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259E21E-A4F8-4782-90A0-A7267B0469BD}">
  <a:tblStyle styleId="{7259E21E-A4F8-4782-90A0-A7267B0469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4c41bb34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4c41bb34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4c41bb34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4c41bb34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c41bb34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c41bb34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4c41bb34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4c41bb34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4c41bb34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4c41bb34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4c41bb34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4c41bb34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c41bb34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c41bb34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c41bb34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c41bb34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4c41bb34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4c41bb34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4c41bb34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4c41bb34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ee3cfa1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ee3cfa1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4c41bb34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4c41bb34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c41bb34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c41bb34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4c41bb34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4c41bb34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4c41bb34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4c41bb34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4c41bb34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4c41bb34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4c41bb34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4c41bb34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4c41bb34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4c41bb34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4c41bb34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4c41bb34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ee3cfa14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ee3cfa14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ee3cfa1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ee3cfa1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26539c8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26539c8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ee3cfa14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ee3cfa14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f26539c8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f26539c8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4c41bb34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4c41bb34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4c41bb34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4c41bb34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7900" y="515975"/>
            <a:ext cx="8520600" cy="118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Understanding Wine Quality</a:t>
            </a:r>
            <a:endParaRPr sz="5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17700" y="2850250"/>
            <a:ext cx="3783000" cy="11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Alison Lanski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2019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850" y="2911550"/>
            <a:ext cx="1856750" cy="18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graphicFrame>
        <p:nvGraphicFramePr>
          <p:cNvPr id="117" name="Google Shape;117;p22"/>
          <p:cNvGraphicFramePr/>
          <p:nvPr/>
        </p:nvGraphicFramePr>
        <p:xfrm>
          <a:off x="528175" y="240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{7259E21E-A4F8-4782-90A0-A7267B0469BD}</a:tableStyleId>
              </a:tblPr>
              <a:tblGrid>
                <a:gridCol w="2635100"/>
                <a:gridCol w="1179200"/>
                <a:gridCol w="1288100"/>
                <a:gridCol w="21373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Version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AIC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Deviance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Notes</a:t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3: Full model without citric acid or chlorides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4089.6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4067.6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selected previously</a:t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4: Model without citric acid, chlorides, total sulfur dioxide, or density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4116.9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4098.9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with reduced multicollinearity</a:t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5: Same as model 4 with fixed acidity also removed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  4115.7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80000"/>
                          </a:solidFill>
                        </a:rPr>
                        <a:t>  4099.7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980000"/>
                          </a:solidFill>
                        </a:rPr>
                        <a:t>selected by AIC from model 4: simplest so far</a:t>
                      </a:r>
                      <a:endParaRPr i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8" name="Google Shape;118;p22"/>
          <p:cNvSpPr txBox="1"/>
          <p:nvPr/>
        </p:nvSpPr>
        <p:spPr>
          <a:xfrm>
            <a:off x="403625" y="1025300"/>
            <a:ext cx="82584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Model 5: glm(quality ~ </a:t>
            </a:r>
            <a:r>
              <a:rPr lang="en" sz="1800">
                <a:solidFill>
                  <a:srgbClr val="980000"/>
                </a:solidFill>
              </a:rPr>
              <a:t>volatile.acidity + residual.sugar + free.sulfur.dioxide + </a:t>
            </a:r>
            <a:br>
              <a:rPr lang="en" sz="1800">
                <a:solidFill>
                  <a:srgbClr val="980000"/>
                </a:solidFill>
              </a:rPr>
            </a:br>
            <a:r>
              <a:rPr lang="en" sz="1800">
                <a:solidFill>
                  <a:srgbClr val="980000"/>
                </a:solidFill>
              </a:rPr>
              <a:t>					pH + sulphates + alcohol + type</a:t>
            </a:r>
            <a:r>
              <a:rPr lang="en" sz="1800">
                <a:solidFill>
                  <a:schemeClr val="dk2"/>
                </a:solidFill>
              </a:rPr>
              <a:t>,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          				data = dat_train, </a:t>
            </a:r>
            <a:endParaRPr sz="1800">
              <a:solidFill>
                <a:schemeClr val="dk2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family = 'binomial'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 Model Fit: Hypothesis Testing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Hosmer-Lemeshow Goodness of Fit Test on the Final Model (5):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hoslem.test(finalmod$y, finalmod$fitted.values, 10)</a:t>
            </a:r>
            <a:br>
              <a:rPr lang="en"/>
            </a:br>
            <a:r>
              <a:rPr lang="en"/>
              <a:t>	test stat is 8.2116 with 8 degrees of freedom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 = 0.4131 &gt; alpha = 0.05, so we fail to reject the null hypothesis: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980000"/>
                </a:solidFill>
              </a:rPr>
              <a:t>The fit of our final model is adequate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 Model Fit: Hypothesis Testing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Hosmer-Lemeshow Goodness of Fit Tests: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Final Model (5) gives p = 0.4131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Splined Final Model (6) gives p = 0.5091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The fit of our splined model is still adequate --- hooray!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Highly Significant Variables, by p-value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3977000"/>
            <a:ext cx="8520600" cy="8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Other parameters with larger p-values (many significant) are:</a:t>
            </a:r>
            <a:br>
              <a:rPr lang="en"/>
            </a:br>
            <a:r>
              <a:rPr lang="en"/>
              <a:t>	intercept, residual sugar (1-4), pH (1-4), sulphates (1-3) </a:t>
            </a:r>
            <a:endParaRPr/>
          </a:p>
        </p:txBody>
      </p:sp>
      <p:graphicFrame>
        <p:nvGraphicFramePr>
          <p:cNvPr id="179" name="Google Shape;179;p31"/>
          <p:cNvGraphicFramePr/>
          <p:nvPr/>
        </p:nvGraphicFramePr>
        <p:xfrm>
          <a:off x="4791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{7259E21E-A4F8-4782-90A0-A7267B0469BD}</a:tableStyleId>
              </a:tblPr>
              <a:tblGrid>
                <a:gridCol w="2065200"/>
                <a:gridCol w="1897575"/>
                <a:gridCol w="442175"/>
                <a:gridCol w="1363650"/>
                <a:gridCol w="20681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Parameter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p-value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Parameter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p-value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volatile acidity (1)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0.00000000000132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alcohol 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0.024242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volatile acidity (2)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0.00000794865404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alcohol (2)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 0.0000000000000002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volatile acidity (3)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0.00000000004057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alcohol (3)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 0.0000000000000002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free sulfur dioxide (1)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0.00000000223668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 (white)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0.00000001090218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free sulfur dioxide (2)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0.095235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5403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616500" y="1152475"/>
            <a:ext cx="348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6497 observations with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12 variables about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acidity (x2)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citric acid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sugar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chlorides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sulfur dioxide (x2)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density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sulphates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alcohol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 (red or white)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309025" y="1152475"/>
            <a:ext cx="413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reponse: quality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/>
              <a:t>2384 </a:t>
            </a:r>
            <a:r>
              <a:rPr lang="en"/>
              <a:t>low quality (</a:t>
            </a:r>
            <a:r>
              <a:rPr lang="en"/>
              <a:t>score 0-5)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4113 are high quality (score 6-10)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missing data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has no outliers that influence the model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Our data has all Cook's Distances within </a:t>
            </a:r>
            <a:r>
              <a:rPr lang="en">
                <a:solidFill>
                  <a:srgbClr val="980000"/>
                </a:solidFill>
              </a:rPr>
              <a:t>[0.000000049 , 0.068]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980000"/>
                </a:solidFill>
              </a:rPr>
              <a:t>AKA:  all are less than 1 (not outliers)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3"/>
          <p:cNvSpPr txBox="1"/>
          <p:nvPr/>
        </p:nvSpPr>
        <p:spPr>
          <a:xfrm>
            <a:off x="6896675" y="2996125"/>
            <a:ext cx="1842000" cy="76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AUC =</a:t>
            </a:r>
            <a:r>
              <a:rPr lang="en"/>
              <a:t> </a:t>
            </a:r>
            <a:r>
              <a:rPr lang="en" sz="2200">
                <a:solidFill>
                  <a:srgbClr val="980000"/>
                </a:solidFill>
              </a:rPr>
              <a:t>0.811</a:t>
            </a:r>
            <a:endParaRPr sz="22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is Acceptable on Test Data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Check fit with Hosmer-Lemeshow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 = 0.18 &gt; alpha = 0.05, so we fail to reject the null hypothesis: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80000"/>
                </a:solidFill>
              </a:rPr>
              <a:t>The fit is still adequate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6"/>
          <p:cNvSpPr txBox="1"/>
          <p:nvPr/>
        </p:nvSpPr>
        <p:spPr>
          <a:xfrm>
            <a:off x="6896675" y="2996125"/>
            <a:ext cx="1842000" cy="76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AUC =</a:t>
            </a:r>
            <a:r>
              <a:rPr lang="en"/>
              <a:t> </a:t>
            </a:r>
            <a:r>
              <a:rPr lang="en" sz="2200">
                <a:solidFill>
                  <a:srgbClr val="980000"/>
                </a:solidFill>
              </a:rPr>
              <a:t>0.822</a:t>
            </a:r>
            <a:endParaRPr sz="22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Careful!</a:t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is imbalanced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 many white wines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 many high quality wines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very bad and few very good wines in the data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may not fit other kinds of wines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is 100% based on Portuguese "Vinho Verde"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is well-fit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HL test shows reasonable fit with training and test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is steady between training (75%) and test (76%) data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AUC for the ROC is excellent at 0.811 training and 0.822 test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A wine rated as high-quality tends to be a red wine with..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lower volatile acidity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higher residual sugar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higher free sulfur dioxide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lower PH (more acidic)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higher sulphates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higher ABV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850" y="2911550"/>
            <a:ext cx="1856750" cy="18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333" y="0"/>
            <a:ext cx="91439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333" y="0"/>
            <a:ext cx="91439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350" y="0"/>
            <a:ext cx="9144000" cy="5143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5403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Phase 1: Start with everything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16500" y="1152475"/>
            <a:ext cx="8520600" cy="16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Full Model: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glm(quality ~ ., data = dat_train, family = "binomial")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AIC </a:t>
            </a:r>
            <a:r>
              <a:rPr lang="en"/>
              <a:t>top </a:t>
            </a:r>
            <a:r>
              <a:rPr lang="en"/>
              <a:t>results: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Akike Information Criteria test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Fixed Acidity and chlorides removed -- still a complex model, unstable estimates?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Look for correlations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Remove items to eliminate strong correlation: sulfur dioxide and density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Rerun AIC</a:t>
            </a:r>
            <a:endParaRPr/>
          </a:p>
        </p:txBody>
      </p:sp>
      <p:graphicFrame>
        <p:nvGraphicFramePr>
          <p:cNvPr id="90" name="Google Shape;90;p19"/>
          <p:cNvGraphicFramePr/>
          <p:nvPr/>
        </p:nvGraphicFramePr>
        <p:xfrm>
          <a:off x="1180900" y="275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{7259E21E-A4F8-4782-90A0-A7267B0469BD}</a:tableStyleId>
              </a:tblPr>
              <a:tblGrid>
                <a:gridCol w="2693175"/>
                <a:gridCol w="1361575"/>
                <a:gridCol w="1311050"/>
                <a:gridCol w="15657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Version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AIC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Deviance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Notes</a:t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1: Full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4091.5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4065.5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starting point</a:t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 Full model without citric acid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4089.6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4065.6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selected by AIC</a:t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3: Full model without citric acid </a:t>
                      </a:r>
                      <a:br>
                        <a:rPr lang="en"/>
                      </a:br>
                      <a:r>
                        <a:rPr lang="en"/>
                        <a:t>    or chlorides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4089.6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4067.6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simpler and preferred</a:t>
                      </a:r>
                      <a:endParaRPr i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/>
          <p:nvPr/>
        </p:nvSpPr>
        <p:spPr>
          <a:xfrm>
            <a:off x="8899550" y="-111275"/>
            <a:ext cx="874200" cy="534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 txBox="1"/>
          <p:nvPr>
            <p:ph type="title"/>
          </p:nvPr>
        </p:nvSpPr>
        <p:spPr>
          <a:xfrm>
            <a:off x="159300" y="1207025"/>
            <a:ext cx="28845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Removing </a:t>
            </a:r>
            <a:r>
              <a:rPr lang="en" sz="2400">
                <a:solidFill>
                  <a:srgbClr val="980000"/>
                </a:solidFill>
              </a:rPr>
              <a:t>total sulfur dioxide</a:t>
            </a:r>
            <a:r>
              <a:rPr lang="en" sz="2400"/>
              <a:t> and </a:t>
            </a:r>
            <a:r>
              <a:rPr lang="en" sz="2400">
                <a:solidFill>
                  <a:srgbClr val="980000"/>
                </a:solidFill>
              </a:rPr>
              <a:t>density</a:t>
            </a:r>
            <a:r>
              <a:rPr lang="en" sz="2400"/>
              <a:t> may improve the model by reducing multicollinearity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97" name="Google Shape;9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1925" y="-146375"/>
            <a:ext cx="5857675" cy="585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20"/>
          <p:cNvCxnSpPr/>
          <p:nvPr/>
        </p:nvCxnSpPr>
        <p:spPr>
          <a:xfrm flipH="1" rot="10800000">
            <a:off x="3263975" y="2812325"/>
            <a:ext cx="585600" cy="84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20"/>
          <p:cNvCxnSpPr/>
          <p:nvPr/>
        </p:nvCxnSpPr>
        <p:spPr>
          <a:xfrm flipH="1" rot="10800000">
            <a:off x="3797375" y="3142575"/>
            <a:ext cx="585600" cy="84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20"/>
          <p:cNvCxnSpPr/>
          <p:nvPr/>
        </p:nvCxnSpPr>
        <p:spPr>
          <a:xfrm flipH="1" rot="-5400000">
            <a:off x="6845375" y="1212125"/>
            <a:ext cx="585600" cy="84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20"/>
          <p:cNvCxnSpPr/>
          <p:nvPr/>
        </p:nvCxnSpPr>
        <p:spPr>
          <a:xfrm flipH="1" rot="-5400000">
            <a:off x="7150175" y="1974125"/>
            <a:ext cx="585600" cy="84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20"/>
          <p:cNvCxnSpPr/>
          <p:nvPr/>
        </p:nvCxnSpPr>
        <p:spPr>
          <a:xfrm flipH="1" rot="10800000">
            <a:off x="4995450" y="2817025"/>
            <a:ext cx="2300100" cy="84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0"/>
          <p:cNvCxnSpPr/>
          <p:nvPr/>
        </p:nvCxnSpPr>
        <p:spPr>
          <a:xfrm flipH="1" rot="10800000">
            <a:off x="4986950" y="3121700"/>
            <a:ext cx="2613300" cy="93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20"/>
          <p:cNvCxnSpPr/>
          <p:nvPr/>
        </p:nvCxnSpPr>
        <p:spPr>
          <a:xfrm>
            <a:off x="7142800" y="2655675"/>
            <a:ext cx="8400" cy="19437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20"/>
          <p:cNvCxnSpPr/>
          <p:nvPr/>
        </p:nvCxnSpPr>
        <p:spPr>
          <a:xfrm>
            <a:off x="7456850" y="2978225"/>
            <a:ext cx="0" cy="16467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Phase 2: Simplify, simplify, simplify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after AIC</a:t>
            </a:r>
            <a:r>
              <a:rPr lang="en"/>
              <a:t>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citric.acid, chlorides (Model 3)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Removed additionally after multicollinearity check: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total.sulfur.dioxide, density (Model 4)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glm(quality ~ fixed.acidity + volatile.acidity + residual.sugar +    </a:t>
            </a:r>
            <a:br>
              <a:rPr lang="en"/>
            </a:br>
            <a:r>
              <a:rPr lang="en"/>
              <a:t>				free.sulfur.dioxide + pH + sulphates + alcohol + type, </a:t>
            </a:r>
            <a:br>
              <a:rPr lang="en"/>
            </a:br>
            <a:r>
              <a:rPr lang="en"/>
              <a:t>				data = dat_train, family = 'binomial')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Rerun AIC to produce Model 5....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