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9"/>
  </p:notesMasterIdLst>
  <p:sldIdLst>
    <p:sldId id="256" r:id="rId3"/>
    <p:sldId id="257" r:id="rId4"/>
    <p:sldId id="258" r:id="rId5"/>
    <p:sldId id="259" r:id="rId6"/>
    <p:sldId id="260" r:id="rId7"/>
    <p:sldId id="261" r:id="rId8"/>
    <p:sldId id="262" r:id="rId9"/>
    <p:sldId id="282" r:id="rId10"/>
    <p:sldId id="28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Google Sans Medium" panose="020B0604020202020204"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Open Sans SemiBold" panose="020B0706030804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79" autoAdjust="0"/>
  </p:normalViewPr>
  <p:slideViewPr>
    <p:cSldViewPr snapToGrid="0">
      <p:cViewPr varScale="1">
        <p:scale>
          <a:sx n="103" d="100"/>
          <a:sy n="103" d="100"/>
        </p:scale>
        <p:origin x="87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800de29c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800de29c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igma.com/file/LJm8w4mYl0jKxCIfEajzDL/Digital-Wireframes?type=design&amp;node-id=0%3A1&amp;mode=design&amp;t=gTyT4sNVCp9gfxGT-1"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hyperlink" Target="https://www.figma.com/file/RWkTMuhQ4Sz0llrALLMqa0/High-Fidelity?type=design&amp;node-id=0%3A1&amp;mode=design&amp;t=wTrrvhUFx8wCeLj8-1" TargetMode="External"/><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25085" y="774777"/>
            <a:ext cx="4931100" cy="1846629"/>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US" sz="3600" dirty="0">
                <a:solidFill>
                  <a:srgbClr val="FFFFFF"/>
                </a:solidFill>
                <a:latin typeface="Open Sans SemiBold"/>
                <a:ea typeface="Open Sans SemiBold"/>
                <a:cs typeface="Open Sans SemiBold"/>
                <a:sym typeface="Open Sans SemiBold"/>
              </a:rPr>
              <a:t>FemInnovateX: Shaping Tomorrow's Tech</a:t>
            </a:r>
          </a:p>
        </p:txBody>
      </p:sp>
      <p:sp>
        <p:nvSpPr>
          <p:cNvPr id="145" name="Google Shape;145;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FFFFFF"/>
                </a:solidFill>
                <a:latin typeface="Open Sans"/>
                <a:ea typeface="Open Sans"/>
                <a:cs typeface="Open Sans"/>
                <a:sym typeface="Open Sans"/>
              </a:rPr>
              <a:t>A. M.</a:t>
            </a:r>
            <a:endParaRPr sz="24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0"/>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1522550"/>
            <a:ext cx="24213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Goal: To create a basic outline of the </a:t>
            </a:r>
            <a:r>
              <a:rPr lang="en-US" sz="1400" dirty="0">
                <a:solidFill>
                  <a:srgbClr val="5F6368"/>
                </a:solidFill>
                <a:latin typeface="Open Sans"/>
                <a:ea typeface="Open Sans"/>
                <a:cs typeface="Open Sans"/>
                <a:sym typeface="Open Sans"/>
              </a:rPr>
              <a:t>FemInnovateX </a:t>
            </a:r>
            <a:r>
              <a:rPr lang="en" dirty="0">
                <a:solidFill>
                  <a:srgbClr val="5F6368"/>
                </a:solidFill>
                <a:latin typeface="Open Sans"/>
                <a:ea typeface="Open Sans"/>
                <a:cs typeface="Open Sans"/>
                <a:sym typeface="Open Sans"/>
              </a:rPr>
              <a:t>app’s features and functions for the Homepage, Catalog page, Meet-up page, and Mentor page.</a:t>
            </a:r>
            <a:endParaRPr dirty="0"/>
          </a:p>
        </p:txBody>
      </p:sp>
      <p:pic>
        <p:nvPicPr>
          <p:cNvPr id="3" name="Picture 2" descr="A group of sketches of a phone&#10;&#10;Description automatically generated with medium confidence">
            <a:extLst>
              <a:ext uri="{FF2B5EF4-FFF2-40B4-BE49-F238E27FC236}">
                <a16:creationId xmlns:a16="http://schemas.microsoft.com/office/drawing/2014/main" id="{BFDA456F-2D4E-4D2B-FDDB-627B1803C770}"/>
              </a:ext>
            </a:extLst>
          </p:cNvPr>
          <p:cNvPicPr>
            <a:picLocks noChangeAspect="1"/>
          </p:cNvPicPr>
          <p:nvPr/>
        </p:nvPicPr>
        <p:blipFill>
          <a:blip r:embed="rId3"/>
          <a:stretch>
            <a:fillRect/>
          </a:stretch>
        </p:blipFill>
        <p:spPr>
          <a:xfrm>
            <a:off x="4328160" y="912990"/>
            <a:ext cx="4718664" cy="27446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421300" cy="180046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Goal: To create a more detailed wireframe that showcases functions and features for the homepage better. </a:t>
            </a:r>
            <a:endParaRPr dirty="0"/>
          </a:p>
        </p:txBody>
      </p:sp>
      <p:sp>
        <p:nvSpPr>
          <p:cNvPr id="251" name="Google Shape;251;p51"/>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screenshot of a photo shop&#10;&#10;Description automatically generated">
            <a:extLst>
              <a:ext uri="{FF2B5EF4-FFF2-40B4-BE49-F238E27FC236}">
                <a16:creationId xmlns:a16="http://schemas.microsoft.com/office/drawing/2014/main" id="{EF5EA312-E297-B889-8944-F7F71E206945}"/>
              </a:ext>
            </a:extLst>
          </p:cNvPr>
          <p:cNvPicPr>
            <a:picLocks noChangeAspect="1"/>
          </p:cNvPicPr>
          <p:nvPr/>
        </p:nvPicPr>
        <p:blipFill>
          <a:blip r:embed="rId3"/>
          <a:stretch>
            <a:fillRect/>
          </a:stretch>
        </p:blipFill>
        <p:spPr>
          <a:xfrm>
            <a:off x="5272967" y="1028039"/>
            <a:ext cx="2004133" cy="38716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180046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Goal: To create a more detailed wireframe that showcases functions and features for the catalog page better. </a:t>
            </a:r>
            <a:endParaRPr dirty="0"/>
          </a:p>
        </p:txBody>
      </p:sp>
      <p:sp>
        <p:nvSpPr>
          <p:cNvPr id="263" name="Google Shape;263;p52"/>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52"/>
          <p:cNvCxnSpPr/>
          <p:nvPr/>
        </p:nvCxnSpPr>
        <p:spPr>
          <a:xfrm>
            <a:off x="4607250" y="21804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65" name="Google Shape;265;p52"/>
          <p:cNvSpPr txBox="1"/>
          <p:nvPr/>
        </p:nvSpPr>
        <p:spPr>
          <a:xfrm>
            <a:off x="3693248" y="1380236"/>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5F6368"/>
                </a:solidFill>
                <a:latin typeface="Open Sans"/>
                <a:ea typeface="Open Sans"/>
                <a:cs typeface="Open Sans"/>
                <a:sym typeface="Open Sans"/>
              </a:rPr>
              <a:t>Helps users visualize course topic and code.</a:t>
            </a:r>
            <a:endParaRPr sz="1000" dirty="0">
              <a:solidFill>
                <a:srgbClr val="5F6368"/>
              </a:solidFill>
              <a:latin typeface="Open Sans"/>
              <a:ea typeface="Open Sans"/>
              <a:cs typeface="Open Sans"/>
              <a:sym typeface="Open Sans"/>
            </a:endParaRPr>
          </a:p>
        </p:txBody>
      </p:sp>
      <p:cxnSp>
        <p:nvCxnSpPr>
          <p:cNvPr id="266" name="Google Shape;266;p52"/>
          <p:cNvCxnSpPr/>
          <p:nvPr/>
        </p:nvCxnSpPr>
        <p:spPr>
          <a:xfrm rot="10800000">
            <a:off x="7172200" y="4307040"/>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68" name="Google Shape;268;p52"/>
          <p:cNvSpPr txBox="1"/>
          <p:nvPr/>
        </p:nvSpPr>
        <p:spPr>
          <a:xfrm>
            <a:off x="8043600" y="3510600"/>
            <a:ext cx="11004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5F6368"/>
                </a:solidFill>
                <a:latin typeface="Open Sans"/>
                <a:ea typeface="Open Sans"/>
                <a:cs typeface="Open Sans"/>
                <a:sym typeface="Open Sans"/>
              </a:rPr>
              <a:t>Allows users to add course to their basket.</a:t>
            </a:r>
            <a:endParaRPr sz="1000" dirty="0">
              <a:solidFill>
                <a:srgbClr val="5F6368"/>
              </a:solidFill>
              <a:latin typeface="Open Sans"/>
              <a:ea typeface="Open Sans"/>
              <a:cs typeface="Open Sans"/>
              <a:sym typeface="Open Sans"/>
            </a:endParaRPr>
          </a:p>
        </p:txBody>
      </p:sp>
      <p:pic>
        <p:nvPicPr>
          <p:cNvPr id="4" name="Picture 3" descr="A screenshot of a computer&#10;&#10;Description automatically generated">
            <a:extLst>
              <a:ext uri="{FF2B5EF4-FFF2-40B4-BE49-F238E27FC236}">
                <a16:creationId xmlns:a16="http://schemas.microsoft.com/office/drawing/2014/main" id="{B5E87A75-C905-7B1E-8DF6-1BB5300678AF}"/>
              </a:ext>
            </a:extLst>
          </p:cNvPr>
          <p:cNvPicPr>
            <a:picLocks noChangeAspect="1"/>
          </p:cNvPicPr>
          <p:nvPr/>
        </p:nvPicPr>
        <p:blipFill>
          <a:blip r:embed="rId3"/>
          <a:stretch>
            <a:fillRect/>
          </a:stretch>
        </p:blipFill>
        <p:spPr>
          <a:xfrm>
            <a:off x="5246803" y="1078450"/>
            <a:ext cx="2113343" cy="38246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3"/>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76" name="Google Shape;276;p53"/>
          <p:cNvSpPr txBox="1"/>
          <p:nvPr/>
        </p:nvSpPr>
        <p:spPr>
          <a:xfrm>
            <a:off x="517675" y="1402830"/>
            <a:ext cx="2915400" cy="341629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US" dirty="0">
                <a:solidFill>
                  <a:srgbClr val="5F6368"/>
                </a:solidFill>
                <a:latin typeface="Open Sans"/>
                <a:ea typeface="Open Sans"/>
                <a:cs typeface="Open Sans"/>
                <a:sym typeface="Open Sans"/>
              </a:rPr>
              <a:t>Link: </a:t>
            </a:r>
            <a:r>
              <a:rPr lang="en-US" dirty="0">
                <a:solidFill>
                  <a:srgbClr val="5F6368"/>
                </a:solidFill>
                <a:latin typeface="Open Sans"/>
                <a:ea typeface="Open Sans"/>
                <a:cs typeface="Open Sans"/>
                <a:sym typeface="Open Sans"/>
                <a:hlinkClick r:id="rId3"/>
              </a:rPr>
              <a:t>https://www.figma.com/file/LJm8w4mYl0jKxCIfEajzDL/Digital-Wireframes?type=design&amp;node-id=0%3A1&amp;mode=design&amp;t=gTyT4sNVCp9gfxGT-1</a:t>
            </a:r>
            <a:endParaRPr lang="en-US"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lang="en-US"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US" dirty="0">
                <a:solidFill>
                  <a:srgbClr val="5F6368"/>
                </a:solidFill>
                <a:latin typeface="Open Sans"/>
                <a:ea typeface="Open Sans"/>
                <a:cs typeface="Open Sans"/>
                <a:sym typeface="Open Sans"/>
              </a:rPr>
              <a:t>Description: </a:t>
            </a:r>
          </a:p>
          <a:p>
            <a:pPr marL="0" lvl="0" indent="0" algn="l" rtl="0">
              <a:lnSpc>
                <a:spcPct val="150000"/>
              </a:lnSpc>
              <a:spcBef>
                <a:spcPts val="0"/>
              </a:spcBef>
              <a:spcAft>
                <a:spcPts val="0"/>
              </a:spcAft>
              <a:buNone/>
            </a:pPr>
            <a:r>
              <a:rPr lang="en-US" dirty="0">
                <a:solidFill>
                  <a:schemeClr val="bg2"/>
                </a:solidFill>
                <a:latin typeface="Open Sans"/>
                <a:ea typeface="Open Sans"/>
                <a:cs typeface="Open Sans"/>
                <a:sym typeface="Open Sans"/>
              </a:rPr>
              <a:t>Interactive functions and features in the </a:t>
            </a:r>
            <a:r>
              <a:rPr lang="en-US" sz="1400" dirty="0">
                <a:solidFill>
                  <a:schemeClr val="bg2"/>
                </a:solidFill>
                <a:latin typeface="Open Sans"/>
                <a:ea typeface="Open Sans"/>
                <a:cs typeface="Open Sans"/>
                <a:sym typeface="Open Sans"/>
              </a:rPr>
              <a:t>FemInnovateX mobile app.</a:t>
            </a:r>
            <a:endParaRPr dirty="0">
              <a:solidFill>
                <a:schemeClr val="bg2"/>
              </a:solidFill>
              <a:latin typeface="Open Sans"/>
              <a:ea typeface="Open Sans"/>
              <a:cs typeface="Open Sans"/>
              <a:sym typeface="Open Sans"/>
            </a:endParaRPr>
          </a:p>
        </p:txBody>
      </p:sp>
      <p:pic>
        <p:nvPicPr>
          <p:cNvPr id="4" name="Picture 3" descr="A screenshot of a computer&#10;&#10;Description automatically generated">
            <a:extLst>
              <a:ext uri="{FF2B5EF4-FFF2-40B4-BE49-F238E27FC236}">
                <a16:creationId xmlns:a16="http://schemas.microsoft.com/office/drawing/2014/main" id="{BDFDB0FA-C4A6-612A-9760-CBDBAF4EC142}"/>
              </a:ext>
            </a:extLst>
          </p:cNvPr>
          <p:cNvPicPr>
            <a:picLocks noChangeAspect="1"/>
          </p:cNvPicPr>
          <p:nvPr/>
        </p:nvPicPr>
        <p:blipFill>
          <a:blip r:embed="rId4"/>
          <a:stretch>
            <a:fillRect/>
          </a:stretch>
        </p:blipFill>
        <p:spPr>
          <a:xfrm>
            <a:off x="4307114" y="676540"/>
            <a:ext cx="4741522" cy="37904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1 findings</a:t>
            </a:r>
            <a:endParaRPr b="1">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4"/>
          <p:cNvSpPr txBox="1"/>
          <p:nvPr/>
        </p:nvSpPr>
        <p:spPr>
          <a:xfrm>
            <a:off x="4697800" y="2598035"/>
            <a:ext cx="3336000" cy="142343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Users would like a confirmation page to know for certain that their message was sent and have the option to set up notification settings, so they know if the mentor has responded. </a:t>
            </a:r>
            <a:endParaRPr dirty="0"/>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a:solidFill>
                <a:srgbClr val="F29900"/>
              </a:solidFill>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676575" y="2571750"/>
            <a:ext cx="3336000" cy="142343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Users were frustrated by the lack of a filters on the catalog page. It took too long to scroll through all the courses offered on the catalog page and users would love interest in the product.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4" name="Google Shape;304;p55"/>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517675" y="1522550"/>
            <a:ext cx="2421300" cy="14772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US" dirty="0">
                <a:solidFill>
                  <a:srgbClr val="5F6368"/>
                </a:solidFill>
                <a:latin typeface="Open Sans"/>
                <a:ea typeface="Open Sans"/>
                <a:cs typeface="Open Sans"/>
                <a:sym typeface="Open Sans"/>
              </a:rPr>
              <a:t>Before the usability study users were frustrated by the lack of a filter button on the catalog page. </a:t>
            </a:r>
            <a:endParaRPr dirty="0"/>
          </a:p>
        </p:txBody>
      </p:sp>
      <p:sp>
        <p:nvSpPr>
          <p:cNvPr id="312" name="Google Shape;312;p56"/>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6"/>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56"/>
          <p:cNvCxnSpPr/>
          <p:nvPr/>
        </p:nvCxnSpPr>
        <p:spPr>
          <a:xfrm>
            <a:off x="5694600" y="208583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pic>
        <p:nvPicPr>
          <p:cNvPr id="4" name="Picture 3" descr="A diagram of a list of images&#10;&#10;Description automatically generated with medium confidence">
            <a:extLst>
              <a:ext uri="{FF2B5EF4-FFF2-40B4-BE49-F238E27FC236}">
                <a16:creationId xmlns:a16="http://schemas.microsoft.com/office/drawing/2014/main" id="{E765B8B8-926B-2118-EFF3-79C3901A36B2}"/>
              </a:ext>
            </a:extLst>
          </p:cNvPr>
          <p:cNvPicPr>
            <a:picLocks noChangeAspect="1"/>
          </p:cNvPicPr>
          <p:nvPr/>
        </p:nvPicPr>
        <p:blipFill>
          <a:blip r:embed="rId3"/>
          <a:stretch>
            <a:fillRect/>
          </a:stretch>
        </p:blipFill>
        <p:spPr>
          <a:xfrm>
            <a:off x="3805197" y="1254105"/>
            <a:ext cx="1646063" cy="3170195"/>
          </a:xfrm>
          <a:prstGeom prst="rect">
            <a:avLst/>
          </a:prstGeom>
        </p:spPr>
      </p:pic>
      <p:pic>
        <p:nvPicPr>
          <p:cNvPr id="7" name="Picture 6" descr="A screenshot of a white sheet&#10;&#10;Description automatically generated">
            <a:extLst>
              <a:ext uri="{FF2B5EF4-FFF2-40B4-BE49-F238E27FC236}">
                <a16:creationId xmlns:a16="http://schemas.microsoft.com/office/drawing/2014/main" id="{73C760DE-1279-C8AB-EE5C-7D604E67AD70}"/>
              </a:ext>
            </a:extLst>
          </p:cNvPr>
          <p:cNvPicPr>
            <a:picLocks noChangeAspect="1"/>
          </p:cNvPicPr>
          <p:nvPr/>
        </p:nvPicPr>
        <p:blipFill>
          <a:blip r:embed="rId4"/>
          <a:stretch>
            <a:fillRect/>
          </a:stretch>
        </p:blipFill>
        <p:spPr>
          <a:xfrm>
            <a:off x="6830732" y="1279153"/>
            <a:ext cx="1691787" cy="31778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7"/>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24" name="Google Shape;324;p57"/>
          <p:cNvSpPr txBox="1"/>
          <p:nvPr/>
        </p:nvSpPr>
        <p:spPr>
          <a:xfrm>
            <a:off x="517675" y="1522550"/>
            <a:ext cx="2421300" cy="212362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US" dirty="0">
                <a:solidFill>
                  <a:srgbClr val="5F6368"/>
                </a:solidFill>
                <a:latin typeface="Open Sans"/>
                <a:ea typeface="Open Sans"/>
                <a:cs typeface="Open Sans"/>
                <a:sym typeface="Open Sans"/>
              </a:rPr>
              <a:t> Before the usability study users mentioned they would like an additional confirmation page to know for certain that their message was sent.  </a:t>
            </a:r>
          </a:p>
        </p:txBody>
      </p:sp>
      <p:sp>
        <p:nvSpPr>
          <p:cNvPr id="325" name="Google Shape;325;p57"/>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7"/>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57"/>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28" name="Google Shape;328;p57"/>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29" name="Google Shape;329;p57"/>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pic>
        <p:nvPicPr>
          <p:cNvPr id="4" name="Picture 3" descr="A screenshot of a music note&#10;&#10;Description automatically generated">
            <a:extLst>
              <a:ext uri="{FF2B5EF4-FFF2-40B4-BE49-F238E27FC236}">
                <a16:creationId xmlns:a16="http://schemas.microsoft.com/office/drawing/2014/main" id="{F5222EE2-9146-9F79-FCDA-D3BFBE8E338B}"/>
              </a:ext>
            </a:extLst>
          </p:cNvPr>
          <p:cNvPicPr>
            <a:picLocks noChangeAspect="1"/>
          </p:cNvPicPr>
          <p:nvPr/>
        </p:nvPicPr>
        <p:blipFill>
          <a:blip r:embed="rId3"/>
          <a:stretch>
            <a:fillRect/>
          </a:stretch>
        </p:blipFill>
        <p:spPr>
          <a:xfrm>
            <a:off x="3809136" y="1309207"/>
            <a:ext cx="1653683" cy="3055885"/>
          </a:xfrm>
          <a:prstGeom prst="rect">
            <a:avLst/>
          </a:prstGeom>
        </p:spPr>
      </p:pic>
      <p:pic>
        <p:nvPicPr>
          <p:cNvPr id="7" name="Picture 6" descr="A close-up of a message&#10;&#10;Description automatically generated">
            <a:extLst>
              <a:ext uri="{FF2B5EF4-FFF2-40B4-BE49-F238E27FC236}">
                <a16:creationId xmlns:a16="http://schemas.microsoft.com/office/drawing/2014/main" id="{F4AA6689-8307-66CD-060A-206095954C03}"/>
              </a:ext>
            </a:extLst>
          </p:cNvPr>
          <p:cNvPicPr>
            <a:picLocks noChangeAspect="1"/>
          </p:cNvPicPr>
          <p:nvPr/>
        </p:nvPicPr>
        <p:blipFill>
          <a:blip r:embed="rId4"/>
          <a:stretch>
            <a:fillRect/>
          </a:stretch>
        </p:blipFill>
        <p:spPr>
          <a:xfrm>
            <a:off x="6879608" y="1332067"/>
            <a:ext cx="1607959" cy="30482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37" name="Google Shape;337;p58"/>
          <p:cNvSpPr/>
          <p:nvPr/>
        </p:nvSpPr>
        <p:spPr>
          <a:xfrm>
            <a:off x="531000" y="1391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8"/>
          <p:cNvSpPr/>
          <p:nvPr/>
        </p:nvSpPr>
        <p:spPr>
          <a:xfrm>
            <a:off x="2601788" y="1413675"/>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8"/>
          <p:cNvSpPr/>
          <p:nvPr/>
        </p:nvSpPr>
        <p:spPr>
          <a:xfrm>
            <a:off x="469795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8"/>
          <p:cNvSpPr/>
          <p:nvPr/>
        </p:nvSpPr>
        <p:spPr>
          <a:xfrm>
            <a:off x="679410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screenshot of a computer&#10;&#10;Description automatically generated">
            <a:extLst>
              <a:ext uri="{FF2B5EF4-FFF2-40B4-BE49-F238E27FC236}">
                <a16:creationId xmlns:a16="http://schemas.microsoft.com/office/drawing/2014/main" id="{BFF4BB50-5841-E01D-D95F-FF48C90833FA}"/>
              </a:ext>
            </a:extLst>
          </p:cNvPr>
          <p:cNvPicPr>
            <a:picLocks noChangeAspect="1"/>
          </p:cNvPicPr>
          <p:nvPr/>
        </p:nvPicPr>
        <p:blipFill>
          <a:blip r:embed="rId3"/>
          <a:stretch>
            <a:fillRect/>
          </a:stretch>
        </p:blipFill>
        <p:spPr>
          <a:xfrm>
            <a:off x="449764" y="1085266"/>
            <a:ext cx="1981372" cy="3787468"/>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E407B4D2-D606-F7FD-4B1B-0F5A95BDC59B}"/>
              </a:ext>
            </a:extLst>
          </p:cNvPr>
          <p:cNvPicPr>
            <a:picLocks noChangeAspect="1"/>
          </p:cNvPicPr>
          <p:nvPr/>
        </p:nvPicPr>
        <p:blipFill>
          <a:blip r:embed="rId4"/>
          <a:stretch>
            <a:fillRect/>
          </a:stretch>
        </p:blipFill>
        <p:spPr>
          <a:xfrm>
            <a:off x="2525134" y="1078450"/>
            <a:ext cx="2080440" cy="3787468"/>
          </a:xfrm>
          <a:prstGeom prst="rect">
            <a:avLst/>
          </a:prstGeom>
        </p:spPr>
      </p:pic>
      <p:pic>
        <p:nvPicPr>
          <p:cNvPr id="11" name="Picture 10" descr="A screenshot of a phone&#10;&#10;Description automatically generated">
            <a:extLst>
              <a:ext uri="{FF2B5EF4-FFF2-40B4-BE49-F238E27FC236}">
                <a16:creationId xmlns:a16="http://schemas.microsoft.com/office/drawing/2014/main" id="{BE4CD1DC-5AF9-C266-40E0-B58FCAB19C05}"/>
              </a:ext>
            </a:extLst>
          </p:cNvPr>
          <p:cNvPicPr>
            <a:picLocks noChangeAspect="1"/>
          </p:cNvPicPr>
          <p:nvPr/>
        </p:nvPicPr>
        <p:blipFill>
          <a:blip r:embed="rId5"/>
          <a:stretch>
            <a:fillRect/>
          </a:stretch>
        </p:blipFill>
        <p:spPr>
          <a:xfrm>
            <a:off x="4660320" y="1085266"/>
            <a:ext cx="2072820" cy="3810330"/>
          </a:xfrm>
          <a:prstGeom prst="rect">
            <a:avLst/>
          </a:prstGeom>
        </p:spPr>
      </p:pic>
      <p:pic>
        <p:nvPicPr>
          <p:cNvPr id="13" name="Picture 12" descr="A screenshot of a phone&#10;&#10;Description automatically generated">
            <a:extLst>
              <a:ext uri="{FF2B5EF4-FFF2-40B4-BE49-F238E27FC236}">
                <a16:creationId xmlns:a16="http://schemas.microsoft.com/office/drawing/2014/main" id="{718D75AC-6227-4FB4-D264-F43BC3A650AE}"/>
              </a:ext>
            </a:extLst>
          </p:cNvPr>
          <p:cNvPicPr>
            <a:picLocks noChangeAspect="1"/>
          </p:cNvPicPr>
          <p:nvPr/>
        </p:nvPicPr>
        <p:blipFill>
          <a:blip r:embed="rId6"/>
          <a:stretch>
            <a:fillRect/>
          </a:stretch>
        </p:blipFill>
        <p:spPr>
          <a:xfrm>
            <a:off x="6787886" y="1063207"/>
            <a:ext cx="2042337" cy="38179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41"/>
          <p:cNvSpPr txBox="1"/>
          <p:nvPr/>
        </p:nvSpPr>
        <p:spPr>
          <a:xfrm>
            <a:off x="1179036" y="1078450"/>
            <a:ext cx="4086000"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At FemInnovateX, we believe in a future where every girl has the opportunity to shape tomorrow's technology. Our mission is to bridge the gender gap in STEM (Science, Technology, Engineering, and Mathematics) and empower girls to become confident innovators in the world of AI and futuristic tech.</a:t>
            </a:r>
            <a:endParaRPr lang="en" sz="1200" dirty="0">
              <a:solidFill>
                <a:srgbClr val="5F6368"/>
              </a:solidFill>
              <a:latin typeface="Open Sans"/>
              <a:ea typeface="Open Sans"/>
              <a:cs typeface="Open Sans"/>
              <a:sym typeface="Open Sans"/>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4" name="Freeform: Shape 3">
            <a:extLst>
              <a:ext uri="{FF2B5EF4-FFF2-40B4-BE49-F238E27FC236}">
                <a16:creationId xmlns:a16="http://schemas.microsoft.com/office/drawing/2014/main" id="{351DDDCB-582B-761D-7E46-1B680F61C01E}"/>
              </a:ext>
            </a:extLst>
          </p:cNvPr>
          <p:cNvSpPr/>
          <p:nvPr/>
        </p:nvSpPr>
        <p:spPr>
          <a:xfrm>
            <a:off x="424837" y="1442365"/>
            <a:ext cx="513300" cy="513300"/>
          </a:xfrm>
          <a:custGeom>
            <a:avLst/>
            <a:gdLst>
              <a:gd name="connsiteX0" fmla="*/ 338057 w 513300"/>
              <a:gd name="connsiteY0" fmla="*/ 228971 h 513300"/>
              <a:gd name="connsiteX1" fmla="*/ 392804 w 513300"/>
              <a:gd name="connsiteY1" fmla="*/ 228971 h 513300"/>
              <a:gd name="connsiteX2" fmla="*/ 392804 w 513300"/>
              <a:gd name="connsiteY2" fmla="*/ 324358 h 513300"/>
              <a:gd name="connsiteX3" fmla="*/ 338057 w 513300"/>
              <a:gd name="connsiteY3" fmla="*/ 324358 h 513300"/>
              <a:gd name="connsiteX4" fmla="*/ 324371 w 513300"/>
              <a:gd name="connsiteY4" fmla="*/ 201717 h 513300"/>
              <a:gd name="connsiteX5" fmla="*/ 310684 w 513300"/>
              <a:gd name="connsiteY5" fmla="*/ 215344 h 513300"/>
              <a:gd name="connsiteX6" fmla="*/ 310684 w 513300"/>
              <a:gd name="connsiteY6" fmla="*/ 350760 h 513300"/>
              <a:gd name="connsiteX7" fmla="*/ 324371 w 513300"/>
              <a:gd name="connsiteY7" fmla="*/ 364386 h 513300"/>
              <a:gd name="connsiteX8" fmla="*/ 406490 w 513300"/>
              <a:gd name="connsiteY8" fmla="*/ 364386 h 513300"/>
              <a:gd name="connsiteX9" fmla="*/ 420177 w 513300"/>
              <a:gd name="connsiteY9" fmla="*/ 350760 h 513300"/>
              <a:gd name="connsiteX10" fmla="*/ 420177 w 513300"/>
              <a:gd name="connsiteY10" fmla="*/ 215344 h 513300"/>
              <a:gd name="connsiteX11" fmla="*/ 406490 w 513300"/>
              <a:gd name="connsiteY11" fmla="*/ 201717 h 513300"/>
              <a:gd name="connsiteX12" fmla="*/ 147300 w 513300"/>
              <a:gd name="connsiteY12" fmla="*/ 148062 h 513300"/>
              <a:gd name="connsiteX13" fmla="*/ 119927 w 513300"/>
              <a:gd name="connsiteY13" fmla="*/ 175316 h 513300"/>
              <a:gd name="connsiteX14" fmla="*/ 119927 w 513300"/>
              <a:gd name="connsiteY14" fmla="*/ 324358 h 513300"/>
              <a:gd name="connsiteX15" fmla="*/ 92839 w 513300"/>
              <a:gd name="connsiteY15" fmla="*/ 324358 h 513300"/>
              <a:gd name="connsiteX16" fmla="*/ 92839 w 513300"/>
              <a:gd name="connsiteY16" fmla="*/ 364954 h 513300"/>
              <a:gd name="connsiteX17" fmla="*/ 283311 w 513300"/>
              <a:gd name="connsiteY17" fmla="*/ 364954 h 513300"/>
              <a:gd name="connsiteX18" fmla="*/ 283311 w 513300"/>
              <a:gd name="connsiteY18" fmla="*/ 324358 h 513300"/>
              <a:gd name="connsiteX19" fmla="*/ 147300 w 513300"/>
              <a:gd name="connsiteY19" fmla="*/ 324358 h 513300"/>
              <a:gd name="connsiteX20" fmla="*/ 147300 w 513300"/>
              <a:gd name="connsiteY20" fmla="*/ 175316 h 513300"/>
              <a:gd name="connsiteX21" fmla="*/ 392804 w 513300"/>
              <a:gd name="connsiteY21" fmla="*/ 175316 h 513300"/>
              <a:gd name="connsiteX22" fmla="*/ 392804 w 513300"/>
              <a:gd name="connsiteY22" fmla="*/ 148062 h 513300"/>
              <a:gd name="connsiteX23" fmla="*/ 256650 w 513300"/>
              <a:gd name="connsiteY23" fmla="*/ 0 h 513300"/>
              <a:gd name="connsiteX24" fmla="*/ 513300 w 513300"/>
              <a:gd name="connsiteY24" fmla="*/ 256650 h 513300"/>
              <a:gd name="connsiteX25" fmla="*/ 256650 w 513300"/>
              <a:gd name="connsiteY25" fmla="*/ 513300 h 513300"/>
              <a:gd name="connsiteX26" fmla="*/ 0 w 513300"/>
              <a:gd name="connsiteY26" fmla="*/ 256650 h 513300"/>
              <a:gd name="connsiteX27" fmla="*/ 256650 w 513300"/>
              <a:gd name="connsiteY27" fmla="*/ 0 h 51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13300" h="513300">
                <a:moveTo>
                  <a:pt x="338057" y="228971"/>
                </a:moveTo>
                <a:lnTo>
                  <a:pt x="392804" y="228971"/>
                </a:lnTo>
                <a:lnTo>
                  <a:pt x="392804" y="324358"/>
                </a:lnTo>
                <a:lnTo>
                  <a:pt x="338057" y="324358"/>
                </a:lnTo>
                <a:close/>
                <a:moveTo>
                  <a:pt x="324371" y="201717"/>
                </a:moveTo>
                <a:cubicBezTo>
                  <a:pt x="317242" y="201717"/>
                  <a:pt x="310684" y="207963"/>
                  <a:pt x="310684" y="215344"/>
                </a:cubicBezTo>
                <a:lnTo>
                  <a:pt x="310684" y="350760"/>
                </a:lnTo>
                <a:cubicBezTo>
                  <a:pt x="310684" y="357857"/>
                  <a:pt x="317242" y="364386"/>
                  <a:pt x="324371" y="364386"/>
                </a:cubicBezTo>
                <a:lnTo>
                  <a:pt x="406490" y="364386"/>
                </a:lnTo>
                <a:cubicBezTo>
                  <a:pt x="413904" y="364386"/>
                  <a:pt x="420177" y="357857"/>
                  <a:pt x="420177" y="350760"/>
                </a:cubicBezTo>
                <a:lnTo>
                  <a:pt x="420177" y="215344"/>
                </a:lnTo>
                <a:cubicBezTo>
                  <a:pt x="419321" y="207963"/>
                  <a:pt x="413904" y="201717"/>
                  <a:pt x="406490" y="201717"/>
                </a:cubicBezTo>
                <a:close/>
                <a:moveTo>
                  <a:pt x="147300" y="148062"/>
                </a:moveTo>
                <a:cubicBezTo>
                  <a:pt x="132188" y="148062"/>
                  <a:pt x="119927" y="159985"/>
                  <a:pt x="119927" y="175316"/>
                </a:cubicBezTo>
                <a:lnTo>
                  <a:pt x="119927" y="324358"/>
                </a:lnTo>
                <a:lnTo>
                  <a:pt x="92839" y="324358"/>
                </a:lnTo>
                <a:lnTo>
                  <a:pt x="92839" y="364954"/>
                </a:lnTo>
                <a:lnTo>
                  <a:pt x="283311" y="364954"/>
                </a:lnTo>
                <a:lnTo>
                  <a:pt x="283311" y="324358"/>
                </a:lnTo>
                <a:lnTo>
                  <a:pt x="147300" y="324358"/>
                </a:lnTo>
                <a:lnTo>
                  <a:pt x="147300" y="175316"/>
                </a:lnTo>
                <a:lnTo>
                  <a:pt x="392804" y="175316"/>
                </a:lnTo>
                <a:lnTo>
                  <a:pt x="392804" y="148062"/>
                </a:lnTo>
                <a:close/>
                <a:moveTo>
                  <a:pt x="256650" y="0"/>
                </a:moveTo>
                <a:cubicBezTo>
                  <a:pt x="398394" y="0"/>
                  <a:pt x="513300" y="114906"/>
                  <a:pt x="513300" y="256650"/>
                </a:cubicBezTo>
                <a:cubicBezTo>
                  <a:pt x="513300" y="398394"/>
                  <a:pt x="398394" y="513300"/>
                  <a:pt x="256650" y="513300"/>
                </a:cubicBezTo>
                <a:cubicBezTo>
                  <a:pt x="114906" y="513300"/>
                  <a:pt x="0" y="398394"/>
                  <a:pt x="0" y="256650"/>
                </a:cubicBezTo>
                <a:cubicBezTo>
                  <a:pt x="0" y="114906"/>
                  <a:pt x="114906" y="0"/>
                  <a:pt x="256650" y="0"/>
                </a:cubicBezTo>
                <a:close/>
              </a:path>
            </a:pathLst>
          </a:cu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179036" y="356538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September 2023 – October 2023</a:t>
            </a:r>
            <a:endParaRPr sz="1200" b="1" dirty="0">
              <a:solidFill>
                <a:srgbClr val="4285F4"/>
              </a:solidFill>
              <a:latin typeface="Open Sans"/>
              <a:ea typeface="Open Sans"/>
              <a:cs typeface="Open Sans"/>
              <a:sym typeface="Open Sans"/>
            </a:endParaRPr>
          </a:p>
        </p:txBody>
      </p:sp>
      <p:sp>
        <p:nvSpPr>
          <p:cNvPr id="3" name="Freeform: Shape 2">
            <a:extLst>
              <a:ext uri="{FF2B5EF4-FFF2-40B4-BE49-F238E27FC236}">
                <a16:creationId xmlns:a16="http://schemas.microsoft.com/office/drawing/2014/main" id="{9256052D-F57A-6D9F-079E-26DDD2D3F2B0}"/>
              </a:ext>
            </a:extLst>
          </p:cNvPr>
          <p:cNvSpPr/>
          <p:nvPr/>
        </p:nvSpPr>
        <p:spPr>
          <a:xfrm>
            <a:off x="424837" y="3701135"/>
            <a:ext cx="513300" cy="513300"/>
          </a:xfrm>
          <a:custGeom>
            <a:avLst/>
            <a:gdLst>
              <a:gd name="connsiteX0" fmla="*/ 237676 w 513300"/>
              <a:gd name="connsiteY0" fmla="*/ 190890 h 513300"/>
              <a:gd name="connsiteX1" fmla="*/ 237676 w 513300"/>
              <a:gd name="connsiteY1" fmla="*/ 269255 h 513300"/>
              <a:gd name="connsiteX2" fmla="*/ 306143 w 513300"/>
              <a:gd name="connsiteY2" fmla="*/ 309935 h 513300"/>
              <a:gd name="connsiteX3" fmla="*/ 315889 w 513300"/>
              <a:gd name="connsiteY3" fmla="*/ 293713 h 513300"/>
              <a:gd name="connsiteX4" fmla="*/ 257417 w 513300"/>
              <a:gd name="connsiteY4" fmla="*/ 259272 h 513300"/>
              <a:gd name="connsiteX5" fmla="*/ 257417 w 513300"/>
              <a:gd name="connsiteY5" fmla="*/ 190890 h 513300"/>
              <a:gd name="connsiteX6" fmla="*/ 251170 w 513300"/>
              <a:gd name="connsiteY6" fmla="*/ 152206 h 513300"/>
              <a:gd name="connsiteX7" fmla="*/ 355370 w 513300"/>
              <a:gd name="connsiteY7" fmla="*/ 256527 h 513300"/>
              <a:gd name="connsiteX8" fmla="*/ 251170 w 513300"/>
              <a:gd name="connsiteY8" fmla="*/ 360847 h 513300"/>
              <a:gd name="connsiteX9" fmla="*/ 146720 w 513300"/>
              <a:gd name="connsiteY9" fmla="*/ 256527 h 513300"/>
              <a:gd name="connsiteX10" fmla="*/ 251170 w 513300"/>
              <a:gd name="connsiteY10" fmla="*/ 152206 h 513300"/>
              <a:gd name="connsiteX11" fmla="*/ 250420 w 513300"/>
              <a:gd name="connsiteY11" fmla="*/ 126251 h 513300"/>
              <a:gd name="connsiteX12" fmla="*/ 119983 w 513300"/>
              <a:gd name="connsiteY12" fmla="*/ 256527 h 513300"/>
              <a:gd name="connsiteX13" fmla="*/ 250420 w 513300"/>
              <a:gd name="connsiteY13" fmla="*/ 386803 h 513300"/>
              <a:gd name="connsiteX14" fmla="*/ 380858 w 513300"/>
              <a:gd name="connsiteY14" fmla="*/ 256527 h 513300"/>
              <a:gd name="connsiteX15" fmla="*/ 250420 w 513300"/>
              <a:gd name="connsiteY15" fmla="*/ 126251 h 513300"/>
              <a:gd name="connsiteX16" fmla="*/ 256650 w 513300"/>
              <a:gd name="connsiteY16" fmla="*/ 0 h 513300"/>
              <a:gd name="connsiteX17" fmla="*/ 513300 w 513300"/>
              <a:gd name="connsiteY17" fmla="*/ 256650 h 513300"/>
              <a:gd name="connsiteX18" fmla="*/ 256650 w 513300"/>
              <a:gd name="connsiteY18" fmla="*/ 513300 h 513300"/>
              <a:gd name="connsiteX19" fmla="*/ 0 w 513300"/>
              <a:gd name="connsiteY19" fmla="*/ 256650 h 513300"/>
              <a:gd name="connsiteX20" fmla="*/ 256650 w 513300"/>
              <a:gd name="connsiteY20" fmla="*/ 0 h 51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3300" h="513300">
                <a:moveTo>
                  <a:pt x="237676" y="190890"/>
                </a:moveTo>
                <a:lnTo>
                  <a:pt x="237676" y="269255"/>
                </a:lnTo>
                <a:lnTo>
                  <a:pt x="306143" y="309935"/>
                </a:lnTo>
                <a:lnTo>
                  <a:pt x="315889" y="293713"/>
                </a:lnTo>
                <a:lnTo>
                  <a:pt x="257417" y="259272"/>
                </a:lnTo>
                <a:lnTo>
                  <a:pt x="257417" y="190890"/>
                </a:lnTo>
                <a:close/>
                <a:moveTo>
                  <a:pt x="251170" y="152206"/>
                </a:moveTo>
                <a:cubicBezTo>
                  <a:pt x="308892" y="152206"/>
                  <a:pt x="355370" y="198627"/>
                  <a:pt x="355370" y="256527"/>
                </a:cubicBezTo>
                <a:cubicBezTo>
                  <a:pt x="355370" y="314178"/>
                  <a:pt x="308143" y="360847"/>
                  <a:pt x="251170" y="360847"/>
                </a:cubicBezTo>
                <a:cubicBezTo>
                  <a:pt x="193198" y="360847"/>
                  <a:pt x="146720" y="314427"/>
                  <a:pt x="146720" y="256527"/>
                </a:cubicBezTo>
                <a:cubicBezTo>
                  <a:pt x="146720" y="198876"/>
                  <a:pt x="193198" y="152206"/>
                  <a:pt x="251170" y="152206"/>
                </a:cubicBezTo>
                <a:close/>
                <a:moveTo>
                  <a:pt x="250420" y="126251"/>
                </a:moveTo>
                <a:cubicBezTo>
                  <a:pt x="178455" y="126251"/>
                  <a:pt x="119983" y="184651"/>
                  <a:pt x="119983" y="256527"/>
                </a:cubicBezTo>
                <a:cubicBezTo>
                  <a:pt x="119983" y="328403"/>
                  <a:pt x="178455" y="386803"/>
                  <a:pt x="250420" y="386803"/>
                </a:cubicBezTo>
                <a:cubicBezTo>
                  <a:pt x="322386" y="386803"/>
                  <a:pt x="380858" y="328403"/>
                  <a:pt x="380858" y="256527"/>
                </a:cubicBezTo>
                <a:cubicBezTo>
                  <a:pt x="381607" y="184651"/>
                  <a:pt x="322885" y="126251"/>
                  <a:pt x="250420" y="126251"/>
                </a:cubicBezTo>
                <a:close/>
                <a:moveTo>
                  <a:pt x="256650" y="0"/>
                </a:moveTo>
                <a:cubicBezTo>
                  <a:pt x="398394" y="0"/>
                  <a:pt x="513300" y="114906"/>
                  <a:pt x="513300" y="256650"/>
                </a:cubicBezTo>
                <a:cubicBezTo>
                  <a:pt x="513300" y="398394"/>
                  <a:pt x="398394" y="513300"/>
                  <a:pt x="256650" y="513300"/>
                </a:cubicBezTo>
                <a:cubicBezTo>
                  <a:pt x="114906" y="513300"/>
                  <a:pt x="0" y="398394"/>
                  <a:pt x="0" y="256650"/>
                </a:cubicBezTo>
                <a:cubicBezTo>
                  <a:pt x="0" y="114906"/>
                  <a:pt x="114906" y="0"/>
                  <a:pt x="256650" y="0"/>
                </a:cubicBezTo>
                <a:close/>
              </a:path>
            </a:pathLst>
          </a:cu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p:nvPr/>
        </p:nvSpPr>
        <p:spPr>
          <a:xfrm>
            <a:off x="4211875" y="-762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51" name="Google Shape;351;p59"/>
          <p:cNvSpPr txBox="1"/>
          <p:nvPr/>
        </p:nvSpPr>
        <p:spPr>
          <a:xfrm>
            <a:off x="532875" y="1793800"/>
            <a:ext cx="2224200" cy="276995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US" dirty="0">
                <a:solidFill>
                  <a:srgbClr val="5F6368"/>
                </a:solidFill>
                <a:latin typeface="Open Sans"/>
                <a:ea typeface="Open Sans"/>
                <a:cs typeface="Open Sans"/>
                <a:sym typeface="Open Sans"/>
              </a:rPr>
              <a:t>Link: </a:t>
            </a:r>
            <a:r>
              <a:rPr lang="en-US" dirty="0">
                <a:solidFill>
                  <a:srgbClr val="5F6368"/>
                </a:solidFill>
                <a:latin typeface="Open Sans"/>
                <a:ea typeface="Open Sans"/>
                <a:cs typeface="Open Sans"/>
                <a:sym typeface="Open Sans"/>
                <a:hlinkClick r:id="rId3"/>
              </a:rPr>
              <a:t>https://www.figma.com/file/RWkTMuhQ4Sz0llrALLMqa0/High-Fidelity?type=design&amp;node-id=0%3A1&amp;mode=design&amp;t=wTrrvhUFx8wCeLj8-1</a:t>
            </a:r>
            <a:endParaRPr dirty="0">
              <a:latin typeface="Open Sans"/>
              <a:ea typeface="Open Sans"/>
              <a:cs typeface="Open Sans"/>
              <a:sym typeface="Open Sans"/>
            </a:endParaRPr>
          </a:p>
        </p:txBody>
      </p:sp>
      <p:pic>
        <p:nvPicPr>
          <p:cNvPr id="3" name="Picture 2" descr="A screenshot of a website&#10;&#10;Description automatically generated">
            <a:extLst>
              <a:ext uri="{FF2B5EF4-FFF2-40B4-BE49-F238E27FC236}">
                <a16:creationId xmlns:a16="http://schemas.microsoft.com/office/drawing/2014/main" id="{4C851FA9-A187-D596-7C4E-C047999AAC44}"/>
              </a:ext>
            </a:extLst>
          </p:cNvPr>
          <p:cNvPicPr>
            <a:picLocks noChangeAspect="1"/>
          </p:cNvPicPr>
          <p:nvPr/>
        </p:nvPicPr>
        <p:blipFill>
          <a:blip r:embed="rId4"/>
          <a:stretch>
            <a:fillRect/>
          </a:stretch>
        </p:blipFill>
        <p:spPr>
          <a:xfrm>
            <a:off x="4322306" y="365571"/>
            <a:ext cx="4717786" cy="406926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58" name="Google Shape;358;p60"/>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0"/>
          <p:cNvSpPr txBox="1"/>
          <p:nvPr/>
        </p:nvSpPr>
        <p:spPr>
          <a:xfrm>
            <a:off x="711325" y="1747271"/>
            <a:ext cx="2049000" cy="297193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050" dirty="0">
                <a:solidFill>
                  <a:srgbClr val="5F6368"/>
                </a:solidFill>
                <a:latin typeface="Open Sans"/>
                <a:ea typeface="Open Sans"/>
                <a:cs typeface="Open Sans"/>
                <a:sym typeface="Open Sans"/>
              </a:rPr>
              <a:t>Ensure that the app is compatible with screen readers like VoiceOver (iOS) and TalkBack (Android). This means providing meaningful labels and descriptions for all user interface elements, including buttons, images, and text fields. It's crucial that users with visual impairments can navigate the app, understand product descriptions, and make purchases easily through speech output.</a:t>
            </a:r>
            <a:endParaRPr sz="1050" dirty="0"/>
          </a:p>
        </p:txBody>
      </p:sp>
      <p:sp>
        <p:nvSpPr>
          <p:cNvPr id="360" name="Google Shape;360;p60"/>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0"/>
          <p:cNvSpPr txBox="1"/>
          <p:nvPr/>
        </p:nvSpPr>
        <p:spPr>
          <a:xfrm>
            <a:off x="3368925" y="1917800"/>
            <a:ext cx="2049000" cy="260029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050" dirty="0">
                <a:solidFill>
                  <a:srgbClr val="5F6368"/>
                </a:solidFill>
                <a:latin typeface="Open Sans"/>
                <a:ea typeface="Open Sans"/>
                <a:cs typeface="Open Sans"/>
                <a:sym typeface="Open Sans"/>
              </a:rPr>
              <a:t>Provide options for users to adjust text size, color contrast, and font settings within the app. Some users may have low vision or color blindness, so offering customizable settings can help them read content and interact with the app more comfortably. This includes the ability to increase font size, change color themes, or enable high contrast modes.</a:t>
            </a:r>
            <a:endParaRPr sz="1050" dirty="0"/>
          </a:p>
        </p:txBody>
      </p:sp>
      <p:sp>
        <p:nvSpPr>
          <p:cNvPr id="362" name="Google Shape;362;p60"/>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0"/>
          <p:cNvSpPr txBox="1"/>
          <p:nvPr/>
        </p:nvSpPr>
        <p:spPr>
          <a:xfrm>
            <a:off x="6026525" y="1747271"/>
            <a:ext cx="2049000" cy="297193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050" dirty="0">
                <a:solidFill>
                  <a:srgbClr val="5F6368"/>
                </a:solidFill>
                <a:latin typeface="Open Sans"/>
                <a:ea typeface="Open Sans"/>
                <a:cs typeface="Open Sans"/>
                <a:sym typeface="Open Sans"/>
              </a:rPr>
              <a:t>Ensure that users can navigate the app and perform essential functions using both touch gestures and keyboard input. Some users may have mobility impairments that prevent them from using touch screens. Make sure all features are accessible via keyboard shortcuts and ensure that interactive elements are large enough to be easily tapped or selected by users with limited dexterity.</a:t>
            </a:r>
            <a:endParaRPr sz="1050" dirty="0"/>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72" name="Google Shape;372;p61"/>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79" name="Google Shape;379;p62"/>
          <p:cNvSpPr txBox="1"/>
          <p:nvPr/>
        </p:nvSpPr>
        <p:spPr>
          <a:xfrm>
            <a:off x="539600" y="2237975"/>
            <a:ext cx="3446100"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Impact: </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FemInnovateX empowers young girls, like Lila, by providing accessible STEM education and fostering connections within a supportive network, bridging the gender gap in technology and shaping a brighter future for the next generation of innovators.</a:t>
            </a:r>
            <a:endParaRPr sz="1200" b="1" dirty="0">
              <a:solidFill>
                <a:srgbClr val="1967D2"/>
              </a:solidFill>
              <a:latin typeface="Open Sans"/>
              <a:ea typeface="Open Sans"/>
              <a:cs typeface="Open Sans"/>
              <a:sym typeface="Open Sans"/>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2"/>
          <p:cNvSpPr txBox="1"/>
          <p:nvPr/>
        </p:nvSpPr>
        <p:spPr>
          <a:xfrm>
            <a:off x="4495800" y="2237975"/>
            <a:ext cx="4427220" cy="274687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sz="1200" dirty="0">
                <a:solidFill>
                  <a:srgbClr val="5F6368"/>
                </a:solidFill>
                <a:latin typeface="Open Sans SemiBold"/>
                <a:ea typeface="Open Sans SemiBold"/>
                <a:cs typeface="Open Sans SemiBold"/>
                <a:sym typeface="Open Sans SemiBold"/>
              </a:rPr>
              <a:t>What I learned:</a:t>
            </a:r>
            <a:endParaRPr sz="1200"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100" dirty="0">
                <a:solidFill>
                  <a:srgbClr val="5F6368"/>
                </a:solidFill>
                <a:latin typeface="Open Sans"/>
                <a:ea typeface="Open Sans"/>
                <a:cs typeface="Open Sans"/>
                <a:sym typeface="Open Sans"/>
              </a:rPr>
              <a:t>During the development of 'FemInnovateX,' I learned that there's an immense and underserved appetite among young girls, particularly in underrepresented regions, for high-quality STEM education and a supportive community. This journey highlighted the significance of accessible resources and mentorship in empowering these aspiring female innovators. Moreover, it reinforced the importance of inclusive technology to bridge the gender gap in STEM and pave the way for a brighter, more equitable future in technology and innovation.</a:t>
            </a:r>
            <a:endParaRPr sz="1100" b="1" dirty="0">
              <a:solidFill>
                <a:srgbClr val="4285F4"/>
              </a:solidFill>
              <a:latin typeface="Open Sans"/>
              <a:ea typeface="Open Sans"/>
              <a:cs typeface="Open Sans"/>
              <a:sym typeface="Open Sans"/>
            </a:endParaRPr>
          </a:p>
        </p:txBody>
      </p:sp>
      <p:sp>
        <p:nvSpPr>
          <p:cNvPr id="382" name="Google Shape;382;p62"/>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84" name="Google Shape;384;p62"/>
          <p:cNvGrpSpPr/>
          <p:nvPr/>
        </p:nvGrpSpPr>
        <p:grpSpPr>
          <a:xfrm>
            <a:off x="4605678" y="1676963"/>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4" name="Google Shape;394;p63"/>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711325" y="1917800"/>
            <a:ext cx="2049000" cy="252066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Proceed to the development phase, transforming the app design into a functional product. Conduct rigorous testing to ensure it functions smoothly and is user-friendly. This step involves coding, debugging, and refining the app's features.</a:t>
            </a:r>
            <a:endParaRPr lang="en-US" sz="1200" dirty="0"/>
          </a:p>
        </p:txBody>
      </p:sp>
      <p:sp>
        <p:nvSpPr>
          <p:cNvPr id="396" name="Google Shape;396;p63"/>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3"/>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3"/>
          <p:cNvSpPr txBox="1"/>
          <p:nvPr/>
        </p:nvSpPr>
        <p:spPr>
          <a:xfrm>
            <a:off x="6026525" y="1917800"/>
            <a:ext cx="2049000" cy="252066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Launch the app to a limited user group for early feedback and make necessary adjustments based on their input. This iterative process helps fine-tune the app's features, content, and user experience, ensuring it meets the needs of its target audience.</a:t>
            </a:r>
            <a:endParaRPr sz="1200" dirty="0"/>
          </a:p>
        </p:txBody>
      </p:sp>
      <p:sp>
        <p:nvSpPr>
          <p:cNvPr id="400" name="Google Shape;400;p63"/>
          <p:cNvSpPr/>
          <p:nvPr/>
        </p:nvSpPr>
        <p:spPr>
          <a:xfrm>
            <a:off x="14791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41367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402" name="Google Shape;402;p63"/>
          <p:cNvSpPr/>
          <p:nvPr/>
        </p:nvSpPr>
        <p:spPr>
          <a:xfrm>
            <a:off x="67943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2" name="Google Shape;395;p63">
            <a:extLst>
              <a:ext uri="{FF2B5EF4-FFF2-40B4-BE49-F238E27FC236}">
                <a16:creationId xmlns:a16="http://schemas.microsoft.com/office/drawing/2014/main" id="{AC373A9D-9AB1-A5EB-FE0F-4C5C22FED858}"/>
              </a:ext>
            </a:extLst>
          </p:cNvPr>
          <p:cNvSpPr txBox="1"/>
          <p:nvPr/>
        </p:nvSpPr>
        <p:spPr>
          <a:xfrm>
            <a:off x="3368925" y="1917800"/>
            <a:ext cx="2049000" cy="252066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Begin outreach efforts to connect with schools, organizations, and communities in underrepresented areas to promote the app. Establish partnerships with local educational institutions and nonprofits to enhance its reach and effectiveness.</a:t>
            </a:r>
            <a:endParaRPr 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9" name="Google Shape;409;p6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4"/>
          <p:cNvSpPr txBox="1"/>
          <p:nvPr/>
        </p:nvSpPr>
        <p:spPr>
          <a:xfrm>
            <a:off x="919074" y="2639286"/>
            <a:ext cx="71361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Thank you for taking the time to review the FemInnovateX mobile app UX design. I hope you found it informative, valuable, and inspiring. If you have any comments, questions, or concerns, please feel free to reach out. You can contact me at (561) 628-3137 or via email at alisonmazzarella@gmail.com. Have a fantastic day!</a:t>
            </a:r>
            <a:endParaRPr sz="1200" b="1" dirty="0">
              <a:solidFill>
                <a:srgbClr val="1967D2"/>
              </a:solidFill>
              <a:latin typeface="Open Sans"/>
              <a:ea typeface="Open Sans"/>
              <a:cs typeface="Open Sans"/>
              <a:sym typeface="Open Sans"/>
            </a:endParaRP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235446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rtl="0">
              <a:spcBef>
                <a:spcPts val="0"/>
              </a:spcBef>
              <a:spcAft>
                <a:spcPts val="0"/>
              </a:spcAft>
            </a:pPr>
            <a:r>
              <a:rPr lang="en-US" sz="1200" dirty="0">
                <a:solidFill>
                  <a:srgbClr val="1967D2"/>
                </a:solidFill>
                <a:latin typeface="Google Sans"/>
              </a:rPr>
              <a:t>Lila</a:t>
            </a:r>
            <a:r>
              <a:rPr lang="en-US" sz="1200" dirty="0"/>
              <a:t> is a </a:t>
            </a:r>
            <a:r>
              <a:rPr lang="en-US" sz="1200" b="0" i="0" u="none" strike="noStrike" dirty="0">
                <a:solidFill>
                  <a:srgbClr val="C5221F"/>
                </a:solidFill>
                <a:effectLst/>
                <a:latin typeface="Google Sans"/>
              </a:rPr>
              <a:t>tech-savvy high school student in an underrepresented area</a:t>
            </a:r>
          </a:p>
          <a:p>
            <a:pPr rtl="0">
              <a:spcBef>
                <a:spcPts val="0"/>
              </a:spcBef>
              <a:spcAft>
                <a:spcPts val="0"/>
              </a:spcAft>
            </a:pPr>
            <a:br>
              <a:rPr lang="en-US" sz="1200" b="0" dirty="0">
                <a:effectLst/>
              </a:rPr>
            </a:br>
            <a:r>
              <a:rPr lang="en-US" sz="1200" b="0" dirty="0">
                <a:effectLst/>
              </a:rPr>
              <a:t>who needs </a:t>
            </a:r>
            <a:r>
              <a:rPr lang="en-US" sz="1200" b="0" i="0" u="none" strike="noStrike" dirty="0">
                <a:solidFill>
                  <a:srgbClr val="188038"/>
                </a:solidFill>
                <a:effectLst/>
                <a:latin typeface="Google Sans"/>
              </a:rPr>
              <a:t>a platform to fuel her curiosity, connect with peers in STEM, and bridge the resource gap</a:t>
            </a:r>
          </a:p>
          <a:p>
            <a:pPr rtl="0">
              <a:spcBef>
                <a:spcPts val="0"/>
              </a:spcBef>
              <a:spcAft>
                <a:spcPts val="0"/>
              </a:spcAft>
            </a:pPr>
            <a:br>
              <a:rPr lang="en-US" sz="1200" b="0" dirty="0">
                <a:effectLst/>
              </a:rPr>
            </a:br>
            <a:r>
              <a:rPr lang="en-US" sz="1200" b="0" dirty="0">
                <a:effectLst/>
              </a:rPr>
              <a:t>because </a:t>
            </a:r>
            <a:r>
              <a:rPr lang="en-US" sz="1200" b="0" i="0" u="none" strike="noStrike" dirty="0">
                <a:solidFill>
                  <a:srgbClr val="E37400"/>
                </a:solidFill>
                <a:effectLst/>
                <a:latin typeface="Google Sans"/>
              </a:rPr>
              <a:t>she has a thirst for knowledge and big aspirations but does not feel empowered to shape her own future in the world of technology and innovation by her schools’ limited resources alone.</a:t>
            </a:r>
            <a:endParaRPr lang="en-US" sz="1200" b="0" dirty="0">
              <a:effectLst/>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272379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Inspire girls to pursue careers in STEM and AI by providing engaging and comprehensive learning resources.</a:t>
            </a:r>
            <a:r>
              <a:rPr lang="en-US" sz="1200" b="1" dirty="0">
                <a:solidFill>
                  <a:srgbClr val="5F6368"/>
                </a:solidFill>
                <a:latin typeface="Open Sans"/>
                <a:ea typeface="Open Sans"/>
                <a:cs typeface="Open Sans"/>
                <a:sym typeface="Open Sans"/>
              </a:rPr>
              <a:t> </a:t>
            </a:r>
            <a:r>
              <a:rPr lang="en-US" sz="1200" dirty="0">
                <a:solidFill>
                  <a:srgbClr val="5F6368"/>
                </a:solidFill>
                <a:latin typeface="Open Sans"/>
                <a:ea typeface="Open Sans"/>
                <a:cs typeface="Open Sans"/>
                <a:sym typeface="Open Sans"/>
              </a:rPr>
              <a:t>Foster a strong global community of aspiring female innovators who support and mentor each other. Equip girls with the skills and knowledge they need to become leaders in the world of technology and science.</a:t>
            </a: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CEO </a:t>
            </a: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Lead UX/UI Designer</a:t>
            </a: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marL="171450" lvl="0" indent="-171450" algn="l" rtl="0">
              <a:lnSpc>
                <a:spcPct val="150000"/>
              </a:lnSpc>
              <a:spcBef>
                <a:spcPts val="0"/>
              </a:spcBef>
              <a:spcAft>
                <a:spcPts val="0"/>
              </a:spcAft>
              <a:buFont typeface="Arial" panose="020B0604020202020204" pitchFamily="34" charset="0"/>
              <a:buChar char="•"/>
            </a:pPr>
            <a:r>
              <a:rPr lang="en" sz="1200" dirty="0">
                <a:solidFill>
                  <a:srgbClr val="5F6368"/>
                </a:solidFill>
                <a:latin typeface="Open Sans"/>
                <a:ea typeface="Open Sans"/>
                <a:cs typeface="Open Sans"/>
                <a:sym typeface="Open Sans"/>
              </a:rPr>
              <a:t>User research</a:t>
            </a:r>
          </a:p>
          <a:p>
            <a:pPr marL="171450" lvl="0" indent="-171450" algn="l" rtl="0">
              <a:lnSpc>
                <a:spcPct val="150000"/>
              </a:lnSpc>
              <a:spcBef>
                <a:spcPts val="0"/>
              </a:spcBef>
              <a:spcAft>
                <a:spcPts val="0"/>
              </a:spcAft>
              <a:buFont typeface="Arial" panose="020B0604020202020204" pitchFamily="34" charset="0"/>
              <a:buChar char="•"/>
            </a:pPr>
            <a:r>
              <a:rPr lang="en-US" sz="1200" dirty="0">
                <a:solidFill>
                  <a:srgbClr val="5F6368"/>
                </a:solidFill>
                <a:latin typeface="Open Sans"/>
                <a:ea typeface="Open Sans"/>
                <a:cs typeface="Open Sans"/>
                <a:sym typeface="Open Sans"/>
              </a:rPr>
              <a:t>W</a:t>
            </a:r>
            <a:r>
              <a:rPr lang="en" sz="1200" dirty="0">
                <a:solidFill>
                  <a:srgbClr val="5F6368"/>
                </a:solidFill>
                <a:latin typeface="Open Sans"/>
                <a:ea typeface="Open Sans"/>
                <a:cs typeface="Open Sans"/>
                <a:sym typeface="Open Sans"/>
              </a:rPr>
              <a:t>ireframing</a:t>
            </a:r>
          </a:p>
          <a:p>
            <a:pPr marL="171450" lvl="0" indent="-171450" algn="l" rtl="0">
              <a:lnSpc>
                <a:spcPct val="150000"/>
              </a:lnSpc>
              <a:spcBef>
                <a:spcPts val="0"/>
              </a:spcBef>
              <a:spcAft>
                <a:spcPts val="0"/>
              </a:spcAft>
              <a:buFont typeface="Arial" panose="020B0604020202020204" pitchFamily="34" charset="0"/>
              <a:buChar char="•"/>
            </a:pPr>
            <a:r>
              <a:rPr lang="en-US" sz="1200" dirty="0">
                <a:solidFill>
                  <a:srgbClr val="5F6368"/>
                </a:solidFill>
                <a:latin typeface="Open Sans"/>
                <a:ea typeface="Open Sans"/>
                <a:cs typeface="Open Sans"/>
                <a:sym typeface="Open Sans"/>
              </a:rPr>
              <a:t>P</a:t>
            </a:r>
            <a:r>
              <a:rPr lang="en" sz="1200" dirty="0">
                <a:solidFill>
                  <a:srgbClr val="5F6368"/>
                </a:solidFill>
                <a:latin typeface="Open Sans"/>
                <a:ea typeface="Open Sans"/>
                <a:cs typeface="Open Sans"/>
                <a:sym typeface="Open Sans"/>
              </a:rPr>
              <a:t>rototyping</a:t>
            </a:r>
          </a:p>
          <a:p>
            <a:pPr marL="171450" lvl="0" indent="-171450" algn="l" rtl="0">
              <a:lnSpc>
                <a:spcPct val="150000"/>
              </a:lnSpc>
              <a:spcBef>
                <a:spcPts val="0"/>
              </a:spcBef>
              <a:spcAft>
                <a:spcPts val="0"/>
              </a:spcAft>
              <a:buFont typeface="Arial" panose="020B0604020202020204" pitchFamily="34" charset="0"/>
              <a:buChar char="•"/>
            </a:pPr>
            <a:r>
              <a:rPr lang="en" sz="1200" dirty="0">
                <a:solidFill>
                  <a:srgbClr val="5F6368"/>
                </a:solidFill>
                <a:latin typeface="Open Sans"/>
                <a:ea typeface="Open Sans"/>
                <a:cs typeface="Open Sans"/>
                <a:sym typeface="Open Sans"/>
              </a:rPr>
              <a:t>Pitching </a:t>
            </a:r>
            <a:endParaRPr sz="1200" b="1" dirty="0">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271300"/>
            <a:ext cx="7136100" cy="1883562"/>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Our user research highlights a strong demand for the 'FemInnovateX: Shaping Tomorrow's Tech' mobile app among high school girls interested in STEM and AI education. Respondents expressed the need for accessible STEM resources and female mentorship, particularly in underrepresented areas with limited funding for STEM subjects. The app's mission to empower girls in STEM received a highly positive response, emphasizing its potential to bridge the resource gap and provide a sense of community. Users are enthusiastic about the prospect of engaging with the app's interactive free STEM courses and mentorship resources, validating its role in shaping the future of young girls in technology and innovation.</a:t>
            </a:r>
            <a:endParaRPr sz="1200" b="1" dirty="0">
              <a:solidFill>
                <a:srgbClr val="1967D2"/>
              </a:solidFill>
              <a:latin typeface="Open Sans"/>
              <a:ea typeface="Open Sans"/>
              <a:cs typeface="Open Sans"/>
              <a:sym typeface="Open Sans"/>
            </a:endParaRP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03" name="Google Shape;203;p46"/>
          <p:cNvSpPr txBox="1"/>
          <p:nvPr/>
        </p:nvSpPr>
        <p:spPr>
          <a:xfrm>
            <a:off x="441463"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Pain point</a:t>
            </a:r>
            <a:endParaRPr>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441475" y="2522475"/>
            <a:ext cx="1872600" cy="1458831"/>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Many users face restricted access to quality STEM education, hindering their career aspirations in technology and innovation.</a:t>
            </a:r>
            <a:endParaRPr sz="1200" dirty="0"/>
          </a:p>
        </p:txBody>
      </p:sp>
      <p:sp>
        <p:nvSpPr>
          <p:cNvPr id="205" name="Google Shape;205;p46"/>
          <p:cNvSpPr txBox="1"/>
          <p:nvPr/>
        </p:nvSpPr>
        <p:spPr>
          <a:xfrm>
            <a:off x="2582713"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Pain point</a:t>
            </a:r>
            <a:endParaRPr>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2582725" y="2522475"/>
            <a:ext cx="1872600" cy="1458831"/>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Young girls with a passion for STEM often lack a supportive community of like-minded peers and mentors.</a:t>
            </a:r>
            <a:endParaRPr sz="1200" dirty="0"/>
          </a:p>
        </p:txBody>
      </p:sp>
      <p:sp>
        <p:nvSpPr>
          <p:cNvPr id="207" name="Google Shape;207;p46"/>
          <p:cNvSpPr txBox="1"/>
          <p:nvPr/>
        </p:nvSpPr>
        <p:spPr>
          <a:xfrm>
            <a:off x="4723969"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Pain point</a:t>
            </a:r>
            <a:endParaRPr>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4723969" y="2522475"/>
            <a:ext cx="1872600" cy="1246465"/>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Gender disparities and biases in STEM fields can affect confidence and opportunities, creating hurdles to success.</a:t>
            </a:r>
            <a:endParaRPr sz="1200" dirty="0"/>
          </a:p>
        </p:txBody>
      </p:sp>
      <p:sp>
        <p:nvSpPr>
          <p:cNvPr id="209" name="Google Shape;209;p46"/>
          <p:cNvSpPr txBox="1"/>
          <p:nvPr/>
        </p:nvSpPr>
        <p:spPr>
          <a:xfrm>
            <a:off x="6865219"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Pain point</a:t>
            </a:r>
            <a:endParaRPr>
              <a:solidFill>
                <a:srgbClr val="4285F4"/>
              </a:solidFill>
              <a:latin typeface="Open Sans SemiBold"/>
              <a:ea typeface="Open Sans SemiBold"/>
              <a:cs typeface="Open Sans SemiBold"/>
              <a:sym typeface="Open Sans SemiBold"/>
            </a:endParaRPr>
          </a:p>
        </p:txBody>
      </p:sp>
      <p:sp>
        <p:nvSpPr>
          <p:cNvPr id="210" name="Google Shape;210;p46"/>
          <p:cNvSpPr txBox="1"/>
          <p:nvPr/>
        </p:nvSpPr>
        <p:spPr>
          <a:xfrm>
            <a:off x="6865219" y="2522475"/>
            <a:ext cx="1872600" cy="1458831"/>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The scarcity of accessible STEM mentors leaves many aspiring girls without guidance and support for their STEM journey.</a:t>
            </a:r>
            <a:endParaRPr sz="1200" dirty="0"/>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32623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54036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214" name="Google Shape;214;p46"/>
          <p:cNvSpPr/>
          <p:nvPr/>
        </p:nvSpPr>
        <p:spPr>
          <a:xfrm>
            <a:off x="75448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4</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itting on the floor with a computer&#10;&#10;Description automatically generated">
            <a:extLst>
              <a:ext uri="{FF2B5EF4-FFF2-40B4-BE49-F238E27FC236}">
                <a16:creationId xmlns:a16="http://schemas.microsoft.com/office/drawing/2014/main" id="{BF2DCDBC-90E8-CF1F-F94D-3719C52495D0}"/>
              </a:ext>
            </a:extLst>
          </p:cNvPr>
          <p:cNvPicPr>
            <a:picLocks noChangeAspect="1"/>
          </p:cNvPicPr>
          <p:nvPr/>
        </p:nvPicPr>
        <p:blipFill>
          <a:blip r:embed="rId2"/>
          <a:stretch>
            <a:fillRect/>
          </a:stretch>
        </p:blipFill>
        <p:spPr>
          <a:xfrm>
            <a:off x="1983010" y="350692"/>
            <a:ext cx="5177980" cy="4442115"/>
          </a:xfrm>
          <a:prstGeom prst="rect">
            <a:avLst/>
          </a:prstGeom>
        </p:spPr>
      </p:pic>
    </p:spTree>
    <p:extLst>
      <p:ext uri="{BB962C8B-B14F-4D97-AF65-F5344CB8AC3E}">
        <p14:creationId xmlns:p14="http://schemas.microsoft.com/office/powerpoint/2010/main" val="29873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47C9B9D-7447-098B-4C14-31AD4C43C918}"/>
              </a:ext>
            </a:extLst>
          </p:cNvPr>
          <p:cNvGraphicFramePr>
            <a:graphicFrameLocks noGrp="1"/>
          </p:cNvGraphicFramePr>
          <p:nvPr>
            <p:extLst>
              <p:ext uri="{D42A27DB-BD31-4B8C-83A1-F6EECF244321}">
                <p14:modId xmlns:p14="http://schemas.microsoft.com/office/powerpoint/2010/main" val="3934175017"/>
              </p:ext>
            </p:extLst>
          </p:nvPr>
        </p:nvGraphicFramePr>
        <p:xfrm>
          <a:off x="191916" y="677328"/>
          <a:ext cx="8760168" cy="4346294"/>
        </p:xfrm>
        <a:graphic>
          <a:graphicData uri="http://schemas.openxmlformats.org/drawingml/2006/table">
            <a:tbl>
              <a:tblPr/>
              <a:tblGrid>
                <a:gridCol w="1460028">
                  <a:extLst>
                    <a:ext uri="{9D8B030D-6E8A-4147-A177-3AD203B41FA5}">
                      <a16:colId xmlns:a16="http://schemas.microsoft.com/office/drawing/2014/main" val="1148376325"/>
                    </a:ext>
                  </a:extLst>
                </a:gridCol>
                <a:gridCol w="1460028">
                  <a:extLst>
                    <a:ext uri="{9D8B030D-6E8A-4147-A177-3AD203B41FA5}">
                      <a16:colId xmlns:a16="http://schemas.microsoft.com/office/drawing/2014/main" val="803224617"/>
                    </a:ext>
                  </a:extLst>
                </a:gridCol>
                <a:gridCol w="1460028">
                  <a:extLst>
                    <a:ext uri="{9D8B030D-6E8A-4147-A177-3AD203B41FA5}">
                      <a16:colId xmlns:a16="http://schemas.microsoft.com/office/drawing/2014/main" val="85410176"/>
                    </a:ext>
                  </a:extLst>
                </a:gridCol>
                <a:gridCol w="1440562">
                  <a:extLst>
                    <a:ext uri="{9D8B030D-6E8A-4147-A177-3AD203B41FA5}">
                      <a16:colId xmlns:a16="http://schemas.microsoft.com/office/drawing/2014/main" val="1464873706"/>
                    </a:ext>
                  </a:extLst>
                </a:gridCol>
                <a:gridCol w="1479494">
                  <a:extLst>
                    <a:ext uri="{9D8B030D-6E8A-4147-A177-3AD203B41FA5}">
                      <a16:colId xmlns:a16="http://schemas.microsoft.com/office/drawing/2014/main" val="641745072"/>
                    </a:ext>
                  </a:extLst>
                </a:gridCol>
                <a:gridCol w="1460028">
                  <a:extLst>
                    <a:ext uri="{9D8B030D-6E8A-4147-A177-3AD203B41FA5}">
                      <a16:colId xmlns:a16="http://schemas.microsoft.com/office/drawing/2014/main" val="2620789953"/>
                    </a:ext>
                  </a:extLst>
                </a:gridCol>
              </a:tblGrid>
              <a:tr h="164369">
                <a:tc>
                  <a:txBody>
                    <a:bodyPr/>
                    <a:lstStyle/>
                    <a:p>
                      <a:pPr algn="ctr" rtl="0" fontAlgn="ctr">
                        <a:spcBef>
                          <a:spcPts val="0"/>
                        </a:spcBef>
                        <a:spcAft>
                          <a:spcPts val="0"/>
                        </a:spcAft>
                      </a:pPr>
                      <a:r>
                        <a:rPr lang="en-US" sz="600" b="1" i="0" u="none" strike="noStrike">
                          <a:solidFill>
                            <a:srgbClr val="000000"/>
                          </a:solidFill>
                          <a:effectLst/>
                          <a:latin typeface="Google Sans"/>
                        </a:rPr>
                        <a:t>ACTION</a:t>
                      </a:r>
                      <a:endParaRPr lang="en-US" sz="800">
                        <a:effectLst/>
                      </a:endParaRPr>
                    </a:p>
                  </a:txBody>
                  <a:tcPr marL="35402" marR="35402" marT="35402" marB="35402" anchor="ctr">
                    <a:lnL w="7620" cap="flat" cmpd="sng" algn="ctr">
                      <a:solidFill>
                        <a:srgbClr val="666666"/>
                      </a:solidFill>
                      <a:prstDash val="solid"/>
                      <a:round/>
                      <a:headEnd type="none" w="med" len="med"/>
                      <a:tailEnd type="none" w="med" len="med"/>
                    </a:lnL>
                    <a:lnR w="2286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22860" cap="flat" cmpd="sng" algn="ctr">
                      <a:solidFill>
                        <a:srgbClr val="666666"/>
                      </a:solidFill>
                      <a:prstDash val="solid"/>
                      <a:round/>
                      <a:headEnd type="none" w="med" len="med"/>
                      <a:tailEnd type="none" w="med" len="med"/>
                    </a:lnB>
                    <a:solidFill>
                      <a:srgbClr val="F3F3F3"/>
                    </a:solidFill>
                  </a:tcPr>
                </a:tc>
                <a:tc>
                  <a:txBody>
                    <a:bodyPr/>
                    <a:lstStyle/>
                    <a:p>
                      <a:pPr algn="ctr" rtl="0" fontAlgn="ctr">
                        <a:spcBef>
                          <a:spcPts val="0"/>
                        </a:spcBef>
                        <a:spcAft>
                          <a:spcPts val="0"/>
                        </a:spcAft>
                      </a:pPr>
                      <a:r>
                        <a:rPr lang="en-US" sz="800" b="1" i="0" u="none" strike="noStrike" dirty="0">
                          <a:solidFill>
                            <a:srgbClr val="000000"/>
                          </a:solidFill>
                          <a:effectLst/>
                          <a:latin typeface="Google Sans"/>
                        </a:rPr>
                        <a:t>Get app</a:t>
                      </a:r>
                      <a:endParaRPr lang="en-US" sz="1000" dirty="0">
                        <a:effectLst/>
                      </a:endParaRPr>
                    </a:p>
                  </a:txBody>
                  <a:tcPr marL="35402" marR="35402" marT="35402" marB="35402" anchor="ctr">
                    <a:lnL w="2286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22860" cap="flat" cmpd="sng" algn="ctr">
                      <a:solidFill>
                        <a:srgbClr val="666666"/>
                      </a:solidFill>
                      <a:prstDash val="solid"/>
                      <a:round/>
                      <a:headEnd type="none" w="med" len="med"/>
                      <a:tailEnd type="none" w="med" len="med"/>
                    </a:lnB>
                    <a:solidFill>
                      <a:srgbClr val="D2E3FC"/>
                    </a:solidFill>
                  </a:tcPr>
                </a:tc>
                <a:tc>
                  <a:txBody>
                    <a:bodyPr/>
                    <a:lstStyle/>
                    <a:p>
                      <a:pPr algn="ctr" rtl="0" fontAlgn="ctr">
                        <a:spcBef>
                          <a:spcPts val="0"/>
                        </a:spcBef>
                        <a:spcAft>
                          <a:spcPts val="0"/>
                        </a:spcAft>
                      </a:pPr>
                      <a:r>
                        <a:rPr lang="en-US" sz="800" b="1" i="0" u="none" strike="noStrike" dirty="0">
                          <a:solidFill>
                            <a:srgbClr val="000000"/>
                          </a:solidFill>
                          <a:effectLst/>
                          <a:latin typeface="Google Sans"/>
                        </a:rPr>
                        <a:t>Create Profile</a:t>
                      </a:r>
                      <a:endParaRPr lang="en-US" sz="1000" dirty="0">
                        <a:effectLst/>
                      </a:endParaRPr>
                    </a:p>
                  </a:txBody>
                  <a:tcPr marL="35402" marR="35402" marT="35402" marB="35402" anchor="ctr">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22860" cap="flat" cmpd="sng" algn="ctr">
                      <a:solidFill>
                        <a:srgbClr val="666666"/>
                      </a:solidFill>
                      <a:prstDash val="solid"/>
                      <a:round/>
                      <a:headEnd type="none" w="med" len="med"/>
                      <a:tailEnd type="none" w="med" len="med"/>
                    </a:lnB>
                    <a:solidFill>
                      <a:srgbClr val="D2E3FC"/>
                    </a:solidFill>
                  </a:tcPr>
                </a:tc>
                <a:tc>
                  <a:txBody>
                    <a:bodyPr/>
                    <a:lstStyle/>
                    <a:p>
                      <a:pPr algn="ctr" rtl="0" fontAlgn="ctr">
                        <a:spcBef>
                          <a:spcPts val="0"/>
                        </a:spcBef>
                        <a:spcAft>
                          <a:spcPts val="0"/>
                        </a:spcAft>
                      </a:pPr>
                      <a:r>
                        <a:rPr lang="en-US" sz="800" b="1" i="0" u="none" strike="noStrike" dirty="0">
                          <a:solidFill>
                            <a:srgbClr val="000000"/>
                          </a:solidFill>
                          <a:effectLst/>
                          <a:latin typeface="Google Sans"/>
                        </a:rPr>
                        <a:t>Register for Courses</a:t>
                      </a:r>
                      <a:endParaRPr lang="en-US" sz="1000" dirty="0">
                        <a:effectLst/>
                      </a:endParaRPr>
                    </a:p>
                  </a:txBody>
                  <a:tcPr marL="35402" marR="35402" marT="35402" marB="35402" anchor="ctr">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22860" cap="flat" cmpd="sng" algn="ctr">
                      <a:solidFill>
                        <a:srgbClr val="666666"/>
                      </a:solidFill>
                      <a:prstDash val="solid"/>
                      <a:round/>
                      <a:headEnd type="none" w="med" len="med"/>
                      <a:tailEnd type="none" w="med" len="med"/>
                    </a:lnB>
                    <a:solidFill>
                      <a:srgbClr val="D2E3FC"/>
                    </a:solidFill>
                  </a:tcPr>
                </a:tc>
                <a:tc>
                  <a:txBody>
                    <a:bodyPr/>
                    <a:lstStyle/>
                    <a:p>
                      <a:pPr algn="ctr" rtl="0" fontAlgn="ctr">
                        <a:spcBef>
                          <a:spcPts val="0"/>
                        </a:spcBef>
                        <a:spcAft>
                          <a:spcPts val="0"/>
                        </a:spcAft>
                      </a:pPr>
                      <a:r>
                        <a:rPr lang="en-US" sz="800" b="1" i="0" u="none" strike="noStrike" dirty="0">
                          <a:solidFill>
                            <a:srgbClr val="000000"/>
                          </a:solidFill>
                          <a:effectLst/>
                          <a:latin typeface="Google Sans"/>
                        </a:rPr>
                        <a:t>Sign-up for Meet-ups</a:t>
                      </a:r>
                      <a:endParaRPr lang="en-US" sz="1000" dirty="0">
                        <a:effectLst/>
                      </a:endParaRPr>
                    </a:p>
                  </a:txBody>
                  <a:tcPr marL="35402" marR="35402" marT="35402" marB="35402" anchor="ctr">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22860" cap="flat" cmpd="sng" algn="ctr">
                      <a:solidFill>
                        <a:srgbClr val="666666"/>
                      </a:solidFill>
                      <a:prstDash val="solid"/>
                      <a:round/>
                      <a:headEnd type="none" w="med" len="med"/>
                      <a:tailEnd type="none" w="med" len="med"/>
                    </a:lnB>
                    <a:solidFill>
                      <a:srgbClr val="D2E3FC"/>
                    </a:solidFill>
                  </a:tcPr>
                </a:tc>
                <a:tc>
                  <a:txBody>
                    <a:bodyPr/>
                    <a:lstStyle/>
                    <a:p>
                      <a:pPr algn="ctr" rtl="0" fontAlgn="ctr">
                        <a:spcBef>
                          <a:spcPts val="0"/>
                        </a:spcBef>
                        <a:spcAft>
                          <a:spcPts val="0"/>
                        </a:spcAft>
                      </a:pPr>
                      <a:r>
                        <a:rPr lang="en-US" sz="800" b="1" i="0" u="none" strike="noStrike" dirty="0">
                          <a:solidFill>
                            <a:srgbClr val="000000"/>
                          </a:solidFill>
                          <a:effectLst/>
                          <a:latin typeface="Google Sans"/>
                        </a:rPr>
                        <a:t>Connect with Mentor</a:t>
                      </a:r>
                      <a:endParaRPr lang="en-US" sz="1000" dirty="0">
                        <a:effectLst/>
                      </a:endParaRPr>
                    </a:p>
                  </a:txBody>
                  <a:tcPr marL="35402" marR="35402" marT="35402" marB="35402" anchor="ctr">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22860" cap="flat" cmpd="sng" algn="ctr">
                      <a:solidFill>
                        <a:srgbClr val="666666"/>
                      </a:solidFill>
                      <a:prstDash val="solid"/>
                      <a:round/>
                      <a:headEnd type="none" w="med" len="med"/>
                      <a:tailEnd type="none" w="med" len="med"/>
                    </a:lnB>
                    <a:solidFill>
                      <a:srgbClr val="D2E3FC"/>
                    </a:solidFill>
                  </a:tcPr>
                </a:tc>
                <a:extLst>
                  <a:ext uri="{0D108BD9-81ED-4DB2-BD59-A6C34878D82A}">
                    <a16:rowId xmlns:a16="http://schemas.microsoft.com/office/drawing/2014/main" val="3174439227"/>
                  </a:ext>
                </a:extLst>
              </a:tr>
              <a:tr h="1314157">
                <a:tc>
                  <a:txBody>
                    <a:bodyPr/>
                    <a:lstStyle/>
                    <a:p>
                      <a:pPr marL="63500" indent="-114300" algn="ctr" rtl="0" fontAlgn="ctr">
                        <a:spcBef>
                          <a:spcPts val="0"/>
                        </a:spcBef>
                        <a:spcAft>
                          <a:spcPts val="0"/>
                        </a:spcAft>
                      </a:pPr>
                      <a:r>
                        <a:rPr lang="en-US" sz="600" b="1" i="0" u="none" strike="noStrike">
                          <a:solidFill>
                            <a:srgbClr val="000000"/>
                          </a:solidFill>
                          <a:effectLst/>
                          <a:latin typeface="Google Sans"/>
                        </a:rPr>
                        <a:t>TASK LIST</a:t>
                      </a:r>
                      <a:endParaRPr lang="en-US" sz="800">
                        <a:effectLst/>
                      </a:endParaRPr>
                    </a:p>
                  </a:txBody>
                  <a:tcPr marL="35402" marR="35402" marT="35402" marB="35402" anchor="ctr">
                    <a:lnL w="7620" cap="flat" cmpd="sng" algn="ctr">
                      <a:solidFill>
                        <a:srgbClr val="666666"/>
                      </a:solidFill>
                      <a:prstDash val="solid"/>
                      <a:round/>
                      <a:headEnd type="none" w="med" len="med"/>
                      <a:tailEnd type="none" w="med" len="med"/>
                    </a:lnL>
                    <a:lnR w="22860" cap="flat" cmpd="sng" algn="ctr">
                      <a:solidFill>
                        <a:srgbClr val="666666"/>
                      </a:solidFill>
                      <a:prstDash val="solid"/>
                      <a:round/>
                      <a:headEnd type="none" w="med" len="med"/>
                      <a:tailEnd type="none" w="med" len="med"/>
                    </a:lnR>
                    <a:lnT w="22860" cap="flat" cmpd="sng" algn="ctr">
                      <a:solidFill>
                        <a:srgbClr val="666666"/>
                      </a:solidFill>
                      <a:prstDash val="solid"/>
                      <a:round/>
                      <a:headEnd type="none" w="med" len="med"/>
                      <a:tailEnd type="none" w="med" len="med"/>
                    </a:lnT>
                    <a:lnB w="22860" cap="flat" cmpd="sng" algn="ctr">
                      <a:solidFill>
                        <a:srgbClr val="666666"/>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n-US" sz="800" b="0" i="0" u="none" strike="noStrike" dirty="0">
                          <a:solidFill>
                            <a:srgbClr val="000000"/>
                          </a:solidFill>
                          <a:effectLst/>
                          <a:latin typeface="Google Sans"/>
                        </a:rPr>
                        <a:t>Tasks</a:t>
                      </a:r>
                      <a:endParaRPr lang="en-US" sz="1000" dirty="0">
                        <a:effectLst/>
                      </a:endParaRPr>
                    </a:p>
                    <a:p>
                      <a:pPr rtl="0" fontAlgn="t">
                        <a:spcBef>
                          <a:spcPts val="0"/>
                        </a:spcBef>
                        <a:spcAft>
                          <a:spcPts val="0"/>
                        </a:spcAft>
                      </a:pPr>
                      <a:br>
                        <a:rPr lang="en-US" sz="1000" dirty="0">
                          <a:effectLst/>
                        </a:rPr>
                      </a:br>
                      <a:r>
                        <a:rPr lang="en-US" sz="800" b="0" i="0" u="none" strike="noStrike" dirty="0">
                          <a:solidFill>
                            <a:srgbClr val="000000"/>
                          </a:solidFill>
                          <a:effectLst/>
                          <a:latin typeface="Google Sans"/>
                        </a:rPr>
                        <a:t>A. Search app store</a:t>
                      </a:r>
                      <a:endParaRPr lang="en-US" sz="1000" dirty="0">
                        <a:effectLst/>
                      </a:endParaRPr>
                    </a:p>
                    <a:p>
                      <a:pPr rtl="0" fontAlgn="t">
                        <a:spcBef>
                          <a:spcPts val="0"/>
                        </a:spcBef>
                        <a:spcAft>
                          <a:spcPts val="0"/>
                        </a:spcAft>
                      </a:pPr>
                      <a:r>
                        <a:rPr lang="en-US" sz="800" b="0" i="0" u="none" strike="noStrike" dirty="0">
                          <a:solidFill>
                            <a:srgbClr val="000000"/>
                          </a:solidFill>
                          <a:effectLst/>
                          <a:latin typeface="Google Sans"/>
                        </a:rPr>
                        <a:t>B. Download app</a:t>
                      </a:r>
                      <a:endParaRPr lang="en-US" sz="1000" dirty="0">
                        <a:effectLst/>
                      </a:endParaRPr>
                    </a:p>
                    <a:p>
                      <a:pPr rtl="0" fontAlgn="t">
                        <a:spcBef>
                          <a:spcPts val="0"/>
                        </a:spcBef>
                        <a:spcAft>
                          <a:spcPts val="0"/>
                        </a:spcAft>
                      </a:pPr>
                      <a:r>
                        <a:rPr lang="en-US" sz="800" b="0" i="0" u="none" strike="noStrike" dirty="0">
                          <a:solidFill>
                            <a:srgbClr val="000000"/>
                          </a:solidFill>
                          <a:effectLst/>
                          <a:latin typeface="Google Sans"/>
                        </a:rPr>
                        <a:t>C. Open app</a:t>
                      </a:r>
                      <a:endParaRPr lang="en-US" sz="1000" dirty="0">
                        <a:effectLst/>
                      </a:endParaRPr>
                    </a:p>
                  </a:txBody>
                  <a:tcPr marL="35402" marR="35402" marT="35402" marB="35402">
                    <a:lnL w="2286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2286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n-US" sz="800" b="0" i="0" u="none" strike="noStrike" dirty="0">
                          <a:solidFill>
                            <a:srgbClr val="000000"/>
                          </a:solidFill>
                          <a:effectLst/>
                          <a:latin typeface="Google Sans"/>
                        </a:rPr>
                        <a:t>Tasks</a:t>
                      </a:r>
                      <a:endParaRPr lang="en-US" sz="1000" dirty="0">
                        <a:effectLst/>
                      </a:endParaRPr>
                    </a:p>
                    <a:p>
                      <a:pPr rtl="0" fontAlgn="t">
                        <a:spcBef>
                          <a:spcPts val="0"/>
                        </a:spcBef>
                        <a:spcAft>
                          <a:spcPts val="0"/>
                        </a:spcAft>
                      </a:pPr>
                      <a:br>
                        <a:rPr lang="en-US" sz="1000" dirty="0">
                          <a:effectLst/>
                        </a:rPr>
                      </a:br>
                      <a:r>
                        <a:rPr lang="en-US" sz="800" b="0" i="0" u="none" strike="noStrike" dirty="0">
                          <a:solidFill>
                            <a:srgbClr val="000000"/>
                          </a:solidFill>
                          <a:effectLst/>
                          <a:latin typeface="Google Sans"/>
                        </a:rPr>
                        <a:t>A. Click profile icon</a:t>
                      </a:r>
                      <a:endParaRPr lang="en-US" sz="1000" dirty="0">
                        <a:effectLst/>
                      </a:endParaRPr>
                    </a:p>
                    <a:p>
                      <a:pPr rtl="0" fontAlgn="t">
                        <a:spcBef>
                          <a:spcPts val="0"/>
                        </a:spcBef>
                        <a:spcAft>
                          <a:spcPts val="0"/>
                        </a:spcAft>
                      </a:pPr>
                      <a:r>
                        <a:rPr lang="en-US" sz="800" b="0" i="0" u="none" strike="noStrike" dirty="0">
                          <a:solidFill>
                            <a:srgbClr val="000000"/>
                          </a:solidFill>
                          <a:effectLst/>
                          <a:latin typeface="Google Sans"/>
                        </a:rPr>
                        <a:t>B. Enter in required information</a:t>
                      </a:r>
                      <a:endParaRPr lang="en-US" sz="1000" dirty="0">
                        <a:effectLst/>
                      </a:endParaRPr>
                    </a:p>
                    <a:p>
                      <a:pPr rtl="0" fontAlgn="t">
                        <a:spcBef>
                          <a:spcPts val="0"/>
                        </a:spcBef>
                        <a:spcAft>
                          <a:spcPts val="0"/>
                        </a:spcAft>
                      </a:pPr>
                      <a:r>
                        <a:rPr lang="en-US" sz="800" b="0" i="0" u="none" strike="noStrike" dirty="0">
                          <a:solidFill>
                            <a:srgbClr val="000000"/>
                          </a:solidFill>
                          <a:effectLst/>
                          <a:latin typeface="Google Sans"/>
                        </a:rPr>
                        <a:t>C. Verify email and ID</a:t>
                      </a:r>
                      <a:endParaRPr lang="en-US" sz="1000" dirty="0">
                        <a:effectLst/>
                      </a:endParaRPr>
                    </a:p>
                    <a:p>
                      <a:pPr fontAlgn="t"/>
                      <a:br>
                        <a:rPr lang="en-US" sz="800" dirty="0">
                          <a:effectLst/>
                        </a:rPr>
                      </a:br>
                      <a:endParaRPr lang="en-US" sz="800" dirty="0">
                        <a:effectLst/>
                      </a:endParaRPr>
                    </a:p>
                  </a:txBody>
                  <a:tcPr marL="35402" marR="35402" marT="35402" marB="35402">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2286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n-US" sz="800" b="0" i="0" u="none" strike="noStrike" dirty="0">
                          <a:solidFill>
                            <a:srgbClr val="000000"/>
                          </a:solidFill>
                          <a:effectLst/>
                          <a:latin typeface="Google Sans"/>
                        </a:rPr>
                        <a:t>Tasks</a:t>
                      </a:r>
                      <a:endParaRPr lang="en-US" sz="1000" dirty="0">
                        <a:effectLst/>
                      </a:endParaRPr>
                    </a:p>
                    <a:p>
                      <a:pPr rtl="0" fontAlgn="t">
                        <a:spcBef>
                          <a:spcPts val="0"/>
                        </a:spcBef>
                        <a:spcAft>
                          <a:spcPts val="0"/>
                        </a:spcAft>
                      </a:pPr>
                      <a:br>
                        <a:rPr lang="en-US" sz="1000" dirty="0">
                          <a:effectLst/>
                        </a:rPr>
                      </a:br>
                      <a:r>
                        <a:rPr lang="en-US" sz="800" b="0" i="0" u="none" strike="noStrike" dirty="0">
                          <a:solidFill>
                            <a:srgbClr val="000000"/>
                          </a:solidFill>
                          <a:effectLst/>
                          <a:latin typeface="Google Sans"/>
                        </a:rPr>
                        <a:t>A. Open Catalog tab</a:t>
                      </a:r>
                      <a:endParaRPr lang="en-US" sz="1000" dirty="0">
                        <a:effectLst/>
                      </a:endParaRPr>
                    </a:p>
                    <a:p>
                      <a:pPr rtl="0" fontAlgn="t">
                        <a:spcBef>
                          <a:spcPts val="0"/>
                        </a:spcBef>
                        <a:spcAft>
                          <a:spcPts val="0"/>
                        </a:spcAft>
                      </a:pPr>
                      <a:r>
                        <a:rPr lang="en-US" sz="800" b="0" i="0" u="none" strike="noStrike" dirty="0">
                          <a:solidFill>
                            <a:srgbClr val="000000"/>
                          </a:solidFill>
                          <a:effectLst/>
                          <a:latin typeface="Google Sans"/>
                        </a:rPr>
                        <a:t>B. Browse courses</a:t>
                      </a:r>
                      <a:endParaRPr lang="en-US" sz="1000" dirty="0">
                        <a:effectLst/>
                      </a:endParaRPr>
                    </a:p>
                    <a:p>
                      <a:pPr rtl="0" fontAlgn="t">
                        <a:spcBef>
                          <a:spcPts val="0"/>
                        </a:spcBef>
                        <a:spcAft>
                          <a:spcPts val="0"/>
                        </a:spcAft>
                      </a:pPr>
                      <a:r>
                        <a:rPr lang="en-US" sz="800" b="0" i="0" u="none" strike="noStrike" dirty="0">
                          <a:solidFill>
                            <a:srgbClr val="000000"/>
                          </a:solidFill>
                          <a:effectLst/>
                          <a:latin typeface="Google Sans"/>
                        </a:rPr>
                        <a:t>C. Click free registration button</a:t>
                      </a:r>
                      <a:endParaRPr lang="en-US" sz="1000" dirty="0">
                        <a:effectLst/>
                      </a:endParaRPr>
                    </a:p>
                    <a:p>
                      <a:pPr fontAlgn="t"/>
                      <a:br>
                        <a:rPr lang="en-US" sz="800" dirty="0">
                          <a:effectLst/>
                        </a:rPr>
                      </a:br>
                      <a:endParaRPr lang="en-US" sz="800" dirty="0">
                        <a:effectLst/>
                      </a:endParaRPr>
                    </a:p>
                  </a:txBody>
                  <a:tcPr marL="35402" marR="35402" marT="35402" marB="35402">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2286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n-US" sz="800" b="0" i="0" u="none" strike="noStrike" dirty="0">
                          <a:solidFill>
                            <a:srgbClr val="000000"/>
                          </a:solidFill>
                          <a:effectLst/>
                          <a:latin typeface="Google Sans"/>
                        </a:rPr>
                        <a:t>Tasks</a:t>
                      </a:r>
                      <a:endParaRPr lang="en-US" sz="1000" dirty="0">
                        <a:effectLst/>
                      </a:endParaRPr>
                    </a:p>
                    <a:p>
                      <a:pPr rtl="0" fontAlgn="t">
                        <a:spcBef>
                          <a:spcPts val="0"/>
                        </a:spcBef>
                        <a:spcAft>
                          <a:spcPts val="0"/>
                        </a:spcAft>
                      </a:pPr>
                      <a:br>
                        <a:rPr lang="en-US" sz="1000" dirty="0">
                          <a:effectLst/>
                        </a:rPr>
                      </a:br>
                      <a:r>
                        <a:rPr lang="en-US" sz="800" b="0" i="0" u="none" strike="noStrike" dirty="0">
                          <a:solidFill>
                            <a:srgbClr val="000000"/>
                          </a:solidFill>
                          <a:effectLst/>
                          <a:latin typeface="Google Sans"/>
                        </a:rPr>
                        <a:t>A. Click meet-up tab</a:t>
                      </a:r>
                      <a:endParaRPr lang="en-US" sz="1000" dirty="0">
                        <a:effectLst/>
                      </a:endParaRPr>
                    </a:p>
                    <a:p>
                      <a:pPr rtl="0" fontAlgn="t">
                        <a:spcBef>
                          <a:spcPts val="0"/>
                        </a:spcBef>
                        <a:spcAft>
                          <a:spcPts val="0"/>
                        </a:spcAft>
                      </a:pPr>
                      <a:r>
                        <a:rPr lang="en-US" sz="800" b="0" i="0" u="none" strike="noStrike" dirty="0">
                          <a:solidFill>
                            <a:srgbClr val="000000"/>
                          </a:solidFill>
                          <a:effectLst/>
                          <a:latin typeface="Google Sans"/>
                        </a:rPr>
                        <a:t>B. Filter calendar by location and availability</a:t>
                      </a:r>
                      <a:endParaRPr lang="en-US" sz="1000" dirty="0">
                        <a:effectLst/>
                      </a:endParaRPr>
                    </a:p>
                    <a:p>
                      <a:pPr rtl="0" fontAlgn="t">
                        <a:spcBef>
                          <a:spcPts val="0"/>
                        </a:spcBef>
                        <a:spcAft>
                          <a:spcPts val="0"/>
                        </a:spcAft>
                      </a:pPr>
                      <a:r>
                        <a:rPr lang="en-US" sz="800" b="0" i="0" u="none" strike="noStrike" dirty="0">
                          <a:solidFill>
                            <a:srgbClr val="000000"/>
                          </a:solidFill>
                          <a:effectLst/>
                          <a:latin typeface="Google Sans"/>
                        </a:rPr>
                        <a:t>C. Register for meet-up</a:t>
                      </a:r>
                    </a:p>
                    <a:p>
                      <a:pPr rtl="0" fontAlgn="t">
                        <a:spcBef>
                          <a:spcPts val="0"/>
                        </a:spcBef>
                        <a:spcAft>
                          <a:spcPts val="0"/>
                        </a:spcAft>
                      </a:pPr>
                      <a:r>
                        <a:rPr lang="en-US" sz="800" b="0" i="0" u="none" strike="noStrike" dirty="0">
                          <a:solidFill>
                            <a:srgbClr val="000000"/>
                          </a:solidFill>
                          <a:effectLst/>
                          <a:latin typeface="Google Sans"/>
                        </a:rPr>
                        <a:t>D. Verify ID</a:t>
                      </a:r>
                      <a:endParaRPr lang="en-US" sz="1000" dirty="0">
                        <a:effectLst/>
                      </a:endParaRPr>
                    </a:p>
                    <a:p>
                      <a:pPr fontAlgn="t"/>
                      <a:br>
                        <a:rPr lang="en-US" sz="800" dirty="0">
                          <a:effectLst/>
                        </a:rPr>
                      </a:br>
                      <a:endParaRPr lang="en-US" sz="800" dirty="0">
                        <a:effectLst/>
                      </a:endParaRPr>
                    </a:p>
                  </a:txBody>
                  <a:tcPr marL="35402" marR="35402" marT="35402" marB="35402">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2286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n-US" sz="800" b="0" i="0" u="none" strike="noStrike" dirty="0">
                          <a:solidFill>
                            <a:srgbClr val="000000"/>
                          </a:solidFill>
                          <a:effectLst/>
                          <a:latin typeface="Google Sans"/>
                        </a:rPr>
                        <a:t>Tasks</a:t>
                      </a:r>
                      <a:endParaRPr lang="en-US" sz="1000" dirty="0">
                        <a:effectLst/>
                      </a:endParaRPr>
                    </a:p>
                    <a:p>
                      <a:pPr rtl="0" fontAlgn="t">
                        <a:spcBef>
                          <a:spcPts val="0"/>
                        </a:spcBef>
                        <a:spcAft>
                          <a:spcPts val="0"/>
                        </a:spcAft>
                      </a:pPr>
                      <a:br>
                        <a:rPr lang="en-US" sz="1000" dirty="0">
                          <a:effectLst/>
                        </a:rPr>
                      </a:br>
                      <a:r>
                        <a:rPr lang="en-US" sz="800" b="0" i="0" u="none" strike="noStrike" dirty="0">
                          <a:solidFill>
                            <a:srgbClr val="000000"/>
                          </a:solidFill>
                          <a:effectLst/>
                          <a:latin typeface="Google Sans"/>
                        </a:rPr>
                        <a:t>A. Click mentor tab</a:t>
                      </a:r>
                      <a:endParaRPr lang="en-US" sz="1000" dirty="0">
                        <a:effectLst/>
                      </a:endParaRPr>
                    </a:p>
                    <a:p>
                      <a:pPr rtl="0" fontAlgn="t">
                        <a:spcBef>
                          <a:spcPts val="0"/>
                        </a:spcBef>
                        <a:spcAft>
                          <a:spcPts val="0"/>
                        </a:spcAft>
                      </a:pPr>
                      <a:r>
                        <a:rPr lang="en-US" sz="800" b="0" i="0" u="none" strike="noStrike" dirty="0">
                          <a:solidFill>
                            <a:srgbClr val="000000"/>
                          </a:solidFill>
                          <a:effectLst/>
                          <a:latin typeface="Google Sans"/>
                        </a:rPr>
                        <a:t>B. View mentor profiles</a:t>
                      </a:r>
                      <a:endParaRPr lang="en-US" sz="1000" dirty="0">
                        <a:effectLst/>
                      </a:endParaRPr>
                    </a:p>
                    <a:p>
                      <a:pPr rtl="0" fontAlgn="t">
                        <a:spcBef>
                          <a:spcPts val="0"/>
                        </a:spcBef>
                        <a:spcAft>
                          <a:spcPts val="0"/>
                        </a:spcAft>
                      </a:pPr>
                      <a:r>
                        <a:rPr lang="en-US" sz="800" b="0" i="0" u="none" strike="noStrike" dirty="0">
                          <a:solidFill>
                            <a:srgbClr val="000000"/>
                          </a:solidFill>
                          <a:effectLst/>
                          <a:latin typeface="Google Sans"/>
                        </a:rPr>
                        <a:t>C. Write mentor of choice</a:t>
                      </a:r>
                      <a:endParaRPr lang="en-US" sz="1000" dirty="0">
                        <a:effectLst/>
                      </a:endParaRPr>
                    </a:p>
                    <a:p>
                      <a:pPr fontAlgn="t"/>
                      <a:br>
                        <a:rPr lang="en-US" sz="800" dirty="0">
                          <a:effectLst/>
                        </a:rPr>
                      </a:br>
                      <a:endParaRPr lang="en-US" sz="800" dirty="0">
                        <a:effectLst/>
                      </a:endParaRPr>
                    </a:p>
                  </a:txBody>
                  <a:tcPr marL="35402" marR="35402" marT="35402" marB="35402">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2286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extLst>
                  <a:ext uri="{0D108BD9-81ED-4DB2-BD59-A6C34878D82A}">
                    <a16:rowId xmlns:a16="http://schemas.microsoft.com/office/drawing/2014/main" val="2253422919"/>
                  </a:ext>
                </a:extLst>
              </a:tr>
              <a:tr h="1435998">
                <a:tc>
                  <a:txBody>
                    <a:bodyPr/>
                    <a:lstStyle/>
                    <a:p>
                      <a:pPr algn="ctr" rtl="0" fontAlgn="ctr">
                        <a:spcBef>
                          <a:spcPts val="0"/>
                        </a:spcBef>
                        <a:spcAft>
                          <a:spcPts val="0"/>
                        </a:spcAft>
                      </a:pPr>
                      <a:r>
                        <a:rPr lang="en-US" sz="600" b="1" i="0" u="none" strike="noStrike">
                          <a:solidFill>
                            <a:srgbClr val="000000"/>
                          </a:solidFill>
                          <a:effectLst/>
                          <a:latin typeface="Google Sans"/>
                        </a:rPr>
                        <a:t>FEELING ADJECTIVE</a:t>
                      </a:r>
                      <a:endParaRPr lang="en-US" sz="800">
                        <a:effectLst/>
                      </a:endParaRPr>
                    </a:p>
                  </a:txBody>
                  <a:tcPr marL="35402" marR="35402" marT="35402" marB="35402" anchor="ctr">
                    <a:lnL w="7620" cap="flat" cmpd="sng" algn="ctr">
                      <a:solidFill>
                        <a:srgbClr val="666666"/>
                      </a:solidFill>
                      <a:prstDash val="solid"/>
                      <a:round/>
                      <a:headEnd type="none" w="med" len="med"/>
                      <a:tailEnd type="none" w="med" len="med"/>
                    </a:lnL>
                    <a:lnR w="22860" cap="flat" cmpd="sng" algn="ctr">
                      <a:solidFill>
                        <a:srgbClr val="666666"/>
                      </a:solidFill>
                      <a:prstDash val="solid"/>
                      <a:round/>
                      <a:headEnd type="none" w="med" len="med"/>
                      <a:tailEnd type="none" w="med" len="med"/>
                    </a:lnR>
                    <a:lnT w="22860" cap="flat" cmpd="sng" algn="ctr">
                      <a:solidFill>
                        <a:srgbClr val="666666"/>
                      </a:solidFill>
                      <a:prstDash val="solid"/>
                      <a:round/>
                      <a:headEnd type="none" w="med" len="med"/>
                      <a:tailEnd type="none" w="med" len="med"/>
                    </a:lnT>
                    <a:lnB w="22860" cap="flat" cmpd="sng" algn="ctr">
                      <a:solidFill>
                        <a:srgbClr val="666666"/>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n-US" sz="800" b="0" i="0" u="none" strike="noStrike" dirty="0">
                          <a:solidFill>
                            <a:srgbClr val="000000"/>
                          </a:solidFill>
                          <a:effectLst/>
                          <a:latin typeface="Google Sans"/>
                        </a:rPr>
                        <a:t>Curiosity searching for app</a:t>
                      </a:r>
                      <a:endParaRPr lang="en-US" sz="1000" dirty="0">
                        <a:effectLst/>
                      </a:endParaRPr>
                    </a:p>
                    <a:p>
                      <a:pPr rtl="0" fontAlgn="t">
                        <a:spcBef>
                          <a:spcPts val="0"/>
                        </a:spcBef>
                        <a:spcAft>
                          <a:spcPts val="0"/>
                        </a:spcAft>
                      </a:pPr>
                      <a:br>
                        <a:rPr lang="en-US" sz="1000" dirty="0">
                          <a:effectLst/>
                        </a:rPr>
                      </a:br>
                      <a:r>
                        <a:rPr lang="en-US" sz="800" b="0" i="0" u="none" strike="noStrike" dirty="0">
                          <a:solidFill>
                            <a:srgbClr val="000000"/>
                          </a:solidFill>
                          <a:effectLst/>
                          <a:latin typeface="Google Sans"/>
                        </a:rPr>
                        <a:t>Nervous downloading app</a:t>
                      </a:r>
                      <a:endParaRPr lang="en-US" sz="1000" dirty="0">
                        <a:effectLst/>
                      </a:endParaRPr>
                    </a:p>
                    <a:p>
                      <a:pPr rtl="0" fontAlgn="t">
                        <a:spcBef>
                          <a:spcPts val="0"/>
                        </a:spcBef>
                        <a:spcAft>
                          <a:spcPts val="0"/>
                        </a:spcAft>
                      </a:pPr>
                      <a:br>
                        <a:rPr lang="en-US" sz="1000" dirty="0">
                          <a:effectLst/>
                        </a:rPr>
                      </a:br>
                      <a:r>
                        <a:rPr lang="en-US" sz="800" b="0" i="0" u="none" strike="noStrike" dirty="0">
                          <a:solidFill>
                            <a:srgbClr val="000000"/>
                          </a:solidFill>
                          <a:effectLst/>
                          <a:latin typeface="Google Sans"/>
                        </a:rPr>
                        <a:t>Intrigue viewing app features</a:t>
                      </a:r>
                      <a:endParaRPr lang="en-US" sz="1000" dirty="0">
                        <a:effectLst/>
                      </a:endParaRPr>
                    </a:p>
                  </a:txBody>
                  <a:tcPr marL="35402" marR="35402" marT="35402" marB="35402">
                    <a:lnL w="2286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n-US" sz="800" b="0" i="0" u="none" strike="noStrike" dirty="0">
                          <a:solidFill>
                            <a:srgbClr val="000000"/>
                          </a:solidFill>
                          <a:effectLst/>
                          <a:latin typeface="Google Sans"/>
                        </a:rPr>
                        <a:t>Excitement setting up new account</a:t>
                      </a:r>
                      <a:endParaRPr lang="en-US" sz="1000" dirty="0">
                        <a:effectLst/>
                      </a:endParaRPr>
                    </a:p>
                    <a:p>
                      <a:pPr rtl="0" fontAlgn="t">
                        <a:spcBef>
                          <a:spcPts val="0"/>
                        </a:spcBef>
                        <a:spcAft>
                          <a:spcPts val="0"/>
                        </a:spcAft>
                      </a:pPr>
                      <a:br>
                        <a:rPr lang="en-US" sz="1000" dirty="0">
                          <a:effectLst/>
                        </a:rPr>
                      </a:br>
                      <a:r>
                        <a:rPr lang="en-US" sz="800" b="0" i="0" u="none" strike="noStrike" dirty="0">
                          <a:solidFill>
                            <a:srgbClr val="000000"/>
                          </a:solidFill>
                          <a:effectLst/>
                          <a:latin typeface="Google Sans"/>
                        </a:rPr>
                        <a:t>Nervous entering in information over the web</a:t>
                      </a:r>
                    </a:p>
                    <a:p>
                      <a:pPr rtl="0" fontAlgn="t">
                        <a:spcBef>
                          <a:spcPts val="0"/>
                        </a:spcBef>
                        <a:spcAft>
                          <a:spcPts val="0"/>
                        </a:spcAft>
                      </a:pPr>
                      <a:endParaRPr lang="en-US" sz="800" b="0" i="0" u="none" strike="noStrike" dirty="0">
                        <a:solidFill>
                          <a:srgbClr val="000000"/>
                        </a:solidFill>
                        <a:effectLst/>
                        <a:latin typeface="Google Sans"/>
                      </a:endParaRPr>
                    </a:p>
                    <a:p>
                      <a:pPr rtl="0" fontAlgn="t">
                        <a:spcBef>
                          <a:spcPts val="0"/>
                        </a:spcBef>
                        <a:spcAft>
                          <a:spcPts val="0"/>
                        </a:spcAft>
                      </a:pPr>
                      <a:r>
                        <a:rPr lang="en-US" sz="800" b="0" i="0" u="none" strike="noStrike" dirty="0">
                          <a:solidFill>
                            <a:srgbClr val="000000"/>
                          </a:solidFill>
                          <a:effectLst/>
                          <a:latin typeface="Google Sans"/>
                        </a:rPr>
                        <a:t>Relief when everything is verified</a:t>
                      </a:r>
                      <a:endParaRPr lang="en-US" sz="1000" dirty="0">
                        <a:effectLst/>
                      </a:endParaRPr>
                    </a:p>
                    <a:p>
                      <a:pPr rtl="0" fontAlgn="t">
                        <a:spcBef>
                          <a:spcPts val="0"/>
                        </a:spcBef>
                        <a:spcAft>
                          <a:spcPts val="0"/>
                        </a:spcAft>
                      </a:pPr>
                      <a:br>
                        <a:rPr lang="en-US" sz="800" dirty="0">
                          <a:effectLst/>
                        </a:rPr>
                      </a:br>
                      <a:endParaRPr lang="en-US" sz="800" dirty="0">
                        <a:effectLst/>
                      </a:endParaRPr>
                    </a:p>
                    <a:p>
                      <a:pPr fontAlgn="t"/>
                      <a:br>
                        <a:rPr lang="en-US" sz="800" dirty="0">
                          <a:effectLst/>
                        </a:rPr>
                      </a:br>
                      <a:endParaRPr lang="en-US" sz="800" dirty="0">
                        <a:effectLst/>
                      </a:endParaRPr>
                    </a:p>
                  </a:txBody>
                  <a:tcPr marL="35402" marR="35402" marT="35402" marB="35402">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n-US" sz="800" b="0" i="0" u="none" strike="noStrike" dirty="0">
                          <a:solidFill>
                            <a:srgbClr val="000000"/>
                          </a:solidFill>
                          <a:effectLst/>
                          <a:latin typeface="Google Sans"/>
                        </a:rPr>
                        <a:t>Excitement viewing all the courses available</a:t>
                      </a:r>
                      <a:endParaRPr lang="en-US" sz="1000" dirty="0">
                        <a:effectLst/>
                      </a:endParaRPr>
                    </a:p>
                    <a:p>
                      <a:pPr rtl="0" fontAlgn="t">
                        <a:spcBef>
                          <a:spcPts val="0"/>
                        </a:spcBef>
                        <a:spcAft>
                          <a:spcPts val="0"/>
                        </a:spcAft>
                      </a:pPr>
                      <a:br>
                        <a:rPr lang="en-US" sz="1000" dirty="0">
                          <a:effectLst/>
                        </a:rPr>
                      </a:br>
                      <a:r>
                        <a:rPr lang="en-US" sz="800" b="0" i="0" u="none" strike="noStrike" dirty="0">
                          <a:solidFill>
                            <a:srgbClr val="000000"/>
                          </a:solidFill>
                          <a:effectLst/>
                          <a:latin typeface="Google Sans"/>
                        </a:rPr>
                        <a:t>Indecisiveness deciding which ones to sign up for</a:t>
                      </a:r>
                    </a:p>
                    <a:p>
                      <a:pPr rtl="0" fontAlgn="t">
                        <a:spcBef>
                          <a:spcPts val="0"/>
                        </a:spcBef>
                        <a:spcAft>
                          <a:spcPts val="0"/>
                        </a:spcAft>
                      </a:pPr>
                      <a:endParaRPr lang="en-US" sz="800" b="0" i="0" u="none" strike="noStrike" dirty="0">
                        <a:solidFill>
                          <a:srgbClr val="000000"/>
                        </a:solidFill>
                        <a:effectLst/>
                        <a:latin typeface="Google Sans"/>
                      </a:endParaRPr>
                    </a:p>
                    <a:p>
                      <a:pPr rtl="0" fontAlgn="t">
                        <a:spcBef>
                          <a:spcPts val="0"/>
                        </a:spcBef>
                        <a:spcAft>
                          <a:spcPts val="0"/>
                        </a:spcAft>
                      </a:pPr>
                      <a:r>
                        <a:rPr lang="en-US" sz="800" b="0" i="0" u="none" strike="noStrike" dirty="0">
                          <a:solidFill>
                            <a:srgbClr val="000000"/>
                          </a:solidFill>
                          <a:effectLst/>
                          <a:latin typeface="Google Sans"/>
                        </a:rPr>
                        <a:t>Relief the classes are free</a:t>
                      </a:r>
                      <a:endParaRPr lang="en-US" sz="1000" dirty="0">
                        <a:effectLst/>
                      </a:endParaRPr>
                    </a:p>
                    <a:p>
                      <a:pPr fontAlgn="t"/>
                      <a:br>
                        <a:rPr lang="en-US" sz="800" dirty="0">
                          <a:effectLst/>
                        </a:rPr>
                      </a:br>
                      <a:br>
                        <a:rPr lang="en-US" sz="800" dirty="0">
                          <a:effectLst/>
                        </a:rPr>
                      </a:br>
                      <a:endParaRPr lang="en-US" sz="800" dirty="0">
                        <a:effectLst/>
                      </a:endParaRPr>
                    </a:p>
                  </a:txBody>
                  <a:tcPr marL="35402" marR="35402" marT="35402" marB="35402">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n-US" sz="800" b="0" i="0" u="none" strike="noStrike" dirty="0">
                          <a:solidFill>
                            <a:srgbClr val="000000"/>
                          </a:solidFill>
                          <a:effectLst/>
                          <a:latin typeface="Google Sans"/>
                        </a:rPr>
                        <a:t>Excitement viewing meet-up options</a:t>
                      </a:r>
                      <a:endParaRPr lang="en-US" sz="1000" dirty="0">
                        <a:effectLst/>
                      </a:endParaRPr>
                    </a:p>
                    <a:p>
                      <a:pPr rtl="0" fontAlgn="t">
                        <a:spcBef>
                          <a:spcPts val="0"/>
                        </a:spcBef>
                        <a:spcAft>
                          <a:spcPts val="0"/>
                        </a:spcAft>
                      </a:pPr>
                      <a:br>
                        <a:rPr lang="en-US" sz="1000" dirty="0">
                          <a:effectLst/>
                        </a:rPr>
                      </a:br>
                      <a:r>
                        <a:rPr lang="en-US" sz="800" b="0" i="0" u="none" strike="noStrike" dirty="0">
                          <a:solidFill>
                            <a:srgbClr val="000000"/>
                          </a:solidFill>
                          <a:effectLst/>
                          <a:latin typeface="Google Sans"/>
                        </a:rPr>
                        <a:t>Indecisiveness deciding when you can meet-up</a:t>
                      </a:r>
                      <a:endParaRPr lang="en-US" sz="1000" dirty="0">
                        <a:effectLst/>
                      </a:endParaRPr>
                    </a:p>
                    <a:p>
                      <a:pPr rtl="0" fontAlgn="t">
                        <a:spcBef>
                          <a:spcPts val="0"/>
                        </a:spcBef>
                        <a:spcAft>
                          <a:spcPts val="0"/>
                        </a:spcAft>
                      </a:pPr>
                      <a:br>
                        <a:rPr lang="en-US" sz="1000" dirty="0">
                          <a:effectLst/>
                        </a:rPr>
                      </a:br>
                      <a:r>
                        <a:rPr lang="en-US" sz="800" b="0" i="0" u="none" strike="noStrike" dirty="0">
                          <a:solidFill>
                            <a:srgbClr val="000000"/>
                          </a:solidFill>
                          <a:effectLst/>
                          <a:latin typeface="Google Sans"/>
                        </a:rPr>
                        <a:t>Gratitude there is a meet-up near you to sign-up for</a:t>
                      </a:r>
                    </a:p>
                    <a:p>
                      <a:pPr rtl="0" fontAlgn="t">
                        <a:spcBef>
                          <a:spcPts val="0"/>
                        </a:spcBef>
                        <a:spcAft>
                          <a:spcPts val="0"/>
                        </a:spcAft>
                      </a:pPr>
                      <a:endParaRPr lang="en-US" sz="800" b="0" i="0" u="none" strike="noStrike" dirty="0">
                        <a:solidFill>
                          <a:srgbClr val="000000"/>
                        </a:solidFill>
                        <a:effectLst/>
                        <a:latin typeface="Google Sans"/>
                      </a:endParaRPr>
                    </a:p>
                    <a:p>
                      <a:pPr rtl="0" fontAlgn="t">
                        <a:spcBef>
                          <a:spcPts val="0"/>
                        </a:spcBef>
                        <a:spcAft>
                          <a:spcPts val="0"/>
                        </a:spcAft>
                      </a:pPr>
                      <a:r>
                        <a:rPr lang="en-US" sz="800" b="0" i="0" u="none" strike="noStrike" dirty="0">
                          <a:solidFill>
                            <a:srgbClr val="000000"/>
                          </a:solidFill>
                          <a:effectLst/>
                          <a:latin typeface="Google Sans"/>
                        </a:rPr>
                        <a:t>Relief the verification process was simple</a:t>
                      </a:r>
                      <a:endParaRPr lang="en-US" sz="1000" dirty="0">
                        <a:effectLst/>
                      </a:endParaRPr>
                    </a:p>
                    <a:p>
                      <a:pPr fontAlgn="t"/>
                      <a:br>
                        <a:rPr lang="en-US" sz="800" dirty="0">
                          <a:effectLst/>
                        </a:rPr>
                      </a:br>
                      <a:endParaRPr lang="en-US" sz="800" dirty="0">
                        <a:effectLst/>
                      </a:endParaRPr>
                    </a:p>
                  </a:txBody>
                  <a:tcPr marL="35402" marR="35402" marT="35402" marB="35402">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n-US" sz="800" b="0" i="0" u="none" strike="noStrike" dirty="0">
                          <a:solidFill>
                            <a:srgbClr val="000000"/>
                          </a:solidFill>
                          <a:effectLst/>
                          <a:latin typeface="Google Sans"/>
                        </a:rPr>
                        <a:t>Excitement mentorship opportunity </a:t>
                      </a:r>
                      <a:endParaRPr lang="en-US" sz="1000" dirty="0">
                        <a:effectLst/>
                      </a:endParaRPr>
                    </a:p>
                    <a:p>
                      <a:pPr rtl="0" fontAlgn="t">
                        <a:spcBef>
                          <a:spcPts val="0"/>
                        </a:spcBef>
                        <a:spcAft>
                          <a:spcPts val="0"/>
                        </a:spcAft>
                      </a:pPr>
                      <a:br>
                        <a:rPr lang="en-US" sz="1000" dirty="0">
                          <a:effectLst/>
                        </a:rPr>
                      </a:br>
                      <a:r>
                        <a:rPr lang="en-US" sz="800" b="0" i="0" u="none" strike="noStrike" dirty="0">
                          <a:solidFill>
                            <a:srgbClr val="000000"/>
                          </a:solidFill>
                          <a:effectLst/>
                          <a:latin typeface="Google Sans"/>
                        </a:rPr>
                        <a:t>Relief the message successfully sent</a:t>
                      </a:r>
                      <a:endParaRPr lang="en-US" sz="1000" dirty="0">
                        <a:effectLst/>
                      </a:endParaRPr>
                    </a:p>
                    <a:p>
                      <a:pPr fontAlgn="t"/>
                      <a:br>
                        <a:rPr lang="en-US" sz="800" dirty="0">
                          <a:effectLst/>
                        </a:rPr>
                      </a:br>
                      <a:r>
                        <a:rPr lang="en-US" sz="800" dirty="0">
                          <a:effectLst/>
                          <a:latin typeface="Google Sans"/>
                        </a:rPr>
                        <a:t>Anticipation to see what they will respond</a:t>
                      </a:r>
                    </a:p>
                  </a:txBody>
                  <a:tcPr marL="35402" marR="35402" marT="35402" marB="35402">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extLst>
                  <a:ext uri="{0D108BD9-81ED-4DB2-BD59-A6C34878D82A}">
                    <a16:rowId xmlns:a16="http://schemas.microsoft.com/office/drawing/2014/main" val="1889527952"/>
                  </a:ext>
                </a:extLst>
              </a:tr>
              <a:tr h="1122689">
                <a:tc>
                  <a:txBody>
                    <a:bodyPr/>
                    <a:lstStyle/>
                    <a:p>
                      <a:pPr algn="ctr" rtl="0" fontAlgn="ctr">
                        <a:spcBef>
                          <a:spcPts val="0"/>
                        </a:spcBef>
                        <a:spcAft>
                          <a:spcPts val="0"/>
                        </a:spcAft>
                      </a:pPr>
                      <a:r>
                        <a:rPr lang="en-US" sz="600" b="1" i="0" u="none" strike="noStrike">
                          <a:solidFill>
                            <a:srgbClr val="000000"/>
                          </a:solidFill>
                          <a:effectLst/>
                          <a:latin typeface="Google Sans"/>
                        </a:rPr>
                        <a:t>IMPROVEMENT OPPORTUNITIES</a:t>
                      </a:r>
                      <a:endParaRPr lang="en-US" sz="800">
                        <a:effectLst/>
                      </a:endParaRPr>
                    </a:p>
                  </a:txBody>
                  <a:tcPr marL="42482" marR="35402" marT="35402" marB="35402" anchor="ctr">
                    <a:lnL w="7620" cap="flat" cmpd="sng" algn="ctr">
                      <a:solidFill>
                        <a:srgbClr val="666666"/>
                      </a:solidFill>
                      <a:prstDash val="solid"/>
                      <a:round/>
                      <a:headEnd type="none" w="med" len="med"/>
                      <a:tailEnd type="none" w="med" len="med"/>
                    </a:lnL>
                    <a:lnR w="22860" cap="flat" cmpd="sng" algn="ctr">
                      <a:solidFill>
                        <a:srgbClr val="666666"/>
                      </a:solidFill>
                      <a:prstDash val="solid"/>
                      <a:round/>
                      <a:headEnd type="none" w="med" len="med"/>
                      <a:tailEnd type="none" w="med" len="med"/>
                    </a:lnR>
                    <a:lnT w="2286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tc>
                  <a:txBody>
                    <a:bodyPr/>
                    <a:lstStyle/>
                    <a:p>
                      <a:pPr fontAlgn="t"/>
                      <a:r>
                        <a:rPr lang="en-US" sz="800" b="0" i="0" u="none" strike="noStrike" dirty="0">
                          <a:solidFill>
                            <a:srgbClr val="000000"/>
                          </a:solidFill>
                          <a:effectLst/>
                          <a:latin typeface="Google Sans"/>
                        </a:rPr>
                        <a:t>Connect with Alexa, or other voice activated assistant to make searching app store easier.</a:t>
                      </a:r>
                      <a:br>
                        <a:rPr lang="en-US" sz="800" dirty="0">
                          <a:effectLst/>
                        </a:rPr>
                      </a:br>
                      <a:br>
                        <a:rPr lang="en-US" sz="800" dirty="0">
                          <a:effectLst/>
                        </a:rPr>
                      </a:br>
                      <a:endParaRPr lang="en-US" sz="800" dirty="0">
                        <a:effectLst/>
                      </a:endParaRPr>
                    </a:p>
                  </a:txBody>
                  <a:tcPr marL="35402" marR="35402" marT="35402" marB="35402">
                    <a:lnL w="2286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800" b="0" i="0" u="none" strike="noStrike" dirty="0">
                          <a:solidFill>
                            <a:srgbClr val="000000"/>
                          </a:solidFill>
                          <a:effectLst/>
                          <a:latin typeface="Google Sans"/>
                        </a:rPr>
                        <a:t>App utilizes screen magnifiers or screen readers, to be more accessible.</a:t>
                      </a:r>
                      <a:endParaRPr lang="en-US" sz="1000" dirty="0">
                        <a:effectLst/>
                      </a:endParaRPr>
                    </a:p>
                    <a:p>
                      <a:pPr rtl="0" fontAlgn="t">
                        <a:spcBef>
                          <a:spcPts val="0"/>
                        </a:spcBef>
                        <a:spcAft>
                          <a:spcPts val="0"/>
                        </a:spcAft>
                      </a:pPr>
                      <a:endParaRPr lang="en-US" sz="800" dirty="0">
                        <a:effectLst/>
                      </a:endParaRPr>
                    </a:p>
                  </a:txBody>
                  <a:tcPr marL="35402" marR="35402" marT="35402" marB="35402">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n-US" sz="800" b="0" i="0" u="none" strike="noStrike" dirty="0">
                          <a:solidFill>
                            <a:srgbClr val="000000"/>
                          </a:solidFill>
                          <a:effectLst/>
                          <a:latin typeface="Google Sans"/>
                        </a:rPr>
                        <a:t>Important information in text that stands out against background for better visibility.</a:t>
                      </a:r>
                      <a:endParaRPr lang="en-US" sz="1000" dirty="0">
                        <a:effectLst/>
                      </a:endParaRPr>
                    </a:p>
                    <a:p>
                      <a:pPr fontAlgn="t"/>
                      <a:br>
                        <a:rPr lang="en-US" sz="800" dirty="0">
                          <a:effectLst/>
                        </a:rPr>
                      </a:br>
                      <a:endParaRPr lang="en-US" sz="800" dirty="0">
                        <a:effectLst/>
                      </a:endParaRPr>
                    </a:p>
                  </a:txBody>
                  <a:tcPr marL="35402" marR="35402" marT="35402" marB="35402">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n-US" sz="800" b="0" i="0" u="none" strike="noStrike" dirty="0">
                          <a:solidFill>
                            <a:srgbClr val="000000"/>
                          </a:solidFill>
                          <a:effectLst/>
                          <a:latin typeface="Google Sans"/>
                        </a:rPr>
                        <a:t>Facial identification, and valid ID required to register for meet-ups to prevent predators.</a:t>
                      </a:r>
                      <a:endParaRPr lang="en-US" sz="1000" dirty="0">
                        <a:effectLst/>
                      </a:endParaRPr>
                    </a:p>
                    <a:p>
                      <a:pPr fontAlgn="t"/>
                      <a:br>
                        <a:rPr lang="en-US" sz="800" dirty="0">
                          <a:effectLst/>
                        </a:rPr>
                      </a:br>
                      <a:endParaRPr lang="en-US" sz="800" dirty="0">
                        <a:effectLst/>
                      </a:endParaRPr>
                    </a:p>
                  </a:txBody>
                  <a:tcPr marL="35402" marR="35402" marT="35402" marB="35402">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tc>
                  <a:txBody>
                    <a:bodyPr/>
                    <a:lstStyle/>
                    <a:p>
                      <a:pPr rtl="0" fontAlgn="t">
                        <a:spcBef>
                          <a:spcPts val="0"/>
                        </a:spcBef>
                        <a:spcAft>
                          <a:spcPts val="0"/>
                        </a:spcAft>
                      </a:pPr>
                      <a:r>
                        <a:rPr lang="en-US" sz="800" b="0" i="0" u="none" strike="noStrike" dirty="0">
                          <a:solidFill>
                            <a:srgbClr val="000000"/>
                          </a:solidFill>
                          <a:effectLst/>
                          <a:latin typeface="Google Sans"/>
                        </a:rPr>
                        <a:t>Notifications when mentors have written you back. User can adjust notification settings to fit their preference.</a:t>
                      </a:r>
                      <a:endParaRPr lang="en-US" sz="1000" dirty="0">
                        <a:effectLst/>
                      </a:endParaRPr>
                    </a:p>
                    <a:p>
                      <a:pPr rtl="0" fontAlgn="t">
                        <a:spcBef>
                          <a:spcPts val="0"/>
                        </a:spcBef>
                        <a:spcAft>
                          <a:spcPts val="0"/>
                        </a:spcAft>
                      </a:pPr>
                      <a:br>
                        <a:rPr lang="en-US" sz="800" dirty="0">
                          <a:effectLst/>
                        </a:rPr>
                      </a:br>
                      <a:endParaRPr lang="en-US" sz="800" dirty="0">
                        <a:effectLst/>
                      </a:endParaRPr>
                    </a:p>
                  </a:txBody>
                  <a:tcPr marL="35402" marR="35402" marT="35402" marB="35402">
                    <a:lnL w="7620" cap="flat" cmpd="sng" algn="ctr">
                      <a:solidFill>
                        <a:srgbClr val="666666"/>
                      </a:solidFill>
                      <a:prstDash val="solid"/>
                      <a:round/>
                      <a:headEnd type="none" w="med" len="med"/>
                      <a:tailEnd type="none" w="med" len="med"/>
                    </a:lnL>
                    <a:lnR w="7620" cap="flat" cmpd="sng" algn="ctr">
                      <a:solidFill>
                        <a:srgbClr val="666666"/>
                      </a:solidFill>
                      <a:prstDash val="solid"/>
                      <a:round/>
                      <a:headEnd type="none" w="med" len="med"/>
                      <a:tailEnd type="none" w="med" len="med"/>
                    </a:lnR>
                    <a:lnT w="7620" cap="flat" cmpd="sng" algn="ctr">
                      <a:solidFill>
                        <a:srgbClr val="666666"/>
                      </a:solidFill>
                      <a:prstDash val="solid"/>
                      <a:round/>
                      <a:headEnd type="none" w="med" len="med"/>
                      <a:tailEnd type="none" w="med" len="med"/>
                    </a:lnT>
                    <a:lnB w="7620" cap="flat" cmpd="sng" algn="ctr">
                      <a:solidFill>
                        <a:srgbClr val="666666"/>
                      </a:solidFill>
                      <a:prstDash val="solid"/>
                      <a:round/>
                      <a:headEnd type="none" w="med" len="med"/>
                      <a:tailEnd type="none" w="med" len="med"/>
                    </a:lnB>
                    <a:solidFill>
                      <a:srgbClr val="F3F3F3"/>
                    </a:solidFill>
                  </a:tcPr>
                </a:tc>
                <a:extLst>
                  <a:ext uri="{0D108BD9-81ED-4DB2-BD59-A6C34878D82A}">
                    <a16:rowId xmlns:a16="http://schemas.microsoft.com/office/drawing/2014/main" val="1064754708"/>
                  </a:ext>
                </a:extLst>
              </a:tr>
            </a:tbl>
          </a:graphicData>
        </a:graphic>
      </p:graphicFrame>
      <p:sp>
        <p:nvSpPr>
          <p:cNvPr id="7" name="Rectangle 1">
            <a:extLst>
              <a:ext uri="{FF2B5EF4-FFF2-40B4-BE49-F238E27FC236}">
                <a16:creationId xmlns:a16="http://schemas.microsoft.com/office/drawing/2014/main" id="{91AE9893-7EEC-9638-0AE8-E8E365E86AE1}"/>
              </a:ext>
            </a:extLst>
          </p:cNvPr>
          <p:cNvSpPr>
            <a:spLocks noChangeArrowheads="1"/>
          </p:cNvSpPr>
          <p:nvPr/>
        </p:nvSpPr>
        <p:spPr bwMode="auto">
          <a:xfrm>
            <a:off x="150053" y="119878"/>
            <a:ext cx="880203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Google Sans"/>
              </a:rPr>
              <a:t>Persona: </a:t>
            </a:r>
            <a:r>
              <a:rPr lang="en-US" altLang="en-US" sz="1600" b="1" dirty="0">
                <a:solidFill>
                  <a:srgbClr val="000000"/>
                </a:solidFill>
                <a:latin typeface="Google Sans"/>
              </a:rPr>
              <a:t>Lila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434343"/>
                </a:solidFill>
                <a:effectLst/>
                <a:latin typeface="Google Sans"/>
              </a:rPr>
              <a:t>Goal: </a:t>
            </a:r>
            <a:r>
              <a:rPr lang="en-US" altLang="en-US" sz="1100" dirty="0">
                <a:solidFill>
                  <a:srgbClr val="434343"/>
                </a:solidFill>
                <a:latin typeface="Google Sans"/>
              </a:rPr>
              <a:t>A</a:t>
            </a:r>
            <a:r>
              <a:rPr kumimoji="0" lang="en-US" altLang="en-US" sz="1100" b="0" i="0" u="none" strike="noStrike" cap="none" normalizeH="0" baseline="0" dirty="0">
                <a:ln>
                  <a:noFill/>
                </a:ln>
                <a:solidFill>
                  <a:srgbClr val="434343"/>
                </a:solidFill>
                <a:effectLst/>
                <a:latin typeface="Google Sans"/>
              </a:rPr>
              <a:t>ccess to free high-quality STEM and AI educational resources, connect with a likeminded community, and empowering female mentorship.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068844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2412</TotalTime>
  <Words>1654</Words>
  <Application>Microsoft Office PowerPoint</Application>
  <PresentationFormat>On-screen Show (16:9)</PresentationFormat>
  <Paragraphs>177</Paragraphs>
  <Slides>26</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Google Sans</vt:lpstr>
      <vt:lpstr>Arial</vt:lpstr>
      <vt:lpstr>Calibri</vt:lpstr>
      <vt:lpstr>Open Sans</vt:lpstr>
      <vt:lpstr>Google Sans Medium</vt:lpstr>
      <vt:lpstr>Open Sans SemiBold</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Mazzarella</dc:creator>
  <cp:lastModifiedBy>Alison Mazzarella</cp:lastModifiedBy>
  <cp:revision>59</cp:revision>
  <dcterms:modified xsi:type="dcterms:W3CDTF">2023-10-24T03:31:41Z</dcterms:modified>
</cp:coreProperties>
</file>