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7" r:id="rId4"/>
  </p:sldMasterIdLst>
  <p:notesMasterIdLst>
    <p:notesMasterId r:id="rId17"/>
  </p:notesMasterIdLst>
  <p:handoutMasterIdLst>
    <p:handoutMasterId r:id="rId18"/>
  </p:handoutMasterIdLst>
  <p:sldIdLst>
    <p:sldId id="267" r:id="rId5"/>
    <p:sldId id="277" r:id="rId6"/>
    <p:sldId id="268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C358C0-C44C-498D-A1E1-DE48B4230B7D}" type="datetime1">
              <a:rPr lang="es-ES" smtClean="0"/>
              <a:t>04/02/2023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2B87-2711-4A81-9AC1-A41D13AFD163}" type="datetime1">
              <a:rPr lang="es-ES" smtClean="0"/>
              <a:pPr/>
              <a:t>04/02/2023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458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06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20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44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16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06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1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06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46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49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79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0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3DAB1D-FF88-4B1F-9694-673F0907BE82}" type="datetime1">
              <a:rPr lang="es-ES" noProof="0" smtClean="0"/>
              <a:t>04/02/2023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6624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06998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02110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5201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51CC07-C6EA-4B19-B21B-F21CD960CB05}" type="datetime1">
              <a:rPr lang="es-ES" noProof="0" smtClean="0"/>
              <a:t>04/02/2023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96392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108106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1B57C3C-5B5B-4C4B-AF84-C4AD3D8A19F3}" type="datetime1">
              <a:rPr lang="es-ES" noProof="0" smtClean="0"/>
              <a:t>04/02/2023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12" name="Imagen 11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0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155427-7CF5-4CF7-B6B0-39C2418E56E7}" type="datetime1">
              <a:rPr lang="es-ES" noProof="0" smtClean="0"/>
              <a:t>04/02/2023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47786-EEBE-4706-ACD9-FE928A10B11B}" type="datetime1">
              <a:rPr lang="es-ES" noProof="0" smtClean="0"/>
              <a:t>04/02/2023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693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4F1CF7-BF3F-49C4-9A5C-92E251F1CFD2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309933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84F1CF7-BF3F-49C4-9A5C-92E251F1CFD2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12141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884F1CF7-BF3F-49C4-9A5C-92E251F1CFD2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66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UNIVERSIDAD DE LAS FUERZAS ARMADAS “ESPE”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4785078"/>
            <a:ext cx="10840914" cy="3921600"/>
          </a:xfrm>
        </p:spPr>
        <p:txBody>
          <a:bodyPr rtlCol="0">
            <a:normAutofit/>
          </a:bodyPr>
          <a:lstStyle/>
          <a:p>
            <a:r>
              <a:rPr lang="es-ES" sz="1400" dirty="0" smtClean="0"/>
              <a:t>GRUPO #5</a:t>
            </a:r>
          </a:p>
          <a:p>
            <a:pPr rtl="0"/>
            <a:r>
              <a:rPr lang="es-ES" sz="1400" dirty="0" smtClean="0"/>
              <a:t>OLALLA KRIS</a:t>
            </a:r>
          </a:p>
          <a:p>
            <a:pPr rtl="0"/>
            <a:r>
              <a:rPr lang="es-ES" sz="1400" dirty="0" smtClean="0"/>
              <a:t>SANGOQUIZA DAVID </a:t>
            </a:r>
          </a:p>
          <a:p>
            <a:pPr rtl="0"/>
            <a:r>
              <a:rPr lang="es-ES" sz="1400" dirty="0" smtClean="0"/>
              <a:t>TAMAYO ALISON </a:t>
            </a:r>
            <a:endParaRPr lang="es-ES" sz="1400" dirty="0"/>
          </a:p>
        </p:txBody>
      </p:sp>
      <p:pic>
        <p:nvPicPr>
          <p:cNvPr id="1026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5" y="176524"/>
            <a:ext cx="1851553" cy="16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350" y="282738"/>
            <a:ext cx="1640821" cy="164082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338470" y="3119088"/>
            <a:ext cx="100451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METODOLOGÍAS DEL DESARROLLO DE SOFTWARE </a:t>
            </a:r>
            <a:br>
              <a:rPr lang="es-ES" sz="3200" dirty="0"/>
            </a:br>
            <a:endParaRPr lang="en-US" sz="3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19" y="3896250"/>
            <a:ext cx="2694562" cy="22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39741" y="1519684"/>
            <a:ext cx="4749093" cy="2301257"/>
          </a:xfrm>
        </p:spPr>
        <p:txBody>
          <a:bodyPr>
            <a:noAutofit/>
          </a:bodyPr>
          <a:lstStyle/>
          <a:p>
            <a:pPr algn="just"/>
            <a:r>
              <a:rPr lang="es-EC" dirty="0" smtClean="0"/>
              <a:t>Para generar el reporte de las alícuotas , se da clic en “ Generar Reporte”  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Y nos aparece una ventana con el documento con todos los registros realizados.</a:t>
            </a:r>
          </a:p>
          <a:p>
            <a:pPr algn="just"/>
            <a:endParaRPr lang="es-EC" dirty="0" smtClean="0"/>
          </a:p>
          <a:p>
            <a:pPr algn="just"/>
            <a:endParaRPr lang="es-EC" dirty="0"/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85" y="357809"/>
            <a:ext cx="6805982" cy="5343158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5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39741" y="1519684"/>
            <a:ext cx="4749093" cy="2301257"/>
          </a:xfrm>
        </p:spPr>
        <p:txBody>
          <a:bodyPr>
            <a:noAutofit/>
          </a:bodyPr>
          <a:lstStyle/>
          <a:p>
            <a:pPr algn="just"/>
            <a:r>
              <a:rPr lang="es-EC" dirty="0" smtClean="0"/>
              <a:t>Para obtener el reporte en formato PDF, se da clic en el icono de la impresora.</a:t>
            </a:r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Y se abre una ventana para poder guardar el documento en una carpeta en el computador elegida por el usuario.</a:t>
            </a:r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 </a:t>
            </a:r>
          </a:p>
          <a:p>
            <a:pPr algn="just"/>
            <a:endParaRPr lang="es-EC" dirty="0" smtClean="0"/>
          </a:p>
          <a:p>
            <a:pPr algn="just"/>
            <a:endParaRPr lang="es-EC" dirty="0"/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75" y="265857"/>
            <a:ext cx="4382112" cy="31722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5" y="3820941"/>
            <a:ext cx="4172935" cy="29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3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39741" y="698049"/>
            <a:ext cx="4749093" cy="2301257"/>
          </a:xfrm>
        </p:spPr>
        <p:txBody>
          <a:bodyPr>
            <a:noAutofit/>
          </a:bodyPr>
          <a:lstStyle/>
          <a:p>
            <a:pPr algn="just"/>
            <a:r>
              <a:rPr lang="es-EC" dirty="0" smtClean="0"/>
              <a:t>Se obtiene el documento en formato </a:t>
            </a:r>
            <a:r>
              <a:rPr lang="es-EC" dirty="0" err="1" smtClean="0"/>
              <a:t>pdf</a:t>
            </a:r>
            <a:r>
              <a:rPr lang="es-EC" dirty="0" smtClean="0"/>
              <a:t>, listo para ser usado acorde a las necesidades del usuario.</a:t>
            </a:r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 </a:t>
            </a:r>
          </a:p>
          <a:p>
            <a:pPr algn="just"/>
            <a:endParaRPr lang="es-EC" dirty="0" smtClean="0"/>
          </a:p>
          <a:p>
            <a:pPr algn="just"/>
            <a:endParaRPr lang="es-EC" dirty="0"/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429"/>
          <a:stretch/>
        </p:blipFill>
        <p:spPr>
          <a:xfrm>
            <a:off x="2570920" y="1848677"/>
            <a:ext cx="7474227" cy="4087734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00" y="1904207"/>
            <a:ext cx="8683625" cy="732840"/>
          </a:xfrm>
        </p:spPr>
        <p:txBody>
          <a:bodyPr rtlCol="0">
            <a:noAutofit/>
          </a:bodyPr>
          <a:lstStyle/>
          <a:p>
            <a:pPr rtl="0"/>
            <a:r>
              <a:rPr lang="es-ES" sz="5400" dirty="0" smtClean="0"/>
              <a:t>MANUAL DE USUARIO</a:t>
            </a:r>
            <a:endParaRPr lang="es-ES" sz="5400" dirty="0"/>
          </a:p>
          <a:p>
            <a:pPr rtl="0"/>
            <a:endParaRPr lang="es-ES" sz="5400" dirty="0"/>
          </a:p>
          <a:p>
            <a:pPr rtl="0"/>
            <a:endParaRPr lang="es-ES" sz="54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  <p:pic>
        <p:nvPicPr>
          <p:cNvPr id="7" name="Picture 6" descr="Usuario - Iconos gratis de interf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71" y="2981604"/>
            <a:ext cx="2981873" cy="29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927" y="2328276"/>
            <a:ext cx="8683625" cy="732840"/>
          </a:xfrm>
        </p:spPr>
        <p:txBody>
          <a:bodyPr rtlCol="0">
            <a:noAutofit/>
          </a:bodyPr>
          <a:lstStyle/>
          <a:p>
            <a:pPr rtl="0"/>
            <a:r>
              <a:rPr lang="es-ES" sz="5400" dirty="0" smtClean="0"/>
              <a:t>INICIO DE SESIÓN</a:t>
            </a:r>
            <a:endParaRPr lang="es-ES" sz="5400" dirty="0"/>
          </a:p>
          <a:p>
            <a:pPr rtl="0"/>
            <a:endParaRPr lang="es-ES" sz="5400" dirty="0"/>
          </a:p>
          <a:p>
            <a:pPr rtl="0"/>
            <a:endParaRPr lang="es-ES" sz="5400" dirty="0"/>
          </a:p>
        </p:txBody>
      </p:sp>
      <p:pic>
        <p:nvPicPr>
          <p:cNvPr id="2056" name="Picture 8" descr="INICIAR SESION - Insak SA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10" y="3202677"/>
            <a:ext cx="23812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redondeado 13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5888968" y="968618"/>
            <a:ext cx="5865711" cy="2657856"/>
          </a:xfrm>
        </p:spPr>
        <p:txBody>
          <a:bodyPr>
            <a:noAutofit/>
          </a:bodyPr>
          <a:lstStyle/>
          <a:p>
            <a:pPr algn="just"/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Para empezar a utilizar la aplicación, es necesario ingresar las credenciales que se asigna a la persona que  la va a utilizar.</a:t>
            </a:r>
          </a:p>
          <a:p>
            <a:pPr algn="l"/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Usuario: </a:t>
            </a:r>
            <a:r>
              <a:rPr lang="en-US" dirty="0" err="1" smtClean="0"/>
              <a:t>BellaConjWR</a:t>
            </a:r>
            <a:endParaRPr lang="en-US" dirty="0" smtClean="0"/>
          </a:p>
          <a:p>
            <a:pPr algn="l"/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Contraseña:  </a:t>
            </a:r>
            <a:r>
              <a:rPr lang="en-US" dirty="0" smtClean="0"/>
              <a:t>Conjunto@2023</a:t>
            </a:r>
          </a:p>
          <a:p>
            <a:pPr algn="l"/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C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NOTA: Solo se tiene 3 intentos para ingresar al sistema, caso contrario el mismo se cerrará automáticamente y será necesario comunicarse con soporte técnico.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0" y="1326427"/>
            <a:ext cx="5715798" cy="3820058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9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5888968" y="968618"/>
            <a:ext cx="5865711" cy="2657856"/>
          </a:xfrm>
        </p:spPr>
        <p:txBody>
          <a:bodyPr>
            <a:noAutofit/>
          </a:bodyPr>
          <a:lstStyle/>
          <a:p>
            <a:pPr algn="just"/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Una vez ingresado al sistema, se tiene 2 opciones:</a:t>
            </a:r>
          </a:p>
          <a:p>
            <a:pPr algn="just"/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1. Registrar Casas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dirty="0" smtClean="0"/>
              <a:t>-En esta sección se podrá registrar las casas con todos los campos solicitados.</a:t>
            </a:r>
          </a:p>
          <a:p>
            <a:pPr algn="just"/>
            <a:r>
              <a:rPr lang="es-EC" dirty="0" smtClean="0"/>
              <a:t>2. Registro Alícuotas.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dirty="0" smtClean="0"/>
              <a:t>-En esta sección se podrá registrar los pagos de las alícuotas y obtener un reporte de las mismas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C" dirty="0"/>
          </a:p>
          <a:p>
            <a:pPr algn="just"/>
            <a:r>
              <a:rPr lang="es-EC" dirty="0" smtClean="0"/>
              <a:t>Se tiene un botón “CERRAR SESIÓN” que finaliza el aplicativo. </a:t>
            </a:r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9" y="1467570"/>
            <a:ext cx="5638696" cy="332971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7164611" y="781877"/>
            <a:ext cx="4749093" cy="2301257"/>
          </a:xfrm>
        </p:spPr>
        <p:txBody>
          <a:bodyPr>
            <a:noAutofit/>
          </a:bodyPr>
          <a:lstStyle/>
          <a:p>
            <a:pPr algn="just"/>
            <a:r>
              <a:rPr lang="es-EC" dirty="0" smtClean="0"/>
              <a:t>En la opción de Registrar Casas, tenemos una interfaz donde se solicita todos los datos para el registro de las casas.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Se tiene diferentes botones .</a:t>
            </a:r>
          </a:p>
          <a:p>
            <a:pPr marL="457200" indent="-457200" algn="just">
              <a:buAutoNum type="arabicPeriod"/>
            </a:pPr>
            <a:r>
              <a:rPr lang="es-EC" dirty="0" smtClean="0"/>
              <a:t>-BOTON PARA “REGISTRAR”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dirty="0"/>
              <a:t>-</a:t>
            </a:r>
            <a:r>
              <a:rPr lang="es-EC" dirty="0" smtClean="0"/>
              <a:t>BOTON PARA “MODIFICAR”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dirty="0" smtClean="0"/>
              <a:t>-BOTON PARA “ELIMINAR”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dirty="0" smtClean="0"/>
              <a:t>-BOTON PARA “LIMPIAR CAMPOS”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dirty="0" smtClean="0"/>
              <a:t>-BOTON PARA REGRESAR AL MENÚ PRINCIPAL</a:t>
            </a:r>
          </a:p>
          <a:p>
            <a:pPr marL="457200" indent="-457200" algn="just">
              <a:buAutoNum type="arabicPeriod"/>
            </a:pPr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6429"/>
            <a:ext cx="7164611" cy="469006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4537247" y="875853"/>
            <a:ext cx="5865711" cy="2657856"/>
          </a:xfrm>
        </p:spPr>
        <p:txBody>
          <a:bodyPr>
            <a:noAutofit/>
          </a:bodyPr>
          <a:lstStyle/>
          <a:p>
            <a:pPr algn="just"/>
            <a:r>
              <a:rPr lang="es-EC" dirty="0" smtClean="0"/>
              <a:t>Para el registro se tiene que llenar todos los campos solicitados, los cuales son </a:t>
            </a:r>
          </a:p>
          <a:p>
            <a:pPr algn="just"/>
            <a:r>
              <a:rPr lang="es-EC" b="1" dirty="0" smtClean="0"/>
              <a:t>Nombre y Apellido: </a:t>
            </a:r>
            <a:r>
              <a:rPr lang="es-EC" dirty="0" smtClean="0"/>
              <a:t>De la persona cabeza de hogar el domicilio. </a:t>
            </a:r>
          </a:p>
          <a:p>
            <a:pPr algn="just"/>
            <a:r>
              <a:rPr lang="es-EC" b="1" dirty="0" smtClean="0"/>
              <a:t>Dueño o arrendador: </a:t>
            </a:r>
            <a:r>
              <a:rPr lang="es-EC" dirty="0" smtClean="0"/>
              <a:t>Elegir si la persona es dueño o solo arrienda el domicilio.</a:t>
            </a:r>
          </a:p>
          <a:p>
            <a:pPr algn="just"/>
            <a:r>
              <a:rPr lang="es-EC" b="1" dirty="0" smtClean="0"/>
              <a:t>Cédula: </a:t>
            </a:r>
            <a:r>
              <a:rPr lang="es-EC" dirty="0" smtClean="0"/>
              <a:t>Se tiene que ingresar una cédula de identidad válida.</a:t>
            </a:r>
          </a:p>
          <a:p>
            <a:pPr algn="just"/>
            <a:r>
              <a:rPr lang="es-EC" b="1" dirty="0" smtClean="0"/>
              <a:t>Teléfono: </a:t>
            </a:r>
            <a:r>
              <a:rPr lang="es-EC" dirty="0" smtClean="0"/>
              <a:t>Celular o convencional.</a:t>
            </a:r>
          </a:p>
          <a:p>
            <a:pPr algn="just"/>
            <a:r>
              <a:rPr lang="es-EC" b="1" dirty="0" smtClean="0"/>
              <a:t>Correo Electrónico: </a:t>
            </a:r>
            <a:r>
              <a:rPr lang="es-EC" dirty="0" smtClean="0"/>
              <a:t>Se tiene que ingresar un correo válido.</a:t>
            </a:r>
          </a:p>
          <a:p>
            <a:pPr algn="just"/>
            <a:r>
              <a:rPr lang="es-EC" b="1" dirty="0" smtClean="0"/>
              <a:t>Número de Casa: </a:t>
            </a:r>
            <a:r>
              <a:rPr lang="es-EC" dirty="0"/>
              <a:t> </a:t>
            </a:r>
            <a:r>
              <a:rPr lang="es-EC" dirty="0" smtClean="0"/>
              <a:t>La que corresponda al registro</a:t>
            </a:r>
          </a:p>
          <a:p>
            <a:pPr algn="just"/>
            <a:r>
              <a:rPr lang="es-EC" b="1" dirty="0" smtClean="0"/>
              <a:t>Nombre del dueño del Domicilio: </a:t>
            </a:r>
            <a:r>
              <a:rPr lang="es-EC" dirty="0" smtClean="0"/>
              <a:t>Se tiene que ingresar este dato solo si la persona que habita arrienda el domicilio.</a:t>
            </a:r>
            <a:endParaRPr lang="es-EC" b="1" dirty="0" smtClean="0"/>
          </a:p>
          <a:p>
            <a:pPr algn="just"/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07" y="186983"/>
            <a:ext cx="3049624" cy="563257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2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7164611" y="781877"/>
            <a:ext cx="4749093" cy="2301257"/>
          </a:xfrm>
        </p:spPr>
        <p:txBody>
          <a:bodyPr>
            <a:noAutofit/>
          </a:bodyPr>
          <a:lstStyle/>
          <a:p>
            <a:pPr algn="just"/>
            <a:r>
              <a:rPr lang="es-EC" dirty="0" smtClean="0"/>
              <a:t>En la opción de Registro de </a:t>
            </a:r>
            <a:r>
              <a:rPr lang="es-EC" dirty="0" err="1" smtClean="0"/>
              <a:t>Alicuotas</a:t>
            </a:r>
            <a:r>
              <a:rPr lang="es-EC" dirty="0" smtClean="0"/>
              <a:t> se tiene que ingresar primero la cedula del registro que se realizo en la interfaz “Registro Casa”  a quien se va a registrar el pago y dar clic en “BUSCAR”</a:t>
            </a:r>
          </a:p>
          <a:p>
            <a:pPr algn="just"/>
            <a:endParaRPr lang="es-EC" dirty="0"/>
          </a:p>
          <a:p>
            <a:pPr algn="just"/>
            <a:endParaRPr lang="es-EC" dirty="0" smtClean="0"/>
          </a:p>
          <a:p>
            <a:pPr algn="just"/>
            <a:endParaRPr lang="es-EC" dirty="0"/>
          </a:p>
          <a:p>
            <a:pPr algn="just"/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Una vez hecho este paso, se cargara los datos del Usuario.</a:t>
            </a:r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s-EC" dirty="0"/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-2782" t="-1919" r="5563" b="1919"/>
          <a:stretch/>
        </p:blipFill>
        <p:spPr>
          <a:xfrm>
            <a:off x="7823000" y="2604510"/>
            <a:ext cx="2778739" cy="1381318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7" y="559731"/>
            <a:ext cx="6272003" cy="45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5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39741" y="1519684"/>
            <a:ext cx="4749093" cy="2301257"/>
          </a:xfrm>
        </p:spPr>
        <p:txBody>
          <a:bodyPr>
            <a:noAutofit/>
          </a:bodyPr>
          <a:lstStyle/>
          <a:p>
            <a:pPr algn="just"/>
            <a:r>
              <a:rPr lang="es-EC" dirty="0" smtClean="0"/>
              <a:t>Se elige la fecha de pago de la alícuota del calendario y se ingresa el valor a pagar, asi como una descripción de la misma.</a:t>
            </a:r>
          </a:p>
          <a:p>
            <a:pPr algn="just"/>
            <a:r>
              <a:rPr lang="es-EC" dirty="0" smtClean="0"/>
              <a:t>Se procede a dar clic en “REGISTRAR”</a:t>
            </a:r>
            <a:endParaRPr lang="es-EC" dirty="0"/>
          </a:p>
          <a:p>
            <a:pPr algn="just"/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Una vez registrado se muestra en la tabla todos los valores ingresados.</a:t>
            </a:r>
          </a:p>
          <a:p>
            <a:pPr algn="just"/>
            <a:endParaRPr lang="es-EC" dirty="0" smtClean="0"/>
          </a:p>
          <a:p>
            <a:pPr algn="just"/>
            <a:endParaRPr lang="es-EC" dirty="0"/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1297" t="6980"/>
          <a:stretch/>
        </p:blipFill>
        <p:spPr>
          <a:xfrm>
            <a:off x="5579163" y="1519684"/>
            <a:ext cx="6047548" cy="290222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25287" y="6255026"/>
            <a:ext cx="19083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59440" y="6255026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GRUPO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14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infopath/2007/PartnerControls"/>
    <ds:schemaRef ds:uri="fb0879af-3eba-417a-a55a-ffe6dcd6ca77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0</TotalTime>
  <Words>551</Words>
  <Application>Microsoft Office PowerPoint</Application>
  <PresentationFormat>Panorámica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UNIVERSIDAD DE LAS FUERZAS ARMADAS “ESPE”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2023-02-04T22:30:56Z</dcterms:created>
  <dcterms:modified xsi:type="dcterms:W3CDTF">2023-02-05T00:11:55Z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