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Cabin"/>
      <p:regular r:id="rId29"/>
      <p:bold r:id="rId30"/>
      <p:italic r:id="rId31"/>
      <p:boldItalic r:id="rId32"/>
    </p:embeddedFont>
    <p:embeddedFont>
      <p:font typeface="Comfortaa Regular"/>
      <p:regular r:id="rId33"/>
      <p:bold r:id="rId34"/>
    </p:embeddedFont>
    <p:embeddedFont>
      <p:font typeface="Fira Sans"/>
      <p:regular r:id="rId35"/>
      <p:bold r:id="rId36"/>
      <p:italic r:id="rId37"/>
      <p:boldItalic r:id="rId38"/>
    </p:embeddedFont>
    <p:embeddedFont>
      <p:font typeface="Comforta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24D47B-00CA-49F7-A425-2D2EE8F86E19}">
  <a:tblStyle styleId="{4424D47B-00CA-49F7-A425-2D2EE8F86E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-italic.fntdata"/><Relationship Id="rId30" Type="http://schemas.openxmlformats.org/officeDocument/2006/relationships/font" Target="fonts/Cabin-bold.fntdata"/><Relationship Id="rId11" Type="http://schemas.openxmlformats.org/officeDocument/2006/relationships/slide" Target="slides/slide6.xml"/><Relationship Id="rId33" Type="http://schemas.openxmlformats.org/officeDocument/2006/relationships/font" Target="fonts/ComfortaaRegular-regular.fntdata"/><Relationship Id="rId10" Type="http://schemas.openxmlformats.org/officeDocument/2006/relationships/slide" Target="slides/slide5.xml"/><Relationship Id="rId32" Type="http://schemas.openxmlformats.org/officeDocument/2006/relationships/font" Target="fonts/Cabin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-regular.fntdata"/><Relationship Id="rId12" Type="http://schemas.openxmlformats.org/officeDocument/2006/relationships/slide" Target="slides/slide7.xml"/><Relationship Id="rId34" Type="http://schemas.openxmlformats.org/officeDocument/2006/relationships/font" Target="fonts/ComfortaaRegular-bold.fntdata"/><Relationship Id="rId15" Type="http://schemas.openxmlformats.org/officeDocument/2006/relationships/slide" Target="slides/slide10.xml"/><Relationship Id="rId37" Type="http://schemas.openxmlformats.org/officeDocument/2006/relationships/font" Target="fonts/FiraSans-italic.fntdata"/><Relationship Id="rId14" Type="http://schemas.openxmlformats.org/officeDocument/2006/relationships/slide" Target="slides/slide9.xml"/><Relationship Id="rId36" Type="http://schemas.openxmlformats.org/officeDocument/2006/relationships/font" Target="fonts/FiraSans-bold.fntdata"/><Relationship Id="rId17" Type="http://schemas.openxmlformats.org/officeDocument/2006/relationships/slide" Target="slides/slide12.xml"/><Relationship Id="rId39" Type="http://schemas.openxmlformats.org/officeDocument/2006/relationships/font" Target="fonts/Comfortaa-regular.fntdata"/><Relationship Id="rId16" Type="http://schemas.openxmlformats.org/officeDocument/2006/relationships/slide" Target="slides/slide11.xml"/><Relationship Id="rId38" Type="http://schemas.openxmlformats.org/officeDocument/2006/relationships/font" Target="fonts/Fira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9089cc2ec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9089cc2ec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8e5cf7df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8e5cf7df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641fea6f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641fea6f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641fea6f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641fea6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9089cc2e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9089cc2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9089cc2e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9089cc2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9089cc2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9089cc2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9089cc2e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9089cc2e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9089cc2e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9089cc2e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9089cc2e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d9089cc2e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d2d816dfd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d2d816dfd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8e5cf7df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8e5cf7df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a696f49d9_0_17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a696f49d9_0_17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d641fea6f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d641fea6f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8e5cf7df6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8e5cf7df6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cc160e6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cc160e6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8f0f864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8f0f864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8e5cf7df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8e5cf7df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9089cc2ec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9089cc2e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9089cc2ec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9089cc2ec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9089cc2ec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9089cc2ec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9089cc2ec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9089cc2ec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28000" y="0"/>
            <a:ext cx="19086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128000" cy="5143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54423" y="4501125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54423" y="546350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947800" y="963463"/>
            <a:ext cx="4831800" cy="24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947800" y="3442375"/>
            <a:ext cx="23148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1994850" y="0"/>
            <a:ext cx="5154300" cy="41271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32381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3238198" y="44988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574250" y="1257800"/>
            <a:ext cx="5995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1574250" y="3151500"/>
            <a:ext cx="5995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5016000" y="0"/>
            <a:ext cx="4128000" cy="51435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776800" y="445025"/>
            <a:ext cx="76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27775" y="1255525"/>
            <a:ext cx="18717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3294015" y="1255500"/>
            <a:ext cx="18717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>
            <a:off x="727775" y="2976613"/>
            <a:ext cx="18717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4" type="subTitle"/>
          </p:nvPr>
        </p:nvSpPr>
        <p:spPr>
          <a:xfrm>
            <a:off x="3294495" y="2976608"/>
            <a:ext cx="18717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>
            <a:off x="727775" y="2028664"/>
            <a:ext cx="18717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3296125" y="2028650"/>
            <a:ext cx="18717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7" type="subTitle"/>
          </p:nvPr>
        </p:nvSpPr>
        <p:spPr>
          <a:xfrm>
            <a:off x="727775" y="3752500"/>
            <a:ext cx="18717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8" type="subTitle"/>
          </p:nvPr>
        </p:nvSpPr>
        <p:spPr>
          <a:xfrm>
            <a:off x="3296762" y="3752501"/>
            <a:ext cx="18717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9" type="title"/>
          </p:nvPr>
        </p:nvSpPr>
        <p:spPr>
          <a:xfrm>
            <a:off x="2603695" y="1255525"/>
            <a:ext cx="6861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hasCustomPrompt="1" idx="13" type="title"/>
          </p:nvPr>
        </p:nvSpPr>
        <p:spPr>
          <a:xfrm>
            <a:off x="5169935" y="1255525"/>
            <a:ext cx="6861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>
            <a:off x="2603948" y="2976591"/>
            <a:ext cx="6861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15" type="title"/>
          </p:nvPr>
        </p:nvSpPr>
        <p:spPr>
          <a:xfrm>
            <a:off x="5170655" y="2976588"/>
            <a:ext cx="6861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6" type="subTitle"/>
          </p:nvPr>
        </p:nvSpPr>
        <p:spPr>
          <a:xfrm>
            <a:off x="5860255" y="1255500"/>
            <a:ext cx="18717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7" type="subTitle"/>
          </p:nvPr>
        </p:nvSpPr>
        <p:spPr>
          <a:xfrm>
            <a:off x="5861215" y="2976599"/>
            <a:ext cx="1870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8" type="subTitle"/>
          </p:nvPr>
        </p:nvSpPr>
        <p:spPr>
          <a:xfrm>
            <a:off x="5864475" y="2028650"/>
            <a:ext cx="18717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9" type="subTitle"/>
          </p:nvPr>
        </p:nvSpPr>
        <p:spPr>
          <a:xfrm>
            <a:off x="5865749" y="3752500"/>
            <a:ext cx="1870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0" type="title"/>
          </p:nvPr>
        </p:nvSpPr>
        <p:spPr>
          <a:xfrm>
            <a:off x="7736175" y="1255525"/>
            <a:ext cx="6861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21" type="title"/>
          </p:nvPr>
        </p:nvSpPr>
        <p:spPr>
          <a:xfrm>
            <a:off x="7736175" y="2976588"/>
            <a:ext cx="6861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2082450" y="0"/>
            <a:ext cx="49791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32381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3238198" y="44988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2498988" y="2837275"/>
            <a:ext cx="41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2498988" y="1646925"/>
            <a:ext cx="41460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0" y="1733375"/>
            <a:ext cx="6536100" cy="1945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992700" y="455275"/>
            <a:ext cx="7158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866475" y="1733375"/>
            <a:ext cx="4038600" cy="19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○"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■"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●"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○"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■"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●"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○"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Public Sans"/>
              <a:buChar char="■"/>
              <a:defRPr sz="1600"/>
            </a:lvl9pPr>
          </a:lstStyle>
          <a:p/>
        </p:txBody>
      </p:sp>
      <p:sp>
        <p:nvSpPr>
          <p:cNvPr id="95" name="Google Shape;95;p15"/>
          <p:cNvSpPr/>
          <p:nvPr/>
        </p:nvSpPr>
        <p:spPr>
          <a:xfrm>
            <a:off x="3238198" y="44988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0" y="-10275"/>
            <a:ext cx="4128000" cy="5143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977075" y="448056"/>
            <a:ext cx="71931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977075" y="1231975"/>
            <a:ext cx="4191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○"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■"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●"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○"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■"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●"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○"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0" y="-10275"/>
            <a:ext cx="41280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967175" y="448056"/>
            <a:ext cx="70356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967175" y="1231975"/>
            <a:ext cx="4703400" cy="3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○"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■"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●"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○"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■"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●"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○"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ublic Sans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1523850" y="0"/>
            <a:ext cx="60963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-13200" y="0"/>
            <a:ext cx="41280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2971350" y="0"/>
            <a:ext cx="61725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754800" y="1759900"/>
            <a:ext cx="3331200" cy="10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280750" y="1316850"/>
            <a:ext cx="3331500" cy="25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754955" y="2849800"/>
            <a:ext cx="33312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29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52955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5295598" y="450341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2527200" y="0"/>
            <a:ext cx="4089600" cy="41271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 ">
  <p:cSld name="CUSTOM_26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0" y="1384175"/>
            <a:ext cx="9144000" cy="28632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16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2508000" y="0"/>
            <a:ext cx="41280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1054423" y="4501125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964575" y="1350950"/>
            <a:ext cx="3963300" cy="16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964575" y="2905950"/>
            <a:ext cx="39633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1014375" y="0"/>
            <a:ext cx="7146300" cy="42168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1054425" y="445025"/>
            <a:ext cx="70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1357400" y="1577250"/>
            <a:ext cx="2781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subTitle"/>
          </p:nvPr>
        </p:nvSpPr>
        <p:spPr>
          <a:xfrm>
            <a:off x="5005000" y="1577250"/>
            <a:ext cx="2781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3" type="subTitle"/>
          </p:nvPr>
        </p:nvSpPr>
        <p:spPr>
          <a:xfrm>
            <a:off x="1357400" y="2046649"/>
            <a:ext cx="2781600" cy="1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4" type="subTitle"/>
          </p:nvPr>
        </p:nvSpPr>
        <p:spPr>
          <a:xfrm>
            <a:off x="5005000" y="2046649"/>
            <a:ext cx="2781600" cy="1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/>
            </a:lvl9pPr>
          </a:lstStyle>
          <a:p/>
        </p:txBody>
      </p:sp>
      <p:sp>
        <p:nvSpPr>
          <p:cNvPr id="130" name="Google Shape;130;p24"/>
          <p:cNvSpPr/>
          <p:nvPr/>
        </p:nvSpPr>
        <p:spPr>
          <a:xfrm>
            <a:off x="3238198" y="450236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2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2527200" y="1017725"/>
            <a:ext cx="4089600" cy="41271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1054425" y="445025"/>
            <a:ext cx="70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5181600" y="1966350"/>
            <a:ext cx="2781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2" type="subTitle"/>
          </p:nvPr>
        </p:nvSpPr>
        <p:spPr>
          <a:xfrm>
            <a:off x="5181600" y="2413850"/>
            <a:ext cx="27816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6" name="Google Shape;136;p25"/>
          <p:cNvSpPr/>
          <p:nvPr/>
        </p:nvSpPr>
        <p:spPr>
          <a:xfrm>
            <a:off x="3238198" y="44988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0" y="1728350"/>
            <a:ext cx="9144000" cy="19458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3238198" y="450236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1093450" y="1992250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2" type="subTitle"/>
          </p:nvPr>
        </p:nvSpPr>
        <p:spPr>
          <a:xfrm>
            <a:off x="3520200" y="1992250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3" type="subTitle"/>
          </p:nvPr>
        </p:nvSpPr>
        <p:spPr>
          <a:xfrm>
            <a:off x="1093450" y="2461653"/>
            <a:ext cx="21036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3520200" y="2461653"/>
            <a:ext cx="21036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5" type="subTitle"/>
          </p:nvPr>
        </p:nvSpPr>
        <p:spPr>
          <a:xfrm>
            <a:off x="5946950" y="1992250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6" type="subTitle"/>
          </p:nvPr>
        </p:nvSpPr>
        <p:spPr>
          <a:xfrm>
            <a:off x="5946950" y="2461647"/>
            <a:ext cx="21036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054425" y="445025"/>
            <a:ext cx="70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4272600" y="1905800"/>
            <a:ext cx="37830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2" type="subTitle"/>
          </p:nvPr>
        </p:nvSpPr>
        <p:spPr>
          <a:xfrm>
            <a:off x="4272600" y="3017000"/>
            <a:ext cx="37830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4272600" y="1232200"/>
            <a:ext cx="37830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subTitle"/>
          </p:nvPr>
        </p:nvSpPr>
        <p:spPr>
          <a:xfrm>
            <a:off x="4272600" y="2343500"/>
            <a:ext cx="37830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subTitle"/>
          </p:nvPr>
        </p:nvSpPr>
        <p:spPr>
          <a:xfrm>
            <a:off x="4272600" y="4128300"/>
            <a:ext cx="37830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4272600" y="3454800"/>
            <a:ext cx="37830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hasCustomPrompt="1" idx="7" type="title"/>
          </p:nvPr>
        </p:nvSpPr>
        <p:spPr>
          <a:xfrm>
            <a:off x="1658325" y="1423563"/>
            <a:ext cx="14550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56" name="Google Shape;156;p27"/>
          <p:cNvSpPr txBox="1"/>
          <p:nvPr>
            <p:ph hasCustomPrompt="1" idx="8" type="title"/>
          </p:nvPr>
        </p:nvSpPr>
        <p:spPr>
          <a:xfrm>
            <a:off x="1658325" y="2505000"/>
            <a:ext cx="14550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57" name="Google Shape;157;p27"/>
          <p:cNvSpPr txBox="1"/>
          <p:nvPr>
            <p:ph hasCustomPrompt="1" idx="9" type="title"/>
          </p:nvPr>
        </p:nvSpPr>
        <p:spPr>
          <a:xfrm>
            <a:off x="1658325" y="3618200"/>
            <a:ext cx="14550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4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3238198" y="44988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683400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1093450" y="1916050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2" type="subTitle"/>
          </p:nvPr>
        </p:nvSpPr>
        <p:spPr>
          <a:xfrm>
            <a:off x="3520200" y="2982850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3" type="subTitle"/>
          </p:nvPr>
        </p:nvSpPr>
        <p:spPr>
          <a:xfrm>
            <a:off x="1093450" y="2385453"/>
            <a:ext cx="21036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4" type="subTitle"/>
          </p:nvPr>
        </p:nvSpPr>
        <p:spPr>
          <a:xfrm>
            <a:off x="3520200" y="3452253"/>
            <a:ext cx="21036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5" type="subTitle"/>
          </p:nvPr>
        </p:nvSpPr>
        <p:spPr>
          <a:xfrm>
            <a:off x="5946950" y="1916050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6" type="subTitle"/>
          </p:nvPr>
        </p:nvSpPr>
        <p:spPr>
          <a:xfrm>
            <a:off x="5946950" y="2385447"/>
            <a:ext cx="21036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0" y="0"/>
            <a:ext cx="7184700" cy="51435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968625" y="445025"/>
            <a:ext cx="72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70" name="Google Shape;170;p29"/>
          <p:cNvSpPr txBox="1"/>
          <p:nvPr>
            <p:ph idx="1" type="subTitle"/>
          </p:nvPr>
        </p:nvSpPr>
        <p:spPr>
          <a:xfrm>
            <a:off x="968625" y="1357900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2" type="subTitle"/>
          </p:nvPr>
        </p:nvSpPr>
        <p:spPr>
          <a:xfrm>
            <a:off x="3395375" y="1357900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3" type="subTitle"/>
          </p:nvPr>
        </p:nvSpPr>
        <p:spPr>
          <a:xfrm>
            <a:off x="968625" y="1827301"/>
            <a:ext cx="21036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4" type="subTitle"/>
          </p:nvPr>
        </p:nvSpPr>
        <p:spPr>
          <a:xfrm>
            <a:off x="3395375" y="1827301"/>
            <a:ext cx="21036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5" type="subTitle"/>
          </p:nvPr>
        </p:nvSpPr>
        <p:spPr>
          <a:xfrm>
            <a:off x="968625" y="2752225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6" type="subTitle"/>
          </p:nvPr>
        </p:nvSpPr>
        <p:spPr>
          <a:xfrm>
            <a:off x="3395375" y="2752225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7" type="subTitle"/>
          </p:nvPr>
        </p:nvSpPr>
        <p:spPr>
          <a:xfrm>
            <a:off x="968625" y="3221626"/>
            <a:ext cx="21036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8" type="subTitle"/>
          </p:nvPr>
        </p:nvSpPr>
        <p:spPr>
          <a:xfrm>
            <a:off x="3395375" y="3221626"/>
            <a:ext cx="21036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9"/>
          <p:cNvSpPr/>
          <p:nvPr/>
        </p:nvSpPr>
        <p:spPr>
          <a:xfrm>
            <a:off x="1054423" y="450341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0" y="0"/>
            <a:ext cx="9144000" cy="28746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3238198" y="450236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1" type="subTitle"/>
          </p:nvPr>
        </p:nvSpPr>
        <p:spPr>
          <a:xfrm>
            <a:off x="1078513" y="1565850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2" type="subTitle"/>
          </p:nvPr>
        </p:nvSpPr>
        <p:spPr>
          <a:xfrm>
            <a:off x="3505262" y="1565850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3" type="subTitle"/>
          </p:nvPr>
        </p:nvSpPr>
        <p:spPr>
          <a:xfrm>
            <a:off x="1078513" y="2035254"/>
            <a:ext cx="21036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4" type="subTitle"/>
          </p:nvPr>
        </p:nvSpPr>
        <p:spPr>
          <a:xfrm>
            <a:off x="3505262" y="2035254"/>
            <a:ext cx="21036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5" type="subTitle"/>
          </p:nvPr>
        </p:nvSpPr>
        <p:spPr>
          <a:xfrm>
            <a:off x="5932013" y="1565850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6" type="subTitle"/>
          </p:nvPr>
        </p:nvSpPr>
        <p:spPr>
          <a:xfrm>
            <a:off x="5932013" y="2035249"/>
            <a:ext cx="21036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7" type="subTitle"/>
          </p:nvPr>
        </p:nvSpPr>
        <p:spPr>
          <a:xfrm>
            <a:off x="1108338" y="2953775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8" type="subTitle"/>
          </p:nvPr>
        </p:nvSpPr>
        <p:spPr>
          <a:xfrm>
            <a:off x="3535087" y="2953775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9" type="subTitle"/>
          </p:nvPr>
        </p:nvSpPr>
        <p:spPr>
          <a:xfrm>
            <a:off x="1108338" y="3423179"/>
            <a:ext cx="21036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3" type="subTitle"/>
          </p:nvPr>
        </p:nvSpPr>
        <p:spPr>
          <a:xfrm>
            <a:off x="3535087" y="3423179"/>
            <a:ext cx="21036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14" type="subTitle"/>
          </p:nvPr>
        </p:nvSpPr>
        <p:spPr>
          <a:xfrm>
            <a:off x="5961838" y="2953775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5" type="subTitle"/>
          </p:nvPr>
        </p:nvSpPr>
        <p:spPr>
          <a:xfrm>
            <a:off x="5961838" y="3423174"/>
            <a:ext cx="21036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41280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54575" y="1152475"/>
            <a:ext cx="728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954575" y="448056"/>
            <a:ext cx="72849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1093450" y="3381300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2" type="subTitle"/>
          </p:nvPr>
        </p:nvSpPr>
        <p:spPr>
          <a:xfrm>
            <a:off x="3520200" y="3381300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3" type="subTitle"/>
          </p:nvPr>
        </p:nvSpPr>
        <p:spPr>
          <a:xfrm>
            <a:off x="1093450" y="3850703"/>
            <a:ext cx="21036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4" type="subTitle"/>
          </p:nvPr>
        </p:nvSpPr>
        <p:spPr>
          <a:xfrm>
            <a:off x="3520200" y="3850703"/>
            <a:ext cx="21036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5" type="subTitle"/>
          </p:nvPr>
        </p:nvSpPr>
        <p:spPr>
          <a:xfrm>
            <a:off x="5946950" y="3381300"/>
            <a:ext cx="2103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6" type="subTitle"/>
          </p:nvPr>
        </p:nvSpPr>
        <p:spPr>
          <a:xfrm>
            <a:off x="5946950" y="3850699"/>
            <a:ext cx="21036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hasCustomPrompt="1" idx="7" type="title"/>
          </p:nvPr>
        </p:nvSpPr>
        <p:spPr>
          <a:xfrm>
            <a:off x="1619050" y="1215250"/>
            <a:ext cx="10524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/>
          <p:nvPr>
            <p:ph hasCustomPrompt="1" idx="8" type="title"/>
          </p:nvPr>
        </p:nvSpPr>
        <p:spPr>
          <a:xfrm>
            <a:off x="4045800" y="1233200"/>
            <a:ext cx="10524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5" name="Google Shape;205;p31"/>
          <p:cNvSpPr txBox="1"/>
          <p:nvPr>
            <p:ph hasCustomPrompt="1" idx="9" type="title"/>
          </p:nvPr>
        </p:nvSpPr>
        <p:spPr>
          <a:xfrm>
            <a:off x="6472550" y="1233200"/>
            <a:ext cx="10524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/>
          <p:nvPr/>
        </p:nvSpPr>
        <p:spPr>
          <a:xfrm>
            <a:off x="0" y="1823525"/>
            <a:ext cx="9144000" cy="15837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/>
          <p:nvPr/>
        </p:nvSpPr>
        <p:spPr>
          <a:xfrm>
            <a:off x="3107400" y="-10275"/>
            <a:ext cx="19086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5016000" y="-10275"/>
            <a:ext cx="4128000" cy="51435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type="title"/>
          </p:nvPr>
        </p:nvSpPr>
        <p:spPr>
          <a:xfrm>
            <a:off x="4124150" y="710648"/>
            <a:ext cx="39423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32"/>
          <p:cNvSpPr txBox="1"/>
          <p:nvPr/>
        </p:nvSpPr>
        <p:spPr>
          <a:xfrm>
            <a:off x="5016000" y="3016825"/>
            <a:ext cx="3050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, infographics &amp; images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2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2" name="Google Shape;212;p32"/>
          <p:cNvSpPr txBox="1"/>
          <p:nvPr>
            <p:ph idx="1" type="subTitle"/>
          </p:nvPr>
        </p:nvSpPr>
        <p:spPr>
          <a:xfrm>
            <a:off x="3870475" y="2006650"/>
            <a:ext cx="41961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0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-13200" y="0"/>
            <a:ext cx="4128000" cy="51435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2271425" y="0"/>
            <a:ext cx="46608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5012750" y="0"/>
            <a:ext cx="4128000" cy="5143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4583100" y="1733375"/>
            <a:ext cx="4560900" cy="1945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1733375"/>
            <a:ext cx="4583100" cy="1945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3238198" y="450236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734600" y="2483025"/>
            <a:ext cx="22950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111050" y="2483025"/>
            <a:ext cx="22983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734600" y="1986050"/>
            <a:ext cx="22920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Fira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5111050" y="1986050"/>
            <a:ext cx="22950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Fira Sans"/>
              <a:buNone/>
              <a:defRPr b="1"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-13200" y="0"/>
            <a:ext cx="3943800" cy="51435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2527200" y="0"/>
            <a:ext cx="4089600" cy="5143500"/>
          </a:xfrm>
          <a:prstGeom prst="rect">
            <a:avLst/>
          </a:prstGeom>
          <a:solidFill>
            <a:srgbClr val="40DADA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874750" y="1157250"/>
            <a:ext cx="3394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874750" y="1991250"/>
            <a:ext cx="3394500" cy="19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32381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2120850" y="0"/>
            <a:ext cx="49023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32381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238198" y="44988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1388100" y="948900"/>
            <a:ext cx="6367800" cy="32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622025" y="0"/>
            <a:ext cx="6522000" cy="5143500"/>
          </a:xfrm>
          <a:prstGeom prst="rect">
            <a:avLst/>
          </a:prstGeom>
          <a:solidFill>
            <a:srgbClr val="FFD966">
              <a:alpha val="504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52955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4614900" y="1214725"/>
            <a:ext cx="3440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4614900" y="2784625"/>
            <a:ext cx="3440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3200" y="0"/>
            <a:ext cx="4128000" cy="3788400"/>
          </a:xfrm>
          <a:prstGeom prst="rect">
            <a:avLst/>
          </a:prstGeom>
          <a:solidFill>
            <a:srgbClr val="93C47D">
              <a:alpha val="53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1054423" y="546350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982575" y="1140250"/>
            <a:ext cx="26676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ctrTitle"/>
          </p:nvPr>
        </p:nvSpPr>
        <p:spPr>
          <a:xfrm>
            <a:off x="947800" y="963475"/>
            <a:ext cx="8196300" cy="24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NL2SQL: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BERT-based Model For SQL Generation</a:t>
            </a:r>
            <a:endParaRPr/>
          </a:p>
        </p:txBody>
      </p:sp>
      <p:sp>
        <p:nvSpPr>
          <p:cNvPr id="225" name="Google Shape;225;p37"/>
          <p:cNvSpPr txBox="1"/>
          <p:nvPr>
            <p:ph idx="1" type="subTitle"/>
          </p:nvPr>
        </p:nvSpPr>
        <p:spPr>
          <a:xfrm>
            <a:off x="947800" y="3660375"/>
            <a:ext cx="81963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3F3F3"/>
                </a:solidFill>
              </a:rPr>
              <a:t>Tinglong Liao				Xue Bai			Yuhan Yao	</a:t>
            </a:r>
            <a:endParaRPr b="1" sz="2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Query Characteristics</a:t>
            </a:r>
            <a:endParaRPr/>
          </a:p>
        </p:txBody>
      </p:sp>
      <p:pic>
        <p:nvPicPr>
          <p:cNvPr id="321" name="Google Shape;321;p46"/>
          <p:cNvPicPr preferRelativeResize="0"/>
          <p:nvPr/>
        </p:nvPicPr>
        <p:blipFill rotWithShape="1">
          <a:blip r:embed="rId3">
            <a:alphaModFix/>
          </a:blip>
          <a:srcRect b="15696" l="25579" r="23876" t="4341"/>
          <a:stretch/>
        </p:blipFill>
        <p:spPr>
          <a:xfrm>
            <a:off x="5249900" y="1755302"/>
            <a:ext cx="2776975" cy="292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6"/>
          <p:cNvPicPr preferRelativeResize="0"/>
          <p:nvPr/>
        </p:nvPicPr>
        <p:blipFill rotWithShape="1">
          <a:blip r:embed="rId4">
            <a:alphaModFix/>
          </a:blip>
          <a:srcRect b="17235" l="24947" r="26030" t="5407"/>
          <a:stretch/>
        </p:blipFill>
        <p:spPr>
          <a:xfrm>
            <a:off x="1017275" y="1755288"/>
            <a:ext cx="2776975" cy="29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6"/>
          <p:cNvSpPr txBox="1"/>
          <p:nvPr/>
        </p:nvSpPr>
        <p:spPr>
          <a:xfrm>
            <a:off x="6265250" y="51875"/>
            <a:ext cx="27771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SELECT </a:t>
            </a:r>
            <a:r>
              <a:rPr b="1" lang="en" sz="17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名称</a:t>
            </a:r>
            <a:endParaRPr b="1" sz="17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FROM 表26：非金属建材类股票周涨幅前五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WHERE </a:t>
            </a:r>
            <a:r>
              <a:rPr b="1" lang="en" sz="17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收盘价 &gt; 15 </a:t>
            </a:r>
            <a:endParaRPr b="1" sz="17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      AND 涨跌幅 &gt; 25</a:t>
            </a:r>
            <a:endParaRPr b="1" sz="18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idx="4294967295" type="title"/>
          </p:nvPr>
        </p:nvSpPr>
        <p:spPr>
          <a:xfrm>
            <a:off x="6169975" y="1494000"/>
            <a:ext cx="2145300" cy="2155500"/>
          </a:xfrm>
          <a:prstGeom prst="rect">
            <a:avLst/>
          </a:prstGeom>
        </p:spPr>
        <p:txBody>
          <a:bodyPr anchorCtr="0" anchor="t" bIns="91425" lIns="91425" spcFirstLastPara="1" rIns="228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lt1"/>
                </a:solidFill>
              </a:rPr>
              <a:t>03</a:t>
            </a:r>
            <a:endParaRPr sz="12800">
              <a:solidFill>
                <a:schemeClr val="lt1"/>
              </a:solidFill>
            </a:endParaRPr>
          </a:p>
        </p:txBody>
      </p:sp>
      <p:sp>
        <p:nvSpPr>
          <p:cNvPr id="329" name="Google Shape;329;p47"/>
          <p:cNvSpPr txBox="1"/>
          <p:nvPr>
            <p:ph type="title"/>
          </p:nvPr>
        </p:nvSpPr>
        <p:spPr>
          <a:xfrm>
            <a:off x="880475" y="1885250"/>
            <a:ext cx="5870400" cy="10899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/>
              <a:t>Model</a:t>
            </a:r>
            <a:endParaRPr sz="7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/>
        </p:nvSpPr>
        <p:spPr>
          <a:xfrm>
            <a:off x="318300" y="216625"/>
            <a:ext cx="8507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We formulate this problem:</a:t>
            </a:r>
            <a:endParaRPr b="1" sz="3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Char char="●"/>
            </a:pPr>
            <a:r>
              <a:rPr lang="en"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NOT as a </a:t>
            </a:r>
            <a:r>
              <a:rPr lang="en"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translation</a:t>
            </a:r>
            <a:r>
              <a:rPr lang="en"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problem</a:t>
            </a:r>
            <a:endParaRPr sz="2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Char char="●"/>
            </a:pPr>
            <a:r>
              <a:rPr lang="en"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But as a slot-filling classification problem</a:t>
            </a:r>
            <a:endParaRPr sz="2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Char char="●"/>
            </a:pPr>
            <a:r>
              <a:rPr lang="en"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 models </a:t>
            </a:r>
            <a:endParaRPr sz="2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/>
          <p:nvPr/>
        </p:nvSpPr>
        <p:spPr>
          <a:xfrm>
            <a:off x="1327325" y="4718050"/>
            <a:ext cx="5751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9"/>
          <p:cNvSpPr/>
          <p:nvPr/>
        </p:nvSpPr>
        <p:spPr>
          <a:xfrm>
            <a:off x="2195925" y="4718050"/>
            <a:ext cx="5751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9"/>
          <p:cNvSpPr/>
          <p:nvPr/>
        </p:nvSpPr>
        <p:spPr>
          <a:xfrm>
            <a:off x="3064525" y="4718050"/>
            <a:ext cx="5751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3933125" y="4718050"/>
            <a:ext cx="5751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9"/>
          <p:cNvSpPr txBox="1"/>
          <p:nvPr/>
        </p:nvSpPr>
        <p:spPr>
          <a:xfrm>
            <a:off x="55800" y="4686100"/>
            <a:ext cx="12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Position Emb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4" name="Google Shape;344;p49"/>
          <p:cNvSpPr/>
          <p:nvPr/>
        </p:nvSpPr>
        <p:spPr>
          <a:xfrm>
            <a:off x="4801725" y="4718050"/>
            <a:ext cx="5751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9"/>
          <p:cNvSpPr/>
          <p:nvPr/>
        </p:nvSpPr>
        <p:spPr>
          <a:xfrm>
            <a:off x="5670325" y="4718050"/>
            <a:ext cx="5751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9"/>
          <p:cNvSpPr/>
          <p:nvPr/>
        </p:nvSpPr>
        <p:spPr>
          <a:xfrm>
            <a:off x="6538925" y="4718050"/>
            <a:ext cx="5751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9"/>
          <p:cNvSpPr/>
          <p:nvPr/>
        </p:nvSpPr>
        <p:spPr>
          <a:xfrm>
            <a:off x="7407525" y="4718050"/>
            <a:ext cx="5751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9"/>
          <p:cNvSpPr txBox="1"/>
          <p:nvPr/>
        </p:nvSpPr>
        <p:spPr>
          <a:xfrm>
            <a:off x="56050" y="4231650"/>
            <a:ext cx="12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Type Emb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9" name="Google Shape;349;p49"/>
          <p:cNvSpPr/>
          <p:nvPr/>
        </p:nvSpPr>
        <p:spPr>
          <a:xfrm>
            <a:off x="1327325" y="4263600"/>
            <a:ext cx="575100" cy="336300"/>
          </a:xfrm>
          <a:prstGeom prst="rect">
            <a:avLst/>
          </a:prstGeom>
          <a:solidFill>
            <a:srgbClr val="98C3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9"/>
          <p:cNvSpPr/>
          <p:nvPr/>
        </p:nvSpPr>
        <p:spPr>
          <a:xfrm>
            <a:off x="2195925" y="4263600"/>
            <a:ext cx="575100" cy="336300"/>
          </a:xfrm>
          <a:prstGeom prst="rect">
            <a:avLst/>
          </a:prstGeom>
          <a:solidFill>
            <a:srgbClr val="98C3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9"/>
          <p:cNvSpPr/>
          <p:nvPr/>
        </p:nvSpPr>
        <p:spPr>
          <a:xfrm>
            <a:off x="3064525" y="4263600"/>
            <a:ext cx="575100" cy="336300"/>
          </a:xfrm>
          <a:prstGeom prst="rect">
            <a:avLst/>
          </a:prstGeom>
          <a:solidFill>
            <a:srgbClr val="98C3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9"/>
          <p:cNvSpPr/>
          <p:nvPr/>
        </p:nvSpPr>
        <p:spPr>
          <a:xfrm>
            <a:off x="3933125" y="4263600"/>
            <a:ext cx="575100" cy="336300"/>
          </a:xfrm>
          <a:prstGeom prst="rect">
            <a:avLst/>
          </a:prstGeom>
          <a:solidFill>
            <a:srgbClr val="98C3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9"/>
          <p:cNvSpPr/>
          <p:nvPr/>
        </p:nvSpPr>
        <p:spPr>
          <a:xfrm>
            <a:off x="4801725" y="4263600"/>
            <a:ext cx="575100" cy="336300"/>
          </a:xfrm>
          <a:prstGeom prst="rect">
            <a:avLst/>
          </a:prstGeom>
          <a:solidFill>
            <a:srgbClr val="98C3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9"/>
          <p:cNvSpPr/>
          <p:nvPr/>
        </p:nvSpPr>
        <p:spPr>
          <a:xfrm>
            <a:off x="5670325" y="4263600"/>
            <a:ext cx="575100" cy="336300"/>
          </a:xfrm>
          <a:prstGeom prst="rect">
            <a:avLst/>
          </a:prstGeom>
          <a:solidFill>
            <a:srgbClr val="98C3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9"/>
          <p:cNvSpPr/>
          <p:nvPr/>
        </p:nvSpPr>
        <p:spPr>
          <a:xfrm>
            <a:off x="6538925" y="4263600"/>
            <a:ext cx="575100" cy="336300"/>
          </a:xfrm>
          <a:prstGeom prst="rect">
            <a:avLst/>
          </a:prstGeom>
          <a:solidFill>
            <a:srgbClr val="98C3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9"/>
          <p:cNvSpPr/>
          <p:nvPr/>
        </p:nvSpPr>
        <p:spPr>
          <a:xfrm>
            <a:off x="7407525" y="4263600"/>
            <a:ext cx="575100" cy="336300"/>
          </a:xfrm>
          <a:prstGeom prst="rect">
            <a:avLst/>
          </a:prstGeom>
          <a:solidFill>
            <a:srgbClr val="98C3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9"/>
          <p:cNvSpPr/>
          <p:nvPr/>
        </p:nvSpPr>
        <p:spPr>
          <a:xfrm>
            <a:off x="8276125" y="4718050"/>
            <a:ext cx="5751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9"/>
          <p:cNvSpPr/>
          <p:nvPr/>
        </p:nvSpPr>
        <p:spPr>
          <a:xfrm>
            <a:off x="8276125" y="4263600"/>
            <a:ext cx="575100" cy="336300"/>
          </a:xfrm>
          <a:prstGeom prst="rect">
            <a:avLst/>
          </a:prstGeom>
          <a:solidFill>
            <a:srgbClr val="98C3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9"/>
          <p:cNvSpPr txBox="1"/>
          <p:nvPr/>
        </p:nvSpPr>
        <p:spPr>
          <a:xfrm>
            <a:off x="67128" y="3526897"/>
            <a:ext cx="12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Token Emb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0" name="Google Shape;360;p49"/>
          <p:cNvSpPr/>
          <p:nvPr/>
        </p:nvSpPr>
        <p:spPr>
          <a:xfrm>
            <a:off x="1327325" y="3558850"/>
            <a:ext cx="575100" cy="33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9"/>
          <p:cNvSpPr/>
          <p:nvPr/>
        </p:nvSpPr>
        <p:spPr>
          <a:xfrm>
            <a:off x="2195925" y="3558850"/>
            <a:ext cx="575100" cy="33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9"/>
          <p:cNvSpPr/>
          <p:nvPr/>
        </p:nvSpPr>
        <p:spPr>
          <a:xfrm>
            <a:off x="3064525" y="3558850"/>
            <a:ext cx="575100" cy="33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9"/>
          <p:cNvSpPr/>
          <p:nvPr/>
        </p:nvSpPr>
        <p:spPr>
          <a:xfrm>
            <a:off x="3933125" y="3558850"/>
            <a:ext cx="575100" cy="33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9"/>
          <p:cNvSpPr/>
          <p:nvPr/>
        </p:nvSpPr>
        <p:spPr>
          <a:xfrm>
            <a:off x="4801725" y="3558850"/>
            <a:ext cx="575100" cy="33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9"/>
          <p:cNvSpPr/>
          <p:nvPr/>
        </p:nvSpPr>
        <p:spPr>
          <a:xfrm>
            <a:off x="5670325" y="3558850"/>
            <a:ext cx="575100" cy="33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9"/>
          <p:cNvSpPr/>
          <p:nvPr/>
        </p:nvSpPr>
        <p:spPr>
          <a:xfrm>
            <a:off x="6538925" y="3558850"/>
            <a:ext cx="575100" cy="33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9"/>
          <p:cNvSpPr/>
          <p:nvPr/>
        </p:nvSpPr>
        <p:spPr>
          <a:xfrm>
            <a:off x="7407525" y="3558850"/>
            <a:ext cx="575100" cy="33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9"/>
          <p:cNvSpPr/>
          <p:nvPr/>
        </p:nvSpPr>
        <p:spPr>
          <a:xfrm>
            <a:off x="8276125" y="3558850"/>
            <a:ext cx="575100" cy="33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9"/>
          <p:cNvSpPr/>
          <p:nvPr/>
        </p:nvSpPr>
        <p:spPr>
          <a:xfrm>
            <a:off x="1075800" y="2568050"/>
            <a:ext cx="7943100" cy="770400"/>
          </a:xfrm>
          <a:prstGeom prst="rect">
            <a:avLst/>
          </a:prstGeom>
          <a:solidFill>
            <a:srgbClr val="B3C3C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"/>
          <p:cNvSpPr/>
          <p:nvPr/>
        </p:nvSpPr>
        <p:spPr>
          <a:xfrm>
            <a:off x="1538975" y="33672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9"/>
          <p:cNvSpPr/>
          <p:nvPr/>
        </p:nvSpPr>
        <p:spPr>
          <a:xfrm>
            <a:off x="2407575" y="33672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9"/>
          <p:cNvSpPr/>
          <p:nvPr/>
        </p:nvSpPr>
        <p:spPr>
          <a:xfrm>
            <a:off x="3276175" y="33672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9"/>
          <p:cNvSpPr/>
          <p:nvPr/>
        </p:nvSpPr>
        <p:spPr>
          <a:xfrm>
            <a:off x="4144775" y="33672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9"/>
          <p:cNvSpPr/>
          <p:nvPr/>
        </p:nvSpPr>
        <p:spPr>
          <a:xfrm>
            <a:off x="5013375" y="33672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9"/>
          <p:cNvSpPr/>
          <p:nvPr/>
        </p:nvSpPr>
        <p:spPr>
          <a:xfrm>
            <a:off x="8487775" y="33672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9"/>
          <p:cNvSpPr/>
          <p:nvPr/>
        </p:nvSpPr>
        <p:spPr>
          <a:xfrm>
            <a:off x="5881975" y="33672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9"/>
          <p:cNvSpPr/>
          <p:nvPr/>
        </p:nvSpPr>
        <p:spPr>
          <a:xfrm>
            <a:off x="6750575" y="33672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9"/>
          <p:cNvSpPr/>
          <p:nvPr/>
        </p:nvSpPr>
        <p:spPr>
          <a:xfrm>
            <a:off x="7619175" y="33672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9"/>
          <p:cNvSpPr txBox="1"/>
          <p:nvPr/>
        </p:nvSpPr>
        <p:spPr>
          <a:xfrm>
            <a:off x="3716475" y="2765050"/>
            <a:ext cx="30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BERT - hfl/chinese-bert-wwm-ext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0" name="Google Shape;380;p49"/>
          <p:cNvSpPr/>
          <p:nvPr/>
        </p:nvSpPr>
        <p:spPr>
          <a:xfrm>
            <a:off x="1538975" y="23766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9"/>
          <p:cNvSpPr/>
          <p:nvPr/>
        </p:nvSpPr>
        <p:spPr>
          <a:xfrm>
            <a:off x="2407575" y="23766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9"/>
          <p:cNvSpPr/>
          <p:nvPr/>
        </p:nvSpPr>
        <p:spPr>
          <a:xfrm>
            <a:off x="3276175" y="23766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9"/>
          <p:cNvSpPr/>
          <p:nvPr/>
        </p:nvSpPr>
        <p:spPr>
          <a:xfrm>
            <a:off x="4144775" y="23766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9"/>
          <p:cNvSpPr/>
          <p:nvPr/>
        </p:nvSpPr>
        <p:spPr>
          <a:xfrm>
            <a:off x="5013375" y="23766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9"/>
          <p:cNvSpPr/>
          <p:nvPr/>
        </p:nvSpPr>
        <p:spPr>
          <a:xfrm>
            <a:off x="8487775" y="23766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9"/>
          <p:cNvSpPr/>
          <p:nvPr/>
        </p:nvSpPr>
        <p:spPr>
          <a:xfrm>
            <a:off x="5881975" y="23766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9"/>
          <p:cNvSpPr/>
          <p:nvPr/>
        </p:nvSpPr>
        <p:spPr>
          <a:xfrm>
            <a:off x="6750575" y="23766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9"/>
          <p:cNvSpPr/>
          <p:nvPr/>
        </p:nvSpPr>
        <p:spPr>
          <a:xfrm>
            <a:off x="7619175" y="2376600"/>
            <a:ext cx="151800" cy="16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8FAF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9"/>
          <p:cNvSpPr/>
          <p:nvPr/>
        </p:nvSpPr>
        <p:spPr>
          <a:xfrm>
            <a:off x="1327325" y="1991445"/>
            <a:ext cx="575100" cy="336300"/>
          </a:xfrm>
          <a:prstGeom prst="rect">
            <a:avLst/>
          </a:prstGeom>
          <a:solidFill>
            <a:srgbClr val="EE9E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9"/>
          <p:cNvSpPr/>
          <p:nvPr/>
        </p:nvSpPr>
        <p:spPr>
          <a:xfrm>
            <a:off x="2195925" y="1991445"/>
            <a:ext cx="575100" cy="336300"/>
          </a:xfrm>
          <a:prstGeom prst="rect">
            <a:avLst/>
          </a:prstGeom>
          <a:solidFill>
            <a:srgbClr val="EE9E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9"/>
          <p:cNvSpPr/>
          <p:nvPr/>
        </p:nvSpPr>
        <p:spPr>
          <a:xfrm>
            <a:off x="3064525" y="1991445"/>
            <a:ext cx="575100" cy="336300"/>
          </a:xfrm>
          <a:prstGeom prst="rect">
            <a:avLst/>
          </a:prstGeom>
          <a:solidFill>
            <a:srgbClr val="EE9E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9"/>
          <p:cNvSpPr/>
          <p:nvPr/>
        </p:nvSpPr>
        <p:spPr>
          <a:xfrm>
            <a:off x="3933125" y="1991445"/>
            <a:ext cx="575100" cy="336300"/>
          </a:xfrm>
          <a:prstGeom prst="rect">
            <a:avLst/>
          </a:prstGeom>
          <a:solidFill>
            <a:srgbClr val="EE9E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9"/>
          <p:cNvSpPr/>
          <p:nvPr/>
        </p:nvSpPr>
        <p:spPr>
          <a:xfrm>
            <a:off x="4801725" y="1991445"/>
            <a:ext cx="575100" cy="336300"/>
          </a:xfrm>
          <a:prstGeom prst="rect">
            <a:avLst/>
          </a:prstGeom>
          <a:solidFill>
            <a:srgbClr val="EE9E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9"/>
          <p:cNvSpPr/>
          <p:nvPr/>
        </p:nvSpPr>
        <p:spPr>
          <a:xfrm>
            <a:off x="5670325" y="1991445"/>
            <a:ext cx="575100" cy="336300"/>
          </a:xfrm>
          <a:prstGeom prst="rect">
            <a:avLst/>
          </a:prstGeom>
          <a:solidFill>
            <a:srgbClr val="EE9E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9"/>
          <p:cNvSpPr/>
          <p:nvPr/>
        </p:nvSpPr>
        <p:spPr>
          <a:xfrm>
            <a:off x="6538925" y="1991445"/>
            <a:ext cx="575100" cy="336300"/>
          </a:xfrm>
          <a:prstGeom prst="rect">
            <a:avLst/>
          </a:prstGeom>
          <a:solidFill>
            <a:srgbClr val="EE9E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9"/>
          <p:cNvSpPr/>
          <p:nvPr/>
        </p:nvSpPr>
        <p:spPr>
          <a:xfrm>
            <a:off x="7407525" y="1991445"/>
            <a:ext cx="575100" cy="336300"/>
          </a:xfrm>
          <a:prstGeom prst="rect">
            <a:avLst/>
          </a:prstGeom>
          <a:solidFill>
            <a:srgbClr val="EE9E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9"/>
          <p:cNvSpPr/>
          <p:nvPr/>
        </p:nvSpPr>
        <p:spPr>
          <a:xfrm>
            <a:off x="8276125" y="1991445"/>
            <a:ext cx="575100" cy="336300"/>
          </a:xfrm>
          <a:prstGeom prst="rect">
            <a:avLst/>
          </a:prstGeom>
          <a:solidFill>
            <a:srgbClr val="EE9E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9"/>
          <p:cNvSpPr txBox="1"/>
          <p:nvPr/>
        </p:nvSpPr>
        <p:spPr>
          <a:xfrm>
            <a:off x="1349376" y="3527953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[CLS]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9" name="Google Shape;399;p49"/>
          <p:cNvSpPr txBox="1"/>
          <p:nvPr/>
        </p:nvSpPr>
        <p:spPr>
          <a:xfrm>
            <a:off x="2296330" y="3527953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收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0" name="Google Shape;400;p49"/>
          <p:cNvSpPr txBox="1"/>
          <p:nvPr/>
        </p:nvSpPr>
        <p:spPr>
          <a:xfrm>
            <a:off x="3972479" y="3518579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[SEP]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1" name="Google Shape;401;p49"/>
          <p:cNvSpPr txBox="1"/>
          <p:nvPr/>
        </p:nvSpPr>
        <p:spPr>
          <a:xfrm>
            <a:off x="6538930" y="3519181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[SEP]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8297833" y="3519422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[SEP]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3" name="Google Shape;403;p49"/>
          <p:cNvSpPr txBox="1"/>
          <p:nvPr/>
        </p:nvSpPr>
        <p:spPr>
          <a:xfrm>
            <a:off x="4886754" y="3519181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名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4" name="Google Shape;404;p49"/>
          <p:cNvSpPr txBox="1"/>
          <p:nvPr/>
        </p:nvSpPr>
        <p:spPr>
          <a:xfrm>
            <a:off x="5756368" y="3518579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称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5" name="Google Shape;405;p49"/>
          <p:cNvSpPr txBox="1"/>
          <p:nvPr/>
        </p:nvSpPr>
        <p:spPr>
          <a:xfrm>
            <a:off x="3209461" y="3485788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...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6" name="Google Shape;406;p49"/>
          <p:cNvSpPr txBox="1"/>
          <p:nvPr/>
        </p:nvSpPr>
        <p:spPr>
          <a:xfrm>
            <a:off x="7552861" y="3485788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...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7" name="Google Shape;407;p49"/>
          <p:cNvSpPr txBox="1"/>
          <p:nvPr/>
        </p:nvSpPr>
        <p:spPr>
          <a:xfrm>
            <a:off x="1425576" y="4686103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0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8" name="Google Shape;408;p49"/>
          <p:cNvSpPr txBox="1"/>
          <p:nvPr/>
        </p:nvSpPr>
        <p:spPr>
          <a:xfrm>
            <a:off x="2318033" y="4686103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1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9" name="Google Shape;409;p49"/>
          <p:cNvSpPr txBox="1"/>
          <p:nvPr/>
        </p:nvSpPr>
        <p:spPr>
          <a:xfrm>
            <a:off x="3994183" y="4686103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25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0" name="Google Shape;410;p49"/>
          <p:cNvSpPr txBox="1"/>
          <p:nvPr/>
        </p:nvSpPr>
        <p:spPr>
          <a:xfrm>
            <a:off x="4908583" y="4686103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26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1" name="Google Shape;411;p49"/>
          <p:cNvSpPr txBox="1"/>
          <p:nvPr/>
        </p:nvSpPr>
        <p:spPr>
          <a:xfrm>
            <a:off x="5768485" y="4686103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27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2" name="Google Shape;412;p49"/>
          <p:cNvSpPr txBox="1"/>
          <p:nvPr/>
        </p:nvSpPr>
        <p:spPr>
          <a:xfrm>
            <a:off x="6628388" y="4686344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28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8380988" y="4686344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36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4" name="Google Shape;414;p49"/>
          <p:cNvSpPr txBox="1"/>
          <p:nvPr/>
        </p:nvSpPr>
        <p:spPr>
          <a:xfrm>
            <a:off x="7552861" y="4171588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...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5" name="Google Shape;415;p49"/>
          <p:cNvSpPr txBox="1"/>
          <p:nvPr/>
        </p:nvSpPr>
        <p:spPr>
          <a:xfrm>
            <a:off x="7552861" y="4628788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...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6" name="Google Shape;416;p49"/>
          <p:cNvSpPr txBox="1"/>
          <p:nvPr/>
        </p:nvSpPr>
        <p:spPr>
          <a:xfrm>
            <a:off x="3209461" y="4171588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...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7" name="Google Shape;417;p49"/>
          <p:cNvSpPr txBox="1"/>
          <p:nvPr/>
        </p:nvSpPr>
        <p:spPr>
          <a:xfrm>
            <a:off x="3209461" y="4628788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...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8" name="Google Shape;418;p49"/>
          <p:cNvSpPr txBox="1"/>
          <p:nvPr/>
        </p:nvSpPr>
        <p:spPr>
          <a:xfrm>
            <a:off x="1346276" y="1947855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[CLS]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9" name="Google Shape;419;p49"/>
          <p:cNvSpPr txBox="1"/>
          <p:nvPr/>
        </p:nvSpPr>
        <p:spPr>
          <a:xfrm>
            <a:off x="2296330" y="1949455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收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0" name="Google Shape;420;p49"/>
          <p:cNvSpPr txBox="1"/>
          <p:nvPr/>
        </p:nvSpPr>
        <p:spPr>
          <a:xfrm>
            <a:off x="3209461" y="1907531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...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1" name="Google Shape;421;p49"/>
          <p:cNvSpPr txBox="1"/>
          <p:nvPr/>
        </p:nvSpPr>
        <p:spPr>
          <a:xfrm>
            <a:off x="3938591" y="1947846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[SEP]1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2" name="Google Shape;422;p49"/>
          <p:cNvSpPr txBox="1"/>
          <p:nvPr/>
        </p:nvSpPr>
        <p:spPr>
          <a:xfrm>
            <a:off x="6522081" y="1947841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[SEP]2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3" name="Google Shape;423;p49"/>
          <p:cNvSpPr txBox="1"/>
          <p:nvPr/>
        </p:nvSpPr>
        <p:spPr>
          <a:xfrm>
            <a:off x="8276133" y="1962025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[SEP]4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>
            <a:off x="4886754" y="1962386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名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5" name="Google Shape;425;p49"/>
          <p:cNvSpPr txBox="1"/>
          <p:nvPr/>
        </p:nvSpPr>
        <p:spPr>
          <a:xfrm>
            <a:off x="5789030" y="1958710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称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6" name="Google Shape;426;p49"/>
          <p:cNvSpPr txBox="1"/>
          <p:nvPr/>
        </p:nvSpPr>
        <p:spPr>
          <a:xfrm>
            <a:off x="7552848" y="1947850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...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Google Shape;427;p49"/>
          <p:cNvSpPr txBox="1"/>
          <p:nvPr/>
        </p:nvSpPr>
        <p:spPr>
          <a:xfrm>
            <a:off x="2305299" y="4237303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0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8" name="Google Shape;428;p49"/>
          <p:cNvSpPr txBox="1"/>
          <p:nvPr/>
        </p:nvSpPr>
        <p:spPr>
          <a:xfrm>
            <a:off x="4909722" y="4237303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1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9" name="Google Shape;429;p49"/>
          <p:cNvSpPr txBox="1"/>
          <p:nvPr/>
        </p:nvSpPr>
        <p:spPr>
          <a:xfrm>
            <a:off x="5802420" y="4237303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1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0" name="Google Shape;430;p49"/>
          <p:cNvSpPr txBox="1"/>
          <p:nvPr/>
        </p:nvSpPr>
        <p:spPr>
          <a:xfrm>
            <a:off x="6662322" y="4237303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1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1" name="Google Shape;431;p49"/>
          <p:cNvSpPr txBox="1"/>
          <p:nvPr/>
        </p:nvSpPr>
        <p:spPr>
          <a:xfrm>
            <a:off x="8414922" y="4237303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1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32" name="Google Shape;432;p49"/>
          <p:cNvGrpSpPr/>
          <p:nvPr/>
        </p:nvGrpSpPr>
        <p:grpSpPr>
          <a:xfrm>
            <a:off x="1437076" y="4191325"/>
            <a:ext cx="649200" cy="446178"/>
            <a:chOff x="1437076" y="4191325"/>
            <a:chExt cx="649200" cy="446178"/>
          </a:xfrm>
        </p:grpSpPr>
        <p:sp>
          <p:nvSpPr>
            <p:cNvPr id="433" name="Google Shape;433;p49"/>
            <p:cNvSpPr txBox="1"/>
            <p:nvPr/>
          </p:nvSpPr>
          <p:spPr>
            <a:xfrm>
              <a:off x="1437076" y="4237303"/>
              <a:ext cx="64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bin"/>
                  <a:ea typeface="Cabin"/>
                  <a:cs typeface="Cabin"/>
                  <a:sym typeface="Cabin"/>
                </a:rPr>
                <a:t>E</a:t>
              </a:r>
              <a:r>
                <a:rPr lang="en" sz="800">
                  <a:latin typeface="Cabin"/>
                  <a:ea typeface="Cabin"/>
                  <a:cs typeface="Cabin"/>
                  <a:sym typeface="Cabin"/>
                </a:rPr>
                <a:t>0</a:t>
              </a:r>
              <a:endParaRPr sz="800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34" name="Google Shape;434;p49"/>
            <p:cNvSpPr txBox="1"/>
            <p:nvPr/>
          </p:nvSpPr>
          <p:spPr>
            <a:xfrm>
              <a:off x="1540403" y="4191325"/>
              <a:ext cx="23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abin"/>
                  <a:ea typeface="Cabin"/>
                  <a:cs typeface="Cabin"/>
                  <a:sym typeface="Cabin"/>
                </a:rPr>
                <a:t>T</a:t>
              </a:r>
              <a:endParaRPr sz="800"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5" name="Google Shape;435;p49"/>
          <p:cNvSpPr txBox="1"/>
          <p:nvPr/>
        </p:nvSpPr>
        <p:spPr>
          <a:xfrm>
            <a:off x="2418575" y="4174825"/>
            <a:ext cx="23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bin"/>
                <a:ea typeface="Cabin"/>
                <a:cs typeface="Cabin"/>
                <a:sym typeface="Cabin"/>
              </a:rPr>
              <a:t>T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6" name="Google Shape;436;p49"/>
          <p:cNvSpPr txBox="1"/>
          <p:nvPr/>
        </p:nvSpPr>
        <p:spPr>
          <a:xfrm>
            <a:off x="5001956" y="4191325"/>
            <a:ext cx="23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bin"/>
                <a:ea typeface="Cabin"/>
                <a:cs typeface="Cabin"/>
                <a:sym typeface="Cabin"/>
              </a:rPr>
              <a:t>T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7" name="Google Shape;437;p49"/>
          <p:cNvSpPr txBox="1"/>
          <p:nvPr/>
        </p:nvSpPr>
        <p:spPr>
          <a:xfrm>
            <a:off x="5905746" y="4191325"/>
            <a:ext cx="23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bin"/>
                <a:ea typeface="Cabin"/>
                <a:cs typeface="Cabin"/>
                <a:sym typeface="Cabin"/>
              </a:rPr>
              <a:t>T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8" name="Google Shape;438;p49"/>
          <p:cNvSpPr txBox="1"/>
          <p:nvPr/>
        </p:nvSpPr>
        <p:spPr>
          <a:xfrm>
            <a:off x="6776500" y="4191325"/>
            <a:ext cx="23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bin"/>
                <a:ea typeface="Cabin"/>
                <a:cs typeface="Cabin"/>
                <a:sym typeface="Cabin"/>
              </a:rPr>
              <a:t>T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9" name="Google Shape;439;p49"/>
          <p:cNvSpPr txBox="1"/>
          <p:nvPr/>
        </p:nvSpPr>
        <p:spPr>
          <a:xfrm>
            <a:off x="8529100" y="4191325"/>
            <a:ext cx="23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bin"/>
                <a:ea typeface="Cabin"/>
                <a:cs typeface="Cabin"/>
                <a:sym typeface="Cabin"/>
              </a:rPr>
              <a:t>T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40" name="Google Shape;440;p49"/>
          <p:cNvSpPr/>
          <p:nvPr/>
        </p:nvSpPr>
        <p:spPr>
          <a:xfrm>
            <a:off x="1021775" y="207050"/>
            <a:ext cx="1186200" cy="307800"/>
          </a:xfrm>
          <a:prstGeom prst="rect">
            <a:avLst/>
          </a:prstGeom>
          <a:solidFill>
            <a:srgbClr val="325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S-num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1" name="Google Shape;441;p49"/>
          <p:cNvSpPr/>
          <p:nvPr/>
        </p:nvSpPr>
        <p:spPr>
          <a:xfrm>
            <a:off x="1021776" y="750313"/>
            <a:ext cx="1186200" cy="307800"/>
          </a:xfrm>
          <a:prstGeom prst="rect">
            <a:avLst/>
          </a:prstGeom>
          <a:solidFill>
            <a:srgbClr val="325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W-num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2" name="Google Shape;442;p49"/>
          <p:cNvSpPr/>
          <p:nvPr/>
        </p:nvSpPr>
        <p:spPr>
          <a:xfrm>
            <a:off x="5835869" y="802404"/>
            <a:ext cx="1186200" cy="307800"/>
          </a:xfrm>
          <a:prstGeom prst="rect">
            <a:avLst/>
          </a:prstGeom>
          <a:solidFill>
            <a:srgbClr val="325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W-col-op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3" name="Google Shape;443;p49"/>
          <p:cNvSpPr/>
          <p:nvPr/>
        </p:nvSpPr>
        <p:spPr>
          <a:xfrm>
            <a:off x="4320875" y="290125"/>
            <a:ext cx="1186200" cy="307800"/>
          </a:xfrm>
          <a:prstGeom prst="rect">
            <a:avLst/>
          </a:prstGeom>
          <a:solidFill>
            <a:srgbClr val="325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S-col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4" name="Google Shape;444;p49"/>
          <p:cNvSpPr/>
          <p:nvPr/>
        </p:nvSpPr>
        <p:spPr>
          <a:xfrm>
            <a:off x="5835879" y="290113"/>
            <a:ext cx="1186200" cy="307800"/>
          </a:xfrm>
          <a:prstGeom prst="rect">
            <a:avLst/>
          </a:prstGeom>
          <a:solidFill>
            <a:srgbClr val="325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S-col-agg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5" name="Google Shape;445;p49"/>
          <p:cNvSpPr/>
          <p:nvPr/>
        </p:nvSpPr>
        <p:spPr>
          <a:xfrm>
            <a:off x="4320875" y="802394"/>
            <a:ext cx="1186200" cy="307800"/>
          </a:xfrm>
          <a:prstGeom prst="rect">
            <a:avLst/>
          </a:prstGeom>
          <a:solidFill>
            <a:srgbClr val="325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W-col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6" name="Google Shape;446;p49"/>
          <p:cNvSpPr/>
          <p:nvPr/>
        </p:nvSpPr>
        <p:spPr>
          <a:xfrm>
            <a:off x="1021775" y="1293600"/>
            <a:ext cx="1186200" cy="307800"/>
          </a:xfrm>
          <a:prstGeom prst="rect">
            <a:avLst/>
          </a:prstGeom>
          <a:solidFill>
            <a:srgbClr val="325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W-op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47" name="Google Shape;447;p49"/>
          <p:cNvCxnSpPr>
            <a:stCxn id="392" idx="0"/>
            <a:endCxn id="423" idx="0"/>
          </p:cNvCxnSpPr>
          <p:nvPr/>
        </p:nvCxnSpPr>
        <p:spPr>
          <a:xfrm rot="-5400000">
            <a:off x="6395975" y="-213255"/>
            <a:ext cx="29400" cy="4380000"/>
          </a:xfrm>
          <a:prstGeom prst="bentConnector3">
            <a:avLst>
              <a:gd fmla="val 910017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 flipH="1">
            <a:off x="6827025" y="1724900"/>
            <a:ext cx="10200" cy="270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49"/>
          <p:cNvSpPr/>
          <p:nvPr/>
        </p:nvSpPr>
        <p:spPr>
          <a:xfrm>
            <a:off x="4144675" y="124700"/>
            <a:ext cx="4706400" cy="1250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0" name="Google Shape;450;p49"/>
          <p:cNvCxnSpPr>
            <a:endCxn id="449" idx="2"/>
          </p:cNvCxnSpPr>
          <p:nvPr/>
        </p:nvCxnSpPr>
        <p:spPr>
          <a:xfrm rot="10800000">
            <a:off x="6497875" y="1375400"/>
            <a:ext cx="7800" cy="381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49"/>
          <p:cNvSpPr/>
          <p:nvPr/>
        </p:nvSpPr>
        <p:spPr>
          <a:xfrm>
            <a:off x="746225" y="124700"/>
            <a:ext cx="1737300" cy="1603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2" name="Google Shape;452;p49"/>
          <p:cNvCxnSpPr>
            <a:stCxn id="389" idx="0"/>
            <a:endCxn id="451" idx="2"/>
          </p:cNvCxnSpPr>
          <p:nvPr/>
        </p:nvCxnSpPr>
        <p:spPr>
          <a:xfrm rot="10800000">
            <a:off x="1614875" y="1728045"/>
            <a:ext cx="0" cy="263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49"/>
          <p:cNvSpPr/>
          <p:nvPr/>
        </p:nvSpPr>
        <p:spPr>
          <a:xfrm>
            <a:off x="7407519" y="802404"/>
            <a:ext cx="1186200" cy="307800"/>
          </a:xfrm>
          <a:prstGeom prst="rect">
            <a:avLst/>
          </a:prstGeom>
          <a:solidFill>
            <a:srgbClr val="325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W-col-</a:t>
            </a:r>
            <a:r>
              <a:rPr lang="en">
                <a:solidFill>
                  <a:schemeClr val="lt1"/>
                </a:solidFill>
              </a:rPr>
              <a:t>val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4" name="Google Shape;454;p49"/>
          <p:cNvSpPr txBox="1"/>
          <p:nvPr/>
        </p:nvSpPr>
        <p:spPr>
          <a:xfrm>
            <a:off x="1353375" y="3887000"/>
            <a:ext cx="776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[CLS] 收盘价超过15并且涨跌幅超过25的股票有哪些呢 [SEP] 名称 [SEP] 收盘价 [SEP] 涨跌幅 [SEP]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5" name="Google Shape;455;p49"/>
          <p:cNvSpPr txBox="1"/>
          <p:nvPr/>
        </p:nvSpPr>
        <p:spPr>
          <a:xfrm>
            <a:off x="4059597" y="4237303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1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6" name="Google Shape;456;p49"/>
          <p:cNvSpPr txBox="1"/>
          <p:nvPr/>
        </p:nvSpPr>
        <p:spPr>
          <a:xfrm>
            <a:off x="4155275" y="4217800"/>
            <a:ext cx="23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bin"/>
                <a:ea typeface="Cabin"/>
                <a:cs typeface="Cabin"/>
                <a:sym typeface="Cabin"/>
              </a:rPr>
              <a:t>T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/>
          <p:nvPr/>
        </p:nvSpPr>
        <p:spPr>
          <a:xfrm>
            <a:off x="565325" y="772245"/>
            <a:ext cx="575100" cy="336300"/>
          </a:xfrm>
          <a:prstGeom prst="rect">
            <a:avLst/>
          </a:prstGeom>
          <a:solidFill>
            <a:srgbClr val="EE9E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0"/>
          <p:cNvSpPr/>
          <p:nvPr/>
        </p:nvSpPr>
        <p:spPr>
          <a:xfrm>
            <a:off x="580325" y="2753445"/>
            <a:ext cx="575100" cy="336300"/>
          </a:xfrm>
          <a:prstGeom prst="rect">
            <a:avLst/>
          </a:prstGeom>
          <a:solidFill>
            <a:srgbClr val="EE9E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0"/>
          <p:cNvSpPr/>
          <p:nvPr/>
        </p:nvSpPr>
        <p:spPr>
          <a:xfrm>
            <a:off x="595325" y="3286845"/>
            <a:ext cx="575100" cy="336300"/>
          </a:xfrm>
          <a:prstGeom prst="rect">
            <a:avLst/>
          </a:prstGeom>
          <a:solidFill>
            <a:srgbClr val="EE9E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0"/>
          <p:cNvSpPr/>
          <p:nvPr/>
        </p:nvSpPr>
        <p:spPr>
          <a:xfrm>
            <a:off x="549525" y="3820245"/>
            <a:ext cx="575100" cy="336300"/>
          </a:xfrm>
          <a:prstGeom prst="rect">
            <a:avLst/>
          </a:prstGeom>
          <a:solidFill>
            <a:srgbClr val="EE9E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0"/>
          <p:cNvSpPr/>
          <p:nvPr/>
        </p:nvSpPr>
        <p:spPr>
          <a:xfrm>
            <a:off x="579925" y="4353645"/>
            <a:ext cx="575100" cy="336300"/>
          </a:xfrm>
          <a:prstGeom prst="rect">
            <a:avLst/>
          </a:prstGeom>
          <a:solidFill>
            <a:srgbClr val="EE9E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0"/>
          <p:cNvSpPr txBox="1"/>
          <p:nvPr/>
        </p:nvSpPr>
        <p:spPr>
          <a:xfrm>
            <a:off x="584276" y="728655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[CLS]</a:t>
            </a:r>
            <a:endParaRPr sz="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7" name="Google Shape;467;p50"/>
          <p:cNvSpPr txBox="1"/>
          <p:nvPr/>
        </p:nvSpPr>
        <p:spPr>
          <a:xfrm>
            <a:off x="585791" y="2709846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[SEP]1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8" name="Google Shape;468;p50"/>
          <p:cNvSpPr txBox="1"/>
          <p:nvPr/>
        </p:nvSpPr>
        <p:spPr>
          <a:xfrm>
            <a:off x="578481" y="3243241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[SEP]2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9" name="Google Shape;469;p50"/>
          <p:cNvSpPr txBox="1"/>
          <p:nvPr/>
        </p:nvSpPr>
        <p:spPr>
          <a:xfrm>
            <a:off x="579933" y="4324225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[SEP]4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0" name="Google Shape;470;p50"/>
          <p:cNvSpPr/>
          <p:nvPr/>
        </p:nvSpPr>
        <p:spPr>
          <a:xfrm>
            <a:off x="2271375" y="265000"/>
            <a:ext cx="1186200" cy="307800"/>
          </a:xfrm>
          <a:prstGeom prst="rect">
            <a:avLst/>
          </a:prstGeom>
          <a:solidFill>
            <a:srgbClr val="325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S-num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1" name="Google Shape;471;p50"/>
          <p:cNvSpPr/>
          <p:nvPr/>
        </p:nvSpPr>
        <p:spPr>
          <a:xfrm>
            <a:off x="2271376" y="786500"/>
            <a:ext cx="1186200" cy="307800"/>
          </a:xfrm>
          <a:prstGeom prst="rect">
            <a:avLst/>
          </a:prstGeom>
          <a:solidFill>
            <a:srgbClr val="325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W-num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2" name="Google Shape;472;p50"/>
          <p:cNvSpPr/>
          <p:nvPr/>
        </p:nvSpPr>
        <p:spPr>
          <a:xfrm>
            <a:off x="2297244" y="3973104"/>
            <a:ext cx="1186200" cy="307800"/>
          </a:xfrm>
          <a:prstGeom prst="rect">
            <a:avLst/>
          </a:prstGeom>
          <a:solidFill>
            <a:srgbClr val="325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W-col-op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3" name="Google Shape;473;p50"/>
          <p:cNvSpPr/>
          <p:nvPr/>
        </p:nvSpPr>
        <p:spPr>
          <a:xfrm>
            <a:off x="2297254" y="3110038"/>
            <a:ext cx="1186200" cy="307800"/>
          </a:xfrm>
          <a:prstGeom prst="rect">
            <a:avLst/>
          </a:prstGeom>
          <a:solidFill>
            <a:srgbClr val="325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S-col-agg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4" name="Google Shape;474;p50"/>
          <p:cNvSpPr/>
          <p:nvPr/>
        </p:nvSpPr>
        <p:spPr>
          <a:xfrm>
            <a:off x="2271375" y="1308000"/>
            <a:ext cx="1186200" cy="307800"/>
          </a:xfrm>
          <a:prstGeom prst="rect">
            <a:avLst/>
          </a:prstGeom>
          <a:solidFill>
            <a:srgbClr val="325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W-op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Google Shape;475;p50"/>
          <p:cNvSpPr txBox="1"/>
          <p:nvPr/>
        </p:nvSpPr>
        <p:spPr>
          <a:xfrm>
            <a:off x="5753100" y="941900"/>
            <a:ext cx="3162300" cy="3126300"/>
          </a:xfrm>
          <a:prstGeom prst="rect">
            <a:avLst/>
          </a:prstGeom>
          <a:solidFill>
            <a:srgbClr val="E3E7E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# of selections = [0, 1, 2]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# of conditions = [0, 1, 2, 3]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conn = {0:"", 1:"and",  2:"or"}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agg = {0:"", 1:"AVG", 2:"MAX", 3:"MIN", 4:"COUNT", 5:"SUM", </a:t>
            </a:r>
            <a:r>
              <a:rPr b="1" lang="en">
                <a:solidFill>
                  <a:srgbClr val="FF0000"/>
                </a:solidFill>
              </a:rPr>
              <a:t>6:NOT SELECTED</a:t>
            </a:r>
            <a:r>
              <a:rPr b="1" lang="en">
                <a:solidFill>
                  <a:schemeClr val="dk1"/>
                </a:solidFill>
              </a:rPr>
              <a:t>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op = {0:"&gt;", 1:"&lt;", 2:"==", 3:"!=", </a:t>
            </a:r>
            <a:r>
              <a:rPr b="1" lang="en">
                <a:solidFill>
                  <a:srgbClr val="FF0000"/>
                </a:solidFill>
              </a:rPr>
              <a:t>4:NOT SELECTED</a:t>
            </a:r>
            <a:r>
              <a:rPr b="1" lang="en">
                <a:solidFill>
                  <a:schemeClr val="dk1"/>
                </a:solidFill>
              </a:rPr>
              <a:t>}</a:t>
            </a:r>
            <a:endParaRPr/>
          </a:p>
        </p:txBody>
      </p:sp>
      <p:sp>
        <p:nvSpPr>
          <p:cNvPr id="476" name="Google Shape;476;p50"/>
          <p:cNvSpPr txBox="1"/>
          <p:nvPr/>
        </p:nvSpPr>
        <p:spPr>
          <a:xfrm>
            <a:off x="3957525" y="195700"/>
            <a:ext cx="116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bin"/>
                <a:ea typeface="Cabin"/>
                <a:cs typeface="Cabin"/>
                <a:sym typeface="Cabin"/>
              </a:rPr>
              <a:t>(B, 3)</a:t>
            </a:r>
            <a:endParaRPr sz="17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7" name="Google Shape;477;p50"/>
          <p:cNvSpPr txBox="1"/>
          <p:nvPr/>
        </p:nvSpPr>
        <p:spPr>
          <a:xfrm>
            <a:off x="3978925" y="705550"/>
            <a:ext cx="116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bin"/>
                <a:ea typeface="Cabin"/>
                <a:cs typeface="Cabin"/>
                <a:sym typeface="Cabin"/>
              </a:rPr>
              <a:t>(B, 4)</a:t>
            </a:r>
            <a:endParaRPr sz="17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8" name="Google Shape;478;p50"/>
          <p:cNvSpPr txBox="1"/>
          <p:nvPr/>
        </p:nvSpPr>
        <p:spPr>
          <a:xfrm>
            <a:off x="3978913" y="1215400"/>
            <a:ext cx="116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bin"/>
                <a:ea typeface="Cabin"/>
                <a:cs typeface="Cabin"/>
                <a:sym typeface="Cabin"/>
              </a:rPr>
              <a:t>(B, 3)</a:t>
            </a:r>
            <a:endParaRPr sz="17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579933" y="3776650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h</a:t>
            </a:r>
            <a:r>
              <a:rPr lang="en" sz="800">
                <a:latin typeface="Cabin"/>
                <a:ea typeface="Cabin"/>
                <a:cs typeface="Cabin"/>
                <a:sym typeface="Cabin"/>
              </a:rPr>
              <a:t>[SEP]3</a:t>
            </a:r>
            <a:endParaRPr sz="2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80" name="Google Shape;480;p50"/>
          <p:cNvCxnSpPr>
            <a:stCxn id="467" idx="3"/>
            <a:endCxn id="473" idx="1"/>
          </p:cNvCxnSpPr>
          <p:nvPr/>
        </p:nvCxnSpPr>
        <p:spPr>
          <a:xfrm>
            <a:off x="1234991" y="2909946"/>
            <a:ext cx="1062300" cy="35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50"/>
          <p:cNvCxnSpPr>
            <a:stCxn id="467" idx="3"/>
            <a:endCxn id="472" idx="1"/>
          </p:cNvCxnSpPr>
          <p:nvPr/>
        </p:nvCxnSpPr>
        <p:spPr>
          <a:xfrm>
            <a:off x="1234991" y="2909946"/>
            <a:ext cx="1062300" cy="12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50"/>
          <p:cNvCxnSpPr>
            <a:stCxn id="468" idx="3"/>
            <a:endCxn id="473" idx="1"/>
          </p:cNvCxnSpPr>
          <p:nvPr/>
        </p:nvCxnSpPr>
        <p:spPr>
          <a:xfrm flipH="1" rot="10800000">
            <a:off x="1227681" y="3263941"/>
            <a:ext cx="1069500" cy="17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50"/>
          <p:cNvCxnSpPr>
            <a:stCxn id="468" idx="3"/>
            <a:endCxn id="472" idx="1"/>
          </p:cNvCxnSpPr>
          <p:nvPr/>
        </p:nvCxnSpPr>
        <p:spPr>
          <a:xfrm>
            <a:off x="1227681" y="3443341"/>
            <a:ext cx="1069500" cy="6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50"/>
          <p:cNvCxnSpPr>
            <a:stCxn id="479" idx="3"/>
          </p:cNvCxnSpPr>
          <p:nvPr/>
        </p:nvCxnSpPr>
        <p:spPr>
          <a:xfrm flipH="1" rot="10800000">
            <a:off x="1229133" y="3263950"/>
            <a:ext cx="1068300" cy="71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50"/>
          <p:cNvCxnSpPr>
            <a:stCxn id="479" idx="3"/>
            <a:endCxn id="472" idx="1"/>
          </p:cNvCxnSpPr>
          <p:nvPr/>
        </p:nvCxnSpPr>
        <p:spPr>
          <a:xfrm>
            <a:off x="1229133" y="3976750"/>
            <a:ext cx="1068000" cy="15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50"/>
          <p:cNvSpPr txBox="1"/>
          <p:nvPr/>
        </p:nvSpPr>
        <p:spPr>
          <a:xfrm>
            <a:off x="3989238" y="3040750"/>
            <a:ext cx="116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bin"/>
                <a:ea typeface="Cabin"/>
                <a:cs typeface="Cabin"/>
                <a:sym typeface="Cabin"/>
              </a:rPr>
              <a:t>(B, 3, 7)</a:t>
            </a:r>
            <a:endParaRPr sz="17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7" name="Google Shape;487;p50"/>
          <p:cNvSpPr txBox="1"/>
          <p:nvPr/>
        </p:nvSpPr>
        <p:spPr>
          <a:xfrm>
            <a:off x="3989238" y="3903800"/>
            <a:ext cx="116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bin"/>
                <a:ea typeface="Cabin"/>
                <a:cs typeface="Cabin"/>
                <a:sym typeface="Cabin"/>
              </a:rPr>
              <a:t>(B, 3, 5)</a:t>
            </a:r>
            <a:endParaRPr sz="17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88" name="Google Shape;488;p50"/>
          <p:cNvCxnSpPr>
            <a:stCxn id="466" idx="3"/>
            <a:endCxn id="470" idx="1"/>
          </p:cNvCxnSpPr>
          <p:nvPr/>
        </p:nvCxnSpPr>
        <p:spPr>
          <a:xfrm flipH="1" rot="10800000">
            <a:off x="1233476" y="418755"/>
            <a:ext cx="1038000" cy="5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50"/>
          <p:cNvCxnSpPr>
            <a:stCxn id="466" idx="3"/>
            <a:endCxn id="471" idx="1"/>
          </p:cNvCxnSpPr>
          <p:nvPr/>
        </p:nvCxnSpPr>
        <p:spPr>
          <a:xfrm>
            <a:off x="1233476" y="928755"/>
            <a:ext cx="1038000" cy="1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50"/>
          <p:cNvCxnSpPr>
            <a:endCxn id="474" idx="1"/>
          </p:cNvCxnSpPr>
          <p:nvPr/>
        </p:nvCxnSpPr>
        <p:spPr>
          <a:xfrm>
            <a:off x="1233375" y="928800"/>
            <a:ext cx="1038000" cy="53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51"/>
          <p:cNvCxnSpPr>
            <a:stCxn id="496" idx="3"/>
            <a:endCxn id="497" idx="1"/>
          </p:cNvCxnSpPr>
          <p:nvPr/>
        </p:nvCxnSpPr>
        <p:spPr>
          <a:xfrm flipH="1" rot="10800000">
            <a:off x="2412300" y="2798226"/>
            <a:ext cx="893700" cy="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51"/>
          <p:cNvCxnSpPr>
            <a:stCxn id="497" idx="3"/>
            <a:endCxn id="499" idx="1"/>
          </p:cNvCxnSpPr>
          <p:nvPr/>
        </p:nvCxnSpPr>
        <p:spPr>
          <a:xfrm>
            <a:off x="5435475" y="2798375"/>
            <a:ext cx="13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0" name="Google Shape;500;p51"/>
          <p:cNvGrpSpPr/>
          <p:nvPr/>
        </p:nvGrpSpPr>
        <p:grpSpPr>
          <a:xfrm>
            <a:off x="1036625" y="1724988"/>
            <a:ext cx="7074625" cy="2155625"/>
            <a:chOff x="1036625" y="810588"/>
            <a:chExt cx="7074625" cy="2155625"/>
          </a:xfrm>
        </p:grpSpPr>
        <p:sp>
          <p:nvSpPr>
            <p:cNvPr id="497" name="Google Shape;497;p51"/>
            <p:cNvSpPr/>
            <p:nvPr/>
          </p:nvSpPr>
          <p:spPr>
            <a:xfrm>
              <a:off x="3306075" y="1406525"/>
              <a:ext cx="2129400" cy="954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fortaa Regular"/>
                  <a:ea typeface="Comfortaa Regular"/>
                  <a:cs typeface="Comfortaa Regular"/>
                  <a:sym typeface="Comfortaa Regular"/>
                </a:rPr>
                <a:t>Question Encoder</a:t>
              </a:r>
              <a:endParaRPr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1036625" y="819438"/>
              <a:ext cx="1375675" cy="2146775"/>
            </a:xfrm>
            <a:prstGeom prst="flowChartProcess">
              <a:avLst/>
            </a:prstGeom>
            <a:gradFill>
              <a:gsLst>
                <a:gs pos="0">
                  <a:srgbClr val="78E5E5"/>
                </a:gs>
                <a:gs pos="100000">
                  <a:srgbClr val="2BAFAF"/>
                </a:gs>
              </a:gsLst>
              <a:lin ang="5400012" scaled="0"/>
            </a:gra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Comfortaa Regular"/>
                  <a:ea typeface="Comfortaa Regular"/>
                  <a:cs typeface="Comfortaa Regular"/>
                  <a:sym typeface="Comfortaa Regular"/>
                </a:rPr>
                <a:t>Question</a:t>
              </a:r>
              <a:endParaRPr sz="19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6735575" y="810588"/>
              <a:ext cx="1375675" cy="2146775"/>
            </a:xfrm>
            <a:prstGeom prst="flowChartProcess">
              <a:avLst/>
            </a:prstGeom>
            <a:gradFill>
              <a:gsLst>
                <a:gs pos="0">
                  <a:srgbClr val="B9D9AB"/>
                </a:gs>
                <a:gs pos="100000">
                  <a:srgbClr val="72A859"/>
                </a:gs>
              </a:gsLst>
              <a:lin ang="5400012" scaled="0"/>
            </a:gra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Comfortaa Regular"/>
                  <a:ea typeface="Comfortaa Regular"/>
                  <a:cs typeface="Comfortaa Regular"/>
                  <a:sym typeface="Comfortaa Regular"/>
                </a:rPr>
                <a:t>Encoded</a:t>
              </a:r>
              <a:endParaRPr sz="19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Comfortaa Regular"/>
                  <a:ea typeface="Comfortaa Regular"/>
                  <a:cs typeface="Comfortaa Regular"/>
                  <a:sym typeface="Comfortaa Regular"/>
                </a:rPr>
                <a:t>Question</a:t>
              </a:r>
              <a:endParaRPr sz="19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</p:grpSp>
      <p:pic>
        <p:nvPicPr>
          <p:cNvPr id="501" name="Google Shape;5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45188"/>
            <a:ext cx="8839199" cy="234966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1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Tower Model: Question Encoder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52"/>
          <p:cNvGrpSpPr/>
          <p:nvPr/>
        </p:nvGrpSpPr>
        <p:grpSpPr>
          <a:xfrm>
            <a:off x="289157" y="1422652"/>
            <a:ext cx="8142524" cy="2483820"/>
            <a:chOff x="289157" y="584452"/>
            <a:chExt cx="8142524" cy="2483820"/>
          </a:xfrm>
        </p:grpSpPr>
        <p:sp>
          <p:nvSpPr>
            <p:cNvPr id="508" name="Google Shape;508;p52"/>
            <p:cNvSpPr/>
            <p:nvPr/>
          </p:nvSpPr>
          <p:spPr>
            <a:xfrm>
              <a:off x="3244575" y="1532325"/>
              <a:ext cx="1962900" cy="7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fortaa Regular"/>
                  <a:ea typeface="Comfortaa Regular"/>
                  <a:cs typeface="Comfortaa Regular"/>
                  <a:sym typeface="Comfortaa Regular"/>
                </a:rPr>
                <a:t>Table</a:t>
              </a:r>
              <a:r>
                <a:rPr lang="en">
                  <a:latin typeface="Comfortaa Regular"/>
                  <a:ea typeface="Comfortaa Regular"/>
                  <a:cs typeface="Comfortaa Regular"/>
                  <a:sym typeface="Comfortaa Regular"/>
                </a:rPr>
                <a:t> Encoder</a:t>
              </a:r>
              <a:endParaRPr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grpSp>
          <p:nvGrpSpPr>
            <p:cNvPr id="509" name="Google Shape;509;p52"/>
            <p:cNvGrpSpPr/>
            <p:nvPr/>
          </p:nvGrpSpPr>
          <p:grpSpPr>
            <a:xfrm>
              <a:off x="289157" y="584452"/>
              <a:ext cx="1588094" cy="2109084"/>
              <a:chOff x="876225" y="736050"/>
              <a:chExt cx="1853950" cy="2379650"/>
            </a:xfrm>
          </p:grpSpPr>
          <p:sp>
            <p:nvSpPr>
              <p:cNvPr id="510" name="Google Shape;510;p52"/>
              <p:cNvSpPr/>
              <p:nvPr/>
            </p:nvSpPr>
            <p:spPr>
              <a:xfrm>
                <a:off x="876225" y="736050"/>
                <a:ext cx="1253100" cy="1761300"/>
              </a:xfrm>
              <a:prstGeom prst="rect">
                <a:avLst/>
              </a:prstGeom>
              <a:gradFill>
                <a:gsLst>
                  <a:gs pos="0">
                    <a:srgbClr val="78E5E5">
                      <a:alpha val="52679"/>
                    </a:srgbClr>
                  </a:gs>
                  <a:gs pos="100000">
                    <a:srgbClr val="2BAFAF">
                      <a:alpha val="52679"/>
                    </a:srgbClr>
                  </a:gs>
                </a:gsLst>
                <a:lin ang="5400012" scaled="0"/>
              </a:gra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mfortaa Regular"/>
                  <a:ea typeface="Comfortaa Regular"/>
                  <a:cs typeface="Comfortaa Regular"/>
                  <a:sym typeface="Comfortaa Regular"/>
                </a:endParaRPr>
              </a:p>
            </p:txBody>
          </p:sp>
          <p:sp>
            <p:nvSpPr>
              <p:cNvPr id="511" name="Google Shape;511;p52"/>
              <p:cNvSpPr/>
              <p:nvPr/>
            </p:nvSpPr>
            <p:spPr>
              <a:xfrm>
                <a:off x="1019875" y="897200"/>
                <a:ext cx="1253100" cy="1761300"/>
              </a:xfrm>
              <a:prstGeom prst="rect">
                <a:avLst/>
              </a:prstGeom>
              <a:gradFill>
                <a:gsLst>
                  <a:gs pos="0">
                    <a:srgbClr val="78E5E5">
                      <a:alpha val="52679"/>
                    </a:srgbClr>
                  </a:gs>
                  <a:gs pos="100000">
                    <a:srgbClr val="2BAFAF">
                      <a:alpha val="52679"/>
                    </a:srgbClr>
                  </a:gs>
                </a:gsLst>
                <a:lin ang="5400012" scaled="0"/>
              </a:gra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mfortaa Regular"/>
                  <a:ea typeface="Comfortaa Regular"/>
                  <a:cs typeface="Comfortaa Regular"/>
                  <a:sym typeface="Comfortaa Regular"/>
                </a:endParaRPr>
              </a:p>
            </p:txBody>
          </p:sp>
          <p:sp>
            <p:nvSpPr>
              <p:cNvPr id="512" name="Google Shape;512;p52"/>
              <p:cNvSpPr/>
              <p:nvPr/>
            </p:nvSpPr>
            <p:spPr>
              <a:xfrm>
                <a:off x="1172275" y="1049600"/>
                <a:ext cx="1253100" cy="1761300"/>
              </a:xfrm>
              <a:prstGeom prst="rect">
                <a:avLst/>
              </a:prstGeom>
              <a:gradFill>
                <a:gsLst>
                  <a:gs pos="0">
                    <a:srgbClr val="78E5E5">
                      <a:alpha val="52679"/>
                    </a:srgbClr>
                  </a:gs>
                  <a:gs pos="100000">
                    <a:srgbClr val="2BAFAF">
                      <a:alpha val="52679"/>
                    </a:srgbClr>
                  </a:gs>
                </a:gsLst>
                <a:lin ang="5400012" scaled="0"/>
              </a:gra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mfortaa Regular"/>
                  <a:ea typeface="Comfortaa Regular"/>
                  <a:cs typeface="Comfortaa Regular"/>
                  <a:sym typeface="Comfortaa Regular"/>
                </a:endParaRPr>
              </a:p>
            </p:txBody>
          </p:sp>
          <p:sp>
            <p:nvSpPr>
              <p:cNvPr id="513" name="Google Shape;513;p52"/>
              <p:cNvSpPr/>
              <p:nvPr/>
            </p:nvSpPr>
            <p:spPr>
              <a:xfrm>
                <a:off x="1324675" y="1202000"/>
                <a:ext cx="1253100" cy="1761300"/>
              </a:xfrm>
              <a:prstGeom prst="rect">
                <a:avLst/>
              </a:prstGeom>
              <a:gradFill>
                <a:gsLst>
                  <a:gs pos="0">
                    <a:srgbClr val="78E5E5">
                      <a:alpha val="52679"/>
                    </a:srgbClr>
                  </a:gs>
                  <a:gs pos="100000">
                    <a:srgbClr val="2BAFAF">
                      <a:alpha val="52679"/>
                    </a:srgbClr>
                  </a:gs>
                </a:gsLst>
                <a:lin ang="5400012" scaled="0"/>
              </a:gra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mfortaa Regular"/>
                  <a:ea typeface="Comfortaa Regular"/>
                  <a:cs typeface="Comfortaa Regular"/>
                  <a:sym typeface="Comfortaa Regular"/>
                </a:endParaRPr>
              </a:p>
            </p:txBody>
          </p:sp>
          <p:sp>
            <p:nvSpPr>
              <p:cNvPr id="514" name="Google Shape;514;p52"/>
              <p:cNvSpPr/>
              <p:nvPr/>
            </p:nvSpPr>
            <p:spPr>
              <a:xfrm>
                <a:off x="1477075" y="1354400"/>
                <a:ext cx="1253100" cy="1761300"/>
              </a:xfrm>
              <a:prstGeom prst="rect">
                <a:avLst/>
              </a:prstGeom>
              <a:gradFill>
                <a:gsLst>
                  <a:gs pos="0">
                    <a:srgbClr val="78E5E5">
                      <a:alpha val="52679"/>
                    </a:srgbClr>
                  </a:gs>
                  <a:gs pos="100000">
                    <a:srgbClr val="2BAFAF">
                      <a:alpha val="52679"/>
                    </a:srgbClr>
                  </a:gs>
                </a:gsLst>
                <a:lin ang="5400012" scaled="0"/>
              </a:gra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Comfortaa Regular"/>
                    <a:ea typeface="Comfortaa Regular"/>
                    <a:cs typeface="Comfortaa Regular"/>
                    <a:sym typeface="Comfortaa Regular"/>
                  </a:rPr>
                  <a:t>Headers</a:t>
                </a:r>
                <a:endParaRPr sz="1500">
                  <a:latin typeface="Comfortaa Regular"/>
                  <a:ea typeface="Comfortaa Regular"/>
                  <a:cs typeface="Comfortaa Regular"/>
                  <a:sym typeface="Comfortaa Regular"/>
                </a:endParaRPr>
              </a:p>
            </p:txBody>
          </p:sp>
        </p:grpSp>
        <p:cxnSp>
          <p:nvCxnSpPr>
            <p:cNvPr id="515" name="Google Shape;515;p52"/>
            <p:cNvCxnSpPr>
              <a:stCxn id="514" idx="3"/>
              <a:endCxn id="508" idx="1"/>
            </p:cNvCxnSpPr>
            <p:nvPr/>
          </p:nvCxnSpPr>
          <p:spPr>
            <a:xfrm flipH="1" rot="10800000">
              <a:off x="1877251" y="1900416"/>
              <a:ext cx="1367400" cy="12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16" name="Google Shape;516;p52"/>
            <p:cNvGrpSpPr/>
            <p:nvPr/>
          </p:nvGrpSpPr>
          <p:grpSpPr>
            <a:xfrm>
              <a:off x="6757926" y="891133"/>
              <a:ext cx="1673755" cy="2177139"/>
              <a:chOff x="6574818" y="961018"/>
              <a:chExt cx="1323127" cy="1878625"/>
            </a:xfrm>
          </p:grpSpPr>
          <p:sp>
            <p:nvSpPr>
              <p:cNvPr id="517" name="Google Shape;517;p52"/>
              <p:cNvSpPr/>
              <p:nvPr/>
            </p:nvSpPr>
            <p:spPr>
              <a:xfrm>
                <a:off x="6574818" y="961018"/>
                <a:ext cx="894300" cy="1390500"/>
              </a:xfrm>
              <a:prstGeom prst="rect">
                <a:avLst/>
              </a:prstGeom>
              <a:gradFill>
                <a:gsLst>
                  <a:gs pos="0">
                    <a:srgbClr val="B9D9AB">
                      <a:alpha val="52679"/>
                    </a:srgbClr>
                  </a:gs>
                  <a:gs pos="100000">
                    <a:srgbClr val="72A859">
                      <a:alpha val="52679"/>
                    </a:srgbClr>
                  </a:gs>
                </a:gsLst>
                <a:lin ang="5400012" scaled="0"/>
              </a:gra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mfortaa Regular"/>
                  <a:ea typeface="Comfortaa Regular"/>
                  <a:cs typeface="Comfortaa Regular"/>
                  <a:sym typeface="Comfortaa Regular"/>
                </a:endParaRPr>
              </a:p>
            </p:txBody>
          </p:sp>
          <p:sp>
            <p:nvSpPr>
              <p:cNvPr id="518" name="Google Shape;518;p52"/>
              <p:cNvSpPr/>
              <p:nvPr/>
            </p:nvSpPr>
            <p:spPr>
              <a:xfrm>
                <a:off x="6677341" y="1088230"/>
                <a:ext cx="894300" cy="1390500"/>
              </a:xfrm>
              <a:prstGeom prst="rect">
                <a:avLst/>
              </a:prstGeom>
              <a:gradFill>
                <a:gsLst>
                  <a:gs pos="0">
                    <a:srgbClr val="B9D9AB">
                      <a:alpha val="52679"/>
                    </a:srgbClr>
                  </a:gs>
                  <a:gs pos="100000">
                    <a:srgbClr val="72A859">
                      <a:alpha val="52679"/>
                    </a:srgbClr>
                  </a:gs>
                </a:gsLst>
                <a:lin ang="5400012" scaled="0"/>
              </a:gra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mfortaa Regular"/>
                  <a:ea typeface="Comfortaa Regular"/>
                  <a:cs typeface="Comfortaa Regular"/>
                  <a:sym typeface="Comfortaa Regular"/>
                </a:endParaRPr>
              </a:p>
            </p:txBody>
          </p:sp>
          <p:sp>
            <p:nvSpPr>
              <p:cNvPr id="519" name="Google Shape;519;p52"/>
              <p:cNvSpPr/>
              <p:nvPr/>
            </p:nvSpPr>
            <p:spPr>
              <a:xfrm>
                <a:off x="6786109" y="1208534"/>
                <a:ext cx="894300" cy="1390500"/>
              </a:xfrm>
              <a:prstGeom prst="rect">
                <a:avLst/>
              </a:prstGeom>
              <a:gradFill>
                <a:gsLst>
                  <a:gs pos="0">
                    <a:srgbClr val="B9D9AB">
                      <a:alpha val="52679"/>
                    </a:srgbClr>
                  </a:gs>
                  <a:gs pos="100000">
                    <a:srgbClr val="72A859">
                      <a:alpha val="52679"/>
                    </a:srgbClr>
                  </a:gs>
                </a:gsLst>
                <a:lin ang="5400012" scaled="0"/>
              </a:gra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mfortaa Regular"/>
                  <a:ea typeface="Comfortaa Regular"/>
                  <a:cs typeface="Comfortaa Regular"/>
                  <a:sym typeface="Comfortaa Regular"/>
                </a:endParaRPr>
              </a:p>
            </p:txBody>
          </p:sp>
          <p:sp>
            <p:nvSpPr>
              <p:cNvPr id="520" name="Google Shape;520;p52"/>
              <p:cNvSpPr/>
              <p:nvPr/>
            </p:nvSpPr>
            <p:spPr>
              <a:xfrm>
                <a:off x="6894877" y="1328839"/>
                <a:ext cx="894300" cy="1390500"/>
              </a:xfrm>
              <a:prstGeom prst="rect">
                <a:avLst/>
              </a:prstGeom>
              <a:gradFill>
                <a:gsLst>
                  <a:gs pos="0">
                    <a:srgbClr val="B9D9AB">
                      <a:alpha val="52679"/>
                    </a:srgbClr>
                  </a:gs>
                  <a:gs pos="100000">
                    <a:srgbClr val="72A859">
                      <a:alpha val="52679"/>
                    </a:srgbClr>
                  </a:gs>
                </a:gsLst>
                <a:lin ang="5400012" scaled="0"/>
              </a:gra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mfortaa Regular"/>
                  <a:ea typeface="Comfortaa Regular"/>
                  <a:cs typeface="Comfortaa Regular"/>
                  <a:sym typeface="Comfortaa Regular"/>
                </a:endParaRPr>
              </a:p>
            </p:txBody>
          </p:sp>
          <p:sp>
            <p:nvSpPr>
              <p:cNvPr id="521" name="Google Shape;521;p52"/>
              <p:cNvSpPr/>
              <p:nvPr/>
            </p:nvSpPr>
            <p:spPr>
              <a:xfrm>
                <a:off x="7003645" y="1449143"/>
                <a:ext cx="894300" cy="1390500"/>
              </a:xfrm>
              <a:prstGeom prst="rect">
                <a:avLst/>
              </a:prstGeom>
              <a:gradFill>
                <a:gsLst>
                  <a:gs pos="0">
                    <a:srgbClr val="B9D9AB">
                      <a:alpha val="52679"/>
                    </a:srgbClr>
                  </a:gs>
                  <a:gs pos="100000">
                    <a:srgbClr val="72A859">
                      <a:alpha val="52679"/>
                    </a:srgbClr>
                  </a:gs>
                </a:gsLst>
                <a:lin ang="5400012" scaled="0"/>
              </a:gra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Comfortaa Regular"/>
                    <a:ea typeface="Comfortaa Regular"/>
                    <a:cs typeface="Comfortaa Regular"/>
                    <a:sym typeface="Comfortaa Regular"/>
                  </a:rPr>
                  <a:t>Encoded</a:t>
                </a:r>
                <a:endParaRPr sz="1600">
                  <a:latin typeface="Comfortaa Regular"/>
                  <a:ea typeface="Comfortaa Regular"/>
                  <a:cs typeface="Comfortaa Regular"/>
                  <a:sym typeface="Comfortaa Regular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Comfortaa Regular"/>
                    <a:ea typeface="Comfortaa Regular"/>
                    <a:cs typeface="Comfortaa Regular"/>
                    <a:sym typeface="Comfortaa Regular"/>
                  </a:rPr>
                  <a:t>Headers</a:t>
                </a:r>
                <a:endParaRPr sz="1600">
                  <a:latin typeface="Comfortaa Regular"/>
                  <a:ea typeface="Comfortaa Regular"/>
                  <a:cs typeface="Comfortaa Regular"/>
                  <a:sym typeface="Comfortaa Regular"/>
                </a:endParaRPr>
              </a:p>
            </p:txBody>
          </p:sp>
        </p:grpSp>
        <p:cxnSp>
          <p:nvCxnSpPr>
            <p:cNvPr id="522" name="Google Shape;522;p52"/>
            <p:cNvCxnSpPr/>
            <p:nvPr/>
          </p:nvCxnSpPr>
          <p:spPr>
            <a:xfrm>
              <a:off x="5207526" y="1911358"/>
              <a:ext cx="1530600" cy="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523" name="Google Shape;52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75" y="3893350"/>
            <a:ext cx="3133475" cy="9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2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Tower Encoder: Table Encoder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Tower </a:t>
            </a:r>
            <a:r>
              <a:rPr lang="en" sz="2700"/>
              <a:t>Encoder</a:t>
            </a:r>
            <a:r>
              <a:rPr lang="en"/>
              <a:t>: Selecting Headers</a:t>
            </a:r>
            <a:endParaRPr/>
          </a:p>
        </p:txBody>
      </p:sp>
      <p:sp>
        <p:nvSpPr>
          <p:cNvPr id="530" name="Google Shape;530;p53"/>
          <p:cNvSpPr/>
          <p:nvPr/>
        </p:nvSpPr>
        <p:spPr>
          <a:xfrm>
            <a:off x="928800" y="1340650"/>
            <a:ext cx="1060200" cy="1445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Encoded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Header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531" name="Google Shape;531;p53"/>
          <p:cNvSpPr/>
          <p:nvPr/>
        </p:nvSpPr>
        <p:spPr>
          <a:xfrm>
            <a:off x="928800" y="3175425"/>
            <a:ext cx="1060200" cy="1445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Encoded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Question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532" name="Google Shape;532;p53"/>
          <p:cNvSpPr/>
          <p:nvPr/>
        </p:nvSpPr>
        <p:spPr>
          <a:xfrm>
            <a:off x="4267275" y="2541075"/>
            <a:ext cx="972600" cy="9489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logit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cxnSp>
        <p:nvCxnSpPr>
          <p:cNvPr id="533" name="Google Shape;533;p53"/>
          <p:cNvCxnSpPr>
            <a:stCxn id="530" idx="3"/>
            <a:endCxn id="532" idx="2"/>
          </p:cNvCxnSpPr>
          <p:nvPr/>
        </p:nvCxnSpPr>
        <p:spPr>
          <a:xfrm>
            <a:off x="1989000" y="2063500"/>
            <a:ext cx="2278200" cy="9519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53"/>
          <p:cNvCxnSpPr>
            <a:stCxn id="531" idx="3"/>
            <a:endCxn id="532" idx="2"/>
          </p:cNvCxnSpPr>
          <p:nvPr/>
        </p:nvCxnSpPr>
        <p:spPr>
          <a:xfrm flipH="1" rot="10800000">
            <a:off x="1989000" y="3015675"/>
            <a:ext cx="2278200" cy="882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53"/>
          <p:cNvSpPr txBox="1"/>
          <p:nvPr/>
        </p:nvSpPr>
        <p:spPr>
          <a:xfrm>
            <a:off x="5870775" y="2663750"/>
            <a:ext cx="116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bin"/>
                <a:ea typeface="Cabin"/>
                <a:cs typeface="Cabin"/>
                <a:sym typeface="Cabin"/>
              </a:rPr>
              <a:t>(B, H)</a:t>
            </a:r>
            <a:endParaRPr sz="28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4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Double Tower Encoder: Classification Headers</a:t>
            </a:r>
            <a:endParaRPr sz="2800"/>
          </a:p>
        </p:txBody>
      </p:sp>
      <p:cxnSp>
        <p:nvCxnSpPr>
          <p:cNvPr id="541" name="Google Shape;541;p54"/>
          <p:cNvCxnSpPr>
            <a:endCxn id="542" idx="2"/>
          </p:cNvCxnSpPr>
          <p:nvPr/>
        </p:nvCxnSpPr>
        <p:spPr>
          <a:xfrm>
            <a:off x="1997625" y="4521350"/>
            <a:ext cx="2440500" cy="26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3" name="Google Shape;543;p54"/>
          <p:cNvGrpSpPr/>
          <p:nvPr/>
        </p:nvGrpSpPr>
        <p:grpSpPr>
          <a:xfrm>
            <a:off x="928800" y="1095300"/>
            <a:ext cx="5967175" cy="3697525"/>
            <a:chOff x="928800" y="1095300"/>
            <a:chExt cx="5967175" cy="3697525"/>
          </a:xfrm>
        </p:grpSpPr>
        <p:sp>
          <p:nvSpPr>
            <p:cNvPr id="544" name="Google Shape;544;p54"/>
            <p:cNvSpPr/>
            <p:nvPr/>
          </p:nvSpPr>
          <p:spPr>
            <a:xfrm>
              <a:off x="928800" y="1340650"/>
              <a:ext cx="1060200" cy="1445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fortaa Regular"/>
                  <a:ea typeface="Comfortaa Regular"/>
                  <a:cs typeface="Comfortaa Regular"/>
                  <a:sym typeface="Comfortaa Regular"/>
                </a:rPr>
                <a:t>Encoded</a:t>
              </a:r>
              <a:endParaRPr>
                <a:latin typeface="Comfortaa Regular"/>
                <a:ea typeface="Comfortaa Regular"/>
                <a:cs typeface="Comfortaa Regular"/>
                <a:sym typeface="Comfortaa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fortaa Regular"/>
                  <a:ea typeface="Comfortaa Regular"/>
                  <a:cs typeface="Comfortaa Regular"/>
                  <a:sym typeface="Comfortaa Regular"/>
                </a:rPr>
                <a:t>Header</a:t>
              </a:r>
              <a:endParaRPr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sp>
          <p:nvSpPr>
            <p:cNvPr id="545" name="Google Shape;545;p54"/>
            <p:cNvSpPr/>
            <p:nvPr/>
          </p:nvSpPr>
          <p:spPr>
            <a:xfrm>
              <a:off x="928800" y="3070275"/>
              <a:ext cx="1060200" cy="1445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fortaa Regular"/>
                  <a:ea typeface="Comfortaa Regular"/>
                  <a:cs typeface="Comfortaa Regular"/>
                  <a:sym typeface="Comfortaa Regular"/>
                </a:rPr>
                <a:t>Encoded</a:t>
              </a:r>
              <a:endParaRPr>
                <a:latin typeface="Comfortaa Regular"/>
                <a:ea typeface="Comfortaa Regular"/>
                <a:cs typeface="Comfortaa Regular"/>
                <a:sym typeface="Comfortaa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fortaa Regular"/>
                  <a:ea typeface="Comfortaa Regular"/>
                  <a:cs typeface="Comfortaa Regular"/>
                  <a:sym typeface="Comfortaa Regular"/>
                </a:rPr>
                <a:t>Question</a:t>
              </a:r>
              <a:endParaRPr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grpSp>
          <p:nvGrpSpPr>
            <p:cNvPr id="546" name="Google Shape;546;p54"/>
            <p:cNvGrpSpPr/>
            <p:nvPr/>
          </p:nvGrpSpPr>
          <p:grpSpPr>
            <a:xfrm>
              <a:off x="4267275" y="1104050"/>
              <a:ext cx="341700" cy="3681000"/>
              <a:chOff x="3522475" y="1428275"/>
              <a:chExt cx="341700" cy="3681000"/>
            </a:xfrm>
          </p:grpSpPr>
          <p:sp>
            <p:nvSpPr>
              <p:cNvPr id="547" name="Google Shape;547;p54"/>
              <p:cNvSpPr/>
              <p:nvPr/>
            </p:nvSpPr>
            <p:spPr>
              <a:xfrm>
                <a:off x="3522475" y="1428275"/>
                <a:ext cx="341700" cy="368100"/>
              </a:xfrm>
              <a:prstGeom prst="rect">
                <a:avLst/>
              </a:prstGeom>
              <a:solidFill>
                <a:srgbClr val="E3E9ED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54"/>
              <p:cNvSpPr/>
              <p:nvPr/>
            </p:nvSpPr>
            <p:spPr>
              <a:xfrm>
                <a:off x="3522475" y="1796375"/>
                <a:ext cx="341700" cy="368100"/>
              </a:xfrm>
              <a:prstGeom prst="rect">
                <a:avLst/>
              </a:prstGeom>
              <a:solidFill>
                <a:srgbClr val="E3E9ED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54"/>
              <p:cNvSpPr/>
              <p:nvPr/>
            </p:nvSpPr>
            <p:spPr>
              <a:xfrm>
                <a:off x="3522475" y="2164475"/>
                <a:ext cx="341700" cy="368100"/>
              </a:xfrm>
              <a:prstGeom prst="rect">
                <a:avLst/>
              </a:prstGeom>
              <a:solidFill>
                <a:srgbClr val="E3E9ED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54"/>
              <p:cNvSpPr/>
              <p:nvPr/>
            </p:nvSpPr>
            <p:spPr>
              <a:xfrm>
                <a:off x="3522475" y="2532575"/>
                <a:ext cx="341700" cy="368100"/>
              </a:xfrm>
              <a:prstGeom prst="rect">
                <a:avLst/>
              </a:prstGeom>
              <a:solidFill>
                <a:srgbClr val="E3E9ED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54"/>
              <p:cNvSpPr/>
              <p:nvPr/>
            </p:nvSpPr>
            <p:spPr>
              <a:xfrm>
                <a:off x="3522475" y="2900675"/>
                <a:ext cx="341700" cy="368100"/>
              </a:xfrm>
              <a:prstGeom prst="rect">
                <a:avLst/>
              </a:prstGeom>
              <a:solidFill>
                <a:srgbClr val="E3E9ED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54"/>
              <p:cNvSpPr/>
              <p:nvPr/>
            </p:nvSpPr>
            <p:spPr>
              <a:xfrm>
                <a:off x="3522475" y="3268775"/>
                <a:ext cx="341700" cy="368100"/>
              </a:xfrm>
              <a:prstGeom prst="rect">
                <a:avLst/>
              </a:prstGeom>
              <a:solidFill>
                <a:srgbClr val="E3E9ED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54"/>
              <p:cNvSpPr/>
              <p:nvPr/>
            </p:nvSpPr>
            <p:spPr>
              <a:xfrm>
                <a:off x="3522475" y="3636875"/>
                <a:ext cx="341700" cy="368100"/>
              </a:xfrm>
              <a:prstGeom prst="rect">
                <a:avLst/>
              </a:prstGeom>
              <a:solidFill>
                <a:srgbClr val="E3E9ED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54"/>
              <p:cNvSpPr/>
              <p:nvPr/>
            </p:nvSpPr>
            <p:spPr>
              <a:xfrm>
                <a:off x="3522475" y="4004975"/>
                <a:ext cx="341700" cy="368100"/>
              </a:xfrm>
              <a:prstGeom prst="rect">
                <a:avLst/>
              </a:prstGeom>
              <a:solidFill>
                <a:srgbClr val="E3E9ED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54"/>
              <p:cNvSpPr/>
              <p:nvPr/>
            </p:nvSpPr>
            <p:spPr>
              <a:xfrm>
                <a:off x="3522475" y="4373075"/>
                <a:ext cx="341700" cy="368100"/>
              </a:xfrm>
              <a:prstGeom prst="rect">
                <a:avLst/>
              </a:prstGeom>
              <a:solidFill>
                <a:srgbClr val="E3E9ED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54"/>
              <p:cNvSpPr/>
              <p:nvPr/>
            </p:nvSpPr>
            <p:spPr>
              <a:xfrm>
                <a:off x="3522475" y="4741175"/>
                <a:ext cx="341700" cy="368100"/>
              </a:xfrm>
              <a:prstGeom prst="rect">
                <a:avLst/>
              </a:prstGeom>
              <a:solidFill>
                <a:srgbClr val="E3E9ED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56" name="Google Shape;556;p54"/>
            <p:cNvCxnSpPr/>
            <p:nvPr/>
          </p:nvCxnSpPr>
          <p:spPr>
            <a:xfrm flipH="1" rot="10800000">
              <a:off x="1989050" y="1104175"/>
              <a:ext cx="2278200" cy="227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54"/>
            <p:cNvCxnSpPr/>
            <p:nvPr/>
          </p:nvCxnSpPr>
          <p:spPr>
            <a:xfrm>
              <a:off x="1989050" y="2786425"/>
              <a:ext cx="2269500" cy="2006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54"/>
            <p:cNvCxnSpPr/>
            <p:nvPr/>
          </p:nvCxnSpPr>
          <p:spPr>
            <a:xfrm flipH="1" rot="10800000">
              <a:off x="1997825" y="1095300"/>
              <a:ext cx="2251800" cy="2024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59" name="Google Shape;559;p54"/>
            <p:cNvGrpSpPr/>
            <p:nvPr/>
          </p:nvGrpSpPr>
          <p:grpSpPr>
            <a:xfrm>
              <a:off x="6580675" y="2243050"/>
              <a:ext cx="315300" cy="946800"/>
              <a:chOff x="6589300" y="1559700"/>
              <a:chExt cx="315300" cy="946800"/>
            </a:xfrm>
          </p:grpSpPr>
          <p:sp>
            <p:nvSpPr>
              <p:cNvPr id="560" name="Google Shape;560;p54"/>
              <p:cNvSpPr/>
              <p:nvPr/>
            </p:nvSpPr>
            <p:spPr>
              <a:xfrm>
                <a:off x="6589300" y="1559700"/>
                <a:ext cx="315300" cy="315600"/>
              </a:xfrm>
              <a:prstGeom prst="rect">
                <a:avLst/>
              </a:prstGeom>
              <a:solidFill>
                <a:srgbClr val="E0666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54"/>
              <p:cNvSpPr/>
              <p:nvPr/>
            </p:nvSpPr>
            <p:spPr>
              <a:xfrm>
                <a:off x="6589300" y="1875300"/>
                <a:ext cx="315300" cy="315600"/>
              </a:xfrm>
              <a:prstGeom prst="rect">
                <a:avLst/>
              </a:prstGeom>
              <a:solidFill>
                <a:srgbClr val="E0666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54"/>
              <p:cNvSpPr/>
              <p:nvPr/>
            </p:nvSpPr>
            <p:spPr>
              <a:xfrm>
                <a:off x="6589300" y="2190900"/>
                <a:ext cx="315300" cy="315600"/>
              </a:xfrm>
              <a:prstGeom prst="rect">
                <a:avLst/>
              </a:prstGeom>
              <a:solidFill>
                <a:srgbClr val="E0666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63" name="Google Shape;563;p54"/>
            <p:cNvCxnSpPr/>
            <p:nvPr/>
          </p:nvCxnSpPr>
          <p:spPr>
            <a:xfrm>
              <a:off x="4626525" y="1104050"/>
              <a:ext cx="1971600" cy="1121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54"/>
            <p:cNvCxnSpPr/>
            <p:nvPr/>
          </p:nvCxnSpPr>
          <p:spPr>
            <a:xfrm flipH="1" rot="10800000">
              <a:off x="4661575" y="3207150"/>
              <a:ext cx="1919100" cy="1577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5" name="Google Shape;565;p54"/>
          <p:cNvSpPr txBox="1"/>
          <p:nvPr/>
        </p:nvSpPr>
        <p:spPr>
          <a:xfrm>
            <a:off x="7255225" y="2330775"/>
            <a:ext cx="176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bin"/>
                <a:ea typeface="Cabin"/>
                <a:cs typeface="Cabin"/>
                <a:sym typeface="Cabin"/>
              </a:rPr>
              <a:t>Logit</a:t>
            </a:r>
            <a:endParaRPr sz="24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bin"/>
                <a:ea typeface="Cabin"/>
                <a:cs typeface="Cabin"/>
                <a:sym typeface="Cabin"/>
              </a:rPr>
              <a:t>(B, H, C)</a:t>
            </a: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5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Tower Model Structure</a:t>
            </a:r>
            <a:endParaRPr/>
          </a:p>
        </p:txBody>
      </p:sp>
      <p:sp>
        <p:nvSpPr>
          <p:cNvPr id="571" name="Google Shape;571;p55"/>
          <p:cNvSpPr/>
          <p:nvPr/>
        </p:nvSpPr>
        <p:spPr>
          <a:xfrm>
            <a:off x="1701566" y="1769961"/>
            <a:ext cx="1457700" cy="56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Question Encoder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572" name="Google Shape;572;p55"/>
          <p:cNvSpPr/>
          <p:nvPr/>
        </p:nvSpPr>
        <p:spPr>
          <a:xfrm>
            <a:off x="300528" y="1423579"/>
            <a:ext cx="941650" cy="1266597"/>
          </a:xfrm>
          <a:prstGeom prst="flowChartProcess">
            <a:avLst/>
          </a:prstGeom>
          <a:gradFill>
            <a:gsLst>
              <a:gs pos="0">
                <a:srgbClr val="78E5E5"/>
              </a:gs>
              <a:gs pos="100000">
                <a:srgbClr val="2BAFAF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 Regular"/>
                <a:ea typeface="Comfortaa Regular"/>
                <a:cs typeface="Comfortaa Regular"/>
                <a:sym typeface="Comfortaa Regular"/>
              </a:rPr>
              <a:t>Question</a:t>
            </a:r>
            <a:endParaRPr sz="12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573" name="Google Shape;573;p55"/>
          <p:cNvSpPr/>
          <p:nvPr/>
        </p:nvSpPr>
        <p:spPr>
          <a:xfrm>
            <a:off x="3591859" y="1418358"/>
            <a:ext cx="941650" cy="1266597"/>
          </a:xfrm>
          <a:prstGeom prst="flowChartProcess">
            <a:avLst/>
          </a:prstGeom>
          <a:gradFill>
            <a:gsLst>
              <a:gs pos="0">
                <a:srgbClr val="B9D9AB"/>
              </a:gs>
              <a:gs pos="100000">
                <a:srgbClr val="72A859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 Regular"/>
                <a:ea typeface="Comfortaa Regular"/>
                <a:cs typeface="Comfortaa Regular"/>
                <a:sym typeface="Comfortaa Regular"/>
              </a:rPr>
              <a:t>Encoded</a:t>
            </a:r>
            <a:endParaRPr sz="12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 Regular"/>
                <a:ea typeface="Comfortaa Regular"/>
                <a:cs typeface="Comfortaa Regular"/>
                <a:sym typeface="Comfortaa Regular"/>
              </a:rPr>
              <a:t>Question</a:t>
            </a:r>
            <a:endParaRPr sz="12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cxnSp>
        <p:nvCxnSpPr>
          <p:cNvPr id="574" name="Google Shape;574;p55"/>
          <p:cNvCxnSpPr>
            <a:stCxn id="572" idx="3"/>
            <a:endCxn id="571" idx="1"/>
          </p:cNvCxnSpPr>
          <p:nvPr/>
        </p:nvCxnSpPr>
        <p:spPr>
          <a:xfrm flipH="1" rot="10800000">
            <a:off x="1242177" y="2051778"/>
            <a:ext cx="4593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55"/>
          <p:cNvCxnSpPr/>
          <p:nvPr/>
        </p:nvCxnSpPr>
        <p:spPr>
          <a:xfrm flipH="1" rot="10800000">
            <a:off x="3159277" y="2049103"/>
            <a:ext cx="4593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55"/>
          <p:cNvSpPr/>
          <p:nvPr/>
        </p:nvSpPr>
        <p:spPr>
          <a:xfrm>
            <a:off x="1759951" y="3468287"/>
            <a:ext cx="1399200" cy="4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Table Encoder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577" name="Google Shape;577;p55"/>
          <p:cNvGrpSpPr/>
          <p:nvPr/>
        </p:nvGrpSpPr>
        <p:grpSpPr>
          <a:xfrm>
            <a:off x="245336" y="3017353"/>
            <a:ext cx="1018603" cy="1075422"/>
            <a:chOff x="876225" y="736050"/>
            <a:chExt cx="1853950" cy="2379650"/>
          </a:xfrm>
        </p:grpSpPr>
        <p:sp>
          <p:nvSpPr>
            <p:cNvPr id="578" name="Google Shape;578;p55"/>
            <p:cNvSpPr/>
            <p:nvPr/>
          </p:nvSpPr>
          <p:spPr>
            <a:xfrm>
              <a:off x="876225" y="736050"/>
              <a:ext cx="1253100" cy="1761300"/>
            </a:xfrm>
            <a:prstGeom prst="rect">
              <a:avLst/>
            </a:prstGeom>
            <a:gradFill>
              <a:gsLst>
                <a:gs pos="0">
                  <a:srgbClr val="78E5E5">
                    <a:alpha val="52679"/>
                  </a:srgbClr>
                </a:gs>
                <a:gs pos="100000">
                  <a:srgbClr val="2BAFAF">
                    <a:alpha val="52679"/>
                  </a:srgbClr>
                </a:gs>
              </a:gsLst>
              <a:lin ang="5400012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sp>
          <p:nvSpPr>
            <p:cNvPr id="579" name="Google Shape;579;p55"/>
            <p:cNvSpPr/>
            <p:nvPr/>
          </p:nvSpPr>
          <p:spPr>
            <a:xfrm>
              <a:off x="1019875" y="897200"/>
              <a:ext cx="1253100" cy="1761300"/>
            </a:xfrm>
            <a:prstGeom prst="rect">
              <a:avLst/>
            </a:prstGeom>
            <a:gradFill>
              <a:gsLst>
                <a:gs pos="0">
                  <a:srgbClr val="78E5E5">
                    <a:alpha val="52679"/>
                  </a:srgbClr>
                </a:gs>
                <a:gs pos="100000">
                  <a:srgbClr val="2BAFAF">
                    <a:alpha val="52679"/>
                  </a:srgbClr>
                </a:gs>
              </a:gsLst>
              <a:lin ang="5400012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sp>
          <p:nvSpPr>
            <p:cNvPr id="580" name="Google Shape;580;p55"/>
            <p:cNvSpPr/>
            <p:nvPr/>
          </p:nvSpPr>
          <p:spPr>
            <a:xfrm>
              <a:off x="1172275" y="1049600"/>
              <a:ext cx="1253100" cy="1761300"/>
            </a:xfrm>
            <a:prstGeom prst="rect">
              <a:avLst/>
            </a:prstGeom>
            <a:gradFill>
              <a:gsLst>
                <a:gs pos="0">
                  <a:srgbClr val="78E5E5">
                    <a:alpha val="52679"/>
                  </a:srgbClr>
                </a:gs>
                <a:gs pos="100000">
                  <a:srgbClr val="2BAFAF">
                    <a:alpha val="52679"/>
                  </a:srgbClr>
                </a:gs>
              </a:gsLst>
              <a:lin ang="5400012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sp>
          <p:nvSpPr>
            <p:cNvPr id="581" name="Google Shape;581;p55"/>
            <p:cNvSpPr/>
            <p:nvPr/>
          </p:nvSpPr>
          <p:spPr>
            <a:xfrm>
              <a:off x="1324675" y="1202000"/>
              <a:ext cx="1253100" cy="1761300"/>
            </a:xfrm>
            <a:prstGeom prst="rect">
              <a:avLst/>
            </a:prstGeom>
            <a:gradFill>
              <a:gsLst>
                <a:gs pos="0">
                  <a:srgbClr val="78E5E5">
                    <a:alpha val="52679"/>
                  </a:srgbClr>
                </a:gs>
                <a:gs pos="100000">
                  <a:srgbClr val="2BAFAF">
                    <a:alpha val="52679"/>
                  </a:srgbClr>
                </a:gs>
              </a:gsLst>
              <a:lin ang="5400012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sp>
          <p:nvSpPr>
            <p:cNvPr id="582" name="Google Shape;582;p55"/>
            <p:cNvSpPr/>
            <p:nvPr/>
          </p:nvSpPr>
          <p:spPr>
            <a:xfrm>
              <a:off x="1477075" y="1354400"/>
              <a:ext cx="1253100" cy="1761300"/>
            </a:xfrm>
            <a:prstGeom prst="rect">
              <a:avLst/>
            </a:prstGeom>
            <a:gradFill>
              <a:gsLst>
                <a:gs pos="0">
                  <a:srgbClr val="78E5E5">
                    <a:alpha val="52679"/>
                  </a:srgbClr>
                </a:gs>
                <a:gs pos="100000">
                  <a:srgbClr val="2BAFAF">
                    <a:alpha val="52679"/>
                  </a:srgbClr>
                </a:gs>
              </a:gsLst>
              <a:lin ang="5400012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Headers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</p:grpSp>
      <p:cxnSp>
        <p:nvCxnSpPr>
          <p:cNvPr id="583" name="Google Shape;583;p55"/>
          <p:cNvCxnSpPr>
            <a:stCxn id="582" idx="3"/>
            <a:endCxn id="576" idx="1"/>
          </p:cNvCxnSpPr>
          <p:nvPr/>
        </p:nvCxnSpPr>
        <p:spPr>
          <a:xfrm flipH="1" rot="10800000">
            <a:off x="1263939" y="3693887"/>
            <a:ext cx="4959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84" name="Google Shape;584;p55"/>
          <p:cNvGrpSpPr/>
          <p:nvPr/>
        </p:nvGrpSpPr>
        <p:grpSpPr>
          <a:xfrm>
            <a:off x="3708795" y="3270093"/>
            <a:ext cx="1073585" cy="1110080"/>
            <a:chOff x="6574818" y="961018"/>
            <a:chExt cx="1323127" cy="1878625"/>
          </a:xfrm>
        </p:grpSpPr>
        <p:sp>
          <p:nvSpPr>
            <p:cNvPr id="585" name="Google Shape;585;p55"/>
            <p:cNvSpPr/>
            <p:nvPr/>
          </p:nvSpPr>
          <p:spPr>
            <a:xfrm>
              <a:off x="6574818" y="961018"/>
              <a:ext cx="894300" cy="1390500"/>
            </a:xfrm>
            <a:prstGeom prst="rect">
              <a:avLst/>
            </a:prstGeom>
            <a:gradFill>
              <a:gsLst>
                <a:gs pos="0">
                  <a:srgbClr val="B9D9AB">
                    <a:alpha val="52679"/>
                  </a:srgbClr>
                </a:gs>
                <a:gs pos="100000">
                  <a:srgbClr val="72A859">
                    <a:alpha val="52679"/>
                  </a:srgbClr>
                </a:gs>
              </a:gsLst>
              <a:lin ang="5400012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sp>
          <p:nvSpPr>
            <p:cNvPr id="586" name="Google Shape;586;p55"/>
            <p:cNvSpPr/>
            <p:nvPr/>
          </p:nvSpPr>
          <p:spPr>
            <a:xfrm>
              <a:off x="6677341" y="1088230"/>
              <a:ext cx="894300" cy="1390500"/>
            </a:xfrm>
            <a:prstGeom prst="rect">
              <a:avLst/>
            </a:prstGeom>
            <a:gradFill>
              <a:gsLst>
                <a:gs pos="0">
                  <a:srgbClr val="B9D9AB">
                    <a:alpha val="52679"/>
                  </a:srgbClr>
                </a:gs>
                <a:gs pos="100000">
                  <a:srgbClr val="72A859">
                    <a:alpha val="52679"/>
                  </a:srgbClr>
                </a:gs>
              </a:gsLst>
              <a:lin ang="5400012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sp>
          <p:nvSpPr>
            <p:cNvPr id="587" name="Google Shape;587;p55"/>
            <p:cNvSpPr/>
            <p:nvPr/>
          </p:nvSpPr>
          <p:spPr>
            <a:xfrm>
              <a:off x="6786109" y="1208534"/>
              <a:ext cx="894300" cy="1390500"/>
            </a:xfrm>
            <a:prstGeom prst="rect">
              <a:avLst/>
            </a:prstGeom>
            <a:gradFill>
              <a:gsLst>
                <a:gs pos="0">
                  <a:srgbClr val="B9D9AB">
                    <a:alpha val="52679"/>
                  </a:srgbClr>
                </a:gs>
                <a:gs pos="100000">
                  <a:srgbClr val="72A859">
                    <a:alpha val="52679"/>
                  </a:srgbClr>
                </a:gs>
              </a:gsLst>
              <a:lin ang="5400012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sp>
          <p:nvSpPr>
            <p:cNvPr id="588" name="Google Shape;588;p55"/>
            <p:cNvSpPr/>
            <p:nvPr/>
          </p:nvSpPr>
          <p:spPr>
            <a:xfrm>
              <a:off x="6894877" y="1328839"/>
              <a:ext cx="894300" cy="1390500"/>
            </a:xfrm>
            <a:prstGeom prst="rect">
              <a:avLst/>
            </a:prstGeom>
            <a:gradFill>
              <a:gsLst>
                <a:gs pos="0">
                  <a:srgbClr val="B9D9AB">
                    <a:alpha val="52679"/>
                  </a:srgbClr>
                </a:gs>
                <a:gs pos="100000">
                  <a:srgbClr val="72A859">
                    <a:alpha val="52679"/>
                  </a:srgbClr>
                </a:gs>
              </a:gsLst>
              <a:lin ang="5400012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  <p:sp>
          <p:nvSpPr>
            <p:cNvPr id="589" name="Google Shape;589;p55"/>
            <p:cNvSpPr/>
            <p:nvPr/>
          </p:nvSpPr>
          <p:spPr>
            <a:xfrm>
              <a:off x="7003645" y="1449143"/>
              <a:ext cx="894300" cy="1390500"/>
            </a:xfrm>
            <a:prstGeom prst="rect">
              <a:avLst/>
            </a:prstGeom>
            <a:gradFill>
              <a:gsLst>
                <a:gs pos="0">
                  <a:srgbClr val="B9D9AB">
                    <a:alpha val="52679"/>
                  </a:srgbClr>
                </a:gs>
                <a:gs pos="100000">
                  <a:srgbClr val="72A859">
                    <a:alpha val="52679"/>
                  </a:srgbClr>
                </a:gs>
              </a:gsLst>
              <a:lin ang="5400012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Encoded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omfortaa Regular"/>
                  <a:ea typeface="Comfortaa Regular"/>
                  <a:cs typeface="Comfortaa Regular"/>
                  <a:sym typeface="Comfortaa Regular"/>
                </a:rPr>
                <a:t>Headers</a:t>
              </a:r>
              <a:endParaRPr sz="800">
                <a:latin typeface="Comfortaa Regular"/>
                <a:ea typeface="Comfortaa Regular"/>
                <a:cs typeface="Comfortaa Regular"/>
                <a:sym typeface="Comfortaa Regular"/>
              </a:endParaRPr>
            </a:p>
          </p:txBody>
        </p:sp>
      </p:grpSp>
      <p:cxnSp>
        <p:nvCxnSpPr>
          <p:cNvPr id="590" name="Google Shape;590;p55"/>
          <p:cNvCxnSpPr>
            <a:stCxn id="576" idx="3"/>
            <a:endCxn id="585" idx="1"/>
          </p:cNvCxnSpPr>
          <p:nvPr/>
        </p:nvCxnSpPr>
        <p:spPr>
          <a:xfrm flipH="1" rot="10800000">
            <a:off x="3159151" y="3680987"/>
            <a:ext cx="549600" cy="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55"/>
          <p:cNvSpPr/>
          <p:nvPr/>
        </p:nvSpPr>
        <p:spPr>
          <a:xfrm>
            <a:off x="5590400" y="1209200"/>
            <a:ext cx="1288200" cy="4107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S_</a:t>
            </a:r>
            <a:r>
              <a:rPr lang="en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Header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592" name="Google Shape;592;p55"/>
          <p:cNvSpPr/>
          <p:nvPr/>
        </p:nvSpPr>
        <p:spPr>
          <a:xfrm>
            <a:off x="5590400" y="1963325"/>
            <a:ext cx="1288200" cy="4107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C_</a:t>
            </a:r>
            <a:r>
              <a:rPr lang="en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Header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593" name="Google Shape;593;p55"/>
          <p:cNvSpPr/>
          <p:nvPr/>
        </p:nvSpPr>
        <p:spPr>
          <a:xfrm>
            <a:off x="5590400" y="2717450"/>
            <a:ext cx="1288200" cy="4107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C_Header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594" name="Google Shape;594;p55"/>
          <p:cNvSpPr/>
          <p:nvPr/>
        </p:nvSpPr>
        <p:spPr>
          <a:xfrm>
            <a:off x="5590400" y="3488975"/>
            <a:ext cx="1288200" cy="4107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</a:t>
            </a:r>
            <a:r>
              <a:rPr lang="en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_Header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595" name="Google Shape;595;p55"/>
          <p:cNvSpPr/>
          <p:nvPr/>
        </p:nvSpPr>
        <p:spPr>
          <a:xfrm>
            <a:off x="5590400" y="4380175"/>
            <a:ext cx="1288200" cy="4107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C_Header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596" name="Google Shape;596;p55"/>
          <p:cNvSpPr txBox="1"/>
          <p:nvPr/>
        </p:nvSpPr>
        <p:spPr>
          <a:xfrm>
            <a:off x="7448000" y="1168250"/>
            <a:ext cx="81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SEL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7" name="Google Shape;597;p55"/>
          <p:cNvSpPr txBox="1"/>
          <p:nvPr/>
        </p:nvSpPr>
        <p:spPr>
          <a:xfrm>
            <a:off x="7448000" y="1922375"/>
            <a:ext cx="81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AGG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8" name="Google Shape;598;p55"/>
          <p:cNvSpPr txBox="1"/>
          <p:nvPr/>
        </p:nvSpPr>
        <p:spPr>
          <a:xfrm>
            <a:off x="7448000" y="2676500"/>
            <a:ext cx="10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CONN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9" name="Google Shape;599;p55"/>
          <p:cNvSpPr txBox="1"/>
          <p:nvPr/>
        </p:nvSpPr>
        <p:spPr>
          <a:xfrm>
            <a:off x="7384800" y="3412775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COND_COL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00" name="Google Shape;600;p55"/>
          <p:cNvSpPr txBox="1"/>
          <p:nvPr/>
        </p:nvSpPr>
        <p:spPr>
          <a:xfrm>
            <a:off x="7384800" y="4339225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COND_OPP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01" name="Google Shape;601;p55"/>
          <p:cNvCxnSpPr>
            <a:stCxn id="591" idx="3"/>
            <a:endCxn id="596" idx="1"/>
          </p:cNvCxnSpPr>
          <p:nvPr/>
        </p:nvCxnSpPr>
        <p:spPr>
          <a:xfrm>
            <a:off x="6878600" y="1414550"/>
            <a:ext cx="569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55"/>
          <p:cNvCxnSpPr/>
          <p:nvPr/>
        </p:nvCxnSpPr>
        <p:spPr>
          <a:xfrm>
            <a:off x="6883175" y="2168675"/>
            <a:ext cx="569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55"/>
          <p:cNvCxnSpPr>
            <a:stCxn id="593" idx="3"/>
            <a:endCxn id="598" idx="1"/>
          </p:cNvCxnSpPr>
          <p:nvPr/>
        </p:nvCxnSpPr>
        <p:spPr>
          <a:xfrm>
            <a:off x="6878600" y="2922800"/>
            <a:ext cx="569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55"/>
          <p:cNvCxnSpPr/>
          <p:nvPr/>
        </p:nvCxnSpPr>
        <p:spPr>
          <a:xfrm>
            <a:off x="6878600" y="3684800"/>
            <a:ext cx="569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55"/>
          <p:cNvCxnSpPr/>
          <p:nvPr/>
        </p:nvCxnSpPr>
        <p:spPr>
          <a:xfrm>
            <a:off x="6878600" y="4599200"/>
            <a:ext cx="569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55"/>
          <p:cNvCxnSpPr>
            <a:stCxn id="573" idx="3"/>
            <a:endCxn id="591" idx="1"/>
          </p:cNvCxnSpPr>
          <p:nvPr/>
        </p:nvCxnSpPr>
        <p:spPr>
          <a:xfrm flipH="1" rot="10800000">
            <a:off x="4533509" y="1414456"/>
            <a:ext cx="1056900" cy="63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55"/>
          <p:cNvCxnSpPr>
            <a:stCxn id="573" idx="3"/>
            <a:endCxn id="592" idx="1"/>
          </p:cNvCxnSpPr>
          <p:nvPr/>
        </p:nvCxnSpPr>
        <p:spPr>
          <a:xfrm>
            <a:off x="4533509" y="2051656"/>
            <a:ext cx="1056900" cy="11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55"/>
          <p:cNvCxnSpPr>
            <a:stCxn id="573" idx="3"/>
            <a:endCxn id="593" idx="1"/>
          </p:cNvCxnSpPr>
          <p:nvPr/>
        </p:nvCxnSpPr>
        <p:spPr>
          <a:xfrm>
            <a:off x="4533509" y="2051656"/>
            <a:ext cx="1056900" cy="87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55"/>
          <p:cNvCxnSpPr>
            <a:stCxn id="573" idx="3"/>
            <a:endCxn id="594" idx="1"/>
          </p:cNvCxnSpPr>
          <p:nvPr/>
        </p:nvCxnSpPr>
        <p:spPr>
          <a:xfrm>
            <a:off x="4533509" y="2051656"/>
            <a:ext cx="1056900" cy="164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55"/>
          <p:cNvCxnSpPr>
            <a:stCxn id="573" idx="3"/>
            <a:endCxn id="595" idx="1"/>
          </p:cNvCxnSpPr>
          <p:nvPr/>
        </p:nvCxnSpPr>
        <p:spPr>
          <a:xfrm>
            <a:off x="4533509" y="2051656"/>
            <a:ext cx="1056900" cy="253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55"/>
          <p:cNvCxnSpPr>
            <a:stCxn id="589" idx="3"/>
            <a:endCxn id="591" idx="1"/>
          </p:cNvCxnSpPr>
          <p:nvPr/>
        </p:nvCxnSpPr>
        <p:spPr>
          <a:xfrm flipH="1" rot="10800000">
            <a:off x="4782380" y="1414549"/>
            <a:ext cx="807900" cy="255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55"/>
          <p:cNvCxnSpPr>
            <a:stCxn id="589" idx="3"/>
            <a:endCxn id="592" idx="1"/>
          </p:cNvCxnSpPr>
          <p:nvPr/>
        </p:nvCxnSpPr>
        <p:spPr>
          <a:xfrm flipH="1" rot="10800000">
            <a:off x="4782380" y="2168749"/>
            <a:ext cx="807900" cy="180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55"/>
          <p:cNvCxnSpPr>
            <a:stCxn id="589" idx="3"/>
            <a:endCxn id="594" idx="1"/>
          </p:cNvCxnSpPr>
          <p:nvPr/>
        </p:nvCxnSpPr>
        <p:spPr>
          <a:xfrm flipH="1" rot="10800000">
            <a:off x="4782380" y="3694249"/>
            <a:ext cx="807900" cy="27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55"/>
          <p:cNvCxnSpPr>
            <a:stCxn id="589" idx="3"/>
            <a:endCxn id="595" idx="1"/>
          </p:cNvCxnSpPr>
          <p:nvPr/>
        </p:nvCxnSpPr>
        <p:spPr>
          <a:xfrm>
            <a:off x="4782380" y="3969349"/>
            <a:ext cx="807900" cy="61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1351900" y="390775"/>
            <a:ext cx="76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1" name="Google Shape;231;p38"/>
          <p:cNvSpPr txBox="1"/>
          <p:nvPr>
            <p:ph idx="1" type="subTitle"/>
          </p:nvPr>
        </p:nvSpPr>
        <p:spPr>
          <a:xfrm>
            <a:off x="152400" y="1788925"/>
            <a:ext cx="259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Background</a:t>
            </a:r>
            <a:endParaRPr sz="3200"/>
          </a:p>
        </p:txBody>
      </p:sp>
      <p:sp>
        <p:nvSpPr>
          <p:cNvPr id="232" name="Google Shape;232;p38"/>
          <p:cNvSpPr txBox="1"/>
          <p:nvPr>
            <p:ph idx="5" type="subTitle"/>
          </p:nvPr>
        </p:nvSpPr>
        <p:spPr>
          <a:xfrm>
            <a:off x="604275" y="2409675"/>
            <a:ext cx="27924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Why do we choose this task?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3" name="Google Shape;233;p38"/>
          <p:cNvSpPr txBox="1"/>
          <p:nvPr>
            <p:ph idx="9" type="title"/>
          </p:nvPr>
        </p:nvSpPr>
        <p:spPr>
          <a:xfrm>
            <a:off x="2603701" y="1636525"/>
            <a:ext cx="927600" cy="9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01</a:t>
            </a:r>
            <a:endParaRPr sz="4200"/>
          </a:p>
        </p:txBody>
      </p:sp>
      <p:sp>
        <p:nvSpPr>
          <p:cNvPr id="234" name="Google Shape;234;p38"/>
          <p:cNvSpPr txBox="1"/>
          <p:nvPr>
            <p:ph idx="1" type="subTitle"/>
          </p:nvPr>
        </p:nvSpPr>
        <p:spPr>
          <a:xfrm>
            <a:off x="4114800" y="1788925"/>
            <a:ext cx="259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</a:t>
            </a:r>
            <a:endParaRPr sz="3200"/>
          </a:p>
        </p:txBody>
      </p:sp>
      <p:sp>
        <p:nvSpPr>
          <p:cNvPr id="235" name="Google Shape;235;p38"/>
          <p:cNvSpPr txBox="1"/>
          <p:nvPr>
            <p:ph idx="5" type="subTitle"/>
          </p:nvPr>
        </p:nvSpPr>
        <p:spPr>
          <a:xfrm>
            <a:off x="4598100" y="2409675"/>
            <a:ext cx="27924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does the data look like?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6" name="Google Shape;236;p38"/>
          <p:cNvSpPr txBox="1"/>
          <p:nvPr>
            <p:ph idx="9" type="title"/>
          </p:nvPr>
        </p:nvSpPr>
        <p:spPr>
          <a:xfrm>
            <a:off x="6566101" y="1636525"/>
            <a:ext cx="927600" cy="9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02</a:t>
            </a:r>
            <a:endParaRPr sz="4200"/>
          </a:p>
        </p:txBody>
      </p:sp>
      <p:sp>
        <p:nvSpPr>
          <p:cNvPr id="237" name="Google Shape;237;p38"/>
          <p:cNvSpPr txBox="1"/>
          <p:nvPr>
            <p:ph idx="1" type="subTitle"/>
          </p:nvPr>
        </p:nvSpPr>
        <p:spPr>
          <a:xfrm>
            <a:off x="1219200" y="3084325"/>
            <a:ext cx="259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Model</a:t>
            </a:r>
            <a:endParaRPr sz="3200"/>
          </a:p>
        </p:txBody>
      </p:sp>
      <p:sp>
        <p:nvSpPr>
          <p:cNvPr id="238" name="Google Shape;238;p38"/>
          <p:cNvSpPr txBox="1"/>
          <p:nvPr>
            <p:ph idx="5" type="subTitle"/>
          </p:nvPr>
        </p:nvSpPr>
        <p:spPr>
          <a:xfrm>
            <a:off x="404775" y="3705075"/>
            <a:ext cx="40089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How do we use BERT to </a:t>
            </a:r>
            <a:r>
              <a:rPr lang="en" sz="1400"/>
              <a:t>accomplish</a:t>
            </a:r>
            <a:r>
              <a:rPr lang="en" sz="1400"/>
              <a:t> our task?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9" name="Google Shape;239;p38"/>
          <p:cNvSpPr txBox="1"/>
          <p:nvPr>
            <p:ph idx="9" type="title"/>
          </p:nvPr>
        </p:nvSpPr>
        <p:spPr>
          <a:xfrm>
            <a:off x="3670501" y="2931925"/>
            <a:ext cx="927600" cy="9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03</a:t>
            </a:r>
            <a:endParaRPr sz="4200"/>
          </a:p>
        </p:txBody>
      </p:sp>
      <p:sp>
        <p:nvSpPr>
          <p:cNvPr id="240" name="Google Shape;240;p38"/>
          <p:cNvSpPr txBox="1"/>
          <p:nvPr>
            <p:ph idx="1" type="subTitle"/>
          </p:nvPr>
        </p:nvSpPr>
        <p:spPr>
          <a:xfrm>
            <a:off x="5029200" y="3084325"/>
            <a:ext cx="259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Evaluation</a:t>
            </a:r>
            <a:endParaRPr sz="3200"/>
          </a:p>
        </p:txBody>
      </p:sp>
      <p:sp>
        <p:nvSpPr>
          <p:cNvPr id="241" name="Google Shape;241;p38"/>
          <p:cNvSpPr txBox="1"/>
          <p:nvPr>
            <p:ph idx="5" type="subTitle"/>
          </p:nvPr>
        </p:nvSpPr>
        <p:spPr>
          <a:xfrm>
            <a:off x="4703900" y="3705075"/>
            <a:ext cx="35697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Current result and analysis</a:t>
            </a:r>
            <a:endParaRPr sz="1400"/>
          </a:p>
        </p:txBody>
      </p:sp>
      <p:sp>
        <p:nvSpPr>
          <p:cNvPr id="242" name="Google Shape;242;p38"/>
          <p:cNvSpPr txBox="1"/>
          <p:nvPr>
            <p:ph idx="9" type="title"/>
          </p:nvPr>
        </p:nvSpPr>
        <p:spPr>
          <a:xfrm>
            <a:off x="7480501" y="2931925"/>
            <a:ext cx="927600" cy="9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04</a:t>
            </a:r>
            <a:endParaRPr sz="4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6"/>
          <p:cNvSpPr txBox="1"/>
          <p:nvPr>
            <p:ph idx="4294967295" type="title"/>
          </p:nvPr>
        </p:nvSpPr>
        <p:spPr>
          <a:xfrm>
            <a:off x="3440550" y="869950"/>
            <a:ext cx="2262900" cy="2509800"/>
          </a:xfrm>
          <a:prstGeom prst="rect">
            <a:avLst/>
          </a:prstGeom>
        </p:spPr>
        <p:txBody>
          <a:bodyPr anchorCtr="0" anchor="t" bIns="91425" lIns="91425" spcFirstLastPara="1" rIns="228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lt1"/>
                </a:solidFill>
              </a:rPr>
              <a:t>04</a:t>
            </a:r>
            <a:endParaRPr sz="12800">
              <a:solidFill>
                <a:schemeClr val="lt1"/>
              </a:solidFill>
            </a:endParaRPr>
          </a:p>
        </p:txBody>
      </p:sp>
      <p:sp>
        <p:nvSpPr>
          <p:cNvPr id="620" name="Google Shape;620;p56"/>
          <p:cNvSpPr txBox="1"/>
          <p:nvPr>
            <p:ph type="title"/>
          </p:nvPr>
        </p:nvSpPr>
        <p:spPr>
          <a:xfrm>
            <a:off x="1828800" y="3025725"/>
            <a:ext cx="5486400" cy="1089900"/>
          </a:xfrm>
          <a:prstGeom prst="rect">
            <a:avLst/>
          </a:prstGeom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/>
              <a:t>Evaluation</a:t>
            </a:r>
            <a:endParaRPr sz="7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"/>
          <p:cNvSpPr txBox="1"/>
          <p:nvPr>
            <p:ph type="title"/>
          </p:nvPr>
        </p:nvSpPr>
        <p:spPr>
          <a:xfrm>
            <a:off x="683400" y="3402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 sz="2400"/>
              <a:t> </a:t>
            </a:r>
            <a:r>
              <a:rPr lang="en"/>
              <a:t>Matrices</a:t>
            </a:r>
            <a:endParaRPr/>
          </a:p>
        </p:txBody>
      </p:sp>
      <p:graphicFrame>
        <p:nvGraphicFramePr>
          <p:cNvPr id="626" name="Google Shape;626;p57"/>
          <p:cNvGraphicFramePr/>
          <p:nvPr/>
        </p:nvGraphicFramePr>
        <p:xfrm>
          <a:off x="1603588" y="13469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{4424D47B-00CA-49F7-A425-2D2EE8F86E19}</a:tableStyleId>
              </a:tblPr>
              <a:tblGrid>
                <a:gridCol w="2814575"/>
                <a:gridCol w="1035375"/>
                <a:gridCol w="1059700"/>
                <a:gridCol w="1027175"/>
              </a:tblGrid>
              <a:tr h="40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Matrices(Accuracies)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Baseline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</a:tr>
              <a:tr h="3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#SELECT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89.94%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</a:tr>
              <a:tr h="3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SELECT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21.04%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</a:tr>
              <a:tr h="3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SELECT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AGG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89.38%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</a:tr>
              <a:tr h="3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#WHERE </a:t>
                      </a:r>
                      <a:endParaRPr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49.46%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</a:tr>
              <a:tr h="3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WHERE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26.14%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</a:tr>
              <a:tr h="3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WHERE operation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59.51%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</a:tr>
              <a:tr h="3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WHERE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Connection Operator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48.11%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D7DF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8"/>
          <p:cNvSpPr txBox="1"/>
          <p:nvPr>
            <p:ph type="title"/>
          </p:nvPr>
        </p:nvSpPr>
        <p:spPr>
          <a:xfrm>
            <a:off x="683400" y="3185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 &amp; Future Work</a:t>
            </a:r>
            <a:endParaRPr sz="2400"/>
          </a:p>
        </p:txBody>
      </p:sp>
      <p:sp>
        <p:nvSpPr>
          <p:cNvPr id="632" name="Google Shape;632;p58"/>
          <p:cNvSpPr txBox="1"/>
          <p:nvPr/>
        </p:nvSpPr>
        <p:spPr>
          <a:xfrm>
            <a:off x="627600" y="1451100"/>
            <a:ext cx="7888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●"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Multi-task learning: Summing up losses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●"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Adding Constraints: String vs Num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9"/>
          <p:cNvSpPr txBox="1"/>
          <p:nvPr>
            <p:ph type="title"/>
          </p:nvPr>
        </p:nvSpPr>
        <p:spPr>
          <a:xfrm>
            <a:off x="4124150" y="1244048"/>
            <a:ext cx="39423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38" name="Google Shape;638;p59"/>
          <p:cNvSpPr/>
          <p:nvPr/>
        </p:nvSpPr>
        <p:spPr>
          <a:xfrm>
            <a:off x="5295598" y="548638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9"/>
          <p:cNvSpPr/>
          <p:nvPr/>
        </p:nvSpPr>
        <p:spPr>
          <a:xfrm>
            <a:off x="5295598" y="450341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9"/>
          <p:cNvSpPr txBox="1"/>
          <p:nvPr>
            <p:ph type="title"/>
          </p:nvPr>
        </p:nvSpPr>
        <p:spPr>
          <a:xfrm>
            <a:off x="-455450" y="1807923"/>
            <a:ext cx="39423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2896175" y="2026800"/>
            <a:ext cx="5723400" cy="1089900"/>
          </a:xfrm>
          <a:prstGeom prst="rect">
            <a:avLst/>
          </a:prstGeom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Background</a:t>
            </a:r>
            <a:endParaRPr sz="7200"/>
          </a:p>
        </p:txBody>
      </p:sp>
      <p:sp>
        <p:nvSpPr>
          <p:cNvPr id="248" name="Google Shape;248;p39"/>
          <p:cNvSpPr txBox="1"/>
          <p:nvPr>
            <p:ph idx="2" type="title"/>
          </p:nvPr>
        </p:nvSpPr>
        <p:spPr>
          <a:xfrm>
            <a:off x="290150" y="1316850"/>
            <a:ext cx="3331500" cy="2509800"/>
          </a:xfrm>
          <a:prstGeom prst="rect">
            <a:avLst/>
          </a:prstGeom>
        </p:spPr>
        <p:txBody>
          <a:bodyPr anchorCtr="0" anchor="ctr" bIns="91425" lIns="91425" spcFirstLastPara="1" rIns="2286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/>
        </p:nvSpPr>
        <p:spPr>
          <a:xfrm>
            <a:off x="111475" y="503750"/>
            <a:ext cx="2455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NL2SQL</a:t>
            </a:r>
            <a:endParaRPr b="1" sz="4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Chinese</a:t>
            </a:r>
            <a:endParaRPr b="1"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 b="1"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SQL</a:t>
            </a:r>
            <a:endParaRPr b="1"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4" name="Google Shape;254;p40"/>
          <p:cNvSpPr txBox="1"/>
          <p:nvPr>
            <p:ph type="title"/>
          </p:nvPr>
        </p:nvSpPr>
        <p:spPr>
          <a:xfrm>
            <a:off x="5155375" y="-54375"/>
            <a:ext cx="2608800" cy="635400"/>
          </a:xfrm>
          <a:prstGeom prst="rect">
            <a:avLst/>
          </a:prstGeom>
        </p:spPr>
        <p:txBody>
          <a:bodyPr anchorCtr="0" anchor="b" bIns="91425" lIns="9142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</a:t>
            </a:r>
            <a:endParaRPr sz="3000"/>
          </a:p>
        </p:txBody>
      </p:sp>
      <p:sp>
        <p:nvSpPr>
          <p:cNvPr id="255" name="Google Shape;255;p40"/>
          <p:cNvSpPr txBox="1"/>
          <p:nvPr/>
        </p:nvSpPr>
        <p:spPr>
          <a:xfrm>
            <a:off x="3052625" y="1176600"/>
            <a:ext cx="58548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bin"/>
              <a:buChar char="●"/>
            </a:pPr>
            <a:r>
              <a:rPr lang="en" sz="1900">
                <a:latin typeface="Cabin"/>
                <a:ea typeface="Cabin"/>
                <a:cs typeface="Cabin"/>
                <a:sym typeface="Cabin"/>
              </a:rPr>
              <a:t>CSCI-SHU 213 Databases</a:t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bin"/>
              <a:buChar char="●"/>
            </a:pPr>
            <a:r>
              <a:rPr lang="en" sz="1900">
                <a:latin typeface="Cabin"/>
                <a:ea typeface="Cabin"/>
                <a:cs typeface="Cabin"/>
                <a:sym typeface="Cabin"/>
              </a:rPr>
              <a:t>Empowering non-programmers to interact with databases easily</a:t>
            </a:r>
            <a:endParaRPr sz="1900">
              <a:latin typeface="Cabin"/>
              <a:ea typeface="Cabin"/>
              <a:cs typeface="Cabin"/>
              <a:sym typeface="Cabi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bin"/>
              <a:buChar char="●"/>
            </a:pPr>
            <a:r>
              <a:rPr lang="en" sz="1900">
                <a:latin typeface="Cabin"/>
                <a:ea typeface="Cabin"/>
                <a:cs typeface="Cabin"/>
                <a:sym typeface="Cabin"/>
              </a:rPr>
              <a:t>Goal: Convert Chinese questions into corresponding SQL commands accurately</a:t>
            </a:r>
            <a:endParaRPr sz="19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4294967295" type="title"/>
          </p:nvPr>
        </p:nvSpPr>
        <p:spPr>
          <a:xfrm>
            <a:off x="3499350" y="887475"/>
            <a:ext cx="2145300" cy="2509800"/>
          </a:xfrm>
          <a:prstGeom prst="rect">
            <a:avLst/>
          </a:prstGeom>
        </p:spPr>
        <p:txBody>
          <a:bodyPr anchorCtr="0" anchor="t" bIns="91425" lIns="91425" spcFirstLastPara="1" rIns="228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lt1"/>
                </a:solidFill>
              </a:rPr>
              <a:t>02</a:t>
            </a:r>
            <a:endParaRPr sz="12800">
              <a:solidFill>
                <a:schemeClr val="lt1"/>
              </a:solidFill>
            </a:endParaRPr>
          </a:p>
        </p:txBody>
      </p:sp>
      <p:sp>
        <p:nvSpPr>
          <p:cNvPr id="261" name="Google Shape;261;p41"/>
          <p:cNvSpPr txBox="1"/>
          <p:nvPr>
            <p:ph type="title"/>
          </p:nvPr>
        </p:nvSpPr>
        <p:spPr>
          <a:xfrm>
            <a:off x="2531100" y="3339275"/>
            <a:ext cx="4081800" cy="1089900"/>
          </a:xfrm>
          <a:prstGeom prst="rect">
            <a:avLst/>
          </a:prstGeom>
        </p:spPr>
        <p:txBody>
          <a:bodyPr anchorCtr="0" anchor="b" bIns="91425" lIns="91425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/>
              <a:t>Data</a:t>
            </a:r>
            <a:endParaRPr sz="8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/>
          <p:nvPr/>
        </p:nvSpPr>
        <p:spPr>
          <a:xfrm>
            <a:off x="779850" y="1086525"/>
            <a:ext cx="7255200" cy="3627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Tr</a:t>
            </a:r>
            <a:r>
              <a:rPr lang="en"/>
              <a:t>ain-Val-Test S</a:t>
            </a:r>
            <a:r>
              <a:rPr lang="en"/>
              <a:t>plit</a:t>
            </a:r>
            <a:endParaRPr/>
          </a:p>
        </p:txBody>
      </p:sp>
      <p:cxnSp>
        <p:nvCxnSpPr>
          <p:cNvPr id="268" name="Google Shape;268;p42"/>
          <p:cNvCxnSpPr/>
          <p:nvPr/>
        </p:nvCxnSpPr>
        <p:spPr>
          <a:xfrm>
            <a:off x="972611" y="1881381"/>
            <a:ext cx="6549000" cy="17700"/>
          </a:xfrm>
          <a:prstGeom prst="straightConnector1">
            <a:avLst/>
          </a:prstGeom>
          <a:noFill/>
          <a:ln cap="flat" cmpd="sng" w="38100">
            <a:solidFill>
              <a:srgbClr val="869F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42"/>
          <p:cNvCxnSpPr/>
          <p:nvPr/>
        </p:nvCxnSpPr>
        <p:spPr>
          <a:xfrm flipH="1" rot="10800000">
            <a:off x="846918" y="2726752"/>
            <a:ext cx="6688800" cy="14400"/>
          </a:xfrm>
          <a:prstGeom prst="straightConnector1">
            <a:avLst/>
          </a:prstGeom>
          <a:noFill/>
          <a:ln cap="flat" cmpd="sng" w="38100">
            <a:solidFill>
              <a:srgbClr val="869F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42"/>
          <p:cNvCxnSpPr/>
          <p:nvPr/>
        </p:nvCxnSpPr>
        <p:spPr>
          <a:xfrm>
            <a:off x="831500" y="3609676"/>
            <a:ext cx="6690000" cy="55200"/>
          </a:xfrm>
          <a:prstGeom prst="straightConnector1">
            <a:avLst/>
          </a:prstGeom>
          <a:noFill/>
          <a:ln cap="flat" cmpd="sng" w="38100">
            <a:solidFill>
              <a:srgbClr val="869F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42"/>
          <p:cNvSpPr txBox="1"/>
          <p:nvPr/>
        </p:nvSpPr>
        <p:spPr>
          <a:xfrm>
            <a:off x="962890" y="1985755"/>
            <a:ext cx="184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bin"/>
                <a:ea typeface="Cabin"/>
                <a:cs typeface="Cabin"/>
                <a:sym typeface="Cabin"/>
              </a:rPr>
              <a:t>Train</a:t>
            </a:r>
            <a:endParaRPr sz="3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993860" y="2832774"/>
            <a:ext cx="262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bin"/>
                <a:ea typeface="Cabin"/>
                <a:cs typeface="Cabin"/>
                <a:sym typeface="Cabin"/>
              </a:rPr>
              <a:t>Validation</a:t>
            </a:r>
            <a:endParaRPr sz="3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3" name="Google Shape;273;p42"/>
          <p:cNvSpPr txBox="1"/>
          <p:nvPr/>
        </p:nvSpPr>
        <p:spPr>
          <a:xfrm>
            <a:off x="962890" y="3679794"/>
            <a:ext cx="184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bin"/>
                <a:ea typeface="Cabin"/>
                <a:cs typeface="Cabin"/>
                <a:sym typeface="Cabin"/>
              </a:rPr>
              <a:t>Test</a:t>
            </a:r>
            <a:endParaRPr sz="32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74" name="Google Shape;274;p42"/>
          <p:cNvCxnSpPr/>
          <p:nvPr/>
        </p:nvCxnSpPr>
        <p:spPr>
          <a:xfrm flipH="1">
            <a:off x="3458252" y="1225950"/>
            <a:ext cx="13800" cy="3343800"/>
          </a:xfrm>
          <a:prstGeom prst="straightConnector1">
            <a:avLst/>
          </a:prstGeom>
          <a:noFill/>
          <a:ln cap="flat" cmpd="sng" w="38100">
            <a:solidFill>
              <a:srgbClr val="869F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42"/>
          <p:cNvCxnSpPr/>
          <p:nvPr/>
        </p:nvCxnSpPr>
        <p:spPr>
          <a:xfrm flipH="1">
            <a:off x="5348788" y="1255704"/>
            <a:ext cx="13800" cy="3343800"/>
          </a:xfrm>
          <a:prstGeom prst="straightConnector1">
            <a:avLst/>
          </a:prstGeom>
          <a:noFill/>
          <a:ln cap="flat" cmpd="sng" w="38100">
            <a:solidFill>
              <a:srgbClr val="869F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42"/>
          <p:cNvSpPr txBox="1"/>
          <p:nvPr/>
        </p:nvSpPr>
        <p:spPr>
          <a:xfrm>
            <a:off x="3519620" y="1225950"/>
            <a:ext cx="184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bin"/>
                <a:ea typeface="Cabin"/>
                <a:cs typeface="Cabin"/>
                <a:sym typeface="Cabin"/>
              </a:rPr>
              <a:t>Q&amp;A</a:t>
            </a:r>
            <a:endParaRPr sz="3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5519077" y="1225950"/>
            <a:ext cx="184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bin"/>
                <a:ea typeface="Cabin"/>
                <a:cs typeface="Cabin"/>
                <a:sym typeface="Cabin"/>
              </a:rPr>
              <a:t>Tables</a:t>
            </a:r>
            <a:endParaRPr sz="3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5362600" y="2021450"/>
            <a:ext cx="200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bin"/>
                <a:ea typeface="Cabin"/>
                <a:cs typeface="Cabin"/>
                <a:sym typeface="Cabin"/>
              </a:rPr>
              <a:t>5,013</a:t>
            </a:r>
            <a:endParaRPr sz="27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5348800" y="2875263"/>
            <a:ext cx="200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bin"/>
                <a:ea typeface="Cabin"/>
                <a:cs typeface="Cabin"/>
                <a:sym typeface="Cabin"/>
              </a:rPr>
              <a:t>2,299</a:t>
            </a:r>
            <a:endParaRPr sz="27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0" name="Google Shape;280;p42"/>
          <p:cNvSpPr txBox="1"/>
          <p:nvPr/>
        </p:nvSpPr>
        <p:spPr>
          <a:xfrm>
            <a:off x="5348800" y="3903475"/>
            <a:ext cx="200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bin"/>
                <a:ea typeface="Cabin"/>
                <a:cs typeface="Cabin"/>
                <a:sym typeface="Cabin"/>
              </a:rPr>
              <a:t>978</a:t>
            </a:r>
            <a:endParaRPr sz="27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3405900" y="3903475"/>
            <a:ext cx="200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bin"/>
                <a:ea typeface="Cabin"/>
                <a:cs typeface="Cabin"/>
                <a:sym typeface="Cabin"/>
              </a:rPr>
              <a:t>4,055</a:t>
            </a:r>
            <a:endParaRPr sz="27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3405900" y="2909575"/>
            <a:ext cx="200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bin"/>
                <a:ea typeface="Cabin"/>
                <a:cs typeface="Cabin"/>
                <a:sym typeface="Cabin"/>
              </a:rPr>
              <a:t>8,482</a:t>
            </a:r>
            <a:endParaRPr sz="27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3405900" y="2012763"/>
            <a:ext cx="200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bin"/>
                <a:ea typeface="Cabin"/>
                <a:cs typeface="Cabin"/>
                <a:sym typeface="Cabin"/>
              </a:rPr>
              <a:t>41,522</a:t>
            </a:r>
            <a:endParaRPr sz="270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84" name="Google Shape;2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50" y="107775"/>
            <a:ext cx="1118175" cy="11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2"/>
          <p:cNvSpPr txBox="1"/>
          <p:nvPr/>
        </p:nvSpPr>
        <p:spPr>
          <a:xfrm>
            <a:off x="229400" y="2145575"/>
            <a:ext cx="4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10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295950" y="2999175"/>
            <a:ext cx="4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2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295950" y="3827275"/>
            <a:ext cx="4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1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Example</a:t>
            </a:r>
            <a:endParaRPr/>
          </a:p>
        </p:txBody>
      </p:sp>
      <p:pic>
        <p:nvPicPr>
          <p:cNvPr id="293" name="Google Shape;2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75" y="1343025"/>
            <a:ext cx="2427825" cy="258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3"/>
          <p:cNvSpPr txBox="1"/>
          <p:nvPr/>
        </p:nvSpPr>
        <p:spPr>
          <a:xfrm>
            <a:off x="3218000" y="1264150"/>
            <a:ext cx="2637600" cy="523200"/>
          </a:xfrm>
          <a:prstGeom prst="rect">
            <a:avLst/>
          </a:prstGeom>
          <a:solidFill>
            <a:srgbClr val="B3C3C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bin"/>
                <a:ea typeface="Cabin"/>
                <a:cs typeface="Cabin"/>
                <a:sym typeface="Cabin"/>
              </a:rPr>
              <a:t>Natural Language</a:t>
            </a:r>
            <a:endParaRPr sz="2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3218000" y="1936475"/>
            <a:ext cx="580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“</a:t>
            </a:r>
            <a:r>
              <a:rPr b="1"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收盘价超过15并且涨跌幅超过25的股票有哪些呢？”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3218000" y="2916900"/>
            <a:ext cx="26376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bin"/>
                <a:ea typeface="Cabin"/>
                <a:cs typeface="Cabin"/>
                <a:sym typeface="Cabin"/>
              </a:rPr>
              <a:t>SQL Language</a:t>
            </a:r>
            <a:endParaRPr sz="2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3218000" y="3589225"/>
            <a:ext cx="59259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SELECT </a:t>
            </a:r>
            <a:r>
              <a:rPr b="1" lang="en" sz="21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名称</a:t>
            </a:r>
            <a:endParaRPr b="1" sz="21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FROM 表26：非金属建材类股票周涨幅前五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WHERE </a:t>
            </a:r>
            <a:r>
              <a:rPr b="1" lang="en" sz="21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收盘价 &gt; 15 AND 涨跌幅 &gt; 25</a:t>
            </a:r>
            <a:endParaRPr b="1" sz="21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</a:t>
            </a:r>
            <a:r>
              <a:rPr lang="en"/>
              <a:t>Example</a:t>
            </a:r>
            <a:endParaRPr/>
          </a:p>
        </p:txBody>
      </p:sp>
      <p:sp>
        <p:nvSpPr>
          <p:cNvPr id="303" name="Google Shape;303;p44"/>
          <p:cNvSpPr txBox="1"/>
          <p:nvPr/>
        </p:nvSpPr>
        <p:spPr>
          <a:xfrm>
            <a:off x="3294200" y="1264150"/>
            <a:ext cx="2637600" cy="52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bin"/>
                <a:ea typeface="Cabin"/>
                <a:cs typeface="Cabin"/>
                <a:sym typeface="Cabin"/>
              </a:rPr>
              <a:t>Data</a:t>
            </a:r>
            <a:endParaRPr sz="2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3300300" y="1978775"/>
            <a:ext cx="27369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"sql": {"sel": [0],</a:t>
            </a:r>
            <a:endParaRPr b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"agg": [0], </a:t>
            </a:r>
            <a:endParaRPr b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"conds": [[1, 0, 15], </a:t>
            </a:r>
            <a:endParaRPr b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[2, 0, 25]],</a:t>
            </a:r>
            <a:endParaRPr b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"cond_conn_op": 1}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p44"/>
          <p:cNvSpPr txBox="1"/>
          <p:nvPr/>
        </p:nvSpPr>
        <p:spPr>
          <a:xfrm>
            <a:off x="6441800" y="1566888"/>
            <a:ext cx="2736900" cy="2134800"/>
          </a:xfrm>
          <a:prstGeom prst="rect">
            <a:avLst/>
          </a:prstGeom>
          <a:solidFill>
            <a:srgbClr val="E3E7E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agg = {0:"", 1:"AVG", 2:"MAX", 3:"MIN", 4:"COUNT", 5:"SUM"}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op = {0:"&gt;", 1:"&lt;", 2:"==", 3:"!="}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conn = {0:"", 1:"and",  2:"or"}</a:t>
            </a:r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75" y="1343025"/>
            <a:ext cx="2427825" cy="258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 txBox="1"/>
          <p:nvPr/>
        </p:nvSpPr>
        <p:spPr>
          <a:xfrm>
            <a:off x="3434500" y="3906300"/>
            <a:ext cx="4968300" cy="1057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SELECT</a:t>
            </a:r>
            <a:r>
              <a:rPr lang="en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名称</a:t>
            </a:r>
            <a:endParaRPr sz="18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表26：非金属建材类股票周涨幅前五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 </a:t>
            </a:r>
            <a:r>
              <a:rPr lang="en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收盘价 &gt; 15 AND 涨跌幅 &gt; 25</a:t>
            </a:r>
            <a:endParaRPr b="1" sz="2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713225" y="445025"/>
            <a:ext cx="77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Table Characteristics</a:t>
            </a:r>
            <a:endParaRPr/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25" y="19497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625" y="19497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2075" y="148925"/>
            <a:ext cx="1433325" cy="15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Zero Waste Cardboard Backgrounds by Slidesgo">
  <a:themeElements>
    <a:clrScheme name="Simple Light">
      <a:dk1>
        <a:srgbClr val="000000"/>
      </a:dk1>
      <a:lt1>
        <a:srgbClr val="FFFFFF"/>
      </a:lt1>
      <a:dk2>
        <a:srgbClr val="93C47D"/>
      </a:dk2>
      <a:lt2>
        <a:srgbClr val="FFD966"/>
      </a:lt2>
      <a:accent1>
        <a:srgbClr val="40DADA"/>
      </a:accent1>
      <a:accent2>
        <a:srgbClr val="93C47D"/>
      </a:accent2>
      <a:accent3>
        <a:srgbClr val="FFD966"/>
      </a:accent3>
      <a:accent4>
        <a:srgbClr val="FFFFFF"/>
      </a:accent4>
      <a:accent5>
        <a:srgbClr val="000000"/>
      </a:accent5>
      <a:accent6>
        <a:srgbClr val="40DAD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