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6a8c49e7f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06a8c49e7f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6a8c49e7f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06a8c49e7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6a8c49e7f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06a8c49e7f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06a8c49e7f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06a8c49e7f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Layers: big problem, indicators, prevalence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Poverty headcount -&gt; prevalence is speculative but reasonable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Attitude/prevalence link is the strongest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06a8c49e7f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06a8c49e7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Alcohol: most recent 2018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Prevalence: most recent 2019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Poverty headcount: a fucking mess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06a8c49e7f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06a8c49e7f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Alcohol consumption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Surveys on alcohol use per week: advantages (localized results) and disadvantages (less reliable)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more?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Gender and victim vs perpetrator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There are other confounding variables (coefficient isn’t zero)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Is alcohol correlated with attitude?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06a8c49e7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06a8c49e7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68f06f5e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68f06f5e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68f06f5e2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68f06f5e2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‘Refining the Brustrokes in Portraits of Alcohol and Wife Assaults’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6a8c49e7f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6a8c49e7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6a8c49e7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6a8c49e7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6a8c49e7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6a8c49e7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6a8c49e7f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6a8c49e7f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6a8c49e7f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6a8c49e7f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6a8c49e7f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6a8c49e7f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Relationship Id="rId4" Type="http://schemas.openxmlformats.org/officeDocument/2006/relationships/hyperlink" Target="https://data.worldbank.org/indicator/SH.ALC.PCAP.LI" TargetMode="External"/><Relationship Id="rId5" Type="http://schemas.openxmlformats.org/officeDocument/2006/relationships/image" Target="../media/image13.png"/><Relationship Id="rId6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ata.worldbank.org/indicator/SI.POV.NAHC" TargetMode="External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ata.oecd.org/inequality/violence-against-women.htm#indicator-chart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hyperlink" Target="https://data.oecd.org/inequality/violence-against-women.htm#indicator-chart" TargetMode="External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3.png"/><Relationship Id="rId8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hyperlink" Target="https://data.oecd.org/inequality/violence-against-women.htm#indicator-chart" TargetMode="External"/><Relationship Id="rId6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4.png"/><Relationship Id="rId6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2.png"/><Relationship Id="rId6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Violence Against Women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Alison Yao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Oscar Bray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type="title"/>
          </p:nvPr>
        </p:nvSpPr>
        <p:spPr>
          <a:xfrm>
            <a:off x="729450" y="6328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- Visualization</a:t>
            </a:r>
            <a:endParaRPr/>
          </a:p>
        </p:txBody>
      </p:sp>
      <p:pic>
        <p:nvPicPr>
          <p:cNvPr id="203" name="Google Shape;2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9650" y="1525275"/>
            <a:ext cx="5438775" cy="3324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2"/>
          <p:cNvSpPr txBox="1"/>
          <p:nvPr/>
        </p:nvSpPr>
        <p:spPr>
          <a:xfrm>
            <a:off x="5760217" y="1696725"/>
            <a:ext cx="93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Guinea</a:t>
            </a:r>
            <a:endParaRPr sz="12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>
            <p:ph type="title"/>
          </p:nvPr>
        </p:nvSpPr>
        <p:spPr>
          <a:xfrm>
            <a:off x="729450" y="6328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- Regression</a:t>
            </a:r>
            <a:endParaRPr/>
          </a:p>
        </p:txBody>
      </p:sp>
      <p:pic>
        <p:nvPicPr>
          <p:cNvPr id="210" name="Google Shape;21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350" y="2386425"/>
            <a:ext cx="3986725" cy="246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3"/>
          <p:cNvSpPr txBox="1"/>
          <p:nvPr/>
        </p:nvSpPr>
        <p:spPr>
          <a:xfrm>
            <a:off x="7085400" y="0"/>
            <a:ext cx="200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Data Source: </a:t>
            </a:r>
            <a:r>
              <a:rPr lang="en" sz="11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The World Bank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2" name="Google Shape;21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9306" y="1307462"/>
            <a:ext cx="4872320" cy="794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" name="Google Shape;213;p23"/>
          <p:cNvGrpSpPr/>
          <p:nvPr/>
        </p:nvGrpSpPr>
        <p:grpSpPr>
          <a:xfrm>
            <a:off x="4511975" y="2312687"/>
            <a:ext cx="4301950" cy="2612450"/>
            <a:chOff x="4511975" y="2312688"/>
            <a:chExt cx="4301950" cy="2612450"/>
          </a:xfrm>
        </p:grpSpPr>
        <p:grpSp>
          <p:nvGrpSpPr>
            <p:cNvPr id="214" name="Google Shape;214;p23"/>
            <p:cNvGrpSpPr/>
            <p:nvPr/>
          </p:nvGrpSpPr>
          <p:grpSpPr>
            <a:xfrm>
              <a:off x="4511975" y="2312687"/>
              <a:ext cx="4301950" cy="2612450"/>
              <a:chOff x="4511975" y="1779288"/>
              <a:chExt cx="4301950" cy="2612450"/>
            </a:xfrm>
          </p:grpSpPr>
          <p:pic>
            <p:nvPicPr>
              <p:cNvPr id="215" name="Google Shape;215;p23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4511975" y="1779288"/>
                <a:ext cx="4301950" cy="261245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216" name="Google Shape;216;p23"/>
              <p:cNvCxnSpPr/>
              <p:nvPr/>
            </p:nvCxnSpPr>
            <p:spPr>
              <a:xfrm>
                <a:off x="5342200" y="3269225"/>
                <a:ext cx="40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7" name="Google Shape;217;p23"/>
              <p:cNvCxnSpPr/>
              <p:nvPr/>
            </p:nvCxnSpPr>
            <p:spPr>
              <a:xfrm>
                <a:off x="6413358" y="3269225"/>
                <a:ext cx="888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18" name="Google Shape;218;p23"/>
            <p:cNvSpPr/>
            <p:nvPr/>
          </p:nvSpPr>
          <p:spPr>
            <a:xfrm>
              <a:off x="5072425" y="2593958"/>
              <a:ext cx="1368000" cy="1422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/>
          <p:nvPr>
            <p:ph type="title"/>
          </p:nvPr>
        </p:nvSpPr>
        <p:spPr>
          <a:xfrm>
            <a:off x="729450" y="6328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- Regression</a:t>
            </a:r>
            <a:endParaRPr/>
          </a:p>
        </p:txBody>
      </p:sp>
      <p:sp>
        <p:nvSpPr>
          <p:cNvPr id="224" name="Google Shape;224;p24"/>
          <p:cNvSpPr txBox="1"/>
          <p:nvPr/>
        </p:nvSpPr>
        <p:spPr>
          <a:xfrm>
            <a:off x="7085400" y="0"/>
            <a:ext cx="200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Data Source: </a:t>
            </a:r>
            <a:r>
              <a:rPr lang="en" sz="11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The World Bank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5" name="Google Shape;22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1726" y="1234850"/>
            <a:ext cx="5860281" cy="2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4"/>
          <p:cNvSpPr txBox="1"/>
          <p:nvPr/>
        </p:nvSpPr>
        <p:spPr>
          <a:xfrm>
            <a:off x="2464300" y="1454488"/>
            <a:ext cx="590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Percentage of the population living below the national poverty line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27" name="Google Shape;227;p24"/>
          <p:cNvGrpSpPr/>
          <p:nvPr/>
        </p:nvGrpSpPr>
        <p:grpSpPr>
          <a:xfrm>
            <a:off x="193850" y="1832063"/>
            <a:ext cx="4301950" cy="2612450"/>
            <a:chOff x="193850" y="2186413"/>
            <a:chExt cx="4301950" cy="2612450"/>
          </a:xfrm>
        </p:grpSpPr>
        <p:grpSp>
          <p:nvGrpSpPr>
            <p:cNvPr id="228" name="Google Shape;228;p24"/>
            <p:cNvGrpSpPr/>
            <p:nvPr/>
          </p:nvGrpSpPr>
          <p:grpSpPr>
            <a:xfrm>
              <a:off x="193850" y="2186412"/>
              <a:ext cx="4301950" cy="2612450"/>
              <a:chOff x="193850" y="2025113"/>
              <a:chExt cx="4301950" cy="2612450"/>
            </a:xfrm>
          </p:grpSpPr>
          <p:pic>
            <p:nvPicPr>
              <p:cNvPr id="229" name="Google Shape;229;p24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93850" y="2025112"/>
                <a:ext cx="4301950" cy="2612450"/>
              </a:xfrm>
              <a:prstGeom prst="rect">
                <a:avLst/>
              </a:prstGeom>
              <a:noFill/>
              <a:ln cap="flat" cmpd="sng" w="9525">
                <a:solidFill>
                  <a:srgbClr val="CCCCCC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  <p:cxnSp>
            <p:nvCxnSpPr>
              <p:cNvPr id="230" name="Google Shape;230;p24"/>
              <p:cNvCxnSpPr/>
              <p:nvPr/>
            </p:nvCxnSpPr>
            <p:spPr>
              <a:xfrm>
                <a:off x="1007801" y="3531425"/>
                <a:ext cx="40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1" name="Google Shape;231;p24"/>
              <p:cNvCxnSpPr/>
              <p:nvPr/>
            </p:nvCxnSpPr>
            <p:spPr>
              <a:xfrm>
                <a:off x="2053300" y="3531425"/>
                <a:ext cx="888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32" name="Google Shape;232;p24"/>
            <p:cNvSpPr/>
            <p:nvPr/>
          </p:nvSpPr>
          <p:spPr>
            <a:xfrm>
              <a:off x="755083" y="2465124"/>
              <a:ext cx="1368000" cy="1422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" name="Google Shape;233;p24"/>
          <p:cNvGrpSpPr/>
          <p:nvPr/>
        </p:nvGrpSpPr>
        <p:grpSpPr>
          <a:xfrm>
            <a:off x="4648200" y="1828333"/>
            <a:ext cx="4267200" cy="3271049"/>
            <a:chOff x="4648200" y="1895650"/>
            <a:chExt cx="4267200" cy="3271049"/>
          </a:xfrm>
        </p:grpSpPr>
        <p:grpSp>
          <p:nvGrpSpPr>
            <p:cNvPr id="234" name="Google Shape;234;p24"/>
            <p:cNvGrpSpPr/>
            <p:nvPr/>
          </p:nvGrpSpPr>
          <p:grpSpPr>
            <a:xfrm>
              <a:off x="4648200" y="1895650"/>
              <a:ext cx="4267200" cy="3271049"/>
              <a:chOff x="4648200" y="1743250"/>
              <a:chExt cx="4267200" cy="3271049"/>
            </a:xfrm>
          </p:grpSpPr>
          <p:pic>
            <p:nvPicPr>
              <p:cNvPr id="235" name="Google Shape;235;p24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4648200" y="1743250"/>
                <a:ext cx="4267200" cy="3271049"/>
              </a:xfrm>
              <a:prstGeom prst="rect">
                <a:avLst/>
              </a:prstGeom>
              <a:noFill/>
              <a:ln cap="flat" cmpd="sng" w="9525">
                <a:solidFill>
                  <a:srgbClr val="CCCCCC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  <p:cxnSp>
            <p:nvCxnSpPr>
              <p:cNvPr id="236" name="Google Shape;236;p24"/>
              <p:cNvCxnSpPr/>
              <p:nvPr/>
            </p:nvCxnSpPr>
            <p:spPr>
              <a:xfrm>
                <a:off x="6182875" y="3235626"/>
                <a:ext cx="40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7" name="Google Shape;237;p24"/>
              <p:cNvCxnSpPr/>
              <p:nvPr/>
            </p:nvCxnSpPr>
            <p:spPr>
              <a:xfrm>
                <a:off x="7284075" y="3235614"/>
                <a:ext cx="79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38" name="Google Shape;238;p24"/>
            <p:cNvSpPr/>
            <p:nvPr/>
          </p:nvSpPr>
          <p:spPr>
            <a:xfrm>
              <a:off x="5180400" y="2154683"/>
              <a:ext cx="2805900" cy="1422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" name="Google Shape;239;p24"/>
          <p:cNvSpPr txBox="1"/>
          <p:nvPr/>
        </p:nvSpPr>
        <p:spPr>
          <a:xfrm>
            <a:off x="62100" y="4431866"/>
            <a:ext cx="4433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</a:rPr>
              <a:t>Compared to the earlier estimate, including poverty_headcou nt_ratio reduced the size of the association by about one-third, or about 33% decrease.</a:t>
            </a:r>
            <a:endParaRPr sz="120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/>
          <p:nvPr>
            <p:ph type="title"/>
          </p:nvPr>
        </p:nvSpPr>
        <p:spPr>
          <a:xfrm>
            <a:off x="729450" y="6328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- Causal Diagram</a:t>
            </a:r>
            <a:endParaRPr/>
          </a:p>
        </p:txBody>
      </p:sp>
      <p:pic>
        <p:nvPicPr>
          <p:cNvPr id="245" name="Google Shape;2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250" y="1478400"/>
            <a:ext cx="5468001" cy="33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"/>
          <p:cNvSpPr txBox="1"/>
          <p:nvPr>
            <p:ph type="title"/>
          </p:nvPr>
        </p:nvSpPr>
        <p:spPr>
          <a:xfrm>
            <a:off x="729450" y="6328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251" name="Google Shape;251;p26"/>
          <p:cNvSpPr txBox="1"/>
          <p:nvPr/>
        </p:nvSpPr>
        <p:spPr>
          <a:xfrm>
            <a:off x="729450" y="1318575"/>
            <a:ext cx="76062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Datasets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Fewer recent figures (COVID?)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Different levels of recency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Alcohol consumption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Liters of pure alcohol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Who is consuming? What is the distribution?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Other measures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‘Projected estimates’: how much?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Our analysis: gender? Victim vs perpetrator?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Multiple measures of poverty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Poverty lines ($3.20, $1.50 etc)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Varies depending on the country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More holistic picture (Gini index)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2" name="Google Shape;2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3348" y="1444275"/>
            <a:ext cx="2734825" cy="27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 txBox="1"/>
          <p:nvPr>
            <p:ph type="title"/>
          </p:nvPr>
        </p:nvSpPr>
        <p:spPr>
          <a:xfrm>
            <a:off x="729450" y="6328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&amp; Future Work</a:t>
            </a:r>
            <a:endParaRPr/>
          </a:p>
        </p:txBody>
      </p:sp>
      <p:sp>
        <p:nvSpPr>
          <p:cNvPr id="258" name="Google Shape;258;p27"/>
          <p:cNvSpPr txBox="1"/>
          <p:nvPr/>
        </p:nvSpPr>
        <p:spPr>
          <a:xfrm>
            <a:off x="860875" y="1482025"/>
            <a:ext cx="7737000" cy="30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AutoNum type="arabicPeriod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More research is needed! (surprise surprise…)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AutoNum type="arabicPeriod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May need to think of other potential measures of alcohol consumption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AutoNum type="arabicPeriod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Poverty is a major variable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AutoNum type="arabicPeriod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But wait! There’s more!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9" name="Google Shape;2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5100" y="2800356"/>
            <a:ext cx="3102741" cy="198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"/>
          <p:cNvSpPr txBox="1"/>
          <p:nvPr>
            <p:ph type="ctrTitle"/>
          </p:nvPr>
        </p:nvSpPr>
        <p:spPr>
          <a:xfrm>
            <a:off x="729450" y="1703450"/>
            <a:ext cx="7688100" cy="25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772850" y="2034300"/>
            <a:ext cx="3348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AutoNum type="arabicPeriod"/>
            </a:pPr>
            <a:r>
              <a:rPr b="1"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Introduction &amp; Background</a:t>
            </a:r>
            <a:endParaRPr b="1"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AutoNum type="arabicPeriod"/>
            </a:pPr>
            <a:r>
              <a:rPr b="1"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Research Questions</a:t>
            </a:r>
            <a:endParaRPr b="1"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AutoNum type="arabicPeriod"/>
            </a:pPr>
            <a:r>
              <a:rPr b="1"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Data Analysis</a:t>
            </a:r>
            <a:endParaRPr b="1"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AutoNum type="arabicPeriod"/>
            </a:pPr>
            <a:r>
              <a:rPr b="1"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Limitations</a:t>
            </a:r>
            <a:endParaRPr b="1"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AutoNum type="arabicPeriod"/>
            </a:pPr>
            <a:r>
              <a:rPr b="1"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Conclusion &amp; Future Work</a:t>
            </a:r>
            <a:endParaRPr b="1"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73177">
            <a:off x="7037101" y="3100301"/>
            <a:ext cx="1285047" cy="1483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6328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&amp; Background</a:t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828200" y="1547400"/>
            <a:ext cx="79659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Possible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contributors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to VAW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GDP/economy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Women’s power (politics, domestic)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Alcohol</a:t>
            </a:r>
            <a:endParaRPr>
              <a:highlight>
                <a:srgbClr val="FFFF00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Common sense: alcohol induces violent behavior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Lots of research, lots of gaps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Contradictions (is it universal?)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Culturally homogenous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Victim vs perpetrator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Man vs woman?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Outdated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Small sample sizes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 b="1757" l="0" r="0" t="2199"/>
          <a:stretch/>
        </p:blipFill>
        <p:spPr>
          <a:xfrm>
            <a:off x="5537475" y="1892700"/>
            <a:ext cx="3256625" cy="20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6328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</a:t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828200" y="1503825"/>
            <a:ext cx="75897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latin typeface="Lato"/>
                <a:ea typeface="Lato"/>
                <a:cs typeface="Lato"/>
                <a:sym typeface="Lato"/>
              </a:rPr>
              <a:t>How does </a:t>
            </a:r>
            <a:r>
              <a:rPr b="1" lang="en" sz="2900" u="sng">
                <a:latin typeface="Lato"/>
                <a:ea typeface="Lato"/>
                <a:cs typeface="Lato"/>
                <a:sym typeface="Lato"/>
              </a:rPr>
              <a:t>alcohol use</a:t>
            </a:r>
            <a:r>
              <a:rPr b="1" lang="en" sz="2900">
                <a:latin typeface="Lato"/>
                <a:ea typeface="Lato"/>
                <a:cs typeface="Lato"/>
                <a:sym typeface="Lato"/>
              </a:rPr>
              <a:t> appear to affect the </a:t>
            </a:r>
            <a:r>
              <a:rPr b="1" lang="en" sz="2900" u="sng">
                <a:latin typeface="Lato"/>
                <a:ea typeface="Lato"/>
                <a:cs typeface="Lato"/>
                <a:sym typeface="Lato"/>
              </a:rPr>
              <a:t>prevalence</a:t>
            </a:r>
            <a:r>
              <a:rPr b="1" lang="en" sz="2900">
                <a:latin typeface="Lato"/>
                <a:ea typeface="Lato"/>
                <a:cs typeface="Lato"/>
                <a:sym typeface="Lato"/>
              </a:rPr>
              <a:t> of violence against women?</a:t>
            </a:r>
            <a:endParaRPr b="1" sz="2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784600" y="2746100"/>
            <a:ext cx="7857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Alcohol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Using data across multiple cultures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Prevalence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Individual incidents, seemed more likely to correlate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Extension: alcohol policies? (eg alcohol affordability)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We thought there would be a </a:t>
            </a:r>
            <a:r>
              <a:rPr i="1" lang="en">
                <a:latin typeface="Lato"/>
                <a:ea typeface="Lato"/>
                <a:cs typeface="Lato"/>
                <a:sym typeface="Lato"/>
              </a:rPr>
              <a:t>positive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correlation.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6328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- Data</a:t>
            </a:r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5332800" y="0"/>
            <a:ext cx="4095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Data Source: </a:t>
            </a:r>
            <a:r>
              <a:rPr lang="en" sz="11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2019 OECD study of violence against women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4">
            <a:alphaModFix/>
          </a:blip>
          <a:srcRect b="0" l="0" r="-16103" t="0"/>
          <a:stretch/>
        </p:blipFill>
        <p:spPr>
          <a:xfrm flipH="1">
            <a:off x="5547851" y="1941075"/>
            <a:ext cx="3082349" cy="1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/>
          <p:nvPr/>
        </p:nvSpPr>
        <p:spPr>
          <a:xfrm>
            <a:off x="270400" y="1573200"/>
            <a:ext cx="5311200" cy="31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Attitudes toward violence: </a:t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r>
              <a:rPr lang="en" sz="1200">
                <a:latin typeface="Lato"/>
                <a:ea typeface="Lato"/>
                <a:cs typeface="Lato"/>
                <a:sym typeface="Lato"/>
              </a:rPr>
              <a:t>The percentage of women who agree that a husband/partner is justified in beating his wife/partner under certain circumstances 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Prevalence of violence in the lifetime: </a:t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r>
              <a:rPr lang="en" sz="1200">
                <a:latin typeface="Lato"/>
                <a:ea typeface="Lato"/>
                <a:cs typeface="Lato"/>
                <a:sym typeface="Lato"/>
              </a:rPr>
              <a:t>The percentage of women who have experienced physical and/or sexual violence from an intimate partner at some time in their life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Laws on domestic violence: </a:t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r>
              <a:rPr lang="en" sz="1200">
                <a:latin typeface="Lato"/>
                <a:ea typeface="Lato"/>
                <a:cs typeface="Lato"/>
                <a:sym typeface="Lato"/>
              </a:rPr>
              <a:t>Whether the legal framework offers women legal protection from domestic violence Laws on domestic violence are presented as values ranging from 0 to 1, where 0 means that laws or practices do not discriminate against women’s rights and 1 means laws or practices fully discriminate against women’s rights.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5853452" y="1980606"/>
            <a:ext cx="38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8426252" y="1980600"/>
            <a:ext cx="53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100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6793250" y="1617075"/>
            <a:ext cx="122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Attitude (%)</a:t>
            </a:r>
            <a:endParaRPr/>
          </a:p>
        </p:txBody>
      </p:sp>
      <p:pic>
        <p:nvPicPr>
          <p:cNvPr id="120" name="Google Shape;120;p17"/>
          <p:cNvPicPr preferRelativeResize="0"/>
          <p:nvPr/>
        </p:nvPicPr>
        <p:blipFill rotWithShape="1">
          <a:blip r:embed="rId4">
            <a:alphaModFix/>
          </a:blip>
          <a:srcRect b="0" l="0" r="-16103" t="0"/>
          <a:stretch/>
        </p:blipFill>
        <p:spPr>
          <a:xfrm flipH="1">
            <a:off x="5547851" y="2803856"/>
            <a:ext cx="3082349" cy="1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/>
          <p:nvPr/>
        </p:nvSpPr>
        <p:spPr>
          <a:xfrm>
            <a:off x="5853452" y="2843387"/>
            <a:ext cx="38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8426252" y="2843381"/>
            <a:ext cx="53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100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6708856" y="2479850"/>
            <a:ext cx="145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Prevalence (%)</a:t>
            </a:r>
            <a:endParaRPr/>
          </a:p>
        </p:txBody>
      </p:sp>
      <p:pic>
        <p:nvPicPr>
          <p:cNvPr id="124" name="Google Shape;124;p17"/>
          <p:cNvPicPr preferRelativeResize="0"/>
          <p:nvPr/>
        </p:nvPicPr>
        <p:blipFill rotWithShape="1">
          <a:blip r:embed="rId4">
            <a:alphaModFix/>
          </a:blip>
          <a:srcRect b="0" l="0" r="-16103" t="0"/>
          <a:stretch/>
        </p:blipFill>
        <p:spPr>
          <a:xfrm flipH="1">
            <a:off x="5547851" y="3685482"/>
            <a:ext cx="3082349" cy="1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/>
        </p:nvSpPr>
        <p:spPr>
          <a:xfrm>
            <a:off x="5853452" y="3725013"/>
            <a:ext cx="38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8502452" y="3725006"/>
            <a:ext cx="53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1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7098050" y="3361481"/>
            <a:ext cx="10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Law</a:t>
            </a:r>
            <a:endParaRPr/>
          </a:p>
        </p:txBody>
      </p:sp>
      <p:pic>
        <p:nvPicPr>
          <p:cNvPr id="128" name="Google Shape;12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5849" y="1710587"/>
            <a:ext cx="213175" cy="21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10800000">
            <a:off x="8418056" y="1710587"/>
            <a:ext cx="213175" cy="21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5849" y="2575826"/>
            <a:ext cx="213175" cy="21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10800000">
            <a:off x="8418056" y="2575826"/>
            <a:ext cx="213175" cy="21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5849" y="3463187"/>
            <a:ext cx="213175" cy="21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10800000">
            <a:off x="8418056" y="3463187"/>
            <a:ext cx="213175" cy="21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7"/>
          <p:cNvSpPr txBox="1"/>
          <p:nvPr/>
        </p:nvSpPr>
        <p:spPr>
          <a:xfrm>
            <a:off x="6036400" y="4312800"/>
            <a:ext cx="294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We expect a positive correlation.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title"/>
          </p:nvPr>
        </p:nvSpPr>
        <p:spPr>
          <a:xfrm>
            <a:off x="729450" y="6328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- Visualization</a:t>
            </a:r>
            <a:endParaRPr/>
          </a:p>
        </p:txBody>
      </p:sp>
      <p:grpSp>
        <p:nvGrpSpPr>
          <p:cNvPr id="140" name="Google Shape;140;p18"/>
          <p:cNvGrpSpPr/>
          <p:nvPr/>
        </p:nvGrpSpPr>
        <p:grpSpPr>
          <a:xfrm>
            <a:off x="5661126" y="609412"/>
            <a:ext cx="3083380" cy="354413"/>
            <a:chOff x="5547851" y="1710587"/>
            <a:chExt cx="3083380" cy="354413"/>
          </a:xfrm>
        </p:grpSpPr>
        <p:pic>
          <p:nvPicPr>
            <p:cNvPr id="141" name="Google Shape;141;p18"/>
            <p:cNvPicPr preferRelativeResize="0"/>
            <p:nvPr/>
          </p:nvPicPr>
          <p:blipFill rotWithShape="1">
            <a:blip r:embed="rId3">
              <a:alphaModFix/>
            </a:blip>
            <a:srcRect b="0" l="0" r="-16103" t="0"/>
            <a:stretch/>
          </p:blipFill>
          <p:spPr>
            <a:xfrm flipH="1">
              <a:off x="5547851" y="1941075"/>
              <a:ext cx="3082349" cy="123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955849" y="1710587"/>
              <a:ext cx="213175" cy="213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 rot="10800000">
              <a:off x="8418056" y="1710587"/>
              <a:ext cx="213175" cy="2131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4" name="Google Shape;14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00" y="1485934"/>
            <a:ext cx="3003081" cy="1789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94268" y="1479637"/>
            <a:ext cx="3003081" cy="1834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3850" y="3516900"/>
            <a:ext cx="4437550" cy="132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8"/>
          <p:cNvSpPr txBox="1"/>
          <p:nvPr/>
        </p:nvSpPr>
        <p:spPr>
          <a:xfrm>
            <a:off x="6591550" y="3516900"/>
            <a:ext cx="185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Categorical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Imbalance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8" name="Google Shape;148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37525" y="1486331"/>
            <a:ext cx="3003074" cy="1816827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8"/>
          <p:cNvSpPr txBox="1"/>
          <p:nvPr/>
        </p:nvSpPr>
        <p:spPr>
          <a:xfrm>
            <a:off x="5332800" y="0"/>
            <a:ext cx="4095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Data Source: </a:t>
            </a:r>
            <a:r>
              <a:rPr lang="en" sz="11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9"/>
              </a:rPr>
              <a:t>2019 OECD study of violence against women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type="title"/>
          </p:nvPr>
        </p:nvSpPr>
        <p:spPr>
          <a:xfrm>
            <a:off x="729450" y="6328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- Visualization</a:t>
            </a:r>
            <a:endParaRPr/>
          </a:p>
        </p:txBody>
      </p:sp>
      <p:pic>
        <p:nvPicPr>
          <p:cNvPr id="155" name="Google Shape;15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9275" y="696450"/>
            <a:ext cx="3685195" cy="2207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599" y="1840500"/>
            <a:ext cx="3685199" cy="277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9"/>
          <p:cNvSpPr txBox="1"/>
          <p:nvPr/>
        </p:nvSpPr>
        <p:spPr>
          <a:xfrm>
            <a:off x="5332800" y="0"/>
            <a:ext cx="4095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Data Source: </a:t>
            </a:r>
            <a:r>
              <a:rPr lang="en" sz="11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2019 OECD study of violence against women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8" name="Google Shape;15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57006" y="2912875"/>
            <a:ext cx="3685202" cy="2233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>
            <p:ph type="title"/>
          </p:nvPr>
        </p:nvSpPr>
        <p:spPr>
          <a:xfrm>
            <a:off x="729450" y="6328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- Visualization</a:t>
            </a:r>
            <a:endParaRPr/>
          </a:p>
        </p:txBody>
      </p:sp>
      <p:grpSp>
        <p:nvGrpSpPr>
          <p:cNvPr id="164" name="Google Shape;164;p20"/>
          <p:cNvGrpSpPr/>
          <p:nvPr/>
        </p:nvGrpSpPr>
        <p:grpSpPr>
          <a:xfrm>
            <a:off x="5661126" y="609412"/>
            <a:ext cx="3083380" cy="354413"/>
            <a:chOff x="5547851" y="1710587"/>
            <a:chExt cx="3083380" cy="354413"/>
          </a:xfrm>
        </p:grpSpPr>
        <p:pic>
          <p:nvPicPr>
            <p:cNvPr id="165" name="Google Shape;165;p20"/>
            <p:cNvPicPr preferRelativeResize="0"/>
            <p:nvPr/>
          </p:nvPicPr>
          <p:blipFill rotWithShape="1">
            <a:blip r:embed="rId3">
              <a:alphaModFix/>
            </a:blip>
            <a:srcRect b="0" l="0" r="-16103" t="0"/>
            <a:stretch/>
          </p:blipFill>
          <p:spPr>
            <a:xfrm flipH="1">
              <a:off x="5547851" y="1941075"/>
              <a:ext cx="3082349" cy="123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955849" y="1710587"/>
              <a:ext cx="213175" cy="213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 rot="10800000">
              <a:off x="8418056" y="1710587"/>
              <a:ext cx="213175" cy="2131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8" name="Google Shape;16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475" y="1867400"/>
            <a:ext cx="4362039" cy="2663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68725" y="1851380"/>
            <a:ext cx="4378277" cy="267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0"/>
          <p:cNvSpPr txBox="1"/>
          <p:nvPr/>
        </p:nvSpPr>
        <p:spPr>
          <a:xfrm>
            <a:off x="7128375" y="0"/>
            <a:ext cx="201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Data Source: Lab06 (Covid)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type="title"/>
          </p:nvPr>
        </p:nvSpPr>
        <p:spPr>
          <a:xfrm>
            <a:off x="729450" y="6328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- Visualization</a:t>
            </a:r>
            <a:endParaRPr/>
          </a:p>
        </p:txBody>
      </p:sp>
      <p:grpSp>
        <p:nvGrpSpPr>
          <p:cNvPr id="176" name="Google Shape;176;p21"/>
          <p:cNvGrpSpPr/>
          <p:nvPr/>
        </p:nvGrpSpPr>
        <p:grpSpPr>
          <a:xfrm>
            <a:off x="5661126" y="609412"/>
            <a:ext cx="3083380" cy="354413"/>
            <a:chOff x="5547851" y="1710587"/>
            <a:chExt cx="3083380" cy="354413"/>
          </a:xfrm>
        </p:grpSpPr>
        <p:pic>
          <p:nvPicPr>
            <p:cNvPr id="177" name="Google Shape;177;p21"/>
            <p:cNvPicPr preferRelativeResize="0"/>
            <p:nvPr/>
          </p:nvPicPr>
          <p:blipFill rotWithShape="1">
            <a:blip r:embed="rId3">
              <a:alphaModFix/>
            </a:blip>
            <a:srcRect b="0" l="0" r="-16103" t="0"/>
            <a:stretch/>
          </p:blipFill>
          <p:spPr>
            <a:xfrm flipH="1">
              <a:off x="5547851" y="1941075"/>
              <a:ext cx="3082349" cy="123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8" name="Google Shape;178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955849" y="1710587"/>
              <a:ext cx="213175" cy="213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" name="Google Shape;179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 rot="10800000">
              <a:off x="8418056" y="1710587"/>
              <a:ext cx="213175" cy="2131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0" name="Google Shape;180;p21"/>
          <p:cNvGrpSpPr/>
          <p:nvPr/>
        </p:nvGrpSpPr>
        <p:grpSpPr>
          <a:xfrm>
            <a:off x="5088525" y="1217225"/>
            <a:ext cx="3531050" cy="3297475"/>
            <a:chOff x="5080350" y="1244250"/>
            <a:chExt cx="3531050" cy="3297475"/>
          </a:xfrm>
        </p:grpSpPr>
        <p:pic>
          <p:nvPicPr>
            <p:cNvPr id="181" name="Google Shape;181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080350" y="1244250"/>
              <a:ext cx="3531050" cy="3297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" name="Google Shape;182;p21"/>
            <p:cNvSpPr txBox="1"/>
            <p:nvPr/>
          </p:nvSpPr>
          <p:spPr>
            <a:xfrm>
              <a:off x="6087819" y="2277812"/>
              <a:ext cx="639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1.0</a:t>
              </a:r>
              <a:endPara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3" name="Google Shape;183;p21"/>
            <p:cNvSpPr txBox="1"/>
            <p:nvPr/>
          </p:nvSpPr>
          <p:spPr>
            <a:xfrm>
              <a:off x="6866206" y="3056199"/>
              <a:ext cx="639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1.0</a:t>
              </a:r>
              <a:endPara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4" name="Google Shape;184;p21"/>
            <p:cNvSpPr txBox="1"/>
            <p:nvPr/>
          </p:nvSpPr>
          <p:spPr>
            <a:xfrm>
              <a:off x="7644593" y="3842780"/>
              <a:ext cx="639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1.0</a:t>
              </a:r>
              <a:endPara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5" name="Google Shape;185;p21"/>
            <p:cNvSpPr txBox="1"/>
            <p:nvPr/>
          </p:nvSpPr>
          <p:spPr>
            <a:xfrm>
              <a:off x="6776687" y="2279782"/>
              <a:ext cx="885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0.196</a:t>
              </a:r>
              <a:endParaRPr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6" name="Google Shape;186;p21"/>
            <p:cNvSpPr txBox="1"/>
            <p:nvPr/>
          </p:nvSpPr>
          <p:spPr>
            <a:xfrm>
              <a:off x="5998300" y="3058169"/>
              <a:ext cx="885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0.196</a:t>
              </a:r>
              <a:endParaRPr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7" name="Google Shape;187;p21"/>
            <p:cNvSpPr txBox="1"/>
            <p:nvPr/>
          </p:nvSpPr>
          <p:spPr>
            <a:xfrm>
              <a:off x="7600950" y="3052444"/>
              <a:ext cx="885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0.11</a:t>
              </a:r>
              <a:endParaRPr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8" name="Google Shape;188;p21"/>
            <p:cNvSpPr txBox="1"/>
            <p:nvPr/>
          </p:nvSpPr>
          <p:spPr>
            <a:xfrm>
              <a:off x="6830756" y="3839025"/>
              <a:ext cx="885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0.11</a:t>
              </a:r>
              <a:endParaRPr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9" name="Google Shape;189;p21"/>
            <p:cNvSpPr txBox="1"/>
            <p:nvPr/>
          </p:nvSpPr>
          <p:spPr>
            <a:xfrm>
              <a:off x="5998300" y="3828363"/>
              <a:ext cx="885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0.449</a:t>
              </a:r>
              <a:endParaRPr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90" name="Google Shape;190;p21"/>
            <p:cNvSpPr txBox="1"/>
            <p:nvPr/>
          </p:nvSpPr>
          <p:spPr>
            <a:xfrm>
              <a:off x="7555074" y="2279782"/>
              <a:ext cx="885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0.449</a:t>
              </a:r>
              <a:endParaRPr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pic>
        <p:nvPicPr>
          <p:cNvPr id="191" name="Google Shape;19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2525" y="1677725"/>
            <a:ext cx="4289974" cy="2613224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1"/>
          <p:cNvSpPr txBox="1"/>
          <p:nvPr/>
        </p:nvSpPr>
        <p:spPr>
          <a:xfrm>
            <a:off x="7128375" y="0"/>
            <a:ext cx="201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Data Source: Lab06 (Covid)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21"/>
          <p:cNvSpPr/>
          <p:nvPr/>
        </p:nvSpPr>
        <p:spPr>
          <a:xfrm>
            <a:off x="1992213" y="2416275"/>
            <a:ext cx="1110600" cy="746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1"/>
          <p:cNvSpPr/>
          <p:nvPr/>
        </p:nvSpPr>
        <p:spPr>
          <a:xfrm>
            <a:off x="402525" y="3323750"/>
            <a:ext cx="1508700" cy="816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5" name="Google Shape;195;p21"/>
          <p:cNvCxnSpPr/>
          <p:nvPr/>
        </p:nvCxnSpPr>
        <p:spPr>
          <a:xfrm>
            <a:off x="1359175" y="4113025"/>
            <a:ext cx="417600" cy="55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21"/>
          <p:cNvCxnSpPr/>
          <p:nvPr/>
        </p:nvCxnSpPr>
        <p:spPr>
          <a:xfrm flipH="1">
            <a:off x="1794600" y="3135850"/>
            <a:ext cx="559500" cy="15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" name="Google Shape;197;p21"/>
          <p:cNvSpPr txBox="1"/>
          <p:nvPr/>
        </p:nvSpPr>
        <p:spPr>
          <a:xfrm>
            <a:off x="1448000" y="4672825"/>
            <a:ext cx="101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Bimodal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