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7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2"/>
  </p:normalViewPr>
  <p:slideViewPr>
    <p:cSldViewPr snapToGrid="0" snapToObjects="1">
      <p:cViewPr varScale="1">
        <p:scale>
          <a:sx n="116" d="100"/>
          <a:sy n="116" d="100"/>
        </p:scale>
        <p:origin x="416" y="1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BEB7F-BE02-C241-AF61-EC8D274A9C21}" type="datetimeFigureOut">
              <a:rPr lang="en-US" smtClean="0"/>
              <a:t>10/9/25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DBF15-DFC7-D84C-A049-F524F8953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0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output the text in red.</a:t>
            </a:r>
          </a:p>
          <a:p>
            <a:r>
              <a:rPr lang="en-US" dirty="0"/>
              <a:t>Significance place is not 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6A5F6-6870-4CA4-9B9D-55935E07AE1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6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0888" y="1295401"/>
            <a:ext cx="8650224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895" y="1524000"/>
            <a:ext cx="8664211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895" y="3299013"/>
            <a:ext cx="8664212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4F57-3956-4B48-BCD2-E41BA471AA83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83E9-30D3-3E41-BF7D-67CAF5119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8" y="611872"/>
            <a:ext cx="5439393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8" y="1787856"/>
            <a:ext cx="5439393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4F57-3956-4B48-BCD2-E41BA471AA83}" type="datetimeFigureOut">
              <a:rPr lang="en-US" smtClean="0"/>
              <a:t>10/9/25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83E9-30D3-3E41-BF7D-67CAF5119E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787489" y="359392"/>
            <a:ext cx="48768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4F57-3956-4B48-BCD2-E41BA471AA83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83E9-30D3-3E41-BF7D-67CAF5119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6389" y="368301"/>
            <a:ext cx="2032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365" y="368301"/>
            <a:ext cx="8919635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4F57-3956-4B48-BCD2-E41BA471AA83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83E9-30D3-3E41-BF7D-67CAF5119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4F57-3956-4B48-BCD2-E41BA471AA83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83E9-30D3-3E41-BF7D-67CAF5119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718" y="3352802"/>
            <a:ext cx="11222567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718" y="4771030"/>
            <a:ext cx="11222567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4F57-3956-4B48-BCD2-E41BA471AA83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83E9-30D3-3E41-BF7D-67CAF5119E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94640" y="363538"/>
            <a:ext cx="1120272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403145"/>
            <a:ext cx="10742084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3736006"/>
            <a:ext cx="10742084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4F57-3956-4B48-BCD2-E41BA471AA83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83E9-30D3-3E41-BF7D-67CAF5119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367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4761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4F57-3956-4B48-BCD2-E41BA471AA83}" type="datetimeFigureOut">
              <a:rPr lang="en-US" smtClean="0"/>
              <a:t>10/9/25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83E9-30D3-3E41-BF7D-67CAF5119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5" y="107576"/>
            <a:ext cx="10723035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5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365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4760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4760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4F57-3956-4B48-BCD2-E41BA471AA83}" type="datetimeFigureOut">
              <a:rPr lang="en-US" smtClean="0"/>
              <a:t>10/9/25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83E9-30D3-3E41-BF7D-67CAF5119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4F57-3956-4B48-BCD2-E41BA471AA83}" type="datetimeFigureOut">
              <a:rPr lang="en-US" smtClean="0"/>
              <a:t>10/9/25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83E9-30D3-3E41-BF7D-67CAF5119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4F57-3956-4B48-BCD2-E41BA471AA83}" type="datetimeFigureOut">
              <a:rPr lang="en-US" smtClean="0"/>
              <a:t>10/9/25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83E9-30D3-3E41-BF7D-67CAF5119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611872"/>
            <a:ext cx="512064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765" y="368300"/>
            <a:ext cx="512064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9" y="1787856"/>
            <a:ext cx="512064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4F57-3956-4B48-BCD2-E41BA471AA83}" type="datetimeFigureOut">
              <a:rPr lang="en-US" smtClean="0"/>
              <a:t>10/9/25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83E9-30D3-3E41-BF7D-67CAF5119E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1600201"/>
            <a:ext cx="1072303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06447" y="62756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A684F57-3956-4B48-BCD2-E41BA471AA83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611" y="6275669"/>
            <a:ext cx="6454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0541" y="6275669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1F83E9-30D3-3E41-BF7D-67CAF5119E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HW#3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Ling570</a:t>
            </a:r>
          </a:p>
          <a:p>
            <a:r>
              <a:rPr lang="en-US" dirty="0"/>
              <a:t>Shallow Processing Techniques for NLP</a:t>
            </a:r>
          </a:p>
          <a:p>
            <a:r>
              <a:rPr lang="en-US" dirty="0"/>
              <a:t>October 9, 2025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75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Output file for Q3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40658" y="813607"/>
            <a:ext cx="11851342" cy="5849221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buFontTx/>
              <a:buNone/>
            </a:pPr>
            <a:r>
              <a:rPr lang="en-US" sz="5600" dirty="0"/>
              <a:t>Sent #1: &lt;s&gt; Influential members of the House … &lt;/s&gt;   </a:t>
            </a:r>
            <a:r>
              <a:rPr lang="en-US" sz="5600" dirty="0">
                <a:solidFill>
                  <a:srgbClr val="FF0000"/>
                </a:solidFill>
              </a:rPr>
              <a:t># print  sent with &lt;s&gt; and &lt;/s&gt; inserted</a:t>
            </a:r>
          </a:p>
          <a:p>
            <a:pPr eaLnBrk="1" hangingPunct="1">
              <a:buFontTx/>
              <a:buNone/>
            </a:pPr>
            <a:r>
              <a:rPr lang="en-US" sz="5600" dirty="0"/>
              <a:t>1: </a:t>
            </a:r>
            <a:r>
              <a:rPr lang="en-US" sz="5600" dirty="0" err="1"/>
              <a:t>lg</a:t>
            </a:r>
            <a:r>
              <a:rPr lang="en-US" sz="5600" dirty="0"/>
              <a:t> P(Influential | &lt;s&gt;) = -</a:t>
            </a:r>
            <a:r>
              <a:rPr lang="en-US" sz="5600" dirty="0" err="1"/>
              <a:t>inf</a:t>
            </a:r>
            <a:r>
              <a:rPr lang="en-US" sz="5600" dirty="0"/>
              <a:t> (unknown word)     </a:t>
            </a:r>
            <a:r>
              <a:rPr lang="en-US" sz="5600" dirty="0">
                <a:solidFill>
                  <a:srgbClr val="FF0000"/>
                </a:solidFill>
              </a:rPr>
              <a:t># if </a:t>
            </a:r>
            <a:r>
              <a:rPr lang="en-US" sz="5600" dirty="0" err="1">
                <a:solidFill>
                  <a:srgbClr val="FF0000"/>
                </a:solidFill>
              </a:rPr>
              <a:t>w_i</a:t>
            </a:r>
            <a:r>
              <a:rPr lang="en-US" sz="5600" dirty="0">
                <a:solidFill>
                  <a:srgbClr val="FF0000"/>
                </a:solidFill>
              </a:rPr>
              <a:t> is unknown, </a:t>
            </a:r>
            <a:r>
              <a:rPr lang="en-US" sz="5600" dirty="0" err="1">
                <a:solidFill>
                  <a:srgbClr val="FF0000"/>
                </a:solidFill>
              </a:rPr>
              <a:t>prob</a:t>
            </a:r>
            <a:r>
              <a:rPr lang="en-US" sz="5600" dirty="0">
                <a:solidFill>
                  <a:srgbClr val="FF0000"/>
                </a:solidFill>
              </a:rPr>
              <a:t> is 0, </a:t>
            </a:r>
            <a:r>
              <a:rPr lang="en-US" sz="5600" dirty="0" err="1">
                <a:solidFill>
                  <a:srgbClr val="FF0000"/>
                </a:solidFill>
              </a:rPr>
              <a:t>lgprob</a:t>
            </a:r>
            <a:r>
              <a:rPr lang="en-US" sz="5600" dirty="0">
                <a:solidFill>
                  <a:srgbClr val="FF0000"/>
                </a:solidFill>
              </a:rPr>
              <a:t> is -</a:t>
            </a:r>
            <a:r>
              <a:rPr lang="en-US" sz="5600" dirty="0" err="1">
                <a:solidFill>
                  <a:srgbClr val="FF0000"/>
                </a:solidFill>
              </a:rPr>
              <a:t>inf</a:t>
            </a:r>
            <a:endParaRPr lang="en-US" sz="56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sz="5600" dirty="0"/>
              <a:t>2: </a:t>
            </a:r>
            <a:r>
              <a:rPr lang="en-US" sz="5600" dirty="0" err="1"/>
              <a:t>lg</a:t>
            </a:r>
            <a:r>
              <a:rPr lang="en-US" sz="5600" dirty="0"/>
              <a:t> P(members | &lt;s&gt; Influential) = -4.2612798662 (unseen </a:t>
            </a:r>
            <a:r>
              <a:rPr lang="en-US" sz="5600" dirty="0" err="1"/>
              <a:t>ngrams</a:t>
            </a:r>
            <a:r>
              <a:rPr lang="en-US" sz="5600" dirty="0"/>
              <a:t>)  </a:t>
            </a:r>
            <a:r>
              <a:rPr lang="en-US" sz="5600" dirty="0">
                <a:solidFill>
                  <a:srgbClr val="FF0000"/>
                </a:solidFill>
              </a:rPr>
              <a:t># if </a:t>
            </a:r>
            <a:r>
              <a:rPr lang="en-US" sz="5600" dirty="0" err="1">
                <a:solidFill>
                  <a:srgbClr val="FF0000"/>
                </a:solidFill>
              </a:rPr>
              <a:t>w_i</a:t>
            </a:r>
            <a:r>
              <a:rPr lang="en-US" sz="5600" dirty="0">
                <a:solidFill>
                  <a:srgbClr val="FF0000"/>
                </a:solidFill>
              </a:rPr>
              <a:t> is known but </a:t>
            </a:r>
            <a:r>
              <a:rPr lang="en-US" sz="5600" dirty="0" err="1">
                <a:solidFill>
                  <a:srgbClr val="FF0000"/>
                </a:solidFill>
              </a:rPr>
              <a:t>ngrams</a:t>
            </a:r>
            <a:r>
              <a:rPr lang="en-US" sz="5600" dirty="0">
                <a:solidFill>
                  <a:srgbClr val="FF0000"/>
                </a:solidFill>
              </a:rPr>
              <a:t> is unseen, use interpolation to calculate the </a:t>
            </a:r>
            <a:r>
              <a:rPr lang="en-US" sz="5600" dirty="0" err="1">
                <a:solidFill>
                  <a:srgbClr val="FF0000"/>
                </a:solidFill>
              </a:rPr>
              <a:t>prob</a:t>
            </a:r>
            <a:endParaRPr lang="en-US" sz="56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sz="5600" dirty="0"/>
              <a:t>3: </a:t>
            </a:r>
            <a:r>
              <a:rPr lang="en-US" sz="5600" dirty="0" err="1"/>
              <a:t>lg</a:t>
            </a:r>
            <a:r>
              <a:rPr lang="en-US" sz="5600" dirty="0"/>
              <a:t> P(of | Influential members) = -0.6592187670 (unseen </a:t>
            </a:r>
            <a:r>
              <a:rPr lang="en-US" sz="5600" dirty="0" err="1"/>
              <a:t>ngrams</a:t>
            </a:r>
            <a:r>
              <a:rPr lang="en-US" sz="5600" dirty="0"/>
              <a:t>)</a:t>
            </a:r>
          </a:p>
          <a:p>
            <a:pPr eaLnBrk="1" hangingPunct="1">
              <a:buFontTx/>
              <a:buNone/>
            </a:pPr>
            <a:r>
              <a:rPr lang="en-US" sz="5600" dirty="0"/>
              <a:t>4: </a:t>
            </a:r>
            <a:r>
              <a:rPr lang="en-US" sz="5600" dirty="0" err="1"/>
              <a:t>lg</a:t>
            </a:r>
            <a:r>
              <a:rPr lang="en-US" sz="5600" dirty="0"/>
              <a:t> P(the | members of) = -0.673243382588536    </a:t>
            </a:r>
            <a:r>
              <a:rPr lang="en-US" sz="5600" dirty="0">
                <a:solidFill>
                  <a:srgbClr val="FF0000"/>
                </a:solidFill>
              </a:rPr>
              <a:t># this is the case that the </a:t>
            </a:r>
            <a:r>
              <a:rPr lang="en-US" sz="5600" dirty="0" err="1">
                <a:solidFill>
                  <a:srgbClr val="FF0000"/>
                </a:solidFill>
              </a:rPr>
              <a:t>ngram</a:t>
            </a:r>
            <a:r>
              <a:rPr lang="en-US" sz="5600" dirty="0">
                <a:solidFill>
                  <a:srgbClr val="FF0000"/>
                </a:solidFill>
              </a:rPr>
              <a:t> is seen; still use interpolation</a:t>
            </a:r>
          </a:p>
          <a:p>
            <a:pPr eaLnBrk="1" hangingPunct="1">
              <a:buFontTx/>
              <a:buNone/>
            </a:pPr>
            <a:r>
              <a:rPr lang="en-US" sz="8000" dirty="0"/>
              <a:t>…</a:t>
            </a:r>
          </a:p>
          <a:p>
            <a:pPr eaLnBrk="1" hangingPunct="1">
              <a:buFontTx/>
              <a:buNone/>
            </a:pPr>
            <a:r>
              <a:rPr lang="en-US" sz="5600" dirty="0"/>
              <a:t>37: </a:t>
            </a:r>
            <a:r>
              <a:rPr lang="en-US" sz="5600" dirty="0" err="1"/>
              <a:t>lg</a:t>
            </a:r>
            <a:r>
              <a:rPr lang="en-US" sz="5600" dirty="0"/>
              <a:t> P(. | sick thrifts) = -2.1125009913 (unseen </a:t>
            </a:r>
            <a:r>
              <a:rPr lang="en-US" sz="5600" dirty="0" err="1"/>
              <a:t>ngrams</a:t>
            </a:r>
            <a:r>
              <a:rPr lang="en-US" sz="5600" dirty="0"/>
              <a:t>)</a:t>
            </a:r>
          </a:p>
          <a:p>
            <a:pPr eaLnBrk="1" hangingPunct="1">
              <a:buFontTx/>
              <a:buNone/>
            </a:pPr>
            <a:r>
              <a:rPr lang="en-US" sz="5600" dirty="0"/>
              <a:t>38: </a:t>
            </a:r>
            <a:r>
              <a:rPr lang="en-US" sz="5600" dirty="0" err="1"/>
              <a:t>lg</a:t>
            </a:r>
            <a:r>
              <a:rPr lang="en-US" sz="5600" dirty="0"/>
              <a:t> P(&lt;/s&gt; | thrifts .) = -0.3225023457 (unseen </a:t>
            </a:r>
            <a:r>
              <a:rPr lang="en-US" sz="5600" dirty="0" err="1"/>
              <a:t>ngrams</a:t>
            </a:r>
            <a:r>
              <a:rPr lang="en-US" sz="5600" dirty="0"/>
              <a:t>)</a:t>
            </a:r>
          </a:p>
          <a:p>
            <a:pPr eaLnBrk="1" hangingPunct="1">
              <a:buFontTx/>
              <a:buNone/>
            </a:pPr>
            <a:r>
              <a:rPr lang="en-US" sz="5600" dirty="0"/>
              <a:t>1 sentence, 37 words, </a:t>
            </a:r>
            <a:r>
              <a:rPr lang="en-US" altLang="zh-CN" sz="5600" dirty="0"/>
              <a:t>1</a:t>
            </a:r>
            <a:r>
              <a:rPr lang="en-US" sz="5600" dirty="0"/>
              <a:t> OOVs   </a:t>
            </a:r>
            <a:r>
              <a:rPr lang="en-US" sz="5600" dirty="0">
                <a:solidFill>
                  <a:srgbClr val="FF0000"/>
                </a:solidFill>
              </a:rPr>
              <a:t># </a:t>
            </a:r>
            <a:r>
              <a:rPr lang="en-US" sz="5600" dirty="0" err="1">
                <a:solidFill>
                  <a:srgbClr val="FF0000"/>
                </a:solidFill>
              </a:rPr>
              <a:t>word_num</a:t>
            </a:r>
            <a:r>
              <a:rPr lang="en-US" sz="5600" dirty="0">
                <a:solidFill>
                  <a:srgbClr val="FF0000"/>
                </a:solidFill>
              </a:rPr>
              <a:t> is the number of words including </a:t>
            </a:r>
            <a:r>
              <a:rPr lang="en-US" sz="5600" dirty="0" err="1">
                <a:solidFill>
                  <a:srgbClr val="FF0000"/>
                </a:solidFill>
              </a:rPr>
              <a:t>oov</a:t>
            </a:r>
            <a:r>
              <a:rPr lang="en-US" sz="5600" dirty="0">
                <a:solidFill>
                  <a:srgbClr val="FF0000"/>
                </a:solidFill>
              </a:rPr>
              <a:t> words, but not include &lt;s&gt; and &lt;/s&gt;</a:t>
            </a:r>
          </a:p>
          <a:p>
            <a:pPr eaLnBrk="1" hangingPunct="1">
              <a:buFontTx/>
              <a:buNone/>
            </a:pPr>
            <a:r>
              <a:rPr lang="en-US" sz="5600" dirty="0" err="1"/>
              <a:t>lgprob</a:t>
            </a:r>
            <a:r>
              <a:rPr lang="en-US" sz="5600" dirty="0"/>
              <a:t>=-82.8860891791   ppl=721.3416454529   </a:t>
            </a:r>
            <a:r>
              <a:rPr lang="en-US" sz="5600" dirty="0">
                <a:solidFill>
                  <a:srgbClr val="FF0000"/>
                </a:solidFill>
              </a:rPr>
              <a:t># </a:t>
            </a:r>
            <a:r>
              <a:rPr lang="en-US" sz="5600" dirty="0" err="1">
                <a:solidFill>
                  <a:srgbClr val="FF0000"/>
                </a:solidFill>
              </a:rPr>
              <a:t>lgprob</a:t>
            </a:r>
            <a:r>
              <a:rPr lang="en-US" sz="5600" dirty="0">
                <a:solidFill>
                  <a:srgbClr val="FF0000"/>
                </a:solidFill>
              </a:rPr>
              <a:t> and ppl for the current sentence only.</a:t>
            </a:r>
            <a:endParaRPr lang="en-US" sz="2900" dirty="0"/>
          </a:p>
          <a:p>
            <a:pPr eaLnBrk="1" hangingPunct="1">
              <a:buFontTx/>
              <a:buNone/>
            </a:pPr>
            <a:r>
              <a:rPr lang="pt-BR" sz="5600" dirty="0"/>
              <a:t>%%%%%%%%%%%%%%%%%%%%%%%%%%%  </a:t>
            </a:r>
            <a:r>
              <a:rPr lang="pt-BR" sz="5600" dirty="0">
                <a:solidFill>
                  <a:srgbClr val="FF0000"/>
                </a:solidFill>
              </a:rPr>
              <a:t># the number of %s here does not matter</a:t>
            </a:r>
          </a:p>
          <a:p>
            <a:pPr eaLnBrk="1" hangingPunct="1">
              <a:buFontTx/>
              <a:buNone/>
            </a:pPr>
            <a:r>
              <a:rPr lang="pt-BR" sz="5600" dirty="0"/>
              <a:t>sent_num=50 word_num=1175 oov_num=190</a:t>
            </a:r>
          </a:p>
          <a:p>
            <a:pPr>
              <a:buNone/>
            </a:pPr>
            <a:r>
              <a:rPr lang="pt-BR" sz="5600" dirty="0"/>
              <a:t>lgprob=-2854.7815701377  ave_lgprob=-2.7582430629 ppl=573.1166992372 </a:t>
            </a:r>
            <a:r>
              <a:rPr lang="en-US" sz="5600" dirty="0">
                <a:solidFill>
                  <a:srgbClr val="FF0000"/>
                </a:solidFill>
              </a:rPr>
              <a:t>## </a:t>
            </a:r>
            <a:r>
              <a:rPr lang="en-US" sz="5600" dirty="0" err="1">
                <a:solidFill>
                  <a:srgbClr val="FF0000"/>
                </a:solidFill>
              </a:rPr>
              <a:t>ave_lgprob</a:t>
            </a:r>
            <a:r>
              <a:rPr lang="en-US" sz="5600" dirty="0">
                <a:solidFill>
                  <a:srgbClr val="FF0000"/>
                </a:solidFill>
              </a:rPr>
              <a:t> = </a:t>
            </a:r>
            <a:r>
              <a:rPr lang="en-US" sz="5600" dirty="0" err="1">
                <a:solidFill>
                  <a:srgbClr val="FF0000"/>
                </a:solidFill>
              </a:rPr>
              <a:t>lgprob</a:t>
            </a:r>
            <a:r>
              <a:rPr lang="en-US" sz="5600" dirty="0">
                <a:solidFill>
                  <a:srgbClr val="FF0000"/>
                </a:solidFill>
              </a:rPr>
              <a:t> / (</a:t>
            </a:r>
            <a:r>
              <a:rPr lang="en-US" sz="5600" dirty="0" err="1">
                <a:solidFill>
                  <a:srgbClr val="FF0000"/>
                </a:solidFill>
              </a:rPr>
              <a:t>word_num</a:t>
            </a:r>
            <a:r>
              <a:rPr lang="en-US" sz="5600" dirty="0">
                <a:solidFill>
                  <a:srgbClr val="FF0000"/>
                </a:solidFill>
              </a:rPr>
              <a:t> + </a:t>
            </a:r>
            <a:r>
              <a:rPr lang="en-US" sz="5600" dirty="0" err="1">
                <a:solidFill>
                  <a:srgbClr val="FF0000"/>
                </a:solidFill>
              </a:rPr>
              <a:t>sent_num</a:t>
            </a:r>
            <a:r>
              <a:rPr lang="en-US" sz="5600" dirty="0">
                <a:solidFill>
                  <a:srgbClr val="FF0000"/>
                </a:solidFill>
              </a:rPr>
              <a:t> – </a:t>
            </a:r>
            <a:r>
              <a:rPr lang="en-US" sz="5600" dirty="0" err="1">
                <a:solidFill>
                  <a:srgbClr val="FF0000"/>
                </a:solidFill>
              </a:rPr>
              <a:t>oov_num</a:t>
            </a:r>
            <a:r>
              <a:rPr lang="en-US" sz="5600" dirty="0">
                <a:solidFill>
                  <a:srgbClr val="FF0000"/>
                </a:solidFill>
              </a:rPr>
              <a:t>) ## ppl = 10 </a:t>
            </a:r>
            <a:r>
              <a:rPr lang="en-US" sz="5600" baseline="30000" dirty="0">
                <a:solidFill>
                  <a:srgbClr val="FF0000"/>
                </a:solidFill>
              </a:rPr>
              <a:t>- </a:t>
            </a:r>
            <a:r>
              <a:rPr lang="en-US" sz="5600" baseline="30000" dirty="0" err="1">
                <a:solidFill>
                  <a:srgbClr val="FF0000"/>
                </a:solidFill>
              </a:rPr>
              <a:t>avg_lgprob</a:t>
            </a:r>
            <a:endParaRPr lang="en-US" sz="5600" baseline="300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1800" dirty="0"/>
          </a:p>
          <a:p>
            <a:pPr eaLnBrk="1" hangingPunct="1">
              <a:buFontTx/>
              <a:buNone/>
            </a:pPr>
            <a:endParaRPr lang="en-US" sz="1800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48526D-46CB-4A82-AC99-76B77BFF1D71}" type="slidenum">
              <a:rPr lang="en-US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F7AD-4635-67DF-B9FA-9BD05A71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Tabulate perplexities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0F4EE-0E65-7C79-6F7D-619072BCC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perplexities for different choices of</a:t>
            </a:r>
          </a:p>
          <a:p>
            <a:pPr lvl="1"/>
            <a:r>
              <a:rPr lang="en-US" dirty="0"/>
              <a:t>lambda1, lambda2, and lambda3</a:t>
            </a:r>
          </a:p>
        </p:txBody>
      </p:sp>
    </p:spTree>
    <p:extLst>
      <p:ext uri="{BB962C8B-B14F-4D97-AF65-F5344CB8AC3E}">
        <p14:creationId xmlns:p14="http://schemas.microsoft.com/office/powerpoint/2010/main" val="79892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1F2D-4DFC-550A-E57D-C5BC643A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Trigram 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14F7-870C-BA4F-0260-176A63807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collect real counts</a:t>
            </a:r>
          </a:p>
          <a:p>
            <a:endParaRPr lang="en-US" dirty="0"/>
          </a:p>
          <a:p>
            <a:r>
              <a:rPr lang="en-US" dirty="0"/>
              <a:t>Step 2: build individual LMs</a:t>
            </a:r>
            <a:br>
              <a:rPr lang="en-US" dirty="0"/>
            </a:br>
            <a:r>
              <a:rPr lang="en-US" dirty="0"/>
              <a:t>– Use MLE to compute probabilities</a:t>
            </a:r>
          </a:p>
          <a:p>
            <a:endParaRPr lang="en-US" dirty="0"/>
          </a:p>
          <a:p>
            <a:r>
              <a:rPr lang="en-US" dirty="0"/>
              <a:t> Step 3: calculate perplexity</a:t>
            </a:r>
            <a:br>
              <a:rPr lang="en-US" dirty="0"/>
            </a:br>
            <a:r>
              <a:rPr lang="en-US" dirty="0"/>
              <a:t>– Use interpolation of unigram, bigram, and trigram LMs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5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DB11-C514-CB05-7591-B0C92917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Collecting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32A01-B775-C9D7-0D1C-8460D7C74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real counts from the training data:</a:t>
            </a:r>
            <a:br>
              <a:rPr lang="en-US" dirty="0"/>
            </a:br>
            <a:r>
              <a:rPr lang="en-US" dirty="0"/>
              <a:t>– </a:t>
            </a:r>
            <a:r>
              <a:rPr lang="en-US" dirty="0" err="1"/>
              <a:t>ngram_count.sh</a:t>
            </a:r>
            <a:r>
              <a:rPr lang="en-US" dirty="0"/>
              <a:t> </a:t>
            </a:r>
            <a:r>
              <a:rPr lang="en-US" dirty="0" err="1"/>
              <a:t>training_data</a:t>
            </a:r>
            <a:r>
              <a:rPr lang="en-US" dirty="0"/>
              <a:t> </a:t>
            </a:r>
            <a:r>
              <a:rPr lang="en-US" dirty="0" err="1"/>
              <a:t>ngram_count_file</a:t>
            </a:r>
            <a:endParaRPr lang="en-US" dirty="0"/>
          </a:p>
          <a:p>
            <a:r>
              <a:rPr lang="en-US" dirty="0"/>
              <a:t>Output </a:t>
            </a:r>
            <a:r>
              <a:rPr lang="en-US" dirty="0" err="1"/>
              <a:t>ngrams</a:t>
            </a:r>
            <a:r>
              <a:rPr lang="en-US" dirty="0"/>
              <a:t> and real counts:</a:t>
            </a:r>
          </a:p>
          <a:p>
            <a:pPr lvl="1"/>
            <a:r>
              <a:rPr lang="en-US" dirty="0"/>
              <a:t> c(w1), c(w1, w2), and c(w1, w2, w3)</a:t>
            </a:r>
          </a:p>
          <a:p>
            <a:pPr lvl="1"/>
            <a:endParaRPr lang="en-US" dirty="0"/>
          </a:p>
          <a:p>
            <a:r>
              <a:rPr lang="en-US" dirty="0"/>
              <a:t>Given a sentence: John likes Mary</a:t>
            </a:r>
            <a:br>
              <a:rPr lang="en-US" dirty="0"/>
            </a:br>
            <a:r>
              <a:rPr lang="en-US" dirty="0"/>
              <a:t>– Insert BOS and EOS: &lt;s&gt; John likes Mary &lt;/s&gt;</a:t>
            </a:r>
          </a:p>
        </p:txBody>
      </p:sp>
    </p:spTree>
    <p:extLst>
      <p:ext uri="{BB962C8B-B14F-4D97-AF65-F5344CB8AC3E}">
        <p14:creationId xmlns:p14="http://schemas.microsoft.com/office/powerpoint/2010/main" val="24647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0EFB-AE0B-AB49-99DE-2A9B6892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A2C6F-C03A-2F3D-670D-7D3ADEE9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  n-gram</a:t>
            </a:r>
          </a:p>
          <a:p>
            <a:pPr lvl="1"/>
            <a:r>
              <a:rPr lang="en-US" dirty="0"/>
              <a:t>983 the</a:t>
            </a:r>
          </a:p>
          <a:p>
            <a:pPr lvl="1"/>
            <a:r>
              <a:rPr lang="en-US" dirty="0"/>
              <a:t>..</a:t>
            </a:r>
          </a:p>
          <a:p>
            <a:pPr lvl="1"/>
            <a:r>
              <a:rPr lang="en-US" dirty="0"/>
              <a:t>200 the book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50 thank you very</a:t>
            </a:r>
          </a:p>
          <a:p>
            <a:r>
              <a:rPr lang="en-US" dirty="0"/>
              <a:t>Output unigrams, then bigrams, then trigrams</a:t>
            </a:r>
          </a:p>
          <a:p>
            <a:r>
              <a:rPr lang="en-US" dirty="0"/>
              <a:t>Sort by frequency, descending</a:t>
            </a:r>
          </a:p>
          <a:p>
            <a:pPr lvl="1"/>
            <a:r>
              <a:rPr lang="en-US" dirty="0"/>
              <a:t>Break ties by </a:t>
            </a:r>
            <a:r>
              <a:rPr lang="en-US" dirty="0" err="1"/>
              <a:t>ngram</a:t>
            </a:r>
            <a:r>
              <a:rPr lang="en-US" dirty="0"/>
              <a:t> alphabetical order</a:t>
            </a:r>
          </a:p>
        </p:txBody>
      </p:sp>
    </p:spTree>
    <p:extLst>
      <p:ext uri="{BB962C8B-B14F-4D97-AF65-F5344CB8AC3E}">
        <p14:creationId xmlns:p14="http://schemas.microsoft.com/office/powerpoint/2010/main" val="158497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D58E-8B89-0909-FD24-8671DC7A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Build LM from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12A6-B280-F210-5CEE-51CE53BB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build_lm.sh</a:t>
            </a:r>
            <a:r>
              <a:rPr lang="en-US" dirty="0"/>
              <a:t> </a:t>
            </a:r>
            <a:r>
              <a:rPr lang="en-US" dirty="0" err="1"/>
              <a:t>ngram_count_file</a:t>
            </a:r>
            <a:r>
              <a:rPr lang="en-US" dirty="0"/>
              <a:t> </a:t>
            </a:r>
            <a:r>
              <a:rPr lang="en-US" dirty="0" err="1"/>
              <a:t>lm_file</a:t>
            </a:r>
            <a:endParaRPr lang="en-US" dirty="0"/>
          </a:p>
          <a:p>
            <a:r>
              <a:rPr lang="en-US" dirty="0"/>
              <a:t>Output the </a:t>
            </a:r>
            <a:r>
              <a:rPr lang="en-US" dirty="0" err="1"/>
              <a:t>lgprob</a:t>
            </a:r>
            <a:r>
              <a:rPr lang="en-US" dirty="0"/>
              <a:t> of </a:t>
            </a:r>
            <a:r>
              <a:rPr lang="en-US" dirty="0" err="1"/>
              <a:t>ngrams</a:t>
            </a:r>
            <a:r>
              <a:rPr lang="en-US" dirty="0"/>
              <a:t> and other info to </a:t>
            </a:r>
            <a:r>
              <a:rPr lang="en-US" dirty="0" err="1"/>
              <a:t>lm_file</a:t>
            </a:r>
            <a:endParaRPr lang="en-US" dirty="0"/>
          </a:p>
          <a:p>
            <a:pPr lvl="1"/>
            <a:r>
              <a:rPr lang="en-US" dirty="0"/>
              <a:t> The file actually stores three language models (with no smoothing):</a:t>
            </a:r>
            <a:br>
              <a:rPr lang="en-US" dirty="0"/>
            </a:br>
            <a:r>
              <a:rPr lang="en-US" dirty="0"/>
              <a:t>P1(w3), P2(w3 | w2) and P3(w3 | w1, w2)</a:t>
            </a:r>
          </a:p>
          <a:p>
            <a:pPr lvl="1"/>
            <a:r>
              <a:rPr lang="en-US" dirty="0"/>
              <a:t>If the probability of a </a:t>
            </a:r>
            <a:r>
              <a:rPr lang="en-US" dirty="0" err="1"/>
              <a:t>ngram</a:t>
            </a:r>
            <a:r>
              <a:rPr lang="en-US" dirty="0"/>
              <a:t> (e.g., P(w3 | w1, w2)) is 0, do NOT include</a:t>
            </a:r>
            <a:br>
              <a:rPr lang="en-US" dirty="0"/>
            </a:br>
            <a:r>
              <a:rPr lang="en-US" dirty="0"/>
              <a:t>that in </a:t>
            </a:r>
            <a:r>
              <a:rPr lang="en-US" dirty="0" err="1"/>
              <a:t>lm_file</a:t>
            </a:r>
            <a:r>
              <a:rPr lang="en-US" dirty="0"/>
              <a:t>. In other words, </a:t>
            </a:r>
            <a:r>
              <a:rPr lang="en-US" dirty="0" err="1"/>
              <a:t>lm_file</a:t>
            </a:r>
            <a:r>
              <a:rPr lang="en-US" dirty="0"/>
              <a:t> includes only </a:t>
            </a:r>
            <a:r>
              <a:rPr lang="en-US" dirty="0" err="1"/>
              <a:t>ngrams</a:t>
            </a:r>
            <a:r>
              <a:rPr lang="en-US" dirty="0"/>
              <a:t> whose</a:t>
            </a:r>
            <a:br>
              <a:rPr lang="en-US" dirty="0"/>
            </a:br>
            <a:r>
              <a:rPr lang="en-US" dirty="0"/>
              <a:t>probability is non-zero.</a:t>
            </a:r>
            <a:br>
              <a:rPr lang="en-US" dirty="0"/>
            </a:br>
            <a:r>
              <a:rPr lang="en-US" dirty="0"/>
              <a:t>– The output file is in the modified ARPA format (see examples)</a:t>
            </a:r>
            <a:br>
              <a:rPr lang="en-US" dirty="0"/>
            </a:br>
            <a:r>
              <a:rPr lang="en-US" dirty="0"/>
              <a:t>– For each n, lines for n-grams are sorted by n-gram counts in</a:t>
            </a:r>
            <a:br>
              <a:rPr lang="en-US" dirty="0"/>
            </a:br>
            <a:r>
              <a:rPr lang="en-US" dirty="0"/>
              <a:t>descending order.</a:t>
            </a:r>
            <a:br>
              <a:rPr lang="en-US" dirty="0"/>
            </a:br>
            <a:r>
              <a:rPr lang="en-US" dirty="0"/>
              <a:t>– </a:t>
            </a:r>
            <a:r>
              <a:rPr lang="en-US" dirty="0" err="1"/>
              <a:t>lgprob</a:t>
            </a:r>
            <a:r>
              <a:rPr lang="en-US" dirty="0"/>
              <a:t> is base-10 log.</a:t>
            </a:r>
          </a:p>
        </p:txBody>
      </p:sp>
    </p:spTree>
    <p:extLst>
      <p:ext uri="{BB962C8B-B14F-4D97-AF65-F5344CB8AC3E}">
        <p14:creationId xmlns:p14="http://schemas.microsoft.com/office/powerpoint/2010/main" val="96855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601059-7A79-451B-9FDD-4C6A6AB42CA6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16114" y="179091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Q2 Output Format,</a:t>
            </a:r>
            <a:br>
              <a:rPr lang="en-US" dirty="0"/>
            </a:br>
            <a:r>
              <a:rPr lang="en-US" dirty="0"/>
              <a:t>aka Modified ARPA format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5993" y="1322091"/>
            <a:ext cx="4740007" cy="48768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\data\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ngram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1: type=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token=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ngram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2: type=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xx  token=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yy</a:t>
            </a:r>
            <a:endParaRPr lang="en-US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ngram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3: type=xx  token=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\1-grams: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ct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 prob 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lgprob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...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\2-grams: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ct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 prob 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lgprob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w1 w2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...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-grams: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ct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 prob 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lgprob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w1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w2 w3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...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\end\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795795" y="4379526"/>
            <a:ext cx="45977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/>
              <a:t># </a:t>
            </a:r>
            <a:r>
              <a:rPr lang="en-US" sz="2000" dirty="0" err="1"/>
              <a:t>ct</a:t>
            </a:r>
            <a:r>
              <a:rPr lang="en-US" sz="2000" dirty="0"/>
              <a:t> is Count(w1,w2), prob is P(w</a:t>
            </a:r>
            <a:r>
              <a:rPr lang="en-US" sz="2000" baseline="-25000" dirty="0"/>
              <a:t>2</a:t>
            </a:r>
            <a:r>
              <a:rPr lang="en-US" sz="2000" dirty="0"/>
              <a:t> | w</a:t>
            </a:r>
            <a:r>
              <a:rPr lang="en-US" sz="2000" baseline="-25000" dirty="0"/>
              <a:t>1</a:t>
            </a:r>
            <a:r>
              <a:rPr lang="en-US" sz="2000" dirty="0"/>
              <a:t>)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248401" y="5027300"/>
            <a:ext cx="3360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/>
              <a:t># prob is P(w</a:t>
            </a:r>
            <a:r>
              <a:rPr lang="en-US" sz="2400" baseline="-25000" dirty="0"/>
              <a:t>3</a:t>
            </a:r>
            <a:r>
              <a:rPr lang="en-US" sz="2400" dirty="0"/>
              <a:t> | w</a:t>
            </a:r>
            <a:r>
              <a:rPr lang="en-US" sz="2400" baseline="-25000" dirty="0"/>
              <a:t>1</a:t>
            </a:r>
            <a:r>
              <a:rPr lang="en-US" sz="2400" dirty="0"/>
              <a:t>, w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536911" y="3298826"/>
            <a:ext cx="51155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/>
              <a:t># </a:t>
            </a:r>
            <a:r>
              <a:rPr lang="en-US" sz="2400" dirty="0" err="1"/>
              <a:t>prob</a:t>
            </a:r>
            <a:r>
              <a:rPr lang="en-US" sz="2400" dirty="0"/>
              <a:t> is P(w), </a:t>
            </a:r>
            <a:r>
              <a:rPr lang="en-US" sz="2400" dirty="0" err="1"/>
              <a:t>lgprob</a:t>
            </a:r>
            <a:r>
              <a:rPr lang="en-US" sz="2400" dirty="0"/>
              <a:t> is base-10 log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248401" y="1447801"/>
            <a:ext cx="389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/>
              <a:t># xx is the </a:t>
            </a:r>
            <a:r>
              <a:rPr lang="en-US" sz="2000" dirty="0" err="1"/>
              <a:t>num</a:t>
            </a:r>
            <a:r>
              <a:rPr lang="en-US" sz="2000" dirty="0"/>
              <a:t> of n-gram types</a:t>
            </a:r>
          </a:p>
          <a:p>
            <a:pPr eaLnBrk="1" hangingPunct="1"/>
            <a:r>
              <a:rPr lang="en-US" sz="2000" dirty="0"/>
              <a:t># </a:t>
            </a:r>
            <a:r>
              <a:rPr lang="en-US" sz="2000" dirty="0" err="1"/>
              <a:t>yy</a:t>
            </a:r>
            <a:r>
              <a:rPr lang="en-US" sz="2000" dirty="0"/>
              <a:t> is the </a:t>
            </a:r>
            <a:r>
              <a:rPr lang="en-US" sz="2000" dirty="0" err="1"/>
              <a:t>num</a:t>
            </a:r>
            <a:r>
              <a:rPr lang="en-US" sz="2000" dirty="0"/>
              <a:t> of n-gram tokens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16388" grpId="0"/>
      <p:bldP spid="16389" grpId="0"/>
      <p:bldP spid="16390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EF6E-1047-894A-9FD8-A3EAB7A1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Calculating Perplexity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8B627-563E-D147-7D61-3FAC25A27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ppl.sh</a:t>
            </a:r>
            <a:r>
              <a:rPr lang="en-US" dirty="0"/>
              <a:t> </a:t>
            </a:r>
            <a:r>
              <a:rPr lang="en-US" dirty="0" err="1"/>
              <a:t>lm_file</a:t>
            </a:r>
            <a:r>
              <a:rPr lang="en-US" dirty="0"/>
              <a:t> lambda1 lambda2 lambda3 </a:t>
            </a:r>
            <a:r>
              <a:rPr lang="en-US" dirty="0" err="1"/>
              <a:t>test_data</a:t>
            </a:r>
            <a:r>
              <a:rPr lang="en-US" dirty="0"/>
              <a:t> </a:t>
            </a:r>
            <a:r>
              <a:rPr lang="en-US" dirty="0" err="1"/>
              <a:t>output_file</a:t>
            </a:r>
            <a:r>
              <a:rPr lang="en-US" dirty="0"/>
              <a:t> // </a:t>
            </a:r>
            <a:r>
              <a:rPr lang="en-US" dirty="0" err="1"/>
              <a:t>lm_file</a:t>
            </a:r>
            <a:r>
              <a:rPr lang="en-US" dirty="0"/>
              <a:t> stores P1(), P2(), and P3()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dirty="0"/>
              <a:t>sum = 0;</a:t>
            </a:r>
            <a:br>
              <a:rPr lang="en-US" dirty="0"/>
            </a:br>
            <a:r>
              <a:rPr lang="en-US" dirty="0" err="1"/>
              <a:t>word_num</a:t>
            </a:r>
            <a:r>
              <a:rPr lang="en-US" dirty="0"/>
              <a:t> = 0; </a:t>
            </a:r>
            <a:r>
              <a:rPr lang="en-US" dirty="0" err="1"/>
              <a:t>oov_num</a:t>
            </a:r>
            <a:r>
              <a:rPr lang="en-US" dirty="0"/>
              <a:t> = 0;</a:t>
            </a:r>
            <a:br>
              <a:rPr lang="en-US" dirty="0"/>
            </a:br>
            <a:r>
              <a:rPr lang="en-US" dirty="0" err="1"/>
              <a:t>sent_num</a:t>
            </a:r>
            <a:r>
              <a:rPr lang="en-US" dirty="0"/>
              <a:t> = num of </a:t>
            </a:r>
            <a:r>
              <a:rPr lang="en-US" dirty="0" err="1"/>
              <a:t>sents</a:t>
            </a:r>
            <a:r>
              <a:rPr lang="en-US" dirty="0"/>
              <a:t> in the corpus</a:t>
            </a:r>
            <a:br>
              <a:rPr lang="en-US" dirty="0"/>
            </a:br>
            <a:r>
              <a:rPr lang="en-US" dirty="0"/>
              <a:t>for each sentence T in the test data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word_num</a:t>
            </a:r>
            <a:r>
              <a:rPr lang="en-US" dirty="0"/>
              <a:t> += number of words in the sent excluding BOS and EOS</a:t>
            </a:r>
            <a:br>
              <a:rPr lang="en-US" dirty="0"/>
            </a:br>
            <a:r>
              <a:rPr lang="en-US" dirty="0"/>
              <a:t>    for each word </a:t>
            </a:r>
            <a:r>
              <a:rPr lang="en-US" dirty="0" err="1"/>
              <a:t>wi</a:t>
            </a:r>
            <a:r>
              <a:rPr lang="en-US" dirty="0"/>
              <a:t> and EOS (but not BOS) in the sentence</a:t>
            </a:r>
            <a:br>
              <a:rPr lang="en-US" dirty="0"/>
            </a:br>
            <a:r>
              <a:rPr lang="en-US" dirty="0"/>
              <a:t>        if </a:t>
            </a:r>
            <a:r>
              <a:rPr lang="en-US" dirty="0" err="1"/>
              <a:t>wi</a:t>
            </a:r>
            <a:r>
              <a:rPr lang="en-US" dirty="0"/>
              <a:t> is known (i.e., </a:t>
            </a:r>
            <a:r>
              <a:rPr lang="en-US" dirty="0" err="1"/>
              <a:t>wi</a:t>
            </a:r>
            <a:r>
              <a:rPr lang="en-US" dirty="0"/>
              <a:t> appears in the </a:t>
            </a:r>
            <a:r>
              <a:rPr lang="en-US" dirty="0" err="1"/>
              <a:t>lm_file</a:t>
            </a:r>
            <a:r>
              <a:rPr lang="en-US" dirty="0"/>
              <a:t>) # compute </a:t>
            </a:r>
            <a:r>
              <a:rPr lang="en-US"/>
              <a:t>interpolated probability</a:t>
            </a:r>
            <a:br>
              <a:rPr lang="en-US" dirty="0"/>
            </a:br>
            <a:r>
              <a:rPr lang="en-US" dirty="0"/>
              <a:t>            P(</a:t>
            </a:r>
            <a:r>
              <a:rPr lang="en-US" dirty="0" err="1"/>
              <a:t>wi</a:t>
            </a:r>
            <a:r>
              <a:rPr lang="en-US" dirty="0"/>
              <a:t> | wi-2 wi-1) = lambda3*P3(</a:t>
            </a:r>
            <a:r>
              <a:rPr lang="en-US" dirty="0" err="1"/>
              <a:t>wi</a:t>
            </a:r>
            <a:r>
              <a:rPr lang="en-US" dirty="0"/>
              <a:t> | wi-2 wi-1) + lambda2*P2(</a:t>
            </a:r>
            <a:r>
              <a:rPr lang="en-US" dirty="0" err="1"/>
              <a:t>wi</a:t>
            </a:r>
            <a:r>
              <a:rPr lang="en-US" dirty="0"/>
              <a:t> | wi-1) + lambda1*P1(</a:t>
            </a:r>
            <a:r>
              <a:rPr lang="en-US" dirty="0" err="1"/>
              <a:t>wi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sum += lg P(</a:t>
            </a:r>
            <a:r>
              <a:rPr lang="en-US" dirty="0" err="1"/>
              <a:t>wi</a:t>
            </a:r>
            <a:r>
              <a:rPr lang="en-US" dirty="0"/>
              <a:t> | wi-2 wi-1)</a:t>
            </a:r>
            <a:br>
              <a:rPr lang="en-US" dirty="0"/>
            </a:br>
            <a:r>
              <a:rPr lang="en-US" dirty="0"/>
              <a:t>        else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oov_num</a:t>
            </a:r>
            <a:r>
              <a:rPr lang="en-US" dirty="0"/>
              <a:t> ++; // skip </a:t>
            </a:r>
            <a:r>
              <a:rPr lang="en-US" dirty="0" err="1"/>
              <a:t>oov</a:t>
            </a:r>
            <a:r>
              <a:rPr lang="en-US" dirty="0"/>
              <a:t> words</a:t>
            </a:r>
            <a:br>
              <a:rPr lang="en-US" dirty="0"/>
            </a:br>
            <a:r>
              <a:rPr lang="en-US" dirty="0" err="1"/>
              <a:t>ct</a:t>
            </a:r>
            <a:r>
              <a:rPr lang="en-US" dirty="0"/>
              <a:t> = </a:t>
            </a:r>
            <a:r>
              <a:rPr lang="en-US" dirty="0" err="1"/>
              <a:t>word_num</a:t>
            </a:r>
            <a:r>
              <a:rPr lang="en-US" dirty="0"/>
              <a:t> + </a:t>
            </a:r>
            <a:r>
              <a:rPr lang="en-US" dirty="0" err="1"/>
              <a:t>sent_num</a:t>
            </a:r>
            <a:r>
              <a:rPr lang="en-US" dirty="0"/>
              <a:t> – </a:t>
            </a:r>
            <a:r>
              <a:rPr lang="en-US" dirty="0" err="1"/>
              <a:t>oov_num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total = - sum / </a:t>
            </a:r>
            <a:r>
              <a:rPr lang="en-US" dirty="0" err="1"/>
              <a:t>ct</a:t>
            </a:r>
            <a:br>
              <a:rPr lang="en-US" dirty="0"/>
            </a:br>
            <a:r>
              <a:rPr lang="en-US" dirty="0"/>
              <a:t>ppl = 10</a:t>
            </a:r>
            <a:r>
              <a:rPr lang="en-US" baseline="30000" dirty="0"/>
              <a:t>total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7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15D8-F30E-6ECF-4721-9C30A7F6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Unknown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02B2-E83C-5B82-7792-27FD3ABF9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wi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unknown</a:t>
            </a:r>
            <a:r>
              <a:rPr lang="en-US" dirty="0"/>
              <a:t>, i.e. it does not appear in the </a:t>
            </a:r>
            <a:r>
              <a:rPr lang="en-US" dirty="0" err="1"/>
              <a:t>lm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Skip it, i.e. nothing is added to ‘sum’</a:t>
            </a:r>
          </a:p>
          <a:p>
            <a:pPr lvl="1"/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wi</a:t>
            </a:r>
            <a:r>
              <a:rPr lang="en-US" dirty="0"/>
              <a:t> is </a:t>
            </a:r>
            <a:r>
              <a:rPr lang="en-US" dirty="0">
                <a:solidFill>
                  <a:srgbClr val="0070C0"/>
                </a:solidFill>
              </a:rPr>
              <a:t>known</a:t>
            </a:r>
            <a:r>
              <a:rPr lang="en-US" dirty="0"/>
              <a:t>, i.e. present in the </a:t>
            </a:r>
            <a:r>
              <a:rPr lang="en-US" dirty="0" err="1"/>
              <a:t>lm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BUT the bigram or trigram are not </a:t>
            </a:r>
            <a:r>
              <a:rPr lang="en-US" dirty="0">
                <a:solidFill>
                  <a:srgbClr val="FF0000"/>
                </a:solidFill>
              </a:rPr>
              <a:t>present</a:t>
            </a:r>
            <a:r>
              <a:rPr lang="en-US" dirty="0"/>
              <a:t>, assume that value is 0 when computing the weighted sum</a:t>
            </a:r>
          </a:p>
        </p:txBody>
      </p:sp>
    </p:spTree>
    <p:extLst>
      <p:ext uri="{BB962C8B-B14F-4D97-AF65-F5344CB8AC3E}">
        <p14:creationId xmlns:p14="http://schemas.microsoft.com/office/powerpoint/2010/main" val="243490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8EBF-1D99-3E54-6D2D-2ABAF37E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4D352-6E32-0C3E-695A-5DDD2BBDE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67" y="1600200"/>
            <a:ext cx="10723035" cy="4899751"/>
          </a:xfrm>
        </p:spPr>
        <p:txBody>
          <a:bodyPr/>
          <a:lstStyle/>
          <a:p>
            <a:r>
              <a:rPr lang="en-US" dirty="0"/>
              <a:t>For each sentence, print:</a:t>
            </a:r>
          </a:p>
          <a:p>
            <a:pPr lvl="1"/>
            <a:r>
              <a:rPr lang="en-US" dirty="0"/>
              <a:t>sentence with &lt;s&gt;&lt;/s&gt; tags</a:t>
            </a:r>
          </a:p>
          <a:p>
            <a:pPr lvl="1"/>
            <a:r>
              <a:rPr lang="en-US" dirty="0" err="1"/>
              <a:t>lgprob</a:t>
            </a:r>
            <a:r>
              <a:rPr lang="en-US" dirty="0"/>
              <a:t> of each </a:t>
            </a:r>
            <a:r>
              <a:rPr lang="en-US" dirty="0" err="1"/>
              <a:t>ngram</a:t>
            </a:r>
            <a:r>
              <a:rPr lang="en-US" dirty="0"/>
              <a:t>  </a:t>
            </a:r>
          </a:p>
          <a:p>
            <a:pPr lvl="2"/>
            <a:r>
              <a:rPr lang="en-US" dirty="0"/>
              <a:t>‘-inf’ if unseen</a:t>
            </a:r>
          </a:p>
          <a:p>
            <a:pPr lvl="1"/>
            <a:r>
              <a:rPr lang="en-US" dirty="0"/>
              <a:t>Sentence word and </a:t>
            </a:r>
            <a:r>
              <a:rPr lang="en-US" dirty="0" err="1"/>
              <a:t>oov</a:t>
            </a:r>
            <a:r>
              <a:rPr lang="en-US" dirty="0"/>
              <a:t> counts</a:t>
            </a:r>
          </a:p>
          <a:p>
            <a:pPr lvl="1"/>
            <a:r>
              <a:rPr lang="en-US" dirty="0"/>
              <a:t>Sentence </a:t>
            </a:r>
            <a:r>
              <a:rPr lang="en-US" dirty="0" err="1"/>
              <a:t>lgprob</a:t>
            </a:r>
            <a:r>
              <a:rPr lang="en-US" dirty="0"/>
              <a:t> and perplexity</a:t>
            </a:r>
          </a:p>
          <a:p>
            <a:r>
              <a:rPr lang="en-US" dirty="0"/>
              <a:t>Finally, print</a:t>
            </a:r>
          </a:p>
          <a:p>
            <a:pPr lvl="1"/>
            <a:r>
              <a:rPr lang="en-US" dirty="0"/>
              <a:t>Overall sentence, word, </a:t>
            </a:r>
            <a:r>
              <a:rPr lang="en-US" dirty="0" err="1"/>
              <a:t>oov</a:t>
            </a:r>
            <a:r>
              <a:rPr lang="en-US" dirty="0"/>
              <a:t> count</a:t>
            </a:r>
          </a:p>
          <a:p>
            <a:pPr lvl="1"/>
            <a:r>
              <a:rPr lang="en-US" dirty="0" err="1"/>
              <a:t>lgprob</a:t>
            </a:r>
            <a:r>
              <a:rPr lang="en-US" dirty="0"/>
              <a:t>, average </a:t>
            </a:r>
            <a:r>
              <a:rPr lang="en-US" dirty="0" err="1"/>
              <a:t>lgprob</a:t>
            </a:r>
            <a:r>
              <a:rPr lang="en-US" dirty="0"/>
              <a:t>, perplexity</a:t>
            </a:r>
          </a:p>
          <a:p>
            <a:r>
              <a:rPr lang="en-US" dirty="0"/>
              <a:t>See example files for format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18647</TotalTime>
  <Words>1103</Words>
  <Application>Microsoft Macintosh PowerPoint</Application>
  <PresentationFormat>Widescreen</PresentationFormat>
  <Paragraphs>94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News Gothic MT</vt:lpstr>
      <vt:lpstr>Wingdings 2</vt:lpstr>
      <vt:lpstr>Breeze</vt:lpstr>
      <vt:lpstr>HW#3</vt:lpstr>
      <vt:lpstr>Building a Trigram LM</vt:lpstr>
      <vt:lpstr>Q1: Collecting Counts</vt:lpstr>
      <vt:lpstr>Q1: Output</vt:lpstr>
      <vt:lpstr>Q2: Build LM from counts</vt:lpstr>
      <vt:lpstr>Q2 Output Format, aka Modified ARPA format</vt:lpstr>
      <vt:lpstr>Q3: Calculating Perplexity</vt:lpstr>
      <vt:lpstr>Handling Unknown Words</vt:lpstr>
      <vt:lpstr>Output</vt:lpstr>
      <vt:lpstr>Output file for Q3</vt:lpstr>
      <vt:lpstr>Q4: Tabulate perplexities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&amp; Tokenization</dc:title>
  <dc:creator>Gina-Anne Levow</dc:creator>
  <cp:lastModifiedBy>Gina-Anne Levow</cp:lastModifiedBy>
  <cp:revision>77</cp:revision>
  <cp:lastPrinted>2011-09-28T18:29:05Z</cp:lastPrinted>
  <dcterms:created xsi:type="dcterms:W3CDTF">2011-09-28T04:02:34Z</dcterms:created>
  <dcterms:modified xsi:type="dcterms:W3CDTF">2025-10-10T06:12:07Z</dcterms:modified>
</cp:coreProperties>
</file>