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4" r:id="rId1"/>
    <p:sldMasterId id="2147483665" r:id="rId2"/>
  </p:sldMasterIdLst>
  <p:notesMasterIdLst>
    <p:notesMasterId r:id="rId13"/>
  </p:notesMasterIdLst>
  <p:handoutMasterIdLst>
    <p:handoutMasterId r:id="rId14"/>
  </p:handoutMasterIdLst>
  <p:sldIdLst>
    <p:sldId id="304" r:id="rId3"/>
    <p:sldId id="305" r:id="rId4"/>
    <p:sldId id="298" r:id="rId5"/>
    <p:sldId id="299" r:id="rId6"/>
    <p:sldId id="312" r:id="rId7"/>
    <p:sldId id="313" r:id="rId8"/>
    <p:sldId id="315" r:id="rId9"/>
    <p:sldId id="317" r:id="rId10"/>
    <p:sldId id="318" r:id="rId11"/>
    <p:sldId id="31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729DBE-16DE-4D32-9121-C42650363C9E}">
  <a:tblStyle styleId="{3E729DBE-16DE-4D32-9121-C42650363C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2E87988-C4B0-411E-9A12-44ADE7F4D75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A55B4-569A-47CD-AB8A-A76439518914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138" d="100"/>
          <a:sy n="138" d="100"/>
        </p:scale>
        <p:origin x="8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1000" b="1"/>
              <a:t>Years Values of Goods Exported in USD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1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Sheet1!$B$2:$B$6</c:f>
              <c:numCache>
                <c:formatCode>_(* #,##0_);_(* \(#,##0\);_(* "-"??_);_(@_)</c:formatCode>
                <c:ptCount val="5"/>
                <c:pt idx="0">
                  <c:v>84873832</c:v>
                </c:pt>
                <c:pt idx="1">
                  <c:v>89518505</c:v>
                </c:pt>
                <c:pt idx="2">
                  <c:v>98198973</c:v>
                </c:pt>
                <c:pt idx="3">
                  <c:v>94530514</c:v>
                </c:pt>
                <c:pt idx="4">
                  <c:v>114917577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3F-C544-A25C-80F1ECD130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1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Sheet1!$C$2:$C$6</c:f>
              <c:numCache>
                <c:formatCode>_(* #,##0_);_(* \(#,##0\);_(* "-"??_);_(@_)</c:formatCode>
                <c:ptCount val="5"/>
                <c:pt idx="0">
                  <c:v>8221666</c:v>
                </c:pt>
                <c:pt idx="1">
                  <c:v>8707713</c:v>
                </c:pt>
                <c:pt idx="2">
                  <c:v>10349969</c:v>
                </c:pt>
                <c:pt idx="3">
                  <c:v>10179056</c:v>
                </c:pt>
                <c:pt idx="4">
                  <c:v>8648911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3F-C544-A25C-80F1ECD130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209935"/>
        <c:axId val="133820719"/>
      </c:barChart>
      <c:catAx>
        <c:axId val="1702099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1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bg1">
                      <a:lumMod val="10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33820719"/>
        <c:crosses val="autoZero"/>
        <c:auto val="1"/>
        <c:lblAlgn val="ctr"/>
        <c:lblOffset val="100"/>
        <c:noMultiLvlLbl val="0"/>
      </c:catAx>
      <c:valAx>
        <c:axId val="133820719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1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/>
                  <a:t>Value in USD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bg1">
                      <a:lumMod val="10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crossAx val="170209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bg1">
              <a:lumMod val="10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1" i="0" u="none" strike="noStrike" kern="1200" spc="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b="1"/>
              <a:t>Number of Shipments Past 5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1" i="0" u="none" strike="noStrike" kern="1200" spc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Shipments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37</c:v>
                </c:pt>
                <c:pt idx="1">
                  <c:v>46</c:v>
                </c:pt>
                <c:pt idx="2">
                  <c:v>34</c:v>
                </c:pt>
                <c:pt idx="3">
                  <c:v>20</c:v>
                </c:pt>
                <c:pt idx="4">
                  <c:v>39</c:v>
                </c:pt>
                <c:pt idx="5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1C-424D-A451-33674C6B72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 of Containers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44</c:v>
                </c:pt>
                <c:pt idx="1">
                  <c:v>70</c:v>
                </c:pt>
                <c:pt idx="2">
                  <c:v>34</c:v>
                </c:pt>
                <c:pt idx="3">
                  <c:v>20</c:v>
                </c:pt>
                <c:pt idx="4">
                  <c:v>40</c:v>
                </c:pt>
                <c:pt idx="5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1C-424D-A451-33674C6B72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854975"/>
        <c:axId val="172183951"/>
      </c:barChart>
      <c:catAx>
        <c:axId val="1268549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72183951"/>
        <c:crosses val="autoZero"/>
        <c:auto val="1"/>
        <c:lblAlgn val="ctr"/>
        <c:lblOffset val="100"/>
        <c:noMultiLvlLbl val="0"/>
      </c:catAx>
      <c:valAx>
        <c:axId val="17218395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6854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1" i="0" u="none" strike="noStrike" kern="1200" spc="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b="1"/>
              <a:t>Number of Shipments Past 12 Months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1" i="0" u="none" strike="noStrike" kern="1200" spc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Shipments 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[$-409]mmm\-yy;@</c:formatCode>
                <c:ptCount val="12"/>
                <c:pt idx="0">
                  <c:v>43221</c:v>
                </c:pt>
                <c:pt idx="1">
                  <c:v>43252</c:v>
                </c:pt>
                <c:pt idx="2">
                  <c:v>43282</c:v>
                </c:pt>
                <c:pt idx="3">
                  <c:v>43313</c:v>
                </c:pt>
                <c:pt idx="4">
                  <c:v>43344</c:v>
                </c:pt>
                <c:pt idx="5">
                  <c:v>43374</c:v>
                </c:pt>
                <c:pt idx="6">
                  <c:v>43405</c:v>
                </c:pt>
                <c:pt idx="7">
                  <c:v>43435</c:v>
                </c:pt>
                <c:pt idx="8">
                  <c:v>43466</c:v>
                </c:pt>
                <c:pt idx="9">
                  <c:v>43497</c:v>
                </c:pt>
                <c:pt idx="10">
                  <c:v>43525</c:v>
                </c:pt>
                <c:pt idx="11">
                  <c:v>43556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4</c:v>
                </c:pt>
                <c:pt idx="9">
                  <c:v>2</c:v>
                </c:pt>
                <c:pt idx="10">
                  <c:v>0</c:v>
                </c:pt>
                <c:pt idx="11">
                  <c:v>2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E2-1D4B-BE1A-31F47CBBFC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 of Containers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[$-409]mmm\-yy;@</c:formatCode>
                <c:ptCount val="12"/>
                <c:pt idx="0">
                  <c:v>43221</c:v>
                </c:pt>
                <c:pt idx="1">
                  <c:v>43252</c:v>
                </c:pt>
                <c:pt idx="2">
                  <c:v>43282</c:v>
                </c:pt>
                <c:pt idx="3">
                  <c:v>43313</c:v>
                </c:pt>
                <c:pt idx="4">
                  <c:v>43344</c:v>
                </c:pt>
                <c:pt idx="5">
                  <c:v>43374</c:v>
                </c:pt>
                <c:pt idx="6">
                  <c:v>43405</c:v>
                </c:pt>
                <c:pt idx="7">
                  <c:v>43435</c:v>
                </c:pt>
                <c:pt idx="8">
                  <c:v>43466</c:v>
                </c:pt>
                <c:pt idx="9">
                  <c:v>43497</c:v>
                </c:pt>
                <c:pt idx="10">
                  <c:v>43525</c:v>
                </c:pt>
                <c:pt idx="11">
                  <c:v>43556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5</c:v>
                </c:pt>
                <c:pt idx="7">
                  <c:v>5</c:v>
                </c:pt>
                <c:pt idx="8">
                  <c:v>4</c:v>
                </c:pt>
                <c:pt idx="9">
                  <c:v>2</c:v>
                </c:pt>
                <c:pt idx="10">
                  <c:v>0</c:v>
                </c:pt>
                <c:pt idx="11">
                  <c:v>2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E2-1D4B-BE1A-31F47CBBF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278847"/>
        <c:axId val="173903215"/>
      </c:barChart>
      <c:dateAx>
        <c:axId val="173278847"/>
        <c:scaling>
          <c:orientation val="minMax"/>
        </c:scaling>
        <c:delete val="0"/>
        <c:axPos val="b"/>
        <c:numFmt formatCode="[$-409]mmm\-yy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73903215"/>
        <c:crosses val="autoZero"/>
        <c:auto val="1"/>
        <c:lblOffset val="100"/>
        <c:baseTimeUnit val="months"/>
      </c:dateAx>
      <c:valAx>
        <c:axId val="17390321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3278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E08F13-F05B-F44A-A99C-A3CCA5F32A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B60D1-DD7B-5F42-B579-669A51AC54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C963-6380-9B4F-916D-EEAF16083EB8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F9101-0ABC-844B-874B-3659991E23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DD7B0F-661D-2B41-AADE-86550FEC24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8262D-22E7-0A46-B846-7FEEA503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32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557c7cd5d2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g557c7cd5d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4196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54bcf7b76_2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g554bcf7b76_2_3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Quantity notation: https://</a:t>
            </a:r>
            <a:r>
              <a:rPr lang="en-US" dirty="0" err="1"/>
              <a:t>my.yrc.com</a:t>
            </a:r>
            <a:r>
              <a:rPr lang="en-US" dirty="0"/>
              <a:t>/national/help/</a:t>
            </a:r>
            <a:r>
              <a:rPr lang="en-US" dirty="0" err="1"/>
              <a:t>bolPkgUnits.html</a:t>
            </a:r>
            <a:endParaRPr dirty="0"/>
          </a:p>
        </p:txBody>
      </p:sp>
      <p:sp>
        <p:nvSpPr>
          <p:cNvPr id="439" name="Google Shape;439;g554bcf7b76_2_3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6554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54bcf7b76_2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g554bcf7b76_2_3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9" name="Google Shape;439;g554bcf7b76_2_3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3159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54bcf7b76_2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g554bcf7b76_2_3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9" name="Google Shape;439;g554bcf7b76_2_3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3023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54bcf7b76_2_3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554bcf7b76_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1727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54bcf7b76_2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g554bcf7b76_2_3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9" name="Google Shape;439;g554bcf7b76_2_3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1507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54bcf7b76_2_3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9" name="Google Shape;449;g554bcf7b76_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4735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54bcf7b76_2_3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554bcf7b76_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6215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54bcf7b76_2_3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554bcf7b76_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0191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54bcf7b76_2_3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554bcf7b76_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646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 b="0" i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">
  <p:cSld name="Standard">
    <p:bg>
      <p:bgPr>
        <a:noFill/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/>
        </p:nvSpPr>
        <p:spPr>
          <a:xfrm>
            <a:off x="7556475" y="238288"/>
            <a:ext cx="5550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Page</a:t>
            </a:r>
            <a:r>
              <a:rPr lang="en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3" name="Google Shape;53;p14"/>
          <p:cNvCxnSpPr/>
          <p:nvPr/>
        </p:nvCxnSpPr>
        <p:spPr>
          <a:xfrm>
            <a:off x="1543452" y="236781"/>
            <a:ext cx="0" cy="187523"/>
          </a:xfrm>
          <a:prstGeom prst="straightConnector1">
            <a:avLst/>
          </a:prstGeom>
          <a:noFill/>
          <a:ln w="9525" cap="flat" cmpd="sng">
            <a:solidFill>
              <a:srgbClr val="B4B4B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" name="Google Shape;54;p14"/>
          <p:cNvCxnSpPr/>
          <p:nvPr/>
        </p:nvCxnSpPr>
        <p:spPr>
          <a:xfrm>
            <a:off x="7556483" y="236781"/>
            <a:ext cx="0" cy="187523"/>
          </a:xfrm>
          <a:prstGeom prst="straightConnector1">
            <a:avLst/>
          </a:prstGeom>
          <a:noFill/>
          <a:ln w="9525" cap="flat" cmpd="sng">
            <a:solidFill>
              <a:srgbClr val="B4B4B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" name="Google Shape;55;p14"/>
          <p:cNvSpPr txBox="1"/>
          <p:nvPr/>
        </p:nvSpPr>
        <p:spPr>
          <a:xfrm>
            <a:off x="225780" y="244461"/>
            <a:ext cx="1254054" cy="15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/>
          <p:nvPr/>
        </p:nvSpPr>
        <p:spPr>
          <a:xfrm>
            <a:off x="2638699" y="255538"/>
            <a:ext cx="4892626" cy="13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lang="en" sz="800" dirty="0">
                <a:solidFill>
                  <a:srgbClr val="B4B4B4"/>
                </a:solidFill>
                <a:latin typeface="Open Sans"/>
                <a:ea typeface="Open Sans"/>
                <a:cs typeface="Open Sans"/>
                <a:sym typeface="Open Sans"/>
              </a:rPr>
              <a:t>2019 | </a:t>
            </a:r>
            <a:r>
              <a:rPr lang="en-US" sz="800" dirty="0">
                <a:solidFill>
                  <a:srgbClr val="B4B4B4"/>
                </a:solidFill>
                <a:latin typeface="Open Sans"/>
                <a:ea typeface="Open Sans"/>
                <a:cs typeface="Open Sans"/>
                <a:sym typeface="Open Sans"/>
              </a:rPr>
              <a:t>Company Name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endParaRPr sz="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dirty="0">
              <a:solidFill>
                <a:srgbClr val="B4B4B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873" y="178001"/>
            <a:ext cx="948752" cy="2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bg>
      <p:bgPr>
        <a:noFill/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Empty_1">
    <p:bg>
      <p:bgPr>
        <a:noFill/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6"/>
          <p:cNvCxnSpPr/>
          <p:nvPr/>
        </p:nvCxnSpPr>
        <p:spPr>
          <a:xfrm>
            <a:off x="1543452" y="236781"/>
            <a:ext cx="0" cy="187538"/>
          </a:xfrm>
          <a:prstGeom prst="straightConnector1">
            <a:avLst/>
          </a:prstGeom>
          <a:noFill/>
          <a:ln w="9525" cap="flat" cmpd="sng">
            <a:solidFill>
              <a:srgbClr val="B4B4B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" name="Google Shape;61;p16"/>
          <p:cNvSpPr txBox="1"/>
          <p:nvPr/>
        </p:nvSpPr>
        <p:spPr>
          <a:xfrm>
            <a:off x="225780" y="244461"/>
            <a:ext cx="1254027" cy="15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6"/>
          <p:cNvPicPr preferRelativeResize="0"/>
          <p:nvPr/>
        </p:nvPicPr>
        <p:blipFill/>
        <p:spPr>
          <a:xfrm>
            <a:off x="536483" y="201159"/>
            <a:ext cx="871146" cy="25928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63" name="Google Shape;63;p16"/>
          <p:cNvCxnSpPr/>
          <p:nvPr/>
        </p:nvCxnSpPr>
        <p:spPr>
          <a:xfrm>
            <a:off x="1543452" y="236781"/>
            <a:ext cx="0" cy="187538"/>
          </a:xfrm>
          <a:prstGeom prst="straightConnector1">
            <a:avLst/>
          </a:prstGeom>
          <a:noFill/>
          <a:ln w="9525" cap="flat" cmpd="sng">
            <a:solidFill>
              <a:srgbClr val="B4B4B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6"/>
          <p:cNvSpPr txBox="1"/>
          <p:nvPr/>
        </p:nvSpPr>
        <p:spPr>
          <a:xfrm>
            <a:off x="225780" y="244461"/>
            <a:ext cx="1254027" cy="15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/>
        <p:spPr>
          <a:xfrm>
            <a:off x="536483" y="201159"/>
            <a:ext cx="871146" cy="25928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bg1">
                    <a:lumMod val="10000"/>
                  </a:schemeClr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0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FF2236-11A9-D842-831F-CDE3EB0904F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18739206"/>
              </p:ext>
            </p:extLst>
          </p:nvPr>
        </p:nvGraphicFramePr>
        <p:xfrm>
          <a:off x="1524000" y="539750"/>
          <a:ext cx="6096000" cy="1112520"/>
        </p:xfrm>
        <a:graphic>
          <a:graphicData uri="http://schemas.openxmlformats.org/drawingml/2006/table">
            <a:tbl>
              <a:tblPr firstRow="1" bandRow="1">
                <a:tableStyleId>{3E729DBE-16DE-4D32-9121-C42650363C9E}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4623724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08755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234124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7603304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44349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69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9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2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9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97544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900">
                <a:solidFill>
                  <a:schemeClr val="bg1">
                    <a:lumMod val="10000"/>
                  </a:schemeClr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90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48" r:id="rId2"/>
    <p:sldLayoutId id="2147483649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1">
              <a:lumMod val="1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2"/>
          <p:cNvSpPr/>
          <p:nvPr/>
        </p:nvSpPr>
        <p:spPr>
          <a:xfrm>
            <a:off x="172686" y="709806"/>
            <a:ext cx="8798700" cy="43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9" name="Google Shape;509;p52"/>
          <p:cNvSpPr/>
          <p:nvPr/>
        </p:nvSpPr>
        <p:spPr>
          <a:xfrm>
            <a:off x="5106853" y="1383780"/>
            <a:ext cx="335700" cy="335700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52"/>
          <p:cNvSpPr/>
          <p:nvPr/>
        </p:nvSpPr>
        <p:spPr>
          <a:xfrm rot="10800000">
            <a:off x="7831133" y="3813769"/>
            <a:ext cx="335700" cy="335700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52"/>
          <p:cNvSpPr txBox="1"/>
          <p:nvPr/>
        </p:nvSpPr>
        <p:spPr>
          <a:xfrm>
            <a:off x="5366300" y="1457550"/>
            <a:ext cx="27513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International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Trade</a:t>
            </a:r>
            <a:endParaRPr sz="3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52"/>
          <p:cNvSpPr txBox="1"/>
          <p:nvPr/>
        </p:nvSpPr>
        <p:spPr>
          <a:xfrm>
            <a:off x="1848425" y="2137100"/>
            <a:ext cx="2502000" cy="15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China Customs Export Data</a:t>
            </a:r>
            <a:r>
              <a:rPr lang="en-US" sz="1200" baseline="30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" sz="600" baseline="30000" dirty="0">
              <a:solidFill>
                <a:srgbClr val="EFEFE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US Customs Import Data</a:t>
            </a:r>
            <a:r>
              <a:rPr lang="en-US" sz="1200" baseline="30000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endParaRPr sz="1200" dirty="0">
              <a:solidFill>
                <a:srgbClr val="FFFFFF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693;p69">
            <a:extLst>
              <a:ext uri="{FF2B5EF4-FFF2-40B4-BE49-F238E27FC236}">
                <a16:creationId xmlns:a16="http://schemas.microsoft.com/office/drawing/2014/main" id="{6B11B2EE-9AE5-C944-9A7E-7BFA6479B999}"/>
              </a:ext>
            </a:extLst>
          </p:cNvPr>
          <p:cNvSpPr txBox="1"/>
          <p:nvPr/>
        </p:nvSpPr>
        <p:spPr>
          <a:xfrm>
            <a:off x="5390600" y="3615100"/>
            <a:ext cx="25929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667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Open Sans"/>
              <a:buAutoNum type="arabicPeriod"/>
            </a:pPr>
            <a:r>
              <a:rPr lang="en" sz="600" dirty="0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Due to data availability, only data before 2018 is available. The last 5 years of data were included in this report (2013 - 2017)</a:t>
            </a:r>
            <a:endParaRPr sz="600" dirty="0">
              <a:solidFill>
                <a:srgbClr val="FFFFF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457200" lvl="0" indent="-2667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Open Sans"/>
              <a:buAutoNum type="arabicPeriod"/>
            </a:pPr>
            <a:r>
              <a:rPr lang="en" sz="600" dirty="0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 last 5 years of data were included in this report (2014 - 2019)</a:t>
            </a:r>
            <a:endParaRPr sz="600" dirty="0">
              <a:solidFill>
                <a:srgbClr val="FFFFF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031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"/>
          <p:cNvSpPr txBox="1"/>
          <p:nvPr/>
        </p:nvSpPr>
        <p:spPr>
          <a:xfrm>
            <a:off x="1629201" y="239840"/>
            <a:ext cx="2100808" cy="19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International Trade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6"/>
          <p:cNvSpPr/>
          <p:nvPr/>
        </p:nvSpPr>
        <p:spPr>
          <a:xfrm rot="-5400000">
            <a:off x="520592" y="794428"/>
            <a:ext cx="511500" cy="511800"/>
          </a:xfrm>
          <a:prstGeom prst="arc">
            <a:avLst>
              <a:gd name="adj1" fmla="val 18034645"/>
              <a:gd name="adj2" fmla="val 1323953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6"/>
          <p:cNvSpPr/>
          <p:nvPr/>
        </p:nvSpPr>
        <p:spPr>
          <a:xfrm>
            <a:off x="704917" y="963386"/>
            <a:ext cx="142740" cy="173830"/>
          </a:xfrm>
          <a:custGeom>
            <a:avLst/>
            <a:gdLst/>
            <a:ahLst/>
            <a:cxnLst/>
            <a:rect l="l" t="t" r="r" b="b"/>
            <a:pathLst>
              <a:path w="355" h="435" extrusionOk="0">
                <a:moveTo>
                  <a:pt x="346" y="283"/>
                </a:moveTo>
                <a:lnTo>
                  <a:pt x="346" y="283"/>
                </a:lnTo>
                <a:cubicBezTo>
                  <a:pt x="328" y="319"/>
                  <a:pt x="257" y="345"/>
                  <a:pt x="178" y="345"/>
                </a:cubicBezTo>
                <a:cubicBezTo>
                  <a:pt x="97" y="345"/>
                  <a:pt x="36" y="319"/>
                  <a:pt x="9" y="283"/>
                </a:cubicBezTo>
                <a:cubicBezTo>
                  <a:pt x="9" y="275"/>
                  <a:pt x="0" y="283"/>
                  <a:pt x="0" y="283"/>
                </a:cubicBezTo>
                <a:cubicBezTo>
                  <a:pt x="0" y="292"/>
                  <a:pt x="0" y="336"/>
                  <a:pt x="0" y="336"/>
                </a:cubicBezTo>
                <a:cubicBezTo>
                  <a:pt x="0" y="381"/>
                  <a:pt x="80" y="434"/>
                  <a:pt x="178" y="434"/>
                </a:cubicBezTo>
                <a:cubicBezTo>
                  <a:pt x="275" y="434"/>
                  <a:pt x="354" y="381"/>
                  <a:pt x="354" y="336"/>
                </a:cubicBezTo>
                <a:cubicBezTo>
                  <a:pt x="354" y="336"/>
                  <a:pt x="354" y="292"/>
                  <a:pt x="354" y="283"/>
                </a:cubicBezTo>
                <a:cubicBezTo>
                  <a:pt x="354" y="283"/>
                  <a:pt x="346" y="275"/>
                  <a:pt x="346" y="283"/>
                </a:cubicBezTo>
                <a:close/>
                <a:moveTo>
                  <a:pt x="346" y="160"/>
                </a:moveTo>
                <a:lnTo>
                  <a:pt x="346" y="160"/>
                </a:lnTo>
                <a:cubicBezTo>
                  <a:pt x="328" y="186"/>
                  <a:pt x="257" y="213"/>
                  <a:pt x="178" y="213"/>
                </a:cubicBezTo>
                <a:cubicBezTo>
                  <a:pt x="97" y="213"/>
                  <a:pt x="36" y="186"/>
                  <a:pt x="9" y="160"/>
                </a:cubicBezTo>
                <a:cubicBezTo>
                  <a:pt x="9" y="151"/>
                  <a:pt x="0" y="160"/>
                  <a:pt x="0" y="160"/>
                </a:cubicBezTo>
                <a:lnTo>
                  <a:pt x="0" y="222"/>
                </a:lnTo>
                <a:cubicBezTo>
                  <a:pt x="0" y="257"/>
                  <a:pt x="80" y="292"/>
                  <a:pt x="178" y="292"/>
                </a:cubicBezTo>
                <a:cubicBezTo>
                  <a:pt x="275" y="292"/>
                  <a:pt x="354" y="257"/>
                  <a:pt x="354" y="222"/>
                </a:cubicBezTo>
                <a:lnTo>
                  <a:pt x="354" y="160"/>
                </a:lnTo>
                <a:cubicBezTo>
                  <a:pt x="354" y="160"/>
                  <a:pt x="346" y="151"/>
                  <a:pt x="346" y="160"/>
                </a:cubicBezTo>
                <a:close/>
                <a:moveTo>
                  <a:pt x="178" y="0"/>
                </a:moveTo>
                <a:lnTo>
                  <a:pt x="178" y="0"/>
                </a:lnTo>
                <a:cubicBezTo>
                  <a:pt x="80" y="0"/>
                  <a:pt x="0" y="26"/>
                  <a:pt x="0" y="62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33"/>
                  <a:pt x="80" y="160"/>
                  <a:pt x="178" y="160"/>
                </a:cubicBezTo>
                <a:cubicBezTo>
                  <a:pt x="275" y="160"/>
                  <a:pt x="354" y="133"/>
                  <a:pt x="354" y="97"/>
                </a:cubicBezTo>
                <a:cubicBezTo>
                  <a:pt x="354" y="62"/>
                  <a:pt x="354" y="62"/>
                  <a:pt x="354" y="62"/>
                </a:cubicBezTo>
                <a:cubicBezTo>
                  <a:pt x="354" y="26"/>
                  <a:pt x="275" y="0"/>
                  <a:pt x="178" y="0"/>
                </a:cubicBezTo>
                <a:close/>
              </a:path>
            </a:pathLst>
          </a:custGeom>
          <a:solidFill>
            <a:srgbClr val="373534"/>
          </a:soli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6"/>
          <p:cNvSpPr txBox="1"/>
          <p:nvPr/>
        </p:nvSpPr>
        <p:spPr>
          <a:xfrm>
            <a:off x="1157375" y="794575"/>
            <a:ext cx="2358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  <a:buSzPts val="900"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US Import Data</a:t>
            </a:r>
          </a:p>
        </p:txBody>
      </p:sp>
      <p:sp>
        <p:nvSpPr>
          <p:cNvPr id="9" name="Google Shape;747;p71">
            <a:extLst>
              <a:ext uri="{FF2B5EF4-FFF2-40B4-BE49-F238E27FC236}">
                <a16:creationId xmlns:a16="http://schemas.microsoft.com/office/drawing/2014/main" id="{6718F56B-2677-534F-BE53-3443C55A6E9D}"/>
              </a:ext>
            </a:extLst>
          </p:cNvPr>
          <p:cNvSpPr txBox="1"/>
          <p:nvPr/>
        </p:nvSpPr>
        <p:spPr>
          <a:xfrm>
            <a:off x="520442" y="1474886"/>
            <a:ext cx="7315966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lvl="0"/>
            <a:r>
              <a:rPr lang="en-US" sz="9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 10 most recent shipments from China to the US:</a:t>
            </a:r>
          </a:p>
        </p:txBody>
      </p:sp>
      <p:graphicFrame>
        <p:nvGraphicFramePr>
          <p:cNvPr id="8" name="Google Shape;810;p77">
            <a:extLst>
              <a:ext uri="{FF2B5EF4-FFF2-40B4-BE49-F238E27FC236}">
                <a16:creationId xmlns:a16="http://schemas.microsoft.com/office/drawing/2014/main" id="{0E72A74A-32EF-2F47-9AD6-1C1DB0FCC9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715407"/>
              </p:ext>
            </p:extLst>
          </p:nvPr>
        </p:nvGraphicFramePr>
        <p:xfrm>
          <a:off x="520442" y="1812739"/>
          <a:ext cx="8066650" cy="565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8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0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9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6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Open Sans"/>
                          <a:cs typeface="Calibri" panose="020F0502020204030204" pitchFamily="34" charset="0"/>
                          <a:sym typeface="Open Sans"/>
                        </a:rPr>
                        <a:t>Arrival Date</a:t>
                      </a:r>
                      <a:endParaRPr sz="900" b="1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Open Sans"/>
                          <a:cs typeface="Calibri" panose="020F0502020204030204" pitchFamily="34" charset="0"/>
                          <a:sym typeface="Open Sans"/>
                        </a:rPr>
                        <a:t>Shipment Destination</a:t>
                      </a:r>
                      <a:endParaRPr sz="900" b="1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Open Sans"/>
                          <a:cs typeface="Calibri" panose="020F0502020204030204" pitchFamily="34" charset="0"/>
                          <a:sym typeface="Open Sans"/>
                        </a:rPr>
                        <a:t>Consignee</a:t>
                      </a:r>
                      <a:endParaRPr sz="900" b="1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Open Sans"/>
                          <a:cs typeface="Calibri" panose="020F0502020204030204" pitchFamily="34" charset="0"/>
                          <a:sym typeface="Open Sans"/>
                        </a:rPr>
                        <a:t>Quantity</a:t>
                      </a:r>
                      <a:r>
                        <a:rPr lang="en" sz="900" b="1" baseline="300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Open Sans"/>
                          <a:cs typeface="Calibri" panose="020F0502020204030204" pitchFamily="34" charset="0"/>
                          <a:sym typeface="Open Sans"/>
                        </a:rPr>
                        <a:t>1</a:t>
                      </a:r>
                      <a:endParaRPr sz="900" b="1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Open Sans"/>
                          <a:cs typeface="Calibri" panose="020F0502020204030204" pitchFamily="34" charset="0"/>
                          <a:sym typeface="Open Sans"/>
                        </a:rPr>
                        <a:t>Weight (kg)</a:t>
                      </a:r>
                      <a:endParaRPr sz="900" b="1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Open Sans"/>
                          <a:cs typeface="Calibri" panose="020F0502020204030204" pitchFamily="34" charset="0"/>
                          <a:sym typeface="Open Sans"/>
                        </a:rPr>
                        <a:t>Goods Shipped</a:t>
                      </a:r>
                      <a:endParaRPr sz="900" b="1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475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50BE5FD-67E4-7441-81A0-16B8195E94B5}"/>
              </a:ext>
            </a:extLst>
          </p:cNvPr>
          <p:cNvSpPr/>
          <p:nvPr/>
        </p:nvSpPr>
        <p:spPr>
          <a:xfrm>
            <a:off x="255266" y="4918203"/>
            <a:ext cx="833182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>
              <a:buClr>
                <a:srgbClr val="FF0000"/>
              </a:buClr>
              <a:buSzPts val="800"/>
            </a:pPr>
            <a:r>
              <a:rPr lang="en-US" sz="800" i="1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Notes: 1. CTN: containers; PKG: </a:t>
            </a:r>
            <a:r>
              <a:rPr lang="en-US" sz="8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basket, envelope, gaylord, package, packet, rack</a:t>
            </a:r>
            <a:endParaRPr lang="en-US" sz="800" i="1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8906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"/>
          <p:cNvSpPr txBox="1"/>
          <p:nvPr/>
        </p:nvSpPr>
        <p:spPr>
          <a:xfrm>
            <a:off x="1629201" y="239840"/>
            <a:ext cx="2100808" cy="19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International Trade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699;p70">
            <a:extLst>
              <a:ext uri="{FF2B5EF4-FFF2-40B4-BE49-F238E27FC236}">
                <a16:creationId xmlns:a16="http://schemas.microsoft.com/office/drawing/2014/main" id="{C3AF496E-9FDE-CE4C-8A70-5959422735D2}"/>
              </a:ext>
            </a:extLst>
          </p:cNvPr>
          <p:cNvSpPr/>
          <p:nvPr/>
        </p:nvSpPr>
        <p:spPr>
          <a:xfrm>
            <a:off x="3764875" y="2941200"/>
            <a:ext cx="20790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solidFill>
                  <a:srgbClr val="75707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shipped products to multiple consignees in US </a:t>
            </a:r>
            <a:endParaRPr sz="700" b="0" i="0" u="none" strike="noStrike" cap="none">
              <a:solidFill>
                <a:srgbClr val="000000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9" name="Google Shape;700;p70">
            <a:extLst>
              <a:ext uri="{FF2B5EF4-FFF2-40B4-BE49-F238E27FC236}">
                <a16:creationId xmlns:a16="http://schemas.microsoft.com/office/drawing/2014/main" id="{43760B60-893A-174B-BD3A-84EE207A3145}"/>
              </a:ext>
            </a:extLst>
          </p:cNvPr>
          <p:cNvSpPr/>
          <p:nvPr/>
        </p:nvSpPr>
        <p:spPr>
          <a:xfrm>
            <a:off x="3761876" y="2676550"/>
            <a:ext cx="20052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MULTIPLE US CONSIGNEES</a:t>
            </a:r>
            <a:endParaRPr sz="900" b="0" i="0" u="none" strike="noStrike" cap="none">
              <a:solidFill>
                <a:srgbClr val="000000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0" name="Google Shape;701;p70">
            <a:extLst>
              <a:ext uri="{FF2B5EF4-FFF2-40B4-BE49-F238E27FC236}">
                <a16:creationId xmlns:a16="http://schemas.microsoft.com/office/drawing/2014/main" id="{671347A4-4087-714F-954F-3CD941DF530A}"/>
              </a:ext>
            </a:extLst>
          </p:cNvPr>
          <p:cNvSpPr/>
          <p:nvPr/>
        </p:nvSpPr>
        <p:spPr>
          <a:xfrm>
            <a:off x="6487275" y="2011550"/>
            <a:ext cx="17985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solidFill>
                  <a:srgbClr val="75707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consistent export records from China with no abnormal practices recorded</a:t>
            </a:r>
            <a:endParaRPr sz="700" b="0" i="0" u="none" strike="noStrike" cap="none">
              <a:solidFill>
                <a:srgbClr val="000000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1" name="Google Shape;702;p70">
            <a:extLst>
              <a:ext uri="{FF2B5EF4-FFF2-40B4-BE49-F238E27FC236}">
                <a16:creationId xmlns:a16="http://schemas.microsoft.com/office/drawing/2014/main" id="{2CE55992-3DCB-1748-996A-7F983AB7BA9A}"/>
              </a:ext>
            </a:extLst>
          </p:cNvPr>
          <p:cNvSpPr/>
          <p:nvPr/>
        </p:nvSpPr>
        <p:spPr>
          <a:xfrm>
            <a:off x="6484314" y="1746908"/>
            <a:ext cx="1830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ABNORMAL EXPORT RECORD</a:t>
            </a:r>
            <a:endParaRPr sz="900" b="0" i="0" u="none" strike="noStrike" cap="none">
              <a:solidFill>
                <a:srgbClr val="000000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2" name="Google Shape;703;p70">
            <a:extLst>
              <a:ext uri="{FF2B5EF4-FFF2-40B4-BE49-F238E27FC236}">
                <a16:creationId xmlns:a16="http://schemas.microsoft.com/office/drawing/2014/main" id="{A44933C4-52E5-7A44-A080-A1963C46E3DB}"/>
              </a:ext>
            </a:extLst>
          </p:cNvPr>
          <p:cNvSpPr/>
          <p:nvPr/>
        </p:nvSpPr>
        <p:spPr>
          <a:xfrm>
            <a:off x="1328094" y="2941208"/>
            <a:ext cx="1664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solidFill>
                  <a:srgbClr val="75707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has exported goods to US in past 5 years </a:t>
            </a:r>
            <a:endParaRPr sz="700" b="0" i="0" u="none" strike="noStrike" cap="none">
              <a:solidFill>
                <a:srgbClr val="000000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3" name="Google Shape;704;p70">
            <a:extLst>
              <a:ext uri="{FF2B5EF4-FFF2-40B4-BE49-F238E27FC236}">
                <a16:creationId xmlns:a16="http://schemas.microsoft.com/office/drawing/2014/main" id="{4FB145AB-C14F-9B49-8651-33997E04A14A}"/>
              </a:ext>
            </a:extLst>
          </p:cNvPr>
          <p:cNvSpPr/>
          <p:nvPr/>
        </p:nvSpPr>
        <p:spPr>
          <a:xfrm>
            <a:off x="1325100" y="2676550"/>
            <a:ext cx="20052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U.S. IMPORT RECORD</a:t>
            </a:r>
            <a:endParaRPr sz="9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4" name="Google Shape;705;p70">
            <a:extLst>
              <a:ext uri="{FF2B5EF4-FFF2-40B4-BE49-F238E27FC236}">
                <a16:creationId xmlns:a16="http://schemas.microsoft.com/office/drawing/2014/main" id="{13C80CFB-EFCC-AD46-B6C5-190D35FB6D8A}"/>
              </a:ext>
            </a:extLst>
          </p:cNvPr>
          <p:cNvSpPr/>
          <p:nvPr/>
        </p:nvSpPr>
        <p:spPr>
          <a:xfrm>
            <a:off x="6487275" y="2977400"/>
            <a:ext cx="21531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solidFill>
                  <a:srgbClr val="75707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recurring business relationships with customers</a:t>
            </a:r>
            <a:endParaRPr sz="700" b="0" i="0" u="none" strike="noStrike" cap="none">
              <a:solidFill>
                <a:srgbClr val="000000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5" name="Google Shape;706;p70">
            <a:extLst>
              <a:ext uri="{FF2B5EF4-FFF2-40B4-BE49-F238E27FC236}">
                <a16:creationId xmlns:a16="http://schemas.microsoft.com/office/drawing/2014/main" id="{6668DE88-C97E-BD4F-90C7-8697D635388C}"/>
              </a:ext>
            </a:extLst>
          </p:cNvPr>
          <p:cNvSpPr/>
          <p:nvPr/>
        </p:nvSpPr>
        <p:spPr>
          <a:xfrm>
            <a:off x="6492292" y="2712756"/>
            <a:ext cx="23634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REPEATED CONSIGNEES</a:t>
            </a:r>
            <a:endParaRPr sz="9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6" name="Google Shape;707;p70">
            <a:extLst>
              <a:ext uri="{FF2B5EF4-FFF2-40B4-BE49-F238E27FC236}">
                <a16:creationId xmlns:a16="http://schemas.microsoft.com/office/drawing/2014/main" id="{A77DC7B0-0979-C047-AB02-B488578D99D5}"/>
              </a:ext>
            </a:extLst>
          </p:cNvPr>
          <p:cNvSpPr/>
          <p:nvPr/>
        </p:nvSpPr>
        <p:spPr>
          <a:xfrm>
            <a:off x="1328094" y="3907059"/>
            <a:ext cx="1664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solidFill>
                  <a:srgbClr val="75707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has made recent shipments to US in past 12 months</a:t>
            </a:r>
            <a:endParaRPr sz="700" b="0" i="0" u="none" strike="noStrike" cap="none">
              <a:solidFill>
                <a:srgbClr val="000000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7" name="Google Shape;708;p70">
            <a:extLst>
              <a:ext uri="{FF2B5EF4-FFF2-40B4-BE49-F238E27FC236}">
                <a16:creationId xmlns:a16="http://schemas.microsoft.com/office/drawing/2014/main" id="{4BABFD50-E156-0742-99EA-2F1F9FC42071}"/>
              </a:ext>
            </a:extLst>
          </p:cNvPr>
          <p:cNvSpPr/>
          <p:nvPr/>
        </p:nvSpPr>
        <p:spPr>
          <a:xfrm>
            <a:off x="1325125" y="3642400"/>
            <a:ext cx="1830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RECENT ACTIVITY IN US</a:t>
            </a:r>
            <a:endParaRPr sz="9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8" name="Google Shape;709;p70">
            <a:extLst>
              <a:ext uri="{FF2B5EF4-FFF2-40B4-BE49-F238E27FC236}">
                <a16:creationId xmlns:a16="http://schemas.microsoft.com/office/drawing/2014/main" id="{E2BCC043-6C40-A143-837D-FC209AAAB15B}"/>
              </a:ext>
            </a:extLst>
          </p:cNvPr>
          <p:cNvSpPr/>
          <p:nvPr/>
        </p:nvSpPr>
        <p:spPr>
          <a:xfrm>
            <a:off x="3764875" y="2011550"/>
            <a:ext cx="19443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solidFill>
                  <a:srgbClr val="75707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sent shipments to multiple destinations in various countries</a:t>
            </a:r>
            <a:endParaRPr sz="700" b="0" i="0" u="none" strike="noStrike" cap="none">
              <a:solidFill>
                <a:srgbClr val="757070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1" u="none" strike="noStrike" cap="none">
              <a:solidFill>
                <a:srgbClr val="757070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9" name="Google Shape;710;p70">
            <a:extLst>
              <a:ext uri="{FF2B5EF4-FFF2-40B4-BE49-F238E27FC236}">
                <a16:creationId xmlns:a16="http://schemas.microsoft.com/office/drawing/2014/main" id="{A811DB5D-5CC5-FD4C-8F94-E4D5911F974D}"/>
              </a:ext>
            </a:extLst>
          </p:cNvPr>
          <p:cNvSpPr/>
          <p:nvPr/>
        </p:nvSpPr>
        <p:spPr>
          <a:xfrm>
            <a:off x="3761880" y="1746900"/>
            <a:ext cx="1830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DIVERSE DESTINATIONS </a:t>
            </a:r>
            <a:endParaRPr sz="900" b="0" i="0" u="none" strike="noStrike" cap="none">
              <a:solidFill>
                <a:srgbClr val="000000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20" name="Google Shape;711;p70">
            <a:extLst>
              <a:ext uri="{FF2B5EF4-FFF2-40B4-BE49-F238E27FC236}">
                <a16:creationId xmlns:a16="http://schemas.microsoft.com/office/drawing/2014/main" id="{B61FD925-8FA9-B448-BFDF-FC3C10A50E6E}"/>
              </a:ext>
            </a:extLst>
          </p:cNvPr>
          <p:cNvSpPr/>
          <p:nvPr/>
        </p:nvSpPr>
        <p:spPr>
          <a:xfrm>
            <a:off x="1328100" y="2011550"/>
            <a:ext cx="17985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solidFill>
                  <a:srgbClr val="75707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has exported goods from China in the past (2013-2017)</a:t>
            </a:r>
            <a:endParaRPr sz="700" b="0" i="1" u="none" strike="noStrike" cap="none">
              <a:solidFill>
                <a:srgbClr val="757070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21" name="Google Shape;712;p70">
            <a:extLst>
              <a:ext uri="{FF2B5EF4-FFF2-40B4-BE49-F238E27FC236}">
                <a16:creationId xmlns:a16="http://schemas.microsoft.com/office/drawing/2014/main" id="{5693EAF5-06BD-BA44-BB18-C873BAC5E743}"/>
              </a:ext>
            </a:extLst>
          </p:cNvPr>
          <p:cNvSpPr/>
          <p:nvPr/>
        </p:nvSpPr>
        <p:spPr>
          <a:xfrm>
            <a:off x="1325125" y="1746900"/>
            <a:ext cx="1830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CHINA EXPORT RECORD</a:t>
            </a:r>
            <a:endParaRPr sz="900" b="0" i="0" u="none" strike="noStrike" cap="none">
              <a:solidFill>
                <a:srgbClr val="000000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22" name="Google Shape;713;p70">
            <a:extLst>
              <a:ext uri="{FF2B5EF4-FFF2-40B4-BE49-F238E27FC236}">
                <a16:creationId xmlns:a16="http://schemas.microsoft.com/office/drawing/2014/main" id="{F11D30C6-95EF-A448-8708-A8EB4CE4463D}"/>
              </a:ext>
            </a:extLst>
          </p:cNvPr>
          <p:cNvSpPr/>
          <p:nvPr/>
        </p:nvSpPr>
        <p:spPr>
          <a:xfrm>
            <a:off x="894841" y="1922299"/>
            <a:ext cx="311400" cy="311400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757070"/>
              </a:solidFill>
              <a:latin typeface="Calibri" panose="020F0502020204030204" pitchFamily="34" charset="0"/>
              <a:ea typeface="Century Gothic"/>
              <a:cs typeface="Calibri" panose="020F0502020204030204" pitchFamily="34" charset="0"/>
              <a:sym typeface="Century Gothic"/>
            </a:endParaRPr>
          </a:p>
        </p:txBody>
      </p:sp>
      <p:sp>
        <p:nvSpPr>
          <p:cNvPr id="23" name="Google Shape;714;p70">
            <a:extLst>
              <a:ext uri="{FF2B5EF4-FFF2-40B4-BE49-F238E27FC236}">
                <a16:creationId xmlns:a16="http://schemas.microsoft.com/office/drawing/2014/main" id="{CDDA0DF0-A310-5244-801D-D017F5A4B2A2}"/>
              </a:ext>
            </a:extLst>
          </p:cNvPr>
          <p:cNvSpPr/>
          <p:nvPr/>
        </p:nvSpPr>
        <p:spPr>
          <a:xfrm>
            <a:off x="894841" y="3787505"/>
            <a:ext cx="311400" cy="311400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757070"/>
              </a:solidFill>
              <a:latin typeface="Calibri" panose="020F0502020204030204" pitchFamily="34" charset="0"/>
              <a:ea typeface="Century Gothic"/>
              <a:cs typeface="Calibri" panose="020F0502020204030204" pitchFamily="34" charset="0"/>
              <a:sym typeface="Century Gothic"/>
            </a:endParaRPr>
          </a:p>
        </p:txBody>
      </p:sp>
      <p:sp>
        <p:nvSpPr>
          <p:cNvPr id="24" name="Google Shape;715;p70">
            <a:extLst>
              <a:ext uri="{FF2B5EF4-FFF2-40B4-BE49-F238E27FC236}">
                <a16:creationId xmlns:a16="http://schemas.microsoft.com/office/drawing/2014/main" id="{8D21C50C-03D3-044D-88C4-FA477590A8A0}"/>
              </a:ext>
            </a:extLst>
          </p:cNvPr>
          <p:cNvSpPr/>
          <p:nvPr/>
        </p:nvSpPr>
        <p:spPr>
          <a:xfrm>
            <a:off x="894841" y="2838434"/>
            <a:ext cx="311400" cy="311400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757070"/>
              </a:solidFill>
              <a:latin typeface="Calibri" panose="020F0502020204030204" pitchFamily="34" charset="0"/>
              <a:ea typeface="Century Gothic"/>
              <a:cs typeface="Calibri" panose="020F0502020204030204" pitchFamily="34" charset="0"/>
              <a:sym typeface="Century Gothic"/>
            </a:endParaRPr>
          </a:p>
        </p:txBody>
      </p:sp>
      <p:sp>
        <p:nvSpPr>
          <p:cNvPr id="25" name="Google Shape;716;p70">
            <a:extLst>
              <a:ext uri="{FF2B5EF4-FFF2-40B4-BE49-F238E27FC236}">
                <a16:creationId xmlns:a16="http://schemas.microsoft.com/office/drawing/2014/main" id="{03B9760D-BF99-4C4E-8275-D8FA32EE458F}"/>
              </a:ext>
            </a:extLst>
          </p:cNvPr>
          <p:cNvSpPr/>
          <p:nvPr/>
        </p:nvSpPr>
        <p:spPr>
          <a:xfrm>
            <a:off x="3350707" y="1922299"/>
            <a:ext cx="311400" cy="311400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757070"/>
              </a:solidFill>
              <a:latin typeface="Calibri" panose="020F0502020204030204" pitchFamily="34" charset="0"/>
              <a:ea typeface="Century Gothic"/>
              <a:cs typeface="Calibri" panose="020F0502020204030204" pitchFamily="34" charset="0"/>
              <a:sym typeface="Century Gothic"/>
            </a:endParaRPr>
          </a:p>
        </p:txBody>
      </p:sp>
      <p:sp>
        <p:nvSpPr>
          <p:cNvPr id="26" name="Google Shape;717;p70">
            <a:extLst>
              <a:ext uri="{FF2B5EF4-FFF2-40B4-BE49-F238E27FC236}">
                <a16:creationId xmlns:a16="http://schemas.microsoft.com/office/drawing/2014/main" id="{85E8CDAC-E1C9-8242-88F9-7C407A2E2535}"/>
              </a:ext>
            </a:extLst>
          </p:cNvPr>
          <p:cNvSpPr/>
          <p:nvPr/>
        </p:nvSpPr>
        <p:spPr>
          <a:xfrm>
            <a:off x="3350707" y="2838434"/>
            <a:ext cx="311400" cy="311400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757070"/>
              </a:solidFill>
              <a:latin typeface="Calibri" panose="020F0502020204030204" pitchFamily="34" charset="0"/>
              <a:ea typeface="Century Gothic"/>
              <a:cs typeface="Calibri" panose="020F0502020204030204" pitchFamily="34" charset="0"/>
              <a:sym typeface="Century Gothic"/>
            </a:endParaRPr>
          </a:p>
        </p:txBody>
      </p:sp>
      <p:sp>
        <p:nvSpPr>
          <p:cNvPr id="27" name="Google Shape;718;p70">
            <a:extLst>
              <a:ext uri="{FF2B5EF4-FFF2-40B4-BE49-F238E27FC236}">
                <a16:creationId xmlns:a16="http://schemas.microsoft.com/office/drawing/2014/main" id="{F8377656-9408-CA4F-B279-E34D983BE721}"/>
              </a:ext>
            </a:extLst>
          </p:cNvPr>
          <p:cNvSpPr/>
          <p:nvPr/>
        </p:nvSpPr>
        <p:spPr>
          <a:xfrm>
            <a:off x="6083409" y="2857855"/>
            <a:ext cx="311400" cy="311400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757070"/>
              </a:solidFill>
              <a:latin typeface="Calibri" panose="020F0502020204030204" pitchFamily="34" charset="0"/>
              <a:ea typeface="Century Gothic"/>
              <a:cs typeface="Calibri" panose="020F0502020204030204" pitchFamily="34" charset="0"/>
              <a:sym typeface="Century Gothic"/>
            </a:endParaRPr>
          </a:p>
        </p:txBody>
      </p:sp>
      <p:sp>
        <p:nvSpPr>
          <p:cNvPr id="28" name="Google Shape;719;p70">
            <a:extLst>
              <a:ext uri="{FF2B5EF4-FFF2-40B4-BE49-F238E27FC236}">
                <a16:creationId xmlns:a16="http://schemas.microsoft.com/office/drawing/2014/main" id="{22B98D90-7E0F-3247-B0ED-8399F72FB18E}"/>
              </a:ext>
            </a:extLst>
          </p:cNvPr>
          <p:cNvSpPr/>
          <p:nvPr/>
        </p:nvSpPr>
        <p:spPr>
          <a:xfrm>
            <a:off x="6083409" y="1908784"/>
            <a:ext cx="311400" cy="311400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757070"/>
              </a:solidFill>
              <a:latin typeface="Calibri" panose="020F0502020204030204" pitchFamily="34" charset="0"/>
              <a:ea typeface="Century Gothic"/>
              <a:cs typeface="Calibri" panose="020F0502020204030204" pitchFamily="34" charset="0"/>
              <a:sym typeface="Century Gothic"/>
            </a:endParaRPr>
          </a:p>
        </p:txBody>
      </p:sp>
      <p:sp>
        <p:nvSpPr>
          <p:cNvPr id="29" name="Google Shape;721;p70">
            <a:extLst>
              <a:ext uri="{FF2B5EF4-FFF2-40B4-BE49-F238E27FC236}">
                <a16:creationId xmlns:a16="http://schemas.microsoft.com/office/drawing/2014/main" id="{503B3C22-12DE-6944-B0C6-CD6D573EB984}"/>
              </a:ext>
            </a:extLst>
          </p:cNvPr>
          <p:cNvSpPr/>
          <p:nvPr/>
        </p:nvSpPr>
        <p:spPr>
          <a:xfrm>
            <a:off x="962093" y="1981273"/>
            <a:ext cx="183850" cy="193375"/>
          </a:xfrm>
          <a:custGeom>
            <a:avLst/>
            <a:gdLst/>
            <a:ahLst/>
            <a:cxnLst/>
            <a:rect l="l" t="t" r="r" b="b"/>
            <a:pathLst>
              <a:path w="338" h="356" extrusionOk="0">
                <a:moveTo>
                  <a:pt x="124" y="355"/>
                </a:moveTo>
                <a:lnTo>
                  <a:pt x="124" y="355"/>
                </a:lnTo>
                <a:cubicBezTo>
                  <a:pt x="115" y="355"/>
                  <a:pt x="107" y="346"/>
                  <a:pt x="98" y="337"/>
                </a:cubicBezTo>
                <a:cubicBezTo>
                  <a:pt x="9" y="222"/>
                  <a:pt x="9" y="222"/>
                  <a:pt x="9" y="222"/>
                </a:cubicBezTo>
                <a:cubicBezTo>
                  <a:pt x="0" y="204"/>
                  <a:pt x="0" y="187"/>
                  <a:pt x="18" y="178"/>
                </a:cubicBezTo>
                <a:cubicBezTo>
                  <a:pt x="36" y="160"/>
                  <a:pt x="53" y="168"/>
                  <a:pt x="62" y="178"/>
                </a:cubicBezTo>
                <a:cubicBezTo>
                  <a:pt x="124" y="258"/>
                  <a:pt x="124" y="258"/>
                  <a:pt x="124" y="258"/>
                </a:cubicBezTo>
                <a:cubicBezTo>
                  <a:pt x="266" y="27"/>
                  <a:pt x="266" y="27"/>
                  <a:pt x="266" y="27"/>
                </a:cubicBezTo>
                <a:cubicBezTo>
                  <a:pt x="284" y="9"/>
                  <a:pt x="301" y="0"/>
                  <a:pt x="319" y="9"/>
                </a:cubicBezTo>
                <a:cubicBezTo>
                  <a:pt x="337" y="18"/>
                  <a:pt x="337" y="45"/>
                  <a:pt x="328" y="62"/>
                </a:cubicBezTo>
                <a:cubicBezTo>
                  <a:pt x="160" y="337"/>
                  <a:pt x="160" y="337"/>
                  <a:pt x="160" y="337"/>
                </a:cubicBezTo>
                <a:cubicBezTo>
                  <a:pt x="151" y="346"/>
                  <a:pt x="142" y="355"/>
                  <a:pt x="124" y="355"/>
                </a:cubicBezTo>
              </a:path>
            </a:pathLst>
          </a:custGeom>
          <a:solidFill>
            <a:srgbClr val="00AB66"/>
          </a:soli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0" name="Google Shape;722;p70">
            <a:extLst>
              <a:ext uri="{FF2B5EF4-FFF2-40B4-BE49-F238E27FC236}">
                <a16:creationId xmlns:a16="http://schemas.microsoft.com/office/drawing/2014/main" id="{11780BE7-B5F2-5E4D-822E-ED6502643ED0}"/>
              </a:ext>
            </a:extLst>
          </p:cNvPr>
          <p:cNvSpPr txBox="1"/>
          <p:nvPr/>
        </p:nvSpPr>
        <p:spPr>
          <a:xfrm>
            <a:off x="894843" y="858475"/>
            <a:ext cx="49491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dirty="0">
                <a:solidFill>
                  <a:schemeClr val="tx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Summary of international trade data</a:t>
            </a:r>
            <a:endParaRPr sz="2000" b="1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endParaRPr sz="19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31" name="Google Shape;723;p70">
            <a:extLst>
              <a:ext uri="{FF2B5EF4-FFF2-40B4-BE49-F238E27FC236}">
                <a16:creationId xmlns:a16="http://schemas.microsoft.com/office/drawing/2014/main" id="{4970F912-0166-FE4D-B5DA-DF71A638D540}"/>
              </a:ext>
            </a:extLst>
          </p:cNvPr>
          <p:cNvSpPr/>
          <p:nvPr/>
        </p:nvSpPr>
        <p:spPr>
          <a:xfrm>
            <a:off x="962093" y="2884388"/>
            <a:ext cx="183850" cy="193375"/>
          </a:xfrm>
          <a:custGeom>
            <a:avLst/>
            <a:gdLst/>
            <a:ahLst/>
            <a:cxnLst/>
            <a:rect l="l" t="t" r="r" b="b"/>
            <a:pathLst>
              <a:path w="338" h="356" extrusionOk="0">
                <a:moveTo>
                  <a:pt x="124" y="355"/>
                </a:moveTo>
                <a:lnTo>
                  <a:pt x="124" y="355"/>
                </a:lnTo>
                <a:cubicBezTo>
                  <a:pt x="115" y="355"/>
                  <a:pt x="107" y="346"/>
                  <a:pt x="98" y="337"/>
                </a:cubicBezTo>
                <a:cubicBezTo>
                  <a:pt x="9" y="222"/>
                  <a:pt x="9" y="222"/>
                  <a:pt x="9" y="222"/>
                </a:cubicBezTo>
                <a:cubicBezTo>
                  <a:pt x="0" y="204"/>
                  <a:pt x="0" y="187"/>
                  <a:pt x="18" y="178"/>
                </a:cubicBezTo>
                <a:cubicBezTo>
                  <a:pt x="36" y="160"/>
                  <a:pt x="53" y="168"/>
                  <a:pt x="62" y="178"/>
                </a:cubicBezTo>
                <a:cubicBezTo>
                  <a:pt x="124" y="258"/>
                  <a:pt x="124" y="258"/>
                  <a:pt x="124" y="258"/>
                </a:cubicBezTo>
                <a:cubicBezTo>
                  <a:pt x="266" y="27"/>
                  <a:pt x="266" y="27"/>
                  <a:pt x="266" y="27"/>
                </a:cubicBezTo>
                <a:cubicBezTo>
                  <a:pt x="284" y="9"/>
                  <a:pt x="301" y="0"/>
                  <a:pt x="319" y="9"/>
                </a:cubicBezTo>
                <a:cubicBezTo>
                  <a:pt x="337" y="18"/>
                  <a:pt x="337" y="45"/>
                  <a:pt x="328" y="62"/>
                </a:cubicBezTo>
                <a:cubicBezTo>
                  <a:pt x="160" y="337"/>
                  <a:pt x="160" y="337"/>
                  <a:pt x="160" y="337"/>
                </a:cubicBezTo>
                <a:cubicBezTo>
                  <a:pt x="151" y="346"/>
                  <a:pt x="142" y="355"/>
                  <a:pt x="124" y="355"/>
                </a:cubicBezTo>
              </a:path>
            </a:pathLst>
          </a:custGeom>
          <a:solidFill>
            <a:srgbClr val="00AB66"/>
          </a:soli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2" name="Google Shape;724;p70">
            <a:extLst>
              <a:ext uri="{FF2B5EF4-FFF2-40B4-BE49-F238E27FC236}">
                <a16:creationId xmlns:a16="http://schemas.microsoft.com/office/drawing/2014/main" id="{2E3F53F1-B879-8A4D-A496-674B6B9308A5}"/>
              </a:ext>
            </a:extLst>
          </p:cNvPr>
          <p:cNvSpPr/>
          <p:nvPr/>
        </p:nvSpPr>
        <p:spPr>
          <a:xfrm>
            <a:off x="3414514" y="1981260"/>
            <a:ext cx="183850" cy="193375"/>
          </a:xfrm>
          <a:custGeom>
            <a:avLst/>
            <a:gdLst/>
            <a:ahLst/>
            <a:cxnLst/>
            <a:rect l="l" t="t" r="r" b="b"/>
            <a:pathLst>
              <a:path w="338" h="356" extrusionOk="0">
                <a:moveTo>
                  <a:pt x="124" y="355"/>
                </a:moveTo>
                <a:lnTo>
                  <a:pt x="124" y="355"/>
                </a:lnTo>
                <a:cubicBezTo>
                  <a:pt x="115" y="355"/>
                  <a:pt x="107" y="346"/>
                  <a:pt x="98" y="337"/>
                </a:cubicBezTo>
                <a:cubicBezTo>
                  <a:pt x="9" y="222"/>
                  <a:pt x="9" y="222"/>
                  <a:pt x="9" y="222"/>
                </a:cubicBezTo>
                <a:cubicBezTo>
                  <a:pt x="0" y="204"/>
                  <a:pt x="0" y="187"/>
                  <a:pt x="18" y="178"/>
                </a:cubicBezTo>
                <a:cubicBezTo>
                  <a:pt x="36" y="160"/>
                  <a:pt x="53" y="168"/>
                  <a:pt x="62" y="178"/>
                </a:cubicBezTo>
                <a:cubicBezTo>
                  <a:pt x="124" y="258"/>
                  <a:pt x="124" y="258"/>
                  <a:pt x="124" y="258"/>
                </a:cubicBezTo>
                <a:cubicBezTo>
                  <a:pt x="266" y="27"/>
                  <a:pt x="266" y="27"/>
                  <a:pt x="266" y="27"/>
                </a:cubicBezTo>
                <a:cubicBezTo>
                  <a:pt x="284" y="9"/>
                  <a:pt x="301" y="0"/>
                  <a:pt x="319" y="9"/>
                </a:cubicBezTo>
                <a:cubicBezTo>
                  <a:pt x="337" y="18"/>
                  <a:pt x="337" y="45"/>
                  <a:pt x="328" y="62"/>
                </a:cubicBezTo>
                <a:cubicBezTo>
                  <a:pt x="160" y="337"/>
                  <a:pt x="160" y="337"/>
                  <a:pt x="160" y="337"/>
                </a:cubicBezTo>
                <a:cubicBezTo>
                  <a:pt x="151" y="346"/>
                  <a:pt x="142" y="355"/>
                  <a:pt x="124" y="355"/>
                </a:cubicBezTo>
              </a:path>
            </a:pathLst>
          </a:custGeom>
          <a:solidFill>
            <a:srgbClr val="00AB66"/>
          </a:soli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3" name="Google Shape;725;p70">
            <a:extLst>
              <a:ext uri="{FF2B5EF4-FFF2-40B4-BE49-F238E27FC236}">
                <a16:creationId xmlns:a16="http://schemas.microsoft.com/office/drawing/2014/main" id="{48EE4CCB-7CFF-C249-A0B9-FCC0428BBF8A}"/>
              </a:ext>
            </a:extLst>
          </p:cNvPr>
          <p:cNvSpPr/>
          <p:nvPr/>
        </p:nvSpPr>
        <p:spPr>
          <a:xfrm>
            <a:off x="3414489" y="2897409"/>
            <a:ext cx="183850" cy="193375"/>
          </a:xfrm>
          <a:custGeom>
            <a:avLst/>
            <a:gdLst/>
            <a:ahLst/>
            <a:cxnLst/>
            <a:rect l="l" t="t" r="r" b="b"/>
            <a:pathLst>
              <a:path w="338" h="356" extrusionOk="0">
                <a:moveTo>
                  <a:pt x="124" y="355"/>
                </a:moveTo>
                <a:lnTo>
                  <a:pt x="124" y="355"/>
                </a:lnTo>
                <a:cubicBezTo>
                  <a:pt x="115" y="355"/>
                  <a:pt x="107" y="346"/>
                  <a:pt x="98" y="337"/>
                </a:cubicBezTo>
                <a:cubicBezTo>
                  <a:pt x="9" y="222"/>
                  <a:pt x="9" y="222"/>
                  <a:pt x="9" y="222"/>
                </a:cubicBezTo>
                <a:cubicBezTo>
                  <a:pt x="0" y="204"/>
                  <a:pt x="0" y="187"/>
                  <a:pt x="18" y="178"/>
                </a:cubicBezTo>
                <a:cubicBezTo>
                  <a:pt x="36" y="160"/>
                  <a:pt x="53" y="168"/>
                  <a:pt x="62" y="178"/>
                </a:cubicBezTo>
                <a:cubicBezTo>
                  <a:pt x="124" y="258"/>
                  <a:pt x="124" y="258"/>
                  <a:pt x="124" y="258"/>
                </a:cubicBezTo>
                <a:cubicBezTo>
                  <a:pt x="266" y="27"/>
                  <a:pt x="266" y="27"/>
                  <a:pt x="266" y="27"/>
                </a:cubicBezTo>
                <a:cubicBezTo>
                  <a:pt x="284" y="9"/>
                  <a:pt x="301" y="0"/>
                  <a:pt x="319" y="9"/>
                </a:cubicBezTo>
                <a:cubicBezTo>
                  <a:pt x="337" y="18"/>
                  <a:pt x="337" y="45"/>
                  <a:pt x="328" y="62"/>
                </a:cubicBezTo>
                <a:cubicBezTo>
                  <a:pt x="160" y="337"/>
                  <a:pt x="160" y="337"/>
                  <a:pt x="160" y="337"/>
                </a:cubicBezTo>
                <a:cubicBezTo>
                  <a:pt x="151" y="346"/>
                  <a:pt x="142" y="355"/>
                  <a:pt x="124" y="355"/>
                </a:cubicBezTo>
              </a:path>
            </a:pathLst>
          </a:custGeom>
          <a:solidFill>
            <a:srgbClr val="00AB66"/>
          </a:soli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4" name="Google Shape;726;p70">
            <a:extLst>
              <a:ext uri="{FF2B5EF4-FFF2-40B4-BE49-F238E27FC236}">
                <a16:creationId xmlns:a16="http://schemas.microsoft.com/office/drawing/2014/main" id="{531BF05A-6980-0740-8976-78F0003DC312}"/>
              </a:ext>
            </a:extLst>
          </p:cNvPr>
          <p:cNvSpPr/>
          <p:nvPr/>
        </p:nvSpPr>
        <p:spPr>
          <a:xfrm>
            <a:off x="6147233" y="1967771"/>
            <a:ext cx="183850" cy="193375"/>
          </a:xfrm>
          <a:custGeom>
            <a:avLst/>
            <a:gdLst/>
            <a:ahLst/>
            <a:cxnLst/>
            <a:rect l="l" t="t" r="r" b="b"/>
            <a:pathLst>
              <a:path w="338" h="356" extrusionOk="0">
                <a:moveTo>
                  <a:pt x="124" y="355"/>
                </a:moveTo>
                <a:lnTo>
                  <a:pt x="124" y="355"/>
                </a:lnTo>
                <a:cubicBezTo>
                  <a:pt x="115" y="355"/>
                  <a:pt x="107" y="346"/>
                  <a:pt x="98" y="337"/>
                </a:cubicBezTo>
                <a:cubicBezTo>
                  <a:pt x="9" y="222"/>
                  <a:pt x="9" y="222"/>
                  <a:pt x="9" y="222"/>
                </a:cubicBezTo>
                <a:cubicBezTo>
                  <a:pt x="0" y="204"/>
                  <a:pt x="0" y="187"/>
                  <a:pt x="18" y="178"/>
                </a:cubicBezTo>
                <a:cubicBezTo>
                  <a:pt x="36" y="160"/>
                  <a:pt x="53" y="168"/>
                  <a:pt x="62" y="178"/>
                </a:cubicBezTo>
                <a:cubicBezTo>
                  <a:pt x="124" y="258"/>
                  <a:pt x="124" y="258"/>
                  <a:pt x="124" y="258"/>
                </a:cubicBezTo>
                <a:cubicBezTo>
                  <a:pt x="266" y="27"/>
                  <a:pt x="266" y="27"/>
                  <a:pt x="266" y="27"/>
                </a:cubicBezTo>
                <a:cubicBezTo>
                  <a:pt x="284" y="9"/>
                  <a:pt x="301" y="0"/>
                  <a:pt x="319" y="9"/>
                </a:cubicBezTo>
                <a:cubicBezTo>
                  <a:pt x="337" y="18"/>
                  <a:pt x="337" y="45"/>
                  <a:pt x="328" y="62"/>
                </a:cubicBezTo>
                <a:cubicBezTo>
                  <a:pt x="160" y="337"/>
                  <a:pt x="160" y="337"/>
                  <a:pt x="160" y="337"/>
                </a:cubicBezTo>
                <a:cubicBezTo>
                  <a:pt x="151" y="346"/>
                  <a:pt x="142" y="355"/>
                  <a:pt x="124" y="355"/>
                </a:cubicBezTo>
              </a:path>
            </a:pathLst>
          </a:custGeom>
          <a:solidFill>
            <a:srgbClr val="00AB66"/>
          </a:soli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5" name="Google Shape;727;p70">
            <a:extLst>
              <a:ext uri="{FF2B5EF4-FFF2-40B4-BE49-F238E27FC236}">
                <a16:creationId xmlns:a16="http://schemas.microsoft.com/office/drawing/2014/main" id="{DC3974FE-EBF3-B14C-B18A-6659080CDEDC}"/>
              </a:ext>
            </a:extLst>
          </p:cNvPr>
          <p:cNvSpPr/>
          <p:nvPr/>
        </p:nvSpPr>
        <p:spPr>
          <a:xfrm>
            <a:off x="6156760" y="2920271"/>
            <a:ext cx="183850" cy="193375"/>
          </a:xfrm>
          <a:custGeom>
            <a:avLst/>
            <a:gdLst/>
            <a:ahLst/>
            <a:cxnLst/>
            <a:rect l="l" t="t" r="r" b="b"/>
            <a:pathLst>
              <a:path w="338" h="356" extrusionOk="0">
                <a:moveTo>
                  <a:pt x="124" y="355"/>
                </a:moveTo>
                <a:lnTo>
                  <a:pt x="124" y="355"/>
                </a:lnTo>
                <a:cubicBezTo>
                  <a:pt x="115" y="355"/>
                  <a:pt x="107" y="346"/>
                  <a:pt x="98" y="337"/>
                </a:cubicBezTo>
                <a:cubicBezTo>
                  <a:pt x="9" y="222"/>
                  <a:pt x="9" y="222"/>
                  <a:pt x="9" y="222"/>
                </a:cubicBezTo>
                <a:cubicBezTo>
                  <a:pt x="0" y="204"/>
                  <a:pt x="0" y="187"/>
                  <a:pt x="18" y="178"/>
                </a:cubicBezTo>
                <a:cubicBezTo>
                  <a:pt x="36" y="160"/>
                  <a:pt x="53" y="168"/>
                  <a:pt x="62" y="178"/>
                </a:cubicBezTo>
                <a:cubicBezTo>
                  <a:pt x="124" y="258"/>
                  <a:pt x="124" y="258"/>
                  <a:pt x="124" y="258"/>
                </a:cubicBezTo>
                <a:cubicBezTo>
                  <a:pt x="266" y="27"/>
                  <a:pt x="266" y="27"/>
                  <a:pt x="266" y="27"/>
                </a:cubicBezTo>
                <a:cubicBezTo>
                  <a:pt x="284" y="9"/>
                  <a:pt x="301" y="0"/>
                  <a:pt x="319" y="9"/>
                </a:cubicBezTo>
                <a:cubicBezTo>
                  <a:pt x="337" y="18"/>
                  <a:pt x="337" y="45"/>
                  <a:pt x="328" y="62"/>
                </a:cubicBezTo>
                <a:cubicBezTo>
                  <a:pt x="160" y="337"/>
                  <a:pt x="160" y="337"/>
                  <a:pt x="160" y="337"/>
                </a:cubicBezTo>
                <a:cubicBezTo>
                  <a:pt x="151" y="346"/>
                  <a:pt x="142" y="355"/>
                  <a:pt x="124" y="355"/>
                </a:cubicBezTo>
              </a:path>
            </a:pathLst>
          </a:custGeom>
          <a:solidFill>
            <a:srgbClr val="00AB66"/>
          </a:soli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6" name="Google Shape;728;p70">
            <a:extLst>
              <a:ext uri="{FF2B5EF4-FFF2-40B4-BE49-F238E27FC236}">
                <a16:creationId xmlns:a16="http://schemas.microsoft.com/office/drawing/2014/main" id="{ECBA4075-6E2E-B246-BB21-CF6C66A95A7A}"/>
              </a:ext>
            </a:extLst>
          </p:cNvPr>
          <p:cNvSpPr/>
          <p:nvPr/>
        </p:nvSpPr>
        <p:spPr>
          <a:xfrm>
            <a:off x="976114" y="3846484"/>
            <a:ext cx="183850" cy="193375"/>
          </a:xfrm>
          <a:custGeom>
            <a:avLst/>
            <a:gdLst/>
            <a:ahLst/>
            <a:cxnLst/>
            <a:rect l="l" t="t" r="r" b="b"/>
            <a:pathLst>
              <a:path w="338" h="356" extrusionOk="0">
                <a:moveTo>
                  <a:pt x="124" y="355"/>
                </a:moveTo>
                <a:lnTo>
                  <a:pt x="124" y="355"/>
                </a:lnTo>
                <a:cubicBezTo>
                  <a:pt x="115" y="355"/>
                  <a:pt x="107" y="346"/>
                  <a:pt x="98" y="337"/>
                </a:cubicBezTo>
                <a:cubicBezTo>
                  <a:pt x="9" y="222"/>
                  <a:pt x="9" y="222"/>
                  <a:pt x="9" y="222"/>
                </a:cubicBezTo>
                <a:cubicBezTo>
                  <a:pt x="0" y="204"/>
                  <a:pt x="0" y="187"/>
                  <a:pt x="18" y="178"/>
                </a:cubicBezTo>
                <a:cubicBezTo>
                  <a:pt x="36" y="160"/>
                  <a:pt x="53" y="168"/>
                  <a:pt x="62" y="178"/>
                </a:cubicBezTo>
                <a:cubicBezTo>
                  <a:pt x="124" y="258"/>
                  <a:pt x="124" y="258"/>
                  <a:pt x="124" y="258"/>
                </a:cubicBezTo>
                <a:cubicBezTo>
                  <a:pt x="266" y="27"/>
                  <a:pt x="266" y="27"/>
                  <a:pt x="266" y="27"/>
                </a:cubicBezTo>
                <a:cubicBezTo>
                  <a:pt x="284" y="9"/>
                  <a:pt x="301" y="0"/>
                  <a:pt x="319" y="9"/>
                </a:cubicBezTo>
                <a:cubicBezTo>
                  <a:pt x="337" y="18"/>
                  <a:pt x="337" y="45"/>
                  <a:pt x="328" y="62"/>
                </a:cubicBezTo>
                <a:cubicBezTo>
                  <a:pt x="160" y="337"/>
                  <a:pt x="160" y="337"/>
                  <a:pt x="160" y="337"/>
                </a:cubicBezTo>
                <a:cubicBezTo>
                  <a:pt x="151" y="346"/>
                  <a:pt x="142" y="355"/>
                  <a:pt x="124" y="355"/>
                </a:cubicBezTo>
              </a:path>
            </a:pathLst>
          </a:custGeom>
          <a:solidFill>
            <a:srgbClr val="00AB66"/>
          </a:soli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7" name="Google Shape;729;p70">
            <a:extLst>
              <a:ext uri="{FF2B5EF4-FFF2-40B4-BE49-F238E27FC236}">
                <a16:creationId xmlns:a16="http://schemas.microsoft.com/office/drawing/2014/main" id="{A2A780E8-4B2B-F94F-890F-7D0A28874021}"/>
              </a:ext>
            </a:extLst>
          </p:cNvPr>
          <p:cNvSpPr/>
          <p:nvPr/>
        </p:nvSpPr>
        <p:spPr>
          <a:xfrm>
            <a:off x="2035299" y="4805125"/>
            <a:ext cx="166704" cy="193377"/>
          </a:xfrm>
          <a:custGeom>
            <a:avLst/>
            <a:gdLst/>
            <a:ahLst/>
            <a:cxnLst/>
            <a:rect l="l" t="t" r="r" b="b"/>
            <a:pathLst>
              <a:path w="338" h="356" extrusionOk="0">
                <a:moveTo>
                  <a:pt x="124" y="355"/>
                </a:moveTo>
                <a:lnTo>
                  <a:pt x="124" y="355"/>
                </a:lnTo>
                <a:cubicBezTo>
                  <a:pt x="115" y="355"/>
                  <a:pt x="107" y="346"/>
                  <a:pt x="98" y="337"/>
                </a:cubicBezTo>
                <a:cubicBezTo>
                  <a:pt x="9" y="222"/>
                  <a:pt x="9" y="222"/>
                  <a:pt x="9" y="222"/>
                </a:cubicBezTo>
                <a:cubicBezTo>
                  <a:pt x="0" y="204"/>
                  <a:pt x="0" y="187"/>
                  <a:pt x="18" y="178"/>
                </a:cubicBezTo>
                <a:cubicBezTo>
                  <a:pt x="36" y="160"/>
                  <a:pt x="53" y="168"/>
                  <a:pt x="62" y="178"/>
                </a:cubicBezTo>
                <a:cubicBezTo>
                  <a:pt x="124" y="258"/>
                  <a:pt x="124" y="258"/>
                  <a:pt x="124" y="258"/>
                </a:cubicBezTo>
                <a:cubicBezTo>
                  <a:pt x="266" y="27"/>
                  <a:pt x="266" y="27"/>
                  <a:pt x="266" y="27"/>
                </a:cubicBezTo>
                <a:cubicBezTo>
                  <a:pt x="284" y="9"/>
                  <a:pt x="301" y="0"/>
                  <a:pt x="319" y="9"/>
                </a:cubicBezTo>
                <a:cubicBezTo>
                  <a:pt x="337" y="18"/>
                  <a:pt x="337" y="45"/>
                  <a:pt x="328" y="62"/>
                </a:cubicBezTo>
                <a:cubicBezTo>
                  <a:pt x="160" y="337"/>
                  <a:pt x="160" y="337"/>
                  <a:pt x="160" y="337"/>
                </a:cubicBezTo>
                <a:cubicBezTo>
                  <a:pt x="151" y="346"/>
                  <a:pt x="142" y="355"/>
                  <a:pt x="124" y="355"/>
                </a:cubicBezTo>
              </a:path>
            </a:pathLst>
          </a:custGeom>
          <a:solidFill>
            <a:srgbClr val="00AB66"/>
          </a:soli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64646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8" name="Google Shape;730;p70">
            <a:extLst>
              <a:ext uri="{FF2B5EF4-FFF2-40B4-BE49-F238E27FC236}">
                <a16:creationId xmlns:a16="http://schemas.microsoft.com/office/drawing/2014/main" id="{71E49EAF-C260-3E48-84F9-D14E204009F1}"/>
              </a:ext>
            </a:extLst>
          </p:cNvPr>
          <p:cNvSpPr/>
          <p:nvPr/>
        </p:nvSpPr>
        <p:spPr>
          <a:xfrm>
            <a:off x="3605275" y="4795613"/>
            <a:ext cx="190235" cy="179231"/>
          </a:xfrm>
          <a:custGeom>
            <a:avLst/>
            <a:gdLst/>
            <a:ahLst/>
            <a:cxnLst/>
            <a:rect l="l" t="t" r="r" b="b"/>
            <a:pathLst>
              <a:path w="602" h="495" extrusionOk="0">
                <a:moveTo>
                  <a:pt x="601" y="466"/>
                </a:moveTo>
                <a:lnTo>
                  <a:pt x="601" y="466"/>
                </a:lnTo>
                <a:cubicBezTo>
                  <a:pt x="601" y="487"/>
                  <a:pt x="594" y="494"/>
                  <a:pt x="572" y="494"/>
                </a:cubicBezTo>
                <a:lnTo>
                  <a:pt x="572" y="494"/>
                </a:lnTo>
                <a:cubicBezTo>
                  <a:pt x="28" y="494"/>
                  <a:pt x="28" y="494"/>
                  <a:pt x="28" y="494"/>
                </a:cubicBezTo>
                <a:lnTo>
                  <a:pt x="28" y="494"/>
                </a:lnTo>
                <a:lnTo>
                  <a:pt x="28" y="494"/>
                </a:lnTo>
                <a:cubicBezTo>
                  <a:pt x="14" y="494"/>
                  <a:pt x="0" y="487"/>
                  <a:pt x="0" y="466"/>
                </a:cubicBezTo>
                <a:cubicBezTo>
                  <a:pt x="0" y="466"/>
                  <a:pt x="0" y="459"/>
                  <a:pt x="7" y="452"/>
                </a:cubicBezTo>
                <a:lnTo>
                  <a:pt x="7" y="452"/>
                </a:lnTo>
                <a:cubicBezTo>
                  <a:pt x="276" y="7"/>
                  <a:pt x="276" y="7"/>
                  <a:pt x="276" y="7"/>
                </a:cubicBezTo>
                <a:lnTo>
                  <a:pt x="276" y="7"/>
                </a:lnTo>
                <a:cubicBezTo>
                  <a:pt x="283" y="0"/>
                  <a:pt x="290" y="0"/>
                  <a:pt x="304" y="0"/>
                </a:cubicBezTo>
                <a:cubicBezTo>
                  <a:pt x="311" y="0"/>
                  <a:pt x="318" y="0"/>
                  <a:pt x="325" y="14"/>
                </a:cubicBezTo>
                <a:lnTo>
                  <a:pt x="325" y="14"/>
                </a:lnTo>
                <a:cubicBezTo>
                  <a:pt x="601" y="452"/>
                  <a:pt x="601" y="452"/>
                  <a:pt x="601" y="452"/>
                </a:cubicBezTo>
                <a:lnTo>
                  <a:pt x="601" y="452"/>
                </a:lnTo>
                <a:cubicBezTo>
                  <a:pt x="601" y="459"/>
                  <a:pt x="601" y="466"/>
                  <a:pt x="601" y="466"/>
                </a:cubicBezTo>
                <a:close/>
                <a:moveTo>
                  <a:pt x="339" y="155"/>
                </a:moveTo>
                <a:lnTo>
                  <a:pt x="339" y="155"/>
                </a:lnTo>
                <a:cubicBezTo>
                  <a:pt x="339" y="134"/>
                  <a:pt x="325" y="120"/>
                  <a:pt x="304" y="120"/>
                </a:cubicBezTo>
                <a:cubicBezTo>
                  <a:pt x="283" y="120"/>
                  <a:pt x="261" y="134"/>
                  <a:pt x="261" y="155"/>
                </a:cubicBezTo>
                <a:cubicBezTo>
                  <a:pt x="261" y="296"/>
                  <a:pt x="261" y="296"/>
                  <a:pt x="261" y="296"/>
                </a:cubicBezTo>
                <a:cubicBezTo>
                  <a:pt x="261" y="318"/>
                  <a:pt x="283" y="339"/>
                  <a:pt x="304" y="339"/>
                </a:cubicBezTo>
                <a:cubicBezTo>
                  <a:pt x="325" y="339"/>
                  <a:pt x="339" y="318"/>
                  <a:pt x="339" y="296"/>
                </a:cubicBezTo>
                <a:lnTo>
                  <a:pt x="339" y="155"/>
                </a:lnTo>
                <a:close/>
                <a:moveTo>
                  <a:pt x="304" y="367"/>
                </a:moveTo>
                <a:lnTo>
                  <a:pt x="304" y="367"/>
                </a:lnTo>
                <a:cubicBezTo>
                  <a:pt x="283" y="367"/>
                  <a:pt x="261" y="381"/>
                  <a:pt x="261" y="403"/>
                </a:cubicBezTo>
                <a:cubicBezTo>
                  <a:pt x="261" y="424"/>
                  <a:pt x="283" y="438"/>
                  <a:pt x="304" y="438"/>
                </a:cubicBezTo>
                <a:cubicBezTo>
                  <a:pt x="325" y="438"/>
                  <a:pt x="339" y="424"/>
                  <a:pt x="339" y="403"/>
                </a:cubicBezTo>
                <a:cubicBezTo>
                  <a:pt x="339" y="381"/>
                  <a:pt x="325" y="367"/>
                  <a:pt x="304" y="367"/>
                </a:cubicBez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64646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9" name="Google Shape;731;p70">
            <a:extLst>
              <a:ext uri="{FF2B5EF4-FFF2-40B4-BE49-F238E27FC236}">
                <a16:creationId xmlns:a16="http://schemas.microsoft.com/office/drawing/2014/main" id="{08210089-E064-A14F-9A43-3DF39C5F9EAC}"/>
              </a:ext>
            </a:extLst>
          </p:cNvPr>
          <p:cNvSpPr/>
          <p:nvPr/>
        </p:nvSpPr>
        <p:spPr>
          <a:xfrm>
            <a:off x="3773972" y="4805125"/>
            <a:ext cx="1763100" cy="1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75707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Caution: potential risk identified</a:t>
            </a:r>
            <a:endParaRPr sz="700" b="0" i="0" u="none" strike="noStrike" cap="none">
              <a:solidFill>
                <a:srgbClr val="000000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40" name="Google Shape;732;p70">
            <a:extLst>
              <a:ext uri="{FF2B5EF4-FFF2-40B4-BE49-F238E27FC236}">
                <a16:creationId xmlns:a16="http://schemas.microsoft.com/office/drawing/2014/main" id="{1D830FA9-17C3-2E4E-919B-B9AD6E201AB5}"/>
              </a:ext>
            </a:extLst>
          </p:cNvPr>
          <p:cNvSpPr/>
          <p:nvPr/>
        </p:nvSpPr>
        <p:spPr>
          <a:xfrm>
            <a:off x="2201999" y="4805125"/>
            <a:ext cx="1130100" cy="1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75707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All clear: no risks found</a:t>
            </a:r>
            <a:endParaRPr sz="700" b="0" i="0" u="none" strike="noStrike" cap="none">
              <a:solidFill>
                <a:srgbClr val="000000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41" name="Google Shape;733;p70">
            <a:extLst>
              <a:ext uri="{FF2B5EF4-FFF2-40B4-BE49-F238E27FC236}">
                <a16:creationId xmlns:a16="http://schemas.microsoft.com/office/drawing/2014/main" id="{7558985D-CEED-E048-924D-9267F9E8CF0E}"/>
              </a:ext>
            </a:extLst>
          </p:cNvPr>
          <p:cNvSpPr/>
          <p:nvPr/>
        </p:nvSpPr>
        <p:spPr>
          <a:xfrm>
            <a:off x="5466925" y="4805225"/>
            <a:ext cx="190235" cy="179231"/>
          </a:xfrm>
          <a:custGeom>
            <a:avLst/>
            <a:gdLst/>
            <a:ahLst/>
            <a:cxnLst/>
            <a:rect l="l" t="t" r="r" b="b"/>
            <a:pathLst>
              <a:path w="602" h="495" extrusionOk="0">
                <a:moveTo>
                  <a:pt x="601" y="466"/>
                </a:moveTo>
                <a:lnTo>
                  <a:pt x="601" y="466"/>
                </a:lnTo>
                <a:cubicBezTo>
                  <a:pt x="601" y="487"/>
                  <a:pt x="594" y="494"/>
                  <a:pt x="572" y="494"/>
                </a:cubicBezTo>
                <a:lnTo>
                  <a:pt x="572" y="494"/>
                </a:lnTo>
                <a:cubicBezTo>
                  <a:pt x="28" y="494"/>
                  <a:pt x="28" y="494"/>
                  <a:pt x="28" y="494"/>
                </a:cubicBezTo>
                <a:lnTo>
                  <a:pt x="28" y="494"/>
                </a:lnTo>
                <a:lnTo>
                  <a:pt x="28" y="494"/>
                </a:lnTo>
                <a:cubicBezTo>
                  <a:pt x="14" y="494"/>
                  <a:pt x="0" y="487"/>
                  <a:pt x="0" y="466"/>
                </a:cubicBezTo>
                <a:cubicBezTo>
                  <a:pt x="0" y="466"/>
                  <a:pt x="0" y="459"/>
                  <a:pt x="7" y="452"/>
                </a:cubicBezTo>
                <a:lnTo>
                  <a:pt x="7" y="452"/>
                </a:lnTo>
                <a:cubicBezTo>
                  <a:pt x="276" y="7"/>
                  <a:pt x="276" y="7"/>
                  <a:pt x="276" y="7"/>
                </a:cubicBezTo>
                <a:lnTo>
                  <a:pt x="276" y="7"/>
                </a:lnTo>
                <a:cubicBezTo>
                  <a:pt x="283" y="0"/>
                  <a:pt x="290" y="0"/>
                  <a:pt x="304" y="0"/>
                </a:cubicBezTo>
                <a:cubicBezTo>
                  <a:pt x="311" y="0"/>
                  <a:pt x="318" y="0"/>
                  <a:pt x="325" y="14"/>
                </a:cubicBezTo>
                <a:lnTo>
                  <a:pt x="325" y="14"/>
                </a:lnTo>
                <a:cubicBezTo>
                  <a:pt x="601" y="452"/>
                  <a:pt x="601" y="452"/>
                  <a:pt x="601" y="452"/>
                </a:cubicBezTo>
                <a:lnTo>
                  <a:pt x="601" y="452"/>
                </a:lnTo>
                <a:cubicBezTo>
                  <a:pt x="601" y="459"/>
                  <a:pt x="601" y="466"/>
                  <a:pt x="601" y="466"/>
                </a:cubicBezTo>
                <a:close/>
                <a:moveTo>
                  <a:pt x="339" y="155"/>
                </a:moveTo>
                <a:lnTo>
                  <a:pt x="339" y="155"/>
                </a:lnTo>
                <a:cubicBezTo>
                  <a:pt x="339" y="134"/>
                  <a:pt x="325" y="120"/>
                  <a:pt x="304" y="120"/>
                </a:cubicBezTo>
                <a:cubicBezTo>
                  <a:pt x="283" y="120"/>
                  <a:pt x="261" y="134"/>
                  <a:pt x="261" y="155"/>
                </a:cubicBezTo>
                <a:cubicBezTo>
                  <a:pt x="261" y="296"/>
                  <a:pt x="261" y="296"/>
                  <a:pt x="261" y="296"/>
                </a:cubicBezTo>
                <a:cubicBezTo>
                  <a:pt x="261" y="318"/>
                  <a:pt x="283" y="339"/>
                  <a:pt x="304" y="339"/>
                </a:cubicBezTo>
                <a:cubicBezTo>
                  <a:pt x="325" y="339"/>
                  <a:pt x="339" y="318"/>
                  <a:pt x="339" y="296"/>
                </a:cubicBezTo>
                <a:lnTo>
                  <a:pt x="339" y="155"/>
                </a:lnTo>
                <a:close/>
                <a:moveTo>
                  <a:pt x="304" y="367"/>
                </a:moveTo>
                <a:lnTo>
                  <a:pt x="304" y="367"/>
                </a:lnTo>
                <a:cubicBezTo>
                  <a:pt x="283" y="367"/>
                  <a:pt x="261" y="381"/>
                  <a:pt x="261" y="403"/>
                </a:cubicBezTo>
                <a:cubicBezTo>
                  <a:pt x="261" y="424"/>
                  <a:pt x="283" y="438"/>
                  <a:pt x="304" y="438"/>
                </a:cubicBezTo>
                <a:cubicBezTo>
                  <a:pt x="325" y="438"/>
                  <a:pt x="339" y="424"/>
                  <a:pt x="339" y="403"/>
                </a:cubicBezTo>
                <a:cubicBezTo>
                  <a:pt x="339" y="381"/>
                  <a:pt x="325" y="367"/>
                  <a:pt x="304" y="367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64646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42" name="Google Shape;734;p70">
            <a:extLst>
              <a:ext uri="{FF2B5EF4-FFF2-40B4-BE49-F238E27FC236}">
                <a16:creationId xmlns:a16="http://schemas.microsoft.com/office/drawing/2014/main" id="{57A149A5-CE2B-9444-BDBA-16A29EF6BC36}"/>
              </a:ext>
            </a:extLst>
          </p:cNvPr>
          <p:cNvSpPr/>
          <p:nvPr/>
        </p:nvSpPr>
        <p:spPr>
          <a:xfrm>
            <a:off x="5657147" y="4805125"/>
            <a:ext cx="1763100" cy="1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75707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Caution: major risk identified</a:t>
            </a:r>
            <a:endParaRPr sz="700" b="0" i="0" u="none" strike="noStrike" cap="none">
              <a:solidFill>
                <a:srgbClr val="000000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1668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"/>
          <p:cNvSpPr txBox="1"/>
          <p:nvPr/>
        </p:nvSpPr>
        <p:spPr>
          <a:xfrm>
            <a:off x="1629201" y="239840"/>
            <a:ext cx="2100808" cy="19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International Trade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6"/>
          <p:cNvSpPr/>
          <p:nvPr/>
        </p:nvSpPr>
        <p:spPr>
          <a:xfrm rot="-5400000">
            <a:off x="520592" y="794428"/>
            <a:ext cx="511500" cy="511800"/>
          </a:xfrm>
          <a:prstGeom prst="arc">
            <a:avLst>
              <a:gd name="adj1" fmla="val 18034645"/>
              <a:gd name="adj2" fmla="val 1323953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6"/>
          <p:cNvSpPr/>
          <p:nvPr/>
        </p:nvSpPr>
        <p:spPr>
          <a:xfrm>
            <a:off x="704917" y="963386"/>
            <a:ext cx="142740" cy="173830"/>
          </a:xfrm>
          <a:custGeom>
            <a:avLst/>
            <a:gdLst/>
            <a:ahLst/>
            <a:cxnLst/>
            <a:rect l="l" t="t" r="r" b="b"/>
            <a:pathLst>
              <a:path w="355" h="435" extrusionOk="0">
                <a:moveTo>
                  <a:pt x="346" y="283"/>
                </a:moveTo>
                <a:lnTo>
                  <a:pt x="346" y="283"/>
                </a:lnTo>
                <a:cubicBezTo>
                  <a:pt x="328" y="319"/>
                  <a:pt x="257" y="345"/>
                  <a:pt x="178" y="345"/>
                </a:cubicBezTo>
                <a:cubicBezTo>
                  <a:pt x="97" y="345"/>
                  <a:pt x="36" y="319"/>
                  <a:pt x="9" y="283"/>
                </a:cubicBezTo>
                <a:cubicBezTo>
                  <a:pt x="9" y="275"/>
                  <a:pt x="0" y="283"/>
                  <a:pt x="0" y="283"/>
                </a:cubicBezTo>
                <a:cubicBezTo>
                  <a:pt x="0" y="292"/>
                  <a:pt x="0" y="336"/>
                  <a:pt x="0" y="336"/>
                </a:cubicBezTo>
                <a:cubicBezTo>
                  <a:pt x="0" y="381"/>
                  <a:pt x="80" y="434"/>
                  <a:pt x="178" y="434"/>
                </a:cubicBezTo>
                <a:cubicBezTo>
                  <a:pt x="275" y="434"/>
                  <a:pt x="354" y="381"/>
                  <a:pt x="354" y="336"/>
                </a:cubicBezTo>
                <a:cubicBezTo>
                  <a:pt x="354" y="336"/>
                  <a:pt x="354" y="292"/>
                  <a:pt x="354" y="283"/>
                </a:cubicBezTo>
                <a:cubicBezTo>
                  <a:pt x="354" y="283"/>
                  <a:pt x="346" y="275"/>
                  <a:pt x="346" y="283"/>
                </a:cubicBezTo>
                <a:close/>
                <a:moveTo>
                  <a:pt x="346" y="160"/>
                </a:moveTo>
                <a:lnTo>
                  <a:pt x="346" y="160"/>
                </a:lnTo>
                <a:cubicBezTo>
                  <a:pt x="328" y="186"/>
                  <a:pt x="257" y="213"/>
                  <a:pt x="178" y="213"/>
                </a:cubicBezTo>
                <a:cubicBezTo>
                  <a:pt x="97" y="213"/>
                  <a:pt x="36" y="186"/>
                  <a:pt x="9" y="160"/>
                </a:cubicBezTo>
                <a:cubicBezTo>
                  <a:pt x="9" y="151"/>
                  <a:pt x="0" y="160"/>
                  <a:pt x="0" y="160"/>
                </a:cubicBezTo>
                <a:lnTo>
                  <a:pt x="0" y="222"/>
                </a:lnTo>
                <a:cubicBezTo>
                  <a:pt x="0" y="257"/>
                  <a:pt x="80" y="292"/>
                  <a:pt x="178" y="292"/>
                </a:cubicBezTo>
                <a:cubicBezTo>
                  <a:pt x="275" y="292"/>
                  <a:pt x="354" y="257"/>
                  <a:pt x="354" y="222"/>
                </a:cubicBezTo>
                <a:lnTo>
                  <a:pt x="354" y="160"/>
                </a:lnTo>
                <a:cubicBezTo>
                  <a:pt x="354" y="160"/>
                  <a:pt x="346" y="151"/>
                  <a:pt x="346" y="160"/>
                </a:cubicBezTo>
                <a:close/>
                <a:moveTo>
                  <a:pt x="178" y="0"/>
                </a:moveTo>
                <a:lnTo>
                  <a:pt x="178" y="0"/>
                </a:lnTo>
                <a:cubicBezTo>
                  <a:pt x="80" y="0"/>
                  <a:pt x="0" y="26"/>
                  <a:pt x="0" y="62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33"/>
                  <a:pt x="80" y="160"/>
                  <a:pt x="178" y="160"/>
                </a:cubicBezTo>
                <a:cubicBezTo>
                  <a:pt x="275" y="160"/>
                  <a:pt x="354" y="133"/>
                  <a:pt x="354" y="97"/>
                </a:cubicBezTo>
                <a:cubicBezTo>
                  <a:pt x="354" y="62"/>
                  <a:pt x="354" y="62"/>
                  <a:pt x="354" y="62"/>
                </a:cubicBezTo>
                <a:cubicBezTo>
                  <a:pt x="354" y="26"/>
                  <a:pt x="275" y="0"/>
                  <a:pt x="178" y="0"/>
                </a:cubicBezTo>
                <a:close/>
              </a:path>
            </a:pathLst>
          </a:custGeom>
          <a:solidFill>
            <a:srgbClr val="373534"/>
          </a:soli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6"/>
          <p:cNvSpPr txBox="1"/>
          <p:nvPr/>
        </p:nvSpPr>
        <p:spPr>
          <a:xfrm>
            <a:off x="1157375" y="794575"/>
            <a:ext cx="2358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  <a:buSzPts val="900"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China Customs Export Data </a:t>
            </a:r>
          </a:p>
        </p:txBody>
      </p:sp>
      <p:sp>
        <p:nvSpPr>
          <p:cNvPr id="9" name="Google Shape;747;p71">
            <a:extLst>
              <a:ext uri="{FF2B5EF4-FFF2-40B4-BE49-F238E27FC236}">
                <a16:creationId xmlns:a16="http://schemas.microsoft.com/office/drawing/2014/main" id="{6718F56B-2677-534F-BE53-3443C55A6E9D}"/>
              </a:ext>
            </a:extLst>
          </p:cNvPr>
          <p:cNvSpPr txBox="1"/>
          <p:nvPr/>
        </p:nvSpPr>
        <p:spPr>
          <a:xfrm>
            <a:off x="520442" y="1474886"/>
            <a:ext cx="48480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Input summary sentence</a:t>
            </a:r>
            <a:endParaRPr sz="900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graphicFrame>
        <p:nvGraphicFramePr>
          <p:cNvPr id="13" name="Google Shape;749;p71">
            <a:extLst>
              <a:ext uri="{FF2B5EF4-FFF2-40B4-BE49-F238E27FC236}">
                <a16:creationId xmlns:a16="http://schemas.microsoft.com/office/drawing/2014/main" id="{C056CD12-834D-8149-A6FC-5398EF9405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3480184"/>
              </p:ext>
            </p:extLst>
          </p:nvPr>
        </p:nvGraphicFramePr>
        <p:xfrm>
          <a:off x="5604258" y="1137216"/>
          <a:ext cx="3019300" cy="743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Open Sans"/>
                          <a:cs typeface="Calibri" panose="020F0502020204030204" pitchFamily="34" charset="0"/>
                          <a:sym typeface="Open Sans"/>
                        </a:rPr>
                        <a:t>Shipment Destination</a:t>
                      </a:r>
                      <a:endParaRPr sz="900" b="1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Open Sans"/>
                          <a:cs typeface="Calibri" panose="020F0502020204030204" pitchFamily="34" charset="0"/>
                          <a:sym typeface="Open Sans"/>
                        </a:rPr>
                        <a:t>Total Value of Goods (USD)</a:t>
                      </a:r>
                      <a:endParaRPr sz="900" b="1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Open Sans"/>
                          <a:cs typeface="Calibri" panose="020F0502020204030204" pitchFamily="34" charset="0"/>
                          <a:sym typeface="Open Sans"/>
                        </a:rPr>
                        <a:t>Percentage of Sale </a:t>
                      </a:r>
                      <a:endParaRPr sz="900" b="1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1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900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64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7"/>
          <p:cNvSpPr txBox="1"/>
          <p:nvPr/>
        </p:nvSpPr>
        <p:spPr>
          <a:xfrm>
            <a:off x="1629201" y="239840"/>
            <a:ext cx="2100808" cy="19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International</a:t>
            </a: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 Trade </a:t>
            </a:r>
            <a:endParaRPr b="1" dirty="0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704967" y="963411"/>
            <a:ext cx="142740" cy="173830"/>
          </a:xfrm>
          <a:custGeom>
            <a:avLst/>
            <a:gdLst/>
            <a:ahLst/>
            <a:cxnLst/>
            <a:rect l="l" t="t" r="r" b="b"/>
            <a:pathLst>
              <a:path w="355" h="435" extrusionOk="0">
                <a:moveTo>
                  <a:pt x="346" y="283"/>
                </a:moveTo>
                <a:lnTo>
                  <a:pt x="346" y="283"/>
                </a:lnTo>
                <a:cubicBezTo>
                  <a:pt x="328" y="319"/>
                  <a:pt x="257" y="345"/>
                  <a:pt x="178" y="345"/>
                </a:cubicBezTo>
                <a:cubicBezTo>
                  <a:pt x="97" y="345"/>
                  <a:pt x="36" y="319"/>
                  <a:pt x="9" y="283"/>
                </a:cubicBezTo>
                <a:cubicBezTo>
                  <a:pt x="9" y="275"/>
                  <a:pt x="0" y="283"/>
                  <a:pt x="0" y="283"/>
                </a:cubicBezTo>
                <a:cubicBezTo>
                  <a:pt x="0" y="292"/>
                  <a:pt x="0" y="336"/>
                  <a:pt x="0" y="336"/>
                </a:cubicBezTo>
                <a:cubicBezTo>
                  <a:pt x="0" y="381"/>
                  <a:pt x="80" y="434"/>
                  <a:pt x="178" y="434"/>
                </a:cubicBezTo>
                <a:cubicBezTo>
                  <a:pt x="275" y="434"/>
                  <a:pt x="354" y="381"/>
                  <a:pt x="354" y="336"/>
                </a:cubicBezTo>
                <a:cubicBezTo>
                  <a:pt x="354" y="336"/>
                  <a:pt x="354" y="292"/>
                  <a:pt x="354" y="283"/>
                </a:cubicBezTo>
                <a:cubicBezTo>
                  <a:pt x="354" y="283"/>
                  <a:pt x="346" y="275"/>
                  <a:pt x="346" y="283"/>
                </a:cubicBezTo>
                <a:close/>
                <a:moveTo>
                  <a:pt x="346" y="160"/>
                </a:moveTo>
                <a:lnTo>
                  <a:pt x="346" y="160"/>
                </a:lnTo>
                <a:cubicBezTo>
                  <a:pt x="328" y="186"/>
                  <a:pt x="257" y="213"/>
                  <a:pt x="178" y="213"/>
                </a:cubicBezTo>
                <a:cubicBezTo>
                  <a:pt x="97" y="213"/>
                  <a:pt x="36" y="186"/>
                  <a:pt x="9" y="160"/>
                </a:cubicBezTo>
                <a:cubicBezTo>
                  <a:pt x="9" y="151"/>
                  <a:pt x="0" y="160"/>
                  <a:pt x="0" y="160"/>
                </a:cubicBezTo>
                <a:lnTo>
                  <a:pt x="0" y="222"/>
                </a:lnTo>
                <a:cubicBezTo>
                  <a:pt x="0" y="257"/>
                  <a:pt x="80" y="292"/>
                  <a:pt x="178" y="292"/>
                </a:cubicBezTo>
                <a:cubicBezTo>
                  <a:pt x="275" y="292"/>
                  <a:pt x="354" y="257"/>
                  <a:pt x="354" y="222"/>
                </a:cubicBezTo>
                <a:lnTo>
                  <a:pt x="354" y="160"/>
                </a:lnTo>
                <a:cubicBezTo>
                  <a:pt x="354" y="160"/>
                  <a:pt x="346" y="151"/>
                  <a:pt x="346" y="160"/>
                </a:cubicBezTo>
                <a:close/>
                <a:moveTo>
                  <a:pt x="178" y="0"/>
                </a:moveTo>
                <a:lnTo>
                  <a:pt x="178" y="0"/>
                </a:lnTo>
                <a:cubicBezTo>
                  <a:pt x="80" y="0"/>
                  <a:pt x="0" y="26"/>
                  <a:pt x="0" y="62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33"/>
                  <a:pt x="80" y="160"/>
                  <a:pt x="178" y="160"/>
                </a:cubicBezTo>
                <a:cubicBezTo>
                  <a:pt x="275" y="160"/>
                  <a:pt x="354" y="133"/>
                  <a:pt x="354" y="97"/>
                </a:cubicBezTo>
                <a:cubicBezTo>
                  <a:pt x="354" y="62"/>
                  <a:pt x="354" y="62"/>
                  <a:pt x="354" y="62"/>
                </a:cubicBezTo>
                <a:cubicBezTo>
                  <a:pt x="354" y="26"/>
                  <a:pt x="275" y="0"/>
                  <a:pt x="178" y="0"/>
                </a:cubicBezTo>
                <a:close/>
              </a:path>
            </a:pathLst>
          </a:custGeom>
          <a:solidFill>
            <a:srgbClr val="373534"/>
          </a:soli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7"/>
          <p:cNvSpPr txBox="1"/>
          <p:nvPr/>
        </p:nvSpPr>
        <p:spPr>
          <a:xfrm>
            <a:off x="1157375" y="794575"/>
            <a:ext cx="2358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  <a:buSzPts val="900"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China Customs Export Data </a:t>
            </a:r>
          </a:p>
        </p:txBody>
      </p:sp>
      <p:sp>
        <p:nvSpPr>
          <p:cNvPr id="455" name="Google Shape;455;p47"/>
          <p:cNvSpPr/>
          <p:nvPr/>
        </p:nvSpPr>
        <p:spPr>
          <a:xfrm rot="5828501">
            <a:off x="520616" y="794569"/>
            <a:ext cx="511569" cy="511569"/>
          </a:xfrm>
          <a:prstGeom prst="arc">
            <a:avLst>
              <a:gd name="adj1" fmla="val 18643259"/>
              <a:gd name="adj2" fmla="val 918056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60;p72">
            <a:extLst>
              <a:ext uri="{FF2B5EF4-FFF2-40B4-BE49-F238E27FC236}">
                <a16:creationId xmlns:a16="http://schemas.microsoft.com/office/drawing/2014/main" id="{D1589288-5288-734A-83AD-A0BE8E621880}"/>
              </a:ext>
            </a:extLst>
          </p:cNvPr>
          <p:cNvSpPr txBox="1"/>
          <p:nvPr/>
        </p:nvSpPr>
        <p:spPr>
          <a:xfrm>
            <a:off x="490800" y="1534612"/>
            <a:ext cx="6884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4400B04-4B06-D44A-A5B3-F425351B7C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0686412"/>
              </p:ext>
            </p:extLst>
          </p:nvPr>
        </p:nvGraphicFramePr>
        <p:xfrm>
          <a:off x="2208617" y="1808212"/>
          <a:ext cx="4726766" cy="2862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Google Shape;747;p71">
            <a:extLst>
              <a:ext uri="{FF2B5EF4-FFF2-40B4-BE49-F238E27FC236}">
                <a16:creationId xmlns:a16="http://schemas.microsoft.com/office/drawing/2014/main" id="{5E052008-7054-3E45-8118-154DFE417986}"/>
              </a:ext>
            </a:extLst>
          </p:cNvPr>
          <p:cNvSpPr txBox="1"/>
          <p:nvPr/>
        </p:nvSpPr>
        <p:spPr>
          <a:xfrm>
            <a:off x="520442" y="1474886"/>
            <a:ext cx="7315966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lvl="0"/>
            <a:r>
              <a:rPr lang="en-US" sz="9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Input summary sentence</a:t>
            </a:r>
          </a:p>
        </p:txBody>
      </p:sp>
    </p:spTree>
    <p:extLst>
      <p:ext uri="{BB962C8B-B14F-4D97-AF65-F5344CB8AC3E}">
        <p14:creationId xmlns:p14="http://schemas.microsoft.com/office/powerpoint/2010/main" val="423642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"/>
          <p:cNvSpPr txBox="1"/>
          <p:nvPr/>
        </p:nvSpPr>
        <p:spPr>
          <a:xfrm>
            <a:off x="1629201" y="239840"/>
            <a:ext cx="2100808" cy="19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International Trade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6"/>
          <p:cNvSpPr/>
          <p:nvPr/>
        </p:nvSpPr>
        <p:spPr>
          <a:xfrm rot="-5400000">
            <a:off x="520592" y="794428"/>
            <a:ext cx="511500" cy="511800"/>
          </a:xfrm>
          <a:prstGeom prst="arc">
            <a:avLst>
              <a:gd name="adj1" fmla="val 18034645"/>
              <a:gd name="adj2" fmla="val 1323953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6"/>
          <p:cNvSpPr/>
          <p:nvPr/>
        </p:nvSpPr>
        <p:spPr>
          <a:xfrm>
            <a:off x="704917" y="963386"/>
            <a:ext cx="142740" cy="173830"/>
          </a:xfrm>
          <a:custGeom>
            <a:avLst/>
            <a:gdLst/>
            <a:ahLst/>
            <a:cxnLst/>
            <a:rect l="l" t="t" r="r" b="b"/>
            <a:pathLst>
              <a:path w="355" h="435" extrusionOk="0">
                <a:moveTo>
                  <a:pt x="346" y="283"/>
                </a:moveTo>
                <a:lnTo>
                  <a:pt x="346" y="283"/>
                </a:lnTo>
                <a:cubicBezTo>
                  <a:pt x="328" y="319"/>
                  <a:pt x="257" y="345"/>
                  <a:pt x="178" y="345"/>
                </a:cubicBezTo>
                <a:cubicBezTo>
                  <a:pt x="97" y="345"/>
                  <a:pt x="36" y="319"/>
                  <a:pt x="9" y="283"/>
                </a:cubicBezTo>
                <a:cubicBezTo>
                  <a:pt x="9" y="275"/>
                  <a:pt x="0" y="283"/>
                  <a:pt x="0" y="283"/>
                </a:cubicBezTo>
                <a:cubicBezTo>
                  <a:pt x="0" y="292"/>
                  <a:pt x="0" y="336"/>
                  <a:pt x="0" y="336"/>
                </a:cubicBezTo>
                <a:cubicBezTo>
                  <a:pt x="0" y="381"/>
                  <a:pt x="80" y="434"/>
                  <a:pt x="178" y="434"/>
                </a:cubicBezTo>
                <a:cubicBezTo>
                  <a:pt x="275" y="434"/>
                  <a:pt x="354" y="381"/>
                  <a:pt x="354" y="336"/>
                </a:cubicBezTo>
                <a:cubicBezTo>
                  <a:pt x="354" y="336"/>
                  <a:pt x="354" y="292"/>
                  <a:pt x="354" y="283"/>
                </a:cubicBezTo>
                <a:cubicBezTo>
                  <a:pt x="354" y="283"/>
                  <a:pt x="346" y="275"/>
                  <a:pt x="346" y="283"/>
                </a:cubicBezTo>
                <a:close/>
                <a:moveTo>
                  <a:pt x="346" y="160"/>
                </a:moveTo>
                <a:lnTo>
                  <a:pt x="346" y="160"/>
                </a:lnTo>
                <a:cubicBezTo>
                  <a:pt x="328" y="186"/>
                  <a:pt x="257" y="213"/>
                  <a:pt x="178" y="213"/>
                </a:cubicBezTo>
                <a:cubicBezTo>
                  <a:pt x="97" y="213"/>
                  <a:pt x="36" y="186"/>
                  <a:pt x="9" y="160"/>
                </a:cubicBezTo>
                <a:cubicBezTo>
                  <a:pt x="9" y="151"/>
                  <a:pt x="0" y="160"/>
                  <a:pt x="0" y="160"/>
                </a:cubicBezTo>
                <a:lnTo>
                  <a:pt x="0" y="222"/>
                </a:lnTo>
                <a:cubicBezTo>
                  <a:pt x="0" y="257"/>
                  <a:pt x="80" y="292"/>
                  <a:pt x="178" y="292"/>
                </a:cubicBezTo>
                <a:cubicBezTo>
                  <a:pt x="275" y="292"/>
                  <a:pt x="354" y="257"/>
                  <a:pt x="354" y="222"/>
                </a:cubicBezTo>
                <a:lnTo>
                  <a:pt x="354" y="160"/>
                </a:lnTo>
                <a:cubicBezTo>
                  <a:pt x="354" y="160"/>
                  <a:pt x="346" y="151"/>
                  <a:pt x="346" y="160"/>
                </a:cubicBezTo>
                <a:close/>
                <a:moveTo>
                  <a:pt x="178" y="0"/>
                </a:moveTo>
                <a:lnTo>
                  <a:pt x="178" y="0"/>
                </a:lnTo>
                <a:cubicBezTo>
                  <a:pt x="80" y="0"/>
                  <a:pt x="0" y="26"/>
                  <a:pt x="0" y="62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33"/>
                  <a:pt x="80" y="160"/>
                  <a:pt x="178" y="160"/>
                </a:cubicBezTo>
                <a:cubicBezTo>
                  <a:pt x="275" y="160"/>
                  <a:pt x="354" y="133"/>
                  <a:pt x="354" y="97"/>
                </a:cubicBezTo>
                <a:cubicBezTo>
                  <a:pt x="354" y="62"/>
                  <a:pt x="354" y="62"/>
                  <a:pt x="354" y="62"/>
                </a:cubicBezTo>
                <a:cubicBezTo>
                  <a:pt x="354" y="26"/>
                  <a:pt x="275" y="0"/>
                  <a:pt x="178" y="0"/>
                </a:cubicBezTo>
                <a:close/>
              </a:path>
            </a:pathLst>
          </a:custGeom>
          <a:solidFill>
            <a:srgbClr val="373534"/>
          </a:soli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6"/>
          <p:cNvSpPr txBox="1"/>
          <p:nvPr/>
        </p:nvSpPr>
        <p:spPr>
          <a:xfrm>
            <a:off x="1157375" y="794575"/>
            <a:ext cx="2358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  <a:buSzPts val="900"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China Customs Export Data </a:t>
            </a:r>
          </a:p>
        </p:txBody>
      </p:sp>
      <p:sp>
        <p:nvSpPr>
          <p:cNvPr id="9" name="Google Shape;747;p71">
            <a:extLst>
              <a:ext uri="{FF2B5EF4-FFF2-40B4-BE49-F238E27FC236}">
                <a16:creationId xmlns:a16="http://schemas.microsoft.com/office/drawing/2014/main" id="{6718F56B-2677-534F-BE53-3443C55A6E9D}"/>
              </a:ext>
            </a:extLst>
          </p:cNvPr>
          <p:cNvSpPr txBox="1"/>
          <p:nvPr/>
        </p:nvSpPr>
        <p:spPr>
          <a:xfrm>
            <a:off x="520442" y="1474886"/>
            <a:ext cx="7315966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lvl="0"/>
            <a:r>
              <a:rPr lang="en-US" sz="9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Input summary sentence</a:t>
            </a:r>
          </a:p>
        </p:txBody>
      </p:sp>
      <p:graphicFrame>
        <p:nvGraphicFramePr>
          <p:cNvPr id="12" name="Google Shape;775;p73">
            <a:extLst>
              <a:ext uri="{FF2B5EF4-FFF2-40B4-BE49-F238E27FC236}">
                <a16:creationId xmlns:a16="http://schemas.microsoft.com/office/drawing/2014/main" id="{767894B9-4C8D-6648-863B-0C56E22343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1055871"/>
              </p:ext>
            </p:extLst>
          </p:nvPr>
        </p:nvGraphicFramePr>
        <p:xfrm>
          <a:off x="520442" y="1917294"/>
          <a:ext cx="8120975" cy="61677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Open Sans"/>
                          <a:cs typeface="Calibri" panose="020F0502020204030204" pitchFamily="34" charset="0"/>
                          <a:sym typeface="Open Sans"/>
                        </a:rPr>
                        <a:t>HS Code</a:t>
                      </a:r>
                      <a:endParaRPr sz="900" b="1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Open Sans"/>
                          <a:cs typeface="Calibri" panose="020F0502020204030204" pitchFamily="34" charset="0"/>
                          <a:sym typeface="Open Sans"/>
                        </a:rPr>
                        <a:t>HS Code Description</a:t>
                      </a:r>
                      <a:endParaRPr sz="9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Open Sans"/>
                          <a:cs typeface="Calibri" panose="020F0502020204030204" pitchFamily="34" charset="0"/>
                          <a:sym typeface="Open Sans"/>
                        </a:rPr>
                        <a:t>Value of Goods (USD)</a:t>
                      </a:r>
                      <a:endParaRPr sz="900" b="1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Open Sans"/>
                          <a:cs typeface="Calibri" panose="020F0502020204030204" pitchFamily="34" charset="0"/>
                          <a:sym typeface="Open Sans"/>
                        </a:rPr>
                        <a:t>Percentage of Sale</a:t>
                      </a:r>
                      <a:endParaRPr sz="900" b="1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" sz="90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51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7"/>
          <p:cNvSpPr txBox="1"/>
          <p:nvPr/>
        </p:nvSpPr>
        <p:spPr>
          <a:xfrm>
            <a:off x="1629201" y="239840"/>
            <a:ext cx="2100808" cy="19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International</a:t>
            </a: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 Trade </a:t>
            </a:r>
            <a:endParaRPr b="1" dirty="0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704967" y="963411"/>
            <a:ext cx="142740" cy="173830"/>
          </a:xfrm>
          <a:custGeom>
            <a:avLst/>
            <a:gdLst/>
            <a:ahLst/>
            <a:cxnLst/>
            <a:rect l="l" t="t" r="r" b="b"/>
            <a:pathLst>
              <a:path w="355" h="435" extrusionOk="0">
                <a:moveTo>
                  <a:pt x="346" y="283"/>
                </a:moveTo>
                <a:lnTo>
                  <a:pt x="346" y="283"/>
                </a:lnTo>
                <a:cubicBezTo>
                  <a:pt x="328" y="319"/>
                  <a:pt x="257" y="345"/>
                  <a:pt x="178" y="345"/>
                </a:cubicBezTo>
                <a:cubicBezTo>
                  <a:pt x="97" y="345"/>
                  <a:pt x="36" y="319"/>
                  <a:pt x="9" y="283"/>
                </a:cubicBezTo>
                <a:cubicBezTo>
                  <a:pt x="9" y="275"/>
                  <a:pt x="0" y="283"/>
                  <a:pt x="0" y="283"/>
                </a:cubicBezTo>
                <a:cubicBezTo>
                  <a:pt x="0" y="292"/>
                  <a:pt x="0" y="336"/>
                  <a:pt x="0" y="336"/>
                </a:cubicBezTo>
                <a:cubicBezTo>
                  <a:pt x="0" y="381"/>
                  <a:pt x="80" y="434"/>
                  <a:pt x="178" y="434"/>
                </a:cubicBezTo>
                <a:cubicBezTo>
                  <a:pt x="275" y="434"/>
                  <a:pt x="354" y="381"/>
                  <a:pt x="354" y="336"/>
                </a:cubicBezTo>
                <a:cubicBezTo>
                  <a:pt x="354" y="336"/>
                  <a:pt x="354" y="292"/>
                  <a:pt x="354" y="283"/>
                </a:cubicBezTo>
                <a:cubicBezTo>
                  <a:pt x="354" y="283"/>
                  <a:pt x="346" y="275"/>
                  <a:pt x="346" y="283"/>
                </a:cubicBezTo>
                <a:close/>
                <a:moveTo>
                  <a:pt x="346" y="160"/>
                </a:moveTo>
                <a:lnTo>
                  <a:pt x="346" y="160"/>
                </a:lnTo>
                <a:cubicBezTo>
                  <a:pt x="328" y="186"/>
                  <a:pt x="257" y="213"/>
                  <a:pt x="178" y="213"/>
                </a:cubicBezTo>
                <a:cubicBezTo>
                  <a:pt x="97" y="213"/>
                  <a:pt x="36" y="186"/>
                  <a:pt x="9" y="160"/>
                </a:cubicBezTo>
                <a:cubicBezTo>
                  <a:pt x="9" y="151"/>
                  <a:pt x="0" y="160"/>
                  <a:pt x="0" y="160"/>
                </a:cubicBezTo>
                <a:lnTo>
                  <a:pt x="0" y="222"/>
                </a:lnTo>
                <a:cubicBezTo>
                  <a:pt x="0" y="257"/>
                  <a:pt x="80" y="292"/>
                  <a:pt x="178" y="292"/>
                </a:cubicBezTo>
                <a:cubicBezTo>
                  <a:pt x="275" y="292"/>
                  <a:pt x="354" y="257"/>
                  <a:pt x="354" y="222"/>
                </a:cubicBezTo>
                <a:lnTo>
                  <a:pt x="354" y="160"/>
                </a:lnTo>
                <a:cubicBezTo>
                  <a:pt x="354" y="160"/>
                  <a:pt x="346" y="151"/>
                  <a:pt x="346" y="160"/>
                </a:cubicBezTo>
                <a:close/>
                <a:moveTo>
                  <a:pt x="178" y="0"/>
                </a:moveTo>
                <a:lnTo>
                  <a:pt x="178" y="0"/>
                </a:lnTo>
                <a:cubicBezTo>
                  <a:pt x="80" y="0"/>
                  <a:pt x="0" y="26"/>
                  <a:pt x="0" y="62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33"/>
                  <a:pt x="80" y="160"/>
                  <a:pt x="178" y="160"/>
                </a:cubicBezTo>
                <a:cubicBezTo>
                  <a:pt x="275" y="160"/>
                  <a:pt x="354" y="133"/>
                  <a:pt x="354" y="97"/>
                </a:cubicBezTo>
                <a:cubicBezTo>
                  <a:pt x="354" y="62"/>
                  <a:pt x="354" y="62"/>
                  <a:pt x="354" y="62"/>
                </a:cubicBezTo>
                <a:cubicBezTo>
                  <a:pt x="354" y="26"/>
                  <a:pt x="275" y="0"/>
                  <a:pt x="178" y="0"/>
                </a:cubicBezTo>
                <a:close/>
              </a:path>
            </a:pathLst>
          </a:custGeom>
          <a:solidFill>
            <a:srgbClr val="373534"/>
          </a:soli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7"/>
          <p:cNvSpPr txBox="1"/>
          <p:nvPr/>
        </p:nvSpPr>
        <p:spPr>
          <a:xfrm>
            <a:off x="1157375" y="794575"/>
            <a:ext cx="2358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  <a:buSzPts val="900"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US Import Data</a:t>
            </a:r>
          </a:p>
        </p:txBody>
      </p:sp>
      <p:sp>
        <p:nvSpPr>
          <p:cNvPr id="455" name="Google Shape;455;p47"/>
          <p:cNvSpPr/>
          <p:nvPr/>
        </p:nvSpPr>
        <p:spPr>
          <a:xfrm rot="5828501">
            <a:off x="520616" y="794569"/>
            <a:ext cx="511569" cy="511569"/>
          </a:xfrm>
          <a:prstGeom prst="arc">
            <a:avLst>
              <a:gd name="adj1" fmla="val 18643259"/>
              <a:gd name="adj2" fmla="val 918056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60;p72">
            <a:extLst>
              <a:ext uri="{FF2B5EF4-FFF2-40B4-BE49-F238E27FC236}">
                <a16:creationId xmlns:a16="http://schemas.microsoft.com/office/drawing/2014/main" id="{D1589288-5288-734A-83AD-A0BE8E621880}"/>
              </a:ext>
            </a:extLst>
          </p:cNvPr>
          <p:cNvSpPr txBox="1"/>
          <p:nvPr/>
        </p:nvSpPr>
        <p:spPr>
          <a:xfrm>
            <a:off x="490800" y="1534612"/>
            <a:ext cx="6884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0" name="Google Shape;747;p71">
            <a:extLst>
              <a:ext uri="{FF2B5EF4-FFF2-40B4-BE49-F238E27FC236}">
                <a16:creationId xmlns:a16="http://schemas.microsoft.com/office/drawing/2014/main" id="{5E052008-7054-3E45-8118-154DFE417986}"/>
              </a:ext>
            </a:extLst>
          </p:cNvPr>
          <p:cNvSpPr txBox="1"/>
          <p:nvPr/>
        </p:nvSpPr>
        <p:spPr>
          <a:xfrm>
            <a:off x="520442" y="1474886"/>
            <a:ext cx="7489702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r>
              <a:rPr lang="en-US" sz="9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Input summary sentence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0AD7538-B12C-3C4D-B04C-FE3B28F16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8222407"/>
              </p:ext>
            </p:extLst>
          </p:nvPr>
        </p:nvGraphicFramePr>
        <p:xfrm>
          <a:off x="316284" y="1867458"/>
          <a:ext cx="4430233" cy="2615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52AB560-03B4-A344-ADDB-491FBF7F1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383159"/>
              </p:ext>
            </p:extLst>
          </p:nvPr>
        </p:nvGraphicFramePr>
        <p:xfrm>
          <a:off x="4572000" y="1864678"/>
          <a:ext cx="4093535" cy="2615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3078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7"/>
          <p:cNvSpPr txBox="1"/>
          <p:nvPr/>
        </p:nvSpPr>
        <p:spPr>
          <a:xfrm>
            <a:off x="1629201" y="239840"/>
            <a:ext cx="2100808" cy="19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International</a:t>
            </a: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 Trade </a:t>
            </a:r>
            <a:endParaRPr b="1" dirty="0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704967" y="963411"/>
            <a:ext cx="142740" cy="173830"/>
          </a:xfrm>
          <a:custGeom>
            <a:avLst/>
            <a:gdLst/>
            <a:ahLst/>
            <a:cxnLst/>
            <a:rect l="l" t="t" r="r" b="b"/>
            <a:pathLst>
              <a:path w="355" h="435" extrusionOk="0">
                <a:moveTo>
                  <a:pt x="346" y="283"/>
                </a:moveTo>
                <a:lnTo>
                  <a:pt x="346" y="283"/>
                </a:lnTo>
                <a:cubicBezTo>
                  <a:pt x="328" y="319"/>
                  <a:pt x="257" y="345"/>
                  <a:pt x="178" y="345"/>
                </a:cubicBezTo>
                <a:cubicBezTo>
                  <a:pt x="97" y="345"/>
                  <a:pt x="36" y="319"/>
                  <a:pt x="9" y="283"/>
                </a:cubicBezTo>
                <a:cubicBezTo>
                  <a:pt x="9" y="275"/>
                  <a:pt x="0" y="283"/>
                  <a:pt x="0" y="283"/>
                </a:cubicBezTo>
                <a:cubicBezTo>
                  <a:pt x="0" y="292"/>
                  <a:pt x="0" y="336"/>
                  <a:pt x="0" y="336"/>
                </a:cubicBezTo>
                <a:cubicBezTo>
                  <a:pt x="0" y="381"/>
                  <a:pt x="80" y="434"/>
                  <a:pt x="178" y="434"/>
                </a:cubicBezTo>
                <a:cubicBezTo>
                  <a:pt x="275" y="434"/>
                  <a:pt x="354" y="381"/>
                  <a:pt x="354" y="336"/>
                </a:cubicBezTo>
                <a:cubicBezTo>
                  <a:pt x="354" y="336"/>
                  <a:pt x="354" y="292"/>
                  <a:pt x="354" y="283"/>
                </a:cubicBezTo>
                <a:cubicBezTo>
                  <a:pt x="354" y="283"/>
                  <a:pt x="346" y="275"/>
                  <a:pt x="346" y="283"/>
                </a:cubicBezTo>
                <a:close/>
                <a:moveTo>
                  <a:pt x="346" y="160"/>
                </a:moveTo>
                <a:lnTo>
                  <a:pt x="346" y="160"/>
                </a:lnTo>
                <a:cubicBezTo>
                  <a:pt x="328" y="186"/>
                  <a:pt x="257" y="213"/>
                  <a:pt x="178" y="213"/>
                </a:cubicBezTo>
                <a:cubicBezTo>
                  <a:pt x="97" y="213"/>
                  <a:pt x="36" y="186"/>
                  <a:pt x="9" y="160"/>
                </a:cubicBezTo>
                <a:cubicBezTo>
                  <a:pt x="9" y="151"/>
                  <a:pt x="0" y="160"/>
                  <a:pt x="0" y="160"/>
                </a:cubicBezTo>
                <a:lnTo>
                  <a:pt x="0" y="222"/>
                </a:lnTo>
                <a:cubicBezTo>
                  <a:pt x="0" y="257"/>
                  <a:pt x="80" y="292"/>
                  <a:pt x="178" y="292"/>
                </a:cubicBezTo>
                <a:cubicBezTo>
                  <a:pt x="275" y="292"/>
                  <a:pt x="354" y="257"/>
                  <a:pt x="354" y="222"/>
                </a:cubicBezTo>
                <a:lnTo>
                  <a:pt x="354" y="160"/>
                </a:lnTo>
                <a:cubicBezTo>
                  <a:pt x="354" y="160"/>
                  <a:pt x="346" y="151"/>
                  <a:pt x="346" y="160"/>
                </a:cubicBezTo>
                <a:close/>
                <a:moveTo>
                  <a:pt x="178" y="0"/>
                </a:moveTo>
                <a:lnTo>
                  <a:pt x="178" y="0"/>
                </a:lnTo>
                <a:cubicBezTo>
                  <a:pt x="80" y="0"/>
                  <a:pt x="0" y="26"/>
                  <a:pt x="0" y="62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33"/>
                  <a:pt x="80" y="160"/>
                  <a:pt x="178" y="160"/>
                </a:cubicBezTo>
                <a:cubicBezTo>
                  <a:pt x="275" y="160"/>
                  <a:pt x="354" y="133"/>
                  <a:pt x="354" y="97"/>
                </a:cubicBezTo>
                <a:cubicBezTo>
                  <a:pt x="354" y="62"/>
                  <a:pt x="354" y="62"/>
                  <a:pt x="354" y="62"/>
                </a:cubicBezTo>
                <a:cubicBezTo>
                  <a:pt x="354" y="26"/>
                  <a:pt x="275" y="0"/>
                  <a:pt x="178" y="0"/>
                </a:cubicBezTo>
                <a:close/>
              </a:path>
            </a:pathLst>
          </a:custGeom>
          <a:solidFill>
            <a:srgbClr val="373534"/>
          </a:soli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7"/>
          <p:cNvSpPr txBox="1"/>
          <p:nvPr/>
        </p:nvSpPr>
        <p:spPr>
          <a:xfrm>
            <a:off x="1157375" y="794575"/>
            <a:ext cx="2358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  <a:buSzPts val="900"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US Import Data</a:t>
            </a:r>
          </a:p>
        </p:txBody>
      </p:sp>
      <p:sp>
        <p:nvSpPr>
          <p:cNvPr id="455" name="Google Shape;455;p47"/>
          <p:cNvSpPr/>
          <p:nvPr/>
        </p:nvSpPr>
        <p:spPr>
          <a:xfrm rot="5828501">
            <a:off x="520616" y="794569"/>
            <a:ext cx="511569" cy="511569"/>
          </a:xfrm>
          <a:prstGeom prst="arc">
            <a:avLst>
              <a:gd name="adj1" fmla="val 18643259"/>
              <a:gd name="adj2" fmla="val 918056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60;p72">
            <a:extLst>
              <a:ext uri="{FF2B5EF4-FFF2-40B4-BE49-F238E27FC236}">
                <a16:creationId xmlns:a16="http://schemas.microsoft.com/office/drawing/2014/main" id="{D1589288-5288-734A-83AD-A0BE8E621880}"/>
              </a:ext>
            </a:extLst>
          </p:cNvPr>
          <p:cNvSpPr txBox="1"/>
          <p:nvPr/>
        </p:nvSpPr>
        <p:spPr>
          <a:xfrm>
            <a:off x="490800" y="1534612"/>
            <a:ext cx="6884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0" name="Google Shape;747;p71">
            <a:extLst>
              <a:ext uri="{FF2B5EF4-FFF2-40B4-BE49-F238E27FC236}">
                <a16:creationId xmlns:a16="http://schemas.microsoft.com/office/drawing/2014/main" id="{5E052008-7054-3E45-8118-154DFE417986}"/>
              </a:ext>
            </a:extLst>
          </p:cNvPr>
          <p:cNvSpPr txBox="1"/>
          <p:nvPr/>
        </p:nvSpPr>
        <p:spPr>
          <a:xfrm>
            <a:off x="520442" y="1474886"/>
            <a:ext cx="7489702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lvl="0"/>
            <a:r>
              <a:rPr lang="en-US" sz="9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Input summary sentence</a:t>
            </a:r>
          </a:p>
          <a:p>
            <a:pPr lvl="0"/>
            <a:endParaRPr lang="en-US" sz="900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graphicFrame>
        <p:nvGraphicFramePr>
          <p:cNvPr id="14" name="Google Shape;796;p75">
            <a:extLst>
              <a:ext uri="{FF2B5EF4-FFF2-40B4-BE49-F238E27FC236}">
                <a16:creationId xmlns:a16="http://schemas.microsoft.com/office/drawing/2014/main" id="{93CFF169-9702-704F-9E97-DBDD19414A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0247293"/>
              </p:ext>
            </p:extLst>
          </p:nvPr>
        </p:nvGraphicFramePr>
        <p:xfrm>
          <a:off x="575738" y="1725175"/>
          <a:ext cx="8049600" cy="8162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2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6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0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Open Sans"/>
                          <a:cs typeface="Calibri" panose="020F0502020204030204" pitchFamily="34" charset="0"/>
                          <a:sym typeface="Open Sans"/>
                        </a:rPr>
                        <a:t>HS Code</a:t>
                      </a:r>
                      <a:endParaRPr sz="900" b="1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Open Sans"/>
                          <a:cs typeface="Calibri" panose="020F0502020204030204" pitchFamily="34" charset="0"/>
                          <a:sym typeface="Open Sans"/>
                        </a:rPr>
                        <a:t>HS Code Description</a:t>
                      </a:r>
                      <a:endParaRPr sz="900" b="1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Open Sans"/>
                          <a:cs typeface="Calibri" panose="020F0502020204030204" pitchFamily="34" charset="0"/>
                          <a:sym typeface="Open Sans"/>
                        </a:rPr>
                        <a:t>Number of Containers (historical total)</a:t>
                      </a:r>
                      <a:endParaRPr sz="900" b="1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Open Sans"/>
                          <a:cs typeface="Calibri" panose="020F0502020204030204" pitchFamily="34" charset="0"/>
                          <a:sym typeface="Open Sans"/>
                        </a:rPr>
                        <a:t>Percentage </a:t>
                      </a:r>
                      <a:endParaRPr sz="900" b="1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Open Sans"/>
                          <a:cs typeface="Calibri" panose="020F0502020204030204" pitchFamily="34" charset="0"/>
                          <a:sym typeface="Open Sans"/>
                        </a:rPr>
                        <a:t>(historical)</a:t>
                      </a:r>
                      <a:endParaRPr sz="900" b="1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Open Sans"/>
                          <a:cs typeface="Calibri" panose="020F0502020204030204" pitchFamily="34" charset="0"/>
                          <a:sym typeface="Open Sans"/>
                        </a:rPr>
                        <a:t>Number of Containers (past 12 months)</a:t>
                      </a:r>
                      <a:endParaRPr sz="900" b="1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Open Sans"/>
                          <a:cs typeface="Calibri" panose="020F0502020204030204" pitchFamily="34" charset="0"/>
                          <a:sym typeface="Open Sans"/>
                        </a:rPr>
                        <a:t>Percentage </a:t>
                      </a:r>
                      <a:endParaRPr sz="900" b="1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Open Sans"/>
                          <a:cs typeface="Calibri" panose="020F0502020204030204" pitchFamily="34" charset="0"/>
                          <a:sym typeface="Open Sans"/>
                        </a:rPr>
                        <a:t>(past 12 months)</a:t>
                      </a:r>
                      <a:endParaRPr sz="900" b="1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5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7"/>
          <p:cNvSpPr txBox="1"/>
          <p:nvPr/>
        </p:nvSpPr>
        <p:spPr>
          <a:xfrm>
            <a:off x="1629201" y="239840"/>
            <a:ext cx="2100808" cy="19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International</a:t>
            </a: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 Trade </a:t>
            </a:r>
            <a:endParaRPr b="1" dirty="0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704967" y="963411"/>
            <a:ext cx="142740" cy="173830"/>
          </a:xfrm>
          <a:custGeom>
            <a:avLst/>
            <a:gdLst/>
            <a:ahLst/>
            <a:cxnLst/>
            <a:rect l="l" t="t" r="r" b="b"/>
            <a:pathLst>
              <a:path w="355" h="435" extrusionOk="0">
                <a:moveTo>
                  <a:pt x="346" y="283"/>
                </a:moveTo>
                <a:lnTo>
                  <a:pt x="346" y="283"/>
                </a:lnTo>
                <a:cubicBezTo>
                  <a:pt x="328" y="319"/>
                  <a:pt x="257" y="345"/>
                  <a:pt x="178" y="345"/>
                </a:cubicBezTo>
                <a:cubicBezTo>
                  <a:pt x="97" y="345"/>
                  <a:pt x="36" y="319"/>
                  <a:pt x="9" y="283"/>
                </a:cubicBezTo>
                <a:cubicBezTo>
                  <a:pt x="9" y="275"/>
                  <a:pt x="0" y="283"/>
                  <a:pt x="0" y="283"/>
                </a:cubicBezTo>
                <a:cubicBezTo>
                  <a:pt x="0" y="292"/>
                  <a:pt x="0" y="336"/>
                  <a:pt x="0" y="336"/>
                </a:cubicBezTo>
                <a:cubicBezTo>
                  <a:pt x="0" y="381"/>
                  <a:pt x="80" y="434"/>
                  <a:pt x="178" y="434"/>
                </a:cubicBezTo>
                <a:cubicBezTo>
                  <a:pt x="275" y="434"/>
                  <a:pt x="354" y="381"/>
                  <a:pt x="354" y="336"/>
                </a:cubicBezTo>
                <a:cubicBezTo>
                  <a:pt x="354" y="336"/>
                  <a:pt x="354" y="292"/>
                  <a:pt x="354" y="283"/>
                </a:cubicBezTo>
                <a:cubicBezTo>
                  <a:pt x="354" y="283"/>
                  <a:pt x="346" y="275"/>
                  <a:pt x="346" y="283"/>
                </a:cubicBezTo>
                <a:close/>
                <a:moveTo>
                  <a:pt x="346" y="160"/>
                </a:moveTo>
                <a:lnTo>
                  <a:pt x="346" y="160"/>
                </a:lnTo>
                <a:cubicBezTo>
                  <a:pt x="328" y="186"/>
                  <a:pt x="257" y="213"/>
                  <a:pt x="178" y="213"/>
                </a:cubicBezTo>
                <a:cubicBezTo>
                  <a:pt x="97" y="213"/>
                  <a:pt x="36" y="186"/>
                  <a:pt x="9" y="160"/>
                </a:cubicBezTo>
                <a:cubicBezTo>
                  <a:pt x="9" y="151"/>
                  <a:pt x="0" y="160"/>
                  <a:pt x="0" y="160"/>
                </a:cubicBezTo>
                <a:lnTo>
                  <a:pt x="0" y="222"/>
                </a:lnTo>
                <a:cubicBezTo>
                  <a:pt x="0" y="257"/>
                  <a:pt x="80" y="292"/>
                  <a:pt x="178" y="292"/>
                </a:cubicBezTo>
                <a:cubicBezTo>
                  <a:pt x="275" y="292"/>
                  <a:pt x="354" y="257"/>
                  <a:pt x="354" y="222"/>
                </a:cubicBezTo>
                <a:lnTo>
                  <a:pt x="354" y="160"/>
                </a:lnTo>
                <a:cubicBezTo>
                  <a:pt x="354" y="160"/>
                  <a:pt x="346" y="151"/>
                  <a:pt x="346" y="160"/>
                </a:cubicBezTo>
                <a:close/>
                <a:moveTo>
                  <a:pt x="178" y="0"/>
                </a:moveTo>
                <a:lnTo>
                  <a:pt x="178" y="0"/>
                </a:lnTo>
                <a:cubicBezTo>
                  <a:pt x="80" y="0"/>
                  <a:pt x="0" y="26"/>
                  <a:pt x="0" y="62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33"/>
                  <a:pt x="80" y="160"/>
                  <a:pt x="178" y="160"/>
                </a:cubicBezTo>
                <a:cubicBezTo>
                  <a:pt x="275" y="160"/>
                  <a:pt x="354" y="133"/>
                  <a:pt x="354" y="97"/>
                </a:cubicBezTo>
                <a:cubicBezTo>
                  <a:pt x="354" y="62"/>
                  <a:pt x="354" y="62"/>
                  <a:pt x="354" y="62"/>
                </a:cubicBezTo>
                <a:cubicBezTo>
                  <a:pt x="354" y="26"/>
                  <a:pt x="275" y="0"/>
                  <a:pt x="178" y="0"/>
                </a:cubicBezTo>
                <a:close/>
              </a:path>
            </a:pathLst>
          </a:custGeom>
          <a:solidFill>
            <a:srgbClr val="373534"/>
          </a:soli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7"/>
          <p:cNvSpPr txBox="1"/>
          <p:nvPr/>
        </p:nvSpPr>
        <p:spPr>
          <a:xfrm>
            <a:off x="1157375" y="794575"/>
            <a:ext cx="2358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  <a:buSzPts val="900"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US Import Data</a:t>
            </a:r>
          </a:p>
        </p:txBody>
      </p:sp>
      <p:sp>
        <p:nvSpPr>
          <p:cNvPr id="455" name="Google Shape;455;p47"/>
          <p:cNvSpPr/>
          <p:nvPr/>
        </p:nvSpPr>
        <p:spPr>
          <a:xfrm rot="5828501">
            <a:off x="520616" y="794569"/>
            <a:ext cx="511569" cy="511569"/>
          </a:xfrm>
          <a:prstGeom prst="arc">
            <a:avLst>
              <a:gd name="adj1" fmla="val 18643259"/>
              <a:gd name="adj2" fmla="val 918056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60;p72">
            <a:extLst>
              <a:ext uri="{FF2B5EF4-FFF2-40B4-BE49-F238E27FC236}">
                <a16:creationId xmlns:a16="http://schemas.microsoft.com/office/drawing/2014/main" id="{D1589288-5288-734A-83AD-A0BE8E621880}"/>
              </a:ext>
            </a:extLst>
          </p:cNvPr>
          <p:cNvSpPr txBox="1"/>
          <p:nvPr/>
        </p:nvSpPr>
        <p:spPr>
          <a:xfrm>
            <a:off x="490800" y="1534612"/>
            <a:ext cx="6884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0" name="Google Shape;747;p71">
            <a:extLst>
              <a:ext uri="{FF2B5EF4-FFF2-40B4-BE49-F238E27FC236}">
                <a16:creationId xmlns:a16="http://schemas.microsoft.com/office/drawing/2014/main" id="{5E052008-7054-3E45-8118-154DFE417986}"/>
              </a:ext>
            </a:extLst>
          </p:cNvPr>
          <p:cNvSpPr txBox="1"/>
          <p:nvPr/>
        </p:nvSpPr>
        <p:spPr>
          <a:xfrm>
            <a:off x="520442" y="1474886"/>
            <a:ext cx="7489702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lvl="0"/>
            <a:r>
              <a:rPr lang="en-US" sz="9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Input summary sentence</a:t>
            </a:r>
          </a:p>
          <a:p>
            <a:pPr lvl="0"/>
            <a:endParaRPr lang="en-US" sz="900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graphicFrame>
        <p:nvGraphicFramePr>
          <p:cNvPr id="11" name="Google Shape;805;p76">
            <a:extLst>
              <a:ext uri="{FF2B5EF4-FFF2-40B4-BE49-F238E27FC236}">
                <a16:creationId xmlns:a16="http://schemas.microsoft.com/office/drawing/2014/main" id="{BAB834AD-AB63-DA44-8AC6-E45709986E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5636982"/>
              </p:ext>
            </p:extLst>
          </p:nvPr>
        </p:nvGraphicFramePr>
        <p:xfrm>
          <a:off x="1577339" y="1808212"/>
          <a:ext cx="5989322" cy="59575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0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4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Open Sans"/>
                          <a:cs typeface="Calibri" panose="020F0502020204030204" pitchFamily="34" charset="0"/>
                          <a:sym typeface="Open Sans"/>
                        </a:rPr>
                        <a:t>Consignee</a:t>
                      </a:r>
                      <a:endParaRPr sz="900" b="1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Open Sans"/>
                          <a:cs typeface="Calibri" panose="020F0502020204030204" pitchFamily="34" charset="0"/>
                          <a:sym typeface="Open Sans"/>
                        </a:rPr>
                        <a:t>Number of Shipments </a:t>
                      </a:r>
                      <a:endParaRPr sz="900" b="1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Open Sans"/>
                          <a:cs typeface="Calibri" panose="020F0502020204030204" pitchFamily="34" charset="0"/>
                          <a:sym typeface="Open Sans"/>
                        </a:rPr>
                        <a:t>(past 12 months)</a:t>
                      </a:r>
                      <a:endParaRPr sz="900" b="1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Open Sans"/>
                          <a:cs typeface="Calibri" panose="020F0502020204030204" pitchFamily="34" charset="0"/>
                          <a:sym typeface="Open Sans"/>
                        </a:rPr>
                        <a:t>Percentage of Shipments </a:t>
                      </a:r>
                      <a:endParaRPr sz="900" b="1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Open Sans"/>
                          <a:cs typeface="Calibri" panose="020F0502020204030204" pitchFamily="34" charset="0"/>
                          <a:sym typeface="Open Sans"/>
                        </a:rPr>
                        <a:t>(past 12 months)</a:t>
                      </a:r>
                      <a:endParaRPr sz="900" b="1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74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7"/>
          <p:cNvSpPr txBox="1"/>
          <p:nvPr/>
        </p:nvSpPr>
        <p:spPr>
          <a:xfrm>
            <a:off x="1629201" y="239840"/>
            <a:ext cx="2100808" cy="19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International</a:t>
            </a: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 Trade </a:t>
            </a:r>
            <a:endParaRPr b="1" dirty="0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704967" y="963411"/>
            <a:ext cx="142740" cy="173830"/>
          </a:xfrm>
          <a:custGeom>
            <a:avLst/>
            <a:gdLst/>
            <a:ahLst/>
            <a:cxnLst/>
            <a:rect l="l" t="t" r="r" b="b"/>
            <a:pathLst>
              <a:path w="355" h="435" extrusionOk="0">
                <a:moveTo>
                  <a:pt x="346" y="283"/>
                </a:moveTo>
                <a:lnTo>
                  <a:pt x="346" y="283"/>
                </a:lnTo>
                <a:cubicBezTo>
                  <a:pt x="328" y="319"/>
                  <a:pt x="257" y="345"/>
                  <a:pt x="178" y="345"/>
                </a:cubicBezTo>
                <a:cubicBezTo>
                  <a:pt x="97" y="345"/>
                  <a:pt x="36" y="319"/>
                  <a:pt x="9" y="283"/>
                </a:cubicBezTo>
                <a:cubicBezTo>
                  <a:pt x="9" y="275"/>
                  <a:pt x="0" y="283"/>
                  <a:pt x="0" y="283"/>
                </a:cubicBezTo>
                <a:cubicBezTo>
                  <a:pt x="0" y="292"/>
                  <a:pt x="0" y="336"/>
                  <a:pt x="0" y="336"/>
                </a:cubicBezTo>
                <a:cubicBezTo>
                  <a:pt x="0" y="381"/>
                  <a:pt x="80" y="434"/>
                  <a:pt x="178" y="434"/>
                </a:cubicBezTo>
                <a:cubicBezTo>
                  <a:pt x="275" y="434"/>
                  <a:pt x="354" y="381"/>
                  <a:pt x="354" y="336"/>
                </a:cubicBezTo>
                <a:cubicBezTo>
                  <a:pt x="354" y="336"/>
                  <a:pt x="354" y="292"/>
                  <a:pt x="354" y="283"/>
                </a:cubicBezTo>
                <a:cubicBezTo>
                  <a:pt x="354" y="283"/>
                  <a:pt x="346" y="275"/>
                  <a:pt x="346" y="283"/>
                </a:cubicBezTo>
                <a:close/>
                <a:moveTo>
                  <a:pt x="346" y="160"/>
                </a:moveTo>
                <a:lnTo>
                  <a:pt x="346" y="160"/>
                </a:lnTo>
                <a:cubicBezTo>
                  <a:pt x="328" y="186"/>
                  <a:pt x="257" y="213"/>
                  <a:pt x="178" y="213"/>
                </a:cubicBezTo>
                <a:cubicBezTo>
                  <a:pt x="97" y="213"/>
                  <a:pt x="36" y="186"/>
                  <a:pt x="9" y="160"/>
                </a:cubicBezTo>
                <a:cubicBezTo>
                  <a:pt x="9" y="151"/>
                  <a:pt x="0" y="160"/>
                  <a:pt x="0" y="160"/>
                </a:cubicBezTo>
                <a:lnTo>
                  <a:pt x="0" y="222"/>
                </a:lnTo>
                <a:cubicBezTo>
                  <a:pt x="0" y="257"/>
                  <a:pt x="80" y="292"/>
                  <a:pt x="178" y="292"/>
                </a:cubicBezTo>
                <a:cubicBezTo>
                  <a:pt x="275" y="292"/>
                  <a:pt x="354" y="257"/>
                  <a:pt x="354" y="222"/>
                </a:cubicBezTo>
                <a:lnTo>
                  <a:pt x="354" y="160"/>
                </a:lnTo>
                <a:cubicBezTo>
                  <a:pt x="354" y="160"/>
                  <a:pt x="346" y="151"/>
                  <a:pt x="346" y="160"/>
                </a:cubicBezTo>
                <a:close/>
                <a:moveTo>
                  <a:pt x="178" y="0"/>
                </a:moveTo>
                <a:lnTo>
                  <a:pt x="178" y="0"/>
                </a:lnTo>
                <a:cubicBezTo>
                  <a:pt x="80" y="0"/>
                  <a:pt x="0" y="26"/>
                  <a:pt x="0" y="62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33"/>
                  <a:pt x="80" y="160"/>
                  <a:pt x="178" y="160"/>
                </a:cubicBezTo>
                <a:cubicBezTo>
                  <a:pt x="275" y="160"/>
                  <a:pt x="354" y="133"/>
                  <a:pt x="354" y="97"/>
                </a:cubicBezTo>
                <a:cubicBezTo>
                  <a:pt x="354" y="62"/>
                  <a:pt x="354" y="62"/>
                  <a:pt x="354" y="62"/>
                </a:cubicBezTo>
                <a:cubicBezTo>
                  <a:pt x="354" y="26"/>
                  <a:pt x="275" y="0"/>
                  <a:pt x="178" y="0"/>
                </a:cubicBezTo>
                <a:close/>
              </a:path>
            </a:pathLst>
          </a:custGeom>
          <a:solidFill>
            <a:srgbClr val="373534"/>
          </a:soli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7"/>
          <p:cNvSpPr txBox="1"/>
          <p:nvPr/>
        </p:nvSpPr>
        <p:spPr>
          <a:xfrm>
            <a:off x="1157375" y="794575"/>
            <a:ext cx="2358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  <a:buSzPts val="900"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US Import Data</a:t>
            </a:r>
          </a:p>
        </p:txBody>
      </p:sp>
      <p:sp>
        <p:nvSpPr>
          <p:cNvPr id="455" name="Google Shape;455;p47"/>
          <p:cNvSpPr/>
          <p:nvPr/>
        </p:nvSpPr>
        <p:spPr>
          <a:xfrm rot="5828501">
            <a:off x="520616" y="794569"/>
            <a:ext cx="511569" cy="511569"/>
          </a:xfrm>
          <a:prstGeom prst="arc">
            <a:avLst>
              <a:gd name="adj1" fmla="val 18643259"/>
              <a:gd name="adj2" fmla="val 918056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60;p72">
            <a:extLst>
              <a:ext uri="{FF2B5EF4-FFF2-40B4-BE49-F238E27FC236}">
                <a16:creationId xmlns:a16="http://schemas.microsoft.com/office/drawing/2014/main" id="{D1589288-5288-734A-83AD-A0BE8E621880}"/>
              </a:ext>
            </a:extLst>
          </p:cNvPr>
          <p:cNvSpPr txBox="1"/>
          <p:nvPr/>
        </p:nvSpPr>
        <p:spPr>
          <a:xfrm>
            <a:off x="490800" y="1534612"/>
            <a:ext cx="6884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0" name="Google Shape;747;p71">
            <a:extLst>
              <a:ext uri="{FF2B5EF4-FFF2-40B4-BE49-F238E27FC236}">
                <a16:creationId xmlns:a16="http://schemas.microsoft.com/office/drawing/2014/main" id="{5E052008-7054-3E45-8118-154DFE417986}"/>
              </a:ext>
            </a:extLst>
          </p:cNvPr>
          <p:cNvSpPr txBox="1"/>
          <p:nvPr/>
        </p:nvSpPr>
        <p:spPr>
          <a:xfrm>
            <a:off x="520442" y="1474886"/>
            <a:ext cx="7489702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lvl="0"/>
            <a:r>
              <a:rPr lang="en-US" sz="9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Input summary sentence</a:t>
            </a:r>
          </a:p>
          <a:p>
            <a:pPr lvl="0"/>
            <a:endParaRPr lang="en-US" sz="900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graphicFrame>
        <p:nvGraphicFramePr>
          <p:cNvPr id="9" name="Google Shape;805;p76">
            <a:extLst>
              <a:ext uri="{FF2B5EF4-FFF2-40B4-BE49-F238E27FC236}">
                <a16:creationId xmlns:a16="http://schemas.microsoft.com/office/drawing/2014/main" id="{ECC6295F-00ED-7A40-A90B-0C55917584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6128167"/>
              </p:ext>
            </p:extLst>
          </p:nvPr>
        </p:nvGraphicFramePr>
        <p:xfrm>
          <a:off x="1577339" y="1808212"/>
          <a:ext cx="5989322" cy="59575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0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4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Open Sans"/>
                          <a:cs typeface="Calibri" panose="020F0502020204030204" pitchFamily="34" charset="0"/>
                          <a:sym typeface="Open Sans"/>
                        </a:rPr>
                        <a:t>Consignee</a:t>
                      </a:r>
                      <a:endParaRPr sz="900" b="1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Open Sans"/>
                          <a:cs typeface="Calibri" panose="020F0502020204030204" pitchFamily="34" charset="0"/>
                          <a:sym typeface="Open Sans"/>
                        </a:rPr>
                        <a:t>Number of Shipments </a:t>
                      </a:r>
                      <a:endParaRPr sz="900" b="1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Open Sans"/>
                          <a:cs typeface="Calibri" panose="020F0502020204030204" pitchFamily="34" charset="0"/>
                          <a:sym typeface="Open Sans"/>
                        </a:rPr>
                        <a:t>(past 12 months)</a:t>
                      </a:r>
                      <a:endParaRPr sz="900" b="1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Open Sans"/>
                          <a:cs typeface="Calibri" panose="020F0502020204030204" pitchFamily="34" charset="0"/>
                          <a:sym typeface="Open Sans"/>
                        </a:rPr>
                        <a:t>Percentage of Shipments </a:t>
                      </a:r>
                      <a:endParaRPr sz="900" b="1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Open Sans"/>
                          <a:cs typeface="Calibri" panose="020F0502020204030204" pitchFamily="34" charset="0"/>
                          <a:sym typeface="Open Sans"/>
                        </a:rPr>
                        <a:t>(past 12 months)</a:t>
                      </a:r>
                      <a:endParaRPr sz="900" b="1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Open Sans"/>
                        <a:cs typeface="Calibri" panose="020F0502020204030204" pitchFamily="34" charset="0"/>
                        <a:sym typeface="Open Sans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5232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Benutzerdefiniert 49">
      <a:dk1>
        <a:srgbClr val="464646"/>
      </a:dk1>
      <a:lt1>
        <a:srgbClr val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408</Words>
  <Application>Microsoft Macintosh PowerPoint</Application>
  <PresentationFormat>On-screen Show (16:9)</PresentationFormat>
  <Paragraphs>96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Open Sans</vt:lpstr>
      <vt:lpstr>Calibri</vt:lpstr>
      <vt:lpstr>Simple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Haoyu Gao</cp:lastModifiedBy>
  <cp:revision>52</cp:revision>
  <dcterms:modified xsi:type="dcterms:W3CDTF">2019-07-18T20:19:47Z</dcterms:modified>
</cp:coreProperties>
</file>