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65" r:id="rId7"/>
    <p:sldId id="266" r:id="rId8"/>
    <p:sldId id="267" r:id="rId9"/>
    <p:sldId id="277" r:id="rId10"/>
    <p:sldId id="269" r:id="rId11"/>
    <p:sldId id="278" r:id="rId12"/>
    <p:sldId id="280" r:id="rId13"/>
    <p:sldId id="279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3" d="100"/>
          <a:sy n="113" d="100"/>
        </p:scale>
        <p:origin x="510" y="22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26/03/2024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26/03/2024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26/03/2024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26/03/2024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26/03/2024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26/03/2024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26/03/2024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26/03/2024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26/03/2024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26/03/2024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PT" noProof="0"/>
              <a:t>Clique para editar o estilo de título do Modelo Global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do texto de Modelo Global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26/03/2024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26/03/2024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Rede de Computadores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Tudo o que você precisa saber: Conceitos Básicos e Tendências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687C2-5EE3-A283-200E-67074C0F2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688" y="-95613"/>
            <a:ext cx="9144000" cy="1143000"/>
          </a:xfrm>
        </p:spPr>
        <p:txBody>
          <a:bodyPr/>
          <a:lstStyle/>
          <a:p>
            <a:r>
              <a:rPr lang="pt-BR" dirty="0"/>
              <a:t>Camadas do Modelo OSI: Funções e Propósitos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62CF3BF6-CE8B-0976-D5E5-1F905FBE9759}"/>
              </a:ext>
            </a:extLst>
          </p:cNvPr>
          <p:cNvSpPr txBox="1">
            <a:spLocks/>
          </p:cNvSpPr>
          <p:nvPr/>
        </p:nvSpPr>
        <p:spPr>
          <a:xfrm>
            <a:off x="525240" y="1916832"/>
            <a:ext cx="4536504" cy="2902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pt-BR" sz="1600" dirty="0"/>
              <a:t>Camada de Transporte:</a:t>
            </a:r>
          </a:p>
          <a:p>
            <a:r>
              <a:rPr lang="pt-BR" sz="1600" dirty="0"/>
              <a:t>Função: Fornecer comunicação de extremidade a extremidade confiável e eficiente, segmentando, retransmitindo e reagrupando dados.</a:t>
            </a:r>
          </a:p>
          <a:p>
            <a:r>
              <a:rPr lang="pt-BR" sz="1600" dirty="0"/>
              <a:t>Propósito: Garantir a entrega de dados de forma ordenada, sem erros e com controle de fluxo, utilizando protocolos como TCP (Transmission Control Protocol) e UDP (User Datagram Protocol).</a:t>
            </a:r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1915879A-2508-0002-C5E5-03FBB99B7DED}"/>
              </a:ext>
            </a:extLst>
          </p:cNvPr>
          <p:cNvSpPr txBox="1">
            <a:spLocks/>
          </p:cNvSpPr>
          <p:nvPr/>
        </p:nvSpPr>
        <p:spPr>
          <a:xfrm>
            <a:off x="6240016" y="1977699"/>
            <a:ext cx="4536504" cy="2902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pt-BR" sz="1600" dirty="0"/>
              <a:t>Camada de Aplicação:</a:t>
            </a:r>
          </a:p>
          <a:p>
            <a:r>
              <a:rPr lang="pt-BR" sz="1600" dirty="0"/>
              <a:t>Função: Oferecer serviços de rede aos aplicativos do usuário final, como acesso a recursos compartilhados, transferência de arquivos e correio eletrônico.</a:t>
            </a:r>
          </a:p>
          <a:p>
            <a:r>
              <a:rPr lang="pt-BR" sz="1600" dirty="0"/>
              <a:t>Propósito: Permitir que os aplicativos interajam com a rede, utilizando protocolos de alto nível (HTTP, FTP, SMTP, etc.) para comunicação e troca de dados com outros sistemas na rede.</a:t>
            </a:r>
          </a:p>
        </p:txBody>
      </p:sp>
    </p:spTree>
    <p:extLst>
      <p:ext uri="{BB962C8B-B14F-4D97-AF65-F5344CB8AC3E}">
        <p14:creationId xmlns:p14="http://schemas.microsoft.com/office/powerpoint/2010/main" val="45314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F20D9-32DD-362B-7EB8-1136349A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da Internet e sua Estrutura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C07B1D-5C2A-5D7A-A2F8-0817DA0FF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6" y="1700808"/>
            <a:ext cx="9144000" cy="42672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Rede global de computadores interconectados que permite a comunicação e o compartilhamento de informações em escala mundial. </a:t>
            </a:r>
          </a:p>
          <a:p>
            <a:r>
              <a:rPr lang="pt-BR" dirty="0"/>
              <a:t>Sua estrutura é composta por diversos elementos, que trabalham juntos para possibilitar a troca de dados entre milhões de dispositivos em todo o mundo: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Backbone da Internet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Provedores de Serviços de Internet (ISPs)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Roteadores e Switches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Servidores e Data Centers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Protocolos de Internet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Sistemas de Nomes de Domínio (DNS)</a:t>
            </a:r>
          </a:p>
        </p:txBody>
      </p:sp>
      <p:pic>
        <p:nvPicPr>
          <p:cNvPr id="6148" name="Picture 4" descr="O caminho que a informação percorre até chegar ao seu computador (Foto: Arte) — Foto: TechTudo">
            <a:extLst>
              <a:ext uri="{FF2B5EF4-FFF2-40B4-BE49-F238E27FC236}">
                <a16:creationId xmlns:a16="http://schemas.microsoft.com/office/drawing/2014/main" id="{EFC67527-4C3C-B44F-719B-22152F640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3584451"/>
            <a:ext cx="5734523" cy="238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5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E3C55-E566-9DD3-3BE1-71E36B79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Serviços de Infraestrutura e Aplicações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207B7B-877B-6737-5B1C-1D968547F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Serviço de Nomes de Domínio (DNS)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Serviço de Configuração Dinâmica de Host (DHCP)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Serviço de Resolução de Nomes (WINS)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Serviço de Correio Eletrônico (SMTP, POP3, IMAP)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Serviço de Transferência de Arquivos (FTP, SFTP)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Serviço de Navegação na Web (HTTP, HTTPS)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Serviço de Acesso Remoto (SSH, RDP, VNC)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Serviço de Armazenamento em Nuvem (Dropbox, Google Drive, OneDrive)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Serviço de Videoconferência e Comunicação (Zoom, Skype, Teams)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Serviço de Redes Sociais (Facebook, Twitter, LinkedIn)</a:t>
            </a:r>
          </a:p>
        </p:txBody>
      </p:sp>
    </p:spTree>
    <p:extLst>
      <p:ext uri="{BB962C8B-B14F-4D97-AF65-F5344CB8AC3E}">
        <p14:creationId xmlns:p14="http://schemas.microsoft.com/office/powerpoint/2010/main" val="62184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637D0-7C1F-1E67-CCC9-AAFFBADE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13" y="154507"/>
            <a:ext cx="9309064" cy="674863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Segurança em Redes com e sem Fio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73885A-C5C1-7EAD-2B25-9F7C7045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7" y="692696"/>
            <a:ext cx="9144000" cy="4267200"/>
          </a:xfrm>
        </p:spPr>
        <p:txBody>
          <a:bodyPr/>
          <a:lstStyle/>
          <a:p>
            <a:r>
              <a:rPr lang="pt-BR" dirty="0"/>
              <a:t>Medidas importantes que podem ser implementadas para garantir a segurança em ambos os tipos de redes: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769881DB-EE92-71A8-F337-4C4142CAC2FD}"/>
              </a:ext>
            </a:extLst>
          </p:cNvPr>
          <p:cNvSpPr txBox="1">
            <a:spLocks/>
          </p:cNvSpPr>
          <p:nvPr/>
        </p:nvSpPr>
        <p:spPr>
          <a:xfrm>
            <a:off x="95070" y="1759496"/>
            <a:ext cx="4536504" cy="3541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pt-BR" sz="1600" dirty="0"/>
              <a:t>Criptografia de Dados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600" dirty="0"/>
              <a:t>Autenticação Forte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600" dirty="0"/>
              <a:t>Firewalls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600" dirty="0"/>
              <a:t>Atualizações de Segurança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600" dirty="0"/>
              <a:t>Segmentação de Rede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600" dirty="0"/>
              <a:t>Monitoramento de Rede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600" dirty="0"/>
              <a:t>Políticas de Segurança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600" dirty="0"/>
              <a:t>Conscientização e Treinamento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1287C58-89AE-E0C4-6967-257D967C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2492896"/>
            <a:ext cx="468052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28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B4A62-03A4-7118-EEBE-506598F3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Tendências na Área de Redes de Computadores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ACABEF-178E-D37E-7601-2B54BB0B0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b="1" dirty="0"/>
              <a:t>Redes 5G: </a:t>
            </a:r>
            <a:r>
              <a:rPr lang="pt-BR" dirty="0"/>
              <a:t>A próxima geração de conectividade móvel, prometendo velocidades 100 vezes mais rápidas que o 4G, menor latência e maior capacidade de dispositivos conectados.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Redes Definidas por Software (SDN): </a:t>
            </a:r>
            <a:r>
              <a:rPr lang="pt-BR" dirty="0"/>
              <a:t>Uma nova abordagem para gerenciar redes, separando o plano de controle do plano de dados, proporcionando maior flexibilidade e agilidade.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Computação em Nuvem: </a:t>
            </a:r>
            <a:r>
              <a:rPr lang="pt-BR" dirty="0"/>
              <a:t>Armazenamento e processamento de dados em nuvem, liberando as empresas da necessidade de investir em infraestrutura própria.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4. Internet das Coisas (IoT): Conexão de objetos físicos à internet, permitindo a coleta e análise de dados em tempo real para diversas aplicações.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5. Inteligência Artificial (IA): Aplicada às redes para otimizar o desempenho, aumentar a segurança e identificar padrões de tráfego.</a:t>
            </a:r>
          </a:p>
        </p:txBody>
      </p:sp>
    </p:spTree>
    <p:extLst>
      <p:ext uri="{BB962C8B-B14F-4D97-AF65-F5344CB8AC3E}">
        <p14:creationId xmlns:p14="http://schemas.microsoft.com/office/powerpoint/2010/main" val="116113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2189820" y="2590800"/>
            <a:ext cx="7812360" cy="838200"/>
          </a:xfrm>
        </p:spPr>
        <p:txBody>
          <a:bodyPr rtlCol="0"/>
          <a:lstStyle/>
          <a:p>
            <a:pPr rtl="0"/>
            <a:r>
              <a:rPr lang="pt-BR" dirty="0"/>
              <a:t>O que são Redes de Computadores?</a:t>
            </a:r>
          </a:p>
        </p:txBody>
      </p:sp>
    </p:spTree>
    <p:extLst>
      <p:ext uri="{BB962C8B-B14F-4D97-AF65-F5344CB8AC3E}">
        <p14:creationId xmlns:p14="http://schemas.microsoft.com/office/powerpoint/2010/main" val="268854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397496" y="293440"/>
            <a:ext cx="5854028" cy="2736304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As redes de computadores são sistemas interconectados que permitem a troca de informações e recursos entre dispositivos.Tais como: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Computadores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Servidores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Smartphones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0B1707-9104-566D-42A3-878D824B5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637" y="-243408"/>
            <a:ext cx="5279628" cy="338437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E9EA61C-9D61-2071-002E-40142D1DE2D0}"/>
              </a:ext>
            </a:extLst>
          </p:cNvPr>
          <p:cNvSpPr txBox="1"/>
          <p:nvPr/>
        </p:nvSpPr>
        <p:spPr>
          <a:xfrm>
            <a:off x="-1163" y="3429000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2000" dirty="0"/>
              <a:t>Essas redes possibilitam a comunicação entre os dispositivos por meio de conexões físicas ou sem fio, permitindo que diferentes dispositivos se comuniquem e colaborem, criando uma infraestrutura que suporta uma ampla variedade de serviços e atividades: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BF37A5-2E97-94A1-B17A-22BA0B4B31B6}"/>
              </a:ext>
            </a:extLst>
          </p:cNvPr>
          <p:cNvSpPr txBox="1"/>
          <p:nvPr/>
        </p:nvSpPr>
        <p:spPr>
          <a:xfrm>
            <a:off x="3015898" y="5100160"/>
            <a:ext cx="2953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Comunicação de dados 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Acesso à internet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Compartilhamento de Arquvios e Recursos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Transmisssão de midia 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Entre outros.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2E8FCB-CE71-8302-A1E4-DFE53FDCF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3621432"/>
            <a:ext cx="604837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459432"/>
            <a:ext cx="9902221" cy="1143000"/>
          </a:xfrm>
        </p:spPr>
        <p:txBody>
          <a:bodyPr rtlCol="0"/>
          <a:lstStyle/>
          <a:p>
            <a:pPr rtl="0"/>
            <a:r>
              <a:rPr lang="pt-BR" dirty="0"/>
              <a:t>Como é realizada a comunicação de dados?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8196CB-D2B5-5816-4A95-029EEE1B5333}"/>
              </a:ext>
            </a:extLst>
          </p:cNvPr>
          <p:cNvSpPr txBox="1"/>
          <p:nvPr/>
        </p:nvSpPr>
        <p:spPr>
          <a:xfrm>
            <a:off x="191344" y="764704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CECEC"/>
                </a:solidFill>
                <a:latin typeface="Söhne"/>
              </a:rPr>
              <a:t>P</a:t>
            </a: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or meio de um processo que envolve a transmissão e recebimento de informações entre dispositivos em uma rede de computadores. Esse processo pode ser dividido em várias etapas: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8866F4-100F-5B69-950B-B8469F7B1664}"/>
              </a:ext>
            </a:extLst>
          </p:cNvPr>
          <p:cNvSpPr txBox="1"/>
          <p:nvPr/>
        </p:nvSpPr>
        <p:spPr>
          <a:xfrm>
            <a:off x="695400" y="3140968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Codificação e Formatação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Transmissão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Roteamento e encaminhamento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Recepção e decodificação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pt-BR" dirty="0"/>
              <a:t>Entrega e Processamento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A78BEA-941D-0145-B972-ADCB68016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2564904"/>
            <a:ext cx="5445014" cy="283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diagrama de roteamento de ip">
            <a:extLst>
              <a:ext uri="{FF2B5EF4-FFF2-40B4-BE49-F238E27FC236}">
                <a16:creationId xmlns:a16="http://schemas.microsoft.com/office/drawing/2014/main" id="{DDAB5A9B-899B-C9CB-C64F-11DC3C9B21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6" descr="diagrama de roteamento de ip">
            <a:extLst>
              <a:ext uri="{FF2B5EF4-FFF2-40B4-BE49-F238E27FC236}">
                <a16:creationId xmlns:a16="http://schemas.microsoft.com/office/drawing/2014/main" id="{15EDEB87-B730-8249-6524-BE65C8E12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5560" y="-109132"/>
            <a:ext cx="9144000" cy="1143000"/>
          </a:xfrm>
        </p:spPr>
        <p:txBody>
          <a:bodyPr rtlCol="0"/>
          <a:lstStyle/>
          <a:p>
            <a:pPr rtl="0"/>
            <a:r>
              <a:rPr lang="pt-BR" dirty="0"/>
              <a:t>O que são Topologia de Redes?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07368" y="1844824"/>
            <a:ext cx="4320480" cy="410445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 topologia de redes refere-se ao layout físico ou lógico de uma rede de computadores, que define como os dispositivos estão interconectados entre si. Existem diferentes tipos de topologias de redes, como estrela, anel, barramento, malha e híbrida.</a:t>
            </a:r>
          </a:p>
        </p:txBody>
      </p:sp>
      <p:pic>
        <p:nvPicPr>
          <p:cNvPr id="3076" name="Picture 4" descr="O que é Topologia de rede? | Haikan">
            <a:extLst>
              <a:ext uri="{FF2B5EF4-FFF2-40B4-BE49-F238E27FC236}">
                <a16:creationId xmlns:a16="http://schemas.microsoft.com/office/drawing/2014/main" id="{7C5498D6-3C24-89B8-A94B-7EC2DB788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844824"/>
            <a:ext cx="5354960" cy="281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75720" y="-99392"/>
            <a:ext cx="4320480" cy="1143000"/>
          </a:xfrm>
        </p:spPr>
        <p:txBody>
          <a:bodyPr rtlCol="0"/>
          <a:lstStyle/>
          <a:p>
            <a:pPr rtl="0"/>
            <a:r>
              <a:rPr lang="pt-BR" dirty="0"/>
              <a:t>Para que Servem?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07368" y="1556792"/>
            <a:ext cx="10657184" cy="4104456"/>
          </a:xfrm>
        </p:spPr>
        <p:txBody>
          <a:bodyPr rtlCol="0">
            <a:normAutofit/>
          </a:bodyPr>
          <a:lstStyle/>
          <a:p>
            <a:pPr rtl="0"/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As topologias de redes são fundamentais para determinar como os dados são transmitidos e como a rede funciona como um todo. </a:t>
            </a:r>
          </a:p>
          <a:p>
            <a:pPr rtl="0"/>
            <a:endParaRPr lang="pt-BR" dirty="0">
              <a:solidFill>
                <a:srgbClr val="ECECEC"/>
              </a:solidFill>
              <a:latin typeface="Söhne"/>
            </a:endParaRPr>
          </a:p>
          <a:p>
            <a:pPr rtl="0"/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Elas influenciam a eficiência, confiabilidade e escalabilidade da rede, além de afetar questões como o desempenho, a segurança e a facilidade de manutenção. </a:t>
            </a:r>
          </a:p>
          <a:p>
            <a:pPr rtl="0"/>
            <a:endParaRPr lang="pt-BR" dirty="0">
              <a:solidFill>
                <a:srgbClr val="ECECEC"/>
              </a:solidFill>
              <a:latin typeface="Söhne"/>
            </a:endParaRPr>
          </a:p>
          <a:p>
            <a:pPr rtl="0"/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Ao escolher a topologia adequada para uma rede, os administradores de rede podem otimizar sua infraestrutura para atender às necessidades específicas de comunicação e uso de recursos da organização.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2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9E4738E-B813-4D57-4353-703651FEB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355" y="835268"/>
            <a:ext cx="229723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Quais os principais equipamentos de Redes de Computadores?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718A102-6BDC-867D-F83B-E5FDDE6CD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9037" y="1930317"/>
            <a:ext cx="4608512" cy="4267200"/>
          </a:xfrm>
        </p:spPr>
        <p:txBody>
          <a:bodyPr/>
          <a:lstStyle/>
          <a:p>
            <a:pPr marL="457200" indent="-457200" algn="ctr">
              <a:buFont typeface="+mj-lt"/>
              <a:buAutoNum type="arabicPeriod"/>
            </a:pPr>
            <a:r>
              <a:rPr lang="pt-BR" dirty="0"/>
              <a:t>Roteadores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pt-BR" dirty="0"/>
              <a:t>Switches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pt-BR" dirty="0"/>
              <a:t>Hubs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pt-BR" dirty="0"/>
              <a:t>Firewalls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pt-BR" dirty="0"/>
              <a:t>Access Points (Pontos de Acesso)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pt-BR" dirty="0"/>
              <a:t>Modems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pt-BR" dirty="0"/>
              <a:t>Placas de Rede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pt-BR" dirty="0"/>
              <a:t>Servidores</a:t>
            </a:r>
          </a:p>
        </p:txBody>
      </p:sp>
      <p:pic>
        <p:nvPicPr>
          <p:cNvPr id="4104" name="Picture 8" descr="Interruptor Rede Lan - Gráfico vetorial grátis no Pixabay - Pixabay">
            <a:extLst>
              <a:ext uri="{FF2B5EF4-FFF2-40B4-BE49-F238E27FC236}">
                <a16:creationId xmlns:a16="http://schemas.microsoft.com/office/drawing/2014/main" id="{5845950F-8C7B-7BCF-983B-D31636A4E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192" y="2337604"/>
            <a:ext cx="1368152" cy="68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AB05D1B3-163E-ED3B-D890-D1904320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893494"/>
            <a:ext cx="1677114" cy="83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53CC3EF2-A749-029F-69F1-5F9E7E9D2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76" y="3117081"/>
            <a:ext cx="1911102" cy="9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970B8EA2-31B8-EAB4-F03B-94C679B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3991998"/>
            <a:ext cx="1093125" cy="10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4CEC2618-C107-764C-0E79-2CBCF9BEC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999" y="3429000"/>
            <a:ext cx="1212696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5326EF6B-61CE-99CB-A2F6-78ED62A6E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293" y="4719937"/>
            <a:ext cx="1817523" cy="10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6" name="Picture 30">
            <a:extLst>
              <a:ext uri="{FF2B5EF4-FFF2-40B4-BE49-F238E27FC236}">
                <a16:creationId xmlns:a16="http://schemas.microsoft.com/office/drawing/2014/main" id="{77EAA250-0499-3843-8EDB-2D9D5855A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89" y="5203719"/>
            <a:ext cx="1159026" cy="145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3A71F-EBCA-20F6-8C16-389805E4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8676456" cy="1143000"/>
          </a:xfrm>
        </p:spPr>
        <p:txBody>
          <a:bodyPr/>
          <a:lstStyle/>
          <a:p>
            <a:pPr algn="ctr"/>
            <a:r>
              <a:rPr lang="pt-BR" dirty="0"/>
              <a:t>Como funciona o Modelo OSI?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E468BB-CBD7-5C37-62FB-FC57C63D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 é um framework conceitual que define como os protocolos de rede devem ser organizados e interagir entre si para permitir a comunicação entre sistemas de computadores em uma rede. Ele é composto por sete camadas, cada uma com funções específicas, que abrangem desde a aplicação até a camada física.</a:t>
            </a:r>
          </a:p>
        </p:txBody>
      </p:sp>
      <p:pic>
        <p:nvPicPr>
          <p:cNvPr id="5126" name="Picture 6" descr="4 Motivos para Aprender Modelo OSI | DlteC do Brasil">
            <a:extLst>
              <a:ext uri="{FF2B5EF4-FFF2-40B4-BE49-F238E27FC236}">
                <a16:creationId xmlns:a16="http://schemas.microsoft.com/office/drawing/2014/main" id="{531464E5-E0E8-9A2F-55A8-90ACCCE47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3284984"/>
            <a:ext cx="5904656" cy="311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2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687C2-5EE3-A283-200E-67074C0F2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688" y="-95613"/>
            <a:ext cx="9144000" cy="1143000"/>
          </a:xfrm>
        </p:spPr>
        <p:txBody>
          <a:bodyPr/>
          <a:lstStyle/>
          <a:p>
            <a:r>
              <a:rPr lang="pt-BR" dirty="0"/>
              <a:t>Camadas do Modelo OSI: Funções e Propósitos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DE3EA2-5640-996D-1CFA-EE48E8EC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372" y="1285693"/>
            <a:ext cx="4536504" cy="21336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600" dirty="0"/>
              <a:t>Camada de Acesso ao Meio:</a:t>
            </a:r>
          </a:p>
          <a:p>
            <a:r>
              <a:rPr lang="pt-BR" sz="1600" dirty="0"/>
              <a:t>Função: Controla o acesso físico ao meio de transmissão, como cabos ou ondas de rádio, em redes locais.</a:t>
            </a:r>
          </a:p>
          <a:p>
            <a:r>
              <a:rPr lang="pt-BR" sz="1600" dirty="0"/>
              <a:t>Propósito: Garantir que dispositivos conectados à mesma rede compartilhem eficientemente o meio de comunicação, evitando colisões e coordenando o acesso.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B68C19F7-1B41-8E7B-D9F7-6AD733BD51CE}"/>
              </a:ext>
            </a:extLst>
          </p:cNvPr>
          <p:cNvSpPr txBox="1">
            <a:spLocks/>
          </p:cNvSpPr>
          <p:nvPr/>
        </p:nvSpPr>
        <p:spPr>
          <a:xfrm>
            <a:off x="3827748" y="4293096"/>
            <a:ext cx="4536504" cy="272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pt-BR" sz="1600" dirty="0"/>
              <a:t>Camada de Acesso à Rede e à Ethernet:</a:t>
            </a:r>
          </a:p>
          <a:p>
            <a:r>
              <a:rPr lang="pt-BR" sz="1600" dirty="0"/>
              <a:t>Função: Fornece acesso à rede local (LAN) e gerencia a transmissão de dados em uma rede Ethernet.</a:t>
            </a:r>
          </a:p>
          <a:p>
            <a:r>
              <a:rPr lang="pt-BR" sz="1600" dirty="0"/>
              <a:t>Propósito: Fornece acesso à rede local (LAN) e gerencia a transmissão de dados em uma rede Ethernet.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B7C62BE4-D964-F769-A9CA-A4E8C21BF608}"/>
              </a:ext>
            </a:extLst>
          </p:cNvPr>
          <p:cNvSpPr txBox="1">
            <a:spLocks/>
          </p:cNvSpPr>
          <p:nvPr/>
        </p:nvSpPr>
        <p:spPr>
          <a:xfrm>
            <a:off x="6960096" y="1285693"/>
            <a:ext cx="4536504" cy="213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pt-BR" sz="1600" dirty="0"/>
              <a:t>Camada de Rede:</a:t>
            </a:r>
          </a:p>
          <a:p>
            <a:r>
              <a:rPr lang="pt-BR" sz="1600" dirty="0"/>
              <a:t>Função: Roteia pacotes de dados entre diferentes redes, controlando o tráfego e determinando o melhor caminho para entrega.</a:t>
            </a:r>
          </a:p>
          <a:p>
            <a:r>
              <a:rPr lang="pt-BR" sz="1600" dirty="0"/>
              <a:t>Propósito: Permitir a comunicação entre sistemas em redes distintas, utilizando endereçamento IP e protocolos de roteamento para encaminhar pacotes de dados de origem para destino.</a:t>
            </a:r>
          </a:p>
        </p:txBody>
      </p:sp>
    </p:spTree>
    <p:extLst>
      <p:ext uri="{BB962C8B-B14F-4D97-AF65-F5344CB8AC3E}">
        <p14:creationId xmlns:p14="http://schemas.microsoft.com/office/powerpoint/2010/main" val="2850705221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empresarial com design tecnológico de placa de circuito (widescreen)</Template>
  <TotalTime>266</TotalTime>
  <Words>1044</Words>
  <Application>Microsoft Office PowerPoint</Application>
  <PresentationFormat>Ecrã Panorâmico</PresentationFormat>
  <Paragraphs>92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Candara</vt:lpstr>
      <vt:lpstr>Consolas</vt:lpstr>
      <vt:lpstr>Söhne</vt:lpstr>
      <vt:lpstr>Computador Técnico 16x9</vt:lpstr>
      <vt:lpstr>Rede de Computadores</vt:lpstr>
      <vt:lpstr>O que são Redes de Computadores?</vt:lpstr>
      <vt:lpstr>Apresentação do PowerPoint</vt:lpstr>
      <vt:lpstr>Como é realizada a comunicação de dados?</vt:lpstr>
      <vt:lpstr>O que são Topologia de Redes?</vt:lpstr>
      <vt:lpstr>Para que Servem?</vt:lpstr>
      <vt:lpstr>Quais os principais equipamentos de Redes de Computadores?</vt:lpstr>
      <vt:lpstr>Como funciona o Modelo OSI?</vt:lpstr>
      <vt:lpstr>Camadas do Modelo OSI: Funções e Propósitos</vt:lpstr>
      <vt:lpstr>Camadas do Modelo OSI: Funções e Propósitos</vt:lpstr>
      <vt:lpstr>Funcionamento da Internet e sua Estrutura</vt:lpstr>
      <vt:lpstr>Principais Serviços de Infraestrutura e Aplicações</vt:lpstr>
      <vt:lpstr> Segurança em Redes com e sem Fio</vt:lpstr>
      <vt:lpstr>Tendências na Área de Redes de Computadores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 de Computadores</dc:title>
  <dc:creator>Alisson Nunes</dc:creator>
  <cp:lastModifiedBy>Alisson Nunes</cp:lastModifiedBy>
  <cp:revision>2</cp:revision>
  <dcterms:created xsi:type="dcterms:W3CDTF">2024-03-19T23:57:45Z</dcterms:created>
  <dcterms:modified xsi:type="dcterms:W3CDTF">2024-03-26T17:41:28Z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