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Fredoka" panose="020B0604020202020204" charset="0"/>
      <p:regular r:id="rId10"/>
    </p:embeddedFont>
    <p:embeddedFont>
      <p:font typeface="Montserrat Medium" panose="00000600000000000000" pitchFamily="2" charset="0"/>
      <p:regular r:id="rId11"/>
    </p:embeddedFont>
    <p:embeddedFont>
      <p:font typeface="Montserrat Semi-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437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6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5.svg"/><Relationship Id="rId7" Type="http://schemas.openxmlformats.org/officeDocument/2006/relationships/image" Target="../media/image6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.sv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4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73186" y="-882247"/>
            <a:ext cx="17240730" cy="14607600"/>
          </a:xfrm>
          <a:custGeom>
            <a:avLst/>
            <a:gdLst/>
            <a:ahLst/>
            <a:cxnLst/>
            <a:rect l="l" t="t" r="r" b="b"/>
            <a:pathLst>
              <a:path w="17240730" h="14607600">
                <a:moveTo>
                  <a:pt x="0" y="0"/>
                </a:moveTo>
                <a:lnTo>
                  <a:pt x="17240729" y="0"/>
                </a:lnTo>
                <a:lnTo>
                  <a:pt x="17240729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 rot="-1822958">
            <a:off x="6517063" y="-1143547"/>
            <a:ext cx="16072061" cy="11601106"/>
          </a:xfrm>
          <a:custGeom>
            <a:avLst/>
            <a:gdLst/>
            <a:ahLst/>
            <a:cxnLst/>
            <a:rect l="l" t="t" r="r" b="b"/>
            <a:pathLst>
              <a:path w="16072061" h="11601106">
                <a:moveTo>
                  <a:pt x="0" y="0"/>
                </a:moveTo>
                <a:lnTo>
                  <a:pt x="16072061" y="0"/>
                </a:lnTo>
                <a:lnTo>
                  <a:pt x="16072061" y="11601106"/>
                </a:lnTo>
                <a:lnTo>
                  <a:pt x="0" y="116011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Freeform 4"/>
          <p:cNvSpPr/>
          <p:nvPr/>
        </p:nvSpPr>
        <p:spPr>
          <a:xfrm>
            <a:off x="13319911" y="6213323"/>
            <a:ext cx="3050862" cy="1736218"/>
          </a:xfrm>
          <a:custGeom>
            <a:avLst/>
            <a:gdLst/>
            <a:ahLst/>
            <a:cxnLst/>
            <a:rect l="l" t="t" r="r" b="b"/>
            <a:pathLst>
              <a:path w="3050862" h="1736218">
                <a:moveTo>
                  <a:pt x="0" y="0"/>
                </a:moveTo>
                <a:lnTo>
                  <a:pt x="3050862" y="0"/>
                </a:lnTo>
                <a:lnTo>
                  <a:pt x="3050862" y="1736218"/>
                </a:lnTo>
                <a:lnTo>
                  <a:pt x="0" y="17362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5" name="Freeform 5"/>
          <p:cNvSpPr/>
          <p:nvPr/>
        </p:nvSpPr>
        <p:spPr>
          <a:xfrm>
            <a:off x="-951276" y="1723187"/>
            <a:ext cx="8498111" cy="8980273"/>
          </a:xfrm>
          <a:custGeom>
            <a:avLst/>
            <a:gdLst/>
            <a:ahLst/>
            <a:cxnLst/>
            <a:rect l="l" t="t" r="r" b="b"/>
            <a:pathLst>
              <a:path w="8498111" h="8980273">
                <a:moveTo>
                  <a:pt x="0" y="0"/>
                </a:moveTo>
                <a:lnTo>
                  <a:pt x="8498111" y="0"/>
                </a:lnTo>
                <a:lnTo>
                  <a:pt x="8498111" y="8980273"/>
                </a:lnTo>
                <a:lnTo>
                  <a:pt x="0" y="8980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6" name="Freeform 6"/>
          <p:cNvSpPr/>
          <p:nvPr/>
        </p:nvSpPr>
        <p:spPr>
          <a:xfrm>
            <a:off x="15482246" y="1339742"/>
            <a:ext cx="1777054" cy="1444596"/>
          </a:xfrm>
          <a:custGeom>
            <a:avLst/>
            <a:gdLst/>
            <a:ahLst/>
            <a:cxnLst/>
            <a:rect l="l" t="t" r="r" b="b"/>
            <a:pathLst>
              <a:path w="1777054" h="1444596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TextBox 7"/>
          <p:cNvSpPr txBox="1"/>
          <p:nvPr/>
        </p:nvSpPr>
        <p:spPr>
          <a:xfrm>
            <a:off x="6478854" y="3278747"/>
            <a:ext cx="11643231" cy="2426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844"/>
              </a:lnSpc>
            </a:pPr>
            <a:r>
              <a:rPr lang="en-US" sz="14174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MEDIALERT</a:t>
            </a:r>
          </a:p>
        </p:txBody>
      </p:sp>
      <p:sp>
        <p:nvSpPr>
          <p:cNvPr id="8" name="Freeform 8"/>
          <p:cNvSpPr/>
          <p:nvPr/>
        </p:nvSpPr>
        <p:spPr>
          <a:xfrm>
            <a:off x="1028700" y="753393"/>
            <a:ext cx="1704110" cy="969794"/>
          </a:xfrm>
          <a:custGeom>
            <a:avLst/>
            <a:gdLst/>
            <a:ahLst/>
            <a:cxnLst/>
            <a:rect l="l" t="t" r="r" b="b"/>
            <a:pathLst>
              <a:path w="1704110" h="969794">
                <a:moveTo>
                  <a:pt x="0" y="0"/>
                </a:moveTo>
                <a:lnTo>
                  <a:pt x="1704110" y="0"/>
                </a:lnTo>
                <a:lnTo>
                  <a:pt x="1704110" y="969794"/>
                </a:lnTo>
                <a:lnTo>
                  <a:pt x="0" y="9697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9" name="Freeform 9"/>
          <p:cNvSpPr/>
          <p:nvPr/>
        </p:nvSpPr>
        <p:spPr>
          <a:xfrm>
            <a:off x="1880755" y="7527125"/>
            <a:ext cx="422416" cy="422416"/>
          </a:xfrm>
          <a:custGeom>
            <a:avLst/>
            <a:gdLst/>
            <a:ahLst/>
            <a:cxnLst/>
            <a:rect l="l" t="t" r="r" b="b"/>
            <a:pathLst>
              <a:path w="422416" h="422416">
                <a:moveTo>
                  <a:pt x="0" y="0"/>
                </a:moveTo>
                <a:lnTo>
                  <a:pt x="422416" y="0"/>
                </a:lnTo>
                <a:lnTo>
                  <a:pt x="422416" y="422416"/>
                </a:lnTo>
                <a:lnTo>
                  <a:pt x="0" y="42241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268802">
            <a:off x="-4816841" y="-2332895"/>
            <a:ext cx="19179332" cy="16250125"/>
          </a:xfrm>
          <a:custGeom>
            <a:avLst/>
            <a:gdLst/>
            <a:ahLst/>
            <a:cxnLst/>
            <a:rect l="l" t="t" r="r" b="b"/>
            <a:pathLst>
              <a:path w="19179332" h="16250125">
                <a:moveTo>
                  <a:pt x="0" y="0"/>
                </a:moveTo>
                <a:lnTo>
                  <a:pt x="19179332" y="0"/>
                </a:lnTo>
                <a:lnTo>
                  <a:pt x="19179332" y="16250125"/>
                </a:lnTo>
                <a:lnTo>
                  <a:pt x="0" y="162501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 rot="9991050">
            <a:off x="-4938072" y="-1206000"/>
            <a:ext cx="16723353" cy="12071220"/>
          </a:xfrm>
          <a:custGeom>
            <a:avLst/>
            <a:gdLst/>
            <a:ahLst/>
            <a:cxnLst/>
            <a:rect l="l" t="t" r="r" b="b"/>
            <a:pathLst>
              <a:path w="16723353" h="12071220">
                <a:moveTo>
                  <a:pt x="0" y="0"/>
                </a:moveTo>
                <a:lnTo>
                  <a:pt x="16723353" y="0"/>
                </a:lnTo>
                <a:lnTo>
                  <a:pt x="16723353" y="12071220"/>
                </a:lnTo>
                <a:lnTo>
                  <a:pt x="0" y="120712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Freeform 4"/>
          <p:cNvSpPr/>
          <p:nvPr/>
        </p:nvSpPr>
        <p:spPr>
          <a:xfrm>
            <a:off x="10879832" y="1686531"/>
            <a:ext cx="6813203" cy="8600469"/>
          </a:xfrm>
          <a:custGeom>
            <a:avLst/>
            <a:gdLst/>
            <a:ahLst/>
            <a:cxnLst/>
            <a:rect l="l" t="t" r="r" b="b"/>
            <a:pathLst>
              <a:path w="6813203" h="8600469">
                <a:moveTo>
                  <a:pt x="0" y="0"/>
                </a:moveTo>
                <a:lnTo>
                  <a:pt x="6813203" y="0"/>
                </a:lnTo>
                <a:lnTo>
                  <a:pt x="6813203" y="8600469"/>
                </a:lnTo>
                <a:lnTo>
                  <a:pt x="0" y="86004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5" name="TextBox 5"/>
          <p:cNvSpPr txBox="1"/>
          <p:nvPr/>
        </p:nvSpPr>
        <p:spPr>
          <a:xfrm>
            <a:off x="1028700" y="3330590"/>
            <a:ext cx="9233074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MediAlert es una aplicación inteligente de seguimiento de medicación que ayuda a los pacientes a recordar sus tratamientos médicos, optimizando la adherencia a las dosis recetadas a través de recordatorios personalizados, monitoreo de progreso y reportes accesibles.</a:t>
            </a:r>
          </a:p>
        </p:txBody>
      </p:sp>
      <p:sp>
        <p:nvSpPr>
          <p:cNvPr id="6" name="Freeform 6"/>
          <p:cNvSpPr/>
          <p:nvPr/>
        </p:nvSpPr>
        <p:spPr>
          <a:xfrm>
            <a:off x="11558514" y="1471860"/>
            <a:ext cx="1777054" cy="1444596"/>
          </a:xfrm>
          <a:custGeom>
            <a:avLst/>
            <a:gdLst/>
            <a:ahLst/>
            <a:cxnLst/>
            <a:rect l="l" t="t" r="r" b="b"/>
            <a:pathLst>
              <a:path w="1777054" h="1444596">
                <a:moveTo>
                  <a:pt x="0" y="0"/>
                </a:moveTo>
                <a:lnTo>
                  <a:pt x="1777054" y="0"/>
                </a:lnTo>
                <a:lnTo>
                  <a:pt x="1777054" y="1444596"/>
                </a:lnTo>
                <a:lnTo>
                  <a:pt x="0" y="14445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/>
          <p:cNvSpPr/>
          <p:nvPr/>
        </p:nvSpPr>
        <p:spPr>
          <a:xfrm>
            <a:off x="16686699" y="74712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/>
          <p:cNvSpPr/>
          <p:nvPr/>
        </p:nvSpPr>
        <p:spPr>
          <a:xfrm>
            <a:off x="5167162" y="9772650"/>
            <a:ext cx="1807620" cy="1028700"/>
          </a:xfrm>
          <a:custGeom>
            <a:avLst/>
            <a:gdLst/>
            <a:ahLst/>
            <a:cxnLst/>
            <a:rect l="l" t="t" r="r" b="b"/>
            <a:pathLst>
              <a:path w="1807620" h="102870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54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9" name="Freeform 9"/>
          <p:cNvSpPr/>
          <p:nvPr/>
        </p:nvSpPr>
        <p:spPr>
          <a:xfrm>
            <a:off x="16406421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0" name="Freeform 10"/>
          <p:cNvSpPr/>
          <p:nvPr/>
        </p:nvSpPr>
        <p:spPr>
          <a:xfrm>
            <a:off x="16184619" y="5532583"/>
            <a:ext cx="259585" cy="259585"/>
          </a:xfrm>
          <a:custGeom>
            <a:avLst/>
            <a:gdLst/>
            <a:ahLst/>
            <a:cxnLst/>
            <a:rect l="l" t="t" r="r" b="b"/>
            <a:pathLst>
              <a:path w="259585" h="259585">
                <a:moveTo>
                  <a:pt x="0" y="0"/>
                </a:moveTo>
                <a:lnTo>
                  <a:pt x="259585" y="0"/>
                </a:lnTo>
                <a:lnTo>
                  <a:pt x="259585" y="259584"/>
                </a:lnTo>
                <a:lnTo>
                  <a:pt x="0" y="259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1" name="TextBox 11"/>
          <p:cNvSpPr txBox="1"/>
          <p:nvPr/>
        </p:nvSpPr>
        <p:spPr>
          <a:xfrm>
            <a:off x="1028700" y="1319460"/>
            <a:ext cx="8761907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¿Qué ofrecemos?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93174" y="3636645"/>
            <a:ext cx="8101652" cy="7146971"/>
          </a:xfrm>
          <a:custGeom>
            <a:avLst/>
            <a:gdLst/>
            <a:ahLst/>
            <a:cxnLst/>
            <a:rect l="l" t="t" r="r" b="b"/>
            <a:pathLst>
              <a:path w="8101652" h="7146971">
                <a:moveTo>
                  <a:pt x="0" y="0"/>
                </a:moveTo>
                <a:lnTo>
                  <a:pt x="8101652" y="0"/>
                </a:lnTo>
                <a:lnTo>
                  <a:pt x="8101652" y="7146971"/>
                </a:lnTo>
                <a:lnTo>
                  <a:pt x="0" y="7146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 rot="-10170746">
            <a:off x="5453401" y="2567967"/>
            <a:ext cx="1721618" cy="486357"/>
          </a:xfrm>
          <a:custGeom>
            <a:avLst/>
            <a:gdLst/>
            <a:ahLst/>
            <a:cxnLst/>
            <a:rect l="l" t="t" r="r" b="b"/>
            <a:pathLst>
              <a:path w="1721618" h="486357">
                <a:moveTo>
                  <a:pt x="0" y="0"/>
                </a:moveTo>
                <a:lnTo>
                  <a:pt x="1721618" y="0"/>
                </a:lnTo>
                <a:lnTo>
                  <a:pt x="1721618" y="486357"/>
                </a:lnTo>
                <a:lnTo>
                  <a:pt x="0" y="486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TextBox 4"/>
          <p:cNvSpPr txBox="1"/>
          <p:nvPr/>
        </p:nvSpPr>
        <p:spPr>
          <a:xfrm>
            <a:off x="4400821" y="-77504"/>
            <a:ext cx="9486359" cy="2716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¿A quién va dirigido?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635539" y="5666593"/>
            <a:ext cx="4998638" cy="5587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62"/>
              </a:lnSpc>
            </a:pPr>
            <a:r>
              <a:rPr lang="en-US" sz="325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Cuidadores y familiares</a:t>
            </a:r>
          </a:p>
        </p:txBody>
      </p:sp>
      <p:sp>
        <p:nvSpPr>
          <p:cNvPr id="6" name="Freeform 6"/>
          <p:cNvSpPr/>
          <p:nvPr/>
        </p:nvSpPr>
        <p:spPr>
          <a:xfrm rot="10559576" flipH="1">
            <a:off x="11318416" y="2596542"/>
            <a:ext cx="1721618" cy="486357"/>
          </a:xfrm>
          <a:custGeom>
            <a:avLst/>
            <a:gdLst/>
            <a:ahLst/>
            <a:cxnLst/>
            <a:rect l="l" t="t" r="r" b="b"/>
            <a:pathLst>
              <a:path w="1721618" h="486357">
                <a:moveTo>
                  <a:pt x="1721618" y="0"/>
                </a:moveTo>
                <a:lnTo>
                  <a:pt x="0" y="0"/>
                </a:lnTo>
                <a:lnTo>
                  <a:pt x="0" y="486357"/>
                </a:lnTo>
                <a:lnTo>
                  <a:pt x="1721618" y="486357"/>
                </a:lnTo>
                <a:lnTo>
                  <a:pt x="17216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/>
          <p:cNvSpPr/>
          <p:nvPr/>
        </p:nvSpPr>
        <p:spPr>
          <a:xfrm rot="9328509" flipV="1">
            <a:off x="4769115" y="7839101"/>
            <a:ext cx="1721618" cy="486357"/>
          </a:xfrm>
          <a:custGeom>
            <a:avLst/>
            <a:gdLst/>
            <a:ahLst/>
            <a:cxnLst/>
            <a:rect l="l" t="t" r="r" b="b"/>
            <a:pathLst>
              <a:path w="1721618" h="486357">
                <a:moveTo>
                  <a:pt x="0" y="486357"/>
                </a:moveTo>
                <a:lnTo>
                  <a:pt x="1721618" y="486357"/>
                </a:lnTo>
                <a:lnTo>
                  <a:pt x="1721618" y="0"/>
                </a:lnTo>
                <a:lnTo>
                  <a:pt x="0" y="0"/>
                </a:lnTo>
                <a:lnTo>
                  <a:pt x="0" y="48635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/>
          <p:cNvSpPr/>
          <p:nvPr/>
        </p:nvSpPr>
        <p:spPr>
          <a:xfrm>
            <a:off x="15408008" y="-368448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9" name="Freeform 9"/>
          <p:cNvSpPr/>
          <p:nvPr/>
        </p:nvSpPr>
        <p:spPr>
          <a:xfrm>
            <a:off x="-787125" y="190229"/>
            <a:ext cx="1574250" cy="895891"/>
          </a:xfrm>
          <a:custGeom>
            <a:avLst/>
            <a:gdLst/>
            <a:ahLst/>
            <a:cxnLst/>
            <a:rect l="l" t="t" r="r" b="b"/>
            <a:pathLst>
              <a:path w="1574250" h="895891">
                <a:moveTo>
                  <a:pt x="0" y="0"/>
                </a:moveTo>
                <a:lnTo>
                  <a:pt x="1574250" y="0"/>
                </a:lnTo>
                <a:lnTo>
                  <a:pt x="1574250" y="895892"/>
                </a:lnTo>
                <a:lnTo>
                  <a:pt x="0" y="8958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0" name="Freeform 10"/>
          <p:cNvSpPr/>
          <p:nvPr/>
        </p:nvSpPr>
        <p:spPr>
          <a:xfrm rot="10559576" flipH="1">
            <a:off x="12334017" y="5433407"/>
            <a:ext cx="1721618" cy="486357"/>
          </a:xfrm>
          <a:custGeom>
            <a:avLst/>
            <a:gdLst/>
            <a:ahLst/>
            <a:cxnLst/>
            <a:rect l="l" t="t" r="r" b="b"/>
            <a:pathLst>
              <a:path w="1721618" h="486357">
                <a:moveTo>
                  <a:pt x="1721618" y="0"/>
                </a:moveTo>
                <a:lnTo>
                  <a:pt x="0" y="0"/>
                </a:lnTo>
                <a:lnTo>
                  <a:pt x="0" y="486357"/>
                </a:lnTo>
                <a:lnTo>
                  <a:pt x="1721618" y="486357"/>
                </a:lnTo>
                <a:lnTo>
                  <a:pt x="17216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1" name="Freeform 11"/>
          <p:cNvSpPr/>
          <p:nvPr/>
        </p:nvSpPr>
        <p:spPr>
          <a:xfrm rot="10559576" flipH="1">
            <a:off x="11602418" y="8267730"/>
            <a:ext cx="1721618" cy="486357"/>
          </a:xfrm>
          <a:custGeom>
            <a:avLst/>
            <a:gdLst/>
            <a:ahLst/>
            <a:cxnLst/>
            <a:rect l="l" t="t" r="r" b="b"/>
            <a:pathLst>
              <a:path w="1721618" h="486357">
                <a:moveTo>
                  <a:pt x="1721618" y="0"/>
                </a:moveTo>
                <a:lnTo>
                  <a:pt x="0" y="0"/>
                </a:lnTo>
                <a:lnTo>
                  <a:pt x="0" y="486357"/>
                </a:lnTo>
                <a:lnTo>
                  <a:pt x="1721618" y="486357"/>
                </a:lnTo>
                <a:lnTo>
                  <a:pt x="172161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2" name="Freeform 12"/>
          <p:cNvSpPr/>
          <p:nvPr/>
        </p:nvSpPr>
        <p:spPr>
          <a:xfrm>
            <a:off x="7871370" y="6913351"/>
            <a:ext cx="369750" cy="369750"/>
          </a:xfrm>
          <a:custGeom>
            <a:avLst/>
            <a:gdLst/>
            <a:ahLst/>
            <a:cxnLst/>
            <a:rect l="l" t="t" r="r" b="b"/>
            <a:pathLst>
              <a:path w="369750" h="369750">
                <a:moveTo>
                  <a:pt x="0" y="0"/>
                </a:moveTo>
                <a:lnTo>
                  <a:pt x="369750" y="0"/>
                </a:lnTo>
                <a:lnTo>
                  <a:pt x="369750" y="369750"/>
                </a:lnTo>
                <a:lnTo>
                  <a:pt x="0" y="3697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3" name="TextBox 13"/>
          <p:cNvSpPr txBox="1"/>
          <p:nvPr/>
        </p:nvSpPr>
        <p:spPr>
          <a:xfrm>
            <a:off x="1028700" y="2199367"/>
            <a:ext cx="3901908" cy="1534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27"/>
              </a:lnSpc>
            </a:pPr>
            <a:r>
              <a:rPr lang="en-US" sz="2948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Pacientes con enfermedades crónicas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03033" y="3823341"/>
            <a:ext cx="4153242" cy="923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4"/>
              </a:lnSpc>
            </a:pPr>
            <a:r>
              <a:rPr lang="en-US" sz="2645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(diabetes, hipertensión, cardiovasculares, etc.).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52614" y="6414280"/>
            <a:ext cx="3901908" cy="1003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44"/>
              </a:lnSpc>
            </a:pPr>
            <a:r>
              <a:rPr lang="en-US" sz="2889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Pacientes postoperatorios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52614" y="7651946"/>
            <a:ext cx="3378983" cy="7979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06"/>
              </a:lnSpc>
            </a:pPr>
            <a:r>
              <a:rPr lang="en-US" sz="229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Con tratamientos temporales complejos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338925" y="2577606"/>
            <a:ext cx="4138167" cy="671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520"/>
              </a:lnSpc>
            </a:pPr>
            <a:r>
              <a:rPr lang="en-US" sz="3942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Adultos mayores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447880" y="3333079"/>
            <a:ext cx="3920256" cy="12990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sz="2479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 requieren asistencia en la gestión de su medicación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887179" y="6311101"/>
            <a:ext cx="4306285" cy="78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0"/>
              </a:lnSpc>
            </a:pPr>
            <a:r>
              <a:rPr lang="en-US" sz="2257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que supervisan tratamientos médicos.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35539" y="8426779"/>
            <a:ext cx="1931370" cy="515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46"/>
              </a:lnSpc>
            </a:pPr>
            <a:r>
              <a:rPr lang="en-US" sz="3033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Médicos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3635539" y="9027681"/>
            <a:ext cx="4306285" cy="787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160"/>
              </a:lnSpc>
            </a:pPr>
            <a:r>
              <a:rPr lang="en-US" sz="2257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Buscan mejorar la fidelidad  de sus pacientes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9987743">
            <a:off x="-5148051" y="-2289602"/>
            <a:ext cx="19179332" cy="16250125"/>
          </a:xfrm>
          <a:custGeom>
            <a:avLst/>
            <a:gdLst/>
            <a:ahLst/>
            <a:cxnLst/>
            <a:rect l="l" t="t" r="r" b="b"/>
            <a:pathLst>
              <a:path w="19179332" h="16250125">
                <a:moveTo>
                  <a:pt x="0" y="0"/>
                </a:moveTo>
                <a:lnTo>
                  <a:pt x="19179331" y="0"/>
                </a:lnTo>
                <a:lnTo>
                  <a:pt x="19179331" y="16250124"/>
                </a:lnTo>
                <a:lnTo>
                  <a:pt x="0" y="16250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 flipH="1">
            <a:off x="14479699" y="3211121"/>
            <a:ext cx="4285187" cy="11407046"/>
          </a:xfrm>
          <a:custGeom>
            <a:avLst/>
            <a:gdLst/>
            <a:ahLst/>
            <a:cxnLst/>
            <a:rect l="l" t="t" r="r" b="b"/>
            <a:pathLst>
              <a:path w="4285187" h="11407046">
                <a:moveTo>
                  <a:pt x="4285187" y="0"/>
                </a:moveTo>
                <a:lnTo>
                  <a:pt x="0" y="0"/>
                </a:lnTo>
                <a:lnTo>
                  <a:pt x="0" y="11407046"/>
                </a:lnTo>
                <a:lnTo>
                  <a:pt x="4285187" y="11407046"/>
                </a:lnTo>
                <a:lnTo>
                  <a:pt x="42851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TextBox 4"/>
          <p:cNvSpPr txBox="1"/>
          <p:nvPr/>
        </p:nvSpPr>
        <p:spPr>
          <a:xfrm>
            <a:off x="586246" y="1914082"/>
            <a:ext cx="12398808" cy="804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6488" lvl="1" indent="-328244" algn="just">
              <a:lnSpc>
                <a:spcPts val="4256"/>
              </a:lnSpc>
              <a:buFont typeface="Arial"/>
              <a:buChar char="•"/>
            </a:pPr>
            <a:r>
              <a:rPr lang="en-US" sz="304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Recordatorios Inteligentes: Alertas configurables para que los pacientes nunca olviden tomar sus medicamentos.</a:t>
            </a:r>
          </a:p>
          <a:p>
            <a:pPr algn="just">
              <a:lnSpc>
                <a:spcPts val="4256"/>
              </a:lnSpc>
            </a:pPr>
            <a:endParaRPr lang="en-US" sz="3040" b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656488" lvl="1" indent="-328244" algn="just">
              <a:lnSpc>
                <a:spcPts val="4256"/>
              </a:lnSpc>
              <a:buFont typeface="Arial"/>
              <a:buChar char="•"/>
            </a:pPr>
            <a:r>
              <a:rPr lang="en-US" sz="304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Seguimiento de Adherencia: Reportes detallados sobre el cumplimiento del tratamiento, accesibles para pacientes y médicos.</a:t>
            </a:r>
          </a:p>
          <a:p>
            <a:pPr algn="just">
              <a:lnSpc>
                <a:spcPts val="4256"/>
              </a:lnSpc>
            </a:pPr>
            <a:endParaRPr lang="en-US" sz="3040" b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656488" lvl="1" indent="-328244" algn="just">
              <a:lnSpc>
                <a:spcPts val="4256"/>
              </a:lnSpc>
              <a:buFont typeface="Arial"/>
              <a:buChar char="•"/>
            </a:pPr>
            <a:r>
              <a:rPr lang="en-US" sz="304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Notificaciones Personalizadas: Avisos sobre interacciones de medicamentos y dosis pendientes.</a:t>
            </a:r>
          </a:p>
          <a:p>
            <a:pPr algn="just">
              <a:lnSpc>
                <a:spcPts val="4256"/>
              </a:lnSpc>
            </a:pPr>
            <a:endParaRPr lang="en-US" sz="3040" b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656488" lvl="1" indent="-328244" algn="just">
              <a:lnSpc>
                <a:spcPts val="4256"/>
              </a:lnSpc>
              <a:buFont typeface="Arial"/>
              <a:buChar char="•"/>
            </a:pPr>
            <a:r>
              <a:rPr lang="en-US" sz="304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Conexión con Profesionales de la Salud: Compartición de datos con médicos y cuidadores en tiempo real.</a:t>
            </a:r>
          </a:p>
          <a:p>
            <a:pPr algn="just">
              <a:lnSpc>
                <a:spcPts val="4256"/>
              </a:lnSpc>
            </a:pPr>
            <a:endParaRPr lang="en-US" sz="3040" b="1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656488" lvl="1" indent="-328244" algn="just">
              <a:lnSpc>
                <a:spcPts val="4256"/>
              </a:lnSpc>
              <a:buFont typeface="Arial"/>
              <a:buChar char="•"/>
            </a:pPr>
            <a:r>
              <a:rPr lang="en-US" sz="3040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Interfaz Intuitiva y Accesible: Fácil de usar para personas mayores o con poca experiencia en tecnología.</a:t>
            </a:r>
          </a:p>
        </p:txBody>
      </p:sp>
      <p:sp>
        <p:nvSpPr>
          <p:cNvPr id="5" name="Freeform 5"/>
          <p:cNvSpPr/>
          <p:nvPr/>
        </p:nvSpPr>
        <p:spPr>
          <a:xfrm>
            <a:off x="10326120" y="9258300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6" name="Freeform 6"/>
          <p:cNvSpPr/>
          <p:nvPr/>
        </p:nvSpPr>
        <p:spPr>
          <a:xfrm>
            <a:off x="-1426353" y="2512547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/>
          <p:cNvSpPr/>
          <p:nvPr/>
        </p:nvSpPr>
        <p:spPr>
          <a:xfrm>
            <a:off x="17259300" y="6149507"/>
            <a:ext cx="344052" cy="344052"/>
          </a:xfrm>
          <a:custGeom>
            <a:avLst/>
            <a:gdLst/>
            <a:ahLst/>
            <a:cxnLst/>
            <a:rect l="l" t="t" r="r" b="b"/>
            <a:pathLst>
              <a:path w="344052" h="344052">
                <a:moveTo>
                  <a:pt x="0" y="0"/>
                </a:moveTo>
                <a:lnTo>
                  <a:pt x="344052" y="0"/>
                </a:lnTo>
                <a:lnTo>
                  <a:pt x="344052" y="344052"/>
                </a:lnTo>
                <a:lnTo>
                  <a:pt x="0" y="3440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9" name="TextBox 9"/>
          <p:cNvSpPr txBox="1"/>
          <p:nvPr/>
        </p:nvSpPr>
        <p:spPr>
          <a:xfrm>
            <a:off x="5165643" y="683969"/>
            <a:ext cx="12344865" cy="1052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7"/>
              </a:lnSpc>
            </a:pPr>
            <a:r>
              <a:rPr lang="en-US" sz="6176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¿Cómo resolvemos el problema?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87386" y="-1735327"/>
            <a:ext cx="17240730" cy="14607600"/>
          </a:xfrm>
          <a:custGeom>
            <a:avLst/>
            <a:gdLst/>
            <a:ahLst/>
            <a:cxnLst/>
            <a:rect l="l" t="t" r="r" b="b"/>
            <a:pathLst>
              <a:path w="17240730" h="14607600">
                <a:moveTo>
                  <a:pt x="0" y="0"/>
                </a:moveTo>
                <a:lnTo>
                  <a:pt x="17240730" y="0"/>
                </a:lnTo>
                <a:lnTo>
                  <a:pt x="17240730" y="14607600"/>
                </a:lnTo>
                <a:lnTo>
                  <a:pt x="0" y="14607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>
            <a:off x="-41755" y="5143500"/>
            <a:ext cx="4030756" cy="5594411"/>
          </a:xfrm>
          <a:custGeom>
            <a:avLst/>
            <a:gdLst/>
            <a:ahLst/>
            <a:cxnLst/>
            <a:rect l="l" t="t" r="r" b="b"/>
            <a:pathLst>
              <a:path w="4030756" h="5594411">
                <a:moveTo>
                  <a:pt x="0" y="0"/>
                </a:moveTo>
                <a:lnTo>
                  <a:pt x="4030756" y="0"/>
                </a:lnTo>
                <a:lnTo>
                  <a:pt x="4030756" y="5594411"/>
                </a:lnTo>
                <a:lnTo>
                  <a:pt x="0" y="55944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Freeform 4"/>
          <p:cNvSpPr/>
          <p:nvPr/>
        </p:nvSpPr>
        <p:spPr>
          <a:xfrm>
            <a:off x="17060474" y="0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5" name="Freeform 5"/>
          <p:cNvSpPr/>
          <p:nvPr/>
        </p:nvSpPr>
        <p:spPr>
          <a:xfrm>
            <a:off x="-481429" y="1881579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2" y="0"/>
                </a:lnTo>
                <a:lnTo>
                  <a:pt x="2455052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6" name="Freeform 6"/>
          <p:cNvSpPr/>
          <p:nvPr/>
        </p:nvSpPr>
        <p:spPr>
          <a:xfrm>
            <a:off x="1881579" y="679413"/>
            <a:ext cx="1227526" cy="698574"/>
          </a:xfrm>
          <a:custGeom>
            <a:avLst/>
            <a:gdLst/>
            <a:ahLst/>
            <a:cxnLst/>
            <a:rect l="l" t="t" r="r" b="b"/>
            <a:pathLst>
              <a:path w="1227526" h="698574">
                <a:moveTo>
                  <a:pt x="0" y="0"/>
                </a:moveTo>
                <a:lnTo>
                  <a:pt x="1227526" y="0"/>
                </a:lnTo>
                <a:lnTo>
                  <a:pt x="1227526" y="698574"/>
                </a:lnTo>
                <a:lnTo>
                  <a:pt x="0" y="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/>
          <p:cNvSpPr/>
          <p:nvPr/>
        </p:nvSpPr>
        <p:spPr>
          <a:xfrm>
            <a:off x="0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TextBox 8"/>
          <p:cNvSpPr txBox="1"/>
          <p:nvPr/>
        </p:nvSpPr>
        <p:spPr>
          <a:xfrm>
            <a:off x="5205749" y="2828469"/>
            <a:ext cx="12731620" cy="6918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6"/>
              </a:lnSpc>
            </a:pPr>
            <a:r>
              <a:rPr lang="en-US" sz="2962" b="1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MediAlert se destaca por su enfoque en el cumplimiento del tratamiento médico, proporcionando reportes detallados y análisis para garantizar que los pacientes sigan correctamente sus prescripciones. Además, permite la personalización de recordatorios, adaptándolos a la rutina de cada usuario para hacer más fácil la gestión de su medicación. La aplicación está diseñada con una interfaz clara y accesible, pensando especialmente en adultos mayores o personas con poca experiencia en tecnología. Asimismo, ofrece un monitoreo en tiempo real, permitiendo que tanto médicos como familiares reciban alertas y reportes sobre el estado del tratamiento, asegurando un mejor cuidado y seguimiento del paciente. </a:t>
            </a:r>
          </a:p>
          <a:p>
            <a:pPr algn="l">
              <a:lnSpc>
                <a:spcPts val="4206"/>
              </a:lnSpc>
            </a:pPr>
            <a:endParaRPr lang="en-US" sz="2962" b="1">
              <a:solidFill>
                <a:srgbClr val="FFFFFF"/>
              </a:solidFill>
              <a:latin typeface="Montserrat Semi-Bold"/>
              <a:ea typeface="Montserrat Semi-Bold"/>
              <a:cs typeface="Montserrat Semi-Bold"/>
              <a:sym typeface="Montserrat Semi-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028700" y="8406022"/>
            <a:ext cx="277684" cy="277684"/>
          </a:xfrm>
          <a:custGeom>
            <a:avLst/>
            <a:gdLst/>
            <a:ahLst/>
            <a:cxnLst/>
            <a:rect l="l" t="t" r="r" b="b"/>
            <a:pathLst>
              <a:path w="277684" h="277684">
                <a:moveTo>
                  <a:pt x="0" y="0"/>
                </a:moveTo>
                <a:lnTo>
                  <a:pt x="277684" y="0"/>
                </a:lnTo>
                <a:lnTo>
                  <a:pt x="277684" y="277684"/>
                </a:lnTo>
                <a:lnTo>
                  <a:pt x="0" y="27768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0" name="TextBox 10"/>
          <p:cNvSpPr txBox="1"/>
          <p:nvPr/>
        </p:nvSpPr>
        <p:spPr>
          <a:xfrm>
            <a:off x="4590569" y="1225587"/>
            <a:ext cx="11341647" cy="1335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919"/>
              </a:lnSpc>
            </a:pPr>
            <a:r>
              <a:rPr lang="en-US" sz="7800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¿Qué nos diferencia?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475567">
            <a:off x="-676855" y="206920"/>
            <a:ext cx="17201471" cy="12416335"/>
          </a:xfrm>
          <a:custGeom>
            <a:avLst/>
            <a:gdLst/>
            <a:ahLst/>
            <a:cxnLst/>
            <a:rect l="l" t="t" r="r" b="b"/>
            <a:pathLst>
              <a:path w="17201471" h="12416335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/>
          <p:cNvSpPr/>
          <p:nvPr/>
        </p:nvSpPr>
        <p:spPr>
          <a:xfrm rot="9987743">
            <a:off x="1348100" y="-1084703"/>
            <a:ext cx="15808940" cy="13394484"/>
          </a:xfrm>
          <a:custGeom>
            <a:avLst/>
            <a:gdLst/>
            <a:ahLst/>
            <a:cxnLst/>
            <a:rect l="l" t="t" r="r" b="b"/>
            <a:pathLst>
              <a:path w="15808940" h="13394484">
                <a:moveTo>
                  <a:pt x="0" y="0"/>
                </a:moveTo>
                <a:lnTo>
                  <a:pt x="15808940" y="0"/>
                </a:lnTo>
                <a:lnTo>
                  <a:pt x="15808940" y="13394484"/>
                </a:lnTo>
                <a:lnTo>
                  <a:pt x="0" y="1339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4" name="Freeform 4"/>
          <p:cNvSpPr/>
          <p:nvPr/>
        </p:nvSpPr>
        <p:spPr>
          <a:xfrm>
            <a:off x="12836124" y="4098297"/>
            <a:ext cx="5864488" cy="12377407"/>
          </a:xfrm>
          <a:custGeom>
            <a:avLst/>
            <a:gdLst/>
            <a:ahLst/>
            <a:cxnLst/>
            <a:rect l="l" t="t" r="r" b="b"/>
            <a:pathLst>
              <a:path w="5864488" h="12377407">
                <a:moveTo>
                  <a:pt x="0" y="0"/>
                </a:moveTo>
                <a:lnTo>
                  <a:pt x="5864488" y="0"/>
                </a:lnTo>
                <a:lnTo>
                  <a:pt x="5864488" y="12377406"/>
                </a:lnTo>
                <a:lnTo>
                  <a:pt x="0" y="123774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5" name="TextBox 5"/>
          <p:cNvSpPr txBox="1"/>
          <p:nvPr/>
        </p:nvSpPr>
        <p:spPr>
          <a:xfrm>
            <a:off x="3830359" y="4031622"/>
            <a:ext cx="9005765" cy="4045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8"/>
              </a:lnSpc>
            </a:pPr>
            <a:endParaRPr/>
          </a:p>
          <a:p>
            <a:pPr algn="l">
              <a:lnSpc>
                <a:spcPts val="5388"/>
              </a:lnSpc>
            </a:pPr>
            <a:r>
              <a:rPr lang="en-US" sz="3849" b="1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Mejorar la calidad de vida de los pacientes, reducir olvidos en la toma de medicamentos y optimizar la relación médico-paciente a través de la tecnología.</a:t>
            </a:r>
          </a:p>
        </p:txBody>
      </p:sp>
      <p:sp>
        <p:nvSpPr>
          <p:cNvPr id="6" name="Freeform 6"/>
          <p:cNvSpPr/>
          <p:nvPr/>
        </p:nvSpPr>
        <p:spPr>
          <a:xfrm>
            <a:off x="16542890" y="2920925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/>
          <p:cNvSpPr/>
          <p:nvPr/>
        </p:nvSpPr>
        <p:spPr>
          <a:xfrm>
            <a:off x="424626" y="9754108"/>
            <a:ext cx="1807620" cy="1028700"/>
          </a:xfrm>
          <a:custGeom>
            <a:avLst/>
            <a:gdLst/>
            <a:ahLst/>
            <a:cxnLst/>
            <a:rect l="l" t="t" r="r" b="b"/>
            <a:pathLst>
              <a:path w="1807620" h="102870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4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/>
          <p:cNvSpPr/>
          <p:nvPr/>
        </p:nvSpPr>
        <p:spPr>
          <a:xfrm>
            <a:off x="16406421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9" name="Freeform 9"/>
          <p:cNvSpPr/>
          <p:nvPr/>
        </p:nvSpPr>
        <p:spPr>
          <a:xfrm>
            <a:off x="16542890" y="7410501"/>
            <a:ext cx="332991" cy="332991"/>
          </a:xfrm>
          <a:custGeom>
            <a:avLst/>
            <a:gdLst/>
            <a:ahLst/>
            <a:cxnLst/>
            <a:rect l="l" t="t" r="r" b="b"/>
            <a:pathLst>
              <a:path w="332991" h="332991">
                <a:moveTo>
                  <a:pt x="0" y="0"/>
                </a:moveTo>
                <a:lnTo>
                  <a:pt x="332991" y="0"/>
                </a:lnTo>
                <a:lnTo>
                  <a:pt x="332991" y="332990"/>
                </a:lnTo>
                <a:lnTo>
                  <a:pt x="0" y="33299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10" name="TextBox 10"/>
          <p:cNvSpPr txBox="1"/>
          <p:nvPr/>
        </p:nvSpPr>
        <p:spPr>
          <a:xfrm>
            <a:off x="1690312" y="2420895"/>
            <a:ext cx="9757425" cy="13993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510"/>
              </a:lnSpc>
            </a:pPr>
            <a:r>
              <a:rPr lang="en-US" sz="8221">
                <a:solidFill>
                  <a:srgbClr val="FFFFFF"/>
                </a:solidFill>
                <a:latin typeface="Fredoka"/>
                <a:ea typeface="Fredoka"/>
                <a:cs typeface="Fredoka"/>
                <a:sym typeface="Fredoka"/>
              </a:rPr>
              <a:t> Impacto esperado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BF7E73-2242-008E-542E-F565CB1DC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C411D79-7AF7-DB9D-FC30-F25258D5658D}"/>
              </a:ext>
            </a:extLst>
          </p:cNvPr>
          <p:cNvSpPr/>
          <p:nvPr/>
        </p:nvSpPr>
        <p:spPr>
          <a:xfrm rot="10475567">
            <a:off x="-676855" y="206920"/>
            <a:ext cx="17201471" cy="12416335"/>
          </a:xfrm>
          <a:custGeom>
            <a:avLst/>
            <a:gdLst/>
            <a:ahLst/>
            <a:cxnLst/>
            <a:rect l="l" t="t" r="r" b="b"/>
            <a:pathLst>
              <a:path w="17201471" h="12416335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F818DD3-B121-3FF0-132D-4F5FDCC74166}"/>
              </a:ext>
            </a:extLst>
          </p:cNvPr>
          <p:cNvSpPr/>
          <p:nvPr/>
        </p:nvSpPr>
        <p:spPr>
          <a:xfrm rot="9987743">
            <a:off x="1348100" y="-1084703"/>
            <a:ext cx="15808940" cy="13394484"/>
          </a:xfrm>
          <a:custGeom>
            <a:avLst/>
            <a:gdLst/>
            <a:ahLst/>
            <a:cxnLst/>
            <a:rect l="l" t="t" r="r" b="b"/>
            <a:pathLst>
              <a:path w="15808940" h="13394484">
                <a:moveTo>
                  <a:pt x="0" y="0"/>
                </a:moveTo>
                <a:lnTo>
                  <a:pt x="15808940" y="0"/>
                </a:lnTo>
                <a:lnTo>
                  <a:pt x="15808940" y="13394484"/>
                </a:lnTo>
                <a:lnTo>
                  <a:pt x="0" y="1339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42DDDDB-8B7D-F800-A2EF-306B7CBF5157}"/>
              </a:ext>
            </a:extLst>
          </p:cNvPr>
          <p:cNvSpPr/>
          <p:nvPr/>
        </p:nvSpPr>
        <p:spPr>
          <a:xfrm>
            <a:off x="16542890" y="2920925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E1EA444-7413-F17A-69A9-408F4BAEE228}"/>
              </a:ext>
            </a:extLst>
          </p:cNvPr>
          <p:cNvSpPr/>
          <p:nvPr/>
        </p:nvSpPr>
        <p:spPr>
          <a:xfrm>
            <a:off x="424626" y="9754108"/>
            <a:ext cx="1807620" cy="1028700"/>
          </a:xfrm>
          <a:custGeom>
            <a:avLst/>
            <a:gdLst/>
            <a:ahLst/>
            <a:cxnLst/>
            <a:rect l="l" t="t" r="r" b="b"/>
            <a:pathLst>
              <a:path w="1807620" h="102870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9C7B7A8D-D903-6412-8516-9F24816D4014}"/>
              </a:ext>
            </a:extLst>
          </p:cNvPr>
          <p:cNvSpPr/>
          <p:nvPr/>
        </p:nvSpPr>
        <p:spPr>
          <a:xfrm>
            <a:off x="16406421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D9B7758-FB35-66FB-F454-FE03E9664D4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1" y="1759939"/>
            <a:ext cx="15469199" cy="676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64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5EA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EE6241-755C-599B-629B-71FB7BDF2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36DF3B0-762F-4F2B-0741-4273E4863039}"/>
              </a:ext>
            </a:extLst>
          </p:cNvPr>
          <p:cNvSpPr/>
          <p:nvPr/>
        </p:nvSpPr>
        <p:spPr>
          <a:xfrm rot="10475567">
            <a:off x="-676855" y="206920"/>
            <a:ext cx="17201471" cy="12416335"/>
          </a:xfrm>
          <a:custGeom>
            <a:avLst/>
            <a:gdLst/>
            <a:ahLst/>
            <a:cxnLst/>
            <a:rect l="l" t="t" r="r" b="b"/>
            <a:pathLst>
              <a:path w="17201471" h="12416335">
                <a:moveTo>
                  <a:pt x="0" y="0"/>
                </a:moveTo>
                <a:lnTo>
                  <a:pt x="17201471" y="0"/>
                </a:lnTo>
                <a:lnTo>
                  <a:pt x="17201471" y="12416334"/>
                </a:lnTo>
                <a:lnTo>
                  <a:pt x="0" y="12416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AD98C27-7F30-49AD-8BEF-2BD00A6AAE98}"/>
              </a:ext>
            </a:extLst>
          </p:cNvPr>
          <p:cNvSpPr/>
          <p:nvPr/>
        </p:nvSpPr>
        <p:spPr>
          <a:xfrm rot="9987743">
            <a:off x="1348100" y="-1084703"/>
            <a:ext cx="15808940" cy="13394484"/>
          </a:xfrm>
          <a:custGeom>
            <a:avLst/>
            <a:gdLst/>
            <a:ahLst/>
            <a:cxnLst/>
            <a:rect l="l" t="t" r="r" b="b"/>
            <a:pathLst>
              <a:path w="15808940" h="13394484">
                <a:moveTo>
                  <a:pt x="0" y="0"/>
                </a:moveTo>
                <a:lnTo>
                  <a:pt x="15808940" y="0"/>
                </a:lnTo>
                <a:lnTo>
                  <a:pt x="15808940" y="13394484"/>
                </a:lnTo>
                <a:lnTo>
                  <a:pt x="0" y="133944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46AC7C1-9D06-3E42-3085-5E6E8E6E1C4E}"/>
              </a:ext>
            </a:extLst>
          </p:cNvPr>
          <p:cNvSpPr/>
          <p:nvPr/>
        </p:nvSpPr>
        <p:spPr>
          <a:xfrm>
            <a:off x="16542890" y="2920925"/>
            <a:ext cx="2455053" cy="1397148"/>
          </a:xfrm>
          <a:custGeom>
            <a:avLst/>
            <a:gdLst/>
            <a:ahLst/>
            <a:cxnLst/>
            <a:rect l="l" t="t" r="r" b="b"/>
            <a:pathLst>
              <a:path w="2455053" h="1397148">
                <a:moveTo>
                  <a:pt x="0" y="0"/>
                </a:moveTo>
                <a:lnTo>
                  <a:pt x="2455053" y="0"/>
                </a:lnTo>
                <a:lnTo>
                  <a:pt x="2455053" y="1397148"/>
                </a:lnTo>
                <a:lnTo>
                  <a:pt x="0" y="13971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5506C48-E6D3-E524-33D1-5A9BEA38A277}"/>
              </a:ext>
            </a:extLst>
          </p:cNvPr>
          <p:cNvSpPr/>
          <p:nvPr/>
        </p:nvSpPr>
        <p:spPr>
          <a:xfrm>
            <a:off x="424626" y="9754108"/>
            <a:ext cx="1807620" cy="1028700"/>
          </a:xfrm>
          <a:custGeom>
            <a:avLst/>
            <a:gdLst/>
            <a:ahLst/>
            <a:cxnLst/>
            <a:rect l="l" t="t" r="r" b="b"/>
            <a:pathLst>
              <a:path w="1807620" h="1028700">
                <a:moveTo>
                  <a:pt x="0" y="0"/>
                </a:moveTo>
                <a:lnTo>
                  <a:pt x="1807620" y="0"/>
                </a:lnTo>
                <a:lnTo>
                  <a:pt x="180762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D752CB48-A841-9D11-DD3D-01966135C0F4}"/>
              </a:ext>
            </a:extLst>
          </p:cNvPr>
          <p:cNvSpPr/>
          <p:nvPr/>
        </p:nvSpPr>
        <p:spPr>
          <a:xfrm>
            <a:off x="16406421" y="0"/>
            <a:ext cx="1881579" cy="1881579"/>
          </a:xfrm>
          <a:custGeom>
            <a:avLst/>
            <a:gdLst/>
            <a:ahLst/>
            <a:cxnLst/>
            <a:rect l="l" t="t" r="r" b="b"/>
            <a:pathLst>
              <a:path w="1881579" h="1881579">
                <a:moveTo>
                  <a:pt x="0" y="0"/>
                </a:moveTo>
                <a:lnTo>
                  <a:pt x="1881579" y="0"/>
                </a:lnTo>
                <a:lnTo>
                  <a:pt x="1881579" y="1881579"/>
                </a:lnTo>
                <a:lnTo>
                  <a:pt x="0" y="18815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s-SV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379F46B-7292-0821-E28D-E3A4DFD290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07" y="2347768"/>
            <a:ext cx="15070383" cy="631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47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335</Words>
  <Application>Microsoft Office PowerPoint</Application>
  <PresentationFormat>Personalizado</PresentationFormat>
  <Paragraphs>29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Montserrat Semi-Bold</vt:lpstr>
      <vt:lpstr>Fredoka</vt:lpstr>
      <vt:lpstr>Montserrat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Medical Healthcare Presentation</dc:title>
  <dc:creator>Alisson Chacon</dc:creator>
  <cp:lastModifiedBy>Alisson Chacon</cp:lastModifiedBy>
  <cp:revision>2</cp:revision>
  <dcterms:created xsi:type="dcterms:W3CDTF">2006-08-16T00:00:00Z</dcterms:created>
  <dcterms:modified xsi:type="dcterms:W3CDTF">2025-03-22T01:50:49Z</dcterms:modified>
  <dc:identifier>DAGiVis1Tpc</dc:identifier>
</cp:coreProperties>
</file>