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son Ferreira" userId="edc258536c325b8d" providerId="LiveId" clId="{14D92324-71CB-4B70-990E-0DA3D973AE17}"/>
    <pc:docChg chg="undo custSel addSld delSld modSld">
      <pc:chgData name="Alisson Ferreira" userId="edc258536c325b8d" providerId="LiveId" clId="{14D92324-71CB-4B70-990E-0DA3D973AE17}" dt="2022-03-21T23:27:35.901" v="18" actId="1076"/>
      <pc:docMkLst>
        <pc:docMk/>
      </pc:docMkLst>
      <pc:sldChg chg="modSp add del mod">
        <pc:chgData name="Alisson Ferreira" userId="edc258536c325b8d" providerId="LiveId" clId="{14D92324-71CB-4B70-990E-0DA3D973AE17}" dt="2022-03-21T23:26:18.568" v="5"/>
        <pc:sldMkLst>
          <pc:docMk/>
          <pc:sldMk cId="815543474" sldId="267"/>
        </pc:sldMkLst>
        <pc:spChg chg="mod">
          <ac:chgData name="Alisson Ferreira" userId="edc258536c325b8d" providerId="LiveId" clId="{14D92324-71CB-4B70-990E-0DA3D973AE17}" dt="2022-03-21T23:26:18.150" v="4" actId="6549"/>
          <ac:spMkLst>
            <pc:docMk/>
            <pc:sldMk cId="815543474" sldId="267"/>
            <ac:spMk id="321" creationId="{00000000-0000-0000-0000-000000000000}"/>
          </ac:spMkLst>
        </pc:spChg>
      </pc:sldChg>
      <pc:sldChg chg="addSp modSp add mod">
        <pc:chgData name="Alisson Ferreira" userId="edc258536c325b8d" providerId="LiveId" clId="{14D92324-71CB-4B70-990E-0DA3D973AE17}" dt="2022-03-21T23:27:35.901" v="18" actId="1076"/>
        <pc:sldMkLst>
          <pc:docMk/>
          <pc:sldMk cId="1111257867" sldId="267"/>
        </pc:sldMkLst>
        <pc:spChg chg="add mod">
          <ac:chgData name="Alisson Ferreira" userId="edc258536c325b8d" providerId="LiveId" clId="{14D92324-71CB-4B70-990E-0DA3D973AE17}" dt="2022-03-21T23:27:19.178" v="15" actId="14100"/>
          <ac:spMkLst>
            <pc:docMk/>
            <pc:sldMk cId="1111257867" sldId="267"/>
            <ac:spMk id="2" creationId="{46CE4D5C-5DCC-4F23-B10B-D7B190E5A148}"/>
          </ac:spMkLst>
        </pc:spChg>
        <pc:spChg chg="mod">
          <ac:chgData name="Alisson Ferreira" userId="edc258536c325b8d" providerId="LiveId" clId="{14D92324-71CB-4B70-990E-0DA3D973AE17}" dt="2022-03-21T23:27:19.178" v="15" actId="14100"/>
          <ac:spMkLst>
            <pc:docMk/>
            <pc:sldMk cId="1111257867" sldId="267"/>
            <ac:spMk id="282" creationId="{00000000-0000-0000-0000-000000000000}"/>
          </ac:spMkLst>
        </pc:spChg>
        <pc:picChg chg="add mod">
          <ac:chgData name="Alisson Ferreira" userId="edc258536c325b8d" providerId="LiveId" clId="{14D92324-71CB-4B70-990E-0DA3D973AE17}" dt="2022-03-21T23:27:35.901" v="18" actId="1076"/>
          <ac:picMkLst>
            <pc:docMk/>
            <pc:sldMk cId="1111257867" sldId="267"/>
            <ac:picMk id="3" creationId="{D38E8E41-7612-4787-87CC-C75F745E1FF8}"/>
          </ac:picMkLst>
        </pc:picChg>
      </pc:sldChg>
      <pc:sldChg chg="new del">
        <pc:chgData name="Alisson Ferreira" userId="edc258536c325b8d" providerId="LiveId" clId="{14D92324-71CB-4B70-990E-0DA3D973AE17}" dt="2022-03-21T23:26:00.132" v="1" actId="680"/>
        <pc:sldMkLst>
          <pc:docMk/>
          <pc:sldMk cId="2969414293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e876101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e876101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89a989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e89a989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e876101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e876101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87610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e87610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95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87610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e87610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876101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e876101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e876101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e876101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e876101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e876101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876101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e876101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876101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e876101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87610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e87610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5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87800" y="863250"/>
            <a:ext cx="6368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/>
              <a:t>SISTEMA </a:t>
            </a:r>
            <a:endParaRPr sz="7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/>
              <a:t>DA INFORMAÇÃO</a:t>
            </a:r>
            <a:endParaRPr sz="7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330900" y="63150"/>
            <a:ext cx="8482200" cy="5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COMPREENSÃO DO NEGÓCIO</a:t>
            </a:r>
            <a:endParaRPr sz="1600" b="1"/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Obrigatoriamente tem que auxiliar na tomada de decisão.</a:t>
            </a:r>
            <a:endParaRPr/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>
                <a:solidFill>
                  <a:srgbClr val="FFFFFF"/>
                </a:solidFill>
              </a:rPr>
              <a:t>A integração de informação através dos dados coletados pela antena RFID em tempo real de forma organizada e segura irá gerar dados estatísticos, obrigatoriamente tem que auxiliar na tomada de decisão.</a:t>
            </a: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Tem que ser eficiente.</a:t>
            </a:r>
            <a:endParaRPr/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>
                <a:solidFill>
                  <a:srgbClr val="FFFFFF"/>
                </a:solidFill>
              </a:rPr>
              <a:t>As informações da localização de funcionários, professores e alunos dará ao diretor dados detalhados, auxiliando em qualquer tomada de decisão de forma mais eficiente.</a:t>
            </a:r>
            <a:endParaRPr i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i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 b="1"/>
              <a:t>COMPONENTES BÁSICOS DO SI:</a:t>
            </a:r>
            <a:endParaRPr sz="1600" b="1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Hardware - </a:t>
            </a:r>
            <a:r>
              <a:rPr lang="pt-BR">
                <a:solidFill>
                  <a:srgbClr val="FFFFFF"/>
                </a:solidFill>
              </a:rPr>
              <a:t>Notebook / Antenas, Amplificadores e Leitores RFID / Tags RFID,  Impressora PVC.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Software - </a:t>
            </a:r>
            <a:r>
              <a:rPr lang="pt-BR">
                <a:solidFill>
                  <a:srgbClr val="FFFFFF"/>
                </a:solidFill>
              </a:rPr>
              <a:t>Middleware, Gestão RFID.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Pessoas - </a:t>
            </a:r>
            <a:r>
              <a:rPr lang="pt-BR">
                <a:solidFill>
                  <a:srgbClr val="FFFFFF"/>
                </a:solidFill>
              </a:rPr>
              <a:t>Diretoria e secretaria terão acesso.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330900" y="565950"/>
            <a:ext cx="84822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 dirty="0"/>
              <a:t>Banco de Dados - </a:t>
            </a:r>
            <a:r>
              <a:rPr lang="pt-BR" dirty="0">
                <a:solidFill>
                  <a:srgbClr val="FFFFFF"/>
                </a:solidFill>
              </a:rPr>
              <a:t>A entrada de dados realizada pelas antenas RFID serão armazenadas a cada sinalização específicas programadas nas antenas conforme a movimentação dos funcionários, professores e alunos; </a:t>
            </a:r>
            <a:endParaRPr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	Será armazenado por movimentação;</a:t>
            </a:r>
            <a:endParaRPr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	A localização será pontuada por mudanças de área contendo data, hora e localização.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Terá a possibilidade de levantar qualquer informação pertinente a localização a partir da inauguração do projeto;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 dirty="0"/>
              <a:t>Redes - </a:t>
            </a:r>
            <a:r>
              <a:rPr lang="pt-BR" dirty="0">
                <a:solidFill>
                  <a:srgbClr val="FFFFFF"/>
                </a:solidFill>
              </a:rPr>
              <a:t>Os acessos serão distribuídos em 2 antenas por andar e com 2 módulos.</a:t>
            </a:r>
            <a:endParaRPr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 dirty="0"/>
              <a:t>Procedimentos - </a:t>
            </a:r>
            <a:r>
              <a:rPr lang="pt-BR" dirty="0">
                <a:solidFill>
                  <a:srgbClr val="FFFFFF"/>
                </a:solidFill>
              </a:rPr>
              <a:t>Utilizando um sistema Middleware, encontrará o indivíduo que deseja, identificar sua localização.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/>
        </p:nvSpPr>
        <p:spPr>
          <a:xfrm>
            <a:off x="330900" y="417900"/>
            <a:ext cx="8482200" cy="4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SUPORTE NA DECISÃO</a:t>
            </a:r>
            <a:endParaRPr sz="1600" b="1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Gerencial - </a:t>
            </a:r>
            <a:r>
              <a:rPr lang="pt-BR" i="1">
                <a:solidFill>
                  <a:srgbClr val="FFFFFF"/>
                </a:solidFill>
              </a:rPr>
              <a:t>As informações da localização de funcionários, professores e alunos dará ao gestor do sistema os dados detalhados apresentando a localização atual e históricos dos eventos de movimentação dentro do ambiente, auxiliando em qualquer tomada de decisão de forma mais eficiente e assertiva, havendo registro de todos dentro da rede RFID. </a:t>
            </a:r>
            <a:endParaRPr i="1">
              <a:solidFill>
                <a:srgbClr val="FFFFFF"/>
              </a:solidFill>
            </a:endParaRPr>
          </a:p>
          <a:p>
            <a:pPr marL="44958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 b="1"/>
              <a:t>NÍVEL ORGANIZACIONAL</a:t>
            </a:r>
            <a:endParaRPr sz="1600" b="1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/>
              <a:t>Informatizado - </a:t>
            </a:r>
            <a:r>
              <a:rPr lang="pt-BR">
                <a:solidFill>
                  <a:srgbClr val="FFFFFF"/>
                </a:solidFill>
              </a:rPr>
              <a:t>Auxiliando o gestor com informações em tempo real devido a forma de captura dos dados por comunicação RFID entre a antena e a tag de cada pessoa dentro do ambiente, processamento dos dados por um Middleware, armazenamento no banco de dados oracle e de saída da informação geradas na máquina do gestor.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676950" y="467400"/>
            <a:ext cx="779010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4800" b="1" dirty="0"/>
              <a:t>GRUPO 4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pt-BR" sz="28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 b="1" dirty="0"/>
              <a:t>Alisson Ferreira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 b="1" dirty="0"/>
              <a:t>Gabriela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 b="1" dirty="0"/>
              <a:t>Renato Rocha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 b="1" dirty="0"/>
              <a:t> 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45634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676950" y="467400"/>
            <a:ext cx="7790100" cy="374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Dimensões organizacionais</a:t>
            </a:r>
            <a:endParaRPr sz="1600" dirty="0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A FATEC Ferraz não tem um controle efetivo sobre a localização de seus funcionários e alunos.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0000"/>
              </a:solidFill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Dimensões tecnológicas</a:t>
            </a:r>
            <a:endParaRPr sz="1600" dirty="0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A infraestrutura de tecnologia é composta apenas de duas catracas no acesso ao prédio e os alunas da Fatec não tem crachá.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0000"/>
              </a:solidFill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Dimensões humanas</a:t>
            </a:r>
            <a:endParaRPr sz="1600" dirty="0"/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O controle de acesso na portaria e no prédio da FATEC não é seguro e eficiente, falta de rastreabilidade, sem critério para acesso ao prédio.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330900" y="481350"/>
            <a:ext cx="8482200" cy="451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Identificação do problema </a:t>
            </a:r>
            <a:endParaRPr sz="1600" dirty="0"/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Falta de controle (rastreabilidade);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Sem tecnologia a aprimorar;</a:t>
            </a: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i="1" dirty="0">
              <a:solidFill>
                <a:srgbClr val="FFFFFF"/>
              </a:solidFill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Propostas de solução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Implantação de Câmeras em todos os pontos evitando pontos cegos.</a:t>
            </a:r>
          </a:p>
          <a:p>
            <a:pPr indent="449580" algn="just">
              <a:lnSpc>
                <a:spcPct val="107916"/>
              </a:lnSpc>
              <a:spcBef>
                <a:spcPts val="800"/>
              </a:spcBef>
            </a:pPr>
            <a:r>
              <a:rPr lang="pt-BR" i="1" dirty="0">
                <a:solidFill>
                  <a:srgbClr val="FFFFFF"/>
                </a:solidFill>
              </a:rPr>
              <a:t>Registro de controle de Chaves das portas das salas de aula. </a:t>
            </a:r>
          </a:p>
          <a:p>
            <a:pPr indent="449580" algn="just">
              <a:lnSpc>
                <a:spcPct val="107916"/>
              </a:lnSpc>
              <a:spcBef>
                <a:spcPts val="800"/>
              </a:spcBef>
            </a:pPr>
            <a:r>
              <a:rPr lang="pt-BR" i="1" dirty="0">
                <a:solidFill>
                  <a:srgbClr val="FFFFFF"/>
                </a:solidFill>
              </a:rPr>
              <a:t>Controle de acesso dos alunos e funcionários nas catracas.</a:t>
            </a: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Implantação de um sistema integrado.</a:t>
            </a:r>
          </a:p>
          <a:p>
            <a:pPr marL="9144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 i="1" dirty="0">
                <a:solidFill>
                  <a:srgbClr val="FFFFFF"/>
                </a:solidFill>
              </a:rPr>
              <a:t>Sistema RFID</a:t>
            </a:r>
            <a:endParaRPr i="1" dirty="0">
              <a:solidFill>
                <a:srgbClr val="FFFFFF"/>
              </a:solidFill>
            </a:endParaRPr>
          </a:p>
          <a:p>
            <a:pPr marL="1828800" lvl="0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 i="1" dirty="0">
                <a:solidFill>
                  <a:srgbClr val="FFFFFF"/>
                </a:solidFill>
              </a:rPr>
              <a:t>Antena e acessórios;</a:t>
            </a:r>
            <a:endParaRPr i="1" dirty="0">
              <a:solidFill>
                <a:srgbClr val="FFFFFF"/>
              </a:solidFill>
            </a:endParaRPr>
          </a:p>
          <a:p>
            <a:pPr marL="1828800" lvl="0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 i="1" dirty="0">
                <a:solidFill>
                  <a:srgbClr val="FFFFFF"/>
                </a:solidFill>
              </a:rPr>
              <a:t>Crachás com chip RFID para Alunos, Funcionários e Visitantes (Provisório com horário de permanência).</a:t>
            </a:r>
            <a:endParaRPr i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94825" y="4126800"/>
            <a:ext cx="1016700" cy="1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/>
        </p:nvSpPr>
        <p:spPr>
          <a:xfrm>
            <a:off x="74429" y="167463"/>
            <a:ext cx="8738672" cy="52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Avaliação das propostas e escolha da solução para 1000 pessoas.</a:t>
            </a:r>
            <a:endParaRPr sz="1600" dirty="0"/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O sistema integrado RFID tem um investimento de: R$ 20.212,92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Etiqueta RFID UHF ou HF R$ 2.040,00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Jogo completo com antenas R$ 7.025,02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Impressora de crachás R$ 3.860,00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Notebook Dell </a:t>
            </a:r>
            <a:r>
              <a:rPr lang="pt-BR" i="1" dirty="0" err="1">
                <a:solidFill>
                  <a:srgbClr val="FFFFFF"/>
                </a:solidFill>
              </a:rPr>
              <a:t>inspiron</a:t>
            </a:r>
            <a:r>
              <a:rPr lang="pt-BR" i="1" dirty="0">
                <a:solidFill>
                  <a:srgbClr val="FFFFFF"/>
                </a:solidFill>
              </a:rPr>
              <a:t> 15 3000 R$ 4.999,90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Oracle </a:t>
            </a:r>
            <a:r>
              <a:rPr lang="pt-BR" i="1" dirty="0" err="1">
                <a:solidFill>
                  <a:srgbClr val="FFFFFF"/>
                </a:solidFill>
              </a:rPr>
              <a:t>Database</a:t>
            </a:r>
            <a:r>
              <a:rPr lang="pt-BR" i="1" dirty="0">
                <a:solidFill>
                  <a:srgbClr val="FFFFFF"/>
                </a:solidFill>
              </a:rPr>
              <a:t> Enterprise </a:t>
            </a:r>
            <a:r>
              <a:rPr lang="pt-BR" i="1" dirty="0" err="1">
                <a:solidFill>
                  <a:srgbClr val="FFFFFF"/>
                </a:solidFill>
              </a:rPr>
              <a:t>Edition</a:t>
            </a:r>
            <a:r>
              <a:rPr lang="pt-BR" i="1" dirty="0">
                <a:solidFill>
                  <a:srgbClr val="FFFFFF"/>
                </a:solidFill>
              </a:rPr>
              <a:t> R$ 2.268,00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Servidor; </a:t>
            </a:r>
            <a:r>
              <a:rPr lang="pt-BR" i="1" dirty="0" err="1">
                <a:solidFill>
                  <a:srgbClr val="FFFFFF"/>
                </a:solidFill>
              </a:rPr>
              <a:t>Hostgator</a:t>
            </a:r>
            <a:r>
              <a:rPr lang="pt-BR" i="1" dirty="0">
                <a:solidFill>
                  <a:srgbClr val="FFFFFF"/>
                </a:solidFill>
              </a:rPr>
              <a:t> R$ 20,00 / mensal</a:t>
            </a:r>
            <a:endParaRPr i="1" dirty="0">
              <a:solidFill>
                <a:srgbClr val="FFFFFF"/>
              </a:solidFill>
            </a:endParaRPr>
          </a:p>
          <a:p>
            <a:pPr marL="18288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572000" y="1488558"/>
            <a:ext cx="4292750" cy="332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/>
        </p:nvSpPr>
        <p:spPr>
          <a:xfrm>
            <a:off x="330900" y="227700"/>
            <a:ext cx="8482200" cy="495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Implantação</a:t>
            </a:r>
            <a:endParaRPr sz="1600" dirty="0"/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Utilização de uma máquina específica para o monitoramento constante, sendo possível   em outras máquinas da rede com acesso de administrador.</a:t>
            </a:r>
          </a:p>
          <a:p>
            <a:pPr marL="3240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800"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Será restrito o acesso ao sistema de rastreio dos funcionários, professores e alunos.</a:t>
            </a: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800" i="1" dirty="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Treinamento da equipe de segurança de acesso para liberação e controle de pessoas autorizadas.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800"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Servidor com Banco de dados: Oracle </a:t>
            </a:r>
            <a:r>
              <a:rPr lang="pt-BR" i="1" dirty="0" err="1">
                <a:solidFill>
                  <a:srgbClr val="FFFFFF"/>
                </a:solidFill>
              </a:rPr>
              <a:t>Database</a:t>
            </a:r>
            <a:r>
              <a:rPr lang="pt-BR" i="1" dirty="0">
                <a:solidFill>
                  <a:srgbClr val="FFFFFF"/>
                </a:solidFill>
              </a:rPr>
              <a:t> Enterprise </a:t>
            </a:r>
            <a:r>
              <a:rPr lang="pt-BR" i="1" dirty="0" err="1">
                <a:solidFill>
                  <a:srgbClr val="FFFFFF"/>
                </a:solidFill>
              </a:rPr>
              <a:t>Edition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800"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Instalação dos cabos e antenas RFID: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	- 1 antena na lanchonete;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	- 2 antenas no térreo e em cada andar.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	Impressão e distribuição dos crachás com a </a:t>
            </a:r>
            <a:r>
              <a:rPr lang="pt-BR" i="1" dirty="0" err="1">
                <a:solidFill>
                  <a:srgbClr val="FFFFFF"/>
                </a:solidFill>
              </a:rPr>
              <a:t>tag</a:t>
            </a:r>
            <a:r>
              <a:rPr lang="pt-BR" i="1" dirty="0">
                <a:solidFill>
                  <a:srgbClr val="FFFFFF"/>
                </a:solidFill>
              </a:rPr>
              <a:t>;</a:t>
            </a:r>
            <a:endParaRPr i="1" dirty="0">
              <a:solidFill>
                <a:srgbClr val="FFFFFF"/>
              </a:solidFill>
            </a:endParaRPr>
          </a:p>
          <a:p>
            <a:pPr marL="0" lvl="0" indent="44958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i="1" dirty="0">
                <a:solidFill>
                  <a:srgbClr val="FFFFFF"/>
                </a:solidFill>
              </a:rPr>
              <a:t>	Testes e análises para possíveis melhorias.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006676" y="0"/>
            <a:ext cx="81373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/>
          <p:nvPr/>
        </p:nvSpPr>
        <p:spPr>
          <a:xfrm rot="-5400000">
            <a:off x="-1730450" y="2320450"/>
            <a:ext cx="445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Nunito"/>
                <a:ea typeface="Nunito"/>
                <a:cs typeface="Nunito"/>
                <a:sym typeface="Nunito"/>
              </a:rPr>
              <a:t>Como funciona o sistema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/>
        </p:nvSpPr>
        <p:spPr>
          <a:xfrm>
            <a:off x="586850" y="577450"/>
            <a:ext cx="136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Entrada </a:t>
            </a:r>
            <a:endParaRPr sz="2500"/>
          </a:p>
        </p:txBody>
      </p:sp>
      <p:sp>
        <p:nvSpPr>
          <p:cNvPr id="311" name="Google Shape;311;p19"/>
          <p:cNvSpPr txBox="1"/>
          <p:nvPr/>
        </p:nvSpPr>
        <p:spPr>
          <a:xfrm>
            <a:off x="3287550" y="537250"/>
            <a:ext cx="2568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Processamento</a:t>
            </a:r>
            <a:endParaRPr sz="2500"/>
          </a:p>
        </p:txBody>
      </p:sp>
      <p:sp>
        <p:nvSpPr>
          <p:cNvPr id="312" name="Google Shape;312;p19"/>
          <p:cNvSpPr txBox="1"/>
          <p:nvPr/>
        </p:nvSpPr>
        <p:spPr>
          <a:xfrm>
            <a:off x="3242100" y="1896700"/>
            <a:ext cx="2568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Armazenamento</a:t>
            </a:r>
            <a:endParaRPr sz="2500"/>
          </a:p>
        </p:txBody>
      </p:sp>
      <p:sp>
        <p:nvSpPr>
          <p:cNvPr id="313" name="Google Shape;313;p19"/>
          <p:cNvSpPr txBox="1"/>
          <p:nvPr/>
        </p:nvSpPr>
        <p:spPr>
          <a:xfrm>
            <a:off x="7001150" y="573250"/>
            <a:ext cx="136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Saída</a:t>
            </a:r>
            <a:endParaRPr sz="2500"/>
          </a:p>
        </p:txBody>
      </p:sp>
      <p:sp>
        <p:nvSpPr>
          <p:cNvPr id="314" name="Google Shape;314;p19"/>
          <p:cNvSpPr/>
          <p:nvPr/>
        </p:nvSpPr>
        <p:spPr>
          <a:xfrm>
            <a:off x="455900" y="465250"/>
            <a:ext cx="1636578" cy="794880"/>
          </a:xfrm>
          <a:prstGeom prst="flowChartTerminator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6673825" y="460513"/>
            <a:ext cx="1636578" cy="794880"/>
          </a:xfrm>
          <a:prstGeom prst="flowChartTerminator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3244125" y="491575"/>
            <a:ext cx="2463700" cy="692025"/>
          </a:xfrm>
          <a:prstGeom prst="flowChartProcess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3242100" y="1835388"/>
            <a:ext cx="2463700" cy="692025"/>
          </a:xfrm>
          <a:prstGeom prst="flowChartProcess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2335625" y="736450"/>
            <a:ext cx="543000" cy="37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993638" y="636850"/>
            <a:ext cx="543000" cy="37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5401899">
            <a:off x="4240556" y="1346105"/>
            <a:ext cx="543000" cy="37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147300" y="1475250"/>
            <a:ext cx="2731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Antena RFID se comunicará com a Tag que estará no crachá. A Tag já cadastrada com os dados pessoais informará a localização para a antena, que por sua vezes irá passar os dados coletados, para o </a:t>
            </a:r>
            <a:r>
              <a:rPr lang="pt-BR" sz="1600">
                <a:solidFill>
                  <a:srgbClr val="FFFFFF"/>
                </a:solidFill>
              </a:rPr>
              <a:t>Middleware.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206400" y="2560125"/>
            <a:ext cx="2731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Middleware. Será o Software responsável por receber os coletados pela antena. Irá processar, organizar esses dados e encaminhar para ser armazenados em um banco de dados e ser visualizado pelo gestor.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6145600" y="1475250"/>
            <a:ext cx="2731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Após o processamento dos dados pelo Middleware. O Software irá apresentar as informações para o gestor.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Como: nome, localização, data e hora em forma de planilha. 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676950" y="467400"/>
            <a:ext cx="7790100" cy="7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 b="1" dirty="0"/>
              <a:t> </a:t>
            </a:r>
            <a:endParaRPr sz="28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6CE4D5C-5DCC-4F23-B10B-D7B190E5A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8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8E8E41-7612-4787-87CC-C75F745E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90" y="289799"/>
            <a:ext cx="6455020" cy="45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86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789</Words>
  <Application>Microsoft Office PowerPoint</Application>
  <PresentationFormat>Apresentação na tela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Maven Pro</vt:lpstr>
      <vt:lpstr>Nunito</vt:lpstr>
      <vt:lpstr>Momentum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Ferreira</dc:creator>
  <cp:lastModifiedBy>Alisson Ferreira</cp:lastModifiedBy>
  <cp:revision>1</cp:revision>
  <dcterms:modified xsi:type="dcterms:W3CDTF">2022-03-21T23:27:55Z</dcterms:modified>
</cp:coreProperties>
</file>