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ntonio Bold" charset="1" panose="02000803000000000000"/>
      <p:regular r:id="rId23"/>
    </p:embeddedFont>
    <p:embeddedFont>
      <p:font typeface="Open Sauce Bold" charset="1" panose="00000800000000000000"/>
      <p:regular r:id="rId24"/>
    </p:embeddedFont>
    <p:embeddedFont>
      <p:font typeface="Open Sauce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666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86191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06" t="0" r="-2490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3044180" cy="717383"/>
            <a:chOff x="0" y="0"/>
            <a:chExt cx="4058906" cy="9565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000000"/>
                  </a:solidFill>
                  <a:latin typeface="Antonio Bold"/>
                </a:rPr>
                <a:t>AuroraTech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415183"/>
            <a:ext cx="8295772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 spc="-675">
                <a:solidFill>
                  <a:srgbClr val="000000"/>
                </a:solidFill>
                <a:latin typeface="Antonio Bold"/>
              </a:rPr>
              <a:t>AURORATECH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121033"/>
            <a:ext cx="829577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000000"/>
                </a:solidFill>
                <a:latin typeface="Open Sauce Bold"/>
              </a:rPr>
              <a:t>Conectando </a:t>
            </a:r>
            <a:r>
              <a:rPr lang="en-US" sz="2400">
                <a:solidFill>
                  <a:srgbClr val="000000"/>
                </a:solidFill>
                <a:latin typeface="Open Sauce"/>
              </a:rPr>
              <a:t>talentos femininos com oportunidades na área de tecnologia.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316705"/>
            <a:ext cx="8295772" cy="45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726">
                <a:solidFill>
                  <a:srgbClr val="000000"/>
                </a:solidFill>
                <a:latin typeface="Open Sauce Bold"/>
              </a:rPr>
              <a:t> Agência de empregos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638239" y="4871736"/>
            <a:ext cx="9969865" cy="5483532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9956374" y="4871736"/>
            <a:ext cx="9969865" cy="5483532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4159068" y="4871736"/>
            <a:ext cx="9969865" cy="5483532"/>
            <a:chOff x="0" y="0"/>
            <a:chExt cx="4060919" cy="22335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24623" y="1038225"/>
            <a:ext cx="1443875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MVP do 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70652" y="5093613"/>
            <a:ext cx="3752083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TELA DE LOGIN E CADASTRO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65265" y="5093613"/>
            <a:ext cx="3752083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ADICIONAR E FILTRAR VAGAS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62384" y="5093613"/>
            <a:ext cx="3752083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TELA DE VAGAS DISPONIVEIS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0" y="8692169"/>
            <a:ext cx="18288000" cy="1594831"/>
          </a:xfrm>
          <a:prstGeom prst="rect">
            <a:avLst/>
          </a:prstGeom>
          <a:solidFill>
            <a:srgbClr val="FFA76F"/>
          </a:solidFill>
        </p:spPr>
      </p:sp>
      <p:sp>
        <p:nvSpPr>
          <p:cNvPr name="AutoShape 16" id="16"/>
          <p:cNvSpPr/>
          <p:nvPr/>
        </p:nvSpPr>
        <p:spPr>
          <a:xfrm>
            <a:off x="7762499" y="9489584"/>
            <a:ext cx="2763002" cy="0"/>
          </a:xfrm>
          <a:prstGeom prst="line">
            <a:avLst/>
          </a:prstGeom>
          <a:ln cap="rnd" w="752475">
            <a:solidFill>
              <a:srgbClr val="F166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750500" y="3486209"/>
            <a:ext cx="1192388" cy="1192388"/>
          </a:xfrm>
          <a:custGeom>
            <a:avLst/>
            <a:gdLst/>
            <a:ahLst/>
            <a:cxnLst/>
            <a:rect r="r" b="b" t="t" l="l"/>
            <a:pathLst>
              <a:path h="1192388" w="1192388">
                <a:moveTo>
                  <a:pt x="0" y="0"/>
                </a:moveTo>
                <a:lnTo>
                  <a:pt x="1192387" y="0"/>
                </a:lnTo>
                <a:lnTo>
                  <a:pt x="1192387" y="1192388"/>
                </a:lnTo>
                <a:lnTo>
                  <a:pt x="0" y="1192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581410" y="3486209"/>
            <a:ext cx="1125180" cy="1192388"/>
          </a:xfrm>
          <a:custGeom>
            <a:avLst/>
            <a:gdLst/>
            <a:ahLst/>
            <a:cxnLst/>
            <a:rect r="r" b="b" t="t" l="l"/>
            <a:pathLst>
              <a:path h="1192388" w="1125180">
                <a:moveTo>
                  <a:pt x="0" y="0"/>
                </a:moveTo>
                <a:lnTo>
                  <a:pt x="1125180" y="0"/>
                </a:lnTo>
                <a:lnTo>
                  <a:pt x="1125180" y="1192388"/>
                </a:lnTo>
                <a:lnTo>
                  <a:pt x="0" y="119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81316" y="3486209"/>
            <a:ext cx="1192388" cy="1192388"/>
          </a:xfrm>
          <a:custGeom>
            <a:avLst/>
            <a:gdLst/>
            <a:ahLst/>
            <a:cxnLst/>
            <a:rect r="r" b="b" t="t" l="l"/>
            <a:pathLst>
              <a:path h="1192388" w="1192388">
                <a:moveTo>
                  <a:pt x="0" y="0"/>
                </a:moveTo>
                <a:lnTo>
                  <a:pt x="1192387" y="0"/>
                </a:lnTo>
                <a:lnTo>
                  <a:pt x="1192387" y="1192388"/>
                </a:lnTo>
                <a:lnTo>
                  <a:pt x="0" y="1192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3792" y="1028700"/>
            <a:ext cx="15200416" cy="8229600"/>
          </a:xfrm>
          <a:custGeom>
            <a:avLst/>
            <a:gdLst/>
            <a:ahLst/>
            <a:cxnLst/>
            <a:rect r="r" b="b" t="t" l="l"/>
            <a:pathLst>
              <a:path h="8229600" w="15200416">
                <a:moveTo>
                  <a:pt x="0" y="0"/>
                </a:moveTo>
                <a:lnTo>
                  <a:pt x="15200416" y="0"/>
                </a:lnTo>
                <a:lnTo>
                  <a:pt x="152004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3792" y="1028700"/>
            <a:ext cx="15200416" cy="8229600"/>
          </a:xfrm>
          <a:custGeom>
            <a:avLst/>
            <a:gdLst/>
            <a:ahLst/>
            <a:cxnLst/>
            <a:rect r="r" b="b" t="t" l="l"/>
            <a:pathLst>
              <a:path h="8229600" w="15200416">
                <a:moveTo>
                  <a:pt x="0" y="0"/>
                </a:moveTo>
                <a:lnTo>
                  <a:pt x="15200416" y="0"/>
                </a:lnTo>
                <a:lnTo>
                  <a:pt x="152004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54744" y="1028700"/>
            <a:ext cx="15178513" cy="8229600"/>
          </a:xfrm>
          <a:custGeom>
            <a:avLst/>
            <a:gdLst/>
            <a:ahLst/>
            <a:cxnLst/>
            <a:rect r="r" b="b" t="t" l="l"/>
            <a:pathLst>
              <a:path h="8229600" w="15178513">
                <a:moveTo>
                  <a:pt x="0" y="0"/>
                </a:moveTo>
                <a:lnTo>
                  <a:pt x="15178512" y="0"/>
                </a:lnTo>
                <a:lnTo>
                  <a:pt x="151785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54744" y="1028700"/>
            <a:ext cx="15178513" cy="8229600"/>
          </a:xfrm>
          <a:custGeom>
            <a:avLst/>
            <a:gdLst/>
            <a:ahLst/>
            <a:cxnLst/>
            <a:rect r="r" b="b" t="t" l="l"/>
            <a:pathLst>
              <a:path h="8229600" w="15178513">
                <a:moveTo>
                  <a:pt x="0" y="0"/>
                </a:moveTo>
                <a:lnTo>
                  <a:pt x="15178512" y="0"/>
                </a:lnTo>
                <a:lnTo>
                  <a:pt x="151785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32809" y="1028700"/>
            <a:ext cx="15222382" cy="8229600"/>
          </a:xfrm>
          <a:custGeom>
            <a:avLst/>
            <a:gdLst/>
            <a:ahLst/>
            <a:cxnLst/>
            <a:rect r="r" b="b" t="t" l="l"/>
            <a:pathLst>
              <a:path h="8229600" w="15222382">
                <a:moveTo>
                  <a:pt x="0" y="0"/>
                </a:moveTo>
                <a:lnTo>
                  <a:pt x="15222382" y="0"/>
                </a:lnTo>
                <a:lnTo>
                  <a:pt x="152223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19161"/>
            <a:ext cx="5751203" cy="10287000"/>
          </a:xfrm>
          <a:prstGeom prst="rect">
            <a:avLst/>
          </a:prstGeom>
          <a:solidFill>
            <a:srgbClr val="FFA76F"/>
          </a:solidFill>
        </p:spPr>
      </p:sp>
      <p:sp>
        <p:nvSpPr>
          <p:cNvPr name="AutoShape 3" id="3"/>
          <p:cNvSpPr/>
          <p:nvPr/>
        </p:nvSpPr>
        <p:spPr>
          <a:xfrm rot="0">
            <a:off x="5751203" y="0"/>
            <a:ext cx="12536797" cy="3162300"/>
          </a:xfrm>
          <a:prstGeom prst="rect">
            <a:avLst/>
          </a:prstGeom>
          <a:solidFill>
            <a:srgbClr val="F1EEEE"/>
          </a:solidFill>
        </p:spPr>
      </p:sp>
      <p:sp>
        <p:nvSpPr>
          <p:cNvPr name="AutoShape 4" id="4"/>
          <p:cNvSpPr/>
          <p:nvPr/>
        </p:nvSpPr>
        <p:spPr>
          <a:xfrm>
            <a:off x="1028700" y="8882063"/>
            <a:ext cx="2763002" cy="0"/>
          </a:xfrm>
          <a:prstGeom prst="line">
            <a:avLst/>
          </a:prstGeom>
          <a:ln cap="rnd" w="752475">
            <a:solidFill>
              <a:srgbClr val="F1666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3044180" cy="717383"/>
            <a:chOff x="0" y="0"/>
            <a:chExt cx="4058906" cy="956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FFFFF"/>
                  </a:solidFill>
                  <a:latin typeface="Antonio Bold"/>
                </a:rPr>
                <a:t>AuroraTech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252561" y="2236313"/>
            <a:ext cx="11534082" cy="5776052"/>
          </a:xfrm>
          <a:custGeom>
            <a:avLst/>
            <a:gdLst/>
            <a:ahLst/>
            <a:cxnLst/>
            <a:rect r="r" b="b" t="t" l="l"/>
            <a:pathLst>
              <a:path h="5776052" w="11534082">
                <a:moveTo>
                  <a:pt x="0" y="0"/>
                </a:moveTo>
                <a:lnTo>
                  <a:pt x="11534082" y="0"/>
                </a:lnTo>
                <a:lnTo>
                  <a:pt x="11534082" y="5776052"/>
                </a:lnTo>
                <a:lnTo>
                  <a:pt x="0" y="577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419287"/>
            <a:ext cx="3961175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 u="none">
                <a:solidFill>
                  <a:srgbClr val="FFFFFF"/>
                </a:solidFill>
                <a:latin typeface="Antonio Bold"/>
              </a:rPr>
              <a:t>Página</a:t>
            </a:r>
          </a:p>
          <a:p>
            <a:pPr algn="l" marL="0" indent="0" lvl="0">
              <a:lnSpc>
                <a:spcPts val="8399"/>
              </a:lnSpc>
            </a:pPr>
            <a:r>
              <a:rPr lang="en-US" sz="6999" spc="-139" u="none">
                <a:solidFill>
                  <a:srgbClr val="FFFFFF"/>
                </a:solidFill>
                <a:latin typeface="Antonio Bold"/>
              </a:rPr>
              <a:t>de Quadro kanban Ágil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FFA76F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666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86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9165" t="0" r="-20927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144000" y="1735648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Alunos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707131"/>
            <a:ext cx="8183849" cy="220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•Kauan Rodrigues Assis (12722131556) </a:t>
            </a: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•Wesley Cristian Carvalho Dantas (1272311443) </a:t>
            </a: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•Alisson Rayan Santos de Souza (1272314418) </a:t>
            </a: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•Isac Daniel Pereira De Almeida (12723116417) </a:t>
            </a: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•Vinicius Ariel Ribeiro dos Santos (1272318365) </a:t>
            </a:r>
          </a:p>
          <a:p>
            <a:pPr algn="l">
              <a:lnSpc>
                <a:spcPts val="299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4496298" y="8882062"/>
            <a:ext cx="2763002" cy="0"/>
          </a:xfrm>
          <a:prstGeom prst="line">
            <a:avLst/>
          </a:prstGeom>
          <a:ln cap="rnd" w="752475">
            <a:solidFill>
              <a:srgbClr val="F1666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028700" y="1028700"/>
            <a:ext cx="3044180" cy="717383"/>
            <a:chOff x="0" y="0"/>
            <a:chExt cx="4058906" cy="9565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FFFFF"/>
                  </a:solidFill>
                  <a:latin typeface="Antonio Bold"/>
                </a:rPr>
                <a:t>AuroraTech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7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3308" y="-680073"/>
            <a:ext cx="12447308" cy="1244725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25047" r="0" b="-2504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4249392" cy="1471200"/>
            <a:chOff x="0" y="0"/>
            <a:chExt cx="5364654" cy="18573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5841"/>
              <a:ext cx="5326681" cy="1825637"/>
            </a:xfrm>
            <a:custGeom>
              <a:avLst/>
              <a:gdLst/>
              <a:ahLst/>
              <a:cxnLst/>
              <a:rect r="r" b="b" t="t" l="l"/>
              <a:pathLst>
                <a:path h="1825637" w="5326681">
                  <a:moveTo>
                    <a:pt x="4228766" y="1825637"/>
                  </a:moveTo>
                  <a:lnTo>
                    <a:pt x="1097788" y="1825637"/>
                  </a:lnTo>
                  <a:cubicBezTo>
                    <a:pt x="491490" y="1825637"/>
                    <a:pt x="0" y="1416936"/>
                    <a:pt x="0" y="912766"/>
                  </a:cubicBezTo>
                  <a:cubicBezTo>
                    <a:pt x="0" y="408701"/>
                    <a:pt x="491490" y="0"/>
                    <a:pt x="1097788" y="0"/>
                  </a:cubicBezTo>
                  <a:lnTo>
                    <a:pt x="4228893" y="0"/>
                  </a:lnTo>
                  <a:cubicBezTo>
                    <a:pt x="4835191" y="0"/>
                    <a:pt x="5326681" y="408701"/>
                    <a:pt x="5326681" y="912871"/>
                  </a:cubicBezTo>
                  <a:cubicBezTo>
                    <a:pt x="5326554" y="1416936"/>
                    <a:pt x="4835064" y="1825637"/>
                    <a:pt x="4228766" y="1825637"/>
                  </a:cubicBezTo>
                  <a:close/>
                </a:path>
              </a:pathLst>
            </a:custGeom>
            <a:solidFill>
              <a:srgbClr val="F1666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64654" cy="1857319"/>
            </a:xfrm>
            <a:custGeom>
              <a:avLst/>
              <a:gdLst/>
              <a:ahLst/>
              <a:cxnLst/>
              <a:rect r="r" b="b" t="t" l="l"/>
              <a:pathLst>
                <a:path h="1857319" w="5364654">
                  <a:moveTo>
                    <a:pt x="4247816" y="1857319"/>
                  </a:moveTo>
                  <a:lnTo>
                    <a:pt x="1116838" y="1857319"/>
                  </a:lnTo>
                  <a:cubicBezTo>
                    <a:pt x="501015" y="1857319"/>
                    <a:pt x="0" y="1440698"/>
                    <a:pt x="0" y="928712"/>
                  </a:cubicBezTo>
                  <a:cubicBezTo>
                    <a:pt x="0" y="416622"/>
                    <a:pt x="501015" y="0"/>
                    <a:pt x="1116838" y="0"/>
                  </a:cubicBezTo>
                  <a:lnTo>
                    <a:pt x="4247943" y="0"/>
                  </a:lnTo>
                  <a:cubicBezTo>
                    <a:pt x="4863639" y="0"/>
                    <a:pt x="5364654" y="416622"/>
                    <a:pt x="5364654" y="928712"/>
                  </a:cubicBezTo>
                  <a:cubicBezTo>
                    <a:pt x="5364654" y="1440698"/>
                    <a:pt x="4863639" y="1857319"/>
                    <a:pt x="4247816" y="1857319"/>
                  </a:cubicBezTo>
                  <a:close/>
                  <a:moveTo>
                    <a:pt x="1116838" y="31682"/>
                  </a:moveTo>
                  <a:cubicBezTo>
                    <a:pt x="521970" y="31682"/>
                    <a:pt x="38100" y="434047"/>
                    <a:pt x="38100" y="928712"/>
                  </a:cubicBezTo>
                  <a:cubicBezTo>
                    <a:pt x="38100" y="1423272"/>
                    <a:pt x="521970" y="1825743"/>
                    <a:pt x="1116838" y="1825743"/>
                  </a:cubicBezTo>
                  <a:lnTo>
                    <a:pt x="4247943" y="1825743"/>
                  </a:lnTo>
                  <a:cubicBezTo>
                    <a:pt x="4842684" y="1825743"/>
                    <a:pt x="5326681" y="1423378"/>
                    <a:pt x="5326681" y="928712"/>
                  </a:cubicBezTo>
                  <a:cubicBezTo>
                    <a:pt x="5326554" y="434047"/>
                    <a:pt x="4842684" y="31682"/>
                    <a:pt x="4247816" y="31682"/>
                  </a:cubicBezTo>
                  <a:lnTo>
                    <a:pt x="1116838" y="31682"/>
                  </a:lnTo>
                  <a:close/>
                </a:path>
              </a:pathLst>
            </a:custGeom>
            <a:solidFill>
              <a:srgbClr val="86191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37805" y="1245187"/>
            <a:ext cx="40311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31375" y="2684815"/>
            <a:ext cx="7527925" cy="5568525"/>
            <a:chOff x="0" y="0"/>
            <a:chExt cx="10037233" cy="74247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Apresentação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17601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Requisitos Funcionais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82828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Requisitos Não Funcionais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548054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Regras de Negócio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413280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Diagrama de pacotes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278507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D</a:t>
              </a: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iagrama de classes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143733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Diagrama de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008959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MVP do site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877167"/>
              <a:ext cx="10037233" cy="547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7361" indent="-268681" lvl="1">
                <a:lnSpc>
                  <a:spcPts val="3484"/>
                </a:lnSpc>
                <a:buFont typeface="Arial"/>
                <a:buChar char="•"/>
              </a:pPr>
              <a:r>
                <a:rPr lang="en-US" sz="2488" u="sng">
                  <a:solidFill>
                    <a:srgbClr val="FFFFFF"/>
                  </a:solidFill>
                  <a:latin typeface="Open Sauce"/>
                </a:rPr>
                <a:t>Gestão do projeto: Kanban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4173" y="2564076"/>
            <a:ext cx="7056855" cy="6694224"/>
            <a:chOff x="0" y="0"/>
            <a:chExt cx="9409139" cy="89256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20854"/>
              <a:ext cx="9409139" cy="6904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90"/>
                </a:lnSpc>
              </a:pPr>
              <a:r>
                <a:rPr lang="en-US" sz="2300">
                  <a:solidFill>
                    <a:srgbClr val="FFFFFF"/>
                  </a:solidFill>
                  <a:latin typeface="Open Sauce"/>
                </a:rPr>
                <a:t>  Nosso projeto é uma agência de vagas online dedicada exclusivamente a mulheres na área de Tecnologia da Informação (TI). Com o objetivo de promover a diversidade e a inclusão no setor, criamos uma plataforma intuitiva e segura onde mulheres talentosas podem encontrar oportunidades de emprego que correspondam às suas habilidades e aspirações. Nossa missão é facilitar a conexão entre candidatas e empresas comprometidas com a igualdade de gênero, oferecendo recursos de suporte, dicas de carreira e uma comunidade de apoio para empoderar mulheres em todas as fases de suas carreiras na TI.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459"/>
              <a:ext cx="9409139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AuroraTech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651440" y="3753055"/>
            <a:ext cx="5246391" cy="5246370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>
            <a:off x="14496298" y="1422772"/>
            <a:ext cx="2763002" cy="0"/>
          </a:xfrm>
          <a:prstGeom prst="line">
            <a:avLst/>
          </a:prstGeom>
          <a:ln cap="rnd" w="752475">
            <a:solidFill>
              <a:srgbClr val="F1666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044173" y="1028700"/>
            <a:ext cx="3044180" cy="717383"/>
            <a:chOff x="0" y="0"/>
            <a:chExt cx="4058906" cy="9565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FFFFF"/>
                  </a:solidFill>
                  <a:latin typeface="Antonio Bold"/>
                </a:rPr>
                <a:t>AuroraTech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707334" y="847725"/>
          <a:ext cx="9542441" cy="8591550"/>
        </p:xfrm>
        <a:graphic>
          <a:graphicData uri="http://schemas.openxmlformats.org/drawingml/2006/table">
            <a:tbl>
              <a:tblPr/>
              <a:tblGrid>
                <a:gridCol w="4771220"/>
                <a:gridCol w="4771220"/>
              </a:tblGrid>
              <a:tr h="28294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Cadastro de Usuárias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Cadastro de Vagas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806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Login e Autenticação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Busca e Filtragem de Vagas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955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Perfis de Usuárias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Aplicação para Vagas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028700" y="8505825"/>
            <a:ext cx="2763002" cy="752475"/>
            <a:chOff x="0" y="0"/>
            <a:chExt cx="3684002" cy="1003300"/>
          </a:xfrm>
        </p:grpSpPr>
        <p:sp>
          <p:nvSpPr>
            <p:cNvPr name="AutoShape 5" id="5"/>
            <p:cNvSpPr/>
            <p:nvPr/>
          </p:nvSpPr>
          <p:spPr>
            <a:xfrm>
              <a:off x="0" y="501650"/>
              <a:ext cx="3684002" cy="0"/>
            </a:xfrm>
            <a:prstGeom prst="line">
              <a:avLst/>
            </a:prstGeom>
            <a:ln cap="rnd" w="1003300">
              <a:solidFill>
                <a:srgbClr val="F1666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573163" y="334222"/>
              <a:ext cx="2537675" cy="325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626617"/>
            <a:ext cx="510380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Requisitos funcionais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3044180" cy="717383"/>
            <a:chOff x="0" y="0"/>
            <a:chExt cx="4058906" cy="9565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000000"/>
                  </a:solidFill>
                  <a:latin typeface="Antonio Bold"/>
                </a:rPr>
                <a:t>AuroraTech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21910" y="13039808"/>
            <a:ext cx="3044180" cy="717383"/>
            <a:chOff x="0" y="0"/>
            <a:chExt cx="4058906" cy="9565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000000"/>
                  </a:solidFill>
                  <a:latin typeface="Antonio Bold"/>
                </a:rPr>
                <a:t>AuroraTech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707334" y="847725"/>
          <a:ext cx="9542441" cy="8591550"/>
        </p:xfrm>
        <a:graphic>
          <a:graphicData uri="http://schemas.openxmlformats.org/drawingml/2006/table">
            <a:tbl>
              <a:tblPr/>
              <a:tblGrid>
                <a:gridCol w="4771220"/>
                <a:gridCol w="4771220"/>
              </a:tblGrid>
              <a:tr h="28294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Segurança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Manutenibilidade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806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Desempenho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Compatibilidade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955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Confiabilidade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sp>
        <p:nvSpPr>
          <p:cNvPr name="AutoShape 4" id="4"/>
          <p:cNvSpPr/>
          <p:nvPr/>
        </p:nvSpPr>
        <p:spPr>
          <a:xfrm>
            <a:off x="1028700" y="8882062"/>
            <a:ext cx="2763002" cy="0"/>
          </a:xfrm>
          <a:prstGeom prst="line">
            <a:avLst/>
          </a:prstGeom>
          <a:ln cap="rnd" w="752475">
            <a:solidFill>
              <a:srgbClr val="F166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626617"/>
            <a:ext cx="510380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Requisitos não funcionais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3044180" cy="717383"/>
            <a:chOff x="0" y="0"/>
            <a:chExt cx="4058906" cy="956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000000"/>
                  </a:solidFill>
                  <a:latin typeface="Antonio Bold"/>
                </a:rPr>
                <a:t>AuroraTech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707334" y="847725"/>
          <a:ext cx="9542441" cy="8591550"/>
        </p:xfrm>
        <a:graphic>
          <a:graphicData uri="http://schemas.openxmlformats.org/drawingml/2006/table">
            <a:tbl>
              <a:tblPr/>
              <a:tblGrid>
                <a:gridCol w="4771220"/>
                <a:gridCol w="4771220"/>
              </a:tblGrid>
              <a:tr h="28294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Critérios de Elegibilidade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Processo de Inscrição e Verificação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806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Privacidade e Segurança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Qualidade e Relevância das Vagas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955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Suporte e Desenvolvimento de Carreira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Comunidade e Engajamento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sp>
        <p:nvSpPr>
          <p:cNvPr name="AutoShape 4" id="4"/>
          <p:cNvSpPr/>
          <p:nvPr/>
        </p:nvSpPr>
        <p:spPr>
          <a:xfrm>
            <a:off x="1028700" y="8882062"/>
            <a:ext cx="2763002" cy="0"/>
          </a:xfrm>
          <a:prstGeom prst="line">
            <a:avLst/>
          </a:prstGeom>
          <a:ln cap="rnd" w="752475">
            <a:solidFill>
              <a:srgbClr val="F166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626617"/>
            <a:ext cx="510380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Regras de negócio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3044180" cy="717383"/>
            <a:chOff x="0" y="0"/>
            <a:chExt cx="4058906" cy="956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005335" y="201415"/>
              <a:ext cx="3053571" cy="51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000000"/>
                  </a:solidFill>
                  <a:latin typeface="Antonio Bold"/>
                </a:rPr>
                <a:t>AuroraTech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996402" y="1932865"/>
            <a:ext cx="12295197" cy="6435076"/>
            <a:chOff x="0" y="0"/>
            <a:chExt cx="3238241" cy="16948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8241" cy="1694835"/>
            </a:xfrm>
            <a:custGeom>
              <a:avLst/>
              <a:gdLst/>
              <a:ahLst/>
              <a:cxnLst/>
              <a:rect r="r" b="b" t="t" l="l"/>
              <a:pathLst>
                <a:path h="1694835" w="3238241">
                  <a:moveTo>
                    <a:pt x="0" y="0"/>
                  </a:moveTo>
                  <a:lnTo>
                    <a:pt x="3238241" y="0"/>
                  </a:lnTo>
                  <a:lnTo>
                    <a:pt x="3238241" y="1694835"/>
                  </a:lnTo>
                  <a:lnTo>
                    <a:pt x="0" y="16948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38241" cy="1742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96402" y="1932865"/>
            <a:ext cx="12295197" cy="6421270"/>
          </a:xfrm>
          <a:custGeom>
            <a:avLst/>
            <a:gdLst/>
            <a:ahLst/>
            <a:cxnLst/>
            <a:rect r="r" b="b" t="t" l="l"/>
            <a:pathLst>
              <a:path h="6421270" w="12295197">
                <a:moveTo>
                  <a:pt x="0" y="0"/>
                </a:moveTo>
                <a:lnTo>
                  <a:pt x="12295196" y="0"/>
                </a:lnTo>
                <a:lnTo>
                  <a:pt x="12295196" y="6421270"/>
                </a:lnTo>
                <a:lnTo>
                  <a:pt x="0" y="6421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21713" y="625762"/>
            <a:ext cx="4530762" cy="72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</a:pPr>
            <a:r>
              <a:rPr lang="en-US" sz="4230">
                <a:solidFill>
                  <a:srgbClr val="000000"/>
                </a:solidFill>
                <a:latin typeface="Antonio Bold"/>
              </a:rPr>
              <a:t>Diagrama de pacotes: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996402" y="1932865"/>
            <a:ext cx="12295197" cy="6435076"/>
            <a:chOff x="0" y="0"/>
            <a:chExt cx="3238241" cy="16948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8241" cy="1694835"/>
            </a:xfrm>
            <a:custGeom>
              <a:avLst/>
              <a:gdLst/>
              <a:ahLst/>
              <a:cxnLst/>
              <a:rect r="r" b="b" t="t" l="l"/>
              <a:pathLst>
                <a:path h="1694835" w="3238241">
                  <a:moveTo>
                    <a:pt x="0" y="0"/>
                  </a:moveTo>
                  <a:lnTo>
                    <a:pt x="3238241" y="0"/>
                  </a:lnTo>
                  <a:lnTo>
                    <a:pt x="3238241" y="1694835"/>
                  </a:lnTo>
                  <a:lnTo>
                    <a:pt x="0" y="16948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38241" cy="1742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7995" y="1925962"/>
            <a:ext cx="15832011" cy="6435076"/>
          </a:xfrm>
          <a:custGeom>
            <a:avLst/>
            <a:gdLst/>
            <a:ahLst/>
            <a:cxnLst/>
            <a:rect r="r" b="b" t="t" l="l"/>
            <a:pathLst>
              <a:path h="6435076" w="15832011">
                <a:moveTo>
                  <a:pt x="0" y="0"/>
                </a:moveTo>
                <a:lnTo>
                  <a:pt x="15832010" y="0"/>
                </a:lnTo>
                <a:lnTo>
                  <a:pt x="15832010" y="6435076"/>
                </a:lnTo>
                <a:lnTo>
                  <a:pt x="0" y="6435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2" r="0" b="-26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66980" y="942975"/>
            <a:ext cx="4440226" cy="72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</a:pPr>
            <a:r>
              <a:rPr lang="en-US" sz="4230">
                <a:solidFill>
                  <a:srgbClr val="000000"/>
                </a:solidFill>
                <a:latin typeface="Antonio Bold"/>
              </a:rPr>
              <a:t>Diagrama de classes: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76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43501" y="2093791"/>
            <a:ext cx="13400998" cy="6656126"/>
          </a:xfrm>
          <a:custGeom>
            <a:avLst/>
            <a:gdLst/>
            <a:ahLst/>
            <a:cxnLst/>
            <a:rect r="r" b="b" t="t" l="l"/>
            <a:pathLst>
              <a:path h="6656126" w="13400998">
                <a:moveTo>
                  <a:pt x="0" y="0"/>
                </a:moveTo>
                <a:lnTo>
                  <a:pt x="13400998" y="0"/>
                </a:lnTo>
                <a:lnTo>
                  <a:pt x="13400998" y="6656126"/>
                </a:lnTo>
                <a:lnTo>
                  <a:pt x="0" y="6656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61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70653" y="942975"/>
            <a:ext cx="5509262" cy="72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</a:pPr>
            <a:r>
              <a:rPr lang="en-US" sz="4230">
                <a:solidFill>
                  <a:srgbClr val="000000"/>
                </a:solidFill>
                <a:latin typeface="Antonio Bold"/>
              </a:rPr>
              <a:t>Diagrama de implantação: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DAGHMV-ZiXw</dc:identifier>
  <dcterms:modified xsi:type="dcterms:W3CDTF">2011-08-01T06:04:30Z</dcterms:modified>
  <cp:revision>1</cp:revision>
  <dc:title>AuroraTech</dc:title>
</cp:coreProperties>
</file>