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4"/>
    <p:restoredTop sz="93750"/>
  </p:normalViewPr>
  <p:slideViewPr>
    <p:cSldViewPr snapToGrid="0" snapToObjects="1">
      <p:cViewPr>
        <p:scale>
          <a:sx n="48" d="100"/>
          <a:sy n="48" d="100"/>
        </p:scale>
        <p:origin x="-1182" y="-19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Merriweather Sans"/>
              <a:buNone/>
              <a:tabLst/>
              <a:defRPr/>
            </a:pPr>
            <a:r>
              <a:rPr lang="ru-RU" sz="2000" b="0" i="0" u="none" strike="noStrike" cap="none" dirty="0" smtClean="0">
                <a:latin typeface="Merriweather Sans"/>
                <a:ea typeface="Merriweather Sans"/>
                <a:cs typeface="Merriweather Sans"/>
                <a:sym typeface="Merriweather Sans"/>
              </a:rPr>
              <a:t>Кто видел трассировку в </a:t>
            </a:r>
            <a:r>
              <a:rPr lang="en-US" sz="2000" b="0" i="0" u="none" strike="noStrike" cap="none" dirty="0" err="1" smtClean="0">
                <a:latin typeface="Merriweather Sans"/>
                <a:ea typeface="Merriweather Sans"/>
                <a:cs typeface="Merriweather Sans"/>
                <a:sym typeface="Merriweather Sans"/>
              </a:rPr>
              <a:t>CTools</a:t>
            </a:r>
            <a:r>
              <a:rPr lang="en-US" sz="2000" b="0" i="0" u="none" strike="noStrike" cap="none" dirty="0" smtClean="0">
                <a:latin typeface="Merriweather Sans"/>
                <a:ea typeface="Merriweather Sans"/>
                <a:cs typeface="Merriweather Sans"/>
                <a:sym typeface="Merriweather Sans"/>
              </a:rPr>
              <a:t>?</a:t>
            </a:r>
            <a:endParaRPr lang="en-US" sz="2000" b="0" i="0" u="none" strike="noStrike" cap="none" dirty="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 typeface="Merriweather Sans"/>
              <a:buNone/>
              <a:tabLst/>
              <a:defRPr/>
            </a:pPr>
            <a:r>
              <a:rPr lang="ru-RU" sz="2000" b="0" i="0" u="none" strike="noStrike" cap="none" dirty="0" smtClean="0">
                <a:latin typeface="Merriweather Sans"/>
                <a:ea typeface="Merriweather Sans"/>
                <a:cs typeface="Merriweather Sans"/>
                <a:sym typeface="Merriweather Sans"/>
              </a:rPr>
              <a:t>Кто видел трассировку в </a:t>
            </a:r>
            <a:r>
              <a:rPr lang="en-US" sz="2000" b="0" i="0" u="none" strike="noStrike" cap="none" dirty="0" err="1" smtClean="0">
                <a:latin typeface="Merriweather Sans"/>
                <a:ea typeface="Merriweather Sans"/>
                <a:cs typeface="Merriweather Sans"/>
                <a:sym typeface="Merriweather Sans"/>
              </a:rPr>
              <a:t>CTools</a:t>
            </a:r>
            <a:r>
              <a:rPr lang="en-US" sz="2000" b="0" i="0" u="none" strike="noStrike" cap="none" dirty="0" smtClean="0">
                <a:latin typeface="Merriweather Sans"/>
                <a:ea typeface="Merriweather Sans"/>
                <a:cs typeface="Merriweather Sans"/>
                <a:sym typeface="Merriweather Sans"/>
              </a:rPr>
              <a:t>?</a:t>
            </a:r>
            <a:r>
              <a:rPr lang="ru-RU" sz="2000" b="0" i="0" u="none" strike="noStrike" cap="none" dirty="0" smtClean="0"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endParaRPr lang="en-US" sz="2000" b="0" i="0" u="none" strike="noStrike" cap="none" dirty="0" smtClean="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endParaRPr lang="en-US" sz="2000" b="0" i="0" u="none" strike="noStrike" cap="none" dirty="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1;&#1091;&#1083;&#1100;,_&#1044;&#1078;&#1086;&#1088;&#1076;&#1078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Обработка</a:t>
            </a: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условий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Больше, чем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Все еще больше</a:t>
            </a: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Закончил с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Больше, чем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Закончил с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i',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614018" y="337930"/>
            <a:ext cx="15027965" cy="16814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7600" dirty="0" smtClean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Помните о начале</a:t>
            </a: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конце</a:t>
            </a: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блока</a:t>
            </a:r>
            <a:endParaRPr lang="en-US" sz="76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sz="7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Больше, чем 1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 100</a:t>
            </a:r>
            <a:r>
              <a:rPr lang="en-US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r>
              <a:rPr lang="ru-RU" sz="30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5311913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Вложенные решения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Больше, чем 1</a:t>
            </a:r>
            <a:r>
              <a:rPr lang="en-US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отово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072553" y="5066072"/>
            <a:ext cx="765419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8528858" y="2544284"/>
            <a:ext cx="72386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392661"/>
            <a:ext cx="905606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Двусторонние решения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945584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мы хотим сделать одну вещь, если логическое выражение правдиво, и что-то другое, если оно ложно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на развилке дорог, нужно выбрать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один из путей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но не оба (не все разом)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293629" y="3293467"/>
            <a:ext cx="762530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Двусторонние решения с оператором </a:t>
            </a:r>
            <a:r>
              <a:rPr lang="en-US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310255" y="3293467"/>
            <a:ext cx="74590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Больше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828895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Старайтес</a:t>
            </a:r>
            <a:r>
              <a:rPr lang="ru-RU" sz="5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ь </a:t>
            </a:r>
            <a:r>
              <a:rPr lang="ru-RU" sz="5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визуально представить блоки кода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Больше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402"/>
          <p:cNvSpPr txBox="1"/>
          <p:nvPr/>
        </p:nvSpPr>
        <p:spPr>
          <a:xfrm>
            <a:off x="9310255" y="3293467"/>
            <a:ext cx="74590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3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больше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Другие условные структуры</a:t>
            </a:r>
            <a:r>
              <a:rPr lang="is-IS" sz="7800" dirty="0" smtClean="0">
                <a:solidFill>
                  <a:srgbClr val="FFD966"/>
                </a:solidFill>
              </a:rPr>
              <a:t>…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414250" y="492398"/>
            <a:ext cx="8925339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условий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БОЛЬШОЙ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rint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маленький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478974" y="3503271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594601" y="5616835"/>
            <a:ext cx="3489976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БОЛЬШОЙ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246225" y="5073027"/>
            <a:ext cx="710561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657726" y="421237"/>
            <a:ext cx="680038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5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условий</a:t>
            </a:r>
            <a:endParaRPr lang="en-US" sz="55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БОЛЬШОЙ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маленький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403840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476877" y="3499978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602488" y="5613542"/>
            <a:ext cx="3496617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БОЛЬШОЙ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279476" y="5069734"/>
            <a:ext cx="675213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657726" y="745588"/>
            <a:ext cx="693848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5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условий</a:t>
            </a:r>
            <a:endParaRPr lang="en-US" sz="55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 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БОЛЬШОЙ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маленький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470598" y="3493403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596209" y="5606967"/>
            <a:ext cx="3479992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БОЛЬШОЙ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312727" y="5063159"/>
            <a:ext cx="635683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822172" y="745588"/>
            <a:ext cx="655195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5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условий</a:t>
            </a:r>
            <a:endParaRPr lang="en-US" sz="55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endParaRPr lang="en-US" sz="3000" i="0" u="none" strike="noStrike" cap="none" dirty="0" smtClean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БОЛЬШОЙ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 smtClean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маленький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459503" y="3483657"/>
            <a:ext cx="6572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Средний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585114" y="5597221"/>
            <a:ext cx="3479992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БОЛЬШОЙ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279476" y="5053413"/>
            <a:ext cx="657839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Условные шаги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3183984" y="3562350"/>
            <a:ext cx="2493819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Меньше</a:t>
            </a:r>
            <a:r>
              <a:rPr lang="en-US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Больше</a:t>
            </a:r>
            <a:r>
              <a:rPr lang="en-US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Конец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/>
          <p:nvPr/>
        </p:nvCxnSpPr>
        <p:spPr>
          <a:xfrm flipH="1">
            <a:off x="1168132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077823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6607676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55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Несколько условий</a:t>
            </a:r>
            <a:endParaRPr lang="en-US" sz="55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Без оператора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Маленький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Средний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Большой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Внушительный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Огромный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Гигантский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445052" y="745588"/>
            <a:ext cx="15365896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Запутанность множества условий 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Что-то </a:t>
            </a:r>
            <a:r>
              <a:rPr lang="ru-RU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еще</a:t>
            </a:r>
            <a:r>
              <a:rPr lang="en-US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Меньше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Два или более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Что-то </a:t>
            </a:r>
            <a:r>
              <a:rPr lang="ru-RU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еще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782278"/>
            <a:ext cx="7034527" cy="1357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никогда не будет выведено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вне зависимости от значения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Конструкция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Окружайте рискованные блоки кода конструкцией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ru-RU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попытаться)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ru-RU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 исключением)</a:t>
            </a: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код внутри блока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работает,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выполнение кода внутри </a:t>
            </a:r>
            <a:r>
              <a:rPr lang="en-US" sz="36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пропускается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код внутри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терпит неудачу, программа переходит к выполнению кода из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блока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"notry.py",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Привет, Боб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762799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"notry.py",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Привет, Боб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421130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4" y="3121504"/>
            <a:ext cx="2463819" cy="284457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 останавли-вается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здесь</a:t>
            </a:r>
            <a:endParaRPr lang="en-US" sz="32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8" name="Shape 609"/>
          <p:cNvSpPr txBox="1"/>
          <p:nvPr/>
        </p:nvSpPr>
        <p:spPr>
          <a:xfrm>
            <a:off x="2638533" y="5791200"/>
            <a:ext cx="4819500" cy="2171614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022885"/>
            <a:ext cx="3454399" cy="6852985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обеспечение</a:t>
            </a:r>
            <a:endParaRPr lang="en-US" sz="2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2460568" y="1665571"/>
            <a:ext cx="2517831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6289967" y="2237071"/>
            <a:ext cx="3066464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2460568" y="5246971"/>
            <a:ext cx="2517832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вывода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365"/>
          <p:cNvSpPr txBox="1"/>
          <p:nvPr/>
        </p:nvSpPr>
        <p:spPr>
          <a:xfrm>
            <a:off x="12438060" y="1022885"/>
            <a:ext cx="232534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Типичный компьютер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614"/>
          <p:cNvSpPr txBox="1"/>
          <p:nvPr/>
        </p:nvSpPr>
        <p:spPr>
          <a:xfrm>
            <a:off x="6096000" y="1022885"/>
            <a:ext cx="3454399" cy="6852985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обеспечение</a:t>
            </a:r>
            <a:endParaRPr lang="en-US" sz="2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6289967" y="2237071"/>
            <a:ext cx="3066464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38" name="Shape 365"/>
          <p:cNvSpPr txBox="1"/>
          <p:nvPr/>
        </p:nvSpPr>
        <p:spPr>
          <a:xfrm>
            <a:off x="12438060" y="1022885"/>
            <a:ext cx="232534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Типичный компьютер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" name="Shape 615"/>
          <p:cNvSpPr txBox="1"/>
          <p:nvPr/>
        </p:nvSpPr>
        <p:spPr>
          <a:xfrm>
            <a:off x="2460568" y="1665571"/>
            <a:ext cx="2517831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" name="Shape 618"/>
          <p:cNvSpPr txBox="1"/>
          <p:nvPr/>
        </p:nvSpPr>
        <p:spPr>
          <a:xfrm>
            <a:off x="2460568" y="5246971"/>
            <a:ext cx="2517832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вывода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Привет, Боб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087299" y="1130299"/>
            <a:ext cx="7043712" cy="20139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первое преобразование терпит неудачу, программа переходит к коду в блоке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и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выполнение программы продолжается</a:t>
            </a:r>
            <a:endParaRPr lang="en-US" sz="30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047747" y="6675114"/>
            <a:ext cx="6427463" cy="18432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второе преобразование завершается удачно, код в блоке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 </a:t>
            </a: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игнорируется и выполнение программы продолжается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0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Боб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Боб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Привет</a:t>
            </a:r>
            <a:r>
              <a:rPr lang="en-US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Здесь</a:t>
            </a:r>
            <a:r>
              <a:rPr lang="en-US" sz="30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Здесь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560968" y="7340600"/>
            <a:ext cx="309612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подстраховка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237189" y="745588"/>
            <a:ext cx="1578162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Пример использования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Введите число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Отличная работа!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Введите число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Не является числом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input('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Введите число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Отличная работа!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Не является числом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сравнения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356718" y="2803008"/>
            <a:ext cx="7744545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Булево / логическое выражение </a:t>
            </a:r>
            <a:r>
              <a:rPr lang="ru-RU" sz="2700" dirty="0" smtClean="0">
                <a:solidFill>
                  <a:schemeClr val="bg1"/>
                </a:solidFill>
              </a:rPr>
              <a:t>—выражение, </a:t>
            </a: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результатом вычисления которого является либо «Да», либо «Нет». Этот результат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мы затем используем для управления ходом программы</a:t>
            </a:r>
            <a:endParaRPr lang="en-US" sz="2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Булевы выражения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используют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сравнения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вычислить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результат: «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Истина»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«Ложь»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«Да»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«Нет»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сравнения оценивают значения переменных, но не меняют их</a:t>
            </a:r>
            <a:endParaRPr lang="en-US" sz="2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8440442" y="7762186"/>
            <a:ext cx="7307877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00FF"/>
              </a:buClr>
              <a:buSzPct val="25000"/>
            </a:pPr>
            <a:r>
              <a:rPr lang="en-US" sz="24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</a:t>
            </a:r>
            <a:r>
              <a:rPr lang="en-US" sz="24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ru.wikipedia.org/wiki/</a:t>
            </a:r>
            <a:r>
              <a:rPr lang="ru-RU" sz="2400" u="sng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Буль,_Джордж</a:t>
            </a:r>
            <a:endParaRPr lang="en-US" sz="24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Запомните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ru-RU" sz="3000" dirty="0" smtClean="0">
                <a:solidFill>
                  <a:schemeClr val="lt1"/>
                </a:solidFill>
                <a:ea typeface="Arial" charset="0"/>
              </a:rPr>
              <a:t>"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—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знак присвоения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3971975302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300" b="0" i="0" u="none" dirty="0" smtClean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Пайтон</a:t>
                      </a:r>
                      <a:endParaRPr lang="en-US" sz="3300" b="0" i="0" u="none" dirty="0">
                        <a:solidFill>
                          <a:srgbClr val="00FFFF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300" b="0" i="0" u="none" dirty="0" smtClean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Значение</a:t>
                      </a:r>
                      <a:endParaRPr lang="en-US" sz="3300" b="0" i="0" u="none" dirty="0">
                        <a:solidFill>
                          <a:srgbClr val="FFFF00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Меньше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Меньше или равно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Равно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Больше или равно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Больше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ru-RU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Не равно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сравнения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Отступы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Односторонние решения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Двусторонние решения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</a:t>
            </a:r>
            <a:r>
              <a:rPr lang="en-US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737530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Вложенные решения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Многосторонние решения с использованием оператора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компенсации ошибок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Задание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2522868" cy="5084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Перепишите программу расчета заработной платы, принимая в расчет, что за каждый сверхурочный час (после того, как отработал больше 40 часов) сотрудник получает 1,5-кратную ставку. 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Введите </a:t>
            </a:r>
            <a:r>
              <a:rPr lang="ru-RU" sz="3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количество </a:t>
            </a: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Введите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ставку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Оплата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Задание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3136899" y="1916225"/>
            <a:ext cx="12022889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Перепишите программу оплаты с использованием конструкции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программа корректно обрабатывала нечисловой ввод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Введите </a:t>
            </a:r>
            <a:r>
              <a:rPr lang="ru-RU" sz="3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количество </a:t>
            </a: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Введите</a:t>
            </a:r>
            <a:r>
              <a:rPr lang="ru-RU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ставку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ru-RU" sz="3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девять</a:t>
            </a: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Ошибка</a:t>
            </a:r>
            <a:r>
              <a:rPr lang="en-US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, </a:t>
            </a:r>
            <a:r>
              <a:rPr lang="ru-RU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пожалуйста, введите числовое значение</a:t>
            </a:r>
            <a:endParaRPr lang="en-US" sz="3800" u="none" strike="noStrike" cap="none" dirty="0">
              <a:solidFill>
                <a:srgbClr val="E06666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Введите </a:t>
            </a:r>
            <a:r>
              <a:rPr lang="ru-RU" sz="3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количество </a:t>
            </a:r>
            <a:r>
              <a:rPr lang="ru-RU" sz="3800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часов</a:t>
            </a:r>
            <a:r>
              <a:rPr lang="en-US" sz="3800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ru-RU" sz="3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сорок</a:t>
            </a: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Ошибка</a:t>
            </a:r>
            <a:r>
              <a:rPr lang="en-US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, </a:t>
            </a:r>
            <a:r>
              <a:rPr lang="ru-RU" sz="3800" u="none" strike="noStrike" cap="none" dirty="0" smtClean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пожалуйста, введите числовое значение</a:t>
            </a:r>
            <a:endParaRPr lang="en-US" sz="3800" u="none" strike="noStrike" cap="none" dirty="0">
              <a:solidFill>
                <a:srgbClr val="E06666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>
                <a:solidFill>
                  <a:srgbClr val="FFFF00"/>
                </a:solidFill>
              </a:rPr>
              <a:t>Авторы </a:t>
            </a:r>
            <a:r>
              <a:rPr lang="en-US" sz="3600" dirty="0">
                <a:solidFill>
                  <a:srgbClr val="FFFF00"/>
                </a:solidFill>
              </a:rPr>
              <a:t> / </a:t>
            </a:r>
            <a:r>
              <a:rPr lang="ru-RU" sz="360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 сравнения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Равно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Больше, чем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Больше или равно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Меньше, чем</a:t>
            </a:r>
            <a:r>
              <a:rPr lang="en-US" sz="3000" i="0" u="none" strike="noStrike" cap="none" dirty="0" smtClean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Меньше или равно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Не равно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Равно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Больше, чем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 или равно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Меньше, чем</a:t>
            </a:r>
            <a:r>
              <a:rPr lang="en-US" sz="3600" u="none" strike="noStrike" cap="none" dirty="0" smtClean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 или равно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равно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377935" y="564876"/>
            <a:ext cx="11500131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Односторонние</a:t>
            </a:r>
            <a:r>
              <a:rPr lang="ru-RU" sz="6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решения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Перед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Равно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Все еще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Снова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r>
              <a:rPr lang="ru-RU" sz="32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200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Потом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Перед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Равно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Все еще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Снова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</a:t>
            </a:r>
            <a:r>
              <a:rPr lang="en-US" sz="32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Потом</a:t>
            </a:r>
            <a:r>
              <a:rPr lang="en-US" sz="32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Перед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Равно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еще 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Снова</a:t>
            </a:r>
            <a:r>
              <a:rPr lang="en-US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Потом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Перед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 smtClean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Потом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еще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Снова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806545" y="3171461"/>
            <a:ext cx="906187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Равно</a:t>
            </a:r>
            <a:r>
              <a:rPr lang="en-US" sz="2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2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Clr>
                <a:srgbClr val="FF7F00"/>
              </a:buClr>
              <a:buSzPct val="100000"/>
            </a:pP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Увеличивайте отступ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 операторов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символа </a:t>
            </a:r>
            <a:r>
              <a:rPr lang="ru-RU" sz="3200" dirty="0" smtClean="0">
                <a:solidFill>
                  <a:schemeClr val="lt1"/>
                </a:solidFill>
                <a:ea typeface="Arial" charset="0"/>
              </a:rPr>
              <a:t>"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200" dirty="0" smtClean="0">
                <a:solidFill>
                  <a:schemeClr val="lt1"/>
                </a:solidFill>
                <a:ea typeface="Arial" charset="0"/>
              </a:rPr>
              <a:t>"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Сохраняйте отступ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обозначить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 кода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строки, на которые влияют операторы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Сократите отступ</a:t>
            </a:r>
            <a:r>
              <a:rPr lang="ru-RU" sz="3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вернуться на уровень оператора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и обозначить конец данного блока кода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Пустые строки </a:t>
            </a:r>
            <a:r>
              <a:rPr lang="ru-RU" sz="3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игнорируются и никак не влияют на</a:t>
            </a:r>
            <a:r>
              <a:rPr lang="en-US" sz="3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отступы</a:t>
            </a:r>
            <a:endParaRPr lang="en-US" sz="3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Комментарии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строке сами по себе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игнорируются с учетом </a:t>
            </a: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отступа</a:t>
            </a:r>
            <a:endParaRPr lang="en-US" sz="3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508000" y="745588"/>
            <a:ext cx="15240000" cy="15484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60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Внимание</a:t>
            </a:r>
            <a:r>
              <a:rPr lang="en-US" sz="60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6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000" u="sng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используйте</a:t>
            </a:r>
            <a:r>
              <a:rPr lang="en-US" sz="60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0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клавишу </a:t>
            </a:r>
            <a:r>
              <a:rPr lang="en-US" sz="60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Tab!</a:t>
            </a:r>
            <a:endParaRPr lang="en-US" sz="60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61234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Редактор </a:t>
            </a:r>
            <a:r>
              <a:rPr lang="en-US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автоматически использует пробелы для файлов с расширением </a:t>
            </a:r>
            <a:r>
              <a:rPr lang="en-US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".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Приятно</a:t>
            </a:r>
            <a:r>
              <a:rPr lang="en-US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!)</a:t>
            </a:r>
          </a:p>
          <a:p>
            <a:pPr marL="403606" lvl="0" indent="0">
              <a:spcBef>
                <a:spcPts val="0"/>
              </a:spcBef>
              <a:buSzPct val="100000"/>
              <a:buNone/>
            </a:pP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45694">
              <a:spcBef>
                <a:spcPts val="0"/>
              </a:spcBef>
              <a:buSzPct val="100000"/>
            </a:pPr>
            <a:r>
              <a:rPr lang="ru-RU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Большинство текстовых редакторов 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могут преобразовывать </a:t>
            </a:r>
            <a:r>
              <a:rPr lang="ru-RU" sz="2700" dirty="0" err="1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таб</a:t>
            </a:r>
            <a:r>
              <a:rPr lang="ru-RU" sz="27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-отступы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пробелы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О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бязательно включите эту функцию!</a:t>
            </a:r>
            <a:endParaRPr lang="en-US" sz="27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en-US" sz="27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Настройки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Предпочтения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Языковое меню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Настройка </a:t>
            </a:r>
            <a:r>
              <a:rPr lang="ru-RU" sz="27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Отступов</a:t>
            </a:r>
            <a:endParaRPr lang="en-US" sz="27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en-US" sz="27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2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27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2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Настройки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-&gt;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Настройки редактора по умолчанию</a:t>
            </a:r>
            <a:endParaRPr lang="en-US" sz="2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</a:t>
            </a:r>
            <a:r>
              <a:rPr lang="ru-RU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Очень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чувствителен к отступам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Одновременное использование </a:t>
            </a:r>
            <a:r>
              <a:rPr lang="ru-RU" sz="2700" u="none" strike="noStrike" cap="none" dirty="0" err="1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таб</a:t>
            </a:r>
            <a:r>
              <a:rPr lang="ru-RU" sz="27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-отступов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пробелов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привести к </a:t>
            </a:r>
            <a:r>
              <a:rPr lang="en-US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b="0" i="0" u="none" strike="noStrike" cap="none" dirty="0" smtClean="0">
                <a:solidFill>
                  <a:schemeClr val="lt1"/>
                </a:solidFill>
                <a:sym typeface="Arial"/>
              </a:rPr>
              <a:t>«</a:t>
            </a:r>
            <a:r>
              <a:rPr lang="ru-RU" sz="27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ошибкам отступов</a:t>
            </a:r>
            <a:r>
              <a:rPr lang="ru-RU" sz="2700" b="0" i="0" u="none" strike="noStrike" cap="none" dirty="0" smtClean="0">
                <a:solidFill>
                  <a:schemeClr val="lt1"/>
                </a:solidFill>
                <a:sym typeface="Arial"/>
              </a:rPr>
              <a:t>»</a:t>
            </a:r>
            <a:r>
              <a:rPr lang="ru-RU" sz="2700" dirty="0" smtClean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. Причем</a:t>
            </a:r>
            <a:r>
              <a:rPr lang="ru-RU" sz="27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визуально все может выглядеть правильно</a:t>
            </a:r>
            <a:endParaRPr lang="en-US" sz="2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сбережет вам много нервов</a:t>
            </a:r>
            <a:endParaRPr lang="en-US" sz="3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Больше, чем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Все еще больше</a:t>
            </a: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Закончил с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Больше, чем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Закончил с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2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2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2643447" y="957300"/>
            <a:ext cx="11687695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Увеличивайте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поддерживайте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отступ после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Сокращайте отступ</a:t>
            </a:r>
            <a:r>
              <a:rPr lang="ru-RU" sz="36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обозначить конец блока.</a:t>
            </a:r>
            <a:endParaRPr lang="en-US" sz="3600" u="none" strike="noStrike" cap="none" dirty="0">
              <a:solidFill>
                <a:srgbClr val="F3F3F3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2175</Words>
  <Application>Microsoft Office PowerPoint</Application>
  <PresentationFormat>Произвольный</PresentationFormat>
  <Paragraphs>446</Paragraphs>
  <Slides>33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Title &amp; Subtitle</vt:lpstr>
      <vt:lpstr>Обработка условий</vt:lpstr>
      <vt:lpstr>Условные шаги</vt:lpstr>
      <vt:lpstr>Операторы сравнения</vt:lpstr>
      <vt:lpstr>Операторы сравнения</vt:lpstr>
      <vt:lpstr>Односторонние решения</vt:lpstr>
      <vt:lpstr>Отступы</vt:lpstr>
      <vt:lpstr>Внимание: Не используйте клавишу Tab!</vt:lpstr>
      <vt:lpstr>Презентация PowerPoint</vt:lpstr>
      <vt:lpstr>Презентация PowerPoint</vt:lpstr>
      <vt:lpstr>Презентация PowerPoint</vt:lpstr>
      <vt:lpstr>Презентация PowerPoint</vt:lpstr>
      <vt:lpstr>Двусторонние решения</vt:lpstr>
      <vt:lpstr>Двусторонние решения с оператором else:</vt:lpstr>
      <vt:lpstr>Старайтесь визуально представить блоки кода</vt:lpstr>
      <vt:lpstr>Другие условные структуры…</vt:lpstr>
      <vt:lpstr>Несколько условий</vt:lpstr>
      <vt:lpstr>Несколько условий</vt:lpstr>
      <vt:lpstr>Несколько условий</vt:lpstr>
      <vt:lpstr>Несколько условий</vt:lpstr>
      <vt:lpstr>Несколько условий</vt:lpstr>
      <vt:lpstr>Запутанность множества условий </vt:lpstr>
      <vt:lpstr>Конструкция try / except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try / except</vt:lpstr>
      <vt:lpstr>Пример использования try / except</vt:lpstr>
      <vt:lpstr>Резюме</vt:lpstr>
      <vt:lpstr>Презентация PowerPoint</vt:lpstr>
      <vt:lpstr>Презентация PowerPoint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Vita</cp:lastModifiedBy>
  <cp:revision>229</cp:revision>
  <dcterms:modified xsi:type="dcterms:W3CDTF">2021-05-07T07:10:23Z</dcterms:modified>
</cp:coreProperties>
</file>