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4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2"/>
    <p:restoredTop sz="94485"/>
  </p:normalViewPr>
  <p:slideViewPr>
    <p:cSldViewPr snapToGrid="0" snapToObjects="1">
      <p:cViewPr>
        <p:scale>
          <a:sx n="57" d="100"/>
          <a:sy n="57" d="100"/>
        </p:scale>
        <p:origin x="-438" y="7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chemeClr val="dk2"/>
                </a:solidFill>
              </a:rPr>
              <a:t>Заметка</a:t>
            </a:r>
            <a:r>
              <a:rPr lang="ru-RU" baseline="0" dirty="0" smtClean="0">
                <a:solidFill>
                  <a:schemeClr val="dk2"/>
                </a:solidFill>
              </a:rPr>
              <a:t> от Чарльза</a:t>
            </a:r>
            <a:r>
              <a:rPr lang="ru-RU" dirty="0" smtClean="0">
                <a:solidFill>
                  <a:schemeClr val="dk2"/>
                </a:solidFill>
              </a:rPr>
              <a:t>. При использовании этих материалов, вы можете удалить логотип университета</a:t>
            </a:r>
            <a:r>
              <a:rPr lang="ru-RU" baseline="0" dirty="0" smtClean="0">
                <a:solidFill>
                  <a:schemeClr val="dk2"/>
                </a:solidFill>
              </a:rPr>
              <a:t> и заменить его собственным</a:t>
            </a:r>
            <a:r>
              <a:rPr lang="ru-RU" dirty="0" smtClean="0">
                <a:solidFill>
                  <a:schemeClr val="dk2"/>
                </a:solidFill>
              </a:rPr>
              <a:t>, но,</a:t>
            </a:r>
            <a:r>
              <a:rPr lang="ru-RU" baseline="0" dirty="0" smtClean="0">
                <a:solidFill>
                  <a:schemeClr val="dk2"/>
                </a:solidFill>
              </a:rPr>
              <a:t> пожалуйста, сохраните </a:t>
            </a:r>
            <a:r>
              <a:rPr lang="ru-RU" dirty="0" smtClean="0">
                <a:solidFill>
                  <a:schemeClr val="dk2"/>
                </a:solidFill>
              </a:rPr>
              <a:t>CC-BY логотип</a:t>
            </a:r>
            <a:r>
              <a:rPr lang="ru-RU" baseline="0" dirty="0" smtClean="0">
                <a:solidFill>
                  <a:schemeClr val="dk2"/>
                </a:solidFill>
              </a:rPr>
              <a:t> на первой странице, а также на последней странице  - «Благодарности».</a:t>
            </a:r>
            <a:endParaRPr lang="ru-RU" dirty="0" smtClean="0"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8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Глава</a:t>
            </a:r>
            <a:r>
              <a:rPr lang="en-US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016745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для всех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8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Создание собственных функций</a:t>
            </a:r>
            <a:r>
              <a:rPr lang="is-IS" sz="78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-US" sz="78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Создание собственных функций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030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Чтобы создать новую функцию, используется ключевое слово </a:t>
            </a:r>
            <a:r>
              <a:rPr lang="en-US" sz="36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за которым в скобочках следуют параметры, если необходимо. </a:t>
            </a:r>
            <a:endParaRPr lang="en-US" sz="36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Тело функции требует отступа</a:t>
            </a:r>
            <a:endParaRPr lang="en-US" sz="36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Следующая запись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определяет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функцию, но </a:t>
            </a: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выполняет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команды, содержащиеся в ней: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  <a:r>
              <a:rPr lang="ru-RU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Я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ru-RU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лесоруб и все пучком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Сплю </a:t>
            </a:r>
            <a:r>
              <a:rPr lang="ru-RU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ночью и работаю днем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  <a:r>
              <a:rPr lang="ru-RU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Я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ru-RU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лесоруб и все пучком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28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Сплю ночью и работаю днем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Эй!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ru-RU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12901353" y="4229901"/>
            <a:ext cx="1898909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Эй!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</a:t>
            </a:r>
            <a:r>
              <a:rPr lang="ru-RU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Я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ru-RU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лесоруб и все пучком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."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endParaRPr lang="en-US" sz="2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Сплю </a:t>
            </a:r>
            <a:r>
              <a:rPr lang="ru-RU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ночью и работаю днем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.'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25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58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Определение и использование функции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074767" y="2482253"/>
            <a:ext cx="14106467" cy="39165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 только мы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определили/создали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функцию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можем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вызывать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ее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столько раз, сколько потребуется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Это называется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хранением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повторным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использованием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Я лесоруб и все пучком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Сплю ночью и работаю днем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Эй!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Эй!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Я лесоруб и все пучком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Сплю ночью и работаю днем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6271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Аргументы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1094">
              <a:spcBef>
                <a:spcPts val="0"/>
              </a:spcBef>
              <a:buSzPct val="100000"/>
            </a:pPr>
            <a:r>
              <a:rPr lang="ru-RU" sz="32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Аргумент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—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значение, которое мы передаем </a:t>
            </a:r>
            <a:r>
              <a:rPr lang="ru-RU" sz="32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в момент вызова в качестве </a:t>
            </a:r>
            <a:r>
              <a:rPr lang="ru-RU" sz="32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входных данных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371094">
              <a:buSzPct val="100000"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</a:t>
            </a:r>
            <a:r>
              <a:rPr lang="ru-RU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используем </a:t>
            </a:r>
            <a:r>
              <a:rPr lang="ru-RU" sz="32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аргументы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чтобы 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 </a:t>
            </a:r>
            <a:r>
              <a:rPr lang="ru-RU" sz="32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различных </a:t>
            </a:r>
            <a:r>
              <a:rPr lang="ru-RU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вызовах </a:t>
            </a:r>
            <a:r>
              <a:rPr lang="ru-RU" sz="32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могла выполнить разные виды расчетов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371094">
              <a:buSzPct val="100000"/>
            </a:pPr>
            <a:r>
              <a:rPr lang="ru-RU" sz="32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</a:t>
            </a:r>
            <a:r>
              <a:rPr lang="ru-RU" sz="32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ргументы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помещаем внутрь скобок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имени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49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Привет, мир!</a:t>
            </a:r>
            <a:r>
              <a:rPr lang="en-US" sz="49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49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49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Аргумент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Параметры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15900" indent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ru-RU" sz="3600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Параметр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—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переменная, которую мы используем </a:t>
            </a:r>
            <a:r>
              <a:rPr lang="ru-RU" sz="36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внутри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определения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Это </a:t>
            </a:r>
            <a:r>
              <a:rPr lang="en-US" sz="3600" dirty="0" smtClean="0">
                <a:solidFill>
                  <a:schemeClr val="lt1"/>
                </a:solidFill>
              </a:rPr>
              <a:t>“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дескриптор</a:t>
            </a:r>
            <a:r>
              <a:rPr lang="en-US" sz="3600" dirty="0" smtClean="0">
                <a:solidFill>
                  <a:schemeClr val="lt1"/>
                </a:solidFill>
              </a:rPr>
              <a:t>”</a:t>
            </a:r>
            <a:r>
              <a:rPr lang="ru-RU" sz="3600" dirty="0" smtClean="0">
                <a:solidFill>
                  <a:schemeClr val="lt1"/>
                </a:solidFill>
              </a:rPr>
              <a:t>, который позволяет коду внутри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обращаться к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аргументам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 вызове </a:t>
            </a:r>
            <a:r>
              <a:rPr lang="ru-RU" sz="360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Возвращаемое значение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670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ункция принимает свои аргументы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производит некоторые вычисления 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возвращает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значение, которое будет использоваться в качестве значения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вызова функции в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вызывающем выражении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Для этого используется ключевое слово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  <a:r>
              <a:rPr lang="ru-RU" sz="32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Привет, 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  <a:endParaRPr lang="en-US" sz="32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  <a:r>
              <a:rPr lang="ru-RU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Аня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32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  <a:r>
              <a:rPr lang="ru-RU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Михаил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32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ru-RU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Привет, Аня</a:t>
            </a:r>
            <a:endParaRPr lang="en-US" sz="3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ru-RU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Привет, Михаил</a:t>
            </a:r>
            <a:endParaRPr lang="en-US" sz="3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5424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Возвращаемое значение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«Плодотворная»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дает 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или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возвращает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значение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371094">
              <a:buSzPct val="100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завершает выполнение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возвращает </a:t>
            </a:r>
            <a:r>
              <a:rPr lang="en-US" sz="3600" dirty="0" smtClean="0">
                <a:solidFill>
                  <a:schemeClr val="lt1"/>
                </a:solidFill>
              </a:rPr>
              <a:t>“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назад</a:t>
            </a:r>
            <a:r>
              <a:rPr lang="en-US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выполнения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9002225" y="2309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),'Glenn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),'Sally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),'Michael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771237" y="803564"/>
            <a:ext cx="1471352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Аргументы</a:t>
            </a:r>
            <a:r>
              <a:rPr lang="en-US" sz="6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6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64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Параметры</a:t>
            </a:r>
            <a:r>
              <a:rPr lang="en-US" sz="6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6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6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64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Результаты</a:t>
            </a:r>
            <a:endParaRPr lang="en-US" sz="64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 smtClean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return 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Аргумент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Параметр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2646024" y="6743700"/>
            <a:ext cx="244167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615141" y="803564"/>
            <a:ext cx="15145789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5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Хранимые</a:t>
            </a:r>
            <a:r>
              <a:rPr lang="en-US" sz="5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5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повторно используемые</a:t>
            </a:r>
            <a:r>
              <a:rPr lang="en-US" sz="5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ru-RU" sz="5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Шаги</a:t>
            </a:r>
            <a:endParaRPr lang="en-US" sz="5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Здорово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Вжик!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Здорово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thing():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Привет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Здорово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Вжик!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3084855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30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Здорово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2724727" y="8089746"/>
            <a:ext cx="1080654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называем эти повторно используемые части «функциями»</a:t>
            </a:r>
            <a:endParaRPr lang="en-US" sz="2800" b="0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Вжик!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648393" y="803564"/>
            <a:ext cx="1479870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5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Множественные</a:t>
            </a:r>
            <a:r>
              <a:rPr lang="en-US" sz="5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5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Параметры</a:t>
            </a:r>
            <a:r>
              <a:rPr lang="en-US" sz="5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5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</a:t>
            </a:r>
            <a:r>
              <a:rPr lang="ru-RU" sz="5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Аргументы</a:t>
            </a:r>
            <a:endParaRPr lang="en-US" sz="5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8588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1094">
              <a:spcBef>
                <a:spcPts val="0"/>
              </a:spcBef>
              <a:buSzPct val="100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можем указать больше одного </a:t>
            </a:r>
            <a:r>
              <a:rPr lang="ru-RU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параметра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определении </a:t>
            </a:r>
            <a:r>
              <a:rPr lang="ru-RU" sz="36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запросто можем добавить больше </a:t>
            </a: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аргументов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 вызове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сопоставляем количество и порядок аргументов и параметров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a,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added =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3, 5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Пустые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неплодотворные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Если функция не возвращает значение, мы называем ее «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пустой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» функцией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Функции, которые возвращают значение, называются «плодотворными»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Пустые</a:t>
            </a:r>
            <a:r>
              <a:rPr lang="ru-RU" sz="36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»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 не являются </a:t>
            </a:r>
            <a:r>
              <a:rPr lang="ru-RU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плодотворными»</a:t>
            </a:r>
            <a:endParaRPr lang="en-US"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Создавать или не создавать функцию</a:t>
            </a:r>
            <a:r>
              <a:rPr lang="en-US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1094">
              <a:spcBef>
                <a:spcPts val="0"/>
              </a:spcBef>
              <a:buSzPct val="100000"/>
            </a:pP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Организуйте свой код в виде </a:t>
            </a:r>
            <a:r>
              <a:rPr lang="en-US" sz="3200" dirty="0" smtClean="0">
                <a:solidFill>
                  <a:schemeClr val="lt1"/>
                </a:solidFill>
              </a:rPr>
              <a:t>“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параграфов</a:t>
            </a:r>
            <a:r>
              <a:rPr lang="en-US" sz="3200" dirty="0" smtClean="0">
                <a:solidFill>
                  <a:schemeClr val="lt1"/>
                </a:solidFill>
              </a:rPr>
              <a:t>”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зафиксируйте мысль и дайте ей название</a:t>
            </a:r>
            <a:endParaRPr lang="en-US" sz="3300" b="0" i="0" u="none" strike="noStrike" cap="none" dirty="0">
              <a:solidFill>
                <a:schemeClr val="lt1"/>
              </a:solidFill>
              <a:sym typeface="Arial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повторяйтесь. Создайте функцию единожды, а затем повторно используйте по необходимости.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Если код начинает быть длинным или слишком сложным, разбейте его на логические фрагменты и поместите их в функции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3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Создайте библиотеку часто используемого кода. Возможно, вы захотите поделиться ей с друзьями…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376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Резюме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8178800" y="2886163"/>
            <a:ext cx="69089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Аргументы</a:t>
            </a:r>
            <a:endParaRPr lang="en-US" sz="36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Результаты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плодотворные функции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Пустые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неплодотворные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</a:t>
            </a:r>
            <a:endParaRPr lang="en-US" sz="36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Зачем нам функции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1353078" y="2886163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Встроенные функции</a:t>
            </a:r>
            <a:endParaRPr lang="en-US" sz="36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Преобразование типов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en-US" sz="3600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float)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Преобразование строк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Параметры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Задание</a:t>
            </a:r>
            <a:endParaRPr lang="en-US" sz="3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2410691" y="2133599"/>
            <a:ext cx="11770822" cy="54309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Перепишите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программу расчета оплаты с полуторной ставкой за переработку и создайте функцию с именем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которая принимает два параметра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количество часов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ставка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Введите количество часов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Введите ставку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38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Оплата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746384" y="70612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3600" dirty="0">
                <a:solidFill>
                  <a:srgbClr val="FFFF00"/>
                </a:solidFill>
              </a:rPr>
              <a:t>Авторы </a:t>
            </a:r>
            <a:r>
              <a:rPr lang="en-US" sz="3600" dirty="0">
                <a:solidFill>
                  <a:srgbClr val="FFFF00"/>
                </a:solidFill>
              </a:rPr>
              <a:t> / </a:t>
            </a:r>
            <a:r>
              <a:rPr lang="ru-RU" sz="3600">
                <a:solidFill>
                  <a:srgbClr val="FFFF00"/>
                </a:solidFill>
              </a:rPr>
              <a:t>Благодарности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1234676" y="2124684"/>
            <a:ext cx="6797699" cy="591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sz="1800" dirty="0">
                <a:solidFill>
                  <a:srgbClr val="FFFFFF"/>
                </a:solidFill>
              </a:rPr>
              <a:t>Авторские права на эти слайды принадлежат  Чарльзу Р. Северансу (</a:t>
            </a:r>
            <a:r>
              <a:rPr lang="ru-RU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ru-RU" sz="1800" dirty="0">
                <a:solidFill>
                  <a:srgbClr val="FFFFFF"/>
                </a:solidFill>
              </a:rPr>
              <a:t>) , 2010 г., Школа Информации Мичиганского Университета  и доступны по лицензии </a:t>
            </a:r>
            <a:r>
              <a:rPr lang="ru-RU" sz="1800" dirty="0" err="1">
                <a:solidFill>
                  <a:srgbClr val="FFFFFF"/>
                </a:solidFill>
              </a:rPr>
              <a:t>Creative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Commons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Attribution</a:t>
            </a:r>
            <a:r>
              <a:rPr lang="ru-RU" sz="1800" dirty="0">
                <a:solidFill>
                  <a:srgbClr val="FFFFFF"/>
                </a:solidFill>
              </a:rPr>
              <a:t> 4.0 </a:t>
            </a:r>
            <a:r>
              <a:rPr lang="ru-RU" sz="1800" dirty="0" err="1">
                <a:solidFill>
                  <a:srgbClr val="FFFFFF"/>
                </a:solidFill>
              </a:rPr>
              <a:t>License</a:t>
            </a:r>
            <a:r>
              <a:rPr lang="ru-RU" sz="1800" dirty="0">
                <a:solidFill>
                  <a:srgbClr val="FFFFFF"/>
                </a:solidFill>
              </a:rPr>
              <a:t>. Пожалуйста, сохраняйте этот слайд во всех копиях этого документа, в соответствии с требованиями Лицензии. Если вы внесли изменения, добавьте свое имя или организацию в список участников на этой странице.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/>
            <a:r>
              <a:rPr lang="ru-RU" sz="1800" dirty="0">
                <a:solidFill>
                  <a:srgbClr val="FFFFFF"/>
                </a:solidFill>
              </a:rPr>
              <a:t>Исходная разработка:  Чарльз Северанс, Школа Информации Мичиганского Университета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>
              <a:buClr>
                <a:schemeClr val="dk2"/>
              </a:buClr>
              <a:buSzPct val="61111"/>
            </a:pPr>
            <a:r>
              <a:rPr lang="ru-RU" sz="1800" dirty="0">
                <a:solidFill>
                  <a:schemeClr val="lt1"/>
                </a:solidFill>
              </a:rPr>
              <a:t>… Добавьте сюда новых авторов и переводчиков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863322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041522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8732976" y="2140854"/>
            <a:ext cx="6797699" cy="5945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 в Пайтон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Пайтон два вида функций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Встроенные функции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поставляемые как часть языка Пайтон: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(), type(), float(), </a:t>
            </a: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;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Функции, которые мы создаем сами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затем используем.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Стоит воспринимать имена встроенных функций, как «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новые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»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ключевые слова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используйте их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качестве имен для переменных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Определение функции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1094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в 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</a:t>
            </a:r>
            <a:r>
              <a:rPr lang="ru-RU" sz="3600" dirty="0">
                <a:solidFill>
                  <a:schemeClr val="bg1"/>
                </a:solidFill>
              </a:rPr>
              <a:t>—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блок повторно используемого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кода,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который принимает </a:t>
            </a: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аргумент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ы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качестве входных данных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производит вычислени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я и затем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возвращает результат(ы)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создаем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функцию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используя специальное слово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ru-RU" sz="36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вызываем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функцию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используя имя функции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круглые скобки 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аргументы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выражении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world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world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7979375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</a:t>
            </a:r>
            <a:r>
              <a:rPr lang="en-US" sz="49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49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49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Аргумент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1" y="4406900"/>
            <a:ext cx="21622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</a:t>
            </a:r>
            <a:endParaRPr lang="en-US" sz="34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4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Присвоение</a:t>
            </a:r>
            <a:endParaRPr lang="en-US" sz="34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1155700" y="576350"/>
            <a:ext cx="13932000" cy="12081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 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5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</a:t>
            </a:r>
            <a:endParaRPr lang="en-US" sz="5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 dirty="0">
                <a:solidFill>
                  <a:srgbClr val="FF7F00"/>
                </a:solidFill>
              </a:rPr>
              <a:t>'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 dirty="0">
                <a:solidFill>
                  <a:srgbClr val="FF7F00"/>
                </a:solidFill>
              </a:rPr>
              <a:t>'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u="none" strike="noStrike" cap="none" dirty="0" smtClean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строка</a:t>
            </a:r>
            <a:r>
              <a:rPr lang="en-US" sz="3600" u="none" strike="noStrike" cap="none" dirty="0" smtClean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rgbClr val="F3F3F3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 dirty="0">
                <a:solidFill>
                  <a:srgbClr val="00FF00"/>
                </a:solidFill>
              </a:rPr>
              <a:t>'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 dirty="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строка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9664700" y="1745673"/>
            <a:ext cx="5750025" cy="35549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—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некий сохраненный код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который мы используем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 получает набор </a:t>
            </a: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входных данных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возвращает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5476096" y="7618405"/>
            <a:ext cx="530380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Гвидо написал этот код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 smtClean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 dirty="0">
                <a:solidFill>
                  <a:srgbClr val="FF7F00"/>
                </a:solidFill>
              </a:rPr>
              <a:t>'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 dirty="0">
                <a:solidFill>
                  <a:srgbClr val="FF7F00"/>
                </a:solidFill>
              </a:rPr>
              <a:t>'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u="none" strike="noStrike" cap="none" dirty="0" smtClean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строка</a:t>
            </a:r>
            <a:r>
              <a:rPr lang="en-US" sz="3600" u="none" strike="noStrike" cap="none" dirty="0" smtClean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rgbClr val="F3F3F3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 dirty="0">
                <a:solidFill>
                  <a:srgbClr val="00FF00"/>
                </a:solidFill>
              </a:rPr>
              <a:t>'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 dirty="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строка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2" name="Shape 261"/>
          <p:cNvSpPr txBox="1">
            <a:spLocks noGrp="1"/>
          </p:cNvSpPr>
          <p:nvPr>
            <p:ph type="title"/>
          </p:nvPr>
        </p:nvSpPr>
        <p:spPr>
          <a:xfrm>
            <a:off x="1155700" y="609601"/>
            <a:ext cx="13932000" cy="12081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 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3" name="Shape 269"/>
          <p:cNvSpPr txBox="1"/>
          <p:nvPr/>
        </p:nvSpPr>
        <p:spPr>
          <a:xfrm>
            <a:off x="5476096" y="7618405"/>
            <a:ext cx="530380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Гвидо написал этот код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4" name="Shape 268"/>
          <p:cNvSpPr txBox="1"/>
          <p:nvPr/>
        </p:nvSpPr>
        <p:spPr>
          <a:xfrm>
            <a:off x="9664700" y="1745673"/>
            <a:ext cx="5750025" cy="35549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—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некий сохраненный код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который мы используем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 получает набор </a:t>
            </a: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входных данных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возвращает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Преобразование типов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699" y="2603500"/>
            <a:ext cx="644213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1094">
              <a:spcBef>
                <a:spcPts val="0"/>
              </a:spcBef>
              <a:buSzPct val="100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Когда вы помещаете в выражение целое число и число с плавающей точкой, целое число </a:t>
            </a:r>
            <a:r>
              <a:rPr lang="ru-RU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преобразуется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число с плавающей точкой</a:t>
            </a:r>
            <a:endParaRPr lang="en-US" sz="36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 можете устанавливать и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изменять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тип при помощи встроенных функций </a:t>
            </a:r>
            <a:r>
              <a:rPr lang="en-US" sz="36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float()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7940325" y="20644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8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(3)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28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5)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606822"/>
            <a:ext cx="6288088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Преобразование строк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 можете использовать функции </a:t>
            </a:r>
            <a:r>
              <a:rPr lang="en-US" sz="36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для преобразований между строками и числами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случае, если строка не содержит числовых символов, вы получите сообщение об </a:t>
            </a:r>
            <a:r>
              <a:rPr lang="ru-RU" sz="3600" u="none" strike="noStrike" cap="none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ошибке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5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5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7204</TotalTime>
  <Words>1479</Words>
  <Application>Microsoft Office PowerPoint</Application>
  <PresentationFormat>Произвольный</PresentationFormat>
  <Paragraphs>271</Paragraphs>
  <Slides>25</Slides>
  <Notes>24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Title &amp; Subtitle</vt:lpstr>
      <vt:lpstr>Функции</vt:lpstr>
      <vt:lpstr>Хранимые (и повторно используемые) Шаги</vt:lpstr>
      <vt:lpstr>Функции в Пайтон</vt:lpstr>
      <vt:lpstr>Определение функции</vt:lpstr>
      <vt:lpstr>Презентация PowerPoint</vt:lpstr>
      <vt:lpstr>Функция Max()</vt:lpstr>
      <vt:lpstr>Функция Max()</vt:lpstr>
      <vt:lpstr>Преобразование типов</vt:lpstr>
      <vt:lpstr>Преобразование строк</vt:lpstr>
      <vt:lpstr>Создание собственных функций…</vt:lpstr>
      <vt:lpstr>Создание собственных функций</vt:lpstr>
      <vt:lpstr>Презентация PowerPoint</vt:lpstr>
      <vt:lpstr>Определение и использование функции</vt:lpstr>
      <vt:lpstr>Презентация PowerPoint</vt:lpstr>
      <vt:lpstr>Аргументы</vt:lpstr>
      <vt:lpstr>Параметры</vt:lpstr>
      <vt:lpstr>Возвращаемое значение</vt:lpstr>
      <vt:lpstr>Возвращаемое значение</vt:lpstr>
      <vt:lpstr>Аргументы, Параметры и Результаты</vt:lpstr>
      <vt:lpstr>Множественные Параметры / Аргументы</vt:lpstr>
      <vt:lpstr>Пустые (неплодотворные) функции</vt:lpstr>
      <vt:lpstr>Создавать или не создавать функцию...</vt:lpstr>
      <vt:lpstr>Резюме</vt:lpstr>
      <vt:lpstr>Презентация PowerPoint</vt:lpstr>
      <vt:lpstr>Авторы  / Благодарности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Vita</cp:lastModifiedBy>
  <cp:revision>144</cp:revision>
  <dcterms:modified xsi:type="dcterms:W3CDTF">2021-05-07T07:22:36Z</dcterms:modified>
</cp:coreProperties>
</file>