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86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>
        <p:scale>
          <a:sx n="50" d="100"/>
          <a:sy n="50" d="100"/>
        </p:scale>
        <p:origin x="-948" y="-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5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Пошаговый перебор элементов строки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55954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71000"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икл со счетчиком, использующий оператор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 - намного </a:t>
            </a:r>
            <a:r>
              <a:rPr lang="ru-RU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элегантнее</a:t>
            </a:r>
            <a:endParaRPr lang="en-US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Цикл с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берет на </a:t>
            </a:r>
            <a:r>
              <a:rPr lang="ru-RU" dirty="0" smtClean="0">
                <a:latin typeface="Arial" charset="0"/>
                <a:ea typeface="Arial" charset="0"/>
                <a:cs typeface="Arial" charset="0"/>
                <a:sym typeface="Cabin"/>
              </a:rPr>
              <a:t>себя управление</a:t>
            </a:r>
            <a:r>
              <a:rPr lang="ru-RU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еременной цикла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5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Пошаговый перебор элементов строки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50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71000"/>
            </a:pP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 со счетчиком, использующий оператор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dirty="0"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dirty="0" smtClean="0">
                <a:latin typeface="Arial" charset="0"/>
                <a:ea typeface="Arial" charset="0"/>
                <a:cs typeface="Arial" charset="0"/>
                <a:sym typeface="Cabin"/>
              </a:rPr>
              <a:t>- намного </a:t>
            </a:r>
            <a:r>
              <a:rPr lang="ru-RU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элегантнее</a:t>
            </a:r>
            <a:endParaRPr lang="en-US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>
              <a:buSzPct val="171000"/>
            </a:pPr>
            <a:r>
              <a:rPr lang="ru-RU" dirty="0" smtClean="0">
                <a:latin typeface="Arial" charset="0"/>
                <a:ea typeface="Arial" charset="0"/>
                <a:cs typeface="Arial" charset="0"/>
                <a:sym typeface="Cabin"/>
              </a:rPr>
              <a:t>Цикл </a:t>
            </a:r>
            <a:r>
              <a:rPr lang="ru-RU" dirty="0">
                <a:latin typeface="Arial" charset="0"/>
                <a:ea typeface="Arial" charset="0"/>
                <a:cs typeface="Arial" charset="0"/>
                <a:sym typeface="Cabin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>
                <a:latin typeface="Arial" charset="0"/>
                <a:ea typeface="Arial" charset="0"/>
                <a:cs typeface="Arial" charset="0"/>
                <a:sym typeface="Cabin"/>
              </a:rPr>
              <a:t>берет на себя управление</a:t>
            </a:r>
            <a:r>
              <a:rPr lang="ru-RU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переменной цикла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Перебор и подсчет элементов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90245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Перед вами простой цикл, который перебирает каждую букву в строке и подсчитывает сколько раз по ходу цикла встречаетс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буква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'a'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Присмотримся к оператору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66751" y="2603500"/>
            <a:ext cx="6972299" cy="6140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цикла </a:t>
            </a:r>
            <a:r>
              <a:rPr lang="ru-RU" sz="3000" dirty="0" smtClean="0">
                <a:solidFill>
                  <a:schemeClr val="lt1"/>
                </a:solidFill>
                <a:ea typeface="Arial" charset="0"/>
              </a:rPr>
              <a:t>«перемещается» по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упорядоченному набору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</a:t>
            </a:r>
            <a:r>
              <a:rPr lang="en-US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тело</a:t>
            </a:r>
            <a:r>
              <a:rPr lang="en-US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кода выполняется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однократно для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каждого значения 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 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цикла 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поочередно перемещается по всем значениям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цикла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 из 6 букв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6" name="Shape 336"/>
          <p:cNvCxnSpPr/>
          <p:nvPr/>
        </p:nvCxnSpPr>
        <p:spPr>
          <a:xfrm flipH="1" flipV="1">
            <a:off x="9577504" y="4511776"/>
            <a:ext cx="2461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flipV="1">
            <a:off x="12077700" y="4323328"/>
            <a:ext cx="1924050" cy="1010749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V="1">
            <a:off x="6985000" y="2768699"/>
            <a:ext cx="0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>
            <a:off x="7042150" y="4051399"/>
            <a:ext cx="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908950" cy="752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35941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7084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5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следующая</a:t>
            </a:r>
            <a:r>
              <a:rPr lang="en-US" sz="35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3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цикла </a:t>
            </a:r>
            <a:r>
              <a:rPr lang="ru-RU" sz="3300" b="0" i="0" u="none" strike="noStrike" cap="none" dirty="0" smtClean="0">
                <a:solidFill>
                  <a:schemeClr val="lt1"/>
                </a:solidFill>
                <a:sym typeface="Arial"/>
              </a:rPr>
              <a:t>«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перемещается</a:t>
            </a:r>
            <a:r>
              <a:rPr lang="ru-RU" sz="3300" b="0" i="0" u="none" strike="noStrike" cap="none" dirty="0" smtClean="0">
                <a:solidFill>
                  <a:schemeClr val="lt1"/>
                </a:solidFill>
                <a:sym typeface="Arial"/>
              </a:rPr>
              <a:t>»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</a:t>
            </a:r>
            <a:r>
              <a:rPr lang="ru-RU" sz="33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строке</a:t>
            </a:r>
            <a:r>
              <a:rPr lang="ru-RU" sz="3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3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</a:t>
            </a:r>
            <a:r>
              <a:rPr lang="en-US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тело</a:t>
            </a:r>
            <a:r>
              <a:rPr lang="en-US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кода выполняется однократно для каждого значения </a:t>
            </a:r>
            <a:r>
              <a:rPr lang="ru-RU" sz="33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3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095751" y="1638300"/>
            <a:ext cx="9047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Ещё операции со строками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Срез строки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699" y="2876549"/>
            <a:ext cx="7024693" cy="58864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также можем посмотреть на любой непрерывный кусок строки, используя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 двоеточие :</a:t>
            </a:r>
            <a:endParaRPr lang="en-US" sz="30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Второе число указывает конец среза, </a:t>
            </a:r>
            <a:r>
              <a:rPr lang="ru-RU" sz="3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 не включается в него</a:t>
            </a: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Срез читается как:</a:t>
            </a:r>
            <a:r>
              <a:rPr lang="en-US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b="0" i="0" u="none" strike="noStrike" cap="none" dirty="0" smtClean="0">
                <a:solidFill>
                  <a:srgbClr val="FFFFFF"/>
                </a:solidFill>
                <a:sym typeface="Arial"/>
              </a:rPr>
              <a:t>«от и </a:t>
            </a:r>
            <a:r>
              <a:rPr lang="ru-RU" sz="3000" dirty="0" smtClean="0">
                <a:solidFill>
                  <a:srgbClr val="FFFFFF"/>
                </a:solidFill>
                <a:latin typeface="Arial" charset="0"/>
                <a:cs typeface="Arial" charset="0"/>
                <a:sym typeface="Cabin"/>
              </a:rPr>
              <a:t>до, но не включая</a:t>
            </a:r>
            <a:r>
              <a:rPr lang="ru-RU" sz="3000" b="0" i="0" u="none" strike="noStrike" cap="none" dirty="0" smtClean="0">
                <a:solidFill>
                  <a:srgbClr val="FFFFFF"/>
                </a:solidFill>
                <a:sym typeface="Arial"/>
              </a:rPr>
              <a:t>»</a:t>
            </a:r>
            <a:endParaRPr lang="en-US" sz="3000" b="0" i="0" u="none" strike="noStrike" cap="none" dirty="0" smtClean="0">
              <a:solidFill>
                <a:srgbClr val="FFFFFF"/>
              </a:solidFill>
              <a:sym typeface="Arial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</a:t>
            </a: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второе число превышает длину строки, срез будет взят до конца строки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Срез строки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02469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при извлечении среза мы опускаем первое или последнее число, подразумевается, что пропуск </a:t>
            </a:r>
            <a:r>
              <a:rPr lang="ru-RU" sz="3200" dirty="0"/>
              <a:t>—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начало или конец строки соответственно </a:t>
            </a:r>
            <a:endParaRPr lang="en-US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Объединение строк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742950" y="2603501"/>
            <a:ext cx="647223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оператор 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применяется к строкам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он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выполняет функцию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объединения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-US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тебе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Приветтебе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 тебе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 оператора</a:t>
            </a:r>
            <a:r>
              <a:rPr lang="en-US" sz="5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5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логического оператора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71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Ключевое слово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</a:t>
            </a:r>
            <a:r>
              <a:rPr lang="ru-RU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использовать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также и для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проверки содержитс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ли одна строка 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внутри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другой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>
              <a:buSzPct val="171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Выражение с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ru-RU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dirty="0"/>
              <a:t>—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логическое выражение, возвращающее 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(Правда)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(Ложь)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быть использовано в выражениях с оператором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Найдено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Найдено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87312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Строковый тип данных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305050"/>
            <a:ext cx="8559800" cy="6648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32994">
              <a:spcBef>
                <a:spcPts val="0"/>
              </a:spcBef>
              <a:buClr>
                <a:srgbClr val="FF00FF"/>
              </a:buClr>
              <a:buSzPct val="100000"/>
            </a:pPr>
            <a:r>
              <a:rPr lang="ru-RU" sz="2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 </a:t>
            </a:r>
            <a:r>
              <a:rPr lang="ru-RU" sz="2800" dirty="0">
                <a:solidFill>
                  <a:srgbClr val="FF40FF"/>
                </a:solidFill>
              </a:rPr>
              <a:t>—</a:t>
            </a:r>
            <a:r>
              <a:rPr lang="ru-RU" sz="2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последовательность символов алфавита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 заключается в одинарные или двойные кавычки: </a:t>
            </a:r>
            <a:r>
              <a:rPr lang="en-US" sz="2800" b="0" i="0" u="none" strike="noStrike" cap="none" dirty="0" smtClean="0">
                <a:solidFill>
                  <a:srgbClr val="FF00FF"/>
                </a:solidFill>
                <a:sym typeface="Arial"/>
              </a:rPr>
              <a:t>'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r>
              <a:rPr lang="en-US" sz="2800" b="0" i="0" u="none" strike="noStrike" cap="none" dirty="0" smtClean="0">
                <a:solidFill>
                  <a:srgbClr val="FF00FF"/>
                </a:solidFill>
                <a:sym typeface="Arial"/>
              </a:rPr>
              <a:t>'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dirty="0" smtClean="0">
                <a:solidFill>
                  <a:srgbClr val="FF00FF"/>
                </a:solidFill>
              </a:rPr>
              <a:t>"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r>
              <a:rPr lang="en-US" sz="2800" dirty="0" smtClean="0">
                <a:solidFill>
                  <a:srgbClr val="FF00FF"/>
                </a:solidFill>
              </a:rPr>
              <a:t>"</a:t>
            </a:r>
            <a:endParaRPr lang="en-US" sz="2800" dirty="0">
              <a:solidFill>
                <a:srgbClr val="FF00FF"/>
              </a:solidFill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случае строк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означает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b="0" i="0" u="none" strike="noStrike" cap="none" dirty="0" smtClean="0">
                <a:solidFill>
                  <a:srgbClr val="00FF00"/>
                </a:solidFill>
                <a:sym typeface="Arial"/>
              </a:rPr>
              <a:t>«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объединение</a:t>
            </a:r>
            <a:r>
              <a:rPr lang="ru-RU" sz="2800" b="0" i="0" u="none" strike="noStrike" cap="none" dirty="0" smtClean="0">
                <a:solidFill>
                  <a:srgbClr val="00FF00"/>
                </a:solidFill>
                <a:sym typeface="Arial"/>
              </a:rPr>
              <a:t>»</a:t>
            </a:r>
            <a:endParaRPr lang="en-US" sz="2800" b="0" i="0" u="none" strike="noStrike" cap="none" dirty="0">
              <a:solidFill>
                <a:srgbClr val="00FF00"/>
              </a:solidFill>
              <a:sym typeface="Arial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ru-RU" sz="28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в строке содержатся цифры, она все равно остается строкой</a:t>
            </a:r>
            <a:endParaRPr lang="en-US" sz="28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преобразовать цифры в строке в числовой тип, используя функцию </a:t>
            </a:r>
            <a:r>
              <a:rPr lang="en-US" sz="28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0153650" y="833717"/>
            <a:ext cx="5846760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28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8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endParaRPr lang="en-US" sz="28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тебе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Приветтебе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8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Сравнение строк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банан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Верно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бананы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банан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Ваше слово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,'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идет перед бананом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банан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Ваше слово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,'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идет после банана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Верно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ru-RU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бананы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2" y="673718"/>
            <a:ext cx="7443787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Библиотека для обработки строк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имеется ряд строковых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функций</a:t>
            </a:r>
            <a:r>
              <a:rPr lang="ru-RU" sz="34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которые находятся в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библиотеке для обработки строк</a:t>
            </a:r>
            <a:endParaRPr lang="en-US" sz="3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уже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встроены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каждую строку, мы вызываем их, добавляя функцию к строковой переменной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изменяют исходную строку, а возвращают </a:t>
            </a:r>
            <a:r>
              <a:rPr lang="ru-RU" sz="3400" u="sng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новую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с  заданными изменениями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en-US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 Всем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lower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</a:t>
            </a:r>
            <a:r>
              <a:rPr lang="ru-RU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ривет всем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Привет, Мир!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767553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Библиотека для обработки строк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строки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892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используем функцию 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поиска подстроки внутри другой строки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находит первое появление подстроки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подстрока не найдена,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Помните, что стартовая позиция начинается с 0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в </a:t>
            </a:r>
            <a:r>
              <a:rPr lang="ru-RU" sz="58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ЗАГЛАВНЫЕ буквы</a:t>
            </a:r>
            <a:endParaRPr lang="en-US" sz="58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создать копию строки 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нижнем регистре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верхнем регистре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режде чем искать подстроку с помощью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лучше преобразовать строку в нижний регистр, чтобы искать вне зависимости от регистра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 боб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и замена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похожа на операцию «поиск и замена» в текстовом редакторе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Она заменяет содержимое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каждой встреченной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искомой строки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содержимое </a:t>
            </a:r>
            <a:r>
              <a:rPr lang="ru-RU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заменяющей строки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Привет,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Марина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ru-RU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Марина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Карина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Карина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р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</a:t>
            </a:r>
            <a:r>
              <a:rPr lang="en-US" sz="30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ru-RU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ивет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Ка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ru-RU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ина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Удаление пробелов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бывает нужно удалить пробелы в начале и/или в конце строки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удаляют пробелы слева и справа соответственно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одновременно удаляет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пробелы в начале и в конце строки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Хорошего тебе дня!</a:t>
            </a:r>
            <a:r>
              <a:rPr lang="en-US" sz="3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Хорошего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х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Префиксы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Чтение и преобразование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549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предпочитаем читать данные, используя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 затем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анализировать и преобразовывать данные по мере необходимости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 мы имеем больше контроля над ошибками и/или неправильным вводом данных пользователем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Введенные числа должны быть </a:t>
            </a: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преобразованы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 строкового типа в числовой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9753599" y="869950"/>
            <a:ext cx="5687911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Ваше имя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Ваше имя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Чак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Чак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Количество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Количество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9182100" y="776149"/>
            <a:ext cx="6483800" cy="170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Разбор и извлечение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644" y="833718"/>
            <a:ext cx="13360712" cy="1706182"/>
          </a:xfrm>
        </p:spPr>
        <p:txBody>
          <a:bodyPr/>
          <a:lstStyle/>
          <a:p>
            <a:r>
              <a:rPr lang="ru-RU" sz="7600" dirty="0" smtClean="0">
                <a:solidFill>
                  <a:srgbClr val="FFD966"/>
                </a:solidFill>
              </a:rPr>
              <a:t>Два вида строк</a:t>
            </a:r>
            <a:endParaRPr lang="en-US" sz="7600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2613" y="7366599"/>
            <a:ext cx="1021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00FA00"/>
                </a:solidFill>
              </a:rPr>
              <a:t>В Пайтон 3 все строки </a:t>
            </a:r>
            <a:r>
              <a:rPr lang="ru-RU" sz="3600" dirty="0">
                <a:solidFill>
                  <a:srgbClr val="00FA00"/>
                </a:solidFill>
              </a:rPr>
              <a:t>—</a:t>
            </a:r>
            <a:r>
              <a:rPr lang="ru-RU" sz="3600" dirty="0" smtClean="0">
                <a:solidFill>
                  <a:srgbClr val="00FA00"/>
                </a:solidFill>
              </a:rPr>
              <a:t> последовательность Юникод-символов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6007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Строковой тип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Чтение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Индексация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Срез строки 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Перебор элементов строки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помощью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Объединение строк с </a:t>
            </a:r>
          </a:p>
          <a:p>
            <a:pPr marL="356489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помощью </a:t>
            </a:r>
            <a:r>
              <a:rPr lang="en-US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endParaRPr lang="en-US" sz="36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Операции со строками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Библиотека операций со строками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Сравнение строк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внутри строк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Замена текста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Удаление пробелов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/>
              <a:t>Авторы </a:t>
            </a:r>
            <a:r>
              <a:rPr lang="en-US" sz="3600" dirty="0"/>
              <a:t> / </a:t>
            </a:r>
            <a:r>
              <a:rPr lang="ru-RU" sz="3600" dirty="0"/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Заглянем внутрь строки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60261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добраться до любого отдельного символа внутри строки, указав в </a:t>
            </a:r>
            <a:r>
              <a:rPr lang="ru-RU" sz="33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квадратных скобках </a:t>
            </a:r>
            <a:r>
              <a:rPr lang="ru-RU" sz="33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индекс этого символа</a:t>
            </a:r>
            <a:endParaRPr lang="en-US" sz="33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 индекса должно быть целым числом и начинаться с нуля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 индекса также может быть выражением, которое можно вычислить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 за пределами строки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3400" cy="5588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вы получите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ошибку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 попытавшись</a:t>
            </a:r>
            <a:r>
              <a:rPr lang="en-US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добраться до элемента за пределами конца строки (несуществующий индекс)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Будьте внимательны при построении значений индексов и срезов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7" name="Shape 232"/>
          <p:cNvSpPr txBox="1"/>
          <p:nvPr/>
        </p:nvSpPr>
        <p:spPr>
          <a:xfrm>
            <a:off x="9601200" y="6985510"/>
            <a:ext cx="5162550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индекс вне диапазона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" name="Прямая со стрелкой 3"/>
          <p:cNvCxnSpPr>
            <a:stCxn id="7" idx="0"/>
          </p:cNvCxnSpPr>
          <p:nvPr/>
        </p:nvCxnSpPr>
        <p:spPr>
          <a:xfrm flipH="1" flipV="1">
            <a:off x="11906250" y="6096000"/>
            <a:ext cx="276225" cy="88951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 строки есть длина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Встроенная функция</a:t>
            </a:r>
            <a:r>
              <a:rPr lang="en-US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0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ru-RU" sz="4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позволяет нам узнать длину строки</a:t>
            </a:r>
            <a:endParaRPr lang="en-US" sz="4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7600" u="none" strike="noStrike" cap="none" dirty="0" err="1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ru-RU" sz="7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54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</a:t>
            </a: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ункция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54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829800" y="2171700"/>
            <a:ext cx="6115049" cy="350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представляет собой некий </a:t>
            </a: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сохраненный код</a:t>
            </a:r>
            <a:r>
              <a:rPr lang="ru-RU" sz="3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мы используем.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принимает </a:t>
            </a:r>
            <a:r>
              <a:rPr lang="ru-RU" sz="33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входные данные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возвращает </a:t>
            </a:r>
            <a:r>
              <a:rPr lang="ru-RU" sz="33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вывод/результат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7600" dirty="0" err="1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ru-RU" sz="7600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12" name="Shape 280"/>
          <p:cNvSpPr txBox="1"/>
          <p:nvPr/>
        </p:nvSpPr>
        <p:spPr>
          <a:xfrm>
            <a:off x="9829800" y="2171700"/>
            <a:ext cx="6115049" cy="350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представляет собой некий </a:t>
            </a:r>
            <a:r>
              <a:rPr lang="ru-RU" sz="33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сохраненный код</a:t>
            </a:r>
            <a:r>
              <a:rPr lang="ru-RU" sz="3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мы используем.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принимает </a:t>
            </a:r>
            <a:r>
              <a:rPr lang="ru-RU" sz="33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входные данные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возвращает </a:t>
            </a:r>
            <a:r>
              <a:rPr lang="ru-RU" sz="33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вывод/результат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5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Пошаговый перебор элементов строки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4994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Используя оператор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 цикла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функцию </a:t>
            </a:r>
            <a:r>
              <a:rPr lang="en-US" sz="36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создать цикл для доступа к каждой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отдельной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букве в строке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2075</Words>
  <Application>Microsoft Office PowerPoint</Application>
  <PresentationFormat>Произвольный</PresentationFormat>
  <Paragraphs>445</Paragraphs>
  <Slides>33</Slides>
  <Notes>31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Title &amp; Subtitle</vt:lpstr>
      <vt:lpstr>Строки</vt:lpstr>
      <vt:lpstr>Строковый тип данных</vt:lpstr>
      <vt:lpstr>Чтение и преобразование</vt:lpstr>
      <vt:lpstr>Заглянем внутрь строки</vt:lpstr>
      <vt:lpstr>Символ за пределами строки</vt:lpstr>
      <vt:lpstr>У строки есть длина</vt:lpstr>
      <vt:lpstr>Функция len()</vt:lpstr>
      <vt:lpstr>Функция len()</vt:lpstr>
      <vt:lpstr>Пошаговый перебор элементов строки</vt:lpstr>
      <vt:lpstr>Пошаговый перебор элементов строки</vt:lpstr>
      <vt:lpstr>Пошаговый перебор элементов строки</vt:lpstr>
      <vt:lpstr>Перебор и подсчет элементов</vt:lpstr>
      <vt:lpstr>Присмотримся к оператору in</vt:lpstr>
      <vt:lpstr>Презентация PowerPoint</vt:lpstr>
      <vt:lpstr>Ещё операции со строками</vt:lpstr>
      <vt:lpstr>Срез строки</vt:lpstr>
      <vt:lpstr>Срез строки</vt:lpstr>
      <vt:lpstr>Объединение строк</vt:lpstr>
      <vt:lpstr>Использование оператора in в качестве логического оператора</vt:lpstr>
      <vt:lpstr>Сравнение строк</vt:lpstr>
      <vt:lpstr>Библиотека для обработки строк</vt:lpstr>
      <vt:lpstr>Презентация PowerPoint</vt:lpstr>
      <vt:lpstr>Презентация PowerPoint</vt:lpstr>
      <vt:lpstr>Библиотека для обработки строк</vt:lpstr>
      <vt:lpstr>Поиск строки</vt:lpstr>
      <vt:lpstr>Преобразование в ЗАГЛАВНЫЕ буквы</vt:lpstr>
      <vt:lpstr>Поиск и замена</vt:lpstr>
      <vt:lpstr>Удаление пробелов</vt:lpstr>
      <vt:lpstr>Презентация PowerPoint</vt:lpstr>
      <vt:lpstr>Презентация PowerPoint</vt:lpstr>
      <vt:lpstr>Два вида строк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Vita</cp:lastModifiedBy>
  <cp:revision>207</cp:revision>
  <dcterms:modified xsi:type="dcterms:W3CDTF">2021-05-07T07:27:21Z</dcterms:modified>
</cp:coreProperties>
</file>