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F00"/>
    <a:srgbClr val="FF00FF"/>
    <a:srgbClr val="FF40FF"/>
    <a:srgbClr val="00FF00"/>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p:scale>
          <a:sx n="55" d="100"/>
          <a:sy n="55" d="100"/>
        </p:scale>
        <p:origin x="-552" y="9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solidFill>
                  <a:schemeClr val="dk2"/>
                </a:solidFill>
              </a:rPr>
              <a:t>Заметка</a:t>
            </a:r>
            <a:r>
              <a:rPr lang="ru-RU" baseline="0" dirty="0" smtClean="0">
                <a:solidFill>
                  <a:schemeClr val="dk2"/>
                </a:solidFill>
              </a:rPr>
              <a:t> от Чарльза</a:t>
            </a:r>
            <a:r>
              <a:rPr lang="ru-RU" dirty="0" smtClean="0">
                <a:solidFill>
                  <a:schemeClr val="dk2"/>
                </a:solidFill>
              </a:rPr>
              <a:t>. При использовании этих материалов, вы можете удалить логотип университета</a:t>
            </a:r>
            <a:r>
              <a:rPr lang="ru-RU" baseline="0" dirty="0" smtClean="0">
                <a:solidFill>
                  <a:schemeClr val="dk2"/>
                </a:solidFill>
              </a:rPr>
              <a:t> и заменить его собственным</a:t>
            </a:r>
            <a:r>
              <a:rPr lang="ru-RU" dirty="0" smtClean="0">
                <a:solidFill>
                  <a:schemeClr val="dk2"/>
                </a:solidFill>
              </a:rPr>
              <a:t>, но,</a:t>
            </a:r>
            <a:r>
              <a:rPr lang="ru-RU" baseline="0" dirty="0" smtClean="0">
                <a:solidFill>
                  <a:schemeClr val="dk2"/>
                </a:solidFill>
              </a:rPr>
              <a:t> пожалуйста, сохраните </a:t>
            </a:r>
            <a:r>
              <a:rPr lang="ru-RU" dirty="0" smtClean="0">
                <a:solidFill>
                  <a:schemeClr val="dk2"/>
                </a:solidFill>
              </a:rPr>
              <a:t>CC-BY логотип</a:t>
            </a:r>
            <a:r>
              <a:rPr lang="ru-RU" baseline="0" dirty="0" smtClean="0">
                <a:solidFill>
                  <a:schemeClr val="dk2"/>
                </a:solidFill>
              </a:rPr>
              <a:t> на первой странице, а также на последней странице  - «Благодарности».</a:t>
            </a:r>
            <a:endParaRPr lang="ru-RU" dirty="0" smtClean="0"/>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en.wikipedia.org/wiki/Associative_array" TargetMode="External"/><Relationship Id="rId5" Type="http://schemas.openxmlformats.org/officeDocument/2006/relationships/hyperlink" Target="https://ru.wikipedia.org/wiki/&#1040;&#1089;&#1089;&#1086;&#1094;&#1080;&#1072;&#1090;&#1080;&#1074;&#1085;&#1099;&#1081;_&#1084;&#1072;&#1089;&#1089;&#1080;&#1074;"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7800" u="none" strike="noStrike" cap="none" dirty="0" smtClean="0">
                <a:solidFill>
                  <a:srgbClr val="FFD966"/>
                </a:solidFill>
                <a:latin typeface="Arial" charset="0"/>
                <a:ea typeface="Arial" charset="0"/>
                <a:cs typeface="Arial" charset="0"/>
                <a:sym typeface="Cabin"/>
              </a:rPr>
              <a:t>Словари в Пайтон</a:t>
            </a:r>
            <a:endParaRPr lang="en-US" sz="78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4800" u="none" strike="noStrike" cap="none" dirty="0" smtClean="0">
                <a:solidFill>
                  <a:schemeClr val="lt1"/>
                </a:solidFill>
                <a:latin typeface="Arial" charset="0"/>
                <a:ea typeface="Arial" charset="0"/>
                <a:cs typeface="Arial" charset="0"/>
                <a:sym typeface="Cabin"/>
              </a:rPr>
              <a:t>Глава</a:t>
            </a:r>
            <a:r>
              <a:rPr lang="en-US" sz="4800" u="none" strike="noStrike" cap="none" dirty="0" smtClean="0">
                <a:solidFill>
                  <a:schemeClr val="lt1"/>
                </a:solidFill>
                <a:latin typeface="Arial" charset="0"/>
                <a:ea typeface="Arial" charset="0"/>
                <a:cs typeface="Arial" charset="0"/>
                <a:sym typeface="Cabin"/>
              </a:rPr>
              <a:t> </a:t>
            </a:r>
            <a:r>
              <a:rPr lang="en-US" sz="4800" u="none" strike="noStrike" cap="none" dirty="0">
                <a:solidFill>
                  <a:schemeClr val="lt1"/>
                </a:solidFill>
                <a:latin typeface="Arial" charset="0"/>
                <a:ea typeface="Arial" charset="0"/>
                <a:cs typeface="Arial" charset="0"/>
                <a:sym typeface="Cabin"/>
              </a:rPr>
              <a:t>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3200" u="none" strike="noStrike" cap="none" dirty="0" smtClean="0">
                <a:solidFill>
                  <a:srgbClr val="FFFF00"/>
                </a:solidFill>
                <a:latin typeface="Arial" charset="0"/>
                <a:ea typeface="Arial" charset="0"/>
                <a:cs typeface="Arial" charset="0"/>
                <a:sym typeface="Cabin"/>
              </a:rPr>
              <a:t>Пайтон для всех</a:t>
            </a:r>
            <a:endParaRPr lang="en-US" sz="3200" dirty="0" smtClean="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Словарные литералы </a:t>
            </a:r>
            <a:r>
              <a:rPr lang="en-US" sz="6400" u="none" strike="noStrike" cap="none" dirty="0" smtClean="0">
                <a:solidFill>
                  <a:srgbClr val="FFD966"/>
                </a:solidFill>
                <a:latin typeface="Arial" charset="0"/>
                <a:ea typeface="Arial" charset="0"/>
                <a:cs typeface="Arial" charset="0"/>
                <a:sym typeface="Cabin"/>
              </a:rPr>
              <a:t>(</a:t>
            </a:r>
            <a:r>
              <a:rPr lang="ru-RU" sz="6400" dirty="0" smtClean="0">
                <a:solidFill>
                  <a:srgbClr val="FFD966"/>
                </a:solidFill>
                <a:latin typeface="Arial" charset="0"/>
                <a:ea typeface="Arial" charset="0"/>
                <a:cs typeface="Arial" charset="0"/>
                <a:sym typeface="Cabin"/>
              </a:rPr>
              <a:t>Константы</a:t>
            </a:r>
            <a:r>
              <a:rPr lang="en-US" sz="6400" u="none" strike="noStrike" cap="none" dirty="0" smtClean="0">
                <a:solidFill>
                  <a:srgbClr val="FFD966"/>
                </a:solidFill>
                <a:latin typeface="Arial" charset="0"/>
                <a:ea typeface="Arial" charset="0"/>
                <a:cs typeface="Arial" charset="0"/>
                <a:sym typeface="Cabin"/>
              </a:rPr>
              <a:t>)</a:t>
            </a:r>
            <a:endParaRPr lang="en-US" sz="6400" u="none" strike="noStrike" cap="none" dirty="0">
              <a:solidFill>
                <a:srgbClr val="FFD966"/>
              </a:solidFill>
              <a:latin typeface="Arial" charset="0"/>
              <a:ea typeface="Arial" charset="0"/>
              <a:cs typeface="Arial" charset="0"/>
              <a:sym typeface="Cabin"/>
            </a:endParaRPr>
          </a:p>
        </p:txBody>
      </p:sp>
      <p:sp>
        <p:nvSpPr>
          <p:cNvPr id="296" name="Shape 296"/>
          <p:cNvSpPr txBox="1">
            <a:spLocks noGrp="1"/>
          </p:cNvSpPr>
          <p:nvPr>
            <p:ph type="body" idx="1"/>
          </p:nvPr>
        </p:nvSpPr>
        <p:spPr>
          <a:xfrm>
            <a:off x="1155699" y="2603501"/>
            <a:ext cx="14233825" cy="198512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ru-RU" u="none" strike="noStrike" cap="none" dirty="0" smtClean="0">
                <a:solidFill>
                  <a:schemeClr val="lt1"/>
                </a:solidFill>
                <a:latin typeface="Arial" charset="0"/>
                <a:ea typeface="Arial" charset="0"/>
                <a:cs typeface="Arial" charset="0"/>
                <a:sym typeface="Cabin"/>
              </a:rPr>
              <a:t>Словарные литералы используют фигурные скобки и содержат список, состоящий из пар </a:t>
            </a:r>
            <a:r>
              <a:rPr lang="ru-RU" u="none" strike="noStrike" cap="none" dirty="0" smtClean="0">
                <a:solidFill>
                  <a:srgbClr val="00FF00"/>
                </a:solidFill>
                <a:latin typeface="Arial" charset="0"/>
                <a:ea typeface="Arial" charset="0"/>
                <a:cs typeface="Arial" charset="0"/>
                <a:sym typeface="Cabin"/>
              </a:rPr>
              <a:t>ключ</a:t>
            </a:r>
            <a:r>
              <a:rPr lang="en-US" u="none" strike="noStrike" cap="none" dirty="0" smtClean="0">
                <a:solidFill>
                  <a:schemeClr val="lt1"/>
                </a:solidFill>
                <a:latin typeface="Arial" charset="0"/>
                <a:ea typeface="Arial" charset="0"/>
                <a:cs typeface="Arial" charset="0"/>
                <a:sym typeface="Cabin"/>
              </a:rPr>
              <a:t> </a:t>
            </a:r>
            <a:r>
              <a:rPr lang="en-US" u="none" strike="noStrike" cap="none" dirty="0">
                <a:solidFill>
                  <a:schemeClr val="lt1"/>
                </a:solidFill>
                <a:latin typeface="Arial" charset="0"/>
                <a:ea typeface="Arial" charset="0"/>
                <a:cs typeface="Arial" charset="0"/>
                <a:sym typeface="Cabin"/>
              </a:rPr>
              <a:t>: </a:t>
            </a:r>
            <a:r>
              <a:rPr lang="ru-RU" dirty="0" smtClean="0">
                <a:solidFill>
                  <a:srgbClr val="FF00FF"/>
                </a:solidFill>
                <a:latin typeface="Arial" charset="0"/>
                <a:ea typeface="Arial" charset="0"/>
                <a:cs typeface="Arial" charset="0"/>
                <a:sym typeface="Cabin"/>
              </a:rPr>
              <a:t>значение </a:t>
            </a:r>
          </a:p>
          <a:p>
            <a:pPr marL="457200" marR="0" lvl="0" indent="-457200" algn="l" rtl="0">
              <a:lnSpc>
                <a:spcPct val="150000"/>
              </a:lnSpc>
              <a:spcBef>
                <a:spcPts val="0"/>
              </a:spcBef>
              <a:spcAft>
                <a:spcPts val="0"/>
              </a:spcAft>
              <a:buSzPct val="100000"/>
              <a:buFont typeface="Cabin"/>
            </a:pPr>
            <a:r>
              <a:rPr lang="ru-RU" u="none" strike="noStrike" cap="none" dirty="0" smtClean="0">
                <a:solidFill>
                  <a:schemeClr val="lt1"/>
                </a:solidFill>
                <a:latin typeface="Arial" charset="0"/>
                <a:ea typeface="Arial" charset="0"/>
                <a:cs typeface="Arial" charset="0"/>
                <a:sym typeface="Cabin"/>
              </a:rPr>
              <a:t>Создать </a:t>
            </a:r>
            <a:r>
              <a:rPr lang="ru-RU" u="none" strike="noStrike" cap="none" dirty="0" smtClean="0">
                <a:solidFill>
                  <a:srgbClr val="FF7F00"/>
                </a:solidFill>
                <a:latin typeface="Arial" charset="0"/>
                <a:ea typeface="Arial" charset="0"/>
                <a:cs typeface="Arial" charset="0"/>
                <a:sym typeface="Cabin"/>
              </a:rPr>
              <a:t>пустой словарь </a:t>
            </a:r>
            <a:r>
              <a:rPr lang="ru-RU" u="none" strike="noStrike" cap="none" dirty="0" smtClean="0">
                <a:solidFill>
                  <a:schemeClr val="lt1"/>
                </a:solidFill>
                <a:latin typeface="Arial" charset="0"/>
                <a:ea typeface="Arial" charset="0"/>
                <a:cs typeface="Arial" charset="0"/>
                <a:sym typeface="Cabin"/>
              </a:rPr>
              <a:t>можно с помощью пустых фигурных скобок</a:t>
            </a:r>
            <a:endParaRPr lang="en-US" u="none" strike="noStrike" cap="none" dirty="0">
              <a:solidFill>
                <a:schemeClr val="lt1"/>
              </a:solidFill>
              <a:latin typeface="Arial" charset="0"/>
              <a:ea typeface="Arial" charset="0"/>
              <a:cs typeface="Arial" charset="0"/>
              <a:sym typeface="Cabin"/>
            </a:endParaRPr>
          </a:p>
        </p:txBody>
      </p:sp>
      <p:sp>
        <p:nvSpPr>
          <p:cNvPr id="297" name="Shape 297"/>
          <p:cNvSpPr txBox="1"/>
          <p:nvPr/>
        </p:nvSpPr>
        <p:spPr>
          <a:xfrm>
            <a:off x="1994000" y="4987635"/>
            <a:ext cx="12465600" cy="36243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rgbClr val="00FF00"/>
                </a:solidFill>
                <a:latin typeface="Courier"/>
                <a:ea typeface="Courier"/>
                <a:cs typeface="Courier"/>
                <a:sym typeface="Courier New"/>
              </a:rPr>
              <a:t>Чак</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rgbClr val="00FF00"/>
                </a:solidFill>
                <a:latin typeface="Courier"/>
                <a:ea typeface="Courier"/>
                <a:cs typeface="Courier"/>
                <a:sym typeface="Courier New"/>
              </a:rPr>
              <a:t>Фред</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rgbClr val="00FF00"/>
                </a:solidFill>
                <a:latin typeface="Courier"/>
                <a:ea typeface="Courier"/>
                <a:cs typeface="Courier"/>
                <a:sym typeface="Courier New"/>
              </a:rPr>
              <a:t>Ян</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jjj</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rgbClr val="00FF00"/>
                </a:solidFill>
                <a:latin typeface="Courier"/>
                <a:ea typeface="Courier"/>
                <a:cs typeface="Courier"/>
                <a:sym typeface="Courier New"/>
              </a:rPr>
              <a:t>Ян</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a:t>
            </a:r>
            <a:r>
              <a:rPr lang="ru-RU" sz="3000" dirty="0" smtClean="0">
                <a:solidFill>
                  <a:srgbClr val="00FF00"/>
                </a:solidFill>
                <a:latin typeface="Courier"/>
                <a:ea typeface="Courier"/>
                <a:cs typeface="Courier"/>
                <a:sym typeface="Courier New"/>
              </a:rPr>
              <a:t>Чак</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rgbClr val="00FF00"/>
                </a:solidFill>
                <a:latin typeface="Courier"/>
                <a:ea typeface="Courier"/>
                <a:cs typeface="Courier"/>
                <a:sym typeface="Courier New"/>
              </a:rPr>
              <a:t>Фред</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00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endParaRPr lang="en-US"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ooo</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ru-RU" sz="7800" u="none" strike="noStrike" cap="none" dirty="0" smtClean="0">
                <a:solidFill>
                  <a:srgbClr val="FFD966"/>
                </a:solidFill>
                <a:latin typeface="Arial" charset="0"/>
                <a:ea typeface="Arial" charset="0"/>
                <a:cs typeface="Arial" charset="0"/>
                <a:sym typeface="Cabin"/>
              </a:rPr>
              <a:t>Какое имя встречается чаще</a:t>
            </a:r>
            <a:r>
              <a:rPr lang="en-US" sz="7800" u="none" strike="noStrike" cap="none" dirty="0" smtClean="0">
                <a:solidFill>
                  <a:srgbClr val="FFD966"/>
                </a:solidFill>
                <a:latin typeface="Arial" charset="0"/>
                <a:ea typeface="Arial" charset="0"/>
                <a:cs typeface="Arial" charset="0"/>
                <a:sym typeface="Cabin"/>
              </a:rPr>
              <a:t>?</a:t>
            </a:r>
            <a:endParaRPr lang="en-US" sz="7800" u="none" strike="noStrike" cap="none" dirty="0">
              <a:solidFill>
                <a:srgbClr val="FFD966"/>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ru-RU" sz="7600" dirty="0">
                <a:solidFill>
                  <a:srgbClr val="FFD966"/>
                </a:solidFill>
                <a:latin typeface="Arial" charset="0"/>
                <a:ea typeface="Arial" charset="0"/>
                <a:cs typeface="Arial" charset="0"/>
                <a:sym typeface="Cabin"/>
              </a:rPr>
              <a:t>Какое имя встречается чаще</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ru-RU" sz="7600" dirty="0">
                <a:solidFill>
                  <a:srgbClr val="FFD966"/>
                </a:solidFill>
                <a:latin typeface="Arial" charset="0"/>
                <a:ea typeface="Arial" charset="0"/>
                <a:cs typeface="Arial" charset="0"/>
                <a:sym typeface="Cabin"/>
              </a:rPr>
              <a:t>Какое имя встречается чаще</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7600" dirty="0" smtClean="0">
                <a:solidFill>
                  <a:srgbClr val="FFD966"/>
                </a:solidFill>
                <a:latin typeface="Arial" charset="0"/>
                <a:ea typeface="Arial" charset="0"/>
                <a:cs typeface="Arial" charset="0"/>
                <a:sym typeface="Cabin"/>
              </a:rPr>
              <a:t>Словарь: подсчет количества</a:t>
            </a:r>
            <a:endParaRPr lang="en-US" sz="76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type="body" idx="1"/>
          </p:nvPr>
        </p:nvSpPr>
        <p:spPr>
          <a:xfrm>
            <a:off x="1155700" y="2503750"/>
            <a:ext cx="8916988" cy="1997075"/>
          </a:xfrm>
          <a:prstGeom prst="rect">
            <a:avLst/>
          </a:prstGeom>
          <a:noFill/>
          <a:ln>
            <a:noFill/>
          </a:ln>
        </p:spPr>
        <p:txBody>
          <a:bodyPr lIns="38100" tIns="38100" rIns="38100" bIns="38100" anchor="ctr" anchorCtr="0">
            <a:noAutofit/>
          </a:bodyPr>
          <a:lstStyle/>
          <a:p>
            <a:pPr marL="215900" lvl="0" indent="0">
              <a:spcBef>
                <a:spcPts val="0"/>
              </a:spcBef>
              <a:buSzPct val="171000"/>
              <a:buNone/>
            </a:pPr>
            <a:r>
              <a:rPr lang="ru-RU" sz="3600" u="none" strike="noStrike" cap="none" dirty="0" smtClean="0">
                <a:solidFill>
                  <a:schemeClr val="lt1"/>
                </a:solidFill>
                <a:latin typeface="Arial" charset="0"/>
                <a:ea typeface="Arial" charset="0"/>
                <a:cs typeface="Arial" charset="0"/>
                <a:sym typeface="Cabin"/>
              </a:rPr>
              <a:t>Словари часто используют для </a:t>
            </a:r>
            <a:r>
              <a:rPr lang="ru-RU" sz="3600" dirty="0" smtClean="0">
                <a:solidFill>
                  <a:srgbClr val="FFFF00"/>
                </a:solidFill>
                <a:latin typeface="Arial" charset="0"/>
                <a:ea typeface="Arial" charset="0"/>
                <a:cs typeface="Arial" charset="0"/>
                <a:sym typeface="Cabin"/>
              </a:rPr>
              <a:t>подсчета</a:t>
            </a:r>
            <a:r>
              <a:rPr lang="en-US" sz="3600" dirty="0" smtClean="0">
                <a:solidFill>
                  <a:srgbClr val="FFFF00"/>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того, как часто встречается тот или иной элемент</a:t>
            </a:r>
            <a:endParaRPr lang="en-US" sz="3600" u="none" strike="noStrike" cap="none" dirty="0">
              <a:solidFill>
                <a:schemeClr val="lt1"/>
              </a:solidFill>
              <a:latin typeface="Arial" charset="0"/>
              <a:ea typeface="Arial" charset="0"/>
              <a:cs typeface="Arial" charset="0"/>
              <a:sym typeface="Cabin"/>
            </a:endParaRP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474036" y="2781300"/>
            <a:ext cx="149629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ru-RU" sz="3600" u="none" strike="noStrike" cap="none" dirty="0" smtClean="0">
                <a:solidFill>
                  <a:srgbClr val="FF7F00"/>
                </a:solidFill>
                <a:latin typeface="Arial" charset="0"/>
                <a:ea typeface="Arial" charset="0"/>
                <a:cs typeface="Arial" charset="0"/>
                <a:sym typeface="Cabin"/>
              </a:rPr>
              <a:t>Ключ</a:t>
            </a:r>
            <a:endParaRPr lang="en-US" sz="3600" u="none" strike="noStrike" cap="none" dirty="0">
              <a:solidFill>
                <a:srgbClr val="FF7F00"/>
              </a:solidFill>
              <a:latin typeface="Arial" charset="0"/>
              <a:ea typeface="Arial" charset="0"/>
              <a:cs typeface="Arial" charset="0"/>
              <a:sym typeface="Cabin"/>
            </a:endParaRPr>
          </a:p>
        </p:txBody>
      </p:sp>
      <p:sp>
        <p:nvSpPr>
          <p:cNvPr id="372" name="Shape 372"/>
          <p:cNvSpPr txBox="1"/>
          <p:nvPr/>
        </p:nvSpPr>
        <p:spPr>
          <a:xfrm>
            <a:off x="12971233" y="2781300"/>
            <a:ext cx="207667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3600" u="none" strike="noStrike" cap="none" dirty="0" smtClean="0">
                <a:solidFill>
                  <a:srgbClr val="FF00FF"/>
                </a:solidFill>
                <a:latin typeface="Arial" charset="0"/>
                <a:ea typeface="Arial" charset="0"/>
                <a:cs typeface="Arial" charset="0"/>
                <a:sym typeface="Cabin"/>
              </a:rPr>
              <a:t>Значение</a:t>
            </a:r>
            <a:endParaRPr lang="en-US" sz="3600" u="none" strike="noStrike" cap="none" dirty="0">
              <a:solidFill>
                <a:srgbClr val="FF00FF"/>
              </a:solidFill>
              <a:latin typeface="Arial" charset="0"/>
              <a:ea typeface="Arial" charset="0"/>
              <a:cs typeface="Arial" charset="0"/>
              <a:sym typeface="Cabin"/>
            </a:endParaRP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ccc</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ccc</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Поиск по словарю</a:t>
            </a:r>
            <a:endParaRPr lang="en-US" sz="7600" u="none" strike="noStrike" cap="none" dirty="0">
              <a:solidFill>
                <a:srgbClr val="FFD966"/>
              </a:solidFill>
              <a:latin typeface="Arial" charset="0"/>
              <a:ea typeface="Arial" charset="0"/>
              <a:cs typeface="Arial" charset="0"/>
              <a:sym typeface="Cabin"/>
            </a:endParaRP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ru-RU" sz="3600" u="none" strike="noStrike" cap="none" dirty="0" smtClean="0">
                <a:solidFill>
                  <a:srgbClr val="FF66FF"/>
                </a:solidFill>
                <a:latin typeface="Arial" charset="0"/>
                <a:ea typeface="Arial" charset="0"/>
                <a:cs typeface="Arial" charset="0"/>
                <a:sym typeface="Cabin"/>
              </a:rPr>
              <a:t>Ошибкой </a:t>
            </a:r>
            <a:r>
              <a:rPr lang="ru-RU" sz="3600" dirty="0" smtClean="0">
                <a:solidFill>
                  <a:schemeClr val="lt1"/>
                </a:solidFill>
                <a:latin typeface="Arial" charset="0"/>
                <a:ea typeface="Arial" charset="0"/>
                <a:cs typeface="Arial" charset="0"/>
                <a:sym typeface="Cabin"/>
              </a:rPr>
              <a:t>будет ссылаться на ключ, которого нет в словаре</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ru-RU" sz="3600" dirty="0" smtClean="0">
                <a:solidFill>
                  <a:schemeClr val="lt1"/>
                </a:solidFill>
                <a:latin typeface="Arial" charset="0"/>
                <a:ea typeface="Arial" charset="0"/>
                <a:cs typeface="Arial" charset="0"/>
                <a:sym typeface="Cabin"/>
              </a:rPr>
              <a:t>Мы можем использовать оператор </a:t>
            </a:r>
            <a:r>
              <a:rPr lang="en-US" sz="3600" u="none" strike="noStrike" cap="none" dirty="0" smtClean="0">
                <a:solidFill>
                  <a:srgbClr val="00FF00"/>
                </a:solidFill>
                <a:latin typeface="Arial" charset="0"/>
                <a:ea typeface="Arial" charset="0"/>
                <a:cs typeface="Arial" charset="0"/>
                <a:sym typeface="Cabin"/>
              </a:rPr>
              <a:t>in</a:t>
            </a:r>
            <a:r>
              <a:rPr lang="ru-RU" sz="3600" u="none" strike="noStrike" cap="none" dirty="0" smtClean="0">
                <a:solidFill>
                  <a:schemeClr val="lt1"/>
                </a:solidFill>
                <a:latin typeface="Arial" charset="0"/>
                <a:ea typeface="Arial" charset="0"/>
                <a:cs typeface="Arial" charset="0"/>
                <a:sym typeface="Cabin"/>
              </a:rPr>
              <a:t>, чтобы узнать, есть ли искомый ключ в словаре</a:t>
            </a:r>
            <a:endParaRPr lang="en-US" sz="3600" u="none" strike="noStrike" cap="none" dirty="0">
              <a:solidFill>
                <a:schemeClr val="lt1"/>
              </a:solidFill>
              <a:latin typeface="Arial" charset="0"/>
              <a:ea typeface="Arial" charset="0"/>
              <a:cs typeface="Arial" charset="0"/>
              <a:sym typeface="Cabin"/>
            </a:endParaRP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66FF"/>
                </a:solidFill>
                <a:latin typeface="Courier"/>
                <a:ea typeface="Courier"/>
                <a:cs typeface="Courier"/>
                <a:sym typeface="Courier New"/>
              </a:rPr>
              <a:t>ccc</a:t>
            </a:r>
            <a:r>
              <a:rPr lang="en-US" sz="3000" i="0" u="none" strike="noStrike" cap="none" dirty="0">
                <a:solidFill>
                  <a:srgbClr val="FF66FF"/>
                </a:solidFill>
                <a:latin typeface="Courier"/>
                <a:ea typeface="Courier"/>
                <a:cs typeface="Courier"/>
                <a:sym typeface="Courier New"/>
              </a:rPr>
              <a:t>['</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smtClean="0">
                <a:solidFill>
                  <a:srgbClr val="FF66FF"/>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err="1" smtClean="0">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Когда нам встречается новое имя</a:t>
            </a:r>
            <a:endParaRPr lang="en-US" sz="6400" u="none" strike="noStrike" cap="none" dirty="0">
              <a:solidFill>
                <a:srgbClr val="FFD966"/>
              </a:solidFill>
              <a:latin typeface="Arial" charset="0"/>
              <a:ea typeface="Arial" charset="0"/>
              <a:cs typeface="Arial" charset="0"/>
              <a:sym typeface="Cabin"/>
            </a:endParaRPr>
          </a:p>
        </p:txBody>
      </p:sp>
      <p:sp>
        <p:nvSpPr>
          <p:cNvPr id="386" name="Shape 386"/>
          <p:cNvSpPr txBox="1">
            <a:spLocks noGrp="1"/>
          </p:cNvSpPr>
          <p:nvPr>
            <p:ph type="body" idx="1"/>
          </p:nvPr>
        </p:nvSpPr>
        <p:spPr>
          <a:xfrm>
            <a:off x="1533281" y="2587076"/>
            <a:ext cx="13089396" cy="1891324"/>
          </a:xfrm>
          <a:prstGeom prst="rect">
            <a:avLst/>
          </a:prstGeom>
          <a:noFill/>
          <a:ln>
            <a:noFill/>
          </a:ln>
        </p:spPr>
        <p:txBody>
          <a:bodyPr lIns="38100" tIns="38100" rIns="38100" bIns="38100" anchor="ctr" anchorCtr="0">
            <a:noAutofit/>
          </a:bodyPr>
          <a:lstStyle/>
          <a:p>
            <a:pPr marL="0" lvl="0" indent="0">
              <a:spcBef>
                <a:spcPts val="0"/>
              </a:spcBef>
              <a:buSzPct val="100000"/>
              <a:buNone/>
            </a:pPr>
            <a:r>
              <a:rPr lang="ru-RU" dirty="0" smtClean="0">
                <a:solidFill>
                  <a:schemeClr val="lt1"/>
                </a:solidFill>
                <a:latin typeface="Arial" charset="0"/>
                <a:ea typeface="Arial" charset="0"/>
                <a:cs typeface="Arial" charset="0"/>
                <a:sym typeface="Cabin"/>
              </a:rPr>
              <a:t>Встретив н</a:t>
            </a:r>
            <a:r>
              <a:rPr lang="ru-RU" u="none" strike="noStrike" cap="none" dirty="0" smtClean="0">
                <a:solidFill>
                  <a:schemeClr val="lt1"/>
                </a:solidFill>
                <a:latin typeface="Arial" charset="0"/>
                <a:ea typeface="Arial" charset="0"/>
                <a:cs typeface="Arial" charset="0"/>
                <a:sym typeface="Cabin"/>
              </a:rPr>
              <a:t>овое имя, мы должны добавить новую запись в</a:t>
            </a:r>
            <a:r>
              <a:rPr lang="en-US" u="none" strike="noStrike" cap="none" dirty="0" smtClean="0">
                <a:solidFill>
                  <a:schemeClr val="lt1"/>
                </a:solidFill>
                <a:latin typeface="Arial" charset="0"/>
                <a:ea typeface="Arial" charset="0"/>
                <a:cs typeface="Arial" charset="0"/>
                <a:sym typeface="Cabin"/>
              </a:rPr>
              <a:t> </a:t>
            </a:r>
            <a:r>
              <a:rPr lang="ru-RU" u="none" strike="noStrike" cap="none" dirty="0" smtClean="0">
                <a:solidFill>
                  <a:srgbClr val="FF00FF"/>
                </a:solidFill>
                <a:latin typeface="Arial" charset="0"/>
                <a:ea typeface="Arial" charset="0"/>
                <a:cs typeface="Arial" charset="0"/>
                <a:sym typeface="Cabin"/>
              </a:rPr>
              <a:t>словарь</a:t>
            </a:r>
            <a:r>
              <a:rPr lang="ru-RU" u="none" strike="noStrike" cap="none" dirty="0" smtClean="0">
                <a:solidFill>
                  <a:schemeClr val="bg1"/>
                </a:solidFill>
                <a:latin typeface="Arial" charset="0"/>
                <a:ea typeface="Arial" charset="0"/>
                <a:cs typeface="Arial" charset="0"/>
                <a:sym typeface="Cabin"/>
              </a:rPr>
              <a:t>.</a:t>
            </a:r>
            <a:r>
              <a:rPr lang="en-US" u="none" strike="noStrike" cap="none" dirty="0" smtClean="0">
                <a:solidFill>
                  <a:schemeClr val="lt1"/>
                </a:solidFill>
                <a:latin typeface="Arial" charset="0"/>
                <a:ea typeface="Arial" charset="0"/>
                <a:cs typeface="Arial" charset="0"/>
                <a:sym typeface="Cabin"/>
              </a:rPr>
              <a:t> </a:t>
            </a:r>
            <a:r>
              <a:rPr lang="ru-RU" u="none" strike="noStrike" cap="none" dirty="0" smtClean="0">
                <a:solidFill>
                  <a:schemeClr val="lt1"/>
                </a:solidFill>
                <a:latin typeface="Arial" charset="0"/>
                <a:ea typeface="Arial" charset="0"/>
                <a:cs typeface="Arial" charset="0"/>
                <a:sym typeface="Cabin"/>
              </a:rPr>
              <a:t>А в случаях когда </a:t>
            </a:r>
            <a:r>
              <a:rPr lang="ru-RU" dirty="0" smtClean="0">
                <a:solidFill>
                  <a:srgbClr val="00FF00"/>
                </a:solidFill>
                <a:latin typeface="Arial" charset="0"/>
                <a:ea typeface="Arial" charset="0"/>
                <a:cs typeface="Arial" charset="0"/>
                <a:sym typeface="Cabin"/>
              </a:rPr>
              <a:t>имя </a:t>
            </a:r>
            <a:r>
              <a:rPr lang="ru-RU" u="none" strike="noStrike" cap="none" dirty="0" smtClean="0">
                <a:solidFill>
                  <a:schemeClr val="lt1"/>
                </a:solidFill>
                <a:latin typeface="Arial" charset="0"/>
                <a:ea typeface="Arial" charset="0"/>
                <a:cs typeface="Arial" charset="0"/>
                <a:sym typeface="Cabin"/>
              </a:rPr>
              <a:t>встретилось во второй и последующие разы,</a:t>
            </a:r>
            <a:r>
              <a:rPr lang="en-US" u="none" strike="noStrike" cap="none" dirty="0" smtClean="0">
                <a:solidFill>
                  <a:schemeClr val="lt1"/>
                </a:solidFill>
                <a:latin typeface="Arial" charset="0"/>
                <a:ea typeface="Arial" charset="0"/>
                <a:cs typeface="Arial" charset="0"/>
                <a:sym typeface="Cabin"/>
              </a:rPr>
              <a:t> </a:t>
            </a:r>
            <a:r>
              <a:rPr lang="ru-RU" u="none" strike="noStrike" cap="none" dirty="0" smtClean="0">
                <a:solidFill>
                  <a:schemeClr val="lt1"/>
                </a:solidFill>
                <a:latin typeface="Arial" charset="0"/>
                <a:ea typeface="Arial" charset="0"/>
                <a:cs typeface="Arial" charset="0"/>
                <a:sym typeface="Cabin"/>
              </a:rPr>
              <a:t>нужно просто добавить единицу к счётчику, относящемуся к этому </a:t>
            </a:r>
            <a:r>
              <a:rPr lang="ru-RU" u="none" strike="noStrike" cap="none" dirty="0" smtClean="0">
                <a:solidFill>
                  <a:srgbClr val="00FF00"/>
                </a:solidFill>
                <a:latin typeface="Arial" charset="0"/>
                <a:ea typeface="Arial" charset="0"/>
                <a:cs typeface="Arial" charset="0"/>
                <a:sym typeface="Cabin"/>
              </a:rPr>
              <a:t>имени </a:t>
            </a:r>
            <a:r>
              <a:rPr lang="ru-RU" u="none" strike="noStrike" cap="none" dirty="0" smtClean="0">
                <a:solidFill>
                  <a:schemeClr val="bg1"/>
                </a:solidFill>
                <a:latin typeface="Arial" charset="0"/>
                <a:ea typeface="Arial" charset="0"/>
                <a:cs typeface="Arial" charset="0"/>
                <a:sym typeface="Cabin"/>
              </a:rPr>
              <a:t>в</a:t>
            </a:r>
            <a:r>
              <a:rPr lang="ru-RU" u="none" strike="noStrike" cap="none" dirty="0" smtClean="0">
                <a:solidFill>
                  <a:srgbClr val="00FF00"/>
                </a:solidFill>
                <a:latin typeface="Arial" charset="0"/>
                <a:ea typeface="Arial" charset="0"/>
                <a:cs typeface="Arial" charset="0"/>
                <a:sym typeface="Cabin"/>
              </a:rPr>
              <a:t> </a:t>
            </a:r>
            <a:r>
              <a:rPr lang="ru-RU" dirty="0">
                <a:solidFill>
                  <a:srgbClr val="FF00FF"/>
                </a:solidFill>
                <a:latin typeface="Arial" charset="0"/>
                <a:ea typeface="Arial" charset="0"/>
                <a:cs typeface="Arial" charset="0"/>
                <a:sym typeface="Cabin"/>
              </a:rPr>
              <a:t>словаре</a:t>
            </a:r>
            <a:endParaRPr lang="en-US" u="none" strike="noStrike" cap="none" dirty="0">
              <a:solidFill>
                <a:srgbClr val="00FF00"/>
              </a:solidFill>
              <a:latin typeface="Arial" charset="0"/>
              <a:ea typeface="Arial" charset="0"/>
              <a:cs typeface="Arial" charset="0"/>
              <a:sym typeface="Cabin"/>
            </a:endParaRPr>
          </a:p>
        </p:txBody>
      </p:sp>
      <p:sp>
        <p:nvSpPr>
          <p:cNvPr id="387" name="Shape 387"/>
          <p:cNvSpPr txBox="1"/>
          <p:nvPr/>
        </p:nvSpPr>
        <p:spPr>
          <a:xfrm>
            <a:off x="750938" y="4727775"/>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smtClean="0">
                <a:solidFill>
                  <a:srgbClr val="FFFF00"/>
                </a:solidFill>
                <a:latin typeface="Courier"/>
                <a:ea typeface="Courier"/>
                <a:cs typeface="Courier"/>
                <a:sym typeface="Courier New"/>
              </a:rPr>
              <a:t>print(</a:t>
            </a:r>
            <a:r>
              <a:rPr lang="en-US" sz="2600" i="0" u="none" strike="noStrike" cap="none" dirty="0" smtClean="0">
                <a:solidFill>
                  <a:srgbClr val="00FF00"/>
                </a:solidFill>
                <a:latin typeface="Courier"/>
                <a:ea typeface="Courier"/>
                <a:cs typeface="Courier"/>
                <a:sym typeface="Courier New"/>
              </a:rPr>
              <a:t>counts</a:t>
            </a:r>
            <a:r>
              <a:rPr lang="en-US" sz="2600" i="0" u="none" strike="noStrike" cap="none" dirty="0" smtClean="0">
                <a:solidFill>
                  <a:srgbClr val="FFFF00"/>
                </a:solidFill>
                <a:latin typeface="Courier"/>
                <a:ea typeface="Courier"/>
                <a:cs typeface="Courier"/>
                <a:sym typeface="Courier New"/>
              </a:rPr>
              <a:t>)</a:t>
            </a:r>
            <a:endParaRPr lang="en-US"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Словари: метод</a:t>
            </a:r>
            <a:r>
              <a:rPr lang="en-US" sz="7600" u="none" strike="noStrike" cap="none" dirty="0" smtClean="0">
                <a:solidFill>
                  <a:srgbClr val="FFFF00"/>
                </a:solidFill>
                <a:latin typeface="Arial" charset="0"/>
                <a:ea typeface="Arial" charset="0"/>
                <a:cs typeface="Arial" charset="0"/>
                <a:sym typeface="Cabin"/>
              </a:rPr>
              <a:t> </a:t>
            </a:r>
            <a:r>
              <a:rPr lang="en-US" sz="7600" u="none" strike="noStrike" cap="none" dirty="0" smtClean="0">
                <a:solidFill>
                  <a:srgbClr val="FF00FF"/>
                </a:solidFill>
                <a:latin typeface="Arial" charset="0"/>
                <a:ea typeface="Arial" charset="0"/>
                <a:cs typeface="Arial" charset="0"/>
                <a:sym typeface="Cabin"/>
              </a:rPr>
              <a:t>get</a:t>
            </a:r>
            <a:endParaRPr lang="en-US" sz="7600" u="none" strike="noStrike" cap="none" dirty="0">
              <a:solidFill>
                <a:srgbClr val="FFD966"/>
              </a:solidFill>
              <a:latin typeface="Arial" charset="0"/>
              <a:ea typeface="Arial" charset="0"/>
              <a:cs typeface="Arial" charset="0"/>
              <a:sym typeface="Cabin"/>
            </a:endParaRPr>
          </a:p>
        </p:txBody>
      </p:sp>
      <p:sp>
        <p:nvSpPr>
          <p:cNvPr id="394" name="Shape 394"/>
          <p:cNvSpPr txBox="1">
            <a:spLocks noGrp="1"/>
          </p:cNvSpPr>
          <p:nvPr>
            <p:ph type="body" idx="1"/>
          </p:nvPr>
        </p:nvSpPr>
        <p:spPr>
          <a:xfrm>
            <a:off x="1029839" y="2603500"/>
            <a:ext cx="7898030" cy="3597795"/>
          </a:xfrm>
          <a:prstGeom prst="rect">
            <a:avLst/>
          </a:prstGeom>
          <a:noFill/>
          <a:ln>
            <a:noFill/>
          </a:ln>
        </p:spPr>
        <p:txBody>
          <a:bodyPr lIns="38100" tIns="38100" rIns="38100" bIns="38100" anchor="ctr" anchorCtr="0">
            <a:noAutofit/>
          </a:bodyPr>
          <a:lstStyle/>
          <a:p>
            <a:pPr marL="0" lvl="0" indent="0">
              <a:spcBef>
                <a:spcPts val="0"/>
              </a:spcBef>
              <a:buSzPct val="100000"/>
              <a:buNone/>
            </a:pPr>
            <a:r>
              <a:rPr lang="ru-RU" sz="3300" u="none" strike="noStrike" cap="none" dirty="0" smtClean="0">
                <a:solidFill>
                  <a:schemeClr val="lt1"/>
                </a:solidFill>
                <a:latin typeface="Arial" charset="0"/>
                <a:ea typeface="Arial" charset="0"/>
                <a:cs typeface="Arial" charset="0"/>
                <a:sym typeface="Cabin"/>
              </a:rPr>
              <a:t>Шаблон проверки наличия </a:t>
            </a:r>
            <a:r>
              <a:rPr lang="ru-RU" sz="3300" u="none" strike="noStrike" cap="none" dirty="0" smtClean="0">
                <a:solidFill>
                  <a:srgbClr val="00FFFF"/>
                </a:solidFill>
                <a:latin typeface="Arial" charset="0"/>
                <a:ea typeface="Arial" charset="0"/>
                <a:cs typeface="Arial" charset="0"/>
                <a:sym typeface="Cabin"/>
              </a:rPr>
              <a:t>ключа</a:t>
            </a:r>
            <a:r>
              <a:rPr lang="en-US" sz="3300" u="none" strike="noStrike" cap="none" dirty="0" smtClean="0">
                <a:solidFill>
                  <a:schemeClr val="lt1"/>
                </a:solidFill>
                <a:latin typeface="Arial" charset="0"/>
                <a:ea typeface="Arial" charset="0"/>
                <a:cs typeface="Arial" charset="0"/>
                <a:sym typeface="Cabin"/>
              </a:rPr>
              <a:t> </a:t>
            </a:r>
            <a:r>
              <a:rPr lang="ru-RU" sz="3300" u="none" strike="noStrike" cap="none" dirty="0" smtClean="0">
                <a:solidFill>
                  <a:schemeClr val="lt1"/>
                </a:solidFill>
                <a:latin typeface="Arial" charset="0"/>
                <a:ea typeface="Arial" charset="0"/>
                <a:cs typeface="Arial" charset="0"/>
                <a:sym typeface="Cabin"/>
              </a:rPr>
              <a:t>в словаре, и</a:t>
            </a:r>
            <a:r>
              <a:rPr lang="en-US" sz="3300" u="none" strike="noStrike" cap="none" dirty="0" smtClean="0">
                <a:solidFill>
                  <a:schemeClr val="lt1"/>
                </a:solidFill>
                <a:latin typeface="Arial" charset="0"/>
                <a:ea typeface="Arial" charset="0"/>
                <a:cs typeface="Arial" charset="0"/>
                <a:sym typeface="Cabin"/>
              </a:rPr>
              <a:t> </a:t>
            </a:r>
            <a:r>
              <a:rPr lang="ru-RU" sz="3300" u="none" strike="noStrike" cap="none" dirty="0" smtClean="0">
                <a:solidFill>
                  <a:schemeClr val="lt1"/>
                </a:solidFill>
                <a:latin typeface="Arial" charset="0"/>
                <a:ea typeface="Arial" charset="0"/>
                <a:cs typeface="Arial" charset="0"/>
                <a:sym typeface="Cabin"/>
              </a:rPr>
              <a:t>установление значения по умолчанию, если</a:t>
            </a:r>
            <a:r>
              <a:rPr lang="en-US" sz="3300" u="none" strike="noStrike" cap="none" dirty="0" smtClean="0">
                <a:solidFill>
                  <a:schemeClr val="lt1"/>
                </a:solidFill>
                <a:latin typeface="Arial" charset="0"/>
                <a:ea typeface="Arial" charset="0"/>
                <a:cs typeface="Arial" charset="0"/>
                <a:sym typeface="Cabin"/>
              </a:rPr>
              <a:t> </a:t>
            </a:r>
            <a:r>
              <a:rPr lang="ru-RU" sz="3300" u="none" strike="noStrike" cap="none" dirty="0" smtClean="0">
                <a:solidFill>
                  <a:srgbClr val="00FFFF"/>
                </a:solidFill>
                <a:latin typeface="Arial" charset="0"/>
                <a:ea typeface="Arial" charset="0"/>
                <a:cs typeface="Arial" charset="0"/>
                <a:sym typeface="Cabin"/>
              </a:rPr>
              <a:t>ключ </a:t>
            </a:r>
            <a:r>
              <a:rPr lang="ru-RU" sz="3300" dirty="0" smtClean="0">
                <a:solidFill>
                  <a:schemeClr val="lt1"/>
                </a:solidFill>
                <a:latin typeface="Arial" charset="0"/>
                <a:ea typeface="Arial" charset="0"/>
                <a:cs typeface="Arial" charset="0"/>
                <a:sym typeface="Cabin"/>
              </a:rPr>
              <a:t>в словаре отсутствует, настолько распространён, что </a:t>
            </a:r>
            <a:r>
              <a:rPr lang="ru-RU" sz="3300" u="none" strike="noStrike" cap="none" dirty="0" smtClean="0">
                <a:solidFill>
                  <a:schemeClr val="lt1"/>
                </a:solidFill>
                <a:latin typeface="Arial" charset="0"/>
                <a:ea typeface="Arial" charset="0"/>
                <a:cs typeface="Arial" charset="0"/>
                <a:sym typeface="Cabin"/>
              </a:rPr>
              <a:t>существует специальный </a:t>
            </a:r>
            <a:r>
              <a:rPr lang="ru-RU" sz="3300" u="none" strike="noStrike" cap="none" dirty="0" smtClean="0">
                <a:solidFill>
                  <a:srgbClr val="FF00FF"/>
                </a:solidFill>
                <a:latin typeface="Arial" charset="0"/>
                <a:ea typeface="Arial" charset="0"/>
                <a:cs typeface="Arial" charset="0"/>
                <a:sym typeface="Cabin"/>
              </a:rPr>
              <a:t>метод</a:t>
            </a:r>
            <a:r>
              <a:rPr lang="en-US" sz="3300" u="none" strike="noStrike" cap="none" dirty="0" smtClean="0">
                <a:solidFill>
                  <a:schemeClr val="lt1"/>
                </a:solidFill>
                <a:latin typeface="Arial" charset="0"/>
                <a:ea typeface="Arial" charset="0"/>
                <a:cs typeface="Arial" charset="0"/>
                <a:sym typeface="Cabin"/>
              </a:rPr>
              <a:t> </a:t>
            </a:r>
            <a:r>
              <a:rPr lang="en-US" sz="3300" u="none" strike="noStrike" cap="none" dirty="0" smtClean="0">
                <a:solidFill>
                  <a:srgbClr val="FF00FF"/>
                </a:solidFill>
                <a:latin typeface="Arial" charset="0"/>
                <a:ea typeface="Arial" charset="0"/>
                <a:cs typeface="Arial" charset="0"/>
                <a:sym typeface="Cabin"/>
              </a:rPr>
              <a:t>get</a:t>
            </a:r>
            <a:r>
              <a:rPr lang="en-US" sz="3300" u="none" strike="noStrike" cap="none" dirty="0" smtClean="0">
                <a:solidFill>
                  <a:schemeClr val="lt1"/>
                </a:solidFill>
                <a:latin typeface="Arial" charset="0"/>
                <a:ea typeface="Arial" charset="0"/>
                <a:cs typeface="Arial" charset="0"/>
                <a:sym typeface="Cabin"/>
              </a:rPr>
              <a:t>()</a:t>
            </a:r>
            <a:r>
              <a:rPr lang="ru-RU" sz="3300" u="none" strike="noStrike" cap="none" dirty="0" smtClean="0">
                <a:solidFill>
                  <a:schemeClr val="lt1"/>
                </a:solidFill>
                <a:latin typeface="Arial" charset="0"/>
                <a:ea typeface="Arial" charset="0"/>
                <a:cs typeface="Arial" charset="0"/>
                <a:sym typeface="Cabin"/>
              </a:rPr>
              <a:t>, который делает это за нас</a:t>
            </a:r>
            <a:endParaRPr lang="en-US" sz="3300" u="none" strike="noStrike" cap="none" dirty="0">
              <a:solidFill>
                <a:schemeClr val="lt1"/>
              </a:solidFill>
              <a:latin typeface="Arial" charset="0"/>
              <a:ea typeface="Arial" charset="0"/>
              <a:cs typeface="Arial" charset="0"/>
              <a:sym typeface="Cabin"/>
            </a:endParaRP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201295"/>
            <a:ext cx="7924620" cy="2177934"/>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ru-RU" sz="3000" u="none" strike="noStrike" cap="none" dirty="0" smtClean="0">
                <a:solidFill>
                  <a:srgbClr val="FF7F00"/>
                </a:solidFill>
                <a:latin typeface="Arial" charset="0"/>
                <a:ea typeface="Arial" charset="0"/>
                <a:cs typeface="Arial" charset="0"/>
                <a:sym typeface="Cabin"/>
              </a:rPr>
              <a:t>Оранжевым выделено значение по умолчанию в случае, если ключ отсутствует, а такж</a:t>
            </a:r>
            <a:r>
              <a:rPr lang="ru-RU" sz="3000" dirty="0" smtClean="0">
                <a:solidFill>
                  <a:srgbClr val="FF7F00"/>
                </a:solidFill>
                <a:latin typeface="Arial" charset="0"/>
                <a:ea typeface="Arial" charset="0"/>
                <a:cs typeface="Arial" charset="0"/>
                <a:sym typeface="Cabin"/>
              </a:rPr>
              <a:t>е </a:t>
            </a:r>
            <a:r>
              <a:rPr lang="ru-RU" sz="3000" u="none" strike="noStrike" cap="none" dirty="0" smtClean="0">
                <a:solidFill>
                  <a:srgbClr val="FF7F00"/>
                </a:solidFill>
                <a:latin typeface="Arial" charset="0"/>
                <a:ea typeface="Arial" charset="0"/>
                <a:cs typeface="Arial" charset="0"/>
                <a:sym typeface="Cabin"/>
              </a:rPr>
              <a:t>нет трассировки (информации о произошедших ошибках)</a:t>
            </a:r>
            <a:endParaRPr lang="en-US" sz="3000" u="none" strike="noStrike" cap="none" dirty="0">
              <a:solidFill>
                <a:srgbClr val="FF7F00"/>
              </a:solidFill>
              <a:latin typeface="Arial" charset="0"/>
              <a:ea typeface="Arial" charset="0"/>
              <a:cs typeface="Arial" charset="0"/>
              <a:sym typeface="Cabin"/>
            </a:endParaRP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Упрощённый подсчёт с </a:t>
            </a:r>
            <a:r>
              <a:rPr lang="en-US" sz="7600" u="none" strike="noStrike" cap="none" dirty="0" smtClean="0">
                <a:solidFill>
                  <a:srgbClr val="FF00FF"/>
                </a:solidFill>
                <a:latin typeface="Arial" charset="0"/>
                <a:ea typeface="Arial" charset="0"/>
                <a:cs typeface="Arial" charset="0"/>
                <a:sym typeface="Cabin"/>
              </a:rPr>
              <a:t>get()</a:t>
            </a:r>
            <a:endParaRPr lang="en-US" sz="7600" u="none" strike="noStrike" cap="none" dirty="0">
              <a:solidFill>
                <a:srgbClr val="FF00FF"/>
              </a:solidFill>
              <a:latin typeface="Arial" charset="0"/>
              <a:ea typeface="Arial" charset="0"/>
              <a:cs typeface="Arial" charset="0"/>
              <a:sym typeface="Cabin"/>
            </a:endParaRP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lvl="0" indent="0">
              <a:spcBef>
                <a:spcPts val="0"/>
              </a:spcBef>
              <a:buSzPct val="100000"/>
              <a:buNone/>
            </a:pPr>
            <a:r>
              <a:rPr lang="ru-RU" sz="3600" u="none" strike="noStrike" cap="none" dirty="0" smtClean="0">
                <a:solidFill>
                  <a:schemeClr val="lt1"/>
                </a:solidFill>
                <a:latin typeface="Arial" charset="0"/>
                <a:ea typeface="Arial" charset="0"/>
                <a:cs typeface="Arial" charset="0"/>
                <a:sym typeface="Cabin"/>
              </a:rPr>
              <a:t>Мы можем использовать метод </a:t>
            </a:r>
            <a:r>
              <a:rPr lang="en-US" sz="3600" u="none" strike="noStrike" cap="none" dirty="0" smtClean="0">
                <a:solidFill>
                  <a:srgbClr val="FF00FF"/>
                </a:solidFill>
                <a:latin typeface="Arial" charset="0"/>
                <a:ea typeface="Arial" charset="0"/>
                <a:cs typeface="Arial" charset="0"/>
                <a:sym typeface="Cabin"/>
              </a:rPr>
              <a:t>get</a:t>
            </a:r>
            <a:r>
              <a:rPr lang="en-US" sz="3600" u="none" strike="noStrike" cap="none" dirty="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и подставить </a:t>
            </a:r>
            <a:r>
              <a:rPr lang="ru-RU" sz="3600" dirty="0" smtClean="0">
                <a:solidFill>
                  <a:srgbClr val="FF7F00"/>
                </a:solidFill>
                <a:latin typeface="Arial" charset="0"/>
                <a:ea typeface="Arial" charset="0"/>
                <a:cs typeface="Arial" charset="0"/>
                <a:sym typeface="Cabin"/>
              </a:rPr>
              <a:t>значение по умолчанию равное нулю</a:t>
            </a:r>
            <a:r>
              <a:rPr lang="ru-RU" sz="3600" u="none" strike="noStrike" cap="none" dirty="0" smtClean="0">
                <a:solidFill>
                  <a:schemeClr val="lt1"/>
                </a:solidFill>
                <a:latin typeface="Arial" charset="0"/>
                <a:ea typeface="Arial" charset="0"/>
                <a:cs typeface="Arial" charset="0"/>
                <a:sym typeface="Cabin"/>
              </a:rPr>
              <a:t>, если </a:t>
            </a:r>
            <a:r>
              <a:rPr lang="ru-RU" sz="3600" u="none" strike="noStrike" cap="none" dirty="0" smtClean="0">
                <a:solidFill>
                  <a:srgbClr val="00FFFF"/>
                </a:solidFill>
                <a:latin typeface="Arial" charset="0"/>
                <a:ea typeface="Arial" charset="0"/>
                <a:cs typeface="Arial" charset="0"/>
                <a:sym typeface="Cabin"/>
              </a:rPr>
              <a:t>ключа</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еще нет в словаре. А затем добавлять единицу к этому </a:t>
            </a:r>
            <a:r>
              <a:rPr lang="ru-RU" sz="3600" u="none" strike="noStrike" cap="none" dirty="0" smtClean="0">
                <a:solidFill>
                  <a:srgbClr val="FF7F00"/>
                </a:solidFill>
                <a:latin typeface="Arial" charset="0"/>
                <a:ea typeface="Arial" charset="0"/>
                <a:cs typeface="Arial" charset="0"/>
                <a:sym typeface="Cabin"/>
              </a:rPr>
              <a:t>значению</a:t>
            </a:r>
            <a:endParaRPr lang="en-US" sz="3600" u="none" strike="noStrike" cap="none" dirty="0">
              <a:solidFill>
                <a:srgbClr val="FF7F00"/>
              </a:solidFill>
              <a:latin typeface="Arial" charset="0"/>
              <a:ea typeface="Arial" charset="0"/>
              <a:cs typeface="Arial" charset="0"/>
              <a:sym typeface="Cabin"/>
            </a:endParaRP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5104015" y="7640632"/>
            <a:ext cx="390035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ru-RU" sz="3600" u="none" strike="noStrike" cap="none" dirty="0" smtClean="0">
                <a:solidFill>
                  <a:srgbClr val="FF7F00"/>
                </a:solidFill>
                <a:latin typeface="Arial" charset="0"/>
                <a:ea typeface="Arial" charset="0"/>
                <a:cs typeface="Arial" charset="0"/>
                <a:sym typeface="Cabin"/>
              </a:rPr>
              <a:t>Значение </a:t>
            </a:r>
          </a:p>
          <a:p>
            <a:pPr marL="0" marR="0" lvl="0" indent="0" algn="ctr" rtl="0">
              <a:lnSpc>
                <a:spcPct val="100000"/>
              </a:lnSpc>
              <a:spcBef>
                <a:spcPts val="0"/>
              </a:spcBef>
              <a:spcAft>
                <a:spcPts val="0"/>
              </a:spcAft>
              <a:buClr>
                <a:srgbClr val="FF7F00"/>
              </a:buClr>
              <a:buSzPct val="25000"/>
              <a:buFont typeface="Cabin"/>
              <a:buNone/>
            </a:pPr>
            <a:r>
              <a:rPr lang="ru-RU" sz="3600" u="none" strike="noStrike" cap="none" dirty="0" smtClean="0">
                <a:solidFill>
                  <a:srgbClr val="FF7F00"/>
                </a:solidFill>
                <a:latin typeface="Arial" charset="0"/>
                <a:ea typeface="Arial" charset="0"/>
                <a:cs typeface="Arial" charset="0"/>
                <a:sym typeface="Cabin"/>
              </a:rPr>
              <a:t>по умолчанию</a:t>
            </a:r>
            <a:endParaRPr lang="en-US" sz="3600" u="none" strike="noStrike" cap="none" dirty="0">
              <a:solidFill>
                <a:srgbClr val="FF7F00"/>
              </a:solidFill>
              <a:latin typeface="Arial" charset="0"/>
              <a:ea typeface="Arial" charset="0"/>
              <a:cs typeface="Arial" charset="0"/>
              <a:sym typeface="Cabin"/>
            </a:endParaRPr>
          </a:p>
        </p:txBody>
      </p:sp>
      <p:cxnSp>
        <p:nvCxnSpPr>
          <p:cNvPr id="407" name="Shape 407"/>
          <p:cNvCxnSpPr/>
          <p:nvPr/>
        </p:nvCxnSpPr>
        <p:spPr>
          <a:xfrm flipH="1">
            <a:off x="7453223" y="6434051"/>
            <a:ext cx="63992" cy="990681"/>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ru-RU" sz="7600" dirty="0">
                <a:solidFill>
                  <a:srgbClr val="FFD966"/>
                </a:solidFill>
                <a:latin typeface="Arial" charset="0"/>
                <a:ea typeface="Arial" charset="0"/>
                <a:cs typeface="Arial" charset="0"/>
                <a:sym typeface="Cabin"/>
              </a:rPr>
              <a:t>Упрощённый подсчёт с </a:t>
            </a:r>
            <a:r>
              <a:rPr lang="en-US" sz="7600" dirty="0">
                <a:solidFill>
                  <a:srgbClr val="FF00FF"/>
                </a:solidFill>
                <a:latin typeface="Arial" charset="0"/>
                <a:ea typeface="Arial" charset="0"/>
                <a:cs typeface="Arial" charset="0"/>
                <a:sym typeface="Cabin"/>
              </a:rPr>
              <a:t>get()</a:t>
            </a:r>
            <a:endParaRPr lang="en-US" sz="7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Что такое Коллекция</a:t>
            </a:r>
            <a:r>
              <a:rPr lang="en-US" sz="6400" u="none" strike="noStrike" cap="none" dirty="0" smtClean="0">
                <a:solidFill>
                  <a:srgbClr val="FFD966"/>
                </a:solidFill>
                <a:latin typeface="Arial" charset="0"/>
                <a:ea typeface="Arial" charset="0"/>
                <a:cs typeface="Arial" charset="0"/>
                <a:sym typeface="Cabin"/>
              </a:rPr>
              <a:t>?</a:t>
            </a:r>
            <a:endParaRPr lang="en-US" sz="6400" u="none" strike="noStrike" cap="none" dirty="0">
              <a:solidFill>
                <a:srgbClr val="FFD966"/>
              </a:solidFill>
              <a:latin typeface="Arial" charset="0"/>
              <a:ea typeface="Arial" charset="0"/>
              <a:cs typeface="Arial" charset="0"/>
              <a:sym typeface="Cabin"/>
            </a:endParaRP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Коллекция хороша тем, что мы можем положить в неё больше одного значения и хранить их все внутри одной удобной «упаковки»</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Мы можем хранить набор значений в одной переменной</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Это возможно благодаря тому, что мы имеем больше одного места «внутри» переменной</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У нас есть способы найти разные места внутри переменной</a:t>
            </a:r>
            <a:endParaRPr lang="en-US" sz="3600" u="none" strike="noStrike" cap="none" dirty="0">
              <a:solidFill>
                <a:schemeClr val="lt1"/>
              </a:solidFill>
              <a:latin typeface="Arial" charset="0"/>
              <a:ea typeface="Arial" charset="0"/>
              <a:cs typeface="Arial" charset="0"/>
              <a:sym typeface="Cabin"/>
            </a:endParaRP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6327" y="715799"/>
            <a:ext cx="10583346" cy="1292662"/>
          </a:xfrm>
          <a:prstGeom prst="rect">
            <a:avLst/>
          </a:prstGeom>
        </p:spPr>
        <p:txBody>
          <a:bodyPr wrap="none">
            <a:spAutoFit/>
          </a:bodyPr>
          <a:lstStyle/>
          <a:p>
            <a:r>
              <a:rPr lang="ru-RU" sz="7800" dirty="0" smtClean="0">
                <a:solidFill>
                  <a:srgbClr val="FFD966"/>
                </a:solidFill>
                <a:latin typeface="Arial" charset="0"/>
                <a:cs typeface="Arial" charset="0"/>
                <a:sym typeface="Cabin"/>
              </a:rPr>
              <a:t>Подсчёт слов в тексте</a:t>
            </a:r>
            <a:endParaRPr lang="en-US" sz="7800" dirty="0">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lvl="0" algn="ctr">
              <a:buClr>
                <a:srgbClr val="00FF00"/>
              </a:buClr>
              <a:buSzPct val="25000"/>
            </a:pPr>
            <a:r>
              <a:rPr lang="ru-RU" sz="2800" u="none" strike="noStrike" cap="none" dirty="0" smtClean="0">
                <a:solidFill>
                  <a:srgbClr val="00FF00"/>
                </a:solidFill>
                <a:latin typeface="Arial" charset="0"/>
                <a:ea typeface="Arial" charset="0"/>
                <a:cs typeface="Arial" charset="0"/>
                <a:sym typeface="Cabin"/>
              </a:rPr>
              <a:t>Написание программ (программирование) </a:t>
            </a:r>
            <a:r>
              <a:rPr lang="ru-RU" sz="2800" dirty="0">
                <a:solidFill>
                  <a:srgbClr val="00FF00"/>
                </a:solidFill>
              </a:rPr>
              <a:t>—</a:t>
            </a:r>
            <a:r>
              <a:rPr lang="ru-RU" sz="2800" u="none" strike="noStrike" cap="none" dirty="0" smtClean="0">
                <a:solidFill>
                  <a:srgbClr val="00FF00"/>
                </a:solidFill>
                <a:latin typeface="Arial" charset="0"/>
                <a:ea typeface="Arial" charset="0"/>
                <a:cs typeface="Arial" charset="0"/>
                <a:sym typeface="Cabin"/>
              </a:rPr>
              <a:t> очень творческое и полезное занятие. Вы можете писать программы по разным причинам:  желая заработать на жизнь, решить сложную задачу анализа данных или получить удовольствие от помощи кому-либо в решении проблемы. Эта книга предполагает, что каждому нужно знать, как программировать, а как только вы этому научитесь, обязательно найдете применение приобретенным навыкам.</a:t>
            </a:r>
            <a:endParaRPr lang="en-US" sz="2800" u="none" strike="noStrike" cap="none" dirty="0">
              <a:solidFill>
                <a:srgbClr val="00FF00"/>
              </a:solidFill>
              <a:latin typeface="Arial" charset="0"/>
              <a:ea typeface="Arial" charset="0"/>
              <a:cs typeface="Arial" charset="0"/>
              <a:sym typeface="Cabin"/>
            </a:endParaRP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2800" u="none" strike="noStrike" cap="none" dirty="0" smtClean="0">
                <a:solidFill>
                  <a:srgbClr val="FFFF00"/>
                </a:solidFill>
                <a:latin typeface="Arial" charset="0"/>
                <a:ea typeface="Arial" charset="0"/>
                <a:cs typeface="Arial" charset="0"/>
                <a:sym typeface="Cabin"/>
              </a:rPr>
              <a:t>В повседневной жизни нас окружают компьютеры, ноутбуки, мобильные телефоны.</a:t>
            </a:r>
            <a:r>
              <a:rPr lang="en-US" sz="2800" u="none" strike="noStrike" cap="none" dirty="0" smtClean="0">
                <a:solidFill>
                  <a:srgbClr val="FFFF00"/>
                </a:solidFill>
                <a:latin typeface="Arial" charset="0"/>
                <a:ea typeface="Arial" charset="0"/>
                <a:cs typeface="Arial" charset="0"/>
                <a:sym typeface="Cabin"/>
              </a:rPr>
              <a:t> </a:t>
            </a:r>
            <a:r>
              <a:rPr lang="ru-RU" sz="2800" u="none" strike="noStrike" cap="none" dirty="0" smtClean="0">
                <a:solidFill>
                  <a:srgbClr val="FFFF00"/>
                </a:solidFill>
                <a:latin typeface="Arial" charset="0"/>
                <a:ea typeface="Arial" charset="0"/>
                <a:cs typeface="Arial" charset="0"/>
                <a:sym typeface="Cabin"/>
              </a:rPr>
              <a:t>Мы можем воспринимать эти устройства как наших «персональных помощников», которые могут выполнять какие-то функции, облегчая нам жизнь.</a:t>
            </a:r>
            <a:r>
              <a:rPr lang="en-US" sz="2800" u="none" strike="noStrike" cap="none" dirty="0" smtClean="0">
                <a:solidFill>
                  <a:srgbClr val="FFFF00"/>
                </a:solidFill>
                <a:latin typeface="Arial" charset="0"/>
                <a:ea typeface="Arial" charset="0"/>
                <a:cs typeface="Arial" charset="0"/>
                <a:sym typeface="Cabin"/>
              </a:rPr>
              <a:t> </a:t>
            </a:r>
            <a:r>
              <a:rPr lang="ru-RU" sz="2800" dirty="0" smtClean="0">
                <a:solidFill>
                  <a:srgbClr val="FFFF00"/>
                </a:solidFill>
                <a:latin typeface="Arial" charset="0"/>
                <a:ea typeface="Arial" charset="0"/>
                <a:cs typeface="Arial" charset="0"/>
                <a:sym typeface="Cabin"/>
              </a:rPr>
              <a:t>Аппаратное обеспечение современных компьютеров по сути устроено так, чтобы постоянно спрашивать: «Что бы вы хотели, чтобы я сделал дальше?»</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ru-RU" sz="2800" u="none" strike="noStrike" cap="none" dirty="0" smtClean="0">
                <a:solidFill>
                  <a:srgbClr val="00FFFF"/>
                </a:solidFill>
                <a:latin typeface="Arial" charset="0"/>
                <a:ea typeface="Arial" charset="0"/>
                <a:cs typeface="Arial" charset="0"/>
                <a:sym typeface="Cabin"/>
              </a:rPr>
              <a:t>Компьютеры быстры, обладают огромным объемом памяти и могли бы быть для нас очень полезны, знай мы язык, чтобы объяснить компьютеру, что мы хотели бы, чтобы он сделал дальше. Если бы мы знали этот язык, то могли бы переложить на компьютер выполнение</a:t>
            </a:r>
          </a:p>
          <a:p>
            <a:pPr marL="0" marR="0" lvl="0" indent="0" algn="ctr" rtl="0">
              <a:lnSpc>
                <a:spcPct val="100000"/>
              </a:lnSpc>
              <a:spcBef>
                <a:spcPts val="0"/>
              </a:spcBef>
              <a:spcAft>
                <a:spcPts val="0"/>
              </a:spcAft>
              <a:buClr>
                <a:srgbClr val="00FFFF"/>
              </a:buClr>
              <a:buSzPct val="25000"/>
              <a:buFont typeface="Cabin"/>
              <a:buNone/>
            </a:pPr>
            <a:r>
              <a:rPr lang="ru-RU" sz="2800" u="none" strike="noStrike" cap="none" dirty="0" smtClean="0">
                <a:solidFill>
                  <a:srgbClr val="00FFFF"/>
                </a:solidFill>
                <a:latin typeface="Arial" charset="0"/>
                <a:ea typeface="Arial" charset="0"/>
                <a:cs typeface="Arial" charset="0"/>
                <a:sym typeface="Cabin"/>
              </a:rPr>
              <a:t>некоторых повторяющихся задач. Забавно, что задачи, с которыми компьютеры справляются лучше всего, людям чаще всего кажутся скучными и утомительными</a:t>
            </a:r>
            <a:r>
              <a:rPr lang="en-US" sz="2800" u="none" strike="noStrike" cap="none" dirty="0" smtClean="0">
                <a:solidFill>
                  <a:srgbClr val="00FFFF"/>
                </a:solidFill>
                <a:latin typeface="Arial" charset="0"/>
                <a:ea typeface="Arial" charset="0"/>
                <a:cs typeface="Arial" charset="0"/>
                <a:sym typeface="Cabin"/>
              </a:rPr>
              <a:t>.</a:t>
            </a:r>
            <a:endParaRPr lang="en-US" sz="2800" u="none" strike="noStrike" cap="none" dirty="0">
              <a:solidFill>
                <a:srgbClr val="00FF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Шаблон подсчета</a:t>
            </a:r>
            <a:endParaRPr lang="en-US" sz="7600" u="none" strike="noStrike" cap="none" dirty="0">
              <a:solidFill>
                <a:srgbClr val="FFD966"/>
              </a:solidFill>
              <a:latin typeface="Arial" charset="0"/>
              <a:ea typeface="Arial" charset="0"/>
              <a:cs typeface="Arial" charset="0"/>
              <a:sym typeface="Cabin"/>
            </a:endParaRPr>
          </a:p>
        </p:txBody>
      </p:sp>
      <p:sp>
        <p:nvSpPr>
          <p:cNvPr id="435" name="Shape 435"/>
          <p:cNvSpPr txBox="1"/>
          <p:nvPr/>
        </p:nvSpPr>
        <p:spPr>
          <a:xfrm>
            <a:off x="875400" y="2305400"/>
            <a:ext cx="7699257"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chemeClr val="lt1"/>
                </a:solidFill>
                <a:latin typeface="Courier"/>
                <a:ea typeface="Courier"/>
                <a:cs typeface="Courier"/>
                <a:sym typeface="Courier New"/>
              </a:rPr>
              <a:t>Введите строку текста</a:t>
            </a:r>
            <a:r>
              <a:rPr lang="en-US" sz="3000" i="0" u="none" strike="noStrike" cap="none" dirty="0" smtClean="0">
                <a:solidFill>
                  <a:schemeClr val="lt1"/>
                </a:solidFill>
                <a:latin typeface="Courier"/>
                <a:ea typeface="Courier"/>
                <a:cs typeface="Courier"/>
                <a:sym typeface="Courier New"/>
              </a:rPr>
              <a:t>:</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smtClean="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chemeClr val="lt1"/>
                </a:solidFill>
                <a:latin typeface="Courier"/>
                <a:ea typeface="Courier"/>
                <a:cs typeface="Courier"/>
                <a:sym typeface="Courier New"/>
              </a:rPr>
              <a:t>Слова</a:t>
            </a:r>
            <a:r>
              <a:rPr lang="en-US" sz="3000" i="0" u="none" strike="noStrike" cap="none" dirty="0" smtClean="0">
                <a:solidFill>
                  <a:schemeClr val="lt1"/>
                </a:solidFill>
                <a:latin typeface="Courier"/>
                <a:ea typeface="Courier"/>
                <a:cs typeface="Courier"/>
                <a:sym typeface="Courier New"/>
              </a:rPr>
              <a:t>:', words</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chemeClr val="lt1"/>
                </a:solidFill>
                <a:latin typeface="Courier"/>
                <a:ea typeface="Courier"/>
                <a:cs typeface="Courier"/>
                <a:sym typeface="Courier New"/>
              </a:rPr>
              <a:t>Идет подсчет</a:t>
            </a:r>
            <a:r>
              <a:rPr lang="en-US" sz="3000" i="0" u="none" strike="noStrike" cap="none" dirty="0" smtClean="0">
                <a:solidFill>
                  <a:schemeClr val="lt1"/>
                </a:solidFill>
                <a:latin typeface="Courier"/>
                <a:ea typeface="Courier"/>
                <a:cs typeface="Courier"/>
                <a:sym typeface="Courier New"/>
              </a:rPr>
              <a:t>...</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chemeClr val="lt1"/>
                </a:solidFill>
                <a:latin typeface="Courier"/>
                <a:ea typeface="Courier"/>
                <a:cs typeface="Courier"/>
                <a:sym typeface="Courier New"/>
              </a:rPr>
              <a:t>Итог:</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counts</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p:txBody>
      </p:sp>
      <p:sp>
        <p:nvSpPr>
          <p:cNvPr id="436" name="Shape 436"/>
          <p:cNvSpPr txBox="1"/>
          <p:nvPr/>
        </p:nvSpPr>
        <p:spPr>
          <a:xfrm>
            <a:off x="8961120" y="2768237"/>
            <a:ext cx="6711055" cy="5062352"/>
          </a:xfrm>
          <a:prstGeom prst="rect">
            <a:avLst/>
          </a:prstGeom>
          <a:noFill/>
          <a:ln>
            <a:noFill/>
          </a:ln>
        </p:spPr>
        <p:txBody>
          <a:bodyPr lIns="0" tIns="0" rIns="0" bIns="0" anchor="ctr" anchorCtr="0">
            <a:noAutofit/>
          </a:bodyPr>
          <a:lstStyle/>
          <a:p>
            <a:pPr lvl="0">
              <a:lnSpc>
                <a:spcPct val="115000"/>
              </a:lnSpc>
              <a:buClr>
                <a:schemeClr val="lt1"/>
              </a:buClr>
              <a:buSzPct val="25000"/>
            </a:pPr>
            <a:r>
              <a:rPr lang="ru-RU" sz="3200" u="none" strike="noStrike" cap="none" dirty="0" smtClean="0">
                <a:solidFill>
                  <a:schemeClr val="lt1"/>
                </a:solidFill>
                <a:latin typeface="Arial" charset="0"/>
                <a:ea typeface="Arial" charset="0"/>
                <a:cs typeface="Arial" charset="0"/>
                <a:sym typeface="Cabin"/>
              </a:rPr>
              <a:t>Распространенный шаблон подсчета слов в строке текста состоит в том, чтобы с помощью метода </a:t>
            </a:r>
            <a:r>
              <a:rPr lang="en-US" sz="3200" u="none" strike="noStrike" cap="none" dirty="0" smtClean="0">
                <a:solidFill>
                  <a:srgbClr val="FF00FF"/>
                </a:solidFill>
                <a:latin typeface="Arial" charset="0"/>
                <a:ea typeface="Arial" charset="0"/>
                <a:cs typeface="Arial" charset="0"/>
                <a:sym typeface="Cabin"/>
              </a:rPr>
              <a:t>split</a:t>
            </a:r>
            <a:r>
              <a:rPr lang="ru-RU" sz="3200" dirty="0" smtClean="0">
                <a:solidFill>
                  <a:schemeClr val="bg1"/>
                </a:solidFill>
                <a:latin typeface="Arial" charset="0"/>
                <a:ea typeface="Arial" charset="0"/>
                <a:cs typeface="Arial" charset="0"/>
                <a:sym typeface="Cabin"/>
              </a:rPr>
              <a:t> разделить </a:t>
            </a:r>
            <a:r>
              <a:rPr lang="ru-RU" sz="3200" u="none" strike="noStrike" cap="none" dirty="0" smtClean="0">
                <a:solidFill>
                  <a:schemeClr val="lt1"/>
                </a:solidFill>
                <a:latin typeface="Arial" charset="0"/>
                <a:ea typeface="Arial" charset="0"/>
                <a:cs typeface="Arial" charset="0"/>
                <a:sym typeface="Cabin"/>
              </a:rPr>
              <a:t>строку на отдельные слова</a:t>
            </a:r>
            <a:r>
              <a:rPr lang="ru-RU" sz="3200" dirty="0" smtClean="0">
                <a:solidFill>
                  <a:schemeClr val="lt1"/>
                </a:solidFill>
                <a:latin typeface="Arial" charset="0"/>
                <a:ea typeface="Arial" charset="0"/>
                <a:cs typeface="Arial" charset="0"/>
                <a:sym typeface="Cabin"/>
              </a:rPr>
              <a:t>, з</a:t>
            </a:r>
            <a:r>
              <a:rPr lang="ru-RU" sz="3200" u="none" strike="noStrike" cap="none" dirty="0" smtClean="0">
                <a:solidFill>
                  <a:schemeClr val="lt1"/>
                </a:solidFill>
                <a:latin typeface="Arial" charset="0"/>
                <a:ea typeface="Arial" charset="0"/>
                <a:cs typeface="Arial" charset="0"/>
                <a:sym typeface="Cabin"/>
              </a:rPr>
              <a:t>атем </a:t>
            </a:r>
            <a:r>
              <a:rPr lang="en-US" sz="3200" u="none" strike="noStrike" cap="none" dirty="0" smtClean="0">
                <a:solidFill>
                  <a:schemeClr val="lt1"/>
                </a:solidFill>
                <a:latin typeface="Arial" charset="0"/>
                <a:ea typeface="Arial" charset="0"/>
                <a:cs typeface="Arial" charset="0"/>
                <a:sym typeface="Cabin"/>
              </a:rPr>
              <a:t> </a:t>
            </a:r>
            <a:r>
              <a:rPr lang="ru-RU" sz="3200" u="none" strike="noStrike" cap="none" dirty="0" smtClean="0">
                <a:solidFill>
                  <a:schemeClr val="lt1"/>
                </a:solidFill>
                <a:latin typeface="Arial" charset="0"/>
                <a:ea typeface="Arial" charset="0"/>
                <a:cs typeface="Arial" charset="0"/>
                <a:sym typeface="Cabin"/>
              </a:rPr>
              <a:t>перебрать их и, используя </a:t>
            </a:r>
            <a:r>
              <a:rPr lang="ru-RU" sz="3200" u="none" strike="noStrike" cap="none" dirty="0" smtClean="0">
                <a:solidFill>
                  <a:srgbClr val="00FF00"/>
                </a:solidFill>
                <a:latin typeface="Arial" charset="0"/>
                <a:ea typeface="Arial" charset="0"/>
                <a:cs typeface="Arial" charset="0"/>
                <a:sym typeface="Cabin"/>
              </a:rPr>
              <a:t>словарь</a:t>
            </a:r>
            <a:r>
              <a:rPr lang="ru-RU" sz="3200" u="none" strike="noStrike" cap="none" dirty="0" smtClean="0">
                <a:solidFill>
                  <a:schemeClr val="bg1"/>
                </a:solidFill>
                <a:latin typeface="Arial" charset="0"/>
                <a:ea typeface="Arial" charset="0"/>
                <a:cs typeface="Arial" charset="0"/>
                <a:sym typeface="Cabin"/>
              </a:rPr>
              <a:t>, следить за появлением каждого слова независимо от других, и вести подсчет.</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ru-RU" sz="2600" dirty="0" smtClean="0">
                <a:solidFill>
                  <a:schemeClr val="lt1"/>
                </a:solidFill>
                <a:latin typeface="Courier"/>
                <a:ea typeface="Courier"/>
                <a:cs typeface="Courier"/>
                <a:sym typeface="Courier New"/>
              </a:rPr>
              <a:t>Введите строку текста</a:t>
            </a:r>
            <a:r>
              <a:rPr lang="en-US" sz="2600" i="0" u="none" strike="noStrike" cap="none" dirty="0" smtClean="0">
                <a:solidFill>
                  <a:schemeClr val="lt1"/>
                </a:solidFill>
                <a:latin typeface="Courier"/>
                <a:ea typeface="Courier"/>
                <a:cs typeface="Courier"/>
                <a:sym typeface="Courier New"/>
              </a:rPr>
              <a:t>:</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ru-RU" sz="2600" i="0" u="none" strike="noStrike" cap="none" dirty="0" smtClean="0">
                <a:solidFill>
                  <a:schemeClr val="lt1"/>
                </a:solidFill>
                <a:latin typeface="Courier"/>
                <a:ea typeface="Courier"/>
                <a:cs typeface="Courier"/>
                <a:sym typeface="Courier New"/>
              </a:rPr>
              <a:t>Слова</a:t>
            </a:r>
            <a:r>
              <a:rPr lang="en-US" sz="2600" i="0" u="none" strike="noStrike" cap="none" dirty="0" smtClean="0">
                <a:solidFill>
                  <a:schemeClr val="lt1"/>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ru-RU" sz="2600" i="0" u="none" strike="noStrike" cap="none" dirty="0" smtClean="0">
                <a:solidFill>
                  <a:schemeClr val="lt1"/>
                </a:solidFill>
                <a:latin typeface="Courier"/>
                <a:ea typeface="Courier"/>
                <a:cs typeface="Courier"/>
                <a:sym typeface="Courier New"/>
              </a:rPr>
              <a:t>Идет подсчет</a:t>
            </a:r>
            <a:r>
              <a:rPr lang="en-US" sz="2600" dirty="0" smtClean="0">
                <a:solidFill>
                  <a:schemeClr val="lt1"/>
                </a:solidFill>
                <a:latin typeface="Courier"/>
                <a:ea typeface="Courier"/>
                <a:cs typeface="Courier"/>
                <a:sym typeface="Courier New"/>
              </a:rPr>
              <a:t>…</a:t>
            </a:r>
            <a:endParaRPr lang="en-US"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ru-RU" sz="2600" i="0" u="none" strike="noStrike" cap="none" dirty="0" smtClean="0">
                <a:solidFill>
                  <a:schemeClr val="lt1"/>
                </a:solidFill>
                <a:latin typeface="Courier"/>
                <a:ea typeface="Courier"/>
                <a:cs typeface="Courier"/>
                <a:sym typeface="Courier New"/>
              </a:rPr>
              <a:t>Итог:</a:t>
            </a:r>
            <a:r>
              <a:rPr lang="en-US" sz="2600" i="0" u="none" strike="noStrike" cap="none" dirty="0" smtClean="0">
                <a:solidFill>
                  <a:schemeClr val="lt1"/>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smtClean="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smtClean="0">
                <a:solidFill>
                  <a:srgbClr val="FF00FF"/>
                </a:solidFill>
                <a:latin typeface="Courier"/>
                <a:ea typeface="Courier"/>
                <a:cs typeface="Courier"/>
                <a:sym typeface="Courier New"/>
              </a:rPr>
              <a:t>input</a:t>
            </a:r>
            <a:r>
              <a:rPr lang="en-US" sz="2400" dirty="0" smtClean="0">
                <a:solidFill>
                  <a:schemeClr val="lt1"/>
                </a:solidFill>
                <a:latin typeface="Courier"/>
                <a:ea typeface="Courier"/>
                <a:cs typeface="Courier"/>
                <a:sym typeface="Courier New"/>
              </a:rPr>
              <a:t>('</a:t>
            </a:r>
            <a:r>
              <a:rPr lang="ru-RU" sz="2400" dirty="0" smtClean="0">
                <a:solidFill>
                  <a:schemeClr val="lt1"/>
                </a:solidFill>
                <a:latin typeface="Courier"/>
                <a:ea typeface="Courier"/>
                <a:cs typeface="Courier"/>
                <a:sym typeface="Courier New"/>
              </a:rPr>
              <a:t>Введите строку текста</a:t>
            </a:r>
            <a:r>
              <a:rPr lang="en-US" sz="2400" dirty="0" smtClean="0">
                <a:solidFill>
                  <a:schemeClr val="lt1"/>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Слова</a:t>
            </a:r>
            <a:r>
              <a:rPr lang="en-US" sz="2400" i="0" u="none" strike="noStrike" cap="none" dirty="0" smtClean="0">
                <a:solidFill>
                  <a:schemeClr val="lt1"/>
                </a:solidFill>
                <a:latin typeface="Courier"/>
                <a:ea typeface="Courier"/>
                <a:cs typeface="Courier"/>
                <a:sym typeface="Courier New"/>
              </a:rPr>
              <a:t>:', words</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Идет подсчет</a:t>
            </a:r>
            <a:r>
              <a:rPr lang="en-US" sz="2400" i="0" u="none" strike="noStrike" cap="none" dirty="0" smtClean="0">
                <a:solidFill>
                  <a:schemeClr val="lt1"/>
                </a:solidFill>
                <a:latin typeface="Courier"/>
                <a:ea typeface="Courier"/>
                <a:cs typeface="Courier"/>
                <a:sym typeface="Courier New"/>
              </a:rPr>
              <a:t>...’</a:t>
            </a:r>
            <a:r>
              <a:rPr lang="en-US" sz="2400" dirty="0" smtClean="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Итог:</a:t>
            </a:r>
            <a:r>
              <a:rPr lang="en-US" sz="2400" i="0" u="none" strike="noStrike" cap="none" dirty="0" smtClean="0">
                <a:solidFill>
                  <a:schemeClr val="lt1"/>
                </a:solidFill>
                <a:latin typeface="Courier"/>
                <a:ea typeface="Courier"/>
                <a:cs typeface="Courier"/>
                <a:sym typeface="Courier New"/>
              </a:rPr>
              <a:t>', counts</a:t>
            </a:r>
            <a:r>
              <a:rPr lang="en-US" sz="2400" dirty="0" smtClean="0">
                <a:solidFill>
                  <a:srgbClr val="FFFF00"/>
                </a:solidFill>
                <a:latin typeface="Courier"/>
                <a:ea typeface="Courier"/>
                <a:cs typeface="Courier"/>
                <a:sym typeface="Courier New"/>
              </a:rPr>
              <a:t>)</a:t>
            </a:r>
            <a:endParaRPr lang="en-US"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Введите строку текста</a:t>
            </a:r>
            <a:r>
              <a:rPr lang="en-US" sz="2800" u="none" strike="noStrike" cap="none" dirty="0" smtClean="0">
                <a:solidFill>
                  <a:schemeClr val="lt1"/>
                </a:solidFill>
                <a:latin typeface="Arial" charset="0"/>
                <a:ea typeface="Arial" charset="0"/>
                <a:cs typeface="Arial" charset="0"/>
                <a:sym typeface="Cabin"/>
              </a:rPr>
              <a:t>:</a:t>
            </a:r>
            <a:endParaRPr lang="en-US"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Слова</a:t>
            </a:r>
            <a:r>
              <a:rPr lang="en-US" sz="2800" u="none" strike="noStrike" cap="none" dirty="0" smtClean="0">
                <a:solidFill>
                  <a:schemeClr val="lt1"/>
                </a:solidFill>
                <a:latin typeface="Arial" charset="0"/>
                <a:ea typeface="Arial" charset="0"/>
                <a:cs typeface="Arial" charset="0"/>
                <a:sym typeface="Cabin"/>
              </a:rPr>
              <a:t>: </a:t>
            </a:r>
            <a:r>
              <a:rPr lang="en-US" sz="2800" u="none" strike="noStrike" cap="none" dirty="0">
                <a:solidFill>
                  <a:schemeClr val="lt1"/>
                </a:solidFill>
                <a:latin typeface="Arial" charset="0"/>
                <a:ea typeface="Arial" charset="0"/>
                <a:cs typeface="Arial" charset="0"/>
                <a:sym typeface="Cabin"/>
              </a:rPr>
              <a:t>['the',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Идет подсчет</a:t>
            </a:r>
            <a:r>
              <a:rPr lang="en-US" sz="2800" u="none" strike="noStrike" cap="none" dirty="0" smtClean="0">
                <a:solidFill>
                  <a:schemeClr val="lt1"/>
                </a:solidFill>
                <a:latin typeface="Arial" charset="0"/>
                <a:ea typeface="Arial" charset="0"/>
                <a:cs typeface="Arial" charset="0"/>
                <a:sym typeface="Cabin"/>
              </a:rPr>
              <a:t>...</a:t>
            </a:r>
            <a:endParaRPr lang="en-US" sz="28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Итог:</a:t>
            </a:r>
            <a:r>
              <a:rPr lang="en-US" sz="2800" u="none" strike="noStrike" cap="none" dirty="0" smtClean="0">
                <a:solidFill>
                  <a:schemeClr val="lt1"/>
                </a:solidFill>
                <a:latin typeface="Arial" charset="0"/>
                <a:ea typeface="Arial" charset="0"/>
                <a:cs typeface="Arial" charset="0"/>
                <a:sym typeface="Cabin"/>
              </a:rPr>
              <a:t> </a:t>
            </a:r>
            <a:r>
              <a:rPr lang="en-US" sz="2800" u="none" strike="noStrike" cap="none" dirty="0">
                <a:solidFill>
                  <a:schemeClr val="lt1"/>
                </a:solidFill>
                <a:latin typeface="Arial" charset="0"/>
                <a:ea typeface="Arial" charset="0"/>
                <a:cs typeface="Arial" charset="0"/>
                <a:sym typeface="Cabin"/>
              </a:rPr>
              <a:t>{'and':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Циклы со счетчиком и словари</a:t>
            </a:r>
            <a:endParaRPr lang="en-US" sz="6400" u="none" strike="noStrike" cap="none" dirty="0">
              <a:solidFill>
                <a:srgbClr val="FFD966"/>
              </a:solidFill>
              <a:latin typeface="Arial" charset="0"/>
              <a:ea typeface="Arial" charset="0"/>
              <a:cs typeface="Arial" charset="0"/>
              <a:sym typeface="Cabin"/>
            </a:endParaRP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ru-RU" sz="3600" u="none" strike="noStrike" cap="none" dirty="0" smtClean="0">
                <a:solidFill>
                  <a:schemeClr val="lt1"/>
                </a:solidFill>
                <a:latin typeface="Arial" charset="0"/>
                <a:ea typeface="Arial" charset="0"/>
                <a:cs typeface="Arial" charset="0"/>
                <a:sym typeface="Cabin"/>
              </a:rPr>
              <a:t>Несмотря на то, что данные в </a:t>
            </a:r>
            <a:r>
              <a:rPr lang="ru-RU" sz="3600" u="none" strike="noStrike" cap="none" dirty="0" smtClean="0">
                <a:solidFill>
                  <a:srgbClr val="00FF00"/>
                </a:solidFill>
                <a:latin typeface="Arial" charset="0"/>
                <a:ea typeface="Arial" charset="0"/>
                <a:cs typeface="Arial" charset="0"/>
                <a:sym typeface="Cabin"/>
              </a:rPr>
              <a:t>словарях</a:t>
            </a:r>
            <a:r>
              <a:rPr lang="en-US" sz="3600" u="none" strike="noStrike" cap="none" dirty="0" smtClean="0">
                <a:solidFill>
                  <a:schemeClr val="lt1"/>
                </a:solidFill>
                <a:latin typeface="Arial" charset="0"/>
                <a:ea typeface="Arial" charset="0"/>
                <a:cs typeface="Arial" charset="0"/>
                <a:sym typeface="Cabin"/>
              </a:rPr>
              <a:t> </a:t>
            </a:r>
            <a:r>
              <a:rPr lang="ru-RU" sz="3600" dirty="0" smtClean="0">
                <a:solidFill>
                  <a:schemeClr val="lt1"/>
                </a:solidFill>
                <a:latin typeface="Arial" charset="0"/>
                <a:ea typeface="Arial" charset="0"/>
                <a:cs typeface="Arial" charset="0"/>
                <a:sym typeface="Cabin"/>
              </a:rPr>
              <a:t>не упорядочены</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мы</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можем написать цикл с</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оператором </a:t>
            </a:r>
            <a:r>
              <a:rPr lang="en-US" sz="3600" u="none" strike="noStrike" cap="none" dirty="0" smtClean="0">
                <a:solidFill>
                  <a:srgbClr val="FFFF00"/>
                </a:solidFill>
                <a:latin typeface="Arial" charset="0"/>
                <a:ea typeface="Arial" charset="0"/>
                <a:cs typeface="Arial" charset="0"/>
                <a:sym typeface="Cabin"/>
              </a:rPr>
              <a:t>for</a:t>
            </a:r>
            <a:r>
              <a:rPr lang="ru-RU" sz="3600" dirty="0" smtClean="0">
                <a:solidFill>
                  <a:schemeClr val="lt1"/>
                </a:solidFill>
                <a:latin typeface="Arial" charset="0"/>
                <a:ea typeface="Arial" charset="0"/>
                <a:cs typeface="Arial" charset="0"/>
                <a:sym typeface="Cabin"/>
              </a:rPr>
              <a:t>, который просматривает все </a:t>
            </a:r>
            <a:r>
              <a:rPr lang="ru-RU" sz="3600" u="none" strike="noStrike" cap="none" dirty="0" smtClean="0">
                <a:solidFill>
                  <a:srgbClr val="00FFFF"/>
                </a:solidFill>
                <a:latin typeface="Arial" charset="0"/>
                <a:ea typeface="Arial" charset="0"/>
                <a:cs typeface="Arial" charset="0"/>
                <a:sym typeface="Cabin"/>
              </a:rPr>
              <a:t>записи</a:t>
            </a:r>
            <a:r>
              <a:rPr lang="en-US" sz="3600" u="none" strike="noStrike" cap="none" dirty="0" smtClean="0">
                <a:solidFill>
                  <a:schemeClr val="lt1"/>
                </a:solidFill>
                <a:latin typeface="Arial" charset="0"/>
                <a:ea typeface="Arial" charset="0"/>
                <a:cs typeface="Arial" charset="0"/>
                <a:sym typeface="Cabin"/>
              </a:rPr>
              <a:t> </a:t>
            </a:r>
            <a:r>
              <a:rPr lang="ru-RU" sz="3600" dirty="0">
                <a:solidFill>
                  <a:schemeClr val="lt1"/>
                </a:solidFill>
                <a:latin typeface="Arial" charset="0"/>
                <a:ea typeface="Arial" charset="0"/>
                <a:cs typeface="Arial" charset="0"/>
                <a:sym typeface="Cabin"/>
              </a:rPr>
              <a:t>в</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rgbClr val="00FF00"/>
                </a:solidFill>
                <a:latin typeface="Arial" charset="0"/>
                <a:ea typeface="Arial" charset="0"/>
                <a:cs typeface="Arial" charset="0"/>
                <a:sym typeface="Cabin"/>
              </a:rPr>
              <a:t>словаре</a:t>
            </a:r>
            <a:r>
              <a:rPr lang="ru-RU" sz="3600" u="none" strike="noStrike" cap="none" dirty="0" smtClean="0">
                <a:solidFill>
                  <a:schemeClr val="bg1"/>
                </a:solidFill>
                <a:latin typeface="Arial" charset="0"/>
                <a:ea typeface="Arial" charset="0"/>
                <a:cs typeface="Arial" charset="0"/>
                <a:sym typeface="Cabin"/>
              </a:rPr>
              <a:t>:</a:t>
            </a:r>
            <a:r>
              <a:rPr lang="ru-RU" sz="3600" u="none" strike="noStrike" cap="none" dirty="0" smtClean="0">
                <a:solidFill>
                  <a:srgbClr val="00FF00"/>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на самом деле он просматривает все</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rgbClr val="00FFFF"/>
                </a:solidFill>
                <a:latin typeface="Arial" charset="0"/>
                <a:ea typeface="Arial" charset="0"/>
                <a:cs typeface="Arial" charset="0"/>
                <a:sym typeface="Cabin"/>
              </a:rPr>
              <a:t>ключи</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в</a:t>
            </a:r>
            <a:r>
              <a:rPr lang="en-US" sz="3600" u="none" strike="noStrike" cap="none" dirty="0" smtClean="0">
                <a:solidFill>
                  <a:schemeClr val="lt1"/>
                </a:solidFill>
                <a:latin typeface="Arial" charset="0"/>
                <a:ea typeface="Arial" charset="0"/>
                <a:cs typeface="Arial" charset="0"/>
                <a:sym typeface="Cabin"/>
              </a:rPr>
              <a:t> </a:t>
            </a:r>
            <a:r>
              <a:rPr lang="ru-RU" sz="3600" dirty="0" smtClean="0">
                <a:solidFill>
                  <a:srgbClr val="00FF00"/>
                </a:solidFill>
                <a:latin typeface="Arial" charset="0"/>
                <a:ea typeface="Arial" charset="0"/>
                <a:cs typeface="Arial" charset="0"/>
                <a:sym typeface="Cabin"/>
              </a:rPr>
              <a:t>словаре</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и</a:t>
            </a:r>
            <a:r>
              <a:rPr lang="en-US" sz="3600" u="none" strike="noStrike" cap="none" dirty="0" smtClean="0">
                <a:solidFill>
                  <a:srgbClr val="00FFFF"/>
                </a:solidFill>
                <a:latin typeface="Arial" charset="0"/>
                <a:ea typeface="Arial" charset="0"/>
                <a:cs typeface="Arial" charset="0"/>
                <a:sym typeface="Cabin"/>
              </a:rPr>
              <a:t> </a:t>
            </a:r>
            <a:r>
              <a:rPr lang="ru-RU" sz="3600" u="none" strike="noStrike" cap="none" dirty="0" smtClean="0">
                <a:solidFill>
                  <a:srgbClr val="00FFFF"/>
                </a:solidFill>
                <a:latin typeface="Arial" charset="0"/>
                <a:ea typeface="Arial" charset="0"/>
                <a:cs typeface="Arial" charset="0"/>
                <a:sym typeface="Cabin"/>
              </a:rPr>
              <a:t>ищет </a:t>
            </a:r>
            <a:r>
              <a:rPr lang="ru-RU" sz="3600" u="none" strike="noStrike" cap="none" dirty="0" smtClean="0">
                <a:solidFill>
                  <a:schemeClr val="lt1"/>
                </a:solidFill>
                <a:latin typeface="Arial" charset="0"/>
                <a:ea typeface="Arial" charset="0"/>
                <a:cs typeface="Arial" charset="0"/>
                <a:sym typeface="Cabin"/>
              </a:rPr>
              <a:t>значения</a:t>
            </a:r>
            <a:endParaRPr lang="en-US" sz="3600" u="none" strike="noStrike" cap="none" dirty="0">
              <a:solidFill>
                <a:schemeClr val="lt1"/>
              </a:solidFill>
              <a:latin typeface="Arial" charset="0"/>
              <a:ea typeface="Arial" charset="0"/>
              <a:cs typeface="Arial" charset="0"/>
              <a:sym typeface="Cabin"/>
            </a:endParaRP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Чак</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1 , </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Фред</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42, </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Ян</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ru-RU" sz="2400" i="0" u="none" strike="noStrike" cap="none" dirty="0" smtClean="0">
                <a:solidFill>
                  <a:srgbClr val="00FFFF"/>
                </a:solidFill>
                <a:latin typeface="Courier"/>
                <a:ea typeface="Courier"/>
                <a:cs typeface="Courier"/>
                <a:sym typeface="Courier New"/>
              </a:rPr>
              <a:t>Ян</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ru-RU" sz="2400" i="0" u="none" strike="noStrike" cap="none" dirty="0" smtClean="0">
                <a:solidFill>
                  <a:srgbClr val="00FFFF"/>
                </a:solidFill>
                <a:latin typeface="Courier"/>
                <a:ea typeface="Courier"/>
                <a:cs typeface="Courier"/>
                <a:sym typeface="Courier New"/>
              </a:rPr>
              <a:t>Чак</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ru-RU" sz="2400" i="0" u="none" strike="noStrike" cap="none" dirty="0" smtClean="0">
                <a:solidFill>
                  <a:srgbClr val="00FFFF"/>
                </a:solidFill>
                <a:latin typeface="Courier"/>
                <a:ea typeface="Courier"/>
                <a:cs typeface="Courier"/>
                <a:sym typeface="Courier New"/>
              </a:rPr>
              <a:t>Фред </a:t>
            </a:r>
            <a:r>
              <a:rPr lang="en-US" sz="2400" i="0" u="none" strike="noStrike" cap="none" dirty="0" smtClean="0">
                <a:solidFill>
                  <a:srgbClr val="00FF00"/>
                </a:solidFill>
                <a:latin typeface="Courier"/>
                <a:ea typeface="Courier"/>
                <a:cs typeface="Courier"/>
                <a:sym typeface="Courier New"/>
              </a:rPr>
              <a:t>42</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485305" y="789709"/>
            <a:ext cx="1528539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Получение списков ключей и значений</a:t>
            </a:r>
            <a:endParaRPr lang="en-US" sz="6400" u="none" strike="noStrike" cap="none" dirty="0">
              <a:solidFill>
                <a:srgbClr val="FFD966"/>
              </a:solidFill>
              <a:latin typeface="Arial" charset="0"/>
              <a:ea typeface="Arial" charset="0"/>
              <a:cs typeface="Arial" charset="0"/>
              <a:sym typeface="Cabin"/>
            </a:endParaRPr>
          </a:p>
        </p:txBody>
      </p:sp>
      <p:sp>
        <p:nvSpPr>
          <p:cNvPr id="464" name="Shape 464"/>
          <p:cNvSpPr txBox="1">
            <a:spLocks noGrp="1"/>
          </p:cNvSpPr>
          <p:nvPr>
            <p:ph type="body" idx="1"/>
          </p:nvPr>
        </p:nvSpPr>
        <p:spPr>
          <a:xfrm>
            <a:off x="1155700" y="2825920"/>
            <a:ext cx="5038066" cy="4718262"/>
          </a:xfrm>
          <a:prstGeom prst="rect">
            <a:avLst/>
          </a:prstGeom>
          <a:noFill/>
          <a:ln>
            <a:noFill/>
          </a:ln>
        </p:spPr>
        <p:txBody>
          <a:bodyPr lIns="38100" tIns="38100" rIns="38100" bIns="38100" anchor="ctr" anchorCtr="0">
            <a:noAutofit/>
          </a:bodyPr>
          <a:lstStyle/>
          <a:p>
            <a:pPr marL="0" lvl="0" indent="0">
              <a:spcBef>
                <a:spcPts val="0"/>
              </a:spcBef>
              <a:buSzPct val="100000"/>
              <a:buNone/>
            </a:pPr>
            <a:r>
              <a:rPr lang="ru-RU" sz="3600" u="none" strike="noStrike" cap="none" dirty="0" smtClean="0">
                <a:solidFill>
                  <a:schemeClr val="lt1"/>
                </a:solidFill>
                <a:latin typeface="Arial" charset="0"/>
                <a:ea typeface="Arial" charset="0"/>
                <a:cs typeface="Arial" charset="0"/>
                <a:sym typeface="Cabin"/>
              </a:rPr>
              <a:t>Вы можете получить из словаря список</a:t>
            </a:r>
            <a:r>
              <a:rPr lang="en-US" sz="3600" u="none" strike="noStrike" cap="none" dirty="0" smtClean="0">
                <a:solidFill>
                  <a:schemeClr val="lt1"/>
                </a:solidFill>
                <a:latin typeface="Arial" charset="0"/>
                <a:ea typeface="Arial" charset="0"/>
                <a:cs typeface="Arial" charset="0"/>
                <a:sym typeface="Cabin"/>
              </a:rPr>
              <a:t> </a:t>
            </a:r>
            <a:r>
              <a:rPr lang="ru-RU" sz="3600" dirty="0" smtClean="0">
                <a:solidFill>
                  <a:srgbClr val="00FF00"/>
                </a:solidFill>
                <a:latin typeface="Arial" charset="0"/>
                <a:ea typeface="Arial" charset="0"/>
                <a:cs typeface="Arial" charset="0"/>
                <a:sym typeface="Cabin"/>
              </a:rPr>
              <a:t>ключей</a:t>
            </a:r>
            <a:r>
              <a:rPr lang="en-US" sz="3600" dirty="0" smtClean="0">
                <a:solidFill>
                  <a:srgbClr val="00FF00"/>
                </a:solidFill>
                <a:latin typeface="Arial" charset="0"/>
                <a:ea typeface="Arial" charset="0"/>
                <a:cs typeface="Arial" charset="0"/>
                <a:sym typeface="Cabin"/>
              </a:rPr>
              <a:t> </a:t>
            </a:r>
            <a:r>
              <a:rPr lang="ru-RU" sz="3600" dirty="0" smtClean="0">
                <a:solidFill>
                  <a:srgbClr val="00FF00"/>
                </a:solidFill>
                <a:latin typeface="Arial" charset="0"/>
                <a:ea typeface="Arial" charset="0"/>
                <a:cs typeface="Arial" charset="0"/>
                <a:sym typeface="Cabin"/>
              </a:rPr>
              <a:t>(</a:t>
            </a:r>
            <a:r>
              <a:rPr lang="en-US" sz="3600" dirty="0" smtClean="0">
                <a:solidFill>
                  <a:srgbClr val="00FF00"/>
                </a:solidFill>
                <a:latin typeface="Arial" charset="0"/>
                <a:ea typeface="Arial" charset="0"/>
                <a:cs typeface="Arial" charset="0"/>
                <a:sym typeface="Cabin"/>
              </a:rPr>
              <a:t>keys</a:t>
            </a:r>
            <a:r>
              <a:rPr lang="ru-RU" sz="3600" dirty="0">
                <a:solidFill>
                  <a:srgbClr val="00FF00"/>
                </a:solidFill>
                <a:latin typeface="Arial" charset="0"/>
                <a:ea typeface="Arial" charset="0"/>
                <a:cs typeface="Arial" charset="0"/>
                <a:sym typeface="Cabin"/>
              </a:rPr>
              <a:t>)</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rgbClr val="FF00FF"/>
                </a:solidFill>
                <a:latin typeface="Arial" charset="0"/>
                <a:ea typeface="Arial" charset="0"/>
                <a:cs typeface="Arial" charset="0"/>
                <a:sym typeface="Cabin"/>
              </a:rPr>
              <a:t>значений (</a:t>
            </a:r>
            <a:r>
              <a:rPr lang="en-US" sz="3600" dirty="0">
                <a:solidFill>
                  <a:srgbClr val="FF00FF"/>
                </a:solidFill>
                <a:latin typeface="Arial" charset="0"/>
                <a:ea typeface="Arial" charset="0"/>
                <a:cs typeface="Arial" charset="0"/>
                <a:sym typeface="Cabin"/>
              </a:rPr>
              <a:t>values</a:t>
            </a:r>
            <a:r>
              <a:rPr lang="ru-RU" sz="3600" u="none" strike="noStrike" cap="none" dirty="0" smtClean="0">
                <a:solidFill>
                  <a:srgbClr val="FF00FF"/>
                </a:solidFill>
                <a:latin typeface="Arial" charset="0"/>
                <a:ea typeface="Arial" charset="0"/>
                <a:cs typeface="Arial" charset="0"/>
                <a:sym typeface="Cabin"/>
              </a:rPr>
              <a:t>)</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или</a:t>
            </a:r>
            <a:r>
              <a:rPr lang="en-US" sz="3600" u="none" strike="noStrike" cap="none" dirty="0" smtClean="0">
                <a:solidFill>
                  <a:srgbClr val="FF7F00"/>
                </a:solidFill>
                <a:latin typeface="Arial" charset="0"/>
                <a:ea typeface="Arial" charset="0"/>
                <a:cs typeface="Arial" charset="0"/>
                <a:sym typeface="Cabin"/>
              </a:rPr>
              <a:t> </a:t>
            </a:r>
            <a:r>
              <a:rPr lang="ru-RU" sz="3600" u="none" strike="noStrike" cap="none" dirty="0" smtClean="0">
                <a:solidFill>
                  <a:srgbClr val="FF7F00"/>
                </a:solidFill>
                <a:latin typeface="Arial" charset="0"/>
                <a:ea typeface="Arial" charset="0"/>
                <a:cs typeface="Arial" charset="0"/>
                <a:sym typeface="Cabin"/>
              </a:rPr>
              <a:t>элементов (ключ и значение)</a:t>
            </a:r>
            <a:r>
              <a:rPr lang="en-US" sz="3600" u="none" strike="noStrike" cap="none" dirty="0" smtClean="0">
                <a:solidFill>
                  <a:srgbClr val="FF7F00"/>
                </a:solidFill>
                <a:latin typeface="Arial" charset="0"/>
                <a:ea typeface="Arial" charset="0"/>
                <a:cs typeface="Arial" charset="0"/>
                <a:sym typeface="Cabin"/>
              </a:rPr>
              <a:t> </a:t>
            </a:r>
            <a:r>
              <a:rPr lang="ru-RU" sz="3600" u="none" strike="noStrike" cap="none" dirty="0" smtClean="0">
                <a:solidFill>
                  <a:srgbClr val="FF7F00"/>
                </a:solidFill>
                <a:latin typeface="Arial" charset="0"/>
                <a:ea typeface="Arial" charset="0"/>
                <a:cs typeface="Arial" charset="0"/>
                <a:sym typeface="Cabin"/>
              </a:rPr>
              <a:t>(</a:t>
            </a:r>
            <a:r>
              <a:rPr lang="en-US" sz="3600" dirty="0">
                <a:solidFill>
                  <a:srgbClr val="FF7F00"/>
                </a:solidFill>
                <a:latin typeface="Arial" charset="0"/>
                <a:ea typeface="Arial" charset="0"/>
                <a:cs typeface="Arial" charset="0"/>
                <a:sym typeface="Cabin"/>
              </a:rPr>
              <a:t>items</a:t>
            </a:r>
            <a:r>
              <a:rPr lang="ru-RU" sz="3600" u="none" strike="noStrike" cap="none" dirty="0" smtClean="0">
                <a:solidFill>
                  <a:srgbClr val="FF7F00"/>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465" name="Shape 465"/>
          <p:cNvSpPr txBox="1"/>
          <p:nvPr/>
        </p:nvSpPr>
        <p:spPr>
          <a:xfrm>
            <a:off x="6607834" y="2540000"/>
            <a:ext cx="9022615"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a:t>
            </a:r>
            <a:r>
              <a:rPr lang="en-US" sz="2500" i="0" u="none" strike="noStrike" cap="none" dirty="0" smtClean="0">
                <a:solidFill>
                  <a:schemeClr val="lt1"/>
                </a:solidFill>
                <a:latin typeface="Courier"/>
                <a:ea typeface="Courier"/>
                <a:cs typeface="Courier"/>
                <a:sym typeface="Courier New"/>
              </a:rPr>
              <a:t>'</a:t>
            </a:r>
            <a:r>
              <a:rPr lang="ru-RU" sz="2500" i="0" u="none" strike="noStrike" cap="none" dirty="0" smtClean="0">
                <a:solidFill>
                  <a:schemeClr val="lt1"/>
                </a:solidFill>
                <a:latin typeface="Courier"/>
                <a:ea typeface="Courier"/>
                <a:cs typeface="Courier"/>
                <a:sym typeface="Courier New"/>
              </a:rPr>
              <a:t>Чак</a:t>
            </a:r>
            <a:r>
              <a:rPr lang="en-US" sz="2500" i="0" u="none" strike="noStrike" cap="none" dirty="0" smtClean="0">
                <a:solidFill>
                  <a:schemeClr val="lt1"/>
                </a:solidFill>
                <a:latin typeface="Courier"/>
                <a:ea typeface="Courier"/>
                <a:cs typeface="Courier"/>
                <a:sym typeface="Courier New"/>
              </a:rPr>
              <a:t>' </a:t>
            </a:r>
            <a:r>
              <a:rPr lang="en-US" sz="2500" i="0" u="none" strike="noStrike" cap="none" dirty="0">
                <a:solidFill>
                  <a:schemeClr val="lt1"/>
                </a:solidFill>
                <a:latin typeface="Courier"/>
                <a:ea typeface="Courier"/>
                <a:cs typeface="Courier"/>
                <a:sym typeface="Courier New"/>
              </a:rPr>
              <a:t>: 1 , </a:t>
            </a:r>
            <a:r>
              <a:rPr lang="en-US" sz="2500" i="0" u="none" strike="noStrike" cap="none" dirty="0" smtClean="0">
                <a:solidFill>
                  <a:schemeClr val="lt1"/>
                </a:solidFill>
                <a:latin typeface="Courier"/>
                <a:ea typeface="Courier"/>
                <a:cs typeface="Courier"/>
                <a:sym typeface="Courier New"/>
              </a:rPr>
              <a:t>'</a:t>
            </a:r>
            <a:r>
              <a:rPr lang="ru-RU" sz="2500" i="0" u="none" strike="noStrike" cap="none" dirty="0" smtClean="0">
                <a:solidFill>
                  <a:schemeClr val="lt1"/>
                </a:solidFill>
                <a:latin typeface="Courier"/>
                <a:ea typeface="Courier"/>
                <a:cs typeface="Courier"/>
                <a:sym typeface="Courier New"/>
              </a:rPr>
              <a:t>Фред</a:t>
            </a:r>
            <a:r>
              <a:rPr lang="en-US" sz="2500" i="0" u="none" strike="noStrike" cap="none" dirty="0" smtClean="0">
                <a:solidFill>
                  <a:schemeClr val="lt1"/>
                </a:solidFill>
                <a:latin typeface="Courier"/>
                <a:ea typeface="Courier"/>
                <a:cs typeface="Courier"/>
                <a:sym typeface="Courier New"/>
              </a:rPr>
              <a:t>' </a:t>
            </a:r>
            <a:r>
              <a:rPr lang="en-US" sz="2500" i="0" u="none" strike="noStrike" cap="none" dirty="0">
                <a:solidFill>
                  <a:schemeClr val="lt1"/>
                </a:solidFill>
                <a:latin typeface="Courier"/>
                <a:ea typeface="Courier"/>
                <a:cs typeface="Courier"/>
                <a:sym typeface="Courier New"/>
              </a:rPr>
              <a:t>: 42, </a:t>
            </a:r>
            <a:r>
              <a:rPr lang="en-US" sz="2500" i="0" u="none" strike="noStrike" cap="none" dirty="0" smtClean="0">
                <a:solidFill>
                  <a:schemeClr val="lt1"/>
                </a:solidFill>
                <a:latin typeface="Courier"/>
                <a:ea typeface="Courier"/>
                <a:cs typeface="Courier"/>
                <a:sym typeface="Courier New"/>
              </a:rPr>
              <a:t>'</a:t>
            </a:r>
            <a:r>
              <a:rPr lang="ru-RU" sz="2500" i="0" u="none" strike="noStrike" cap="none" dirty="0" smtClean="0">
                <a:solidFill>
                  <a:schemeClr val="lt1"/>
                </a:solidFill>
                <a:latin typeface="Courier"/>
                <a:ea typeface="Courier"/>
                <a:cs typeface="Courier"/>
                <a:sym typeface="Courier New"/>
              </a:rPr>
              <a:t>Ян</a:t>
            </a:r>
            <a:r>
              <a:rPr lang="en-US" sz="2500" i="0" u="none" strike="noStrike" cap="none" dirty="0" smtClean="0">
                <a:solidFill>
                  <a:schemeClr val="lt1"/>
                </a:solidFill>
                <a:latin typeface="Courier"/>
                <a:ea typeface="Courier"/>
                <a:cs typeface="Courier"/>
                <a:sym typeface="Courier New"/>
              </a:rPr>
              <a:t>': </a:t>
            </a:r>
            <a:r>
              <a:rPr lang="en-US" sz="2500" i="0" u="none" strike="noStrike" cap="none" dirty="0">
                <a:solidFill>
                  <a:schemeClr val="lt1"/>
                </a:solidFill>
                <a:latin typeface="Courier"/>
                <a:ea typeface="Courier"/>
                <a:cs typeface="Courier"/>
                <a:sym typeface="Courier New"/>
              </a:rPr>
              <a:t>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smtClean="0">
                <a:solidFill>
                  <a:srgbClr val="FF00FF"/>
                </a:solidFill>
                <a:latin typeface="Courier"/>
                <a:ea typeface="Courier"/>
                <a:cs typeface="Courier"/>
                <a:sym typeface="Courier New"/>
              </a:rPr>
              <a:t>list</a:t>
            </a:r>
            <a:r>
              <a:rPr lang="en-US" sz="2500" i="0" u="none" strike="noStrike" cap="none" dirty="0" smtClean="0">
                <a:solidFill>
                  <a:schemeClr val="lt1"/>
                </a:solidFill>
                <a:latin typeface="Courier"/>
                <a:ea typeface="Courier"/>
                <a:cs typeface="Courier"/>
                <a:sym typeface="Courier New"/>
              </a:rPr>
              <a:t>(</a:t>
            </a:r>
            <a:r>
              <a:rPr lang="en-US" sz="2500" i="0" u="none" strike="noStrike" cap="none" dirty="0" err="1" smtClean="0">
                <a:solidFill>
                  <a:schemeClr val="lt1"/>
                </a:solidFill>
                <a:latin typeface="Courier"/>
                <a:ea typeface="Courier"/>
                <a:cs typeface="Courier"/>
                <a:sym typeface="Courier New"/>
              </a:rPr>
              <a:t>jjj</a:t>
            </a:r>
            <a:r>
              <a:rPr lang="en-US" sz="2500" dirty="0" smtClean="0">
                <a:solidFill>
                  <a:schemeClr val="lt1"/>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smtClean="0">
                <a:solidFill>
                  <a:srgbClr val="00FF00"/>
                </a:solidFill>
                <a:latin typeface="Courier"/>
                <a:ea typeface="Courier"/>
                <a:cs typeface="Courier"/>
                <a:sym typeface="Courier New"/>
              </a:rPr>
              <a:t>['</a:t>
            </a:r>
            <a:r>
              <a:rPr lang="ru-RU" sz="2500" i="0" u="none" strike="noStrike" cap="none" dirty="0" smtClean="0">
                <a:solidFill>
                  <a:srgbClr val="00FF00"/>
                </a:solidFill>
                <a:latin typeface="Courier"/>
                <a:ea typeface="Courier"/>
                <a:cs typeface="Courier"/>
                <a:sym typeface="Courier New"/>
              </a:rPr>
              <a:t>Ян</a:t>
            </a:r>
            <a:r>
              <a:rPr lang="en-US" sz="2500" i="0" u="none" strike="noStrike" cap="none" dirty="0" smtClean="0">
                <a:solidFill>
                  <a:srgbClr val="00FF00"/>
                </a:solidFill>
                <a:latin typeface="Courier"/>
                <a:ea typeface="Courier"/>
                <a:cs typeface="Courier"/>
                <a:sym typeface="Courier New"/>
              </a:rPr>
              <a:t>', '</a:t>
            </a:r>
            <a:r>
              <a:rPr lang="ru-RU" sz="2500" i="0" u="none" strike="noStrike" cap="none" dirty="0" smtClean="0">
                <a:solidFill>
                  <a:srgbClr val="00FF00"/>
                </a:solidFill>
                <a:latin typeface="Courier"/>
                <a:ea typeface="Courier"/>
                <a:cs typeface="Courier"/>
                <a:sym typeface="Courier New"/>
              </a:rPr>
              <a:t>Чак</a:t>
            </a:r>
            <a:r>
              <a:rPr lang="en-US" sz="2500" i="0" u="none" strike="noStrike" cap="none" dirty="0" smtClean="0">
                <a:solidFill>
                  <a:srgbClr val="00FF00"/>
                </a:solidFill>
                <a:latin typeface="Courier"/>
                <a:ea typeface="Courier"/>
                <a:cs typeface="Courier"/>
                <a:sym typeface="Courier New"/>
              </a:rPr>
              <a:t>', '</a:t>
            </a:r>
            <a:r>
              <a:rPr lang="ru-RU" sz="2500" i="0" u="none" strike="noStrike" cap="none" dirty="0" smtClean="0">
                <a:solidFill>
                  <a:srgbClr val="00FF00"/>
                </a:solidFill>
                <a:latin typeface="Courier"/>
                <a:ea typeface="Courier"/>
                <a:cs typeface="Courier"/>
                <a:sym typeface="Courier New"/>
              </a:rPr>
              <a:t>Фред</a:t>
            </a:r>
            <a:r>
              <a:rPr lang="en-US" sz="2500" i="0" u="none" strike="noStrike" cap="none" dirty="0" smtClean="0">
                <a:solidFill>
                  <a:srgbClr val="00FF00"/>
                </a:solidFill>
                <a:latin typeface="Courier"/>
                <a:ea typeface="Courier"/>
                <a:cs typeface="Courier"/>
                <a:sym typeface="Courier New"/>
              </a:rPr>
              <a:t>']</a:t>
            </a:r>
            <a:endParaRPr lang="en-US" sz="2500" i="0" u="none" strike="noStrike" cap="none" dirty="0">
              <a:solidFill>
                <a:srgbClr val="00FF00"/>
              </a:solidFill>
              <a:latin typeface="Courier"/>
              <a:ea typeface="Courier"/>
              <a:cs typeface="Courier"/>
              <a:sym typeface="Courier New"/>
            </a:endParaRP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00FF00"/>
                </a:solidFill>
                <a:latin typeface="Courier"/>
                <a:ea typeface="Courier"/>
                <a:cs typeface="Courier"/>
                <a:sym typeface="Courier New"/>
              </a:rPr>
              <a:t>keys</a:t>
            </a:r>
            <a:r>
              <a:rPr lang="en-US" sz="2500" i="0" u="none" strike="noStrike" cap="none" dirty="0" smtClean="0">
                <a:solidFill>
                  <a:srgbClr val="00F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smtClean="0">
                <a:solidFill>
                  <a:srgbClr val="00FF00"/>
                </a:solidFill>
                <a:latin typeface="Courier"/>
                <a:ea typeface="Courier"/>
                <a:cs typeface="Courier"/>
                <a:sym typeface="Courier New"/>
              </a:rPr>
              <a:t>['</a:t>
            </a:r>
            <a:r>
              <a:rPr lang="ru-RU" sz="2500" i="0" u="none" strike="noStrike" cap="none" dirty="0" smtClean="0">
                <a:solidFill>
                  <a:srgbClr val="00FF00"/>
                </a:solidFill>
                <a:latin typeface="Courier"/>
                <a:ea typeface="Courier"/>
                <a:cs typeface="Courier"/>
                <a:sym typeface="Courier New"/>
              </a:rPr>
              <a:t>Ян</a:t>
            </a:r>
            <a:r>
              <a:rPr lang="en-US" sz="2500" i="0" u="none" strike="noStrike" cap="none" dirty="0" smtClean="0">
                <a:solidFill>
                  <a:srgbClr val="00FF00"/>
                </a:solidFill>
                <a:latin typeface="Courier"/>
                <a:ea typeface="Courier"/>
                <a:cs typeface="Courier"/>
                <a:sym typeface="Courier New"/>
              </a:rPr>
              <a:t>', '</a:t>
            </a:r>
            <a:r>
              <a:rPr lang="ru-RU" sz="2500" dirty="0" smtClean="0">
                <a:solidFill>
                  <a:srgbClr val="00FF00"/>
                </a:solidFill>
                <a:latin typeface="Courier"/>
                <a:ea typeface="Courier"/>
                <a:cs typeface="Courier"/>
                <a:sym typeface="Courier New"/>
              </a:rPr>
              <a:t>Чак</a:t>
            </a:r>
            <a:r>
              <a:rPr lang="en-US" sz="2500" i="0" u="none" strike="noStrike" cap="none" dirty="0" smtClean="0">
                <a:solidFill>
                  <a:srgbClr val="00FF00"/>
                </a:solidFill>
                <a:latin typeface="Courier"/>
                <a:ea typeface="Courier"/>
                <a:cs typeface="Courier"/>
                <a:sym typeface="Courier New"/>
              </a:rPr>
              <a:t>', '</a:t>
            </a:r>
            <a:r>
              <a:rPr lang="ru-RU" sz="2500" i="0" u="none" strike="noStrike" cap="none" dirty="0" smtClean="0">
                <a:solidFill>
                  <a:srgbClr val="00FF00"/>
                </a:solidFill>
                <a:latin typeface="Courier"/>
                <a:ea typeface="Courier"/>
                <a:cs typeface="Courier"/>
                <a:sym typeface="Courier New"/>
              </a:rPr>
              <a:t>Фред</a:t>
            </a:r>
            <a:r>
              <a:rPr lang="en-US" sz="2500" i="0" u="none" strike="noStrike" cap="none" dirty="0" smtClean="0">
                <a:solidFill>
                  <a:srgbClr val="00FF00"/>
                </a:solidFill>
                <a:latin typeface="Courier"/>
                <a:ea typeface="Courier"/>
                <a:cs typeface="Courier"/>
                <a:sym typeface="Courier New"/>
              </a:rPr>
              <a:t>']</a:t>
            </a:r>
            <a:endParaRPr lang="en-US" sz="2500" i="0" u="none" strike="noStrike" cap="none" dirty="0">
              <a:solidFill>
                <a:srgbClr val="00FF00"/>
              </a:solidFill>
              <a:latin typeface="Courier"/>
              <a:ea typeface="Courier"/>
              <a:cs typeface="Courier"/>
              <a:sym typeface="Courier New"/>
            </a:endParaRP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values</a:t>
            </a:r>
            <a:r>
              <a:rPr lang="en-US" sz="2500" i="0" u="none" strike="noStrike" cap="none" dirty="0" smtClean="0">
                <a:solidFill>
                  <a:srgbClr val="FF00FF"/>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smtClean="0">
                <a:solidFill>
                  <a:srgbClr val="FF00FF"/>
                </a:solidFill>
                <a:latin typeface="Courier"/>
                <a:ea typeface="Courier"/>
                <a:cs typeface="Courier"/>
                <a:sym typeface="Courier New"/>
              </a:rPr>
              <a:t>[</a:t>
            </a: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7F00"/>
                </a:solidFill>
                <a:latin typeface="Courier"/>
                <a:ea typeface="Courier"/>
                <a:cs typeface="Courier"/>
                <a:sym typeface="Courier New"/>
              </a:rPr>
              <a:t>items</a:t>
            </a:r>
            <a:r>
              <a:rPr lang="en-US" sz="2500" i="0" u="none" strike="noStrike" cap="none" dirty="0" smtClean="0">
                <a:solidFill>
                  <a:srgbClr val="FF7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smtClean="0">
                <a:solidFill>
                  <a:srgbClr val="FF7F00"/>
                </a:solidFill>
                <a:latin typeface="Courier"/>
                <a:ea typeface="Courier"/>
                <a:cs typeface="Courier"/>
                <a:sym typeface="Courier New"/>
              </a:rPr>
              <a:t>[('</a:t>
            </a:r>
            <a:r>
              <a:rPr lang="ru-RU" sz="2500" i="0" u="none" strike="noStrike" cap="none" dirty="0" smtClean="0">
                <a:solidFill>
                  <a:srgbClr val="FF7F00"/>
                </a:solidFill>
                <a:latin typeface="Courier"/>
                <a:ea typeface="Courier"/>
                <a:cs typeface="Courier"/>
                <a:sym typeface="Courier New"/>
              </a:rPr>
              <a:t>Ян</a:t>
            </a:r>
            <a:r>
              <a:rPr lang="en-US" sz="2500" i="0" u="none" strike="noStrike" cap="none" dirty="0" smtClean="0">
                <a:solidFill>
                  <a:srgbClr val="FF7F00"/>
                </a:solidFill>
                <a:latin typeface="Courier"/>
                <a:ea typeface="Courier"/>
                <a:cs typeface="Courier"/>
                <a:sym typeface="Courier New"/>
              </a:rPr>
              <a:t>', </a:t>
            </a:r>
            <a:r>
              <a:rPr lang="en-US" sz="2500" i="0" u="none" strike="noStrike" cap="none" dirty="0">
                <a:solidFill>
                  <a:srgbClr val="FF7F00"/>
                </a:solidFill>
                <a:latin typeface="Courier"/>
                <a:ea typeface="Courier"/>
                <a:cs typeface="Courier"/>
                <a:sym typeface="Courier New"/>
              </a:rPr>
              <a:t>100), </a:t>
            </a:r>
            <a:r>
              <a:rPr lang="en-US" sz="2500" i="0" u="none" strike="noStrike" cap="none" dirty="0" smtClean="0">
                <a:solidFill>
                  <a:srgbClr val="FF7F00"/>
                </a:solidFill>
                <a:latin typeface="Courier"/>
                <a:ea typeface="Courier"/>
                <a:cs typeface="Courier"/>
                <a:sym typeface="Courier New"/>
              </a:rPr>
              <a:t>('</a:t>
            </a:r>
            <a:r>
              <a:rPr lang="ru-RU" sz="2500" i="0" u="none" strike="noStrike" cap="none" dirty="0" smtClean="0">
                <a:solidFill>
                  <a:srgbClr val="FF7F00"/>
                </a:solidFill>
                <a:latin typeface="Courier"/>
                <a:ea typeface="Courier"/>
                <a:cs typeface="Courier"/>
                <a:sym typeface="Courier New"/>
              </a:rPr>
              <a:t>Чак</a:t>
            </a:r>
            <a:r>
              <a:rPr lang="en-US" sz="2500" i="0" u="none" strike="noStrike" cap="none" dirty="0" smtClean="0">
                <a:solidFill>
                  <a:srgbClr val="FF7F00"/>
                </a:solidFill>
                <a:latin typeface="Courier"/>
                <a:ea typeface="Courier"/>
                <a:cs typeface="Courier"/>
                <a:sym typeface="Courier New"/>
              </a:rPr>
              <a:t>', </a:t>
            </a:r>
            <a:r>
              <a:rPr lang="en-US" sz="2500" i="0" u="none" strike="noStrike" cap="none" dirty="0">
                <a:solidFill>
                  <a:srgbClr val="FF7F00"/>
                </a:solidFill>
                <a:latin typeface="Courier"/>
                <a:ea typeface="Courier"/>
                <a:cs typeface="Courier"/>
                <a:sym typeface="Courier New"/>
              </a:rPr>
              <a:t>1), </a:t>
            </a:r>
            <a:r>
              <a:rPr lang="en-US" sz="2500" i="0" u="none" strike="noStrike" cap="none" dirty="0" smtClean="0">
                <a:solidFill>
                  <a:srgbClr val="FF7F00"/>
                </a:solidFill>
                <a:latin typeface="Courier"/>
                <a:ea typeface="Courier"/>
                <a:cs typeface="Courier"/>
                <a:sym typeface="Courier New"/>
              </a:rPr>
              <a:t>('</a:t>
            </a:r>
            <a:r>
              <a:rPr lang="ru-RU" sz="2500" i="0" u="none" strike="noStrike" cap="none" dirty="0" smtClean="0">
                <a:solidFill>
                  <a:srgbClr val="FF7F00"/>
                </a:solidFill>
                <a:latin typeface="Courier"/>
                <a:ea typeface="Courier"/>
                <a:cs typeface="Courier"/>
                <a:sym typeface="Courier New"/>
              </a:rPr>
              <a:t>Фред</a:t>
            </a:r>
            <a:r>
              <a:rPr lang="en-US" sz="2500" i="0" u="none" strike="noStrike" cap="none" dirty="0" smtClean="0">
                <a:solidFill>
                  <a:srgbClr val="FF7F00"/>
                </a:solidFill>
                <a:latin typeface="Courier"/>
                <a:ea typeface="Courier"/>
                <a:cs typeface="Courier"/>
                <a:sym typeface="Courier New"/>
              </a:rPr>
              <a:t>', </a:t>
            </a:r>
            <a:r>
              <a:rPr lang="en-US" sz="2500" i="0" u="none" strike="noStrike" cap="none" dirty="0">
                <a:solidFill>
                  <a:srgbClr val="FF7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7414953" y="7311432"/>
            <a:ext cx="8061445" cy="81842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3000" u="none" strike="noStrike" cap="none" dirty="0" smtClean="0">
                <a:solidFill>
                  <a:schemeClr val="lt1"/>
                </a:solidFill>
                <a:latin typeface="Arial" charset="0"/>
                <a:ea typeface="Arial" charset="0"/>
                <a:cs typeface="Arial" charset="0"/>
                <a:sym typeface="Cabin"/>
              </a:rPr>
              <a:t>Что такое «кортеж»</a:t>
            </a:r>
            <a:r>
              <a:rPr lang="en-US" sz="3000" u="none" strike="noStrike" cap="none" dirty="0" smtClean="0">
                <a:solidFill>
                  <a:schemeClr val="lt1"/>
                </a:solidFill>
                <a:latin typeface="Arial" charset="0"/>
                <a:ea typeface="Arial" charset="0"/>
                <a:cs typeface="Arial" charset="0"/>
                <a:sym typeface="Cabin"/>
              </a:rPr>
              <a:t>? – </a:t>
            </a:r>
            <a:r>
              <a:rPr lang="ru-RU" sz="3000" u="none" strike="noStrike" cap="none" dirty="0" smtClean="0">
                <a:solidFill>
                  <a:schemeClr val="lt1"/>
                </a:solidFill>
                <a:latin typeface="Arial" charset="0"/>
                <a:ea typeface="Arial" charset="0"/>
                <a:cs typeface="Arial" charset="0"/>
                <a:sym typeface="Cabin"/>
              </a:rPr>
              <a:t>об этом чуть позже</a:t>
            </a:r>
            <a:r>
              <a:rPr lang="en-US" sz="3000" u="none" strike="noStrike" cap="none" dirty="0" smtClean="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467" name="Shape 467"/>
          <p:cNvCxnSpPr/>
          <p:nvPr/>
        </p:nvCxnSpPr>
        <p:spPr>
          <a:xfrm>
            <a:off x="10006642" y="6765263"/>
            <a:ext cx="550522" cy="599813"/>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Бонус</a:t>
            </a:r>
            <a:r>
              <a:rPr lang="en-US" sz="6400" u="none" strike="noStrike" cap="none" dirty="0" smtClean="0">
                <a:solidFill>
                  <a:srgbClr val="FFD966"/>
                </a:solidFill>
                <a:latin typeface="Arial" charset="0"/>
                <a:ea typeface="Arial" charset="0"/>
                <a:cs typeface="Arial" charset="0"/>
                <a:sym typeface="Cabin"/>
              </a:rPr>
              <a:t>: </a:t>
            </a:r>
            <a:r>
              <a:rPr lang="ru-RU" sz="6400" dirty="0" smtClean="0">
                <a:solidFill>
                  <a:srgbClr val="FFD966"/>
                </a:solidFill>
                <a:latin typeface="Arial" charset="0"/>
                <a:ea typeface="Arial" charset="0"/>
                <a:cs typeface="Arial" charset="0"/>
                <a:sym typeface="Cabin"/>
              </a:rPr>
              <a:t>Две переменных цикла</a:t>
            </a:r>
            <a:r>
              <a:rPr lang="en-US" sz="6400" u="none" strike="noStrike" cap="none" dirty="0" smtClean="0">
                <a:solidFill>
                  <a:srgbClr val="FFD966"/>
                </a:solidFill>
                <a:latin typeface="Arial" charset="0"/>
                <a:ea typeface="Arial" charset="0"/>
                <a:cs typeface="Arial" charset="0"/>
                <a:sym typeface="Cabin"/>
              </a:rPr>
              <a:t>!</a:t>
            </a:r>
            <a:endParaRPr lang="en-US" sz="6400" u="none" strike="noStrike" cap="none" dirty="0">
              <a:solidFill>
                <a:srgbClr val="FFD966"/>
              </a:solidFill>
              <a:latin typeface="Arial" charset="0"/>
              <a:ea typeface="Arial" charset="0"/>
              <a:cs typeface="Arial" charset="0"/>
              <a:sym typeface="Cabin"/>
            </a:endParaRPr>
          </a:p>
        </p:txBody>
      </p:sp>
      <p:sp>
        <p:nvSpPr>
          <p:cNvPr id="473" name="Shape 473"/>
          <p:cNvSpPr txBox="1">
            <a:spLocks noGrp="1"/>
          </p:cNvSpPr>
          <p:nvPr>
            <p:ph type="body" idx="1"/>
          </p:nvPr>
        </p:nvSpPr>
        <p:spPr>
          <a:xfrm>
            <a:off x="1155701" y="2603500"/>
            <a:ext cx="561086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ru-RU" sz="3400" u="none" strike="noStrike" cap="none" dirty="0" smtClean="0">
                <a:solidFill>
                  <a:schemeClr val="lt1"/>
                </a:solidFill>
                <a:latin typeface="Arial" charset="0"/>
                <a:ea typeface="Arial" charset="0"/>
                <a:cs typeface="Arial" charset="0"/>
                <a:sym typeface="Cabin"/>
              </a:rPr>
              <a:t>Мы перебираем пары </a:t>
            </a:r>
            <a:r>
              <a:rPr lang="ru-RU" sz="3400" u="none" strike="noStrike" cap="none" dirty="0" smtClean="0">
                <a:solidFill>
                  <a:srgbClr val="FF7F00"/>
                </a:solidFill>
                <a:latin typeface="Arial" charset="0"/>
                <a:ea typeface="Arial" charset="0"/>
                <a:cs typeface="Arial" charset="0"/>
                <a:sym typeface="Cabin"/>
              </a:rPr>
              <a:t>ключ</a:t>
            </a:r>
            <a:r>
              <a:rPr lang="en-US" sz="3400" u="none" strike="noStrike" cap="none" dirty="0" smtClean="0">
                <a:solidFill>
                  <a:schemeClr val="lt1"/>
                </a:solidFill>
                <a:latin typeface="Arial" charset="0"/>
                <a:ea typeface="Arial" charset="0"/>
                <a:cs typeface="Arial" charset="0"/>
                <a:sym typeface="Cabin"/>
              </a:rPr>
              <a:t>-</a:t>
            </a:r>
            <a:r>
              <a:rPr lang="ru-RU" sz="3400" u="none" strike="noStrike" cap="none" dirty="0" smtClean="0">
                <a:solidFill>
                  <a:srgbClr val="FFFF00"/>
                </a:solidFill>
                <a:latin typeface="Arial" charset="0"/>
                <a:ea typeface="Arial" charset="0"/>
                <a:cs typeface="Arial" charset="0"/>
                <a:sym typeface="Cabin"/>
              </a:rPr>
              <a:t>значение</a:t>
            </a:r>
            <a:r>
              <a:rPr lang="en-US" sz="3400" u="none" strike="noStrike" cap="none" dirty="0" smtClean="0">
                <a:solidFill>
                  <a:schemeClr val="lt1"/>
                </a:solidFill>
                <a:latin typeface="Arial" charset="0"/>
                <a:ea typeface="Arial" charset="0"/>
                <a:cs typeface="Arial" charset="0"/>
                <a:sym typeface="Cabin"/>
              </a:rPr>
              <a:t> </a:t>
            </a:r>
            <a:r>
              <a:rPr lang="ru-RU" sz="3400" u="none" strike="noStrike" cap="none" dirty="0" smtClean="0">
                <a:solidFill>
                  <a:schemeClr val="lt1"/>
                </a:solidFill>
                <a:latin typeface="Arial" charset="0"/>
                <a:ea typeface="Arial" charset="0"/>
                <a:cs typeface="Arial" charset="0"/>
                <a:sym typeface="Cabin"/>
              </a:rPr>
              <a:t>в словаре, используя</a:t>
            </a:r>
            <a:r>
              <a:rPr lang="en-US" sz="3400" u="none" strike="noStrike" cap="none" dirty="0" smtClean="0">
                <a:solidFill>
                  <a:schemeClr val="lt1"/>
                </a:solidFill>
                <a:latin typeface="Arial" charset="0"/>
                <a:ea typeface="Arial" charset="0"/>
                <a:cs typeface="Arial" charset="0"/>
                <a:sym typeface="Cabin"/>
              </a:rPr>
              <a:t> *</a:t>
            </a:r>
            <a:r>
              <a:rPr lang="ru-RU" sz="3400" u="none" strike="noStrike" cap="none" dirty="0" smtClean="0">
                <a:solidFill>
                  <a:schemeClr val="lt1"/>
                </a:solidFill>
                <a:latin typeface="Arial" charset="0"/>
                <a:ea typeface="Arial" charset="0"/>
                <a:cs typeface="Arial" charset="0"/>
                <a:sym typeface="Cabin"/>
              </a:rPr>
              <a:t>две</a:t>
            </a:r>
            <a:r>
              <a:rPr lang="en-US" sz="3400" u="none" strike="noStrike" cap="none" dirty="0" smtClean="0">
                <a:solidFill>
                  <a:schemeClr val="lt1"/>
                </a:solidFill>
                <a:latin typeface="Arial" charset="0"/>
                <a:ea typeface="Arial" charset="0"/>
                <a:cs typeface="Arial" charset="0"/>
                <a:sym typeface="Cabin"/>
              </a:rPr>
              <a:t>* </a:t>
            </a:r>
            <a:r>
              <a:rPr lang="ru-RU" sz="3400" dirty="0" smtClean="0">
                <a:solidFill>
                  <a:schemeClr val="lt1"/>
                </a:solidFill>
                <a:latin typeface="Arial" charset="0"/>
                <a:ea typeface="Arial" charset="0"/>
                <a:cs typeface="Arial" charset="0"/>
                <a:sym typeface="Cabin"/>
              </a:rPr>
              <a:t>переменных цикла</a:t>
            </a:r>
            <a:endParaRPr lang="en-US" sz="3400" u="none" strike="noStrike" cap="none" dirty="0">
              <a:solidFill>
                <a:schemeClr val="lt1"/>
              </a:solidFill>
              <a:latin typeface="Arial" charset="0"/>
              <a:ea typeface="Arial" charset="0"/>
              <a:cs typeface="Arial" charset="0"/>
              <a:sym typeface="Cabin"/>
            </a:endParaRPr>
          </a:p>
          <a:p>
            <a:pPr marL="457200" lvl="0" indent="-457200">
              <a:spcAft>
                <a:spcPts val="1000"/>
              </a:spcAft>
              <a:buSzPct val="100000"/>
            </a:pPr>
            <a:r>
              <a:rPr lang="ru-RU" sz="3400" u="none" strike="noStrike" cap="none" dirty="0" smtClean="0">
                <a:solidFill>
                  <a:schemeClr val="lt1"/>
                </a:solidFill>
                <a:latin typeface="Arial" charset="0"/>
                <a:ea typeface="Arial" charset="0"/>
                <a:cs typeface="Arial" charset="0"/>
                <a:sym typeface="Cabin"/>
              </a:rPr>
              <a:t>В каждой итерации первая переменная </a:t>
            </a:r>
            <a:r>
              <a:rPr lang="ru-RU" sz="3400" dirty="0" smtClean="0">
                <a:solidFill>
                  <a:schemeClr val="bg1"/>
                </a:solidFill>
              </a:rPr>
              <a:t>—</a:t>
            </a:r>
            <a:r>
              <a:rPr lang="ru-RU" sz="3400" u="none" strike="noStrike" cap="none" dirty="0" smtClean="0">
                <a:solidFill>
                  <a:schemeClr val="lt1"/>
                </a:solidFill>
                <a:latin typeface="Arial" charset="0"/>
                <a:ea typeface="Arial" charset="0"/>
                <a:cs typeface="Arial" charset="0"/>
                <a:sym typeface="Cabin"/>
              </a:rPr>
              <a:t> это </a:t>
            </a:r>
            <a:r>
              <a:rPr lang="ru-RU" sz="3400" u="none" strike="noStrike" cap="none" dirty="0" smtClean="0">
                <a:solidFill>
                  <a:srgbClr val="FF7F00"/>
                </a:solidFill>
                <a:latin typeface="Arial" charset="0"/>
                <a:ea typeface="Arial" charset="0"/>
                <a:cs typeface="Arial" charset="0"/>
                <a:sym typeface="Cabin"/>
              </a:rPr>
              <a:t>ключ</a:t>
            </a:r>
            <a:r>
              <a:rPr lang="ru-RU" sz="3400" dirty="0" smtClean="0">
                <a:solidFill>
                  <a:schemeClr val="lt1"/>
                </a:solidFill>
                <a:latin typeface="Arial" charset="0"/>
                <a:ea typeface="Arial" charset="0"/>
                <a:cs typeface="Arial" charset="0"/>
                <a:sym typeface="Cabin"/>
              </a:rPr>
              <a:t>, а вторая </a:t>
            </a:r>
            <a:r>
              <a:rPr lang="ru-RU" sz="3400" dirty="0">
                <a:solidFill>
                  <a:schemeClr val="bg1"/>
                </a:solidFill>
              </a:rPr>
              <a:t>—</a:t>
            </a:r>
            <a:r>
              <a:rPr lang="ru-RU" sz="3400" u="none" strike="noStrike" cap="none" dirty="0" smtClean="0">
                <a:solidFill>
                  <a:schemeClr val="lt1"/>
                </a:solidFill>
                <a:latin typeface="Arial" charset="0"/>
                <a:ea typeface="Arial" charset="0"/>
                <a:cs typeface="Arial" charset="0"/>
                <a:sym typeface="Cabin"/>
              </a:rPr>
              <a:t>соответствующее ключу </a:t>
            </a:r>
            <a:r>
              <a:rPr lang="ru-RU" sz="3400" u="none" strike="noStrike" cap="none" dirty="0" smtClean="0">
                <a:solidFill>
                  <a:srgbClr val="FFFF00"/>
                </a:solidFill>
                <a:latin typeface="Arial" charset="0"/>
                <a:ea typeface="Arial" charset="0"/>
                <a:cs typeface="Arial" charset="0"/>
                <a:sym typeface="Cabin"/>
              </a:rPr>
              <a:t>значение</a:t>
            </a:r>
            <a:endParaRPr lang="en-US" sz="3400" u="none" strike="noStrike" cap="none" dirty="0">
              <a:solidFill>
                <a:schemeClr val="lt1"/>
              </a:solidFill>
              <a:latin typeface="Arial" charset="0"/>
              <a:ea typeface="Arial" charset="0"/>
              <a:cs typeface="Arial" charset="0"/>
              <a:sym typeface="Cabin"/>
            </a:endParaRP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smtClean="0">
                <a:solidFill>
                  <a:srgbClr val="00FF00"/>
                </a:solidFill>
                <a:latin typeface="Courier"/>
                <a:ea typeface="Courier"/>
                <a:cs typeface="Courier"/>
                <a:sym typeface="Courier New"/>
              </a:rPr>
              <a:t>jjj</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Чак</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1 ,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Фред</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42,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Ян</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smtClean="0">
                <a:solidFill>
                  <a:schemeClr val="lt1"/>
                </a:solidFill>
                <a:latin typeface="Courier"/>
                <a:ea typeface="Courier"/>
                <a:cs typeface="Courier"/>
                <a:sym typeface="Courier New"/>
              </a:rPr>
              <a:t>    print(</a:t>
            </a:r>
            <a:r>
              <a:rPr lang="en-US" sz="2400" i="0" u="none" strike="noStrike" cap="none" dirty="0" err="1" smtClean="0">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smtClean="0">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smtClean="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ru-RU" sz="2400" dirty="0" smtClean="0">
                <a:solidFill>
                  <a:srgbClr val="FF7F00"/>
                </a:solidFill>
                <a:latin typeface="Courier"/>
                <a:ea typeface="Courier"/>
                <a:cs typeface="Courier"/>
                <a:sym typeface="Courier New"/>
              </a:rPr>
              <a:t>Ян</a:t>
            </a:r>
            <a:r>
              <a:rPr lang="en-US" sz="2400" i="0" u="none" strike="noStrike" cap="none" dirty="0" smtClean="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ru-RU" sz="2400" i="0" u="none" strike="noStrike" cap="none" dirty="0" smtClean="0">
                <a:solidFill>
                  <a:srgbClr val="FF7F00"/>
                </a:solidFill>
                <a:latin typeface="Courier"/>
                <a:ea typeface="Courier"/>
                <a:cs typeface="Courier"/>
                <a:sym typeface="Courier New"/>
              </a:rPr>
              <a:t>Чак</a:t>
            </a:r>
            <a:r>
              <a:rPr lang="en-US" sz="2400" i="0" u="none" strike="noStrike" cap="none" dirty="0" smtClean="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7F00"/>
              </a:buClr>
              <a:buSzPct val="25000"/>
              <a:buFont typeface="Cabin"/>
              <a:buNone/>
            </a:pPr>
            <a:r>
              <a:rPr lang="ru-RU" sz="2400" dirty="0" smtClean="0">
                <a:solidFill>
                  <a:srgbClr val="FF7F00"/>
                </a:solidFill>
                <a:latin typeface="Courier"/>
                <a:ea typeface="Courier"/>
                <a:cs typeface="Courier"/>
                <a:sym typeface="Courier New"/>
              </a:rPr>
              <a:t>Фред</a:t>
            </a:r>
            <a:r>
              <a:rPr lang="en-US" sz="2400" i="0" u="none" strike="noStrike" cap="none" dirty="0" smtClean="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a:ea typeface="Courier"/>
                <a:cs typeface="Courier"/>
                <a:sym typeface="Courier New"/>
              </a:rPr>
              <a:t> </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smtClean="0">
                <a:solidFill>
                  <a:srgbClr val="FF7F00"/>
                </a:solidFill>
                <a:latin typeface="Arial" charset="0"/>
                <a:ea typeface="Arial" charset="0"/>
                <a:cs typeface="Arial" charset="0"/>
                <a:sym typeface="Cabin"/>
              </a:rPr>
              <a:t>[</a:t>
            </a:r>
            <a:r>
              <a:rPr lang="ru-RU" sz="3600" u="none" strike="noStrike" cap="none" dirty="0" smtClean="0">
                <a:solidFill>
                  <a:srgbClr val="FF7F00"/>
                </a:solidFill>
                <a:latin typeface="Arial" charset="0"/>
                <a:ea typeface="Arial" charset="0"/>
                <a:cs typeface="Arial" charset="0"/>
                <a:sym typeface="Cabin"/>
              </a:rPr>
              <a:t>Чак</a:t>
            </a:r>
            <a:r>
              <a:rPr lang="en-US" sz="3600" u="none" strike="noStrike" cap="none" dirty="0" smtClean="0">
                <a:solidFill>
                  <a:srgbClr val="FF7F00"/>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318521" y="6897680"/>
            <a:ext cx="1610316"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smtClean="0">
                <a:solidFill>
                  <a:srgbClr val="FF7F00"/>
                </a:solidFill>
                <a:latin typeface="Arial" charset="0"/>
                <a:ea typeface="Arial" charset="0"/>
                <a:cs typeface="Arial" charset="0"/>
                <a:sym typeface="Cabin"/>
              </a:rPr>
              <a:t>[</a:t>
            </a:r>
            <a:r>
              <a:rPr lang="ru-RU" sz="3600" u="none" strike="noStrike" cap="none" dirty="0" smtClean="0">
                <a:solidFill>
                  <a:srgbClr val="FF7F00"/>
                </a:solidFill>
                <a:latin typeface="Arial" charset="0"/>
                <a:ea typeface="Arial" charset="0"/>
                <a:cs typeface="Arial" charset="0"/>
                <a:sym typeface="Cabin"/>
              </a:rPr>
              <a:t>Фред</a:t>
            </a:r>
            <a:r>
              <a:rPr lang="en-US" sz="3600" u="none" strike="noStrike" cap="none" dirty="0" smtClean="0">
                <a:solidFill>
                  <a:srgbClr val="FF7F00"/>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smtClean="0">
                <a:solidFill>
                  <a:srgbClr val="FF7F00"/>
                </a:solidFill>
                <a:latin typeface="Arial" charset="0"/>
                <a:ea typeface="Arial" charset="0"/>
                <a:cs typeface="Arial" charset="0"/>
                <a:sym typeface="Cabin"/>
              </a:rPr>
              <a:t>[</a:t>
            </a:r>
            <a:r>
              <a:rPr lang="ru-RU" sz="3600" u="none" strike="noStrike" cap="none" dirty="0" smtClean="0">
                <a:solidFill>
                  <a:srgbClr val="FF7F00"/>
                </a:solidFill>
                <a:latin typeface="Arial" charset="0"/>
                <a:ea typeface="Arial" charset="0"/>
                <a:cs typeface="Arial" charset="0"/>
                <a:sym typeface="Cabin"/>
              </a:rPr>
              <a:t>Ян</a:t>
            </a:r>
            <a:r>
              <a:rPr lang="en-US" sz="3600" u="none" strike="noStrike" cap="none" dirty="0" smtClean="0">
                <a:solidFill>
                  <a:srgbClr val="FF7F00"/>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a:t>
            </a:r>
            <a:r>
              <a:rPr lang="en-US" sz="2600" i="0" u="none" strike="noStrike" cap="none" dirty="0" smtClean="0">
                <a:solidFill>
                  <a:srgbClr val="00FF00"/>
                </a:solidFill>
                <a:latin typeface="Courier"/>
                <a:ea typeface="Courier"/>
                <a:cs typeface="Courier"/>
                <a:sym typeface="Courier New"/>
              </a:rPr>
              <a:t>input('</a:t>
            </a:r>
            <a:r>
              <a:rPr lang="ru-RU" sz="2600" i="0" u="none" strike="noStrike" cap="none" dirty="0" smtClean="0">
                <a:solidFill>
                  <a:srgbClr val="00FF00"/>
                </a:solidFill>
                <a:latin typeface="Courier"/>
                <a:ea typeface="Courier"/>
                <a:cs typeface="Courier"/>
                <a:sym typeface="Courier New"/>
              </a:rPr>
              <a:t>Введите имя файла</a:t>
            </a:r>
            <a:r>
              <a:rPr lang="en-US" sz="2600" i="0" u="none" strike="noStrike" cap="none" dirty="0" smtClean="0">
                <a:solidFill>
                  <a:srgbClr val="00FF00"/>
                </a:solidFill>
                <a:latin typeface="Courier"/>
                <a:ea typeface="Courier"/>
                <a:cs typeface="Courier"/>
                <a:sym typeface="Courier New"/>
              </a:rPr>
              <a:t>:')</a:t>
            </a:r>
            <a:endParaRPr lang="en-US"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r>
              <a:rPr lang="en-US" sz="2600" dirty="0" smtClean="0">
                <a:solidFill>
                  <a:srgbClr val="FF00FF"/>
                </a:solidFill>
                <a:latin typeface="Courier"/>
                <a:ea typeface="Courier"/>
                <a:cs typeface="Courier"/>
                <a:sym typeface="Courier New"/>
              </a:rPr>
              <a:t>:</a:t>
            </a:r>
          </a:p>
          <a:p>
            <a:pPr lvl="0">
              <a:buClr>
                <a:srgbClr val="00FF00"/>
              </a:buClr>
              <a:buSzPct val="25000"/>
            </a:pPr>
            <a:r>
              <a:rPr lang="en-US" sz="2600" dirty="0" smtClean="0">
                <a:solidFill>
                  <a:srgbClr val="FF00FF"/>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for </a:t>
            </a:r>
            <a:r>
              <a:rPr lang="en-US" sz="2600" i="0" u="none" strike="noStrike" cap="none" dirty="0">
                <a:solidFill>
                  <a:srgbClr val="FF00FF"/>
                </a:solidFill>
                <a:latin typeface="Courier"/>
                <a:ea typeface="Courier"/>
                <a:cs typeface="Courier"/>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7F00"/>
                </a:solidFill>
                <a:latin typeface="Courier"/>
                <a:ea typeface="Courier"/>
                <a:cs typeface="Courier"/>
                <a:sym typeface="Courier New"/>
              </a:rPr>
              <a:t>print(</a:t>
            </a:r>
            <a:r>
              <a:rPr lang="en-US" sz="2600" i="0" u="none" strike="noStrike" cap="none" dirty="0" err="1" smtClean="0">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smtClean="0">
                <a:solidFill>
                  <a:srgbClr val="FF7F00"/>
                </a:solidFill>
                <a:latin typeface="Courier"/>
                <a:ea typeface="Courier"/>
                <a:cs typeface="Courier"/>
                <a:sym typeface="Courier New"/>
              </a:rPr>
              <a:t>bigcount</a:t>
            </a:r>
            <a:r>
              <a:rPr lang="en-US" sz="2600" i="0" u="none" strike="noStrike" cap="none" dirty="0" smtClean="0">
                <a:solidFill>
                  <a:srgbClr val="FF7F00"/>
                </a:solidFill>
                <a:latin typeface="Courier"/>
                <a:ea typeface="Courier"/>
                <a:cs typeface="Courier"/>
                <a:sym typeface="Courier New"/>
              </a:rPr>
              <a:t>)</a:t>
            </a:r>
            <a:endParaRPr lang="en-US"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9915525" y="7630538"/>
            <a:ext cx="5132604" cy="1077218"/>
          </a:xfrm>
          <a:prstGeom prst="rect">
            <a:avLst/>
          </a:prstGeom>
          <a:noFill/>
        </p:spPr>
        <p:txBody>
          <a:bodyPr wrap="square" rtlCol="0">
            <a:spAutoFit/>
          </a:bodyPr>
          <a:lstStyle/>
          <a:p>
            <a:r>
              <a:rPr lang="ru-RU" sz="3200" dirty="0" smtClean="0">
                <a:solidFill>
                  <a:schemeClr val="bg1"/>
                </a:solidFill>
              </a:rPr>
              <a:t>Использование двух вложенных циклов</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ru-RU" sz="7800" dirty="0" smtClean="0">
                <a:solidFill>
                  <a:srgbClr val="FFD966"/>
                </a:solidFill>
                <a:latin typeface="Arial" charset="0"/>
                <a:ea typeface="Arial" charset="0"/>
                <a:cs typeface="Arial" charset="0"/>
                <a:sym typeface="Cabin"/>
              </a:rPr>
              <a:t>Резюме</a:t>
            </a:r>
            <a:endParaRPr lang="en-US" sz="7800" u="none" strike="noStrike" cap="none" dirty="0">
              <a:solidFill>
                <a:srgbClr val="FFD966"/>
              </a:solidFill>
              <a:latin typeface="Arial" charset="0"/>
              <a:ea typeface="Arial" charset="0"/>
              <a:cs typeface="Arial" charset="0"/>
              <a:sym typeface="Cabin"/>
            </a:endParaRPr>
          </a:p>
        </p:txBody>
      </p:sp>
      <p:sp>
        <p:nvSpPr>
          <p:cNvPr id="4" name="Shape 372"/>
          <p:cNvSpPr txBox="1">
            <a:spLocks noGrp="1"/>
          </p:cNvSpPr>
          <p:nvPr>
            <p:ph type="body" idx="1"/>
          </p:nvPr>
        </p:nvSpPr>
        <p:spPr>
          <a:xfrm>
            <a:off x="1155700" y="2603500"/>
            <a:ext cx="7173653" cy="6058362"/>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Что такое коллекция?</a:t>
            </a:r>
            <a:endParaRPr lang="en-US" sz="30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Списки </a:t>
            </a:r>
            <a:r>
              <a:rPr lang="en-US" sz="3000" u="none" strike="noStrike" cap="none" dirty="0" smtClean="0">
                <a:solidFill>
                  <a:schemeClr val="lt1"/>
                </a:solidFill>
                <a:latin typeface="Arial" charset="0"/>
                <a:ea typeface="Arial" charset="0"/>
                <a:cs typeface="Arial" charset="0"/>
                <a:sym typeface="Cabin"/>
              </a:rPr>
              <a:t>vs.</a:t>
            </a:r>
            <a:r>
              <a:rPr lang="ru-RU" sz="3000" u="none" strike="noStrike" cap="none" dirty="0" smtClean="0">
                <a:solidFill>
                  <a:schemeClr val="lt1"/>
                </a:solidFill>
                <a:latin typeface="Arial" charset="0"/>
                <a:ea typeface="Arial" charset="0"/>
                <a:cs typeface="Arial" charset="0"/>
                <a:sym typeface="Cabin"/>
              </a:rPr>
              <a:t> Словари</a:t>
            </a:r>
            <a:endParaRPr lang="en-US" sz="30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Устройство словарей</a:t>
            </a:r>
            <a:endParaRPr lang="en-US" sz="30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Самое частое слово</a:t>
            </a:r>
            <a:endParaRPr lang="en-US" sz="3000" dirty="0" smtClean="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ru-RU" sz="3000" dirty="0" smtClean="0">
                <a:solidFill>
                  <a:schemeClr val="lt1"/>
                </a:solidFill>
                <a:latin typeface="Arial" charset="0"/>
                <a:ea typeface="Arial" charset="0"/>
                <a:cs typeface="Arial" charset="0"/>
                <a:sym typeface="Cabin"/>
              </a:rPr>
              <a:t>Использование метода </a:t>
            </a:r>
            <a:r>
              <a:rPr lang="en-US" sz="3000" dirty="0" smtClean="0">
                <a:solidFill>
                  <a:srgbClr val="FF00FF"/>
                </a:solidFill>
                <a:latin typeface="Arial" charset="0"/>
                <a:ea typeface="Arial" charset="0"/>
                <a:cs typeface="Arial" charset="0"/>
                <a:sym typeface="Cabin"/>
              </a:rPr>
              <a:t>get()</a:t>
            </a:r>
            <a:endParaRPr lang="ru-RU" sz="3000" dirty="0" smtClean="0">
              <a:solidFill>
                <a:srgbClr val="FF00FF"/>
              </a:solidFill>
              <a:latin typeface="Arial" charset="0"/>
              <a:ea typeface="Arial" charset="0"/>
              <a:cs typeface="Arial" charset="0"/>
              <a:sym typeface="Cabin"/>
            </a:endParaRPr>
          </a:p>
          <a:p>
            <a:pPr marL="291338" marR="0" lvl="0" indent="0" algn="l" rtl="0">
              <a:lnSpc>
                <a:spcPct val="100000"/>
              </a:lnSpc>
              <a:spcBef>
                <a:spcPts val="3500"/>
              </a:spcBef>
              <a:spcAft>
                <a:spcPts val="0"/>
              </a:spcAft>
              <a:buClr>
                <a:schemeClr val="lt1"/>
              </a:buClr>
              <a:buSzPct val="100000"/>
              <a:buNone/>
            </a:pPr>
            <a:endParaRPr lang="ru-RU" sz="3000" u="none" strike="noStrike" cap="none" dirty="0" smtClean="0">
              <a:solidFill>
                <a:schemeClr val="lt1"/>
              </a:solidFill>
              <a:latin typeface="Arial" charset="0"/>
              <a:ea typeface="Arial" charset="0"/>
              <a:cs typeface="Arial" charset="0"/>
              <a:sym typeface="Cabin"/>
            </a:endParaRPr>
          </a:p>
        </p:txBody>
      </p:sp>
      <p:sp>
        <p:nvSpPr>
          <p:cNvPr id="5" name="Shape 372"/>
          <p:cNvSpPr txBox="1">
            <a:spLocks/>
          </p:cNvSpPr>
          <p:nvPr/>
        </p:nvSpPr>
        <p:spPr>
          <a:xfrm>
            <a:off x="8481753" y="2603500"/>
            <a:ext cx="7173653" cy="6058362"/>
          </a:xfrm>
          <a:prstGeom prst="rect">
            <a:avLst/>
          </a:prstGeom>
          <a:noFill/>
          <a:ln>
            <a:noFill/>
          </a:ln>
        </p:spPr>
        <p:txBody>
          <a:bodyPr lIns="38100" tIns="38100" rIns="38100" bIns="38100" anchor="t" anchorCtr="0">
            <a:noAutofit/>
          </a:bodyPr>
          <a:lstStyle>
            <a:defPPr marR="0" lvl="0" algn="l" rtl="0">
              <a:lnSpc>
                <a:spcPct val="100000"/>
              </a:lnSpc>
              <a:spcBef>
                <a:spcPts val="0"/>
              </a:spcBef>
              <a:spcAft>
                <a:spcPts val="0"/>
              </a:spcAft>
            </a:defPPr>
            <a:lvl1pPr marL="647700" marR="0" lvl="0" indent="-165861" algn="l" rtl="0">
              <a:lnSpc>
                <a:spcPct val="100000"/>
              </a:lnSpc>
              <a:spcBef>
                <a:spcPts val="3500"/>
              </a:spcBef>
              <a:spcAft>
                <a:spcPts val="0"/>
              </a:spcAft>
              <a:buClr>
                <a:schemeClr val="lt1"/>
              </a:buClr>
              <a:buFont typeface="Cabin"/>
              <a:buChar char="•"/>
              <a:defRPr sz="3200" b="0" i="0" u="none" strike="noStrike" cap="none">
                <a:solidFill>
                  <a:srgbClr val="000000"/>
                </a:solidFill>
                <a:latin typeface="Arial"/>
                <a:ea typeface="Arial"/>
                <a:cs typeface="Arial"/>
                <a:sym typeface="Arial"/>
              </a:defRPr>
            </a:lvl1pPr>
            <a:lvl2pPr marL="939800" marR="0" lvl="1"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231900" marR="0" lvl="2"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536700" marR="0" lvl="3"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828800" marR="0" lvl="4"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286000" marR="0" lvl="5"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743200" marR="0" lvl="6"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200400" marR="0" lvl="7"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657600" marR="0" lvl="8"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pPr marL="685800" lvl="0" indent="-394461">
              <a:spcBef>
                <a:spcPts val="0"/>
              </a:spcBef>
              <a:buSzPct val="100000"/>
            </a:pPr>
            <a:r>
              <a:rPr lang="ru-RU" sz="3000" dirty="0">
                <a:solidFill>
                  <a:schemeClr val="lt1"/>
                </a:solidFill>
                <a:latin typeface="Arial" charset="0"/>
                <a:ea typeface="Arial" charset="0"/>
                <a:cs typeface="Arial" charset="0"/>
                <a:sym typeface="Cabin"/>
              </a:rPr>
              <a:t>Хеширование и отсутствие </a:t>
            </a:r>
            <a:r>
              <a:rPr lang="ru-RU" sz="3000" dirty="0" smtClean="0">
                <a:solidFill>
                  <a:schemeClr val="lt1"/>
                </a:solidFill>
                <a:latin typeface="Arial" charset="0"/>
                <a:ea typeface="Arial" charset="0"/>
                <a:cs typeface="Arial" charset="0"/>
                <a:sym typeface="Cabin"/>
              </a:rPr>
              <a:t>порядка</a:t>
            </a:r>
            <a:endParaRPr lang="en-US" sz="3000" dirty="0" smtClean="0">
              <a:solidFill>
                <a:schemeClr val="lt1"/>
              </a:solidFill>
              <a:latin typeface="Arial" charset="0"/>
              <a:ea typeface="Arial" charset="0"/>
              <a:cs typeface="Arial" charset="0"/>
              <a:sym typeface="Cabin"/>
            </a:endParaRPr>
          </a:p>
          <a:p>
            <a:pPr marL="685800" indent="-394462">
              <a:buSzPct val="100000"/>
            </a:pPr>
            <a:r>
              <a:rPr lang="ru-RU" sz="3000" dirty="0">
                <a:solidFill>
                  <a:schemeClr val="lt1"/>
                </a:solidFill>
                <a:latin typeface="Arial" charset="0"/>
                <a:ea typeface="Arial" charset="0"/>
                <a:cs typeface="Arial" charset="0"/>
                <a:sym typeface="Cabin"/>
              </a:rPr>
              <a:t>Написание циклов словаря</a:t>
            </a:r>
            <a:endParaRPr lang="en-US" sz="3000" dirty="0">
              <a:solidFill>
                <a:schemeClr val="lt1"/>
              </a:solidFill>
              <a:latin typeface="Arial" charset="0"/>
              <a:ea typeface="Arial" charset="0"/>
              <a:cs typeface="Arial" charset="0"/>
              <a:sym typeface="Cabin"/>
            </a:endParaRPr>
          </a:p>
          <a:p>
            <a:pPr marL="685800" indent="-394461">
              <a:buSzPct val="100000"/>
            </a:pPr>
            <a:r>
              <a:rPr lang="ru-RU" sz="3000" dirty="0" smtClean="0">
                <a:solidFill>
                  <a:schemeClr val="lt1"/>
                </a:solidFill>
                <a:latin typeface="Arial" charset="0"/>
                <a:ea typeface="Arial" charset="0"/>
                <a:cs typeface="Arial" charset="0"/>
                <a:sym typeface="Cabin"/>
              </a:rPr>
              <a:t>Беглый взгляд на кортежи</a:t>
            </a:r>
            <a:endParaRPr lang="en-US" sz="3000" dirty="0" smtClean="0">
              <a:solidFill>
                <a:schemeClr val="lt1"/>
              </a:solidFill>
              <a:latin typeface="Arial" charset="0"/>
              <a:ea typeface="Arial" charset="0"/>
              <a:cs typeface="Arial" charset="0"/>
              <a:sym typeface="Cabin"/>
            </a:endParaRPr>
          </a:p>
          <a:p>
            <a:pPr marL="685800" indent="-394462">
              <a:buSzPct val="100000"/>
            </a:pPr>
            <a:r>
              <a:rPr lang="ru-RU" sz="3000" dirty="0" smtClean="0">
                <a:solidFill>
                  <a:schemeClr val="lt1"/>
                </a:solidFill>
                <a:latin typeface="Arial" charset="0"/>
                <a:ea typeface="Arial" charset="0"/>
                <a:cs typeface="Arial" charset="0"/>
                <a:sym typeface="Cabin"/>
              </a:rPr>
              <a:t>Сортировка словарей</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ru-RU" sz="6400" dirty="0">
                <a:solidFill>
                  <a:srgbClr val="FFD966"/>
                </a:solidFill>
                <a:latin typeface="Arial" charset="0"/>
                <a:ea typeface="Arial" charset="0"/>
                <a:cs typeface="Arial" charset="0"/>
                <a:sym typeface="Cabin"/>
              </a:rPr>
              <a:t>Что Не является</a:t>
            </a:r>
            <a:r>
              <a:rPr lang="en-US" sz="6400" dirty="0">
                <a:solidFill>
                  <a:srgbClr val="FFD966"/>
                </a:solidFill>
                <a:latin typeface="Arial" charset="0"/>
                <a:ea typeface="Arial" charset="0"/>
                <a:cs typeface="Arial" charset="0"/>
                <a:sym typeface="Cabin"/>
              </a:rPr>
              <a:t> </a:t>
            </a:r>
            <a:r>
              <a:rPr lang="ru-RU" sz="6400" dirty="0">
                <a:solidFill>
                  <a:srgbClr val="FFD966"/>
                </a:solidFill>
                <a:ea typeface="Arial" charset="0"/>
              </a:rPr>
              <a:t>«</a:t>
            </a:r>
            <a:r>
              <a:rPr lang="ru-RU" sz="6400" dirty="0">
                <a:solidFill>
                  <a:srgbClr val="FFD966"/>
                </a:solidFill>
                <a:latin typeface="Arial" charset="0"/>
                <a:ea typeface="Arial" charset="0"/>
                <a:cs typeface="Arial" charset="0"/>
                <a:sym typeface="Cabin"/>
              </a:rPr>
              <a:t>Коллекцией</a:t>
            </a:r>
            <a:r>
              <a:rPr lang="ru-RU" sz="6400" dirty="0">
                <a:solidFill>
                  <a:srgbClr val="FFD966"/>
                </a:solidFill>
                <a:ea typeface="Arial" charset="0"/>
              </a:rPr>
              <a:t>»</a:t>
            </a:r>
            <a:r>
              <a:rPr lang="en-US" sz="6400" dirty="0">
                <a:solidFill>
                  <a:srgbClr val="FFD966"/>
                </a:solidFill>
              </a:rPr>
              <a:t>?</a:t>
            </a:r>
            <a:endParaRPr lang="en-US" sz="6400" b="0" i="0" u="none" strike="noStrike" cap="none" dirty="0">
              <a:solidFill>
                <a:srgbClr val="FFD966"/>
              </a:solidFil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lvl="0" indent="0">
              <a:spcBef>
                <a:spcPts val="0"/>
              </a:spcBef>
              <a:buNone/>
            </a:pPr>
            <a:r>
              <a:rPr lang="ru-RU" sz="3600" dirty="0">
                <a:solidFill>
                  <a:schemeClr val="lt1"/>
                </a:solidFill>
                <a:latin typeface="Arial" charset="0"/>
                <a:ea typeface="Arial" charset="0"/>
                <a:cs typeface="Arial" charset="0"/>
                <a:sym typeface="Cabin"/>
              </a:rPr>
              <a:t>Большинство </a:t>
            </a:r>
            <a:r>
              <a:rPr lang="ru-RU" sz="3600" dirty="0">
                <a:solidFill>
                  <a:srgbClr val="00FF00"/>
                </a:solidFill>
                <a:latin typeface="Arial" charset="0"/>
                <a:ea typeface="Arial" charset="0"/>
                <a:cs typeface="Arial" charset="0"/>
                <a:sym typeface="Cabin"/>
              </a:rPr>
              <a:t>переменных</a:t>
            </a:r>
            <a:r>
              <a:rPr lang="en-US" sz="3600" dirty="0">
                <a:solidFill>
                  <a:schemeClr val="lt1"/>
                </a:solidFill>
                <a:latin typeface="Arial" charset="0"/>
                <a:ea typeface="Arial" charset="0"/>
                <a:cs typeface="Arial" charset="0"/>
                <a:sym typeface="Cabin"/>
              </a:rPr>
              <a:t> </a:t>
            </a:r>
            <a:r>
              <a:rPr lang="ru-RU" sz="3600" dirty="0">
                <a:solidFill>
                  <a:schemeClr val="lt1"/>
                </a:solidFill>
                <a:latin typeface="Arial" charset="0"/>
                <a:ea typeface="Arial" charset="0"/>
                <a:cs typeface="Arial" charset="0"/>
                <a:sym typeface="Cabin"/>
              </a:rPr>
              <a:t>хранят внутри </a:t>
            </a:r>
            <a:r>
              <a:rPr lang="ru-RU" sz="3600" dirty="0" smtClean="0">
                <a:solidFill>
                  <a:schemeClr val="lt1"/>
                </a:solidFill>
                <a:latin typeface="Arial" charset="0"/>
                <a:ea typeface="Arial" charset="0"/>
                <a:cs typeface="Arial" charset="0"/>
                <a:sym typeface="Cabin"/>
              </a:rPr>
              <a:t>только одно </a:t>
            </a:r>
            <a:r>
              <a:rPr lang="ru-RU" sz="3600" dirty="0">
                <a:solidFill>
                  <a:schemeClr val="lt1"/>
                </a:solidFill>
                <a:latin typeface="Arial" charset="0"/>
                <a:ea typeface="Arial" charset="0"/>
                <a:cs typeface="Arial" charset="0"/>
                <a:sym typeface="Cabin"/>
              </a:rPr>
              <a:t>значение. Когда мы</a:t>
            </a:r>
            <a:r>
              <a:rPr lang="en-US" sz="3600" dirty="0">
                <a:solidFill>
                  <a:schemeClr val="lt1"/>
                </a:solidFill>
                <a:latin typeface="Arial" charset="0"/>
                <a:ea typeface="Arial" charset="0"/>
                <a:cs typeface="Arial" charset="0"/>
                <a:sym typeface="Cabin"/>
              </a:rPr>
              <a:t> </a:t>
            </a:r>
            <a:r>
              <a:rPr lang="ru-RU" sz="3600" dirty="0">
                <a:solidFill>
                  <a:schemeClr val="lt1"/>
                </a:solidFill>
                <a:latin typeface="Arial" charset="0"/>
                <a:ea typeface="Arial" charset="0"/>
                <a:cs typeface="Arial" charset="0"/>
                <a:sym typeface="Cabin"/>
              </a:rPr>
              <a:t>присваиваем</a:t>
            </a:r>
            <a:r>
              <a:rPr lang="en-US" sz="3600" dirty="0">
                <a:solidFill>
                  <a:schemeClr val="lt1"/>
                </a:solidFill>
                <a:latin typeface="Arial" charset="0"/>
                <a:ea typeface="Arial" charset="0"/>
                <a:cs typeface="Arial" charset="0"/>
                <a:sym typeface="Cabin"/>
              </a:rPr>
              <a:t> </a:t>
            </a:r>
            <a:r>
              <a:rPr lang="ru-RU" sz="3600" dirty="0">
                <a:solidFill>
                  <a:srgbClr val="00FF00"/>
                </a:solidFill>
                <a:latin typeface="Arial" charset="0"/>
                <a:ea typeface="Arial" charset="0"/>
                <a:cs typeface="Arial" charset="0"/>
                <a:sym typeface="Cabin"/>
              </a:rPr>
              <a:t>переменной </a:t>
            </a:r>
            <a:r>
              <a:rPr lang="ru-RU" sz="3600" dirty="0">
                <a:solidFill>
                  <a:schemeClr val="bg1"/>
                </a:solidFill>
                <a:latin typeface="Arial" charset="0"/>
                <a:ea typeface="Arial" charset="0"/>
                <a:cs typeface="Arial" charset="0"/>
                <a:sym typeface="Cabin"/>
              </a:rPr>
              <a:t>новое значение</a:t>
            </a:r>
            <a:r>
              <a:rPr lang="en-US" sz="3600" dirty="0">
                <a:solidFill>
                  <a:schemeClr val="lt1"/>
                </a:solidFill>
                <a:latin typeface="Arial" charset="0"/>
                <a:ea typeface="Arial" charset="0"/>
                <a:cs typeface="Arial" charset="0"/>
                <a:sym typeface="Cabin"/>
              </a:rPr>
              <a:t>, </a:t>
            </a:r>
            <a:r>
              <a:rPr lang="ru-RU" sz="3600" dirty="0">
                <a:solidFill>
                  <a:schemeClr val="lt1"/>
                </a:solidFill>
                <a:latin typeface="Arial" charset="0"/>
                <a:ea typeface="Arial" charset="0"/>
                <a:cs typeface="Arial" charset="0"/>
                <a:sym typeface="Cabin"/>
              </a:rPr>
              <a:t>старое значение перезаписывается / заменяется</a:t>
            </a:r>
            <a:endParaRPr lang="en-US" sz="3600" dirty="0">
              <a:solidFill>
                <a:schemeClr val="lt1"/>
              </a:solidFill>
              <a:latin typeface="Arial" charset="0"/>
              <a:ea typeface="Arial" charset="0"/>
              <a:cs typeface="Arial" charset="0"/>
              <a:sym typeface="Cabin"/>
            </a:endParaRP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x</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a:r>
              <a:rPr lang="ru-RU" sz="3600" dirty="0">
                <a:solidFill>
                  <a:srgbClr val="FFFF00"/>
                </a:solidFill>
              </a:rPr>
              <a:t>Авторы </a:t>
            </a:r>
            <a:r>
              <a:rPr lang="en-US" sz="3600" dirty="0">
                <a:solidFill>
                  <a:srgbClr val="FFFF00"/>
                </a:solidFill>
              </a:rPr>
              <a:t> / </a:t>
            </a:r>
            <a:r>
              <a:rPr lang="ru-RU" sz="3600" dirty="0">
                <a:solidFill>
                  <a:srgbClr val="FFFF00"/>
                </a:solidFill>
              </a:rPr>
              <a:t>Благодарности</a:t>
            </a:r>
            <a:endParaRPr lang="en-US" sz="3600" dirty="0">
              <a:solidFill>
                <a:srgbClr val="FFFF00"/>
              </a:solidFill>
            </a:endParaRP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a:r>
              <a:rPr lang="ru-RU" sz="1800" dirty="0">
                <a:solidFill>
                  <a:srgbClr val="FFFFFF"/>
                </a:solidFill>
              </a:rPr>
              <a:t>Авторские права на эти слайды принадлежат  Чарльзу Р. Северансу (</a:t>
            </a:r>
            <a:r>
              <a:rPr lang="ru-RU" sz="1800" u="sng" dirty="0">
                <a:solidFill>
                  <a:srgbClr val="FFFF00"/>
                </a:solidFill>
                <a:hlinkClick r:id="rId3"/>
              </a:rPr>
              <a:t>www.dr-chuck.com</a:t>
            </a:r>
            <a:r>
              <a:rPr lang="ru-RU" sz="1800" dirty="0">
                <a:solidFill>
                  <a:srgbClr val="FFFFFF"/>
                </a:solidFill>
              </a:rPr>
              <a:t>) , 2010 г., Школа Информации Мичиганского Университета  и доступны по лицензии </a:t>
            </a:r>
            <a:r>
              <a:rPr lang="ru-RU" sz="1800" dirty="0" err="1">
                <a:solidFill>
                  <a:srgbClr val="FFFFFF"/>
                </a:solidFill>
              </a:rPr>
              <a:t>Creative</a:t>
            </a:r>
            <a:r>
              <a:rPr lang="ru-RU" sz="1800" dirty="0">
                <a:solidFill>
                  <a:srgbClr val="FFFFFF"/>
                </a:solidFill>
              </a:rPr>
              <a:t> </a:t>
            </a:r>
            <a:r>
              <a:rPr lang="ru-RU" sz="1800" dirty="0" err="1">
                <a:solidFill>
                  <a:srgbClr val="FFFFFF"/>
                </a:solidFill>
              </a:rPr>
              <a:t>Commons</a:t>
            </a:r>
            <a:r>
              <a:rPr lang="ru-RU" sz="1800" dirty="0">
                <a:solidFill>
                  <a:srgbClr val="FFFFFF"/>
                </a:solidFill>
              </a:rPr>
              <a:t> </a:t>
            </a:r>
            <a:r>
              <a:rPr lang="ru-RU" sz="1800" dirty="0" err="1">
                <a:solidFill>
                  <a:srgbClr val="FFFFFF"/>
                </a:solidFill>
              </a:rPr>
              <a:t>Attribution</a:t>
            </a:r>
            <a:r>
              <a:rPr lang="ru-RU" sz="1800" dirty="0">
                <a:solidFill>
                  <a:srgbClr val="FFFFFF"/>
                </a:solidFill>
              </a:rPr>
              <a:t> 4.0 </a:t>
            </a:r>
            <a:r>
              <a:rPr lang="ru-RU" sz="1800" dirty="0" err="1">
                <a:solidFill>
                  <a:srgbClr val="FFFFFF"/>
                </a:solidFill>
              </a:rPr>
              <a:t>License</a:t>
            </a:r>
            <a:r>
              <a:rPr lang="ru-RU" sz="1800" dirty="0">
                <a:solidFill>
                  <a:srgbClr val="FFFFFF"/>
                </a:solidFill>
              </a:rPr>
              <a:t>. Пожалуйста, сохраняйте этот слайд во всех копиях этого документа, в соответствии с требованиями Лицензии. Если вы внесли изменения, добавьте свое имя или организацию в список участников на этой странице.</a:t>
            </a:r>
          </a:p>
          <a:p>
            <a:pPr lvl="0"/>
            <a:endParaRPr lang="ru-RU" sz="1800" dirty="0">
              <a:solidFill>
                <a:srgbClr val="FFFFFF"/>
              </a:solidFill>
            </a:endParaRPr>
          </a:p>
          <a:p>
            <a:pPr lvl="0"/>
            <a:r>
              <a:rPr lang="ru-RU" sz="1800" dirty="0">
                <a:solidFill>
                  <a:srgbClr val="FFFFFF"/>
                </a:solidFill>
              </a:rPr>
              <a:t>Исходная разработка:  Чарльз Северанс, Школа Информации Мичиганского Университета</a:t>
            </a:r>
          </a:p>
          <a:p>
            <a:pPr lvl="0"/>
            <a:endParaRPr lang="ru-RU" sz="1800" dirty="0">
              <a:solidFill>
                <a:srgbClr val="FFFFFF"/>
              </a:solidFill>
            </a:endParaRPr>
          </a:p>
          <a:p>
            <a:pPr lvl="0">
              <a:buClr>
                <a:schemeClr val="dk2"/>
              </a:buClr>
              <a:buSzPct val="61111"/>
            </a:pPr>
            <a:r>
              <a:rPr lang="ru-RU" sz="1800" dirty="0">
                <a:solidFill>
                  <a:schemeClr val="lt1"/>
                </a:solidFill>
              </a:rPr>
              <a:t>… Добавьте сюда новых авторов и переводчиков</a:t>
            </a:r>
          </a:p>
          <a:p>
            <a:pPr lvl="0"/>
            <a:endParaRPr lang="ru-RU" sz="1800" dirty="0">
              <a:solidFill>
                <a:srgbClr val="FFFFFF"/>
              </a:solidFill>
            </a:endParaRPr>
          </a:p>
        </p:txBody>
      </p:sp>
      <p:pic>
        <p:nvPicPr>
          <p:cNvPr id="503" name="Shape 503"/>
          <p:cNvPicPr preferRelativeResize="0"/>
          <p:nvPr/>
        </p:nvPicPr>
        <p:blipFill rotWithShape="1">
          <a:blip r:embed="rId4">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5">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История двух коллекций</a:t>
            </a:r>
            <a:r>
              <a:rPr lang="en-US" sz="7600" u="none" strike="noStrike" cap="none" dirty="0" smtClean="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27" name="Shape 227"/>
          <p:cNvSpPr txBox="1">
            <a:spLocks noGrp="1"/>
          </p:cNvSpPr>
          <p:nvPr>
            <p:ph type="body" idx="1"/>
          </p:nvPr>
        </p:nvSpPr>
        <p:spPr>
          <a:xfrm>
            <a:off x="608202" y="2603500"/>
            <a:ext cx="10214969"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ru-RU" sz="3600" u="none" strike="noStrike" cap="none" dirty="0" smtClean="0">
                <a:solidFill>
                  <a:srgbClr val="00FF00"/>
                </a:solidFill>
                <a:latin typeface="Arial" charset="0"/>
                <a:ea typeface="Arial" charset="0"/>
                <a:cs typeface="Arial" charset="0"/>
                <a:sym typeface="Cabin"/>
              </a:rPr>
              <a:t>Список</a:t>
            </a:r>
            <a:endParaRPr lang="en-US" sz="3600" u="none" strike="noStrike" cap="none" dirty="0">
              <a:solidFill>
                <a:srgbClr val="00FF00"/>
              </a:solidFill>
              <a:latin typeface="Arial" charset="0"/>
              <a:ea typeface="Arial" charset="0"/>
              <a:cs typeface="Arial" charset="0"/>
              <a:sym typeface="Cabin"/>
            </a:endParaRPr>
          </a:p>
          <a:p>
            <a:pPr marL="670306" marR="0" lvl="1" indent="0" algn="l" rtl="0">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ru-RU" sz="3600" u="none" strike="noStrike" cap="none" dirty="0" smtClean="0">
                <a:solidFill>
                  <a:schemeClr val="lt1"/>
                </a:solidFill>
                <a:latin typeface="Arial" charset="0"/>
                <a:ea typeface="Arial" charset="0"/>
                <a:cs typeface="Arial" charset="0"/>
                <a:sym typeface="Cabin"/>
              </a:rPr>
              <a:t>Упорядоченный набор значений, сохраняю</a:t>
            </a:r>
            <a:r>
              <a:rPr lang="ru-RU" sz="3600" dirty="0" smtClean="0">
                <a:solidFill>
                  <a:schemeClr val="lt1"/>
                </a:solidFill>
                <a:latin typeface="Arial" charset="0"/>
                <a:ea typeface="Arial" charset="0"/>
                <a:cs typeface="Arial" charset="0"/>
                <a:sym typeface="Cabin"/>
              </a:rPr>
              <a:t>щих свой порядок</a:t>
            </a:r>
            <a:endParaRPr lang="en-US" sz="3600" u="none" strike="noStrike" cap="none" dirty="0"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ru-RU" sz="3600" u="none" strike="noStrike" cap="none" dirty="0" smtClean="0">
                <a:solidFill>
                  <a:srgbClr val="FF00FF"/>
                </a:solidFill>
                <a:latin typeface="Arial" charset="0"/>
                <a:ea typeface="Arial" charset="0"/>
                <a:cs typeface="Arial" charset="0"/>
                <a:sym typeface="Cabin"/>
              </a:rPr>
              <a:t>Словарь</a:t>
            </a:r>
            <a:endParaRPr lang="en-US" sz="3600" u="none" strike="noStrike" cap="none" dirty="0">
              <a:solidFill>
                <a:srgbClr val="FF00FF"/>
              </a:solidFill>
              <a:latin typeface="Arial" charset="0"/>
              <a:ea typeface="Arial" charset="0"/>
              <a:cs typeface="Arial" charset="0"/>
              <a:sym typeface="Cabin"/>
            </a:endParaRPr>
          </a:p>
          <a:p>
            <a:pPr marL="670306" lvl="1" indent="0">
              <a:buSzPct val="100000"/>
              <a:buNone/>
            </a:pPr>
            <a:r>
              <a:rPr lang="en-US" sz="3600" u="none" strike="noStrike" cap="none" dirty="0">
                <a:solidFill>
                  <a:schemeClr val="lt1"/>
                </a:solidFill>
                <a:latin typeface="Arial" charset="0"/>
                <a:ea typeface="Arial" charset="0"/>
                <a:cs typeface="Arial" charset="0"/>
                <a:sym typeface="Cabin"/>
              </a:rPr>
              <a:t> - </a:t>
            </a:r>
            <a:r>
              <a:rPr lang="ru-RU" sz="3600" dirty="0">
                <a:solidFill>
                  <a:schemeClr val="lt1"/>
                </a:solidFill>
                <a:latin typeface="Arial" charset="0"/>
                <a:ea typeface="Arial" charset="0"/>
                <a:cs typeface="Arial" charset="0"/>
                <a:sym typeface="Cabin"/>
              </a:rPr>
              <a:t>«Сумка» </a:t>
            </a:r>
            <a:r>
              <a:rPr lang="ru-RU" sz="3600" dirty="0" smtClean="0">
                <a:solidFill>
                  <a:schemeClr val="lt1"/>
                </a:solidFill>
                <a:latin typeface="Arial" charset="0"/>
                <a:ea typeface="Arial" charset="0"/>
                <a:cs typeface="Arial" charset="0"/>
                <a:sym typeface="Cabin"/>
              </a:rPr>
              <a:t>со значениями</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каждое из которых имеет собственную метку</a:t>
            </a:r>
            <a:endParaRPr lang="en-US" sz="3600" u="none" strike="noStrike" cap="none" dirty="0">
              <a:solidFill>
                <a:schemeClr val="lt1"/>
              </a:solidFill>
              <a:latin typeface="Arial" charset="0"/>
              <a:ea typeface="Arial" charset="0"/>
              <a:cs typeface="Arial" charset="0"/>
              <a:sym typeface="Cabin"/>
            </a:endParaRP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7800" u="none" strike="noStrike" cap="none" dirty="0" smtClean="0">
                <a:solidFill>
                  <a:srgbClr val="FFD966"/>
                </a:solidFill>
                <a:latin typeface="Arial" charset="0"/>
                <a:ea typeface="Arial" charset="0"/>
                <a:cs typeface="Arial" charset="0"/>
                <a:sym typeface="Cabin"/>
              </a:rPr>
              <a:t>Словари</a:t>
            </a:r>
            <a:endParaRPr lang="en-US" sz="7800" u="none" strike="noStrike" cap="none" dirty="0">
              <a:solidFill>
                <a:srgbClr val="FFD966"/>
              </a:solidFill>
              <a:latin typeface="Arial" charset="0"/>
              <a:ea typeface="Arial" charset="0"/>
              <a:cs typeface="Arial" charset="0"/>
              <a:sym typeface="Cabin"/>
            </a:endParaRP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деньги</a:t>
            </a:r>
            <a:endParaRPr lang="en-US" sz="2800" u="none" strike="noStrike" cap="none" dirty="0">
              <a:solidFill>
                <a:schemeClr val="lt1"/>
              </a:solidFill>
              <a:latin typeface="Arial" charset="0"/>
              <a:ea typeface="Arial" charset="0"/>
              <a:cs typeface="Arial" charset="0"/>
              <a:sym typeface="Cabin"/>
            </a:endParaRPr>
          </a:p>
        </p:txBody>
      </p:sp>
      <p:sp>
        <p:nvSpPr>
          <p:cNvPr id="241" name="Shape 241"/>
          <p:cNvSpPr txBox="1"/>
          <p:nvPr/>
        </p:nvSpPr>
        <p:spPr>
          <a:xfrm>
            <a:off x="13635243" y="3406564"/>
            <a:ext cx="122493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платки</a:t>
            </a:r>
            <a:endParaRPr lang="en-US" sz="2800" u="none" strike="noStrike" cap="none" dirty="0">
              <a:solidFill>
                <a:schemeClr val="lt1"/>
              </a:solidFill>
              <a:latin typeface="Arial" charset="0"/>
              <a:ea typeface="Arial" charset="0"/>
              <a:cs typeface="Arial" charset="0"/>
              <a:sym typeface="Cabin"/>
            </a:endParaRPr>
          </a:p>
        </p:txBody>
      </p:sp>
      <p:sp>
        <p:nvSpPr>
          <p:cNvPr id="242" name="Shape 242"/>
          <p:cNvSpPr txBox="1"/>
          <p:nvPr/>
        </p:nvSpPr>
        <p:spPr>
          <a:xfrm>
            <a:off x="8519944" y="3834304"/>
            <a:ext cx="2207443"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калькулятор</a:t>
            </a:r>
            <a:endParaRPr lang="en-US" sz="2800" u="none" strike="noStrike" cap="none" dirty="0">
              <a:solidFill>
                <a:schemeClr val="lt1"/>
              </a:solidFill>
              <a:latin typeface="Arial" charset="0"/>
              <a:ea typeface="Arial" charset="0"/>
              <a:cs typeface="Arial" charset="0"/>
              <a:sym typeface="Cabin"/>
            </a:endParaRP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парфюм</a:t>
            </a:r>
            <a:endParaRPr lang="en-US" sz="2800" u="none" strike="noStrike" cap="none" dirty="0">
              <a:solidFill>
                <a:schemeClr val="lt1"/>
              </a:solidFill>
              <a:latin typeface="Arial" charset="0"/>
              <a:ea typeface="Arial" charset="0"/>
              <a:cs typeface="Arial" charset="0"/>
              <a:sym typeface="Cabin"/>
            </a:endParaRPr>
          </a:p>
        </p:txBody>
      </p:sp>
      <p:sp>
        <p:nvSpPr>
          <p:cNvPr id="244" name="Shape 244"/>
          <p:cNvSpPr txBox="1"/>
          <p:nvPr/>
        </p:nvSpPr>
        <p:spPr>
          <a:xfrm>
            <a:off x="8519944" y="6525941"/>
            <a:ext cx="1609933"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конфета</a:t>
            </a:r>
            <a:endParaRPr lang="en-US" sz="2800" u="none" strike="noStrike" cap="none" dirty="0">
              <a:solidFill>
                <a:schemeClr val="lt1"/>
              </a:solidFill>
              <a:latin typeface="Arial" charset="0"/>
              <a:ea typeface="Arial" charset="0"/>
              <a:cs typeface="Arial" charset="0"/>
              <a:sym typeface="Cabin"/>
            </a:endParaRP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lvl="0" algn="ctr">
              <a:buClr>
                <a:schemeClr val="lt1"/>
              </a:buClr>
              <a:buSzPct val="25000"/>
            </a:pPr>
            <a:r>
              <a:rPr lang="en-US" sz="3000" u="sng" dirty="0">
                <a:solidFill>
                  <a:srgbClr val="FFFF00"/>
                </a:solidFill>
                <a:latin typeface="Arial" charset="0"/>
                <a:ea typeface="Arial" charset="0"/>
                <a:cs typeface="Arial" charset="0"/>
                <a:sym typeface="Cabin"/>
                <a:hlinkClick r:id="rId5"/>
              </a:rPr>
              <a:t>https://</a:t>
            </a:r>
            <a:r>
              <a:rPr lang="en-US" sz="3000" u="sng" dirty="0" smtClean="0">
                <a:solidFill>
                  <a:srgbClr val="FFFF00"/>
                </a:solidFill>
                <a:latin typeface="Arial" charset="0"/>
                <a:ea typeface="Arial" charset="0"/>
                <a:cs typeface="Arial" charset="0"/>
                <a:sym typeface="Cabin"/>
                <a:hlinkClick r:id="rId5"/>
              </a:rPr>
              <a:t>ru.wikipedia.org/wiki/</a:t>
            </a:r>
            <a:r>
              <a:rPr lang="ru-RU" sz="3000" u="sng" strike="noStrike" cap="none" dirty="0" err="1" smtClean="0">
                <a:solidFill>
                  <a:srgbClr val="FFFF00"/>
                </a:solidFill>
                <a:latin typeface="Arial" charset="0"/>
                <a:ea typeface="Arial" charset="0"/>
                <a:cs typeface="Arial" charset="0"/>
                <a:sym typeface="Cabin"/>
                <a:hlinkClick r:id="rId5"/>
              </a:rPr>
              <a:t>Ассоциативный_массив</a:t>
            </a:r>
            <a:endParaRPr lang="en-US" sz="3000" u="sng" strike="noStrike" cap="none" dirty="0">
              <a:solidFill>
                <a:srgbClr val="FFFF00"/>
              </a:solidFill>
              <a:latin typeface="Arial" charset="0"/>
              <a:ea typeface="Arial" charset="0"/>
              <a:cs typeface="Arial" charset="0"/>
              <a:sym typeface="Cabin"/>
              <a:hlinkClick r:id="rId6"/>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Словари</a:t>
            </a:r>
            <a:endParaRPr lang="en-US" sz="76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type="body" idx="1"/>
          </p:nvPr>
        </p:nvSpPr>
        <p:spPr>
          <a:xfrm>
            <a:off x="1155700" y="2603500"/>
            <a:ext cx="13707456" cy="5702299"/>
          </a:xfrm>
          <a:prstGeom prst="rect">
            <a:avLst/>
          </a:prstGeom>
          <a:noFill/>
          <a:ln>
            <a:noFill/>
          </a:ln>
        </p:spPr>
        <p:txBody>
          <a:bodyPr lIns="38100" tIns="38100" rIns="38100" bIns="38100" anchor="ctr" anchorCtr="0">
            <a:noAutofit/>
          </a:bodyPr>
          <a:lstStyle/>
          <a:p>
            <a:pPr marL="749300" lvl="0" indent="-332994">
              <a:spcBef>
                <a:spcPts val="0"/>
              </a:spcBef>
              <a:buSzPct val="100000"/>
            </a:pPr>
            <a:r>
              <a:rPr lang="ru-RU" sz="3000" u="none" strike="noStrike" cap="none" dirty="0" smtClean="0">
                <a:solidFill>
                  <a:schemeClr val="lt1"/>
                </a:solidFill>
                <a:latin typeface="Arial" charset="0"/>
                <a:ea typeface="Arial" charset="0"/>
                <a:cs typeface="Arial" charset="0"/>
                <a:sym typeface="Cabin"/>
              </a:rPr>
              <a:t>Словари </a:t>
            </a:r>
            <a:r>
              <a:rPr lang="ru-RU" sz="2800" dirty="0">
                <a:solidFill>
                  <a:schemeClr val="bg1"/>
                </a:solidFill>
              </a:rPr>
              <a:t>—</a:t>
            </a:r>
            <a:r>
              <a:rPr lang="ru-RU" sz="3000" u="none" strike="noStrike" cap="none" dirty="0" smtClean="0">
                <a:solidFill>
                  <a:schemeClr val="lt1"/>
                </a:solidFill>
                <a:latin typeface="Arial" charset="0"/>
                <a:ea typeface="Arial" charset="0"/>
                <a:cs typeface="Arial" charset="0"/>
                <a:sym typeface="Cabin"/>
              </a:rPr>
              <a:t> самый мощный инструмент в Пайтон для хранения данных</a:t>
            </a:r>
            <a:endParaRPr lang="en-US" sz="3000" u="none" strike="noStrike" cap="none" dirty="0" smtClean="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Словари позволяют производить в Пайтон быстрые операции подобные работе с базой данных</a:t>
            </a:r>
            <a:endParaRPr lang="en-US" sz="3000" u="none" strike="noStrike" cap="none" dirty="0" smtClean="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Словари имеют разные названия в других языках программирования:</a:t>
            </a:r>
            <a:endParaRPr lang="en-US" sz="3000" u="none" strike="noStrike" cap="none" dirty="0" smtClean="0">
              <a:solidFill>
                <a:schemeClr val="lt1"/>
              </a:solidFill>
              <a:latin typeface="Arial" charset="0"/>
              <a:ea typeface="Arial" charset="0"/>
              <a:cs typeface="Arial" charset="0"/>
              <a:sym typeface="Cabin"/>
            </a:endParaRPr>
          </a:p>
          <a:p>
            <a:pPr marL="708406" marR="0" lvl="1" indent="0" algn="l" rtl="0">
              <a:lnSpc>
                <a:spcPct val="100000"/>
              </a:lnSpc>
              <a:spcBef>
                <a:spcPts val="3500"/>
              </a:spcBef>
              <a:spcAft>
                <a:spcPts val="0"/>
              </a:spcAft>
              <a:buClr>
                <a:schemeClr val="lt1"/>
              </a:buClr>
              <a:buSzPct val="100000"/>
              <a:buNone/>
            </a:pPr>
            <a:r>
              <a:rPr lang="en-US" sz="3000" u="none" strike="noStrike" cap="none" dirty="0" smtClean="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Ассоциативный массив в </a:t>
            </a:r>
            <a:r>
              <a:rPr lang="en-US" sz="3000" u="none" strike="noStrike" cap="none" dirty="0" smtClean="0">
                <a:solidFill>
                  <a:schemeClr val="lt1"/>
                </a:solidFill>
                <a:latin typeface="Arial" charset="0"/>
                <a:ea typeface="Arial" charset="0"/>
                <a:cs typeface="Arial" charset="0"/>
                <a:sym typeface="Cabin"/>
              </a:rPr>
              <a:t>Perl </a:t>
            </a:r>
            <a:r>
              <a:rPr lang="en-US" sz="3000" u="none" strike="noStrike" cap="none" dirty="0">
                <a:solidFill>
                  <a:schemeClr val="lt1"/>
                </a:solidFill>
                <a:latin typeface="Arial" charset="0"/>
                <a:ea typeface="Arial" charset="0"/>
                <a:cs typeface="Arial" charset="0"/>
                <a:sym typeface="Cabin"/>
              </a:rPr>
              <a:t>/ P</a:t>
            </a:r>
            <a:r>
              <a:rPr lang="en-US" sz="300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Свойства</a:t>
            </a:r>
            <a:r>
              <a:rPr lang="ru-RU" sz="3000" dirty="0" smtClean="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Мап</a:t>
            </a:r>
            <a:r>
              <a:rPr lang="en-US" sz="3000" u="none" strike="noStrike" cap="none" dirty="0" smtClean="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или</a:t>
            </a:r>
            <a:r>
              <a:rPr lang="en-US" sz="3000" u="none" strike="noStrike" cap="none" dirty="0" smtClean="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ХэшМап в</a:t>
            </a:r>
            <a:r>
              <a:rPr lang="en-US" sz="3000" u="none" strike="noStrike" cap="none" dirty="0" smtClean="0">
                <a:solidFill>
                  <a:schemeClr val="lt1"/>
                </a:solidFill>
                <a:latin typeface="Arial" charset="0"/>
                <a:ea typeface="Arial" charset="0"/>
                <a:cs typeface="Arial" charset="0"/>
                <a:sym typeface="Cabin"/>
              </a:rPr>
              <a:t> </a:t>
            </a:r>
            <a:r>
              <a:rPr lang="en-US" sz="3000" u="none" strike="noStrike" cap="none" dirty="0">
                <a:solidFill>
                  <a:schemeClr val="lt1"/>
                </a:solidFill>
                <a:latin typeface="Arial" charset="0"/>
                <a:ea typeface="Arial" charset="0"/>
                <a:cs typeface="Arial" charset="0"/>
                <a:sym typeface="Cabin"/>
              </a:rPr>
              <a:t>Java</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Контейнер свойств в</a:t>
            </a:r>
            <a:r>
              <a:rPr lang="en-US" sz="3000" u="none" strike="noStrike" cap="none" dirty="0" smtClean="0">
                <a:solidFill>
                  <a:schemeClr val="lt1"/>
                </a:solidFill>
                <a:latin typeface="Arial" charset="0"/>
                <a:ea typeface="Arial" charset="0"/>
                <a:cs typeface="Arial" charset="0"/>
                <a:sym typeface="Cabin"/>
              </a:rPr>
              <a:t> </a:t>
            </a:r>
            <a:r>
              <a:rPr lang="en-US" sz="3000" u="none" strike="noStrike" cap="none" dirty="0">
                <a:solidFill>
                  <a:schemeClr val="lt1"/>
                </a:solidFill>
                <a:latin typeface="Arial" charset="0"/>
                <a:ea typeface="Arial" charset="0"/>
                <a:cs typeface="Arial" charset="0"/>
                <a:sym typeface="Cabin"/>
              </a:rPr>
              <a:t>C# / </a:t>
            </a:r>
            <a:r>
              <a:rPr lang="en-US" sz="3000" u="none" strike="noStrike" cap="none" dirty="0" err="1">
                <a:solidFill>
                  <a:schemeClr val="lt1"/>
                </a:solidFill>
                <a:latin typeface="Arial" charset="0"/>
                <a:ea typeface="Arial" charset="0"/>
                <a:cs typeface="Arial" charset="0"/>
                <a:sym typeface="Cabin"/>
              </a:rPr>
              <a:t>.Net</a:t>
            </a:r>
            <a:endParaRPr lang="en-US" sz="3000" u="none" strike="noStrike" cap="none" dirty="0">
              <a:solidFill>
                <a:schemeClr val="lt1"/>
              </a:solidFill>
              <a:latin typeface="Arial" charset="0"/>
              <a:ea typeface="Arial" charset="0"/>
              <a:cs typeface="Arial" charset="0"/>
              <a:sym typeface="Cabin"/>
            </a:endParaRPr>
          </a:p>
        </p:txBody>
      </p:sp>
      <p:pic>
        <p:nvPicPr>
          <p:cNvPr id="253" name="Shape 253"/>
          <p:cNvPicPr preferRelativeResize="0"/>
          <p:nvPr/>
        </p:nvPicPr>
        <p:blipFill rotWithShape="1">
          <a:blip r:embed="rId3">
            <a:alphaModFix/>
          </a:blip>
          <a:srcRect/>
          <a:stretch/>
        </p:blipFill>
        <p:spPr>
          <a:xfrm>
            <a:off x="13517562" y="279401"/>
            <a:ext cx="2201862" cy="232409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699" y="2603500"/>
            <a:ext cx="7367199" cy="6158115"/>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Списки</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rgbClr val="00FFFF"/>
                </a:solidFill>
                <a:latin typeface="Arial" charset="0"/>
                <a:ea typeface="Arial" charset="0"/>
                <a:cs typeface="Arial" charset="0"/>
                <a:sym typeface="Cabin"/>
              </a:rPr>
              <a:t>индексируют</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свои записи на основе позиции элемента в списке</a:t>
            </a:r>
            <a:endParaRPr lang="en-US" sz="3600" u="none" strike="noStrike" cap="none" dirty="0">
              <a:solidFill>
                <a:schemeClr val="lt1"/>
              </a:solidFill>
              <a:latin typeface="Arial" charset="0"/>
              <a:ea typeface="Arial" charset="0"/>
              <a:cs typeface="Arial" charset="0"/>
              <a:sym typeface="Cabin"/>
            </a:endParaRPr>
          </a:p>
          <a:p>
            <a:pPr marL="749300" lvl="0" indent="-371094">
              <a:buClr>
                <a:srgbClr val="FF00FF"/>
              </a:buClr>
              <a:buSzPct val="100000"/>
            </a:pPr>
            <a:r>
              <a:rPr lang="ru-RU" sz="3600" u="none" strike="noStrike" cap="none" dirty="0" smtClean="0">
                <a:solidFill>
                  <a:srgbClr val="FF00FF"/>
                </a:solidFill>
                <a:latin typeface="Arial" charset="0"/>
                <a:ea typeface="Arial" charset="0"/>
                <a:cs typeface="Arial" charset="0"/>
                <a:sym typeface="Cabin"/>
              </a:rPr>
              <a:t>Словари</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же больше напоминают сумки </a:t>
            </a:r>
            <a:r>
              <a:rPr lang="ru-RU" sz="3600" dirty="0">
                <a:solidFill>
                  <a:schemeClr val="bg1"/>
                </a:solidFill>
              </a:rPr>
              <a:t>—</a:t>
            </a:r>
            <a:r>
              <a:rPr lang="ru-RU" sz="3600" u="none" strike="noStrike" cap="none" dirty="0" smtClean="0">
                <a:solidFill>
                  <a:schemeClr val="lt1"/>
                </a:solidFill>
                <a:latin typeface="Arial" charset="0"/>
                <a:ea typeface="Arial" charset="0"/>
                <a:cs typeface="Arial" charset="0"/>
                <a:sym typeface="Cabin"/>
              </a:rPr>
              <a:t> никакого порядка</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Поэтому мы </a:t>
            </a:r>
            <a:r>
              <a:rPr lang="ru-RU" sz="3600" u="none" strike="noStrike" cap="none" dirty="0" smtClean="0">
                <a:solidFill>
                  <a:srgbClr val="00FFFF"/>
                </a:solidFill>
                <a:latin typeface="Arial" charset="0"/>
                <a:ea typeface="Arial" charset="0"/>
                <a:cs typeface="Arial" charset="0"/>
                <a:sym typeface="Cabin"/>
              </a:rPr>
              <a:t>обозначаем</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значения, которые кладем в </a:t>
            </a:r>
            <a:r>
              <a:rPr lang="ru-RU" sz="3600" u="none" strike="noStrike" cap="none" dirty="0" smtClean="0">
                <a:solidFill>
                  <a:srgbClr val="FF00FF"/>
                </a:solidFill>
                <a:latin typeface="Arial" charset="0"/>
                <a:ea typeface="Arial" charset="0"/>
                <a:cs typeface="Arial" charset="0"/>
                <a:sym typeface="Cabin"/>
              </a:rPr>
              <a:t>словарь</a:t>
            </a:r>
            <a:r>
              <a:rPr lang="ru-RU" sz="3600" u="none" strike="noStrike" cap="none" dirty="0" smtClean="0">
                <a:solidFill>
                  <a:schemeClr val="bg1"/>
                </a:solidFill>
                <a:latin typeface="Arial" charset="0"/>
                <a:ea typeface="Arial" charset="0"/>
                <a:cs typeface="Arial" charset="0"/>
                <a:sym typeface="Cabin"/>
              </a:rPr>
              <a:t>,</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с помощью </a:t>
            </a:r>
            <a:r>
              <a:rPr lang="ru-RU" sz="3600" dirty="0" smtClean="0">
                <a:solidFill>
                  <a:srgbClr val="00FFFF"/>
                </a:solidFill>
                <a:ea typeface="Arial" charset="0"/>
              </a:rPr>
              <a:t>«поисковой метки»</a:t>
            </a:r>
            <a:endParaRPr lang="en-US" sz="3600" b="0" i="0" u="none" strike="noStrike" cap="none" dirty="0">
              <a:solidFill>
                <a:srgbClr val="00FFFF"/>
              </a:solidFill>
              <a:latin typeface="Arial"/>
              <a:ea typeface="Arial"/>
              <a:cs typeface="Arial"/>
              <a:sym typeface="Arial"/>
            </a:endParaRPr>
          </a:p>
        </p:txBody>
      </p:sp>
      <p:sp>
        <p:nvSpPr>
          <p:cNvPr id="260" name="Shape 260"/>
          <p:cNvSpPr txBox="1"/>
          <p:nvPr/>
        </p:nvSpPr>
        <p:spPr>
          <a:xfrm>
            <a:off x="9509759" y="2314575"/>
            <a:ext cx="6161915"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деньги</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конфеты</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платки</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деньги</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12,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платки</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75,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конфеты</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конфеты</a:t>
            </a:r>
            <a:r>
              <a:rPr lang="en-US" sz="2400" i="0" u="none" strike="noStrike" cap="none" dirty="0" smtClean="0">
                <a:solidFill>
                  <a:srgbClr val="00FFFF"/>
                </a:solidFill>
                <a:latin typeface="Courier"/>
                <a:ea typeface="Courier"/>
                <a:cs typeface="Courier"/>
                <a:sym typeface="Courier New"/>
              </a:rPr>
              <a:t>']</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конфеты</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конфеты</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деньги</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12,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платки</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75, </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конфеты</a:t>
            </a:r>
            <a:r>
              <a:rPr lang="en-US" sz="2400" i="0" u="none" strike="noStrike" cap="none" dirty="0" smtClean="0">
                <a:solidFill>
                  <a:srgbClr val="00FFFF"/>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Словари</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Сравнение списков и словарей</a:t>
            </a:r>
            <a:endParaRPr lang="en-US" sz="64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indent="0">
              <a:spcBef>
                <a:spcPts val="0"/>
              </a:spcBef>
              <a:buClr>
                <a:srgbClr val="FF00FF"/>
              </a:buClr>
              <a:buSzPct val="171000"/>
              <a:buNone/>
            </a:pPr>
            <a:r>
              <a:rPr lang="ru-RU" sz="3600" u="none" strike="noStrike" cap="none" dirty="0" smtClean="0">
                <a:solidFill>
                  <a:srgbClr val="FF00FF"/>
                </a:solidFill>
                <a:latin typeface="Arial" charset="0"/>
                <a:ea typeface="Arial" charset="0"/>
                <a:cs typeface="Arial" charset="0"/>
                <a:sym typeface="Cabin"/>
              </a:rPr>
              <a:t>Словари</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похожи на</a:t>
            </a:r>
            <a:r>
              <a:rPr lang="en-US" sz="3600" u="none" strike="noStrike" cap="none" dirty="0" smtClean="0">
                <a:solidFill>
                  <a:schemeClr val="lt1"/>
                </a:solidFill>
                <a:latin typeface="Arial" charset="0"/>
                <a:ea typeface="Arial" charset="0"/>
                <a:cs typeface="Arial" charset="0"/>
                <a:sym typeface="Cabin"/>
              </a:rPr>
              <a:t> </a:t>
            </a:r>
            <a:r>
              <a:rPr lang="ru-RU" sz="3600" dirty="0" smtClean="0">
                <a:solidFill>
                  <a:srgbClr val="00FF00"/>
                </a:solidFill>
                <a:latin typeface="Arial" charset="0"/>
                <a:ea typeface="Arial" charset="0"/>
                <a:cs typeface="Arial" charset="0"/>
                <a:sym typeface="Cabin"/>
              </a:rPr>
              <a:t>списки</a:t>
            </a:r>
            <a:r>
              <a:rPr lang="ru-RU" sz="3600"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за исключением того, что для поиска в них </a:t>
            </a:r>
            <a:r>
              <a:rPr lang="ru-RU" sz="3600" dirty="0" smtClean="0">
                <a:solidFill>
                  <a:srgbClr val="FFFF00"/>
                </a:solidFill>
                <a:latin typeface="Arial" charset="0"/>
                <a:ea typeface="Arial" charset="0"/>
                <a:cs typeface="Arial" charset="0"/>
                <a:sym typeface="Cabin"/>
              </a:rPr>
              <a:t>значений </a:t>
            </a:r>
            <a:r>
              <a:rPr lang="ru-RU" sz="3600" u="none" strike="noStrike" cap="none" dirty="0" smtClean="0">
                <a:solidFill>
                  <a:schemeClr val="lt1"/>
                </a:solidFill>
                <a:latin typeface="Arial" charset="0"/>
                <a:ea typeface="Arial" charset="0"/>
                <a:cs typeface="Arial" charset="0"/>
                <a:sym typeface="Cabin"/>
              </a:rPr>
              <a:t>используются </a:t>
            </a:r>
            <a:r>
              <a:rPr lang="ru-RU" sz="3600" u="none" strike="noStrike" cap="none" dirty="0" smtClean="0">
                <a:solidFill>
                  <a:srgbClr val="FF7F00"/>
                </a:solidFill>
                <a:latin typeface="Arial" charset="0"/>
                <a:ea typeface="Arial" charset="0"/>
                <a:cs typeface="Arial" charset="0"/>
                <a:sym typeface="Cabin"/>
              </a:rPr>
              <a:t>ключи</a:t>
            </a:r>
            <a:r>
              <a:rPr lang="ru-RU" sz="3600" u="none" strike="noStrike" cap="none" dirty="0" smtClean="0">
                <a:solidFill>
                  <a:schemeClr val="lt1"/>
                </a:solidFill>
                <a:latin typeface="Arial" charset="0"/>
                <a:ea typeface="Arial" charset="0"/>
                <a:cs typeface="Arial" charset="0"/>
                <a:sym typeface="Cabin"/>
              </a:rPr>
              <a:t>, а не числа</a:t>
            </a:r>
            <a:endParaRPr lang="en-US" sz="3600" u="none" strike="noStrike" cap="none" dirty="0">
              <a:solidFill>
                <a:srgbClr val="FFFF00"/>
              </a:solidFill>
              <a:latin typeface="Arial" charset="0"/>
              <a:ea typeface="Arial" charset="0"/>
              <a:cs typeface="Arial" charset="0"/>
              <a:sym typeface="Cabin"/>
            </a:endParaRP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smtClean="0">
                <a:solidFill>
                  <a:srgbClr val="FF00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возраст</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smtClean="0">
                <a:solidFill>
                  <a:srgbClr val="FF00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курс</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smtClean="0">
                <a:solidFill>
                  <a:srgbClr val="FF00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курс</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возраст</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smtClean="0">
                <a:solidFill>
                  <a:srgbClr val="FF00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возраст</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smtClean="0">
                <a:solidFill>
                  <a:srgbClr val="FF00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курс</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возраст</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smtClean="0">
                <a:solidFill>
                  <a:srgbClr val="FF00FF"/>
                </a:solidFill>
                <a:latin typeface="Courier"/>
                <a:ea typeface="Courier"/>
                <a:cs typeface="Courier"/>
                <a:sym typeface="Courier New"/>
              </a:rPr>
              <a:t>[</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возраст</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smtClean="0">
                <a:solidFill>
                  <a:srgbClr val="FF00FF"/>
                </a:solidFill>
                <a:latin typeface="Courier"/>
                <a:ea typeface="Courier"/>
                <a:cs typeface="Courier"/>
                <a:sym typeface="Courier New"/>
              </a:rPr>
              <a:t>[</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курс</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smtClean="0">
                <a:solidFill>
                  <a:srgbClr val="FF00FF"/>
                </a:solidFill>
                <a:latin typeface="Courier"/>
                <a:ea typeface="Courier"/>
                <a:cs typeface="Courier"/>
                <a:sym typeface="Courier New"/>
              </a:rPr>
              <a:t>{</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курс</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возраст</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smtClean="0">
                <a:solidFill>
                  <a:srgbClr val="FF00FF"/>
                </a:solidFill>
                <a:latin typeface="Courier"/>
                <a:ea typeface="Courier"/>
                <a:cs typeface="Courier"/>
                <a:sym typeface="Courier New"/>
              </a:rPr>
              <a:t>[</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возраст</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00FF"/>
                </a:solidFill>
                <a:latin typeface="Courier"/>
                <a:ea typeface="Courier"/>
                <a:cs typeface="Courier"/>
                <a:sym typeface="Courier New"/>
              </a:rPr>
              <a:t>=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smtClean="0">
                <a:solidFill>
                  <a:srgbClr val="FF00FF"/>
                </a:solidFill>
                <a:latin typeface="Courier"/>
                <a:ea typeface="Courier"/>
                <a:cs typeface="Courier"/>
                <a:sym typeface="Courier New"/>
              </a:rPr>
              <a:t>{</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курс</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возраст</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dirty="0" err="1">
                <a:solidFill>
                  <a:srgbClr val="00FF00"/>
                </a:solidFill>
                <a:latin typeface="Arial" charset="0"/>
                <a:ea typeface="Arial" charset="0"/>
                <a:cs typeface="Arial" charset="0"/>
                <a:sym typeface="Cabin"/>
              </a:rPr>
              <a:t>l</a:t>
            </a:r>
            <a:r>
              <a:rPr lang="en-US" sz="3200" dirty="0" err="1">
                <a:solidFill>
                  <a:srgbClr val="00FF00"/>
                </a:solidFill>
                <a:latin typeface="Arial" charset="0"/>
                <a:ea typeface="Arial" charset="0"/>
                <a:cs typeface="Arial" charset="0"/>
                <a:sym typeface="Cabin"/>
              </a:rPr>
              <a:t>st</a:t>
            </a:r>
            <a:endParaRPr lang="en-US" sz="3200" dirty="0">
              <a:solidFill>
                <a:srgbClr val="00FF00"/>
              </a:solidFill>
              <a:latin typeface="Arial" charset="0"/>
              <a:ea typeface="Arial" charset="0"/>
              <a:cs typeface="Arial" charset="0"/>
              <a:sym typeface="Cabin"/>
            </a:endParaRPr>
          </a:p>
        </p:txBody>
      </p:sp>
      <p:sp>
        <p:nvSpPr>
          <p:cNvPr id="280" name="Shape 280"/>
          <p:cNvSpPr txBox="1"/>
          <p:nvPr/>
        </p:nvSpPr>
        <p:spPr>
          <a:xfrm>
            <a:off x="9925396" y="1465199"/>
            <a:ext cx="119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ru-RU" sz="3200" u="none" strike="noStrike" cap="none" dirty="0" smtClean="0">
                <a:solidFill>
                  <a:srgbClr val="FF7F00"/>
                </a:solidFill>
                <a:latin typeface="Arial" charset="0"/>
                <a:ea typeface="Arial" charset="0"/>
                <a:cs typeface="Arial" charset="0"/>
                <a:sym typeface="Cabin"/>
              </a:rPr>
              <a:t>Ключ</a:t>
            </a:r>
            <a:endParaRPr lang="en-US" sz="3200" u="none" strike="noStrike" cap="none" dirty="0">
              <a:solidFill>
                <a:srgbClr val="FF7F00"/>
              </a:solidFill>
              <a:latin typeface="Arial" charset="0"/>
              <a:ea typeface="Arial" charset="0"/>
              <a:cs typeface="Arial" charset="0"/>
              <a:sym typeface="Cabin"/>
            </a:endParaRPr>
          </a:p>
        </p:txBody>
      </p:sp>
      <p:sp>
        <p:nvSpPr>
          <p:cNvPr id="281" name="Shape 281"/>
          <p:cNvSpPr txBox="1"/>
          <p:nvPr/>
        </p:nvSpPr>
        <p:spPr>
          <a:xfrm>
            <a:off x="11573005" y="1465199"/>
            <a:ext cx="186036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3200" u="none" strike="noStrike" cap="none" dirty="0" smtClean="0">
                <a:solidFill>
                  <a:srgbClr val="FFFF00"/>
                </a:solidFill>
                <a:latin typeface="Arial" charset="0"/>
                <a:ea typeface="Arial" charset="0"/>
                <a:cs typeface="Arial" charset="0"/>
                <a:sym typeface="Cabin"/>
              </a:rPr>
              <a:t>Значение</a:t>
            </a:r>
            <a:endParaRPr lang="en-US" sz="3200" u="none" strike="noStrike" cap="none" dirty="0">
              <a:solidFill>
                <a:srgbClr val="FFFF00"/>
              </a:solidFill>
              <a:latin typeface="Arial" charset="0"/>
              <a:ea typeface="Arial" charset="0"/>
              <a:cs typeface="Arial" charset="0"/>
              <a:sym typeface="Cabin"/>
            </a:endParaRP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dirty="0" smtClean="0">
                <a:solidFill>
                  <a:srgbClr val="FF7F00"/>
                </a:solidFill>
                <a:latin typeface="Arial" charset="0"/>
                <a:ea typeface="Arial" charset="0"/>
                <a:cs typeface="Arial" charset="0"/>
                <a:sym typeface="Cabin"/>
              </a:rPr>
              <a:t>['</a:t>
            </a:r>
            <a:r>
              <a:rPr lang="ru-RU" sz="3200" u="none" strike="noStrike" cap="none" dirty="0" smtClean="0">
                <a:solidFill>
                  <a:srgbClr val="FF7F00"/>
                </a:solidFill>
                <a:latin typeface="Arial" charset="0"/>
                <a:ea typeface="Arial" charset="0"/>
                <a:cs typeface="Arial" charset="0"/>
                <a:sym typeface="Cabin"/>
              </a:rPr>
              <a:t>курс</a:t>
            </a:r>
            <a:r>
              <a:rPr lang="en-US" sz="3200" u="none" strike="noStrike" cap="none" dirty="0" smtClean="0">
                <a:solidFill>
                  <a:srgbClr val="FF7F00"/>
                </a:solidFill>
                <a:latin typeface="Arial" charset="0"/>
                <a:ea typeface="Arial" charset="0"/>
                <a:cs typeface="Arial" charset="0"/>
                <a:sym typeface="Cabin"/>
              </a:rPr>
              <a:t>']</a:t>
            </a:r>
            <a:endParaRPr lang="en-US" sz="3200" u="none" strike="noStrike" cap="none" dirty="0">
              <a:solidFill>
                <a:srgbClr val="FF7F00"/>
              </a:solidFill>
              <a:latin typeface="Arial" charset="0"/>
              <a:ea typeface="Arial" charset="0"/>
              <a:cs typeface="Arial" charset="0"/>
              <a:sym typeface="Cabin"/>
            </a:endParaRP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9074990" y="7127807"/>
            <a:ext cx="220673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dirty="0" smtClean="0">
                <a:solidFill>
                  <a:srgbClr val="FF7F00"/>
                </a:solidFill>
                <a:latin typeface="Arial" charset="0"/>
                <a:ea typeface="Arial" charset="0"/>
                <a:cs typeface="Arial" charset="0"/>
                <a:sym typeface="Cabin"/>
              </a:rPr>
              <a:t>['</a:t>
            </a:r>
            <a:r>
              <a:rPr lang="ru-RU" sz="3200" u="none" strike="noStrike" cap="none" dirty="0" smtClean="0">
                <a:solidFill>
                  <a:srgbClr val="FF7F00"/>
                </a:solidFill>
                <a:latin typeface="Arial" charset="0"/>
                <a:ea typeface="Arial" charset="0"/>
                <a:cs typeface="Arial" charset="0"/>
                <a:sym typeface="Cabin"/>
              </a:rPr>
              <a:t>возраст</a:t>
            </a:r>
            <a:r>
              <a:rPr lang="en-US" sz="3200" u="none" strike="noStrike" cap="none" dirty="0" smtClean="0">
                <a:solidFill>
                  <a:srgbClr val="FF7F00"/>
                </a:solidFill>
                <a:latin typeface="Arial" charset="0"/>
                <a:ea typeface="Arial" charset="0"/>
                <a:cs typeface="Arial" charset="0"/>
                <a:sym typeface="Cabin"/>
              </a:rPr>
              <a:t>']</a:t>
            </a:r>
            <a:endParaRPr lang="en-US" sz="3200" u="none" strike="noStrike" cap="none" dirty="0">
              <a:solidFill>
                <a:srgbClr val="FF7F00"/>
              </a:solidFill>
              <a:latin typeface="Arial" charset="0"/>
              <a:ea typeface="Arial" charset="0"/>
              <a:cs typeface="Arial" charset="0"/>
              <a:sym typeface="Cabin"/>
            </a:endParaRP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9925396" y="5565707"/>
            <a:ext cx="14887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ru-RU" sz="3200" u="none" strike="noStrike" cap="none" dirty="0" smtClean="0">
                <a:solidFill>
                  <a:srgbClr val="FF7F00"/>
                </a:solidFill>
                <a:latin typeface="Arial" charset="0"/>
                <a:ea typeface="Arial" charset="0"/>
                <a:cs typeface="Arial" charset="0"/>
                <a:sym typeface="Cabin"/>
              </a:rPr>
              <a:t>Ключ</a:t>
            </a:r>
            <a:endParaRPr lang="en-US" sz="3200" u="none" strike="noStrike" cap="none" dirty="0">
              <a:solidFill>
                <a:srgbClr val="FF7F00"/>
              </a:solidFill>
              <a:latin typeface="Arial" charset="0"/>
              <a:ea typeface="Arial" charset="0"/>
              <a:cs typeface="Arial" charset="0"/>
              <a:sym typeface="Cabin"/>
            </a:endParaRPr>
          </a:p>
        </p:txBody>
      </p:sp>
      <p:sp>
        <p:nvSpPr>
          <p:cNvPr id="288" name="Shape 288"/>
          <p:cNvSpPr txBox="1"/>
          <p:nvPr/>
        </p:nvSpPr>
        <p:spPr>
          <a:xfrm>
            <a:off x="11573005" y="5565707"/>
            <a:ext cx="2024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3200" u="none" strike="noStrike" cap="none" dirty="0" smtClean="0">
                <a:solidFill>
                  <a:srgbClr val="FFFF00"/>
                </a:solidFill>
                <a:latin typeface="Arial" charset="0"/>
                <a:ea typeface="Arial" charset="0"/>
                <a:cs typeface="Arial" charset="0"/>
                <a:sym typeface="Cabin"/>
              </a:rPr>
              <a:t>Значение</a:t>
            </a:r>
            <a:endParaRPr lang="en-US" sz="3200" u="none" strike="noStrike" cap="none" dirty="0">
              <a:solidFill>
                <a:srgbClr val="FFFF00"/>
              </a:solidFill>
              <a:latin typeface="Arial" charset="0"/>
              <a:ea typeface="Arial" charset="0"/>
              <a:cs typeface="Arial" charset="0"/>
              <a:sym typeface="Cabin"/>
            </a:endParaRPr>
          </a:p>
        </p:txBody>
      </p:sp>
      <p:sp>
        <p:nvSpPr>
          <p:cNvPr id="289" name="Shape 289"/>
          <p:cNvSpPr txBox="1"/>
          <p:nvPr/>
        </p:nvSpPr>
        <p:spPr>
          <a:xfrm>
            <a:off x="10414000" y="779399"/>
            <a:ext cx="175260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ru-RU" sz="3200" u="none" strike="noStrike" cap="none" dirty="0" smtClean="0">
                <a:solidFill>
                  <a:srgbClr val="00FF00"/>
                </a:solidFill>
                <a:latin typeface="Arial" charset="0"/>
                <a:ea typeface="Arial" charset="0"/>
                <a:cs typeface="Arial" charset="0"/>
                <a:sym typeface="Cabin"/>
              </a:rPr>
              <a:t>Список</a:t>
            </a:r>
            <a:endParaRPr lang="en-US" sz="3200" u="none" strike="noStrike" cap="none" dirty="0">
              <a:solidFill>
                <a:srgbClr val="00FF00"/>
              </a:solidFill>
              <a:latin typeface="Arial" charset="0"/>
              <a:ea typeface="Arial" charset="0"/>
              <a:cs typeface="Arial" charset="0"/>
              <a:sym typeface="Cabin"/>
            </a:endParaRP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3200" u="none" strike="noStrike" cap="none" dirty="0" smtClean="0">
                <a:solidFill>
                  <a:srgbClr val="FF00FF"/>
                </a:solidFill>
                <a:latin typeface="Arial" charset="0"/>
                <a:ea typeface="Arial" charset="0"/>
                <a:cs typeface="Arial" charset="0"/>
                <a:sym typeface="Cabin"/>
              </a:rPr>
              <a:t>Словарь</a:t>
            </a:r>
            <a:endParaRPr lang="en-US" sz="32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6218</TotalTime>
  <Words>2309</Words>
  <Application>Microsoft Office PowerPoint</Application>
  <PresentationFormat>Произвольный</PresentationFormat>
  <Paragraphs>330</Paragraphs>
  <Slides>30</Slides>
  <Notes>29</Notes>
  <HiddenSlides>0</HiddenSlides>
  <MMClips>0</MMClips>
  <ScaleCrop>false</ScaleCrop>
  <HeadingPairs>
    <vt:vector size="4" baseType="variant">
      <vt:variant>
        <vt:lpstr>Тема</vt:lpstr>
      </vt:variant>
      <vt:variant>
        <vt:i4>1</vt:i4>
      </vt:variant>
      <vt:variant>
        <vt:lpstr>Заголовки слайдов</vt:lpstr>
      </vt:variant>
      <vt:variant>
        <vt:i4>30</vt:i4>
      </vt:variant>
    </vt:vector>
  </HeadingPairs>
  <TitlesOfParts>
    <vt:vector size="31" baseType="lpstr">
      <vt:lpstr>1_Title &amp; Subtitle</vt:lpstr>
      <vt:lpstr>Словари в Пайтон</vt:lpstr>
      <vt:lpstr>Что такое Коллекция?</vt:lpstr>
      <vt:lpstr>Что Не является «Коллекцией»?</vt:lpstr>
      <vt:lpstr>История двух коллекций..</vt:lpstr>
      <vt:lpstr>Словари</vt:lpstr>
      <vt:lpstr>Словари</vt:lpstr>
      <vt:lpstr>Словари</vt:lpstr>
      <vt:lpstr>Сравнение списков и словарей</vt:lpstr>
      <vt:lpstr>Презентация PowerPoint</vt:lpstr>
      <vt:lpstr>Словарные литералы (Константы)</vt:lpstr>
      <vt:lpstr>Какое имя встречается чаще?</vt:lpstr>
      <vt:lpstr>Какое имя встречается чаще?</vt:lpstr>
      <vt:lpstr>Какое имя встречается чаще?</vt:lpstr>
      <vt:lpstr>Словарь: подсчет количества</vt:lpstr>
      <vt:lpstr>Поиск по словарю</vt:lpstr>
      <vt:lpstr>Когда нам встречается новое имя</vt:lpstr>
      <vt:lpstr>Словари: метод get</vt:lpstr>
      <vt:lpstr>Упрощённый подсчёт с get()</vt:lpstr>
      <vt:lpstr>Упрощённый подсчёт с get()</vt:lpstr>
      <vt:lpstr>Презентация PowerPoint</vt:lpstr>
      <vt:lpstr>Презентация PowerPoint</vt:lpstr>
      <vt:lpstr>Шаблон подсчета</vt:lpstr>
      <vt:lpstr>Презентация PowerPoint</vt:lpstr>
      <vt:lpstr>Презентация PowerPoint</vt:lpstr>
      <vt:lpstr>Циклы со счетчиком и словари</vt:lpstr>
      <vt:lpstr>Получение списков ключей и значений</vt:lpstr>
      <vt:lpstr>Бонус: Две переменных цикла!</vt:lpstr>
      <vt:lpstr>Презентация PowerPoint</vt:lpstr>
      <vt:lpstr>Резюме</vt:lpstr>
      <vt:lpstr>Авторы  / Благодарности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Vita</cp:lastModifiedBy>
  <cp:revision>207</cp:revision>
  <dcterms:modified xsi:type="dcterms:W3CDTF">2021-05-07T07:37:36Z</dcterms:modified>
</cp:coreProperties>
</file>