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FFC00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7"/>
    <p:restoredTop sz="94485"/>
  </p:normalViewPr>
  <p:slideViewPr>
    <p:cSldViewPr snapToGrid="0" snapToObjects="1">
      <p:cViewPr>
        <p:scale>
          <a:sx n="57" d="100"/>
          <a:sy n="57" d="100"/>
        </p:scale>
        <p:origin x="-666" y="-7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dk2"/>
                </a:solidFill>
              </a:rPr>
              <a:t>Заметка</a:t>
            </a:r>
            <a:r>
              <a:rPr lang="ru-RU" baseline="0" dirty="0" smtClean="0">
                <a:solidFill>
                  <a:schemeClr val="dk2"/>
                </a:solidFill>
              </a:rPr>
              <a:t> от Чарльза</a:t>
            </a:r>
            <a:r>
              <a:rPr lang="ru-RU" dirty="0" smtClean="0">
                <a:solidFill>
                  <a:schemeClr val="dk2"/>
                </a:solidFill>
              </a:rPr>
              <a:t>. При использовании этих материалов, вы можете удалить логотип университета</a:t>
            </a:r>
            <a:r>
              <a:rPr lang="ru-RU" baseline="0" dirty="0" smtClean="0">
                <a:solidFill>
                  <a:schemeClr val="dk2"/>
                </a:solidFill>
              </a:rPr>
              <a:t> и заменить его собственным</a:t>
            </a:r>
            <a:r>
              <a:rPr lang="ru-RU" dirty="0" smtClean="0">
                <a:solidFill>
                  <a:schemeClr val="dk2"/>
                </a:solidFill>
              </a:rPr>
              <a:t>, но,</a:t>
            </a:r>
            <a:r>
              <a:rPr lang="ru-RU" baseline="0" dirty="0" smtClean="0">
                <a:solidFill>
                  <a:schemeClr val="dk2"/>
                </a:solidFill>
              </a:rPr>
              <a:t> пожалуйста, сохраните </a:t>
            </a:r>
            <a:r>
              <a:rPr lang="ru-RU" dirty="0" smtClean="0">
                <a:solidFill>
                  <a:schemeClr val="dk2"/>
                </a:solidFill>
              </a:rPr>
              <a:t>CC-BY логотип</a:t>
            </a:r>
            <a:r>
              <a:rPr lang="ru-RU" baseline="0" dirty="0" smtClean="0">
                <a:solidFill>
                  <a:schemeClr val="dk2"/>
                </a:solidFill>
              </a:rPr>
              <a:t> на первой странице, а также на последней странице  - «Благодарности».</a:t>
            </a:r>
            <a:endParaRPr lang="ru-RU" dirty="0" smtClean="0"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12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4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charset="0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000" b="0" i="0" u="none" strike="noStrike" cap="none">
          <a:solidFill>
            <a:srgbClr val="FFFC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moin/HowTo/Sort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Кортежи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Глава</a:t>
            </a:r>
            <a:r>
              <a:rPr lang="en-US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002457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для всех</a:t>
            </a:r>
            <a:endParaRPr lang="en-US" sz="3200" u="none" strike="noStrike" cap="none" dirty="0" smtClean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chemeClr val="hlink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7615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Сортировка списков кортежей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155700" y="2603499"/>
            <a:ext cx="13932000" cy="273462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Подвергнув сортировке список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кортежей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мы можем получить отсортированную версию словаря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Сначала сортируем словарь по ключу, используя метод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а затем применяем функцию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537776" y="5338127"/>
            <a:ext cx="1078172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r>
              <a:rPr lang="en-US" sz="3000" dirty="0" smtClean="0">
                <a:solidFill>
                  <a:srgbClr val="FFFC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C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4172969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Использование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056" y="2781034"/>
            <a:ext cx="6924272" cy="4101905"/>
          </a:xfrm>
        </p:spPr>
        <p:txBody>
          <a:bodyPr/>
          <a:lstStyle/>
          <a:p>
            <a:pPr marL="647700" lvl="0" indent="0">
              <a:buNone/>
            </a:pP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Можно сделать еще проще: используем встроенную функцию </a:t>
            </a:r>
            <a:r>
              <a:rPr lang="en-US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ru-RU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которая</a:t>
            </a:r>
            <a:r>
              <a:rPr lang="en-US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принимает последовательность  в качестве параметра и возвращает отсортированную последовательность</a:t>
            </a:r>
            <a:endParaRPr lang="en-US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8329353" y="2139696"/>
            <a:ext cx="7540760" cy="57171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 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595591" y="789708"/>
            <a:ext cx="15064818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Сортировка по </a:t>
            </a: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Значениям,</a:t>
            </a:r>
            <a:r>
              <a:rPr lang="en-US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 </a:t>
            </a: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по Ключам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736601" y="2603500"/>
            <a:ext cx="6744854" cy="532684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бы мы могли получить список </a:t>
            </a: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кортежей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виде -  </a:t>
            </a: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(значение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ключ)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то смогли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бы </a:t>
            </a:r>
            <a:r>
              <a:rPr lang="ru-RU" sz="30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отсортировать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содержимое по значению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сделать это при помощи цикла с </a:t>
            </a:r>
            <a:r>
              <a:rPr lang="en-US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ru-RU" sz="30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который создает список кортежей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8362604" y="2603500"/>
            <a:ext cx="7300730" cy="5067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: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(v, k)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lvl="1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[(10, 'a'), (22, 'c'), (1, 'b')]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lvl="1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8"/>
            <a:ext cx="13487400" cy="742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romeo.txt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{}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[word]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.get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key,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	</a:t>
            </a:r>
            <a:r>
              <a:rPr lang="en-US" sz="3000" dirty="0" err="1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dirty="0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000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[:10]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key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465992" y="601022"/>
            <a:ext cx="4962830" cy="19759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4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 самых распространенных слов</a:t>
            </a:r>
            <a:endParaRPr lang="en-US" sz="4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Короткая версия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2612649" y="7746999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7447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60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v,k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08049" y="5959475"/>
            <a:ext cx="12915900" cy="178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Генератор списка </a:t>
            </a: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создает динамический список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endParaRPr lang="ru-RU" sz="38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данном случае мы создаем список инвертированных кортежей (значение, ключ), а затем сортируем его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252643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Резюме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760866" y="2603500"/>
            <a:ext cx="13326833" cy="44915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Синтаксис кортежей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Неизменяемость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Сопоставимость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Сортировка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7742580" y="3178223"/>
            <a:ext cx="6378575" cy="320991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Кортежи в операторах присваивания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Сортировка словарей по ключу или по значению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 idx="4294967295"/>
          </p:nvPr>
        </p:nvSpPr>
        <p:spPr>
          <a:xfrm>
            <a:off x="1462700" y="906184"/>
            <a:ext cx="12469200" cy="10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ru-RU" sz="3600" dirty="0">
                <a:solidFill>
                  <a:srgbClr val="FFFF00"/>
                </a:solidFill>
              </a:rPr>
              <a:t>Авторы </a:t>
            </a:r>
            <a:r>
              <a:rPr lang="en-US" sz="3600" dirty="0">
                <a:solidFill>
                  <a:srgbClr val="FFFF00"/>
                </a:solidFill>
              </a:rPr>
              <a:t> / </a:t>
            </a:r>
            <a:r>
              <a:rPr lang="ru-RU" sz="3600" dirty="0">
                <a:solidFill>
                  <a:srgbClr val="FFFF00"/>
                </a:solidFill>
              </a:rPr>
              <a:t>Благодарности</a:t>
            </a:r>
            <a:endParaRPr lang="en-US" sz="36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1206100" y="2153260"/>
            <a:ext cx="6797698" cy="60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 dirty="0">
                <a:solidFill>
                  <a:srgbClr val="FFFFFF"/>
                </a:solidFill>
              </a:rPr>
              <a:t>… Insert new Contributors and Translations here</a:t>
            </a:r>
            <a:endParaRPr lang="ru-RU" sz="1800" dirty="0">
              <a:solidFill>
                <a:srgbClr val="FFFFFF"/>
              </a:solidFill>
            </a:endParaRPr>
          </a:p>
          <a:p>
            <a:pPr lvl="0"/>
            <a:r>
              <a:rPr lang="ru-RU" sz="1800" dirty="0">
                <a:solidFill>
                  <a:srgbClr val="FFFFFF"/>
                </a:solidFill>
              </a:rPr>
              <a:t>Авторские права на эти слайды принадлежат  Чарльзу Р. Северансу (</a:t>
            </a:r>
            <a:r>
              <a:rPr lang="ru-RU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ru-RU" sz="1800" dirty="0">
                <a:solidFill>
                  <a:srgbClr val="FFFFFF"/>
                </a:solidFill>
              </a:rPr>
              <a:t>) , 2010 г., Школе Информации Мичиганского Университета  и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ru-RU" sz="1800" dirty="0">
                <a:solidFill>
                  <a:srgbClr val="FFFFFF"/>
                </a:solidFill>
              </a:rPr>
              <a:t> , и доступны по лицензии Creative Commons Attribution 4.0 License. Пожалуйста, сохраняйте этот слайд во всех копиях этого документа, в соответствии с требованиями Лицензии. Если вы внесли изменения, добавьте свое имя или организацию в список участников на этой странице.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r>
              <a:rPr lang="ru-RU" sz="1800" dirty="0">
                <a:solidFill>
                  <a:srgbClr val="FFFFFF"/>
                </a:solidFill>
              </a:rPr>
              <a:t>Исходная разработка:  Чарльз Северанс, Школа Информации Мичиганского Университета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>
              <a:buClr>
                <a:schemeClr val="dk2"/>
              </a:buClr>
              <a:buSzPct val="61111"/>
            </a:pPr>
            <a:r>
              <a:rPr lang="ru-RU" sz="1800" dirty="0">
                <a:solidFill>
                  <a:schemeClr val="lt1"/>
                </a:solidFill>
              </a:rPr>
              <a:t>… Добавьте сюда новых авторов и переводчиков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endParaRPr lang="en-US" sz="1800" dirty="0">
              <a:solidFill>
                <a:srgbClr val="FFFFFF"/>
              </a:solidFill>
            </a:endParaRPr>
          </a:p>
          <a:p>
            <a:pPr lvl="0"/>
            <a:endParaRPr lang="ru-RU" sz="1800" dirty="0">
              <a:solidFill>
                <a:srgbClr val="FFFFFF"/>
              </a:solidFill>
            </a:endParaRP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618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438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2283734"/>
            <a:ext cx="6797698" cy="578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Кортежи похожи на списки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50168" y="2603251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lvl="0" indent="0">
              <a:spcBef>
                <a:spcPts val="0"/>
              </a:spcBef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Кортежи </a:t>
            </a:r>
            <a:r>
              <a:rPr lang="ru-RU" sz="3600" dirty="0">
                <a:solidFill>
                  <a:schemeClr val="bg1"/>
                </a:solidFill>
              </a:rPr>
              <a:t>—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еще один вид последовательности, которая очень похожа на список. Элементы кортежа индексируются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начиная с 0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1281325" y="4487751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ru-RU" sz="3000" i="0" u="none" strike="noStrike" cap="none" dirty="0" err="1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Гленн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Салли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Джозеф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Джозеф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( 1, 9, 2 )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(1, 9, 2)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4329113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FF00FF"/>
              </a:buClr>
              <a:buSzPct val="25000"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но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 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Кортежи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неизменяемы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2242590" y="7824779"/>
            <a:ext cx="12304683" cy="105124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Ни строка, ни кортеж не поддерживают присваивание элементов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749300" y="4465898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4433879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</a:t>
            </a: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4433879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cxnSp>
        <p:nvCxnSpPr>
          <p:cNvPr id="3" name="Прямая со стрелкой 2"/>
          <p:cNvCxnSpPr/>
          <p:nvPr/>
        </p:nvCxnSpPr>
        <p:spPr>
          <a:xfrm flipH="1" flipV="1">
            <a:off x="9243753" y="5985164"/>
            <a:ext cx="648392" cy="2211185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10044545" y="6137564"/>
            <a:ext cx="928255" cy="2058785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</a:t>
            </a:r>
            <a:r>
              <a:rPr lang="en-US" sz="6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6400" u="none" strike="noStrike" cap="none" dirty="0" smtClean="0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нельзя</a:t>
            </a:r>
            <a:r>
              <a:rPr lang="en-US" sz="6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сделат</a:t>
            </a:r>
            <a:r>
              <a:rPr lang="ru-RU" sz="64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ь с кортежем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.sort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.reverse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4" name="Shape 183"/>
          <p:cNvSpPr txBox="1">
            <a:spLocks/>
          </p:cNvSpPr>
          <p:nvPr/>
        </p:nvSpPr>
        <p:spPr>
          <a:xfrm>
            <a:off x="10609521" y="3951047"/>
            <a:ext cx="5328829" cy="71923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17500">
              <a:buClr>
                <a:schemeClr val="lt1"/>
              </a:buClr>
              <a:buSzPct val="171000"/>
            </a:pP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Кортеж не сортируется</a:t>
            </a:r>
            <a:endParaRPr lang="en-US" sz="30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183"/>
          <p:cNvSpPr txBox="1">
            <a:spLocks/>
          </p:cNvSpPr>
          <p:nvPr/>
        </p:nvSpPr>
        <p:spPr>
          <a:xfrm>
            <a:off x="10609521" y="5368550"/>
            <a:ext cx="5328829" cy="71923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17500">
              <a:buClr>
                <a:schemeClr val="lt1"/>
              </a:buClr>
              <a:buSzPct val="171000"/>
            </a:pP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кортеж нельзя добавить элемент</a:t>
            </a:r>
            <a:endParaRPr lang="en-US" sz="30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183"/>
          <p:cNvSpPr txBox="1">
            <a:spLocks/>
          </p:cNvSpPr>
          <p:nvPr/>
        </p:nvSpPr>
        <p:spPr>
          <a:xfrm>
            <a:off x="10609521" y="6734609"/>
            <a:ext cx="5328829" cy="71923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17500">
              <a:buClr>
                <a:schemeClr val="lt1"/>
              </a:buClr>
              <a:buSzPct val="171000"/>
            </a:pP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Нельзя изменить порядок элементов</a:t>
            </a:r>
            <a:endParaRPr lang="en-US" sz="30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История двух последовательностей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tuple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['count', 'index']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322300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Кортежи более эффективны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93156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Поскольку в Пайтон кортежи являются неизменяемыми, они гораздо проще и эффективнее с точки зрения использования памяти и производительности, чем списки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Поэтому в нашей программе при создании «временных переменных» мы отдаем предпочтение кортежам, а не спискам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Кортежи и присваивание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поместить </a:t>
            </a: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кортеж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левую часть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выражения присваивания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даже можем опустить круглые скобки: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4889500" y="5197475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(x, y)</a:t>
            </a: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(4, </a:t>
            </a:r>
            <a:r>
              <a:rPr lang="en-US" sz="33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ru-RU" sz="33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Фред</a:t>
            </a:r>
            <a:r>
              <a:rPr lang="en-US" sz="33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  <a:endParaRPr lang="en-US" sz="3300" i="0" u="none" strike="noStrike" cap="none" dirty="0">
              <a:solidFill>
                <a:srgbClr val="FF7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6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ru-RU" sz="33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Фред</a:t>
            </a:r>
            <a:endParaRPr lang="en-US" sz="33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(a, b)</a:t>
            </a: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(99, 98)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</a:t>
            </a:r>
            <a:r>
              <a:rPr lang="en-US" sz="36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Кортежи и Словари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394729" cy="51130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indent="0">
              <a:spcBef>
                <a:spcPts val="0"/>
              </a:spcBef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Метод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примененный к словарю, возвращает список </a:t>
            </a:r>
            <a:r>
              <a:rPr lang="ru-RU" sz="36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кортежей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(ключ, значение)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7697585" y="2182500"/>
            <a:ext cx="8558415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d =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in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2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2)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4</a:t>
            </a:r>
            <a:r>
              <a:rPr lang="en-US" sz="32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Кортежи сопоставимы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13295" y="2470495"/>
            <a:ext cx="15029411" cy="188537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ru-RU" sz="30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Операторы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сравнения работают с </a:t>
            </a: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кортежами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другими последовательностями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первые элементы равны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Пайтон переходит к следующему элементу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так далее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пока не найдет элементы, которые отличаются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2852738" y="4640263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(0, 1, 2000000)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 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&gt;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1124</Words>
  <Application>Microsoft Office PowerPoint</Application>
  <PresentationFormat>Произвольный</PresentationFormat>
  <Paragraphs>174</Paragraphs>
  <Slides>16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Title &amp; Subtitle</vt:lpstr>
      <vt:lpstr>Кортежи</vt:lpstr>
      <vt:lpstr>Кортежи похожи на списки</vt:lpstr>
      <vt:lpstr>но... Кортежи неизменяемы</vt:lpstr>
      <vt:lpstr>Что нельзя сделать с кортежем</vt:lpstr>
      <vt:lpstr>История двух последовательностей</vt:lpstr>
      <vt:lpstr>Кортежи более эффективны</vt:lpstr>
      <vt:lpstr>Кортежи и присваивание</vt:lpstr>
      <vt:lpstr>Кортежи и Словари</vt:lpstr>
      <vt:lpstr>Кортежи сопоставимы</vt:lpstr>
      <vt:lpstr>Сортировка списков кортежей</vt:lpstr>
      <vt:lpstr>Использование sorted()</vt:lpstr>
      <vt:lpstr>Сортировка по Значениям, а не по Ключам</vt:lpstr>
      <vt:lpstr>Презентация PowerPoint</vt:lpstr>
      <vt:lpstr>Короткая версия</vt:lpstr>
      <vt:lpstr>Резюме</vt:lpstr>
      <vt:lpstr>Авторы  / Благодарности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Vita</cp:lastModifiedBy>
  <cp:revision>103</cp:revision>
  <dcterms:modified xsi:type="dcterms:W3CDTF">2021-05-05T15:26:55Z</dcterms:modified>
</cp:coreProperties>
</file>