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>
        <p:scale>
          <a:sx n="57" d="100"/>
          <a:sy n="57" d="100"/>
        </p:scale>
        <p:origin x="-58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6;&#1077;&#1075;&#1091;&#1083;&#1103;&#1088;&#1085;&#1099;&#1077;_&#1074;&#1099;&#1088;&#1072;&#1078;&#1077;&#1085;&#1080;&#1103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6;&#1077;&#1075;&#1091;&#1083;&#1103;&#1088;&#1085;&#1099;&#1077;_&#1074;&#1099;&#1088;&#1072;&#1078;&#1077;&#1085;&#1080;&#1103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20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</a:t>
            </a:r>
            <a:endParaRPr lang="en-US" sz="7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Пайтон для всех</a:t>
            </a:r>
            <a:endParaRPr lang="en-US" sz="3200" u="none" strike="noStrike" cap="none" dirty="0" smtClean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Использование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58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58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как </a:t>
            </a:r>
            <a:r>
              <a:rPr lang="en-US" sz="5800" u="none" strike="noStrike" cap="none" dirty="0" err="1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</a:t>
            </a:r>
            <a:r>
              <a:rPr lang="en-US" sz="58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1206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Мы гибко настраиваем то, что нужно найти, добавляя специальные символы в строку</a:t>
            </a:r>
            <a:endParaRPr lang="en-US" sz="30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Метасимволы (символы-джокеры)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Символ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.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(точка)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означает один любой символ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lvl="0" indent="-371094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Символ </a:t>
            </a:r>
            <a:r>
              <a:rPr lang="ru-RU" sz="3600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 (звездочка)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означает «</a:t>
            </a:r>
            <a:r>
              <a:rPr lang="ru-RU" sz="3600" dirty="0" smtClean="0">
                <a:solidFill>
                  <a:schemeClr val="bg1"/>
                </a:solidFill>
              </a:rPr>
              <a:t>ноль </a:t>
            </a:r>
            <a:r>
              <a:rPr lang="ru-RU" sz="3600" dirty="0">
                <a:solidFill>
                  <a:schemeClr val="bg1"/>
                </a:solidFill>
              </a:rPr>
              <a:t>или </a:t>
            </a:r>
            <a:r>
              <a:rPr lang="ru-RU" sz="3600" dirty="0" smtClean="0">
                <a:solidFill>
                  <a:schemeClr val="bg1"/>
                </a:solidFill>
              </a:rPr>
              <a:t>более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повторений»</a:t>
            </a:r>
            <a:endParaRPr lang="en-US" sz="3600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73555"/>
            <a:ext cx="440716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Начало строки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Любой символ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13378925" y="4507637"/>
            <a:ext cx="2449875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Множество раз</a:t>
            </a:r>
            <a:endParaRPr lang="en-US" sz="36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flipV="1">
            <a:off x="14122400" y="5765837"/>
            <a:ext cx="481463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Тонкая настройка соответствия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191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 зависимости от «чистоты» данных и целей вашего приложения,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вам может понадобиться немного сузить диапазон соответствия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854894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Начало строки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Любой символ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3300364" y="4507637"/>
            <a:ext cx="2528436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Множество раз</a:t>
            </a:r>
            <a:endParaRPr lang="en-US" sz="36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flipV="1">
            <a:off x="14122400" y="5765837"/>
            <a:ext cx="442182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Тонкая настройка соответствия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ru-RU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 зависимости от «чистоты» данных и целей вашего приложения,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вам может понадобиться немного сузить диапазон соответствия</a:t>
            </a:r>
            <a:endParaRPr lang="en-US" sz="3600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Начало строки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Любой непробельный символ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Один или более раз</a:t>
            </a:r>
            <a:endParaRPr lang="en-US" sz="36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71954" y="794703"/>
            <a:ext cx="1471209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Сопоставление и извлечение данных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возвращает значение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True/False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 зависимости от того, соответствует ли строка регулярному выражению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Если необходимо извлечь совпадающие строки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используем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6" y="5382026"/>
            <a:ext cx="9615062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'2 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моих любимых числа -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19 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и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95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Одна или более цифр</a:t>
            </a:r>
            <a:endParaRPr lang="en-US" sz="36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958388" y="814388"/>
            <a:ext cx="14339224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Сопоставление и извлечение данных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 err="1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возвращает список из нуля или более подстрок, соответствующих регулярному выражению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'2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моих любимых числа -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19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730301" y="528852"/>
            <a:ext cx="14795399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Осторожно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 </a:t>
            </a:r>
            <a:r>
              <a:rPr lang="ru-RU" sz="64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Жадные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квантификаторы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254364"/>
            <a:ext cx="13932000" cy="1619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Квантификаторы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называют «жадными», так как в некоторых реализациях регулярным выражениям с ними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соответствует максимально длинная строка из возможных</a:t>
            </a:r>
            <a:endParaRPr lang="en-US" sz="30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7378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Один или более символов</a:t>
            </a:r>
            <a:endParaRPr lang="en-US" sz="36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6234546" y="7051670"/>
            <a:ext cx="522075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</a:pPr>
            <a:r>
              <a:rPr lang="ru-RU" sz="36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Первый символ </a:t>
            </a:r>
            <a:r>
              <a:rPr lang="ru-RU" sz="3600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совпадения </a:t>
            </a:r>
            <a:r>
              <a:rPr lang="ru-RU" sz="36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 буква </a:t>
            </a:r>
            <a:r>
              <a:rPr lang="en-US" sz="36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Последний символ совпадения - </a:t>
            </a:r>
            <a:r>
              <a:rPr lang="en-US" sz="3600" b="1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  <a:endParaRPr lang="en-US" sz="3600" b="1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847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Почему не просто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'From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Ленивые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квантификаторы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70"/>
            <a:ext cx="12450666" cy="147514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Но не все квантификаторы регулярных выражений жадные!</a:t>
            </a:r>
          </a:p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Добавьте символ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300" u="none" strike="noStrike" cap="none" dirty="0" smtClean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ru-RU" sz="33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это немного охладит пыл 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*...</a:t>
            </a:r>
            <a:endParaRPr lang="en-US" sz="33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87425" y="5059354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Один или более символов, но минимально возможное количество</a:t>
            </a:r>
            <a:endParaRPr lang="en-US" sz="30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6234545" y="7180254"/>
            <a:ext cx="522075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Первый символ совпадения - буква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Последний символ </a:t>
            </a:r>
            <a:r>
              <a:rPr lang="ru-RU" sz="36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совпадения </a:t>
            </a:r>
            <a:r>
              <a:rPr lang="ru-RU" sz="36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 </a:t>
            </a:r>
            <a:r>
              <a:rPr lang="en-US" sz="3600" b="1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Тонкая настройка извлечения строк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Вы можете точнее настроить поиск совпадения для </a:t>
            </a:r>
            <a:r>
              <a:rPr lang="en-US" u="none" strike="noStrike" cap="none" dirty="0" err="1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 отдельно указать, какая часть совпадения должна быть извлечена, используя круглые скобки</a:t>
            </a:r>
            <a:endParaRPr lang="en-US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959775" y="4467918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816436"/>
            <a:ext cx="3238499" cy="1928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Как минимум один непробельный символ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Тонкая настройка извлечения строк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Круглые скобки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не являются частью совпадения, они лишь сообщают, где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начинается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заканчивается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извлечение строки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48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465724" y="6679982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4896250" y="6679982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(\S+@\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S+)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000" u="sng" dirty="0">
                <a:solidFill>
                  <a:srgbClr val="0070C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</a:t>
            </a:r>
            <a:r>
              <a:rPr lang="en-US" sz="3000" u="sng" dirty="0" smtClean="0">
                <a:solidFill>
                  <a:srgbClr val="0070C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ru.wikipedia.org/wiki/</a:t>
            </a:r>
            <a:r>
              <a:rPr lang="ru-RU" sz="3000" u="sng" dirty="0" err="1" smtClean="0">
                <a:solidFill>
                  <a:srgbClr val="0070C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Регулярные_выражения</a:t>
            </a:r>
            <a:endParaRPr lang="en-US" sz="3000" u="sng" strike="noStrike" cap="none" dirty="0">
              <a:solidFill>
                <a:srgbClr val="0070C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862676" y="2946400"/>
            <a:ext cx="14530648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 компьютерной терминологии «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регулярное выражение» (</a:t>
            </a:r>
            <a:r>
              <a:rPr lang="ru-RU" sz="3600" dirty="0" smtClean="0">
                <a:solidFill>
                  <a:schemeClr val="bg1"/>
                </a:solidFill>
              </a:rPr>
              <a:t>его </a:t>
            </a:r>
            <a:r>
              <a:rPr lang="ru-RU" sz="3600" dirty="0">
                <a:solidFill>
                  <a:schemeClr val="bg1"/>
                </a:solidFill>
              </a:rPr>
              <a:t>еще называют </a:t>
            </a:r>
            <a:r>
              <a:rPr lang="ru-RU" sz="3600" i="1" dirty="0" smtClean="0">
                <a:solidFill>
                  <a:schemeClr val="bg1"/>
                </a:solidFill>
              </a:rPr>
              <a:t>regexp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или </a:t>
            </a:r>
            <a:r>
              <a:rPr lang="ru-RU" sz="3600" i="1" dirty="0" smtClean="0">
                <a:solidFill>
                  <a:schemeClr val="bg1"/>
                </a:solidFill>
              </a:rPr>
              <a:t>regex, сокр. «регулярка»</a:t>
            </a: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мощное и гибкое средство для сопоставления строк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текста, например, определенных символов, слов или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наборов символов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. </a:t>
            </a:r>
            <a:endParaRPr lang="ru-RU" sz="3600" u="none" strike="noStrike" cap="none" dirty="0" smtClean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Регулярное выражение написано на формальном языке, который может интерпретироваться обработчиком регулярных выражений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/>
              <a:t>Примеры анализа строк</a:t>
            </a:r>
            <a:endParaRPr lang="en-US" sz="7800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29345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41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Извлечение имени хоста, используя метод </a:t>
            </a:r>
            <a:r>
              <a:rPr lang="en-US" sz="41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 </a:t>
            </a:r>
            <a:r>
              <a:rPr lang="ru-RU" sz="41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 срез строки</a:t>
            </a:r>
            <a:endParaRPr lang="en-US" sz="41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Шаблон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бывает необходимо сначала разделить строку одним образом, а затем взять один из получившихся кусков и разделить его ещё раз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290308" y="7543800"/>
            <a:ext cx="1167538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Просматривать строку пока не встретится символ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@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Версия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 регулярным выражением 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Версия</a:t>
            </a:r>
            <a:r>
              <a:rPr lang="en-US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 регулярным выражением 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901963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Захватить непробельные символы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805013" y="7594600"/>
            <a:ext cx="4391582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Ноль или более символов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Версия</a:t>
            </a:r>
            <a:r>
              <a:rPr lang="en-US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 регулярным выражением 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Извлечь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непробельные символы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Начиная с начала строки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ищем подстроку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591097" y="7662861"/>
            <a:ext cx="1246739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Пропустим часть символов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пока не встретим </a:t>
            </a:r>
            <a:r>
              <a:rPr lang="ru-RU" sz="3600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символ </a:t>
            </a:r>
            <a:r>
              <a:rPr lang="en-US" sz="3600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@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63" name="Shape 463"/>
          <p:cNvCxnSpPr/>
          <p:nvPr/>
        </p:nvCxnSpPr>
        <p:spPr>
          <a:xfrm flipH="1">
            <a:off x="9372901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0654078" y="6713061"/>
            <a:ext cx="415719" cy="103346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Начало извлечения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dirty="0">
              <a:sym typeface="Cabin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</a:t>
            </a:r>
            <a:r>
              <a:rPr lang="en-US" sz="57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57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1043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Захватить непробельные символы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1043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Захватить их как можно больше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</a:t>
            </a:r>
            <a:endParaRPr lang="en-US" sz="7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8435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Умный подход к анализу и сопоставлению строк, основанный на использовании метасимволов</a:t>
            </a:r>
            <a:endParaRPr lang="en-US" sz="3800" u="none" strike="noStrike" cap="none" dirty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000" u="sng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https://ru.wikipedia.org/wiki/</a:t>
            </a:r>
            <a:r>
              <a:rPr lang="ru-RU" sz="3000" u="sng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Регулярные_выражения</a:t>
            </a:r>
            <a:endParaRPr lang="en-US" sz="3000" u="sng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]+</a:t>
            </a:r>
            <a:r>
              <a:rPr lang="en-US" sz="57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Конец извлечения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97" name="Shape 497"/>
          <p:cNvCxnSpPr/>
          <p:nvPr/>
        </p:nvCxnSpPr>
        <p:spPr>
          <a:xfrm>
            <a:off x="12718473" y="6699250"/>
            <a:ext cx="1037214" cy="13763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Проверка на спам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Экранирование символа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8163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lvl="0" indent="0">
              <a:spcBef>
                <a:spcPts val="0"/>
              </a:spcBef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Чтобы </a:t>
            </a:r>
            <a:r>
              <a:rPr lang="ru-RU" sz="36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отменить (экранировать)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специальное значение символа регулярного выражения, поставьте перед ним обратную косую черту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  <a:endParaRPr lang="en-US" sz="36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675335" y="4651586"/>
            <a:ext cx="9682323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Мы только что получили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за печенье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Число или точка</a:t>
            </a:r>
            <a:endParaRPr lang="en-US" sz="38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Знак доллара</a:t>
            </a:r>
            <a:endParaRPr lang="en-US" sz="38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Один или более</a:t>
            </a:r>
            <a:endParaRPr lang="en-US" sz="38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3377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загадочный, но очень мощный язык для сопоставления строк и извлечения элементов из этих строк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lvl="0" indent="-603377">
              <a:spcBef>
                <a:spcPts val="230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 содержат специальные символы, которые </a:t>
            </a:r>
            <a:r>
              <a:rPr lang="ru-RU" sz="3600" dirty="0">
                <a:solidFill>
                  <a:schemeClr val="bg1"/>
                </a:solidFill>
              </a:rPr>
              <a:t>являются управляющими </a:t>
            </a:r>
            <a:r>
              <a:rPr lang="ru-RU" sz="3600" dirty="0" smtClean="0">
                <a:solidFill>
                  <a:schemeClr val="bg1"/>
                </a:solidFill>
              </a:rPr>
              <a:t>конструкциями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Авторы </a:t>
            </a:r>
            <a:r>
              <a:rPr lang="en-US" sz="3600" dirty="0"/>
              <a:t> / </a:t>
            </a:r>
            <a:r>
              <a:rPr lang="ru-RU" sz="3600" dirty="0"/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… Insert new Contributors and Translations here</a:t>
            </a:r>
            <a:endParaRPr lang="ru-RU" sz="1800" dirty="0" smtClean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</a:t>
            </a:r>
            <a:r>
              <a:rPr lang="ru-RU" sz="1800" dirty="0" smtClean="0">
                <a:solidFill>
                  <a:srgbClr val="FFFFFF"/>
                </a:solidFill>
              </a:rPr>
              <a:t>Школе </a:t>
            </a:r>
            <a:r>
              <a:rPr lang="ru-RU" sz="1800" dirty="0">
                <a:solidFill>
                  <a:srgbClr val="FFFFFF"/>
                </a:solidFill>
              </a:rPr>
              <a:t>Информации Мичиганского Университета </a:t>
            </a:r>
            <a:r>
              <a:rPr lang="ru-RU" sz="1800" dirty="0" smtClean="0">
                <a:solidFill>
                  <a:srgbClr val="FFFFFF"/>
                </a:solidFill>
              </a:rPr>
              <a:t> и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800" dirty="0" smtClean="0">
                <a:solidFill>
                  <a:srgbClr val="FFFFFF"/>
                </a:solidFill>
              </a:rPr>
              <a:t> , и </a:t>
            </a:r>
            <a:r>
              <a:rPr lang="ru-RU" sz="1800" dirty="0">
                <a:solidFill>
                  <a:srgbClr val="FFFFFF"/>
                </a:solidFill>
              </a:rPr>
              <a:t>доступны по лицензии Creative Commons Attribution 4.0 License.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«Умные» функции «Искать»</a:t>
            </a:r>
            <a:r>
              <a:rPr lang="ru-RU" sz="38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/</a:t>
            </a:r>
            <a:r>
              <a:rPr lang="en-US" sz="3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«Поиск»</a:t>
            </a:r>
            <a:endParaRPr lang="en-US" sz="3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4895447" y="1492729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66" y="1193981"/>
            <a:ext cx="13299405" cy="590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 регулярных выражениях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14239471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Очень мощные и немного загадочные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Забавные, как только поймешь их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 сами по себе напоминают язык программирования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lvl="0" indent="-603377">
              <a:spcBef>
                <a:spcPts val="2300"/>
              </a:spcBef>
              <a:buSzPct val="100000"/>
            </a:pP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Пишутся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 помощью специальных символов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Компактные, это своего рода язык «старой школы»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xkcd.com/208/</a:t>
            </a:r>
          </a:p>
        </p:txBody>
      </p:sp>
      <p:pic>
        <p:nvPicPr>
          <p:cNvPr id="1026" name="Picture 2" descr="https://hsto.org/webt/l1/z1/9s/l1z19s49sk5bpc8vkmcbho7zgro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0" y="750338"/>
            <a:ext cx="7325880" cy="74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791968" y="814388"/>
            <a:ext cx="14672064" cy="17255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2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выражения: краткое руководство</a:t>
            </a:r>
            <a:endParaRPr lang="en-US" sz="52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ru-RU" sz="2400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Начало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всего </a:t>
            </a:r>
            <a:r>
              <a:rPr lang="ru-RU" sz="2400" dirty="0">
                <a:solidFill>
                  <a:schemeClr val="bg1"/>
                </a:solidFill>
              </a:rPr>
              <a:t>текста или начало </a:t>
            </a:r>
            <a:r>
              <a:rPr lang="ru-RU" sz="2400" dirty="0" smtClean="0">
                <a:solidFill>
                  <a:schemeClr val="bg1"/>
                </a:solidFill>
              </a:rPr>
              <a:t>стро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ru-RU" sz="2400" dirty="0">
                <a:solidFill>
                  <a:schemeClr val="bg1"/>
                </a:solidFill>
              </a:rPr>
              <a:t>текста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Конец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всего текста или конец </a:t>
            </a:r>
            <a:r>
              <a:rPr lang="ru-RU" sz="2400" dirty="0" smtClean="0">
                <a:solidFill>
                  <a:schemeClr val="bg1"/>
                </a:solidFill>
              </a:rPr>
              <a:t>строки </a:t>
            </a:r>
            <a:r>
              <a:rPr lang="ru-RU" sz="2400" dirty="0">
                <a:solidFill>
                  <a:schemeClr val="bg1"/>
                </a:solidFill>
              </a:rPr>
              <a:t>текста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Один </a:t>
            </a:r>
            <a:r>
              <a:rPr lang="ru-RU" sz="240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л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юбой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символ, кроме новой строки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\n</a:t>
            </a:r>
            <a:endParaRPr lang="en-US" sz="2400" i="0" u="none" strike="noStrike" cap="none" dirty="0" smtClean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Любой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пробельный </a:t>
            </a:r>
            <a:r>
              <a:rPr lang="ru-RU" sz="24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символ</a:t>
            </a:r>
            <a:endParaRPr lang="en-US" sz="2400" i="0" u="none" strike="noStrike" cap="none" dirty="0" smtClean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Любой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непробельный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Повторяет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ноль или более раз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Повторяет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ноль или более раз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(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не жадный</a:t>
            </a:r>
            <a:r>
              <a:rPr lang="ru-RU" sz="24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квантификатор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ru-RU" sz="2400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Повторяет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ноль или более раз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ru-RU" sz="24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ru-RU" sz="2400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Повторяет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ноль или более раз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(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не жадный</a:t>
            </a:r>
            <a:r>
              <a:rPr lang="ru-RU" sz="2400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квантификатор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Любой из символов, перечисленных в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наборе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Любой символ,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не указанный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в данном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наборе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Набор символов может включать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диапазон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Указывает начало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извлечения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строки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Указывает конец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извлечения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строки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Модуль регулярных выражений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Прежде чем вы сможете использовать в своей программе регулярные выражения, необходимо импортировать библиотеку, используя команду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спользуя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ru-RU" sz="3600" u="none" strike="noStrike" cap="none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можно проверить, соответствует ли строка регулярному выражению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аналогично использованию метода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для строк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Вы можете использовать </a:t>
            </a:r>
            <a:r>
              <a:rPr lang="en-US" sz="3600" u="none" strike="noStrike" cap="none" dirty="0" err="1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для извлечения частей строки, которые соответствуют регулярному выражению, аналогично комбинации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метода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 среза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 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[5:10]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Использование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64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64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ru-RU" sz="64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как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64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1810</Words>
  <Application>Microsoft Office PowerPoint</Application>
  <PresentationFormat>Произвольный</PresentationFormat>
  <Paragraphs>303</Paragraphs>
  <Slides>34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Title &amp; Subtitle</vt:lpstr>
      <vt:lpstr>Регулярные выражения</vt:lpstr>
      <vt:lpstr>Регулярные выражения</vt:lpstr>
      <vt:lpstr>Регулярные выражения</vt:lpstr>
      <vt:lpstr>Презентация PowerPoint</vt:lpstr>
      <vt:lpstr>О регулярных выражениях</vt:lpstr>
      <vt:lpstr>Презентация PowerPoint</vt:lpstr>
      <vt:lpstr>Регулярные выражения: краткое руководство</vt:lpstr>
      <vt:lpstr>Модуль регулярных выражений</vt:lpstr>
      <vt:lpstr>Использование re.search(), как find()</vt:lpstr>
      <vt:lpstr>Использование re.search(), как startswith()</vt:lpstr>
      <vt:lpstr>Метасимволы (символы-джокеры)</vt:lpstr>
      <vt:lpstr>Тонкая настройка соответствия</vt:lpstr>
      <vt:lpstr>Тонкая настройка соответствия</vt:lpstr>
      <vt:lpstr>Сопоставление и извлечение данных</vt:lpstr>
      <vt:lpstr>Сопоставление и извлечение данных</vt:lpstr>
      <vt:lpstr>Осторожно: Жадные квантификаторы</vt:lpstr>
      <vt:lpstr>Ленивые квантификаторы</vt:lpstr>
      <vt:lpstr>Тонкая настройка извлечения строк</vt:lpstr>
      <vt:lpstr>Тонкая настройка извлечения строк</vt:lpstr>
      <vt:lpstr>Примеры анализа строк</vt:lpstr>
      <vt:lpstr>Презентация PowerPoint</vt:lpstr>
      <vt:lpstr>Шаблон двойного разделения</vt:lpstr>
      <vt:lpstr>Версия с регулярным выражением </vt:lpstr>
      <vt:lpstr>Версия с регулярным выражением </vt:lpstr>
      <vt:lpstr>Версия с регулярным выражением </vt:lpstr>
      <vt:lpstr>Сделаем еще круче</vt:lpstr>
      <vt:lpstr>Сделаем еще круче</vt:lpstr>
      <vt:lpstr>Сделаем еще круче</vt:lpstr>
      <vt:lpstr>Сделаем еще круче</vt:lpstr>
      <vt:lpstr>Сделаем еще круче</vt:lpstr>
      <vt:lpstr>Проверка на спам</vt:lpstr>
      <vt:lpstr>Экранирование символа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Vita</cp:lastModifiedBy>
  <cp:revision>181</cp:revision>
  <dcterms:modified xsi:type="dcterms:W3CDTF">2021-05-07T06:54:48Z</dcterms:modified>
</cp:coreProperties>
</file>