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Lst>
  <p:notesMasterIdLst>
    <p:notesMasterId r:id="rId47"/>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03"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4" r:id="rId38"/>
    <p:sldId id="295" r:id="rId39"/>
    <p:sldId id="296" r:id="rId40"/>
    <p:sldId id="297" r:id="rId41"/>
    <p:sldId id="298" r:id="rId42"/>
    <p:sldId id="299" r:id="rId43"/>
    <p:sldId id="300" r:id="rId44"/>
    <p:sldId id="301" r:id="rId45"/>
    <p:sldId id="302" r:id="rId46"/>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A00"/>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45" autoAdjust="0"/>
    <p:restoredTop sz="93566"/>
  </p:normalViewPr>
  <p:slideViewPr>
    <p:cSldViewPr snapToGrid="0" snapToObjects="1">
      <p:cViewPr>
        <p:scale>
          <a:sx n="66" d="100"/>
          <a:sy n="66" d="100"/>
        </p:scale>
        <p:origin x="48" y="222"/>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rnd"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7" name="Shape 7"/>
          <p:cNvSpPr txBox="1">
            <a:spLocks noGrp="1"/>
          </p:cNvSpPr>
          <p:nvPr>
            <p:ph type="ftr" idx="11"/>
          </p:nvPr>
        </p:nvSpPr>
        <p:spPr>
          <a:xfrm>
            <a:off x="0" y="8685211"/>
            <a:ext cx="2971799" cy="4572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8" name="Shape 8"/>
          <p:cNvSpPr txBox="1">
            <a:spLocks noGrp="1"/>
          </p:cNvSpPr>
          <p:nvPr>
            <p:ph type="sldNum" idx="12"/>
          </p:nvPr>
        </p:nvSpPr>
        <p:spPr>
          <a:xfrm>
            <a:off x="3884612" y="8685211"/>
            <a:ext cx="2971799" cy="457200"/>
          </a:xfrm>
          <a:prstGeom prst="rect">
            <a:avLst/>
          </a:prstGeom>
          <a:noFill/>
          <a:ln>
            <a:noFill/>
          </a:ln>
        </p:spPr>
        <p:txBody>
          <a:bodyPr lIns="91425" tIns="91425" rIns="91425" bIns="91425" anchor="b" anchorCtr="0">
            <a:noAutofit/>
          </a:bodyPr>
          <a:lstStyle/>
          <a:p>
            <a:pPr marL="0" marR="0" lvl="0" indent="0" algn="r" rtl="0">
              <a:spcBef>
                <a:spcPts val="0"/>
              </a:spcBef>
            </a:pPr>
            <a:endParaRPr/>
          </a:p>
          <a:p>
            <a:pPr lvl="1">
              <a:spcBef>
                <a:spcPts val="0"/>
              </a:spcBef>
            </a:pPr>
            <a:endParaRPr/>
          </a:p>
          <a:p>
            <a:pPr lvl="2">
              <a:spcBef>
                <a:spcPts val="0"/>
              </a:spcBef>
            </a:pPr>
            <a:endParaRPr/>
          </a:p>
          <a:p>
            <a:pPr lvl="3">
              <a:spcBef>
                <a:spcPts val="0"/>
              </a:spcBef>
            </a:pPr>
            <a:endParaRPr/>
          </a:p>
          <a:p>
            <a:pPr lvl="4">
              <a:spcBef>
                <a:spcPts val="0"/>
              </a:spcBef>
            </a:pPr>
            <a:endParaRPr/>
          </a:p>
          <a:p>
            <a:pPr lvl="5">
              <a:spcBef>
                <a:spcPts val="0"/>
              </a:spcBef>
            </a:pPr>
            <a:endParaRPr/>
          </a:p>
          <a:p>
            <a:pPr lvl="6">
              <a:spcBef>
                <a:spcPts val="0"/>
              </a:spcBef>
            </a:pPr>
            <a:endParaRPr/>
          </a:p>
          <a:p>
            <a:pPr lvl="7">
              <a:spcBef>
                <a:spcPts val="0"/>
              </a:spcBef>
            </a:pPr>
            <a:endParaRPr/>
          </a:p>
          <a:p>
            <a:pPr lvl="8">
              <a:spcBef>
                <a:spcPts val="0"/>
              </a:spcBef>
            </a:pPr>
            <a:endParaRPr/>
          </a:p>
        </p:txBody>
      </p:sp>
    </p:spTree>
    <p:extLst>
      <p:ext uri="{BB962C8B-B14F-4D97-AF65-F5344CB8AC3E}">
        <p14:creationId xmlns:p14="http://schemas.microsoft.com/office/powerpoint/2010/main" val="9384333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dirty="0">
                <a:solidFill>
                  <a:schemeClr val="dk2"/>
                </a:solidFill>
              </a:rPr>
              <a:t>Note from Chuck.  If you are using these materials, you can remove the UM logo and replace it with your own, but please retain the CC-BY logo on the first page as well as retain the acknowledgements</a:t>
            </a:r>
            <a:r>
              <a:rPr lang="en-US" baseline="0" dirty="0">
                <a:solidFill>
                  <a:schemeClr val="dk2"/>
                </a:solidFill>
              </a:rPr>
              <a:t> page(s)</a:t>
            </a:r>
            <a:r>
              <a:rPr lang="en-US" dirty="0">
                <a:solidFill>
                  <a:schemeClr val="dk2"/>
                </a:solidFill>
              </a:rPr>
              <a:t>.</a:t>
            </a: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6792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06" name="Shape 3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969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Shape 31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4" name="Shape 3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12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2" name="Shape 3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400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29" name="Shape 3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682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35" name="Shape 3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447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2" name="Shape 3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007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7" name="Shape 3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8617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3" name="Shape 3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426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9" name="Shape 3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04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05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28081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7" name="Shape 3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8367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Shape 41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3" name="Shape 4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991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Shape 42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1" name="Shape 4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3654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Shape 42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28" name="Shape 4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811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258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0" name="Shape 4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9507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182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454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Shape 4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0" name="Shape 4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087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8" name="Shape 4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2316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140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1" name="Shape 4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8234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23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7018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6572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378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5558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Shape 52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5" name="Shape 5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1099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Shape 53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6" name="Shape 5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735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49644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356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Shape 2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48539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537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67195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Shape 6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3" name="Shape 6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2275096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Shape 6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9" name="Shape 62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20268585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Shape 6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638" name="Shape 6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52512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781231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398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8" name="Shape 2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216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Shape 28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16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977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247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sz="5400"/>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4" name="Shape 44"/>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sz="4000"/>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206" name="Shape 206"/>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12800" y="768096"/>
            <a:ext cx="14630400" cy="1365504"/>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76002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204"/>
        <p:cNvGrpSpPr/>
        <p:nvPr/>
      </p:nvGrpSpPr>
      <p:grpSpPr>
        <a:xfrm>
          <a:off x="0" y="0"/>
          <a:ext cx="0" cy="0"/>
          <a:chOff x="0" y="0"/>
          <a:chExt cx="0" cy="0"/>
        </a:xfrm>
      </p:grpSpPr>
    </p:spTree>
    <p:extLst>
      <p:ext uri="{BB962C8B-B14F-4D97-AF65-F5344CB8AC3E}">
        <p14:creationId xmlns:p14="http://schemas.microsoft.com/office/powerpoint/2010/main" val="3442589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11" name="Shape 11"/>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6"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solidFill>
                <a:schemeClr val="bg1"/>
              </a:solidFill>
              <a:latin typeface="+mj-lt"/>
            </a:endParaRPr>
          </a:p>
        </p:txBody>
      </p:sp>
      <p:sp>
        <p:nvSpPr>
          <p:cNvPr id="7"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solidFill>
                <a:schemeClr val="bg1"/>
              </a:solidFill>
              <a:latin typeface="+mj-lt"/>
            </a:endParaRPr>
          </a:p>
        </p:txBody>
      </p:sp>
    </p:spTree>
  </p:cSld>
  <p:clrMap bg1="lt1" tx1="dk1" bg2="dk2" tx2="lt2" accent1="accent1" accent2="accent2" accent3="accent3" accent4="accent4" accent5="accent5" accent6="accent6" hlink="hlink" folHlink="folHlink"/>
  <p:sldLayoutIdLst>
    <p:sldLayoutId id="2147483657" r:id="rId1"/>
    <p:sldLayoutId id="2147483703" r:id="rId2"/>
    <p:sldLayoutId id="2147483706"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5400" b="0" i="0" u="none" strike="noStrike" cap="none">
          <a:solidFill>
            <a:schemeClr val="bg1"/>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chemeClr val="bg1"/>
          </a:solidFill>
          <a:latin typeface="+mj-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www.pythonlear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youtube.com/watch?v=vlzwuFkn88U"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youtube.com/watch?v=vlzwuFkn88U"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flickr.com/photos/allan_harris/4908070612/"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flickr.com/photos/allan_harris/4908070612/"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upload.wikimedia.org/wikipedia/commons/3/3d/RaspberryPi.jp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y39D4529FM4"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http://www.youtube.com/watch?v=9eMWG3fwiEU"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harrypotter.wikia.com/wiki/Parseltongue"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hyperlink" Target="http://harrypotter.wikia.com/wiki/Salazar_Slytherin"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www.dr-chuck.com"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9.jp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vlzwuFkn88U"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www.youtube.com/watch?v=vlzwuFkn88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dirty="0">
                <a:solidFill>
                  <a:srgbClr val="FFD966"/>
                </a:solidFill>
                <a:latin typeface="Arial" charset="0"/>
                <a:ea typeface="Arial" charset="0"/>
                <a:cs typeface="Arial" charset="0"/>
                <a:sym typeface="Cabin"/>
              </a:rPr>
              <a:t>Γιατί να προγραμματίσω</a:t>
            </a:r>
            <a:r>
              <a:rPr lang="en-US" sz="7600" dirty="0">
                <a:solidFill>
                  <a:srgbClr val="FFD966"/>
                </a:solidFill>
                <a:latin typeface="Arial" charset="0"/>
                <a:ea typeface="Arial" charset="0"/>
                <a:cs typeface="Arial" charset="0"/>
                <a:sym typeface="Cabin"/>
              </a:rPr>
              <a:t>?</a:t>
            </a:r>
          </a:p>
        </p:txBody>
      </p:sp>
      <p:sp>
        <p:nvSpPr>
          <p:cNvPr id="212" name="Shape 212"/>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800" dirty="0">
                <a:solidFill>
                  <a:schemeClr val="lt1"/>
                </a:solidFill>
                <a:latin typeface="Arial" charset="0"/>
                <a:ea typeface="Arial" charset="0"/>
                <a:cs typeface="Arial" charset="0"/>
                <a:sym typeface="Cabin"/>
              </a:rPr>
              <a:t>Κεφάλαιο</a:t>
            </a:r>
            <a:r>
              <a:rPr lang="en-US" sz="4800" dirty="0">
                <a:solidFill>
                  <a:schemeClr val="lt1"/>
                </a:solidFill>
                <a:latin typeface="Arial" charset="0"/>
                <a:ea typeface="Arial" charset="0"/>
                <a:cs typeface="Arial" charset="0"/>
                <a:sym typeface="Cabin"/>
              </a:rPr>
              <a:t> 1</a:t>
            </a:r>
          </a:p>
        </p:txBody>
      </p:sp>
      <p:sp>
        <p:nvSpPr>
          <p:cNvPr id="213" name="Shape 213"/>
          <p:cNvSpPr txBox="1"/>
          <p:nvPr/>
        </p:nvSpPr>
        <p:spPr>
          <a:xfrm>
            <a:off x="3857448" y="7037359"/>
            <a:ext cx="8528399" cy="1016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200" u="none" strike="noStrike" cap="none" dirty="0">
                <a:solidFill>
                  <a:srgbClr val="FFFF00"/>
                </a:solidFill>
                <a:latin typeface="Arial" charset="0"/>
                <a:ea typeface="Arial" charset="0"/>
                <a:cs typeface="Arial" charset="0"/>
                <a:sym typeface="Cabin"/>
              </a:rPr>
              <a:t>Python </a:t>
            </a:r>
            <a:r>
              <a:rPr lang="el-GR" sz="3200" u="none" strike="noStrike" cap="none" dirty="0">
                <a:solidFill>
                  <a:srgbClr val="FFFF00"/>
                </a:solidFill>
                <a:latin typeface="Arial" charset="0"/>
                <a:ea typeface="Arial" charset="0"/>
                <a:cs typeface="Arial" charset="0"/>
                <a:sym typeface="Cabin"/>
              </a:rPr>
              <a:t>για όλους</a:t>
            </a:r>
            <a:endParaRPr lang="en-US" sz="3200" u="none" strike="noStrike" cap="none" dirty="0">
              <a:solidFill>
                <a:srgbClr val="FF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FF00"/>
              </a:buClr>
              <a:buSzPct val="25000"/>
              <a:buFont typeface="Cabin"/>
              <a:buNone/>
            </a:pPr>
            <a:r>
              <a:rPr lang="en-US" sz="3200" u="sng" strike="noStrike" cap="none" dirty="0">
                <a:solidFill>
                  <a:srgbClr val="FFFF00"/>
                </a:solidFill>
                <a:latin typeface="Arial" charset="0"/>
                <a:ea typeface="Arial" charset="0"/>
                <a:cs typeface="Arial" charset="0"/>
                <a:sym typeface="Cabin"/>
                <a:hlinkClick r:id="rId3"/>
              </a:rPr>
              <a:t>www.py4e.com</a:t>
            </a:r>
          </a:p>
        </p:txBody>
      </p:sp>
      <p:pic>
        <p:nvPicPr>
          <p:cNvPr id="214" name="Shape 214"/>
          <p:cNvPicPr preferRelativeResize="0"/>
          <p:nvPr/>
        </p:nvPicPr>
        <p:blipFill rotWithShape="1">
          <a:blip r:embed="rId4">
            <a:alphaModFix/>
          </a:blip>
          <a:srcRect/>
          <a:stretch/>
        </p:blipFill>
        <p:spPr>
          <a:xfrm>
            <a:off x="13790312" y="7363609"/>
            <a:ext cx="1968599" cy="668400"/>
          </a:xfrm>
          <a:prstGeom prst="rect">
            <a:avLst/>
          </a:prstGeom>
          <a:noFill/>
          <a:ln>
            <a:noFill/>
          </a:ln>
        </p:spPr>
      </p:pic>
      <p:pic>
        <p:nvPicPr>
          <p:cNvPr id="215" name="Shape 215"/>
          <p:cNvPicPr preferRelativeResize="0"/>
          <p:nvPr/>
        </p:nvPicPr>
        <p:blipFill rotWithShape="1">
          <a:blip r:embed="rId5">
            <a:alphaModFix/>
          </a:blip>
          <a:srcRect/>
          <a:stretch/>
        </p:blipFill>
        <p:spPr>
          <a:xfrm>
            <a:off x="635250" y="7033009"/>
            <a:ext cx="1024800" cy="1024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Προγράμματα για Ανθρώπους</a:t>
            </a:r>
            <a:r>
              <a:rPr lang="en-US" sz="7600" u="none" strike="noStrike" cap="none" dirty="0">
                <a:solidFill>
                  <a:srgbClr val="FFD966"/>
                </a:solidFill>
                <a:latin typeface="Arial" charset="0"/>
                <a:ea typeface="Arial" charset="0"/>
                <a:cs typeface="Arial" charset="0"/>
                <a:sym typeface="Cabin"/>
              </a:rPr>
              <a:t>...</a:t>
            </a:r>
          </a:p>
        </p:txBody>
      </p:sp>
      <p:pic>
        <p:nvPicPr>
          <p:cNvPr id="310" name="Shape 310"/>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
        <p:nvSpPr>
          <p:cNvPr id="8" name="Shape 301">
            <a:extLst>
              <a:ext uri="{FF2B5EF4-FFF2-40B4-BE49-F238E27FC236}">
                <a16:creationId xmlns:a16="http://schemas.microsoft.com/office/drawing/2014/main" id="{99C15FF8-1406-438E-B369-63A6767E07E6}"/>
              </a:ext>
            </a:extLst>
          </p:cNvPr>
          <p:cNvSpPr txBox="1"/>
          <p:nvPr/>
        </p:nvSpPr>
        <p:spPr>
          <a:xfrm>
            <a:off x="1265236" y="1959432"/>
            <a:ext cx="6862764"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όσο ακούγεται η μουσική </a:t>
            </a:r>
            <a:r>
              <a:rPr lang="en-US" sz="2400" u="none" strike="noStrike" cap="none" dirty="0">
                <a:solidFill>
                  <a:schemeClr val="lt1"/>
                </a:solidFill>
                <a:latin typeface="Arial" charset="0"/>
                <a:ea typeface="Arial" charset="0"/>
                <a:cs typeface="Arial" charset="0"/>
                <a:sym typeface="Cabin"/>
              </a:rPr>
              <a:t>:</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a:t>
            </a:r>
            <a:r>
              <a:rPr lang="el-GR" sz="2400" dirty="0">
                <a:solidFill>
                  <a:schemeClr val="lt1"/>
                </a:solidFill>
                <a:latin typeface="Arial" charset="0"/>
                <a:ea typeface="Arial" charset="0"/>
                <a:cs typeface="Arial" charset="0"/>
                <a:sym typeface="Cabin"/>
              </a:rPr>
              <a:t>μπροστά</a:t>
            </a:r>
            <a:r>
              <a:rPr lang="el-GR" sz="2400" u="none" strike="noStrike" cap="none" dirty="0">
                <a:solidFill>
                  <a:schemeClr val="lt1"/>
                </a:solidFill>
                <a:latin typeface="Arial" charset="0"/>
                <a:ea typeface="Arial" charset="0"/>
                <a:cs typeface="Arial" charset="0"/>
                <a:sym typeface="Cabin"/>
              </a:rPr>
              <a:t> και πάνω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μπροστά και πάνω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Γυρίστε το αριστερό χέρι</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Γυρίστε το δεξί χέρι</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στον δεξί ώμο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στον αριστερό ώμο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 πίσω μέρος του κεφαλιού</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a:t>
            </a:r>
            <a:r>
              <a:rPr lang="el-GR" sz="2400" dirty="0">
                <a:solidFill>
                  <a:srgbClr val="FFFF00"/>
                </a:solidFill>
                <a:latin typeface="Arial" charset="0"/>
                <a:cs typeface="Arial" charset="0"/>
                <a:sym typeface="Cabin"/>
              </a:rPr>
              <a:t>χέλι</a:t>
            </a:r>
            <a:r>
              <a:rPr lang="el-GR" sz="2400" u="none" strike="noStrike" cap="none" dirty="0">
                <a:solidFill>
                  <a:schemeClr val="lt1"/>
                </a:solidFill>
                <a:latin typeface="Arial" charset="0"/>
                <a:ea typeface="Arial" charset="0"/>
                <a:cs typeface="Arial" charset="0"/>
                <a:sym typeface="Cabin"/>
              </a:rPr>
              <a:t> στο πίσω μέρος του κεφαλιού</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 δεξί </a:t>
            </a:r>
            <a:r>
              <a:rPr lang="el-GR" sz="2400" dirty="0">
                <a:solidFill>
                  <a:srgbClr val="FFFF00"/>
                </a:solidFill>
                <a:latin typeface="Arial" charset="0"/>
                <a:cs typeface="Arial" charset="0"/>
                <a:sym typeface="Cabin"/>
              </a:rPr>
              <a:t>ηχείο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στο αριστερό </a:t>
            </a:r>
            <a:r>
              <a:rPr lang="el-GR" sz="2400" dirty="0">
                <a:solidFill>
                  <a:srgbClr val="FFFF00"/>
                </a:solidFill>
                <a:latin typeface="Arial" charset="0"/>
                <a:cs typeface="Arial" charset="0"/>
                <a:sym typeface="Cabin"/>
              </a:rPr>
              <a:t>ηχείο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 αριστερό ισχίο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στο δεξί ισχίο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Κουνάω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Κουνάω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Άλμα</a:t>
            </a:r>
            <a:endParaRPr lang="en-US" sz="24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Προγράμματα για Ανθρώπους</a:t>
            </a:r>
            <a:r>
              <a:rPr lang="en-US" sz="7600" u="none" strike="noStrike" cap="none" dirty="0">
                <a:solidFill>
                  <a:srgbClr val="FFD966"/>
                </a:solidFill>
                <a:latin typeface="Arial" charset="0"/>
                <a:ea typeface="Arial" charset="0"/>
                <a:cs typeface="Arial" charset="0"/>
                <a:sym typeface="Cabin"/>
              </a:rPr>
              <a:t>...</a:t>
            </a:r>
          </a:p>
        </p:txBody>
      </p:sp>
      <p:pic>
        <p:nvPicPr>
          <p:cNvPr id="318" name="Shape 318"/>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7" name="Shape 301"/>
          <p:cNvSpPr txBox="1"/>
          <p:nvPr/>
        </p:nvSpPr>
        <p:spPr>
          <a:xfrm>
            <a:off x="1256168" y="1954490"/>
            <a:ext cx="6755720"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όσο ακούγεται η μουσική </a:t>
            </a:r>
            <a:r>
              <a:rPr lang="en-US" sz="2400" u="none" strike="noStrike" cap="none" dirty="0">
                <a:solidFill>
                  <a:schemeClr val="lt1"/>
                </a:solidFill>
                <a:latin typeface="Arial" charset="0"/>
                <a:ea typeface="Arial" charset="0"/>
                <a:cs typeface="Arial" charset="0"/>
                <a:sym typeface="Cabin"/>
              </a:rPr>
              <a:t>:</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a:t>
            </a:r>
            <a:r>
              <a:rPr lang="el-GR" sz="2400" dirty="0">
                <a:solidFill>
                  <a:schemeClr val="lt1"/>
                </a:solidFill>
                <a:latin typeface="Arial" charset="0"/>
                <a:ea typeface="Arial" charset="0"/>
                <a:cs typeface="Arial" charset="0"/>
                <a:sym typeface="Cabin"/>
              </a:rPr>
              <a:t>μπροστά</a:t>
            </a:r>
            <a:r>
              <a:rPr lang="el-GR" sz="2400" u="none" strike="noStrike" cap="none" dirty="0">
                <a:solidFill>
                  <a:schemeClr val="lt1"/>
                </a:solidFill>
                <a:latin typeface="Arial" charset="0"/>
                <a:ea typeface="Arial" charset="0"/>
                <a:cs typeface="Arial" charset="0"/>
                <a:sym typeface="Cabin"/>
              </a:rPr>
              <a:t> και πάνω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μπροστά και πάνω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Γυρίστε το αριστερό χέρι</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Γυρίστε το δεξί χέρι</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στον δεξί ώμο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στον αριστερό ώμο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 πίσω μέρος του κεφαλιού</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a:t>
            </a:r>
            <a:r>
              <a:rPr lang="el-GR" sz="2400" dirty="0">
                <a:solidFill>
                  <a:srgbClr val="00FA00"/>
                </a:solidFill>
                <a:latin typeface="Arial" charset="0"/>
                <a:cs typeface="Arial" charset="0"/>
                <a:sym typeface="Cabin"/>
              </a:rPr>
              <a:t>χέρι</a:t>
            </a:r>
            <a:r>
              <a:rPr lang="el-GR" sz="2400" u="none" strike="noStrike" cap="none" dirty="0">
                <a:solidFill>
                  <a:schemeClr val="lt1"/>
                </a:solidFill>
                <a:latin typeface="Arial" charset="0"/>
                <a:ea typeface="Arial" charset="0"/>
                <a:cs typeface="Arial" charset="0"/>
                <a:sym typeface="Cabin"/>
              </a:rPr>
              <a:t> στο πίσω μέρος του κεφαλιού</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 δεξί </a:t>
            </a:r>
            <a:r>
              <a:rPr lang="el-GR" sz="2400" u="none" strike="noStrike" cap="none" dirty="0">
                <a:solidFill>
                  <a:srgbClr val="00FA00"/>
                </a:solidFill>
                <a:latin typeface="Arial" charset="0"/>
                <a:ea typeface="Arial" charset="0"/>
                <a:cs typeface="Arial" charset="0"/>
                <a:sym typeface="Cabin"/>
              </a:rPr>
              <a:t>ισχ</a:t>
            </a:r>
            <a:r>
              <a:rPr lang="el-GR" sz="2400" dirty="0">
                <a:solidFill>
                  <a:srgbClr val="00FA00"/>
                </a:solidFill>
                <a:latin typeface="Arial" charset="0"/>
                <a:cs typeface="Arial" charset="0"/>
                <a:sym typeface="Cabin"/>
              </a:rPr>
              <a:t>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στο αριστερό </a:t>
            </a:r>
            <a:r>
              <a:rPr lang="el-GR" sz="2400" u="none" strike="noStrike" cap="none" dirty="0">
                <a:solidFill>
                  <a:srgbClr val="00FA00"/>
                </a:solidFill>
                <a:latin typeface="Arial" charset="0"/>
                <a:ea typeface="Arial" charset="0"/>
                <a:cs typeface="Arial" charset="0"/>
                <a:sym typeface="Cabin"/>
              </a:rPr>
              <a:t>ισχ</a:t>
            </a:r>
            <a:r>
              <a:rPr lang="el-GR" sz="2400" dirty="0">
                <a:solidFill>
                  <a:srgbClr val="00FA00"/>
                </a:solidFill>
                <a:latin typeface="Arial" charset="0"/>
                <a:cs typeface="Arial" charset="0"/>
                <a:sym typeface="Cabin"/>
              </a:rPr>
              <a:t>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 αριστερό ισχίο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στο δεξί ισχίο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Κουνάω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Κουνάω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Άλμα</a:t>
            </a:r>
            <a:endParaRPr lang="en-US" sz="2400" u="none" strike="noStrike" cap="none" dirty="0">
              <a:solidFill>
                <a:schemeClr val="lt1"/>
              </a:solidFill>
              <a:latin typeface="Arial" charset="0"/>
              <a:ea typeface="Arial" charset="0"/>
              <a:cs typeface="Arial" charset="0"/>
              <a:sym typeface="Cabin"/>
            </a:endParaRPr>
          </a:p>
        </p:txBody>
      </p:sp>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p:nvPr/>
        </p:nvSpPr>
        <p:spPr>
          <a:xfrm>
            <a:off x="914400" y="4000500"/>
            <a:ext cx="14630400" cy="1143000"/>
          </a:xfrm>
          <a:prstGeom prst="rect">
            <a:avLst/>
          </a:prstGeom>
          <a:noFill/>
          <a:ln>
            <a:noFill/>
          </a:ln>
        </p:spPr>
        <p:txBody>
          <a:bodyPr lIns="0" tIns="0" rIns="0" bIns="0" anchor="ctr" anchorCtr="0">
            <a:noAutofit/>
          </a:bodyPr>
          <a:lstStyle/>
          <a:p>
            <a:pPr lvl="0" algn="ctr">
              <a:buClr>
                <a:schemeClr val="lt1"/>
              </a:buClr>
              <a:buSzPct val="25000"/>
            </a:pPr>
            <a:r>
              <a:rPr lang="el-GR" sz="3600" dirty="0">
                <a:solidFill>
                  <a:schemeClr val="lt1"/>
                </a:solidFill>
                <a:latin typeface="Arial" charset="0"/>
                <a:ea typeface="Arial" charset="0"/>
                <a:cs typeface="Arial" charset="0"/>
                <a:sym typeface="Cabin"/>
              </a:rPr>
              <a:t>ο κλόουν έτρεξε πίσω από το αυτοκίνητο και το αυτοκίνητο έπεσε πάνω στη σκηνή και η σκηνή έπεσε κάτω στον κλόουν και το αυτοκίνητο</a:t>
            </a:r>
            <a:endParaRPr lang="en-US" sz="3600" u="none" strike="noStrike" cap="none" dirty="0">
              <a:solidFill>
                <a:schemeClr val="lt1"/>
              </a:solidFill>
              <a:latin typeface="Arial" charset="0"/>
              <a:ea typeface="Arial" charset="0"/>
              <a:cs typeface="Arial" charset="0"/>
              <a:sym typeface="Cabin"/>
            </a:endParaRPr>
          </a:p>
        </p:txBody>
      </p:sp>
      <p:sp>
        <p:nvSpPr>
          <p:cNvPr id="326" name="Shape 32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Προγράμματα για</a:t>
            </a:r>
            <a:r>
              <a:rPr lang="en-US" sz="7600" u="none" strike="noStrike" cap="none" dirty="0">
                <a:solidFill>
                  <a:srgbClr val="FFD966"/>
                </a:solidFill>
                <a:latin typeface="Arial" charset="0"/>
                <a:ea typeface="Arial" charset="0"/>
                <a:cs typeface="Arial" charset="0"/>
                <a:sym typeface="Cabin"/>
              </a:rPr>
              <a:t> Python...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4" name="TextBox 3"/>
          <p:cNvSpPr txBox="1"/>
          <p:nvPr/>
        </p:nvSpPr>
        <p:spPr>
          <a:xfrm>
            <a:off x="659936" y="7665396"/>
            <a:ext cx="10485563" cy="338554"/>
          </a:xfrm>
          <a:prstGeom prst="rect">
            <a:avLst/>
          </a:prstGeom>
          <a:noFill/>
        </p:spPr>
        <p:txBody>
          <a:bodyPr wrap="none" rtlCol="0">
            <a:spAutoFit/>
          </a:bodyPr>
          <a:lstStyle/>
          <a:p>
            <a:r>
              <a:rPr lang="el-GR" sz="1600" dirty="0">
                <a:solidFill>
                  <a:schemeClr val="bg1"/>
                </a:solidFill>
              </a:rPr>
              <a:t>Εικόνα</a:t>
            </a:r>
            <a:r>
              <a:rPr lang="en-US" sz="1600" dirty="0">
                <a:solidFill>
                  <a:schemeClr val="bg1"/>
                </a:solidFill>
              </a:rPr>
              <a:t>: </a:t>
            </a:r>
            <a:r>
              <a:rPr lang="en-US" sz="1600" dirty="0">
                <a:solidFill>
                  <a:schemeClr val="bg1"/>
                </a:solidFill>
                <a:hlinkClick r:id="rId4"/>
              </a:rPr>
              <a:t>https://www.flickr.com/photos/allan_harris/4908070612/</a:t>
            </a:r>
            <a:r>
              <a:rPr lang="en-US" sz="1600" dirty="0">
                <a:solidFill>
                  <a:schemeClr val="bg1"/>
                </a:solidFill>
              </a:rPr>
              <a:t> Attribution-</a:t>
            </a:r>
            <a:r>
              <a:rPr lang="en-US" sz="1600" dirty="0" err="1">
                <a:solidFill>
                  <a:schemeClr val="bg1"/>
                </a:solidFill>
              </a:rPr>
              <a:t>NoDerivs</a:t>
            </a:r>
            <a:r>
              <a:rPr lang="en-US" sz="1600" dirty="0">
                <a:solidFill>
                  <a:schemeClr val="bg1"/>
                </a:solidFill>
              </a:rPr>
              <a:t> 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anim calcmode="lin" valueType="num">
                                      <p:cBhvr additive="base">
                                        <p:cTn id="7" dur="1600"/>
                                        <p:tgtEl>
                                          <p:spTgt spid="324"/>
                                        </p:tgtEl>
                                        <p:attrNameLst>
                                          <p:attrName>ppt_w</p:attrName>
                                        </p:attrNameLst>
                                      </p:cBhvr>
                                      <p:tavLst>
                                        <p:tav tm="0">
                                          <p:val>
                                            <p:strVal val="0"/>
                                          </p:val>
                                        </p:tav>
                                        <p:tav tm="100000">
                                          <p:val>
                                            <p:strVal val="#ppt_w"/>
                                          </p:val>
                                        </p:tav>
                                      </p:tavLst>
                                    </p:anim>
                                    <p:anim calcmode="lin" valueType="num">
                                      <p:cBhvr additive="base">
                                        <p:cTn id="8" dur="1600"/>
                                        <p:tgtEl>
                                          <p:spTgt spid="324"/>
                                        </p:tgtEl>
                                        <p:attrNameLst>
                                          <p:attrName>ppt_h</p:attrName>
                                        </p:attrNameLst>
                                      </p:cBhvr>
                                      <p:tavLst>
                                        <p:tav tm="0">
                                          <p:val>
                                            <p:strVal val="0"/>
                                          </p:val>
                                        </p:tav>
                                        <p:tav tm="100000">
                                          <p:val>
                                            <p:strVal val="#ppt_h"/>
                                          </p:val>
                                        </p:tav>
                                      </p:tavLst>
                                    </p:anim>
                                  </p:childTnLst>
                                </p:cTn>
                              </p:par>
                            </p:childTnLst>
                          </p:cTn>
                        </p:par>
                        <p:par>
                          <p:cTn id="9" fill="hold">
                            <p:stCondLst>
                              <p:cond delay="1600"/>
                            </p:stCondLst>
                            <p:childTnLst>
                              <p:par>
                                <p:cTn id="10" presetID="8" presetClass="emph" presetSubtype="0" fill="hold" nodeType="afterEffect">
                                  <p:stCondLst>
                                    <p:cond delay="0"/>
                                  </p:stCondLst>
                                  <p:childTnLst>
                                    <p:animRot by="-21600000">
                                      <p:cBhvr>
                                        <p:cTn id="11" dur="5000" fill="hold"/>
                                        <p:tgtEl>
                                          <p:spTgt spid="324"/>
                                        </p:tgtEl>
                                        <p:attrNameLst>
                                          <p:attrName>r</p:attrName>
                                        </p:attrNameLst>
                                      </p:cBhvr>
                                    </p:animRot>
                                  </p:childTnLst>
                                </p:cTn>
                              </p:par>
                            </p:childTnLst>
                          </p:cTn>
                        </p:par>
                        <p:par>
                          <p:cTn id="12" fill="hold">
                            <p:stCondLst>
                              <p:cond delay="6600"/>
                            </p:stCondLst>
                            <p:childTnLst>
                              <p:par>
                                <p:cTn id="13" presetID="2" presetClass="exit" presetSubtype="8" fill="hold" nodeType="afterEffect">
                                  <p:stCondLst>
                                    <p:cond delay="0"/>
                                  </p:stCondLst>
                                  <p:childTnLst>
                                    <p:anim calcmode="lin" valueType="num">
                                      <p:cBhvr additive="base">
                                        <p:cTn id="14" dur="2600"/>
                                        <p:tgtEl>
                                          <p:spTgt spid="324"/>
                                        </p:tgtEl>
                                        <p:attrNameLst>
                                          <p:attrName>ppt_x</p:attrName>
                                        </p:attrNameLst>
                                      </p:cBhvr>
                                      <p:tavLst>
                                        <p:tav tm="0">
                                          <p:val>
                                            <p:strVal val="#ppt_x"/>
                                          </p:val>
                                        </p:tav>
                                        <p:tav tm="100000">
                                          <p:val>
                                            <p:strVal val="#ppt_x-1"/>
                                          </p:val>
                                        </p:tav>
                                      </p:tavLst>
                                    </p:anim>
                                    <p:set>
                                      <p:cBhvr>
                                        <p:cTn id="15" dur="1" fill="hold">
                                          <p:stCondLst>
                                            <p:cond delay="2600"/>
                                          </p:stCondLst>
                                        </p:cTn>
                                        <p:tgtEl>
                                          <p:spTgt spid="324"/>
                                        </p:tgtEl>
                                        <p:attrNameLst>
                                          <p:attrName>style.visibility</p:attrName>
                                        </p:attrNameLst>
                                      </p:cBhvr>
                                      <p:to>
                                        <p:strVal val="hidden"/>
                                      </p:to>
                                    </p:set>
                                  </p:childTnLst>
                                </p:cTn>
                              </p:par>
                            </p:childTnLst>
                          </p:cTn>
                        </p:par>
                        <p:par>
                          <p:cTn id="16" fill="hold">
                            <p:stCondLst>
                              <p:cond delay="9200"/>
                            </p:stCondLst>
                            <p:childTnLst>
                              <p:par>
                                <p:cTn id="17" presetID="2" presetClass="entr" presetSubtype="8" fill="hold" nodeType="afterEffect">
                                  <p:stCondLst>
                                    <p:cond delay="0"/>
                                  </p:stCondLst>
                                  <p:childTnLst>
                                    <p:set>
                                      <p:cBhvr>
                                        <p:cTn id="18" dur="1" fill="hold">
                                          <p:stCondLst>
                                            <p:cond delay="0"/>
                                          </p:stCondLst>
                                        </p:cTn>
                                        <p:tgtEl>
                                          <p:spTgt spid="324"/>
                                        </p:tgtEl>
                                        <p:attrNameLst>
                                          <p:attrName>style.visibility</p:attrName>
                                        </p:attrNameLst>
                                      </p:cBhvr>
                                      <p:to>
                                        <p:strVal val="visible"/>
                                      </p:to>
                                    </p:set>
                                    <p:anim calcmode="lin" valueType="num">
                                      <p:cBhvr additive="base">
                                        <p:cTn id="19" dur="3300"/>
                                        <p:tgtEl>
                                          <p:spTgt spid="3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2" name="Shape 332"/>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00FF00"/>
              </a:buClr>
              <a:buSzPct val="25000"/>
            </a:pPr>
            <a:r>
              <a:rPr lang="el-GR" sz="7600" dirty="0">
                <a:solidFill>
                  <a:srgbClr val="FFD966"/>
                </a:solidFill>
                <a:latin typeface="Arial" charset="0"/>
                <a:ea typeface="Arial" charset="0"/>
                <a:cs typeface="Arial" charset="0"/>
                <a:sym typeface="Cabin"/>
              </a:rPr>
              <a:t>Προγράμματα για</a:t>
            </a:r>
            <a:r>
              <a:rPr lang="en-US" sz="7600" dirty="0">
                <a:solidFill>
                  <a:srgbClr val="FFD966"/>
                </a:solidFill>
                <a:latin typeface="Arial" charset="0"/>
                <a:ea typeface="Arial" charset="0"/>
                <a:cs typeface="Arial" charset="0"/>
                <a:sym typeface="Cabin"/>
              </a:rPr>
              <a:t> Python</a:t>
            </a:r>
            <a:r>
              <a:rPr lang="en-US" sz="7600" u="none" strike="noStrike" cap="none" dirty="0">
                <a:solidFill>
                  <a:srgbClr val="FFD966"/>
                </a:solidFill>
                <a:latin typeface="Arial" charset="0"/>
                <a:ea typeface="Arial" charset="0"/>
                <a:cs typeface="Arial" charset="0"/>
                <a:sym typeface="Cabin"/>
              </a:rPr>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2672" y="5905976"/>
            <a:ext cx="2600528" cy="1759420"/>
          </a:xfrm>
          <a:prstGeom prst="rect">
            <a:avLst/>
          </a:prstGeom>
        </p:spPr>
      </p:pic>
      <p:sp>
        <p:nvSpPr>
          <p:cNvPr id="7" name="TextBox 6"/>
          <p:cNvSpPr txBox="1"/>
          <p:nvPr/>
        </p:nvSpPr>
        <p:spPr>
          <a:xfrm>
            <a:off x="659936" y="7665396"/>
            <a:ext cx="10485563" cy="338554"/>
          </a:xfrm>
          <a:prstGeom prst="rect">
            <a:avLst/>
          </a:prstGeom>
          <a:noFill/>
        </p:spPr>
        <p:txBody>
          <a:bodyPr wrap="none" rtlCol="0">
            <a:spAutoFit/>
          </a:bodyPr>
          <a:lstStyle/>
          <a:p>
            <a:r>
              <a:rPr lang="el-GR" sz="1600" dirty="0">
                <a:solidFill>
                  <a:schemeClr val="bg1"/>
                </a:solidFill>
              </a:rPr>
              <a:t>Εικόνα</a:t>
            </a:r>
            <a:r>
              <a:rPr lang="en-US" sz="1600" dirty="0">
                <a:solidFill>
                  <a:schemeClr val="bg1"/>
                </a:solidFill>
              </a:rPr>
              <a:t>: </a:t>
            </a:r>
            <a:r>
              <a:rPr lang="en-US" sz="1600" dirty="0">
                <a:solidFill>
                  <a:schemeClr val="bg1"/>
                </a:solidFill>
                <a:hlinkClick r:id="rId4"/>
              </a:rPr>
              <a:t>https://www.flickr.com/photos/allan_harris/4908070612/</a:t>
            </a:r>
            <a:r>
              <a:rPr lang="en-US" sz="1600" dirty="0">
                <a:solidFill>
                  <a:schemeClr val="bg1"/>
                </a:solidFill>
              </a:rPr>
              <a:t> Attribution-</a:t>
            </a:r>
            <a:r>
              <a:rPr lang="en-US" sz="1600" dirty="0" err="1">
                <a:solidFill>
                  <a:schemeClr val="bg1"/>
                </a:solidFill>
              </a:rPr>
              <a:t>NoDerivs</a:t>
            </a:r>
            <a:r>
              <a:rPr lang="en-US" sz="1600" dirty="0">
                <a:solidFill>
                  <a:schemeClr val="bg1"/>
                </a:solidFill>
              </a:rPr>
              <a:t> 2.0 Generic (CC BY-ND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gtEl>
                                        <p:attrNameLst>
                                          <p:attrName>style.visibility</p:attrName>
                                        </p:attrNameLst>
                                      </p:cBhvr>
                                      <p:to>
                                        <p:strVal val="visible"/>
                                      </p:to>
                                    </p:set>
                                    <p:animEffect transition="in" filter="fade">
                                      <p:cBhvr>
                                        <p:cTn id="7" dur="1000"/>
                                        <p:tgtEl>
                                          <p:spTgt spid="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Shape 337"/>
          <p:cNvSpPr txBox="1"/>
          <p:nvPr/>
        </p:nvSpPr>
        <p:spPr>
          <a:xfrm>
            <a:off x="574950" y="719847"/>
            <a:ext cx="9772499" cy="7529208"/>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00FF00"/>
                </a:solidFill>
                <a:latin typeface="Courier"/>
                <a:ea typeface="Courier"/>
                <a:cs typeface="Courier"/>
                <a:sym typeface="Courier New"/>
              </a:rPr>
              <a:t>name = input(‘</a:t>
            </a:r>
            <a:r>
              <a:rPr lang="el-GR" sz="2800" dirty="0">
                <a:solidFill>
                  <a:srgbClr val="00FF00"/>
                </a:solidFill>
                <a:latin typeface="Courier"/>
                <a:ea typeface="Courier"/>
                <a:cs typeface="Courier"/>
                <a:sym typeface="Courier New"/>
              </a:rPr>
              <a:t>Εισάγετε αρχείο</a:t>
            </a:r>
            <a:r>
              <a:rPr lang="en-US" sz="2800" dirty="0">
                <a:solidFill>
                  <a:srgbClr val="00FF00"/>
                </a:solidFill>
                <a:latin typeface="Courier"/>
                <a:ea typeface="Courier"/>
                <a:cs typeface="Courier"/>
                <a:sym typeface="Courier New"/>
              </a:rPr>
              <a:t>:')</a:t>
            </a:r>
          </a:p>
          <a:p>
            <a:pPr lvl="0">
              <a:buClr>
                <a:srgbClr val="00FF00"/>
              </a:buClr>
              <a:buSzPct val="25000"/>
            </a:pPr>
            <a:r>
              <a:rPr lang="en-US" sz="2800" dirty="0">
                <a:solidFill>
                  <a:srgbClr val="00FF00"/>
                </a:solidFill>
                <a:latin typeface="Courier"/>
                <a:ea typeface="Courier"/>
                <a:cs typeface="Courier"/>
                <a:sym typeface="Courier New"/>
              </a:rPr>
              <a:t>handle = open(name)</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00FF"/>
                </a:solidFill>
                <a:latin typeface="Courier"/>
                <a:ea typeface="Courier"/>
                <a:cs typeface="Courier"/>
                <a:sym typeface="Courier New"/>
              </a:rPr>
              <a:t>counts = </a:t>
            </a:r>
            <a:r>
              <a:rPr lang="en-US" sz="2800" dirty="0" err="1">
                <a:solidFill>
                  <a:srgbClr val="FF00FF"/>
                </a:solidFill>
                <a:latin typeface="Courier"/>
                <a:ea typeface="Courier"/>
                <a:cs typeface="Courier"/>
                <a:sym typeface="Courier New"/>
              </a:rPr>
              <a:t>dict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for line in handle:</a:t>
            </a:r>
          </a:p>
          <a:p>
            <a:pPr lvl="0">
              <a:buClr>
                <a:srgbClr val="00FF00"/>
              </a:buClr>
              <a:buSzPct val="25000"/>
            </a:pPr>
            <a:r>
              <a:rPr lang="en-US" sz="2800" dirty="0">
                <a:solidFill>
                  <a:srgbClr val="FF00FF"/>
                </a:solidFill>
                <a:latin typeface="Courier"/>
                <a:ea typeface="Courier"/>
                <a:cs typeface="Courier"/>
                <a:sym typeface="Courier New"/>
              </a:rPr>
              <a:t>    words = </a:t>
            </a:r>
            <a:r>
              <a:rPr lang="en-US" sz="2800" dirty="0" err="1">
                <a:solidFill>
                  <a:srgbClr val="FF00FF"/>
                </a:solidFill>
                <a:latin typeface="Courier"/>
                <a:ea typeface="Courier"/>
                <a:cs typeface="Courier"/>
                <a:sym typeface="Courier New"/>
              </a:rPr>
              <a:t>line.split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    for word in words:</a:t>
            </a:r>
          </a:p>
          <a:p>
            <a:pPr lvl="0">
              <a:buClr>
                <a:srgbClr val="00FF00"/>
              </a:buClr>
              <a:buSzPct val="25000"/>
            </a:pPr>
            <a:r>
              <a:rPr lang="en-US" sz="2800" dirty="0">
                <a:solidFill>
                  <a:srgbClr val="FF00FF"/>
                </a:solidFill>
                <a:latin typeface="Courier"/>
                <a:ea typeface="Courier"/>
                <a:cs typeface="Courier"/>
                <a:sym typeface="Courier New"/>
              </a:rPr>
              <a:t>        counts[word] = </a:t>
            </a:r>
            <a:r>
              <a:rPr lang="en-US" sz="2800" dirty="0" err="1">
                <a:solidFill>
                  <a:srgbClr val="FF00FF"/>
                </a:solidFill>
                <a:latin typeface="Courier"/>
                <a:ea typeface="Courier"/>
                <a:cs typeface="Courier"/>
                <a:sym typeface="Courier New"/>
              </a:rPr>
              <a:t>counts.get</a:t>
            </a:r>
            <a:r>
              <a:rPr lang="en-US" sz="2800" dirty="0">
                <a:solidFill>
                  <a:srgbClr val="FF00FF"/>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a:solidFill>
                  <a:srgbClr val="00FFFF"/>
                </a:solidFill>
                <a:latin typeface="Courier"/>
                <a:ea typeface="Courier"/>
                <a:cs typeface="Courier"/>
                <a:sym typeface="Courier New"/>
              </a:rPr>
              <a:t>for </a:t>
            </a:r>
            <a:r>
              <a:rPr lang="en-US" sz="2800" dirty="0" err="1">
                <a:solidFill>
                  <a:srgbClr val="00FFFF"/>
                </a:solidFill>
                <a:latin typeface="Courier"/>
                <a:ea typeface="Courier"/>
                <a:cs typeface="Courier"/>
                <a:sym typeface="Courier New"/>
              </a:rPr>
              <a:t>word,count</a:t>
            </a:r>
            <a:r>
              <a:rPr lang="en-US" sz="2800" dirty="0">
                <a:solidFill>
                  <a:srgbClr val="00FFFF"/>
                </a:solidFill>
                <a:latin typeface="Courier"/>
                <a:ea typeface="Courier"/>
                <a:cs typeface="Courier"/>
                <a:sym typeface="Courier New"/>
              </a:rPr>
              <a:t> in </a:t>
            </a:r>
            <a:r>
              <a:rPr lang="en-US" sz="2800" dirty="0" err="1">
                <a:solidFill>
                  <a:srgbClr val="00FFFF"/>
                </a:solidFill>
                <a:latin typeface="Courier"/>
                <a:ea typeface="Courier"/>
                <a:cs typeface="Courier"/>
                <a:sym typeface="Courier New"/>
              </a:rPr>
              <a:t>counts.items</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if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is None or count &gt;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word</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7F00"/>
                </a:solidFill>
                <a:latin typeface="Courier"/>
                <a:ea typeface="Courier"/>
                <a:cs typeface="Courier"/>
                <a:sym typeface="Courier New"/>
              </a:rPr>
              <a:t>print(</a:t>
            </a:r>
            <a:r>
              <a:rPr lang="en-US" sz="2800" dirty="0" err="1">
                <a:solidFill>
                  <a:srgbClr val="FF7F00"/>
                </a:solidFill>
                <a:latin typeface="Courier"/>
                <a:ea typeface="Courier"/>
                <a:cs typeface="Courier"/>
                <a:sym typeface="Courier New"/>
              </a:rPr>
              <a:t>bigword</a:t>
            </a:r>
            <a:r>
              <a:rPr lang="en-US" sz="2800" dirty="0">
                <a:solidFill>
                  <a:srgbClr val="FF7F00"/>
                </a:solidFill>
                <a:latin typeface="Courier"/>
                <a:ea typeface="Courier"/>
                <a:cs typeface="Courier"/>
                <a:sym typeface="Courier New"/>
              </a:rPr>
              <a:t>, </a:t>
            </a:r>
            <a:r>
              <a:rPr lang="en-US" sz="2800" dirty="0" err="1">
                <a:solidFill>
                  <a:srgbClr val="FF7F00"/>
                </a:solidFill>
                <a:latin typeface="Courier"/>
                <a:ea typeface="Courier"/>
                <a:cs typeface="Courier"/>
                <a:sym typeface="Courier New"/>
              </a:rPr>
              <a:t>bigcount</a:t>
            </a:r>
            <a:r>
              <a:rPr lang="en-US" sz="2800" dirty="0">
                <a:solidFill>
                  <a:srgbClr val="FF7F00"/>
                </a:solidFill>
                <a:latin typeface="Courier"/>
                <a:ea typeface="Courier"/>
                <a:cs typeface="Courier"/>
                <a:sym typeface="Courier New"/>
              </a:rPr>
              <a:t>)</a:t>
            </a:r>
          </a:p>
        </p:txBody>
      </p:sp>
      <p:sp>
        <p:nvSpPr>
          <p:cNvPr id="338" name="Shape 338"/>
          <p:cNvSpPr txBox="1"/>
          <p:nvPr/>
        </p:nvSpPr>
        <p:spPr>
          <a:xfrm>
            <a:off x="10101943" y="1778000"/>
            <a:ext cx="5579107" cy="16890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l-GR" sz="3600" u="none" strike="noStrike" cap="none" dirty="0">
                <a:solidFill>
                  <a:srgbClr val="FFFF00"/>
                </a:solidFill>
                <a:latin typeface="Arial" charset="0"/>
                <a:ea typeface="Arial" charset="0"/>
                <a:cs typeface="Arial" charset="0"/>
                <a:sym typeface="Cabin"/>
              </a:rPr>
              <a:t>Εισάγετε αρχείο</a:t>
            </a:r>
            <a:r>
              <a:rPr lang="en-US" sz="3600" u="none" strike="noStrike" cap="none" dirty="0">
                <a:solidFill>
                  <a:srgbClr val="FFFF00"/>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words.txt</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 16</a:t>
            </a:r>
          </a:p>
        </p:txBody>
      </p:sp>
      <p:sp>
        <p:nvSpPr>
          <p:cNvPr id="339" name="Shape 339"/>
          <p:cNvSpPr txBox="1"/>
          <p:nvPr/>
        </p:nvSpPr>
        <p:spPr>
          <a:xfrm>
            <a:off x="10101943" y="5447393"/>
            <a:ext cx="5579107"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l-GR" sz="3600" u="none" strike="noStrike" cap="none" dirty="0">
                <a:solidFill>
                  <a:srgbClr val="FFFF00"/>
                </a:solidFill>
                <a:latin typeface="Arial" charset="0"/>
                <a:ea typeface="Arial" charset="0"/>
                <a:cs typeface="Arial" charset="0"/>
                <a:sym typeface="Cabin"/>
              </a:rPr>
              <a:t>Εισάγετε αρχείο </a:t>
            </a:r>
            <a:r>
              <a:rPr lang="en-US" sz="3600" u="none" strike="noStrike" cap="none" dirty="0">
                <a:solidFill>
                  <a:srgbClr val="FFFF00"/>
                </a:solidFill>
                <a:latin typeface="Arial" charset="0"/>
                <a:ea typeface="Arial" charset="0"/>
                <a:cs typeface="Arial" charset="0"/>
                <a:sym typeface="Cabin"/>
              </a:rPr>
              <a:t>: </a:t>
            </a:r>
            <a:r>
              <a:rPr lang="en-US" sz="3600" u="none" strike="noStrike" cap="none" dirty="0">
                <a:solidFill>
                  <a:schemeClr val="lt1"/>
                </a:solidFill>
                <a:latin typeface="Arial" charset="0"/>
                <a:ea typeface="Arial" charset="0"/>
                <a:cs typeface="Arial" charset="0"/>
                <a:sym typeface="Cabin"/>
              </a:rPr>
              <a:t>clown.txt</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 7</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1155700" y="2594429"/>
            <a:ext cx="13931900" cy="240937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200" u="none" strike="noStrike" cap="none" dirty="0">
                <a:solidFill>
                  <a:srgbClr val="FFD966"/>
                </a:solidFill>
                <a:latin typeface="Arial" charset="0"/>
                <a:ea typeface="Arial" charset="0"/>
                <a:cs typeface="Arial" charset="0"/>
                <a:sym typeface="Cabin"/>
              </a:rPr>
              <a:t>Αρχιτεκτονική Υλικού</a:t>
            </a:r>
            <a:endParaRPr lang="en-US" sz="72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p:nvPr/>
        </p:nvSpPr>
        <p:spPr>
          <a:xfrm>
            <a:off x="1693001" y="7436255"/>
            <a:ext cx="12869999"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a:t>
            </a:r>
            <a:r>
              <a:rPr lang="en-US" sz="3000" u="sng" strike="noStrike" cap="none" dirty="0">
                <a:solidFill>
                  <a:srgbClr val="FFFF00"/>
                </a:solidFill>
                <a:latin typeface="Arial" charset="0"/>
                <a:ea typeface="Arial" charset="0"/>
                <a:cs typeface="Arial" charset="0"/>
                <a:sym typeface="Cabin"/>
                <a:hlinkClick r:id="rId3"/>
              </a:rPr>
              <a:t>upload.wikimedia.org/wikipedia/commons/3/3d/RaspberryPi.jpg</a:t>
            </a:r>
          </a:p>
        </p:txBody>
      </p:sp>
      <p:pic>
        <p:nvPicPr>
          <p:cNvPr id="350" name="Shape 350"/>
          <p:cNvPicPr preferRelativeResize="0"/>
          <p:nvPr/>
        </p:nvPicPr>
        <p:blipFill rotWithShape="1">
          <a:blip r:embed="rId4">
            <a:alphaModFix/>
          </a:blip>
          <a:srcRect/>
          <a:stretch/>
        </p:blipFill>
        <p:spPr>
          <a:xfrm>
            <a:off x="2894520" y="758757"/>
            <a:ext cx="10466961" cy="64397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p:nvPr/>
        </p:nvSpPr>
        <p:spPr>
          <a:xfrm>
            <a:off x="6096000" y="1372135"/>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dirty="0">
                <a:solidFill>
                  <a:srgbClr val="FF00FF"/>
                </a:solidFill>
                <a:latin typeface="Arial" charset="0"/>
                <a:ea typeface="Arial" charset="0"/>
                <a:cs typeface="Arial" charset="0"/>
                <a:sym typeface="Cabin"/>
              </a:rPr>
              <a:t>  </a:t>
            </a:r>
            <a:r>
              <a:rPr lang="el-GR" sz="3200" u="none" strike="noStrike" cap="none" dirty="0">
                <a:solidFill>
                  <a:srgbClr val="00FFFF"/>
                </a:solidFill>
                <a:latin typeface="Arial" charset="0"/>
                <a:ea typeface="Arial" charset="0"/>
                <a:cs typeface="Arial" charset="0"/>
                <a:sym typeface="Cabin"/>
              </a:rPr>
              <a:t>Λογισμικό</a:t>
            </a:r>
            <a:endParaRPr lang="en-US" sz="3200" u="none" strike="noStrike" cap="none" dirty="0">
              <a:solidFill>
                <a:srgbClr val="00FFFF"/>
              </a:solidFill>
              <a:latin typeface="Arial" charset="0"/>
              <a:ea typeface="Arial" charset="0"/>
              <a:cs typeface="Arial" charset="0"/>
              <a:sym typeface="Cabin"/>
            </a:endParaRPr>
          </a:p>
        </p:txBody>
      </p:sp>
      <p:sp>
        <p:nvSpPr>
          <p:cNvPr id="356" name="Shape 356"/>
          <p:cNvSpPr txBox="1"/>
          <p:nvPr/>
        </p:nvSpPr>
        <p:spPr>
          <a:xfrm>
            <a:off x="2583543" y="2121436"/>
            <a:ext cx="2432957" cy="2047878"/>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Συσκευές Εισόδου και Εξόδου</a:t>
            </a:r>
            <a:endParaRPr lang="en-US" sz="3200" u="none" strike="noStrike" cap="none" dirty="0">
              <a:solidFill>
                <a:schemeClr val="lt1"/>
              </a:solidFill>
              <a:latin typeface="Arial" charset="0"/>
              <a:ea typeface="Arial" charset="0"/>
              <a:cs typeface="Arial" charset="0"/>
              <a:sym typeface="Cabin"/>
            </a:endParaRPr>
          </a:p>
        </p:txBody>
      </p:sp>
      <p:sp>
        <p:nvSpPr>
          <p:cNvPr id="357" name="Shape 357"/>
          <p:cNvSpPr txBox="1"/>
          <p:nvPr/>
        </p:nvSpPr>
        <p:spPr>
          <a:xfrm>
            <a:off x="6469061" y="2134134"/>
            <a:ext cx="2608259" cy="2009774"/>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Κεντρική Μονάδα Επεξεργασίας</a:t>
            </a:r>
            <a:endParaRPr lang="en-US" sz="3200" u="none" strike="noStrike" cap="none" dirty="0">
              <a:solidFill>
                <a:schemeClr val="lt1"/>
              </a:solidFill>
              <a:latin typeface="Arial" charset="0"/>
              <a:ea typeface="Arial" charset="0"/>
              <a:cs typeface="Arial" charset="0"/>
              <a:sym typeface="Cabin"/>
            </a:endParaRPr>
          </a:p>
        </p:txBody>
      </p:sp>
      <p:sp>
        <p:nvSpPr>
          <p:cNvPr id="358" name="Shape 358"/>
          <p:cNvSpPr txBox="1"/>
          <p:nvPr/>
        </p:nvSpPr>
        <p:spPr>
          <a:xfrm>
            <a:off x="6731000" y="5258335"/>
            <a:ext cx="2171700"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Κύρια Μνήμη</a:t>
            </a:r>
            <a:endParaRPr lang="en-US" sz="3200" u="none" strike="noStrike" cap="none" dirty="0">
              <a:solidFill>
                <a:schemeClr val="lt1"/>
              </a:solidFill>
              <a:latin typeface="Arial" charset="0"/>
              <a:ea typeface="Arial" charset="0"/>
              <a:cs typeface="Arial" charset="0"/>
              <a:sym typeface="Cabin"/>
            </a:endParaRPr>
          </a:p>
        </p:txBody>
      </p:sp>
      <p:sp>
        <p:nvSpPr>
          <p:cNvPr id="359" name="Shape 359"/>
          <p:cNvSpPr txBox="1"/>
          <p:nvPr/>
        </p:nvSpPr>
        <p:spPr>
          <a:xfrm>
            <a:off x="11264899" y="3447006"/>
            <a:ext cx="2799443" cy="2166927"/>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Δευτερεύουσα Μνήμη</a:t>
            </a:r>
            <a:endParaRPr lang="en-US" sz="3200" u="none" strike="noStrike" cap="none" dirty="0">
              <a:solidFill>
                <a:schemeClr val="lt1"/>
              </a:solidFill>
              <a:latin typeface="Arial" charset="0"/>
              <a:ea typeface="Arial" charset="0"/>
              <a:cs typeface="Arial" charset="0"/>
              <a:sym typeface="Cabin"/>
            </a:endParaRPr>
          </a:p>
        </p:txBody>
      </p:sp>
      <p:cxnSp>
        <p:nvCxnSpPr>
          <p:cNvPr id="360" name="Shape 360"/>
          <p:cNvCxnSpPr/>
          <p:nvPr/>
        </p:nvCxnSpPr>
        <p:spPr>
          <a:xfrm flipH="1">
            <a:off x="5030786" y="3248560"/>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61" name="Shape 361"/>
          <p:cNvCxnSpPr/>
          <p:nvPr/>
        </p:nvCxnSpPr>
        <p:spPr>
          <a:xfrm rot="10800000">
            <a:off x="7391400" y="4232809"/>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62" name="Shape 362"/>
          <p:cNvCxnSpPr/>
          <p:nvPr/>
        </p:nvCxnSpPr>
        <p:spPr>
          <a:xfrm>
            <a:off x="8345486" y="4250272"/>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63" name="Shape 363"/>
          <p:cNvCxnSpPr/>
          <p:nvPr/>
        </p:nvCxnSpPr>
        <p:spPr>
          <a:xfrm flipH="1">
            <a:off x="9655175" y="3872447"/>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64" name="Shape 364"/>
          <p:cNvCxnSpPr/>
          <p:nvPr/>
        </p:nvCxnSpPr>
        <p:spPr>
          <a:xfrm>
            <a:off x="9620250" y="4877335"/>
            <a:ext cx="1579562" cy="0"/>
          </a:xfrm>
          <a:prstGeom prst="straightConnector1">
            <a:avLst/>
          </a:prstGeom>
          <a:noFill/>
          <a:ln w="88900" cap="rnd" cmpd="sng">
            <a:solidFill>
              <a:srgbClr val="FFFF00"/>
            </a:solidFill>
            <a:prstDash val="solid"/>
            <a:miter/>
            <a:headEnd type="stealth" w="med" len="med"/>
            <a:tailEnd type="none" w="med" len="med"/>
          </a:ln>
        </p:spPr>
      </p:cxnSp>
      <p:sp>
        <p:nvSpPr>
          <p:cNvPr id="365" name="Shape 365"/>
          <p:cNvSpPr txBox="1"/>
          <p:nvPr/>
        </p:nvSpPr>
        <p:spPr>
          <a:xfrm>
            <a:off x="12438061" y="718620"/>
            <a:ext cx="2671310" cy="1720315"/>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Υπολογιστής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Γενικ</a:t>
            </a:r>
            <a:r>
              <a:rPr lang="el-GR" sz="3600" dirty="0">
                <a:solidFill>
                  <a:schemeClr val="lt1"/>
                </a:solidFill>
                <a:latin typeface="Arial" charset="0"/>
                <a:ea typeface="Arial" charset="0"/>
                <a:cs typeface="Arial" charset="0"/>
                <a:sym typeface="Cabin"/>
              </a:rPr>
              <a:t>ής Χρήσης</a:t>
            </a:r>
            <a:endParaRPr lang="en-US" sz="3600" u="none" strike="noStrike" cap="none" dirty="0">
              <a:solidFill>
                <a:schemeClr val="lt1"/>
              </a:solidFill>
              <a:latin typeface="Arial" charset="0"/>
              <a:ea typeface="Arial" charset="0"/>
              <a:cs typeface="Arial" charset="0"/>
              <a:sym typeface="Cabin"/>
            </a:endParaRPr>
          </a:p>
        </p:txBody>
      </p:sp>
      <p:sp>
        <p:nvSpPr>
          <p:cNvPr id="366" name="Shape 366"/>
          <p:cNvSpPr/>
          <p:nvPr/>
        </p:nvSpPr>
        <p:spPr>
          <a:xfrm>
            <a:off x="9182100" y="1168935"/>
            <a:ext cx="1803400" cy="1270000"/>
          </a:xfrm>
          <a:prstGeom prst="wedgeEllipseCallout">
            <a:avLst>
              <a:gd name="adj1" fmla="val -43827"/>
              <a:gd name="adj2" fmla="val 80222"/>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τί;</a:t>
            </a:r>
            <a:endParaRPr lang="en-US" sz="2600" u="none" strike="noStrike" cap="none" dirty="0">
              <a:solidFill>
                <a:srgbClr val="000000"/>
              </a:solidFill>
              <a:latin typeface="Arial" charset="0"/>
              <a:ea typeface="Arial" charset="0"/>
              <a:cs typeface="Arial" charset="0"/>
              <a:sym typeface="Cabi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400" u="none" strike="noStrike" cap="none" dirty="0">
                <a:solidFill>
                  <a:srgbClr val="FFD966"/>
                </a:solidFill>
                <a:latin typeface="Arial" charset="0"/>
                <a:ea typeface="Arial" charset="0"/>
                <a:cs typeface="Arial" charset="0"/>
                <a:sym typeface="Cabin"/>
              </a:rPr>
              <a:t>Ορισμοί</a:t>
            </a:r>
            <a:endParaRPr lang="en-US" sz="7400" u="none" strike="noStrike" cap="none" dirty="0">
              <a:solidFill>
                <a:srgbClr val="FFD966"/>
              </a:solidFill>
              <a:latin typeface="Arial" charset="0"/>
              <a:ea typeface="Arial" charset="0"/>
              <a:cs typeface="Arial" charset="0"/>
              <a:sym typeface="Cabin"/>
            </a:endParaRPr>
          </a:p>
        </p:txBody>
      </p:sp>
      <p:sp>
        <p:nvSpPr>
          <p:cNvPr id="372" name="Shape 37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rgbClr val="FFFF00"/>
              </a:buClr>
              <a:buSzPct val="100000"/>
              <a:buFont typeface="Cabin"/>
              <a:buChar char="•"/>
            </a:pPr>
            <a:r>
              <a:rPr lang="el-GR" sz="3000" u="none" strike="noStrike" cap="none" dirty="0">
                <a:solidFill>
                  <a:srgbClr val="FFFF00"/>
                </a:solidFill>
                <a:latin typeface="Arial" charset="0"/>
                <a:ea typeface="Arial" charset="0"/>
                <a:cs typeface="Arial" charset="0"/>
                <a:sym typeface="Cabin"/>
              </a:rPr>
              <a:t>Κεντρική Μονάδα Επεξεργασίας - </a:t>
            </a:r>
            <a:r>
              <a:rPr lang="en-US" sz="3000" u="none" strike="noStrike" cap="none" dirty="0">
                <a:solidFill>
                  <a:srgbClr val="FFFF00"/>
                </a:solidFill>
                <a:latin typeface="Arial" charset="0"/>
                <a:ea typeface="Arial" charset="0"/>
                <a:cs typeface="Arial" charset="0"/>
                <a:sym typeface="Cabin"/>
              </a:rPr>
              <a:t>CPU</a:t>
            </a:r>
            <a:r>
              <a:rPr lang="el-GR" sz="3000" u="none" strike="noStrike" cap="none" dirty="0">
                <a:solidFill>
                  <a:srgbClr val="FFFF00"/>
                </a:solidFill>
                <a:latin typeface="Arial" charset="0"/>
                <a:ea typeface="Arial" charset="0"/>
                <a:cs typeface="Arial" charset="0"/>
                <a:sym typeface="Cabin"/>
              </a:rPr>
              <a:t>(</a:t>
            </a:r>
            <a:r>
              <a:rPr lang="en-US" sz="3000" u="none" strike="noStrike" cap="none" dirty="0">
                <a:solidFill>
                  <a:srgbClr val="FFFF00"/>
                </a:solidFill>
                <a:latin typeface="Arial" charset="0"/>
                <a:ea typeface="Arial" charset="0"/>
                <a:cs typeface="Arial" charset="0"/>
                <a:sym typeface="Cabin"/>
              </a:rPr>
              <a:t>Central Processing Unit</a:t>
            </a:r>
            <a:r>
              <a:rPr lang="el-GR" sz="3000" u="none" strike="noStrike" cap="none" dirty="0">
                <a:solidFill>
                  <a:srgbClr val="FFFF00"/>
                </a:solidFill>
                <a:latin typeface="Arial" charset="0"/>
                <a:ea typeface="Arial" charset="0"/>
                <a:cs typeface="Arial" charset="0"/>
                <a:sym typeface="Cabin"/>
              </a:rPr>
              <a:t>)</a:t>
            </a:r>
            <a:r>
              <a:rPr lang="en-US" sz="3000" u="none" strike="noStrike" cap="none" dirty="0">
                <a:solidFill>
                  <a:srgbClr val="FFFF00"/>
                </a:solidFill>
                <a:latin typeface="Arial" charset="0"/>
                <a:ea typeface="Arial" charset="0"/>
                <a:cs typeface="Arial" charset="0"/>
                <a:sym typeface="Cabin"/>
              </a:rPr>
              <a:t>:</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Εκτελεί το πρόγραμμα - Η CPU αναρωτιέται πάντα "τι να κάνει στη συνέχεια". </a:t>
            </a:r>
            <a:br>
              <a:rPr lang="en-US" sz="3000" u="none" strike="noStrike" cap="none" dirty="0">
                <a:solidFill>
                  <a:srgbClr val="FFFFFF"/>
                </a:solidFill>
                <a:latin typeface="Arial" charset="0"/>
                <a:ea typeface="Arial" charset="0"/>
                <a:cs typeface="Arial" charset="0"/>
                <a:sym typeface="Cabin"/>
              </a:rPr>
            </a:br>
            <a:r>
              <a:rPr lang="el-GR" sz="3000" u="none" strike="noStrike" cap="none" dirty="0">
                <a:solidFill>
                  <a:srgbClr val="FFFFFF"/>
                </a:solidFill>
                <a:latin typeface="Arial" charset="0"/>
                <a:ea typeface="Arial" charset="0"/>
                <a:cs typeface="Arial" charset="0"/>
                <a:sym typeface="Cabin"/>
              </a:rPr>
              <a:t>Όχι ακριβώς ο εγκέφαλος - πολύ χαζ</a:t>
            </a:r>
            <a:r>
              <a:rPr lang="el-GR" sz="3000" dirty="0">
                <a:solidFill>
                  <a:srgbClr val="FFFFFF"/>
                </a:solidFill>
                <a:latin typeface="Arial" charset="0"/>
                <a:ea typeface="Arial" charset="0"/>
                <a:cs typeface="Arial" charset="0"/>
                <a:sym typeface="Cabin"/>
              </a:rPr>
              <a:t>ή</a:t>
            </a:r>
            <a:r>
              <a:rPr lang="el-GR" sz="3000" u="none" strike="noStrike" cap="none" dirty="0">
                <a:solidFill>
                  <a:srgbClr val="FFFFFF"/>
                </a:solidFill>
                <a:latin typeface="Arial" charset="0"/>
                <a:ea typeface="Arial" charset="0"/>
                <a:cs typeface="Arial" charset="0"/>
                <a:sym typeface="Cabin"/>
              </a:rPr>
              <a:t> αλλά πολύ γρήγορη.</a:t>
            </a:r>
            <a:endParaRPr lang="en-US" sz="3000" u="none" strike="noStrike" cap="none" dirty="0">
              <a:solidFill>
                <a:srgbClr val="FFFFFF"/>
              </a:solidFill>
              <a:latin typeface="Arial" charset="0"/>
              <a:ea typeface="Arial" charset="0"/>
              <a:cs typeface="Arial" charset="0"/>
              <a:sym typeface="Cabin"/>
            </a:endParaRPr>
          </a:p>
          <a:p>
            <a:pPr marL="749300" marR="0" lvl="0" indent="-354711" algn="l" rtl="0">
              <a:lnSpc>
                <a:spcPct val="100000"/>
              </a:lnSpc>
              <a:spcBef>
                <a:spcPts val="3500"/>
              </a:spcBef>
              <a:spcAft>
                <a:spcPts val="0"/>
              </a:spcAft>
              <a:buClr>
                <a:srgbClr val="FFFF00"/>
              </a:buClr>
              <a:buSzPct val="100000"/>
              <a:buFont typeface="Cabin"/>
              <a:buChar char="•"/>
            </a:pPr>
            <a:r>
              <a:rPr lang="el-GR" sz="3000" u="none" strike="noStrike" cap="none" dirty="0">
                <a:solidFill>
                  <a:srgbClr val="FFFF00"/>
                </a:solidFill>
                <a:latin typeface="Arial" charset="0"/>
                <a:ea typeface="Arial" charset="0"/>
                <a:cs typeface="Arial" charset="0"/>
                <a:sym typeface="Cabin"/>
              </a:rPr>
              <a:t>Συσκευές Εισόδου</a:t>
            </a:r>
            <a:r>
              <a:rPr lang="en-US" sz="3000" u="none" strike="noStrike" cap="none" dirty="0">
                <a:solidFill>
                  <a:srgbClr val="FFFF00"/>
                </a:solidFill>
                <a:latin typeface="Arial" charset="0"/>
                <a:ea typeface="Arial" charset="0"/>
                <a:cs typeface="Arial" charset="0"/>
                <a:sym typeface="Cabin"/>
              </a:rPr>
              <a:t>:</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Πληκτρολόγιο</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Ποντίκι</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Επιφάνεια Αφής.</a:t>
            </a:r>
            <a:endParaRPr lang="en-US" sz="3000" u="none" strike="noStrike" cap="none" dirty="0">
              <a:solidFill>
                <a:srgbClr val="FFFFFF"/>
              </a:solidFill>
              <a:latin typeface="Arial" charset="0"/>
              <a:ea typeface="Arial" charset="0"/>
              <a:cs typeface="Arial" charset="0"/>
              <a:sym typeface="Cabin"/>
            </a:endParaRPr>
          </a:p>
          <a:p>
            <a:pPr marL="749300" marR="0" lvl="0" indent="-354711" algn="l" rtl="0">
              <a:lnSpc>
                <a:spcPct val="100000"/>
              </a:lnSpc>
              <a:spcBef>
                <a:spcPts val="3500"/>
              </a:spcBef>
              <a:spcAft>
                <a:spcPts val="0"/>
              </a:spcAft>
              <a:buClr>
                <a:srgbClr val="FFFF00"/>
              </a:buClr>
              <a:buSzPct val="100000"/>
              <a:buFont typeface="Cabin"/>
              <a:buChar char="•"/>
            </a:pPr>
            <a:r>
              <a:rPr lang="el-GR" sz="3000" u="none" strike="noStrike" cap="none" dirty="0">
                <a:solidFill>
                  <a:srgbClr val="FFFF00"/>
                </a:solidFill>
                <a:latin typeface="Arial" charset="0"/>
                <a:ea typeface="Arial" charset="0"/>
                <a:cs typeface="Arial" charset="0"/>
                <a:sym typeface="Cabin"/>
              </a:rPr>
              <a:t>Συσκευές</a:t>
            </a:r>
            <a:r>
              <a:rPr lang="en-US" sz="3000" u="none" strike="noStrike" cap="none" dirty="0">
                <a:solidFill>
                  <a:srgbClr val="FFFF00"/>
                </a:solidFill>
                <a:latin typeface="Arial" charset="0"/>
                <a:ea typeface="Arial" charset="0"/>
                <a:cs typeface="Arial" charset="0"/>
                <a:sym typeface="Cabin"/>
              </a:rPr>
              <a:t> </a:t>
            </a:r>
            <a:r>
              <a:rPr lang="el-GR" sz="3000" u="none" strike="noStrike" cap="none" dirty="0">
                <a:solidFill>
                  <a:srgbClr val="FFFF00"/>
                </a:solidFill>
                <a:latin typeface="Arial" charset="0"/>
                <a:ea typeface="Arial" charset="0"/>
                <a:cs typeface="Arial" charset="0"/>
                <a:sym typeface="Cabin"/>
              </a:rPr>
              <a:t>Εξόδου</a:t>
            </a:r>
            <a:r>
              <a:rPr lang="en-US" sz="3000" u="none" strike="noStrike" cap="none" dirty="0">
                <a:solidFill>
                  <a:srgbClr val="FFFF00"/>
                </a:solidFill>
                <a:latin typeface="Arial" charset="0"/>
                <a:ea typeface="Arial" charset="0"/>
                <a:cs typeface="Arial" charset="0"/>
                <a:sym typeface="Cabin"/>
              </a:rPr>
              <a:t>: </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Οθόνη</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Ηχεία</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Εκτυπωτής</a:t>
            </a:r>
            <a:r>
              <a:rPr lang="en-US" sz="3000" u="none" strike="noStrike" cap="none" dirty="0">
                <a:solidFill>
                  <a:srgbClr val="FFFFFF"/>
                </a:solidFill>
                <a:latin typeface="Arial" charset="0"/>
                <a:ea typeface="Arial" charset="0"/>
                <a:cs typeface="Arial" charset="0"/>
                <a:sym typeface="Cabin"/>
              </a:rPr>
              <a:t>, DVD</a:t>
            </a:r>
            <a:r>
              <a:rPr lang="el-GR" sz="3000" u="none" strike="noStrike" cap="none" dirty="0">
                <a:solidFill>
                  <a:srgbClr val="FFFFFF"/>
                </a:solidFill>
                <a:latin typeface="Arial" charset="0"/>
                <a:ea typeface="Arial" charset="0"/>
                <a:cs typeface="Arial" charset="0"/>
                <a:sym typeface="Cabin"/>
              </a:rPr>
              <a:t> εγγραφής.</a:t>
            </a:r>
            <a:endParaRPr lang="en-US" sz="3000" u="none" strike="noStrike" cap="none" dirty="0">
              <a:solidFill>
                <a:srgbClr val="FFFFFF"/>
              </a:solidFill>
              <a:latin typeface="Arial" charset="0"/>
              <a:ea typeface="Arial" charset="0"/>
              <a:cs typeface="Arial" charset="0"/>
              <a:sym typeface="Cabin"/>
            </a:endParaRPr>
          </a:p>
          <a:p>
            <a:pPr marL="749300" marR="0" lvl="0" indent="-354711" algn="l" rtl="0">
              <a:lnSpc>
                <a:spcPct val="100000"/>
              </a:lnSpc>
              <a:spcBef>
                <a:spcPts val="3500"/>
              </a:spcBef>
              <a:spcAft>
                <a:spcPts val="0"/>
              </a:spcAft>
              <a:buClr>
                <a:srgbClr val="FFFF00"/>
              </a:buClr>
              <a:buSzPct val="100000"/>
              <a:buFont typeface="Cabin"/>
              <a:buChar char="•"/>
            </a:pPr>
            <a:r>
              <a:rPr lang="el-GR" sz="3000" u="none" strike="noStrike" cap="none" dirty="0">
                <a:solidFill>
                  <a:srgbClr val="FFFF00"/>
                </a:solidFill>
                <a:latin typeface="Arial" charset="0"/>
                <a:ea typeface="Arial" charset="0"/>
                <a:cs typeface="Arial" charset="0"/>
                <a:sym typeface="Cabin"/>
              </a:rPr>
              <a:t>Κύρια Μνήμη</a:t>
            </a:r>
            <a:r>
              <a:rPr lang="en-US" sz="3000" u="none" strike="noStrike" cap="none" dirty="0">
                <a:solidFill>
                  <a:srgbClr val="FFFF00"/>
                </a:solidFill>
                <a:latin typeface="Arial" charset="0"/>
                <a:ea typeface="Arial" charset="0"/>
                <a:cs typeface="Arial" charset="0"/>
                <a:sym typeface="Cabin"/>
              </a:rPr>
              <a:t>: </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Γρήγορη, μικρή, προσωριν</a:t>
            </a:r>
            <a:r>
              <a:rPr lang="el-GR" sz="3000" dirty="0">
                <a:solidFill>
                  <a:srgbClr val="FFFFFF"/>
                </a:solidFill>
                <a:latin typeface="Arial" charset="0"/>
                <a:ea typeface="Arial" charset="0"/>
                <a:cs typeface="Arial" charset="0"/>
                <a:sym typeface="Cabin"/>
              </a:rPr>
              <a:t>ή αποθήκευση</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αδειάζει κατά την επανεκκίνηση </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γνωστή και </a:t>
            </a:r>
            <a:r>
              <a:rPr lang="el-GR" sz="3000" dirty="0">
                <a:solidFill>
                  <a:srgbClr val="FFFFFF"/>
                </a:solidFill>
                <a:latin typeface="Arial" charset="0"/>
                <a:ea typeface="Arial" charset="0"/>
                <a:cs typeface="Arial" charset="0"/>
                <a:sym typeface="Cabin"/>
              </a:rPr>
              <a:t>ω</a:t>
            </a:r>
            <a:r>
              <a:rPr lang="el-GR" sz="3000" u="none" strike="noStrike" cap="none" dirty="0">
                <a:solidFill>
                  <a:srgbClr val="FFFFFF"/>
                </a:solidFill>
                <a:latin typeface="Arial" charset="0"/>
                <a:ea typeface="Arial" charset="0"/>
                <a:cs typeface="Arial" charset="0"/>
                <a:sym typeface="Cabin"/>
              </a:rPr>
              <a:t>ς</a:t>
            </a:r>
            <a:r>
              <a:rPr lang="en-US" sz="3000" u="none" strike="noStrike" cap="none" dirty="0">
                <a:solidFill>
                  <a:srgbClr val="FFFFFF"/>
                </a:solidFill>
                <a:latin typeface="Arial" charset="0"/>
                <a:ea typeface="Arial" charset="0"/>
                <a:cs typeface="Arial" charset="0"/>
                <a:sym typeface="Cabin"/>
              </a:rPr>
              <a:t> RAM</a:t>
            </a:r>
            <a:r>
              <a:rPr lang="el-GR" sz="3000" u="none" strike="noStrike" cap="none" dirty="0">
                <a:solidFill>
                  <a:srgbClr val="FFFFFF"/>
                </a:solidFill>
                <a:latin typeface="Arial" charset="0"/>
                <a:ea typeface="Arial" charset="0"/>
                <a:cs typeface="Arial" charset="0"/>
                <a:sym typeface="Cabin"/>
              </a:rPr>
              <a:t>.</a:t>
            </a:r>
            <a:endParaRPr lang="en-US" sz="3000" u="none" strike="noStrike" cap="none" dirty="0">
              <a:solidFill>
                <a:srgbClr val="FFFFFF"/>
              </a:solidFill>
              <a:latin typeface="Arial" charset="0"/>
              <a:ea typeface="Arial" charset="0"/>
              <a:cs typeface="Arial" charset="0"/>
              <a:sym typeface="Cabin"/>
            </a:endParaRPr>
          </a:p>
          <a:p>
            <a:pPr marL="749300" marR="0" lvl="0" indent="-354711" algn="l" rtl="0">
              <a:lnSpc>
                <a:spcPct val="100000"/>
              </a:lnSpc>
              <a:spcBef>
                <a:spcPts val="3500"/>
              </a:spcBef>
              <a:spcAft>
                <a:spcPts val="0"/>
              </a:spcAft>
              <a:buClr>
                <a:srgbClr val="FFFF00"/>
              </a:buClr>
              <a:buSzPct val="100000"/>
              <a:buFont typeface="Cabin"/>
              <a:buChar char="•"/>
            </a:pPr>
            <a:r>
              <a:rPr lang="el-GR" sz="3000" u="none" strike="noStrike" cap="none" dirty="0">
                <a:solidFill>
                  <a:srgbClr val="FFFF00"/>
                </a:solidFill>
                <a:latin typeface="Arial" charset="0"/>
                <a:ea typeface="Arial" charset="0"/>
                <a:cs typeface="Arial" charset="0"/>
                <a:sym typeface="Cabin"/>
              </a:rPr>
              <a:t>Δευτερεύουσα Μνήμη</a:t>
            </a:r>
            <a:r>
              <a:rPr lang="en-US" sz="3000" u="none" strike="noStrike" cap="none" dirty="0">
                <a:solidFill>
                  <a:srgbClr val="FFFF00"/>
                </a:solidFill>
                <a:latin typeface="Arial" charset="0"/>
                <a:ea typeface="Arial" charset="0"/>
                <a:cs typeface="Arial" charset="0"/>
                <a:sym typeface="Cabin"/>
              </a:rPr>
              <a:t>:</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Πιο αργή, μεγάλη, μόνιμη αποθήκευση</a:t>
            </a:r>
            <a:r>
              <a:rPr lang="en-US" sz="3000" u="none" strike="noStrike" cap="none" dirty="0">
                <a:solidFill>
                  <a:srgbClr val="FFFFFF"/>
                </a:solidFill>
                <a:latin typeface="Arial" charset="0"/>
                <a:ea typeface="Arial" charset="0"/>
                <a:cs typeface="Arial" charset="0"/>
                <a:sym typeface="Cabin"/>
              </a:rPr>
              <a:t> - </a:t>
            </a:r>
            <a:r>
              <a:rPr lang="el-GR" sz="3000" u="none" strike="noStrike" cap="none" dirty="0">
                <a:solidFill>
                  <a:srgbClr val="FFFFFF"/>
                </a:solidFill>
                <a:latin typeface="Arial" charset="0"/>
                <a:ea typeface="Arial" charset="0"/>
                <a:cs typeface="Arial" charset="0"/>
                <a:sym typeface="Cabin"/>
              </a:rPr>
              <a:t>διατηρείται μέχρι να διαγραφεί </a:t>
            </a:r>
            <a:r>
              <a:rPr lang="en-US" sz="3000" u="none" strike="noStrike" cap="none" dirty="0">
                <a:solidFill>
                  <a:srgbClr val="FFFFFF"/>
                </a:solidFill>
                <a:latin typeface="Arial" charset="0"/>
                <a:ea typeface="Arial" charset="0"/>
                <a:cs typeface="Arial" charset="0"/>
                <a:sym typeface="Cabin"/>
              </a:rPr>
              <a:t>– </a:t>
            </a:r>
            <a:r>
              <a:rPr lang="el-GR" sz="3000" u="none" strike="noStrike" cap="none" dirty="0">
                <a:solidFill>
                  <a:srgbClr val="FFFFFF"/>
                </a:solidFill>
                <a:latin typeface="Arial" charset="0"/>
                <a:ea typeface="Arial" charset="0"/>
                <a:cs typeface="Arial" charset="0"/>
                <a:sym typeface="Cabin"/>
              </a:rPr>
              <a:t>σκληρός δίσκος / «</a:t>
            </a:r>
            <a:r>
              <a:rPr lang="el-GR" sz="3000" u="none" strike="noStrike" cap="none" dirty="0" err="1">
                <a:solidFill>
                  <a:srgbClr val="FFFFFF"/>
                </a:solidFill>
                <a:latin typeface="Arial" charset="0"/>
                <a:ea typeface="Arial" charset="0"/>
                <a:cs typeface="Arial" charset="0"/>
                <a:sym typeface="Cabin"/>
              </a:rPr>
              <a:t>στικάκι</a:t>
            </a:r>
            <a:r>
              <a:rPr lang="el-GR" sz="3000" u="none" strike="noStrike" cap="none" dirty="0">
                <a:solidFill>
                  <a:srgbClr val="FFFFFF"/>
                </a:solidFill>
                <a:latin typeface="Arial" charset="0"/>
                <a:ea typeface="Arial" charset="0"/>
                <a:cs typeface="Arial" charset="0"/>
                <a:sym typeface="Cabin"/>
              </a:rPr>
              <a:t>» μνήμης</a:t>
            </a:r>
            <a:endParaRPr lang="en-US" sz="3000" u="none" strike="noStrike" cap="none" dirty="0">
              <a:solidFill>
                <a:srgbClr val="FFFFFF"/>
              </a:solidFill>
              <a:latin typeface="Arial" charset="0"/>
              <a:ea typeface="Arial" charset="0"/>
              <a:cs typeface="Arial" charset="0"/>
              <a:sym typeface="Cabin"/>
            </a:endParaRPr>
          </a:p>
        </p:txBody>
      </p:sp>
      <p:pic>
        <p:nvPicPr>
          <p:cNvPr id="373" name="Shape 373"/>
          <p:cNvPicPr preferRelativeResize="0"/>
          <p:nvPr/>
        </p:nvPicPr>
        <p:blipFill rotWithShape="1">
          <a:blip r:embed="rId3">
            <a:alphaModFix/>
          </a:blip>
          <a:srcRect/>
          <a:stretch/>
        </p:blipFill>
        <p:spPr>
          <a:xfrm>
            <a:off x="12821557" y="3672997"/>
            <a:ext cx="2006600" cy="1995486"/>
          </a:xfrm>
          <a:prstGeom prst="rect">
            <a:avLst/>
          </a:prstGeom>
          <a:noFill/>
          <a:ln>
            <a:noFill/>
          </a:ln>
        </p:spPr>
      </p:pic>
      <p:sp>
        <p:nvSpPr>
          <p:cNvPr id="374" name="Shape 374"/>
          <p:cNvSpPr/>
          <p:nvPr/>
        </p:nvSpPr>
        <p:spPr>
          <a:xfrm>
            <a:off x="14071600" y="2864104"/>
            <a:ext cx="1803400" cy="1270000"/>
          </a:xfrm>
          <a:prstGeom prst="wedgeEllipseCallout">
            <a:avLst>
              <a:gd name="adj1" fmla="val -36159"/>
              <a:gd name="adj2" fmla="val 66254"/>
            </a:avLst>
          </a:prstGeom>
          <a:blipFill rotWithShape="1">
            <a:blip r:embed="rId4">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τί</a:t>
            </a:r>
            <a:r>
              <a:rPr lang="en-US" sz="2600" u="none" strike="noStrike" cap="none" dirty="0">
                <a:solidFill>
                  <a:srgbClr val="000000"/>
                </a:solidFill>
                <a:latin typeface="Arial" charset="0"/>
                <a:ea typeface="Arial" charset="0"/>
                <a:cs typeface="Arial" charset="0"/>
                <a:sym typeface="Cabin"/>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dirty="0">
                <a:solidFill>
                  <a:srgbClr val="00FFFF"/>
                </a:solidFill>
                <a:latin typeface="Arial" charset="0"/>
                <a:ea typeface="Arial" charset="0"/>
                <a:cs typeface="Arial" charset="0"/>
                <a:sym typeface="Cabin"/>
              </a:rPr>
              <a:t>  </a:t>
            </a:r>
            <a:r>
              <a:rPr lang="el-GR" sz="3200" u="none" strike="noStrike" cap="none" dirty="0">
                <a:solidFill>
                  <a:srgbClr val="00FFFF"/>
                </a:solidFill>
                <a:latin typeface="Arial" charset="0"/>
                <a:ea typeface="Arial" charset="0"/>
                <a:cs typeface="Arial" charset="0"/>
                <a:sym typeface="Cabin"/>
              </a:rPr>
              <a:t>Λογισμικό</a:t>
            </a:r>
            <a:endParaRPr lang="en-US" sz="3200" u="none" strike="noStrike" cap="none" dirty="0">
              <a:solidFill>
                <a:srgbClr val="00FFFF"/>
              </a:solidFill>
              <a:latin typeface="Arial" charset="0"/>
              <a:ea typeface="Arial" charset="0"/>
              <a:cs typeface="Arial" charset="0"/>
              <a:sym typeface="Cabin"/>
            </a:endParaRPr>
          </a:p>
        </p:txBody>
      </p:sp>
      <p:sp>
        <p:nvSpPr>
          <p:cNvPr id="380" name="Shape 380"/>
          <p:cNvSpPr txBox="1"/>
          <p:nvPr/>
        </p:nvSpPr>
        <p:spPr>
          <a:xfrm>
            <a:off x="2656114" y="2063070"/>
            <a:ext cx="2360385"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Συσκευές Εισόδου και Εξόδου</a:t>
            </a:r>
            <a:endParaRPr lang="en-US" sz="3200" u="none" strike="noStrike" cap="none" dirty="0">
              <a:solidFill>
                <a:schemeClr val="lt1"/>
              </a:solidFill>
              <a:latin typeface="Arial" charset="0"/>
              <a:ea typeface="Arial" charset="0"/>
              <a:cs typeface="Arial" charset="0"/>
              <a:sym typeface="Cabin"/>
            </a:endParaRPr>
          </a:p>
        </p:txBody>
      </p:sp>
      <p:sp>
        <p:nvSpPr>
          <p:cNvPr id="381" name="Shape 381"/>
          <p:cNvSpPr txBox="1"/>
          <p:nvPr/>
        </p:nvSpPr>
        <p:spPr>
          <a:xfrm>
            <a:off x="6469059" y="2164670"/>
            <a:ext cx="2713041"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Κεντρική Μονάδα Επεξεργασίας</a:t>
            </a:r>
            <a:endParaRPr lang="en-US" sz="3200" u="none" strike="noStrike" cap="none" dirty="0">
              <a:solidFill>
                <a:schemeClr val="lt1"/>
              </a:solidFill>
              <a:latin typeface="Arial" charset="0"/>
              <a:ea typeface="Arial" charset="0"/>
              <a:cs typeface="Arial" charset="0"/>
              <a:sym typeface="Cabin"/>
            </a:endParaRPr>
          </a:p>
        </p:txBody>
      </p:sp>
      <p:sp>
        <p:nvSpPr>
          <p:cNvPr id="382" name="Shape 382"/>
          <p:cNvSpPr txBox="1"/>
          <p:nvPr/>
        </p:nvSpPr>
        <p:spPr>
          <a:xfrm>
            <a:off x="6691085" y="5199970"/>
            <a:ext cx="2298699"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Κύρια Μνήμη</a:t>
            </a:r>
            <a:endParaRPr lang="en-US" sz="3200" u="none" strike="noStrike" cap="none" dirty="0">
              <a:solidFill>
                <a:schemeClr val="lt1"/>
              </a:solidFill>
              <a:latin typeface="Arial" charset="0"/>
              <a:ea typeface="Arial" charset="0"/>
              <a:cs typeface="Arial" charset="0"/>
              <a:sym typeface="Cabin"/>
            </a:endParaRPr>
          </a:p>
        </p:txBody>
      </p:sp>
      <p:sp>
        <p:nvSpPr>
          <p:cNvPr id="383" name="Shape 383"/>
          <p:cNvSpPr txBox="1"/>
          <p:nvPr/>
        </p:nvSpPr>
        <p:spPr>
          <a:xfrm>
            <a:off x="11264900" y="3371170"/>
            <a:ext cx="27685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Δευτερεύουσα Μνήμη</a:t>
            </a:r>
            <a:endParaRPr lang="en-US" sz="3200" u="none" strike="noStrike" cap="none" dirty="0">
              <a:solidFill>
                <a:schemeClr val="lt1"/>
              </a:solidFill>
              <a:latin typeface="Arial" charset="0"/>
              <a:ea typeface="Arial" charset="0"/>
              <a:cs typeface="Arial" charset="0"/>
              <a:sym typeface="Cabin"/>
            </a:endParaRPr>
          </a:p>
        </p:txBody>
      </p:sp>
      <p:cxnSp>
        <p:nvCxnSpPr>
          <p:cNvPr id="384" name="Shape 384"/>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385" name="Shape 385"/>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386" name="Shape 386"/>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387" name="Shape 387"/>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388" name="Shape 388"/>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389" name="Shape 389"/>
          <p:cNvSpPr txBox="1"/>
          <p:nvPr/>
        </p:nvSpPr>
        <p:spPr>
          <a:xfrm>
            <a:off x="12438060" y="753609"/>
            <a:ext cx="2768599" cy="163353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Υπολογιστής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Γενικ</a:t>
            </a:r>
            <a:r>
              <a:rPr lang="el-GR" sz="3600" dirty="0">
                <a:solidFill>
                  <a:schemeClr val="lt1"/>
                </a:solidFill>
                <a:latin typeface="Arial" charset="0"/>
                <a:ea typeface="Arial" charset="0"/>
                <a:cs typeface="Arial" charset="0"/>
                <a:sym typeface="Cabin"/>
              </a:rPr>
              <a:t>ής Χρήσης</a:t>
            </a:r>
            <a:endParaRPr lang="en-US" sz="3600" u="none" strike="noStrike" cap="none" dirty="0">
              <a:solidFill>
                <a:schemeClr val="lt1"/>
              </a:solidFill>
              <a:latin typeface="Arial" charset="0"/>
              <a:ea typeface="Arial" charset="0"/>
              <a:cs typeface="Arial" charset="0"/>
              <a:sym typeface="Cabin"/>
            </a:endParaRPr>
          </a:p>
        </p:txBody>
      </p:sp>
      <p:sp>
        <p:nvSpPr>
          <p:cNvPr id="390" name="Shape 390"/>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τί;</a:t>
            </a:r>
            <a:endParaRPr lang="en-US" sz="2600" u="none" strike="noStrike" cap="none" dirty="0">
              <a:solidFill>
                <a:srgbClr val="000000"/>
              </a:solidFill>
              <a:latin typeface="Arial" charset="0"/>
              <a:ea typeface="Arial" charset="0"/>
              <a:cs typeface="Arial" charset="0"/>
              <a:sym typeface="Cabin"/>
            </a:endParaRPr>
          </a:p>
        </p:txBody>
      </p:sp>
      <p:pic>
        <p:nvPicPr>
          <p:cNvPr id="391" name="Shape 391"/>
          <p:cNvPicPr preferRelativeResize="0"/>
          <p:nvPr/>
        </p:nvPicPr>
        <p:blipFill rotWithShape="1">
          <a:blip r:embed="rId4">
            <a:alphaModFix/>
          </a:blip>
          <a:srcRect/>
          <a:stretch/>
        </p:blipFill>
        <p:spPr>
          <a:xfrm>
            <a:off x="6806293" y="5325383"/>
            <a:ext cx="457200" cy="649286"/>
          </a:xfrm>
          <a:prstGeom prst="rect">
            <a:avLst/>
          </a:prstGeom>
          <a:noFill/>
          <a:ln>
            <a:noFill/>
          </a:ln>
        </p:spPr>
      </p:pic>
      <p:sp>
        <p:nvSpPr>
          <p:cNvPr id="392" name="Shape 392"/>
          <p:cNvSpPr/>
          <p:nvPr/>
        </p:nvSpPr>
        <p:spPr>
          <a:xfrm>
            <a:off x="7879897" y="4250644"/>
            <a:ext cx="2768599" cy="1270000"/>
          </a:xfrm>
          <a:prstGeom prst="wedgeEllipseCallout">
            <a:avLst>
              <a:gd name="adj1" fmla="val -17963"/>
              <a:gd name="adj2" fmla="val 84303"/>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2600" u="none" strike="noStrike" cap="none" dirty="0">
                <a:solidFill>
                  <a:srgbClr val="00FF00"/>
                </a:solidFill>
                <a:latin typeface="Arial" charset="0"/>
                <a:ea typeface="Arial" charset="0"/>
                <a:cs typeface="Arial" charset="0"/>
                <a:sym typeface="Cabin"/>
              </a:rPr>
              <a:t>if x&lt; 3: print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6000" u="none" strike="noStrike" cap="none" dirty="0">
                <a:solidFill>
                  <a:srgbClr val="FFD966"/>
                </a:solidFill>
                <a:latin typeface="Arial" charset="0"/>
                <a:ea typeface="Arial" charset="0"/>
                <a:cs typeface="Arial" charset="0"/>
                <a:sym typeface="Cabin"/>
              </a:rPr>
              <a:t>Οι Υπολογιστές θέλουν να είναι χρήσιμοι</a:t>
            </a:r>
            <a:r>
              <a:rPr lang="en-US" sz="6000" u="none" strike="noStrike" cap="none" dirty="0">
                <a:solidFill>
                  <a:srgbClr val="FFD966"/>
                </a:solidFill>
                <a:latin typeface="Arial" charset="0"/>
                <a:ea typeface="Arial" charset="0"/>
                <a:cs typeface="Arial" charset="0"/>
                <a:sym typeface="Cabin"/>
              </a:rPr>
              <a:t>...</a:t>
            </a:r>
          </a:p>
        </p:txBody>
      </p:sp>
      <p:sp>
        <p:nvSpPr>
          <p:cNvPr id="221" name="Shape 221"/>
          <p:cNvSpPr txBox="1">
            <a:spLocks noGrp="1"/>
          </p:cNvSpPr>
          <p:nvPr>
            <p:ph type="body" idx="1"/>
          </p:nvPr>
        </p:nvSpPr>
        <p:spPr>
          <a:xfrm>
            <a:off x="812800" y="2133600"/>
            <a:ext cx="8564664"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240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υπολογιστές κατασκευάζονται για έναν σκοπό – για να κάνουν πράγματα για εμάς.</a:t>
            </a:r>
          </a:p>
          <a:p>
            <a:pPr marL="749300" marR="0" lvl="0" indent="-345694" algn="l" rtl="0">
              <a:lnSpc>
                <a:spcPct val="100000"/>
              </a:lnSpc>
              <a:spcBef>
                <a:spcPts val="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Αλλά πρέπει να τους μιλήσουμε στη γλώσσα τους προκειμένου να τους περιγράψουμε τι θέλουμε να συμβεί. </a:t>
            </a:r>
            <a:endParaRPr lang="en-US" sz="3200" u="none" strike="noStrike" cap="none" dirty="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Για τους χρήστες είναι εύκολο – κάποιος άλλος πρόσθεσε πολλά διαφορετικά προγράμματα (οδηγίες) στον υπολογιστή και οι χρήστες επιλέγουν απλά αυτό που χρειάζονται.</a:t>
            </a:r>
            <a:endParaRPr lang="en-US" sz="3200" u="none" strike="noStrike" cap="none" dirty="0">
              <a:solidFill>
                <a:schemeClr val="lt1"/>
              </a:solidFill>
              <a:latin typeface="Arial" charset="0"/>
              <a:ea typeface="Arial" charset="0"/>
              <a:cs typeface="Arial" charset="0"/>
              <a:sym typeface="Cabin"/>
            </a:endParaRPr>
          </a:p>
        </p:txBody>
      </p:sp>
      <p:sp>
        <p:nvSpPr>
          <p:cNvPr id="222" name="Shape 222"/>
          <p:cNvSpPr/>
          <p:nvPr/>
        </p:nvSpPr>
        <p:spPr>
          <a:xfrm>
            <a:off x="9982200" y="51181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23" name="Shape 223"/>
          <p:cNvSpPr/>
          <p:nvPr/>
        </p:nvSpPr>
        <p:spPr>
          <a:xfrm>
            <a:off x="104013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τί;</a:t>
            </a:r>
            <a:endParaRPr lang="en-US" sz="2600" u="none" strike="noStrike" cap="none" dirty="0">
              <a:solidFill>
                <a:srgbClr val="000000"/>
              </a:solidFill>
              <a:latin typeface="Arial" charset="0"/>
              <a:ea typeface="Arial" charset="0"/>
              <a:cs typeface="Arial" charset="0"/>
              <a:sym typeface="Cabin"/>
            </a:endParaRPr>
          </a:p>
        </p:txBody>
      </p:sp>
      <p:sp>
        <p:nvSpPr>
          <p:cNvPr id="224" name="Shape 224"/>
          <p:cNvSpPr/>
          <p:nvPr/>
        </p:nvSpPr>
        <p:spPr>
          <a:xfrm>
            <a:off x="104013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τί;</a:t>
            </a:r>
            <a:endParaRPr lang="en-US" sz="2600" u="none" strike="noStrike" cap="none" dirty="0">
              <a:solidFill>
                <a:srgbClr val="000000"/>
              </a:solidFill>
              <a:latin typeface="Arial" charset="0"/>
              <a:ea typeface="Arial" charset="0"/>
              <a:cs typeface="Arial" charset="0"/>
              <a:sym typeface="Cabin"/>
            </a:endParaRPr>
          </a:p>
        </p:txBody>
      </p:sp>
      <p:sp>
        <p:nvSpPr>
          <p:cNvPr id="225" name="Shape 225"/>
          <p:cNvSpPr/>
          <p:nvPr/>
        </p:nvSpPr>
        <p:spPr>
          <a:xfrm>
            <a:off x="118237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τί;</a:t>
            </a:r>
            <a:endParaRPr lang="en-US" sz="2600" u="none" strike="noStrike" cap="none" dirty="0">
              <a:solidFill>
                <a:srgbClr val="000000"/>
              </a:solidFill>
              <a:latin typeface="Arial" charset="0"/>
              <a:ea typeface="Arial" charset="0"/>
              <a:cs typeface="Arial" charset="0"/>
              <a:sym typeface="Cabin"/>
            </a:endParaRPr>
          </a:p>
        </p:txBody>
      </p:sp>
      <p:sp>
        <p:nvSpPr>
          <p:cNvPr id="226" name="Shape 226"/>
          <p:cNvSpPr/>
          <p:nvPr/>
        </p:nvSpPr>
        <p:spPr>
          <a:xfrm>
            <a:off x="118237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τί;</a:t>
            </a:r>
            <a:endParaRPr lang="en-US" sz="2600" u="none" strike="noStrike" cap="none" dirty="0">
              <a:solidFill>
                <a:srgbClr val="000000"/>
              </a:solidFill>
              <a:latin typeface="Arial" charset="0"/>
              <a:ea typeface="Arial" charset="0"/>
              <a:cs typeface="Arial" charset="0"/>
              <a:sym typeface="Cabin"/>
            </a:endParaRPr>
          </a:p>
        </p:txBody>
      </p:sp>
      <p:sp>
        <p:nvSpPr>
          <p:cNvPr id="227" name="Shape 227"/>
          <p:cNvSpPr/>
          <p:nvPr/>
        </p:nvSpPr>
        <p:spPr>
          <a:xfrm>
            <a:off x="13246100" y="69088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τί;</a:t>
            </a:r>
            <a:endParaRPr lang="en-US" sz="2600" u="none" strike="noStrike" cap="none" dirty="0">
              <a:solidFill>
                <a:srgbClr val="000000"/>
              </a:solidFill>
              <a:latin typeface="Arial" charset="0"/>
              <a:ea typeface="Arial" charset="0"/>
              <a:cs typeface="Arial" charset="0"/>
              <a:sym typeface="Cabin"/>
            </a:endParaRPr>
          </a:p>
        </p:txBody>
      </p:sp>
      <p:sp>
        <p:nvSpPr>
          <p:cNvPr id="228" name="Shape 228"/>
          <p:cNvSpPr/>
          <p:nvPr/>
        </p:nvSpPr>
        <p:spPr>
          <a:xfrm>
            <a:off x="13246100" y="5524500"/>
            <a:ext cx="109219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τί;</a:t>
            </a:r>
            <a:endParaRPr lang="en-US" sz="2600" u="none" strike="noStrike" cap="none" dirty="0">
              <a:solidFill>
                <a:srgbClr val="000000"/>
              </a:solidFill>
              <a:latin typeface="Arial" charset="0"/>
              <a:ea typeface="Arial" charset="0"/>
              <a:cs typeface="Arial" charset="0"/>
              <a:sym typeface="Cabin"/>
            </a:endParaRPr>
          </a:p>
        </p:txBody>
      </p:sp>
      <p:sp>
        <p:nvSpPr>
          <p:cNvPr id="229" name="Shape 229"/>
          <p:cNvSpPr/>
          <p:nvPr/>
        </p:nvSpPr>
        <p:spPr>
          <a:xfrm>
            <a:off x="14541500" y="62484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30" name="Shape 230"/>
          <p:cNvPicPr preferRelativeResize="0"/>
          <p:nvPr/>
        </p:nvPicPr>
        <p:blipFill rotWithShape="1">
          <a:blip r:embed="rId4">
            <a:alphaModFix/>
          </a:blip>
          <a:srcRect/>
          <a:stretch/>
        </p:blipFill>
        <p:spPr>
          <a:xfrm>
            <a:off x="11557000" y="2589211"/>
            <a:ext cx="2006600" cy="1995486"/>
          </a:xfrm>
          <a:prstGeom prst="rect">
            <a:avLst/>
          </a:prstGeom>
          <a:noFill/>
          <a:ln>
            <a:noFill/>
          </a:ln>
        </p:spPr>
      </p:pic>
      <p:sp>
        <p:nvSpPr>
          <p:cNvPr id="231" name="Shape 231"/>
          <p:cNvSpPr/>
          <p:nvPr/>
        </p:nvSpPr>
        <p:spPr>
          <a:xfrm>
            <a:off x="12992100" y="2171700"/>
            <a:ext cx="1803400" cy="1270000"/>
          </a:xfrm>
          <a:prstGeom prst="wedgeEllipseCallout">
            <a:avLst>
              <a:gd name="adj1" fmla="val -29134"/>
              <a:gd name="adj2" fmla="val 66404"/>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τι;</a:t>
            </a:r>
            <a:endParaRPr lang="en-US" sz="2600" u="none" strike="noStrike" cap="none" dirty="0">
              <a:solidFill>
                <a:srgbClr val="000000"/>
              </a:solidFill>
              <a:latin typeface="Arial" charset="0"/>
              <a:ea typeface="Arial" charset="0"/>
              <a:cs typeface="Arial" charset="0"/>
              <a:sym typeface="Cabi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16" name="Shape 407"/>
          <p:cNvSpPr txBox="1"/>
          <p:nvPr/>
        </p:nvSpPr>
        <p:spPr>
          <a:xfrm>
            <a:off x="12642850" y="6762750"/>
            <a:ext cx="2171700"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abin"/>
              <a:buNone/>
            </a:pPr>
            <a:r>
              <a:rPr lang="el-GR" sz="3600" u="none" strike="noStrike" cap="none" dirty="0">
                <a:solidFill>
                  <a:schemeClr val="accent4"/>
                </a:solidFill>
                <a:latin typeface="Arial" charset="0"/>
                <a:ea typeface="Arial" charset="0"/>
                <a:cs typeface="Arial" charset="0"/>
                <a:sym typeface="Cabin"/>
              </a:rPr>
              <a:t>Γλώσσα Μηχανής</a:t>
            </a:r>
            <a:endParaRPr lang="en-US" sz="3600" u="none" strike="noStrike" cap="none" dirty="0">
              <a:solidFill>
                <a:schemeClr val="accent4"/>
              </a:solidFill>
              <a:latin typeface="Arial" charset="0"/>
              <a:ea typeface="Arial" charset="0"/>
              <a:cs typeface="Arial" charset="0"/>
              <a:sym typeface="Cabin"/>
            </a:endParaRPr>
          </a:p>
        </p:txBody>
      </p:sp>
      <p:sp>
        <p:nvSpPr>
          <p:cNvPr id="18" name="Shape 379">
            <a:extLst>
              <a:ext uri="{FF2B5EF4-FFF2-40B4-BE49-F238E27FC236}">
                <a16:creationId xmlns:a16="http://schemas.microsoft.com/office/drawing/2014/main" id="{0E6E7207-B685-44E3-BEB9-A40E8DBB325A}"/>
              </a:ext>
            </a:extLst>
          </p:cNvPr>
          <p:cNvSpPr txBox="1"/>
          <p:nvPr/>
        </p:nvSpPr>
        <p:spPr>
          <a:xfrm>
            <a:off x="6096000" y="1313770"/>
            <a:ext cx="3454399" cy="6489699"/>
          </a:xfrm>
          <a:prstGeom prst="rect">
            <a:avLst/>
          </a:prstGeom>
          <a:noFill/>
          <a:ln w="76200" cap="rnd" cmpd="sng">
            <a:solidFill>
              <a:srgbClr val="00FFFF"/>
            </a:solidFill>
            <a:prstDash val="solid"/>
            <a:miter/>
            <a:headEnd type="none" w="med" len="med"/>
            <a:tailEnd type="none" w="med" len="med"/>
          </a:ln>
        </p:spPr>
        <p:txBody>
          <a:bodyPr lIns="0" tIns="0" rIns="0" bIns="0" anchor="t" anchorCtr="0">
            <a:noAutofit/>
          </a:bodyPr>
          <a:lstStyle/>
          <a:p>
            <a:pPr marL="0" marR="0" lvl="0" indent="0" algn="l" rtl="0">
              <a:lnSpc>
                <a:spcPct val="100000"/>
              </a:lnSpc>
              <a:spcBef>
                <a:spcPts val="1000"/>
              </a:spcBef>
              <a:spcAft>
                <a:spcPts val="0"/>
              </a:spcAft>
              <a:buClr>
                <a:srgbClr val="FF00FF"/>
              </a:buClr>
              <a:buSzPct val="25000"/>
              <a:buFont typeface="Cabin"/>
              <a:buNone/>
            </a:pPr>
            <a:r>
              <a:rPr lang="en-US" sz="3200" u="none" strike="noStrike" cap="none" dirty="0">
                <a:solidFill>
                  <a:srgbClr val="00FFFF"/>
                </a:solidFill>
                <a:latin typeface="Arial" charset="0"/>
                <a:ea typeface="Arial" charset="0"/>
                <a:cs typeface="Arial" charset="0"/>
                <a:sym typeface="Cabin"/>
              </a:rPr>
              <a:t>  </a:t>
            </a:r>
            <a:r>
              <a:rPr lang="el-GR" sz="3200" u="none" strike="noStrike" cap="none" dirty="0">
                <a:solidFill>
                  <a:srgbClr val="00FFFF"/>
                </a:solidFill>
                <a:latin typeface="Arial" charset="0"/>
                <a:ea typeface="Arial" charset="0"/>
                <a:cs typeface="Arial" charset="0"/>
                <a:sym typeface="Cabin"/>
              </a:rPr>
              <a:t>Λογισμικό</a:t>
            </a:r>
            <a:endParaRPr lang="en-US" sz="3200" u="none" strike="noStrike" cap="none" dirty="0">
              <a:solidFill>
                <a:srgbClr val="00FFFF"/>
              </a:solidFill>
              <a:latin typeface="Arial" charset="0"/>
              <a:ea typeface="Arial" charset="0"/>
              <a:cs typeface="Arial" charset="0"/>
              <a:sym typeface="Cabin"/>
            </a:endParaRPr>
          </a:p>
        </p:txBody>
      </p:sp>
      <p:sp>
        <p:nvSpPr>
          <p:cNvPr id="19" name="Shape 380">
            <a:extLst>
              <a:ext uri="{FF2B5EF4-FFF2-40B4-BE49-F238E27FC236}">
                <a16:creationId xmlns:a16="http://schemas.microsoft.com/office/drawing/2014/main" id="{D9E07D35-0332-4CB4-8B66-CD2761582B30}"/>
              </a:ext>
            </a:extLst>
          </p:cNvPr>
          <p:cNvSpPr txBox="1"/>
          <p:nvPr/>
        </p:nvSpPr>
        <p:spPr>
          <a:xfrm>
            <a:off x="2656114" y="2063070"/>
            <a:ext cx="2360385"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Συσκευές Εισόδου και Εξόδου</a:t>
            </a:r>
            <a:endParaRPr lang="en-US" sz="3200" u="none" strike="noStrike" cap="none" dirty="0">
              <a:solidFill>
                <a:schemeClr val="lt1"/>
              </a:solidFill>
              <a:latin typeface="Arial" charset="0"/>
              <a:ea typeface="Arial" charset="0"/>
              <a:cs typeface="Arial" charset="0"/>
              <a:sym typeface="Cabin"/>
            </a:endParaRPr>
          </a:p>
        </p:txBody>
      </p:sp>
      <p:sp>
        <p:nvSpPr>
          <p:cNvPr id="20" name="Shape 381">
            <a:extLst>
              <a:ext uri="{FF2B5EF4-FFF2-40B4-BE49-F238E27FC236}">
                <a16:creationId xmlns:a16="http://schemas.microsoft.com/office/drawing/2014/main" id="{0BF7BF3E-D99F-4002-97B9-BF9D8BF6FDCD}"/>
              </a:ext>
            </a:extLst>
          </p:cNvPr>
          <p:cNvSpPr txBox="1"/>
          <p:nvPr/>
        </p:nvSpPr>
        <p:spPr>
          <a:xfrm>
            <a:off x="6469059" y="2164670"/>
            <a:ext cx="2713041" cy="19811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Κεντρική Μονάδα Επεξεργασίας</a:t>
            </a:r>
            <a:endParaRPr lang="en-US" sz="3200" u="none" strike="noStrike" cap="none" dirty="0">
              <a:solidFill>
                <a:schemeClr val="lt1"/>
              </a:solidFill>
              <a:latin typeface="Arial" charset="0"/>
              <a:ea typeface="Arial" charset="0"/>
              <a:cs typeface="Arial" charset="0"/>
              <a:sym typeface="Cabin"/>
            </a:endParaRPr>
          </a:p>
        </p:txBody>
      </p:sp>
      <p:sp>
        <p:nvSpPr>
          <p:cNvPr id="21" name="Shape 382">
            <a:extLst>
              <a:ext uri="{FF2B5EF4-FFF2-40B4-BE49-F238E27FC236}">
                <a16:creationId xmlns:a16="http://schemas.microsoft.com/office/drawing/2014/main" id="{A3897F49-A9F0-4138-A7A7-CB2E55BC063B}"/>
              </a:ext>
            </a:extLst>
          </p:cNvPr>
          <p:cNvSpPr txBox="1"/>
          <p:nvPr/>
        </p:nvSpPr>
        <p:spPr>
          <a:xfrm>
            <a:off x="6691085" y="5199970"/>
            <a:ext cx="2298699" cy="21335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Κύρια Μνήμη</a:t>
            </a:r>
            <a:endParaRPr lang="en-US" sz="3200" u="none" strike="noStrike" cap="none" dirty="0">
              <a:solidFill>
                <a:schemeClr val="lt1"/>
              </a:solidFill>
              <a:latin typeface="Arial" charset="0"/>
              <a:ea typeface="Arial" charset="0"/>
              <a:cs typeface="Arial" charset="0"/>
              <a:sym typeface="Cabin"/>
            </a:endParaRPr>
          </a:p>
        </p:txBody>
      </p:sp>
      <p:sp>
        <p:nvSpPr>
          <p:cNvPr id="22" name="Shape 383">
            <a:extLst>
              <a:ext uri="{FF2B5EF4-FFF2-40B4-BE49-F238E27FC236}">
                <a16:creationId xmlns:a16="http://schemas.microsoft.com/office/drawing/2014/main" id="{12B01390-F0E0-406C-9760-1BB5666440A8}"/>
              </a:ext>
            </a:extLst>
          </p:cNvPr>
          <p:cNvSpPr txBox="1"/>
          <p:nvPr/>
        </p:nvSpPr>
        <p:spPr>
          <a:xfrm>
            <a:off x="11264900" y="3371170"/>
            <a:ext cx="2768599" cy="2184399"/>
          </a:xfrm>
          <a:prstGeom prst="rect">
            <a:avLst/>
          </a:prstGeom>
          <a:noFill/>
          <a:ln w="762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Δευτερεύουσα Μνήμη</a:t>
            </a:r>
            <a:endParaRPr lang="en-US" sz="3200" u="none" strike="noStrike" cap="none" dirty="0">
              <a:solidFill>
                <a:schemeClr val="lt1"/>
              </a:solidFill>
              <a:latin typeface="Arial" charset="0"/>
              <a:ea typeface="Arial" charset="0"/>
              <a:cs typeface="Arial" charset="0"/>
              <a:sym typeface="Cabin"/>
            </a:endParaRPr>
          </a:p>
        </p:txBody>
      </p:sp>
      <p:cxnSp>
        <p:nvCxnSpPr>
          <p:cNvPr id="23" name="Shape 384">
            <a:extLst>
              <a:ext uri="{FF2B5EF4-FFF2-40B4-BE49-F238E27FC236}">
                <a16:creationId xmlns:a16="http://schemas.microsoft.com/office/drawing/2014/main" id="{FF15C0D4-2EE2-425D-87F0-DDC76F87B475}"/>
              </a:ext>
            </a:extLst>
          </p:cNvPr>
          <p:cNvCxnSpPr/>
          <p:nvPr/>
        </p:nvCxnSpPr>
        <p:spPr>
          <a:xfrm flipH="1">
            <a:off x="5030786" y="3190195"/>
            <a:ext cx="1058862" cy="17461"/>
          </a:xfrm>
          <a:prstGeom prst="straightConnector1">
            <a:avLst/>
          </a:prstGeom>
          <a:noFill/>
          <a:ln w="88900" cap="rnd" cmpd="sng">
            <a:solidFill>
              <a:srgbClr val="FFFF00"/>
            </a:solidFill>
            <a:prstDash val="solid"/>
            <a:miter/>
            <a:headEnd type="stealth" w="med" len="med"/>
            <a:tailEnd type="stealth" w="med" len="med"/>
          </a:ln>
        </p:spPr>
      </p:cxnSp>
      <p:cxnSp>
        <p:nvCxnSpPr>
          <p:cNvPr id="24" name="Shape 385">
            <a:extLst>
              <a:ext uri="{FF2B5EF4-FFF2-40B4-BE49-F238E27FC236}">
                <a16:creationId xmlns:a16="http://schemas.microsoft.com/office/drawing/2014/main" id="{6B5AA5F4-0CA5-4B2B-A1F8-C68939BB7DC3}"/>
              </a:ext>
            </a:extLst>
          </p:cNvPr>
          <p:cNvCxnSpPr/>
          <p:nvPr/>
        </p:nvCxnSpPr>
        <p:spPr>
          <a:xfrm rot="10800000">
            <a:off x="7391400" y="4174444"/>
            <a:ext cx="0" cy="971550"/>
          </a:xfrm>
          <a:prstGeom prst="straightConnector1">
            <a:avLst/>
          </a:prstGeom>
          <a:noFill/>
          <a:ln w="88900" cap="rnd" cmpd="sng">
            <a:solidFill>
              <a:srgbClr val="FFFF00"/>
            </a:solidFill>
            <a:prstDash val="solid"/>
            <a:miter/>
            <a:headEnd type="stealth" w="med" len="med"/>
            <a:tailEnd type="none" w="med" len="med"/>
          </a:ln>
        </p:spPr>
      </p:cxnSp>
      <p:cxnSp>
        <p:nvCxnSpPr>
          <p:cNvPr id="25" name="Shape 386">
            <a:extLst>
              <a:ext uri="{FF2B5EF4-FFF2-40B4-BE49-F238E27FC236}">
                <a16:creationId xmlns:a16="http://schemas.microsoft.com/office/drawing/2014/main" id="{771C011F-C052-4E62-AF9A-1E2D15025B39}"/>
              </a:ext>
            </a:extLst>
          </p:cNvPr>
          <p:cNvCxnSpPr/>
          <p:nvPr/>
        </p:nvCxnSpPr>
        <p:spPr>
          <a:xfrm>
            <a:off x="8345486" y="4191907"/>
            <a:ext cx="0" cy="919162"/>
          </a:xfrm>
          <a:prstGeom prst="straightConnector1">
            <a:avLst/>
          </a:prstGeom>
          <a:noFill/>
          <a:ln w="88900" cap="rnd" cmpd="sng">
            <a:solidFill>
              <a:srgbClr val="FFFF00"/>
            </a:solidFill>
            <a:prstDash val="solid"/>
            <a:miter/>
            <a:headEnd type="stealth" w="med" len="med"/>
            <a:tailEnd type="none" w="med" len="med"/>
          </a:ln>
        </p:spPr>
      </p:cxnSp>
      <p:cxnSp>
        <p:nvCxnSpPr>
          <p:cNvPr id="26" name="Shape 387">
            <a:extLst>
              <a:ext uri="{FF2B5EF4-FFF2-40B4-BE49-F238E27FC236}">
                <a16:creationId xmlns:a16="http://schemas.microsoft.com/office/drawing/2014/main" id="{48A85865-597E-4C5C-9DBC-FD6DA4B6F511}"/>
              </a:ext>
            </a:extLst>
          </p:cNvPr>
          <p:cNvCxnSpPr/>
          <p:nvPr/>
        </p:nvCxnSpPr>
        <p:spPr>
          <a:xfrm flipH="1">
            <a:off x="9655175" y="3814082"/>
            <a:ext cx="1562099" cy="17461"/>
          </a:xfrm>
          <a:prstGeom prst="straightConnector1">
            <a:avLst/>
          </a:prstGeom>
          <a:noFill/>
          <a:ln w="88900" cap="rnd" cmpd="sng">
            <a:solidFill>
              <a:srgbClr val="FFFF00"/>
            </a:solidFill>
            <a:prstDash val="solid"/>
            <a:miter/>
            <a:headEnd type="stealth" w="med" len="med"/>
            <a:tailEnd type="none" w="med" len="med"/>
          </a:ln>
        </p:spPr>
      </p:cxnSp>
      <p:cxnSp>
        <p:nvCxnSpPr>
          <p:cNvPr id="27" name="Shape 388">
            <a:extLst>
              <a:ext uri="{FF2B5EF4-FFF2-40B4-BE49-F238E27FC236}">
                <a16:creationId xmlns:a16="http://schemas.microsoft.com/office/drawing/2014/main" id="{29A27279-6075-4137-BB00-163151CC5291}"/>
              </a:ext>
            </a:extLst>
          </p:cNvPr>
          <p:cNvCxnSpPr/>
          <p:nvPr/>
        </p:nvCxnSpPr>
        <p:spPr>
          <a:xfrm>
            <a:off x="9620250" y="4818970"/>
            <a:ext cx="1579562" cy="0"/>
          </a:xfrm>
          <a:prstGeom prst="straightConnector1">
            <a:avLst/>
          </a:prstGeom>
          <a:noFill/>
          <a:ln w="88900" cap="rnd" cmpd="sng">
            <a:solidFill>
              <a:srgbClr val="FFFF00"/>
            </a:solidFill>
            <a:prstDash val="solid"/>
            <a:miter/>
            <a:headEnd type="stealth" w="med" len="med"/>
            <a:tailEnd type="none" w="med" len="med"/>
          </a:ln>
        </p:spPr>
      </p:cxnSp>
      <p:sp>
        <p:nvSpPr>
          <p:cNvPr id="28" name="Shape 389">
            <a:extLst>
              <a:ext uri="{FF2B5EF4-FFF2-40B4-BE49-F238E27FC236}">
                <a16:creationId xmlns:a16="http://schemas.microsoft.com/office/drawing/2014/main" id="{E0480916-2CBA-490D-AE2B-C0A952585B8E}"/>
              </a:ext>
            </a:extLst>
          </p:cNvPr>
          <p:cNvSpPr txBox="1"/>
          <p:nvPr/>
        </p:nvSpPr>
        <p:spPr>
          <a:xfrm>
            <a:off x="12438060" y="753609"/>
            <a:ext cx="2768599" cy="163353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Υπολογιστής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Γενικ</a:t>
            </a:r>
            <a:r>
              <a:rPr lang="el-GR" sz="3600" dirty="0">
                <a:solidFill>
                  <a:schemeClr val="lt1"/>
                </a:solidFill>
                <a:latin typeface="Arial" charset="0"/>
                <a:ea typeface="Arial" charset="0"/>
                <a:cs typeface="Arial" charset="0"/>
                <a:sym typeface="Cabin"/>
              </a:rPr>
              <a:t>ής Χρήσης</a:t>
            </a:r>
            <a:endParaRPr lang="en-US" sz="3600" u="none" strike="noStrike" cap="none" dirty="0">
              <a:solidFill>
                <a:schemeClr val="lt1"/>
              </a:solidFill>
              <a:latin typeface="Arial" charset="0"/>
              <a:ea typeface="Arial" charset="0"/>
              <a:cs typeface="Arial" charset="0"/>
              <a:sym typeface="Cabin"/>
            </a:endParaRPr>
          </a:p>
        </p:txBody>
      </p:sp>
      <p:sp>
        <p:nvSpPr>
          <p:cNvPr id="29" name="Shape 390">
            <a:extLst>
              <a:ext uri="{FF2B5EF4-FFF2-40B4-BE49-F238E27FC236}">
                <a16:creationId xmlns:a16="http://schemas.microsoft.com/office/drawing/2014/main" id="{1FB315A4-6194-4B9D-96D9-1445A8CC9118}"/>
              </a:ext>
            </a:extLst>
          </p:cNvPr>
          <p:cNvSpPr/>
          <p:nvPr/>
        </p:nvSpPr>
        <p:spPr>
          <a:xfrm>
            <a:off x="9182100" y="1110570"/>
            <a:ext cx="1803400" cy="1270000"/>
          </a:xfrm>
          <a:prstGeom prst="wedgeEllipseCallout">
            <a:avLst>
              <a:gd name="adj1" fmla="val -64148"/>
              <a:gd name="adj2" fmla="val 74451"/>
            </a:avLst>
          </a:prstGeom>
          <a:blipFill rotWithShape="1">
            <a:blip r:embed="rId3">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τί;</a:t>
            </a:r>
            <a:endParaRPr lang="en-US" sz="2600" u="none" strike="noStrike" cap="none" dirty="0">
              <a:solidFill>
                <a:srgbClr val="000000"/>
              </a:solidFill>
              <a:latin typeface="Arial" charset="0"/>
              <a:ea typeface="Arial" charset="0"/>
              <a:cs typeface="Arial" charset="0"/>
              <a:sym typeface="Cabin"/>
            </a:endParaRPr>
          </a:p>
        </p:txBody>
      </p:sp>
      <p:pic>
        <p:nvPicPr>
          <p:cNvPr id="30" name="Shape 391">
            <a:extLst>
              <a:ext uri="{FF2B5EF4-FFF2-40B4-BE49-F238E27FC236}">
                <a16:creationId xmlns:a16="http://schemas.microsoft.com/office/drawing/2014/main" id="{E801E46D-D89F-4CB5-BA8B-BF3FEA82686F}"/>
              </a:ext>
            </a:extLst>
          </p:cNvPr>
          <p:cNvPicPr preferRelativeResize="0"/>
          <p:nvPr/>
        </p:nvPicPr>
        <p:blipFill rotWithShape="1">
          <a:blip r:embed="rId4">
            <a:alphaModFix/>
          </a:blip>
          <a:srcRect/>
          <a:stretch/>
        </p:blipFill>
        <p:spPr>
          <a:xfrm>
            <a:off x="6806293" y="5325383"/>
            <a:ext cx="457200" cy="649286"/>
          </a:xfrm>
          <a:prstGeom prst="rect">
            <a:avLst/>
          </a:prstGeom>
          <a:noFill/>
          <a:ln>
            <a:noFill/>
          </a:ln>
        </p:spPr>
      </p:pic>
      <p:sp>
        <p:nvSpPr>
          <p:cNvPr id="17" name="Shape 410"/>
          <p:cNvSpPr/>
          <p:nvPr/>
        </p:nvSpPr>
        <p:spPr>
          <a:xfrm>
            <a:off x="7840434" y="4361769"/>
            <a:ext cx="2768599" cy="1270000"/>
          </a:xfrm>
          <a:prstGeom prst="wedgeEllipseCallout">
            <a:avLst>
              <a:gd name="adj1" fmla="val -23159"/>
              <a:gd name="adj2" fmla="val 71986"/>
            </a:avLst>
          </a:prstGeom>
          <a:solidFill>
            <a:schemeClr val="tx1">
              <a:lumMod val="75000"/>
            </a:schemeClr>
          </a:solid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a:ea typeface="Courier"/>
                <a:cs typeface="Courier"/>
                <a:sym typeface="Courier New"/>
              </a:rPr>
              <a:t>01001001</a:t>
            </a:r>
          </a:p>
          <a:p>
            <a:pPr marL="0" marR="0" lvl="0" indent="0" algn="ctr" rtl="0">
              <a:lnSpc>
                <a:spcPct val="100000"/>
              </a:lnSpc>
              <a:spcBef>
                <a:spcPts val="0"/>
              </a:spcBef>
              <a:spcAft>
                <a:spcPts val="0"/>
              </a:spcAft>
              <a:buClr>
                <a:srgbClr val="008080"/>
              </a:buClr>
              <a:buSzPct val="25000"/>
              <a:buFont typeface="Courier New"/>
              <a:buNone/>
            </a:pPr>
            <a:r>
              <a:rPr lang="en-US" sz="2600" b="1" i="0" u="none" strike="noStrike" cap="none" dirty="0">
                <a:solidFill>
                  <a:schemeClr val="accent4"/>
                </a:solidFill>
                <a:latin typeface="Courier"/>
                <a:ea typeface="Courier"/>
                <a:cs typeface="Courier"/>
                <a:sym typeface="Courier New"/>
              </a:rPr>
              <a:t>00111001</a:t>
            </a:r>
          </a:p>
        </p:txBody>
      </p:sp>
    </p:spTree>
    <p:extLst>
      <p:ext uri="{BB962C8B-B14F-4D97-AF65-F5344CB8AC3E}">
        <p14:creationId xmlns:p14="http://schemas.microsoft.com/office/powerpoint/2010/main" val="966334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200" u="none" strike="noStrike" cap="none" dirty="0">
                <a:solidFill>
                  <a:srgbClr val="FFD966"/>
                </a:solidFill>
                <a:latin typeface="Arial" charset="0"/>
                <a:ea typeface="Arial" charset="0"/>
                <a:cs typeface="Arial" charset="0"/>
                <a:sym typeface="Cabin"/>
              </a:rPr>
              <a:t>Εντελώς καυτή </a:t>
            </a:r>
            <a:r>
              <a:rPr lang="en-US" sz="7200" u="none" strike="noStrike" cap="none" dirty="0">
                <a:solidFill>
                  <a:srgbClr val="FFD966"/>
                </a:solidFill>
                <a:latin typeface="Arial" charset="0"/>
                <a:ea typeface="Arial" charset="0"/>
                <a:cs typeface="Arial" charset="0"/>
                <a:sym typeface="Cabin"/>
              </a:rPr>
              <a:t>CPU</a:t>
            </a:r>
          </a:p>
        </p:txBody>
      </p:sp>
      <p:sp>
        <p:nvSpPr>
          <p:cNvPr id="416" name="Shape 416"/>
          <p:cNvSpPr txBox="1"/>
          <p:nvPr/>
        </p:nvSpPr>
        <p:spPr>
          <a:xfrm>
            <a:off x="3587148" y="7532185"/>
            <a:ext cx="9602399"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3"/>
              </a:rPr>
              <a:t>http://www.youtube.com/watch?v=y39D4529FM4</a:t>
            </a:r>
          </a:p>
        </p:txBody>
      </p:sp>
      <p:pic>
        <p:nvPicPr>
          <p:cNvPr id="417" name="Shape 417"/>
          <p:cNvPicPr preferRelativeResize="0"/>
          <p:nvPr/>
        </p:nvPicPr>
        <p:blipFill rotWithShape="1">
          <a:blip r:embed="rId4">
            <a:alphaModFix/>
          </a:blip>
          <a:srcRect/>
          <a:stretch/>
        </p:blipFill>
        <p:spPr>
          <a:xfrm>
            <a:off x="5791200" y="2654300"/>
            <a:ext cx="5194300" cy="4597399"/>
          </a:xfrm>
          <a:prstGeom prst="rect">
            <a:avLst/>
          </a:prstGeom>
          <a:noFill/>
          <a:ln>
            <a:noFill/>
          </a:ln>
        </p:spPr>
      </p:pic>
      <p:sp>
        <p:nvSpPr>
          <p:cNvPr id="418" name="Shape 418"/>
          <p:cNvSpPr/>
          <p:nvPr/>
        </p:nvSpPr>
        <p:spPr>
          <a:xfrm>
            <a:off x="9347200" y="3073400"/>
            <a:ext cx="1803400" cy="1270000"/>
          </a:xfrm>
          <a:prstGeom prst="wedgeEllipseCallout">
            <a:avLst>
              <a:gd name="adj1" fmla="val -40790"/>
              <a:gd name="adj2" fmla="val 71581"/>
            </a:avLst>
          </a:prstGeom>
          <a:blipFill rotWithShape="1">
            <a:blip r:embed="rId5">
              <a:alphaModFix/>
            </a:blip>
            <a:tile tx="0" ty="0" sx="100000" sy="100000" flip="none" algn="tl"/>
          </a:blip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Μετά τι;</a:t>
            </a:r>
            <a:endParaRPr lang="en-US" sz="2600" u="none" strike="noStrike" cap="none" dirty="0">
              <a:solidFill>
                <a:srgbClr val="000000"/>
              </a:solidFill>
              <a:latin typeface="Arial" charset="0"/>
              <a:ea typeface="Arial" charset="0"/>
              <a:cs typeface="Arial" charset="0"/>
              <a:sym typeface="Cabi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200" u="none" strike="noStrike" cap="none" dirty="0">
                <a:solidFill>
                  <a:srgbClr val="FFD966"/>
                </a:solidFill>
                <a:latin typeface="Arial" charset="0"/>
                <a:ea typeface="Arial" charset="0"/>
                <a:cs typeface="Arial" charset="0"/>
                <a:sym typeface="Cabin"/>
              </a:rPr>
              <a:t>Σκληρός Δίσκος σε Δράση</a:t>
            </a:r>
            <a:endParaRPr lang="en-US" sz="7200" u="none" strike="noStrike" cap="none" dirty="0">
              <a:solidFill>
                <a:srgbClr val="FFD966"/>
              </a:solidFill>
              <a:latin typeface="Arial" charset="0"/>
              <a:ea typeface="Arial" charset="0"/>
              <a:cs typeface="Arial" charset="0"/>
              <a:sym typeface="Cabin"/>
            </a:endParaRPr>
          </a:p>
        </p:txBody>
      </p:sp>
      <p:pic>
        <p:nvPicPr>
          <p:cNvPr id="424" name="Shape 424"/>
          <p:cNvPicPr preferRelativeResize="0"/>
          <p:nvPr/>
        </p:nvPicPr>
        <p:blipFill rotWithShape="1">
          <a:blip r:embed="rId3">
            <a:alphaModFix/>
          </a:blip>
          <a:srcRect/>
          <a:stretch/>
        </p:blipFill>
        <p:spPr>
          <a:xfrm>
            <a:off x="6007100" y="2667000"/>
            <a:ext cx="3771900" cy="4089399"/>
          </a:xfrm>
          <a:prstGeom prst="rect">
            <a:avLst/>
          </a:prstGeom>
          <a:noFill/>
          <a:ln>
            <a:noFill/>
          </a:ln>
        </p:spPr>
      </p:pic>
      <p:sp>
        <p:nvSpPr>
          <p:cNvPr id="425" name="Shape 425"/>
          <p:cNvSpPr txBox="1"/>
          <p:nvPr/>
        </p:nvSpPr>
        <p:spPr>
          <a:xfrm>
            <a:off x="3037463" y="7210242"/>
            <a:ext cx="9908700" cy="597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000" u="sng" strike="noStrike" cap="none" dirty="0">
                <a:solidFill>
                  <a:srgbClr val="FFFF00"/>
                </a:solidFill>
                <a:latin typeface="Arial" charset="0"/>
                <a:ea typeface="Arial" charset="0"/>
                <a:cs typeface="Arial" charset="0"/>
                <a:sym typeface="Cabin"/>
                <a:hlinkClick r:id="rId4"/>
              </a:rPr>
              <a:t>http://www.youtube.com/watch?v=9eMWG3fwiEU</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200" u="none" strike="noStrike" cap="none" dirty="0">
                <a:solidFill>
                  <a:srgbClr val="FFD966"/>
                </a:solidFill>
                <a:latin typeface="Arial" charset="0"/>
                <a:ea typeface="Arial" charset="0"/>
                <a:cs typeface="Arial" charset="0"/>
                <a:sym typeface="Cabin"/>
              </a:rPr>
              <a:t>Η </a:t>
            </a:r>
            <a:r>
              <a:rPr lang="en-US" sz="7200" u="none" strike="noStrike" cap="none" dirty="0">
                <a:solidFill>
                  <a:srgbClr val="FFD966"/>
                </a:solidFill>
                <a:latin typeface="Arial" charset="0"/>
                <a:ea typeface="Arial" charset="0"/>
                <a:cs typeface="Arial" charset="0"/>
                <a:sym typeface="Cabin"/>
              </a:rPr>
              <a:t>Python </a:t>
            </a:r>
            <a:r>
              <a:rPr lang="el-GR" sz="7200" u="none" strike="noStrike" cap="none" dirty="0">
                <a:solidFill>
                  <a:srgbClr val="FFD966"/>
                </a:solidFill>
                <a:latin typeface="Arial" charset="0"/>
                <a:ea typeface="Arial" charset="0"/>
                <a:cs typeface="Arial" charset="0"/>
                <a:sym typeface="Cabin"/>
              </a:rPr>
              <a:t>ως Γλώσσα</a:t>
            </a:r>
            <a:endParaRPr lang="en-US" sz="72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p:nvPr/>
        </p:nvSpPr>
        <p:spPr>
          <a:xfrm>
            <a:off x="3318350" y="7319254"/>
            <a:ext cx="9639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sng" strike="noStrike" cap="none">
                <a:solidFill>
                  <a:srgbClr val="FFFF00"/>
                </a:solidFill>
                <a:latin typeface="Arial" charset="0"/>
                <a:ea typeface="Arial" charset="0"/>
                <a:cs typeface="Arial" charset="0"/>
                <a:sym typeface="Cabin"/>
                <a:hlinkClick r:id="rId3"/>
              </a:rPr>
              <a:t>http://harrypotter.wikia.com/wiki/Parseltongue</a:t>
            </a:r>
          </a:p>
        </p:txBody>
      </p:sp>
      <p:sp>
        <p:nvSpPr>
          <p:cNvPr id="436" name="Shape 436"/>
          <p:cNvSpPr txBox="1"/>
          <p:nvPr/>
        </p:nvSpPr>
        <p:spPr>
          <a:xfrm>
            <a:off x="1582057" y="1553029"/>
            <a:ext cx="10927443" cy="515257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4200" u="none" strike="noStrike" cap="none" dirty="0" err="1">
                <a:solidFill>
                  <a:srgbClr val="FFFF00"/>
                </a:solidFill>
                <a:latin typeface="Arial" charset="0"/>
                <a:ea typeface="Arial" charset="0"/>
                <a:cs typeface="Arial" charset="0"/>
                <a:sym typeface="Cabin"/>
              </a:rPr>
              <a:t>Parseltongue</a:t>
            </a:r>
            <a:r>
              <a:rPr lang="el-GR" sz="4200" u="none" strike="noStrike" cap="none" dirty="0">
                <a:solidFill>
                  <a:srgbClr val="FFFF00"/>
                </a:solidFill>
                <a:latin typeface="Arial" charset="0"/>
                <a:ea typeface="Arial" charset="0"/>
                <a:cs typeface="Arial" charset="0"/>
                <a:sym typeface="Cabin"/>
              </a:rPr>
              <a:t> </a:t>
            </a:r>
            <a:r>
              <a:rPr lang="el-GR" sz="4200" dirty="0">
                <a:solidFill>
                  <a:srgbClr val="FFFFFF"/>
                </a:solidFill>
                <a:latin typeface="Arial" charset="0"/>
                <a:cs typeface="Arial" charset="0"/>
                <a:sym typeface="Cabin"/>
              </a:rPr>
              <a:t>είναι η γλώσσα των φιδιών και εκείνων που μπορούν να συνομιλήσουν μαζί τους. Ένα άτομο που μπορεί να μιλήσει </a:t>
            </a:r>
            <a:r>
              <a:rPr lang="el-GR" sz="4200" u="none" strike="noStrike" cap="none" dirty="0" err="1">
                <a:solidFill>
                  <a:srgbClr val="FFFF00"/>
                </a:solidFill>
                <a:latin typeface="Arial" charset="0"/>
                <a:ea typeface="Arial" charset="0"/>
                <a:cs typeface="Arial" charset="0"/>
                <a:sym typeface="Cabin"/>
              </a:rPr>
              <a:t>Parseltongue</a:t>
            </a:r>
            <a:r>
              <a:rPr lang="el-GR" sz="4200" u="none" strike="noStrike" cap="none" dirty="0">
                <a:solidFill>
                  <a:srgbClr val="FFFF00"/>
                </a:solidFill>
                <a:latin typeface="Arial" charset="0"/>
                <a:ea typeface="Arial" charset="0"/>
                <a:cs typeface="Arial" charset="0"/>
                <a:sym typeface="Cabin"/>
              </a:rPr>
              <a:t> </a:t>
            </a:r>
            <a:r>
              <a:rPr lang="el-GR" sz="4200" dirty="0">
                <a:solidFill>
                  <a:srgbClr val="FFFFFF"/>
                </a:solidFill>
                <a:latin typeface="Arial" charset="0"/>
                <a:cs typeface="Arial" charset="0"/>
                <a:sym typeface="Cabin"/>
              </a:rPr>
              <a:t>είναι γνωστό ως </a:t>
            </a:r>
            <a:r>
              <a:rPr lang="el-GR" sz="4200" dirty="0" err="1">
                <a:solidFill>
                  <a:srgbClr val="00FF00"/>
                </a:solidFill>
                <a:latin typeface="Arial" charset="0"/>
                <a:cs typeface="Arial" charset="0"/>
                <a:sym typeface="Cabin"/>
              </a:rPr>
              <a:t>Parselmouth</a:t>
            </a:r>
            <a:r>
              <a:rPr lang="el-GR" sz="4200" u="none" strike="noStrike" cap="none" dirty="0">
                <a:solidFill>
                  <a:srgbClr val="FFFF00"/>
                </a:solidFill>
                <a:latin typeface="Arial" charset="0"/>
                <a:ea typeface="Arial" charset="0"/>
                <a:cs typeface="Arial" charset="0"/>
                <a:sym typeface="Cabin"/>
              </a:rPr>
              <a:t>. </a:t>
            </a:r>
            <a:r>
              <a:rPr lang="el-GR" sz="4200" dirty="0">
                <a:solidFill>
                  <a:srgbClr val="FFFFFF"/>
                </a:solidFill>
                <a:latin typeface="Arial" charset="0"/>
                <a:cs typeface="Arial" charset="0"/>
                <a:sym typeface="Cabin"/>
              </a:rPr>
              <a:t>Είναι μια πολύ σπάνια δεξιότητα και μπορεί να είναι κληρονομική. Σχεδόν όλα τα γνωστά </a:t>
            </a:r>
            <a:r>
              <a:rPr lang="el-GR" sz="4200" dirty="0" err="1">
                <a:solidFill>
                  <a:srgbClr val="00FF00"/>
                </a:solidFill>
                <a:latin typeface="Arial" charset="0"/>
                <a:cs typeface="Arial" charset="0"/>
                <a:sym typeface="Cabin"/>
              </a:rPr>
              <a:t>Parselmouths</a:t>
            </a:r>
            <a:r>
              <a:rPr lang="el-GR" sz="4200" u="none" strike="noStrike" cap="none" dirty="0">
                <a:solidFill>
                  <a:srgbClr val="FFFF00"/>
                </a:solidFill>
                <a:latin typeface="Arial" charset="0"/>
                <a:ea typeface="Arial" charset="0"/>
                <a:cs typeface="Arial" charset="0"/>
                <a:sym typeface="Cabin"/>
              </a:rPr>
              <a:t> </a:t>
            </a:r>
            <a:r>
              <a:rPr lang="el-GR" sz="4200" dirty="0">
                <a:solidFill>
                  <a:srgbClr val="FFFFFF"/>
                </a:solidFill>
                <a:latin typeface="Arial" charset="0"/>
                <a:cs typeface="Arial" charset="0"/>
                <a:sym typeface="Cabin"/>
              </a:rPr>
              <a:t>κατάγονται από το </a:t>
            </a:r>
            <a:br>
              <a:rPr lang="el-GR" sz="4200" dirty="0">
                <a:solidFill>
                  <a:srgbClr val="FFFFFF"/>
                </a:solidFill>
                <a:latin typeface="Arial" charset="0"/>
                <a:cs typeface="Arial" charset="0"/>
                <a:sym typeface="Cabin"/>
              </a:rPr>
            </a:br>
            <a:r>
              <a:rPr lang="en-US" sz="4200" u="sng" strike="noStrike" cap="none" dirty="0">
                <a:solidFill>
                  <a:srgbClr val="F6B26B"/>
                </a:solidFill>
                <a:latin typeface="Arial" charset="0"/>
                <a:ea typeface="Arial" charset="0"/>
                <a:cs typeface="Arial" charset="0"/>
                <a:sym typeface="Cabin"/>
                <a:hlinkClick r:id="rId4"/>
              </a:rPr>
              <a:t>Salazar Slytherin</a:t>
            </a:r>
            <a:r>
              <a:rPr lang="en-US" sz="4200" u="none" strike="noStrike" cap="none" dirty="0">
                <a:solidFill>
                  <a:schemeClr val="bg1"/>
                </a:solidFill>
                <a:latin typeface="Arial" charset="0"/>
                <a:ea typeface="Arial" charset="0"/>
                <a:cs typeface="Arial" charset="0"/>
                <a:sym typeface="Cabin"/>
              </a:rPr>
              <a:t>.</a:t>
            </a:r>
          </a:p>
        </p:txBody>
      </p:sp>
      <p:pic>
        <p:nvPicPr>
          <p:cNvPr id="437" name="Shape 437"/>
          <p:cNvPicPr preferRelativeResize="0"/>
          <p:nvPr/>
        </p:nvPicPr>
        <p:blipFill rotWithShape="1">
          <a:blip r:embed="rId5">
            <a:alphaModFix/>
          </a:blip>
          <a:srcRect/>
          <a:stretch/>
        </p:blipFill>
        <p:spPr>
          <a:xfrm>
            <a:off x="12509500" y="2755900"/>
            <a:ext cx="3174900" cy="2768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3" name="Shape 443"/>
          <p:cNvSpPr txBox="1"/>
          <p:nvPr/>
        </p:nvSpPr>
        <p:spPr>
          <a:xfrm>
            <a:off x="1225684" y="1297022"/>
            <a:ext cx="11735573" cy="4457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4200" u="none" strike="noStrike" cap="none" dirty="0">
                <a:solidFill>
                  <a:srgbClr val="FFFFFF"/>
                </a:solidFill>
                <a:latin typeface="Arial" charset="0"/>
                <a:ea typeface="Arial" charset="0"/>
                <a:cs typeface="Arial" charset="0"/>
                <a:sym typeface="Cabin"/>
              </a:rPr>
              <a:t>Η </a:t>
            </a:r>
            <a:r>
              <a:rPr lang="el-GR" sz="4200" dirty="0" err="1">
                <a:solidFill>
                  <a:srgbClr val="FFFF00"/>
                </a:solidFill>
                <a:latin typeface="Arial" charset="0"/>
                <a:cs typeface="Arial" charset="0"/>
                <a:sym typeface="Cabin"/>
              </a:rPr>
              <a:t>Python</a:t>
            </a:r>
            <a:r>
              <a:rPr lang="el-GR" sz="4200" u="none" strike="noStrike" cap="none" dirty="0">
                <a:solidFill>
                  <a:srgbClr val="FFFFFF"/>
                </a:solidFill>
                <a:latin typeface="Arial" charset="0"/>
                <a:ea typeface="Arial" charset="0"/>
                <a:cs typeface="Arial" charset="0"/>
                <a:sym typeface="Cabin"/>
              </a:rPr>
              <a:t> είναι η γλώσσα του διερμηνέα </a:t>
            </a:r>
            <a:r>
              <a:rPr lang="el-GR" sz="4200" u="none" strike="noStrike" cap="none" dirty="0" err="1">
                <a:solidFill>
                  <a:srgbClr val="FFFFFF"/>
                </a:solidFill>
                <a:latin typeface="Arial" charset="0"/>
                <a:ea typeface="Arial" charset="0"/>
                <a:cs typeface="Arial" charset="0"/>
                <a:sym typeface="Cabin"/>
              </a:rPr>
              <a:t>Python</a:t>
            </a:r>
            <a:r>
              <a:rPr lang="el-GR" sz="4200" u="none" strike="noStrike" cap="none" dirty="0">
                <a:solidFill>
                  <a:srgbClr val="FFFFFF"/>
                </a:solidFill>
                <a:latin typeface="Arial" charset="0"/>
                <a:ea typeface="Arial" charset="0"/>
                <a:cs typeface="Arial" charset="0"/>
                <a:sym typeface="Cabin"/>
              </a:rPr>
              <a:t> και εκείνων που μπορούν να συνομιλήσουν με αυτήν. Ένα άτομο που μπορεί να μιλήσει </a:t>
            </a:r>
            <a:r>
              <a:rPr lang="el-GR" sz="4200" dirty="0" err="1">
                <a:solidFill>
                  <a:srgbClr val="FFFF00"/>
                </a:solidFill>
                <a:latin typeface="Arial" charset="0"/>
                <a:cs typeface="Arial" charset="0"/>
                <a:sym typeface="Cabin"/>
              </a:rPr>
              <a:t>Python</a:t>
            </a:r>
            <a:r>
              <a:rPr lang="el-GR" sz="4200" u="none" strike="noStrike" cap="none" dirty="0">
                <a:solidFill>
                  <a:srgbClr val="FFFFFF"/>
                </a:solidFill>
                <a:latin typeface="Arial" charset="0"/>
                <a:ea typeface="Arial" charset="0"/>
                <a:cs typeface="Arial" charset="0"/>
                <a:sym typeface="Cabin"/>
              </a:rPr>
              <a:t> είναι γνωστό ως </a:t>
            </a:r>
            <a:r>
              <a:rPr lang="el-GR" sz="4200" dirty="0" err="1">
                <a:solidFill>
                  <a:srgbClr val="00FF00"/>
                </a:solidFill>
                <a:latin typeface="Arial" charset="0"/>
                <a:cs typeface="Arial" charset="0"/>
                <a:sym typeface="Cabin"/>
              </a:rPr>
              <a:t>Pythonista</a:t>
            </a:r>
            <a:r>
              <a:rPr lang="el-GR" sz="4200" u="none" strike="noStrike" cap="none" dirty="0">
                <a:solidFill>
                  <a:srgbClr val="FFFFFF"/>
                </a:solidFill>
                <a:latin typeface="Arial" charset="0"/>
                <a:ea typeface="Arial" charset="0"/>
                <a:cs typeface="Arial" charset="0"/>
                <a:sym typeface="Cabin"/>
              </a:rPr>
              <a:t>. Είναι μια πολύ σπάνια δεξιότητα και μπορεί να είναι κληρονομική. Σχεδόν όλες οι γνωστές </a:t>
            </a:r>
            <a:r>
              <a:rPr lang="el-GR" sz="4200" u="none" strike="noStrike" cap="none" dirty="0" err="1">
                <a:solidFill>
                  <a:srgbClr val="FFFFFF"/>
                </a:solidFill>
                <a:latin typeface="Arial" charset="0"/>
                <a:ea typeface="Arial" charset="0"/>
                <a:cs typeface="Arial" charset="0"/>
                <a:sym typeface="Cabin"/>
              </a:rPr>
              <a:t>Pythonistas</a:t>
            </a:r>
            <a:r>
              <a:rPr lang="el-GR" sz="4200" u="none" strike="noStrike" cap="none" dirty="0">
                <a:solidFill>
                  <a:srgbClr val="FFFFFF"/>
                </a:solidFill>
                <a:latin typeface="Arial" charset="0"/>
                <a:ea typeface="Arial" charset="0"/>
                <a:cs typeface="Arial" charset="0"/>
                <a:sym typeface="Cabin"/>
              </a:rPr>
              <a:t> χρησιμοποιούν λογισμικό που αναπτύχθηκε αρχικά από</a:t>
            </a:r>
            <a:r>
              <a:rPr lang="en-US" sz="4200" u="none" strike="noStrike" cap="none" dirty="0">
                <a:solidFill>
                  <a:srgbClr val="FFFFFF"/>
                </a:solidFill>
                <a:latin typeface="Arial" charset="0"/>
                <a:ea typeface="Arial" charset="0"/>
                <a:cs typeface="Arial" charset="0"/>
                <a:sym typeface="Cabin"/>
              </a:rPr>
              <a:t> </a:t>
            </a:r>
            <a:r>
              <a:rPr lang="en-US" sz="4200" u="none" strike="noStrike" cap="none" dirty="0">
                <a:solidFill>
                  <a:srgbClr val="F6B26B"/>
                </a:solidFill>
                <a:latin typeface="Arial" charset="0"/>
                <a:ea typeface="Arial" charset="0"/>
                <a:cs typeface="Arial" charset="0"/>
                <a:sym typeface="Cabin"/>
              </a:rPr>
              <a:t>Guido van Rossum</a:t>
            </a:r>
            <a:r>
              <a:rPr lang="en-US" sz="4200" u="none" strike="noStrike" cap="none" dirty="0">
                <a:solidFill>
                  <a:schemeClr val="bg1"/>
                </a:solidFill>
                <a:latin typeface="Arial" charset="0"/>
                <a:ea typeface="Arial" charset="0"/>
                <a:cs typeface="Arial" charset="0"/>
                <a:sym typeface="Cabin"/>
              </a:rPr>
              <a:t>.</a:t>
            </a:r>
          </a:p>
        </p:txBody>
      </p:sp>
      <p:pic>
        <p:nvPicPr>
          <p:cNvPr id="444" name="Shape 444"/>
          <p:cNvPicPr preferRelativeResize="0"/>
          <p:nvPr/>
        </p:nvPicPr>
        <p:blipFill rotWithShape="1">
          <a:blip r:embed="rId3">
            <a:alphaModFix/>
          </a:blip>
          <a:srcRect/>
          <a:stretch/>
        </p:blipFill>
        <p:spPr>
          <a:xfrm>
            <a:off x="13335000" y="4470400"/>
            <a:ext cx="2108100" cy="3174900"/>
          </a:xfrm>
          <a:prstGeom prst="rect">
            <a:avLst/>
          </a:prstGeom>
          <a:noFill/>
          <a:ln>
            <a:noFill/>
          </a:ln>
        </p:spPr>
      </p:pic>
      <p:pic>
        <p:nvPicPr>
          <p:cNvPr id="445" name="Shape 445"/>
          <p:cNvPicPr preferRelativeResize="0"/>
          <p:nvPr/>
        </p:nvPicPr>
        <p:blipFill rotWithShape="1">
          <a:blip r:embed="rId4">
            <a:alphaModFix/>
          </a:blip>
          <a:srcRect/>
          <a:stretch/>
        </p:blipFill>
        <p:spPr>
          <a:xfrm>
            <a:off x="13246100" y="1041400"/>
            <a:ext cx="2286000" cy="2997300"/>
          </a:xfrm>
          <a:prstGeom prst="rect">
            <a:avLst/>
          </a:prstGeom>
          <a:noFill/>
          <a:ln>
            <a:noFill/>
          </a:ln>
        </p:spPr>
      </p:pic>
      <p:pic>
        <p:nvPicPr>
          <p:cNvPr id="446" name="Shape 446"/>
          <p:cNvPicPr preferRelativeResize="0"/>
          <p:nvPr/>
        </p:nvPicPr>
        <p:blipFill rotWithShape="1">
          <a:blip r:embed="rId5">
            <a:alphaModFix/>
          </a:blip>
          <a:srcRect/>
          <a:stretch/>
        </p:blipFill>
        <p:spPr>
          <a:xfrm>
            <a:off x="653026" y="6306265"/>
            <a:ext cx="3517899" cy="207803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Shape 451"/>
          <p:cNvSpPr txBox="1">
            <a:spLocks noGrp="1"/>
          </p:cNvSpPr>
          <p:nvPr>
            <p:ph type="title"/>
          </p:nvPr>
        </p:nvSpPr>
        <p:spPr>
          <a:xfrm>
            <a:off x="627743" y="768096"/>
            <a:ext cx="15000515"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l-GR" sz="7400" u="none" strike="noStrike" cap="none" dirty="0">
                <a:solidFill>
                  <a:srgbClr val="FFFF00"/>
                </a:solidFill>
                <a:latin typeface="Arial" charset="0"/>
                <a:ea typeface="Arial" charset="0"/>
                <a:cs typeface="Arial" charset="0"/>
                <a:sym typeface="Cabin"/>
              </a:rPr>
              <a:t>Νέος Μαθητής: </a:t>
            </a:r>
            <a:r>
              <a:rPr lang="el-GR" sz="7400" dirty="0">
                <a:solidFill>
                  <a:srgbClr val="E06666"/>
                </a:solidFill>
                <a:latin typeface="Arial" charset="0"/>
                <a:cs typeface="Arial" charset="0"/>
                <a:sym typeface="Cabin"/>
              </a:rPr>
              <a:t>Σφάλματα</a:t>
            </a:r>
            <a:r>
              <a:rPr lang="el-GR" sz="7400" u="none" strike="noStrike" cap="none" dirty="0">
                <a:solidFill>
                  <a:srgbClr val="FFFF00"/>
                </a:solidFill>
                <a:latin typeface="Arial" charset="0"/>
                <a:ea typeface="Arial" charset="0"/>
                <a:cs typeface="Arial" charset="0"/>
                <a:sym typeface="Cabin"/>
              </a:rPr>
              <a:t> </a:t>
            </a:r>
            <a:r>
              <a:rPr lang="el-GR" sz="7400" dirty="0">
                <a:solidFill>
                  <a:srgbClr val="E06666"/>
                </a:solidFill>
                <a:latin typeface="Arial" charset="0"/>
                <a:cs typeface="Arial" charset="0"/>
                <a:sym typeface="Cabin"/>
              </a:rPr>
              <a:t>Σύνταξης</a:t>
            </a:r>
            <a:endParaRPr lang="en-US" sz="7400" u="none" strike="noStrike" cap="none" dirty="0">
              <a:solidFill>
                <a:srgbClr val="E06666"/>
              </a:solidFill>
              <a:latin typeface="Arial" charset="0"/>
              <a:ea typeface="Arial" charset="0"/>
              <a:cs typeface="Arial" charset="0"/>
              <a:sym typeface="Cabin"/>
            </a:endParaRPr>
          </a:p>
        </p:txBody>
      </p:sp>
      <p:sp>
        <p:nvSpPr>
          <p:cNvPr id="452" name="Shape 45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54711" algn="l" rtl="0">
              <a:lnSpc>
                <a:spcPct val="100000"/>
              </a:lnSpc>
              <a:spcBef>
                <a:spcPts val="0"/>
              </a:spcBef>
              <a:spcAft>
                <a:spcPts val="0"/>
              </a:spcAft>
              <a:buClr>
                <a:schemeClr val="lt1"/>
              </a:buClr>
              <a:buSzPct val="100000"/>
              <a:buFont typeface="Cabin"/>
              <a:buChar char="•"/>
            </a:pPr>
            <a:r>
              <a:rPr lang="el-GR" sz="3000" u="none" strike="noStrike" cap="none" dirty="0">
                <a:solidFill>
                  <a:schemeClr val="lt1"/>
                </a:solidFill>
                <a:latin typeface="Arial" charset="0"/>
                <a:ea typeface="Arial" charset="0"/>
                <a:cs typeface="Arial" charset="0"/>
                <a:sym typeface="Cabin"/>
              </a:rPr>
              <a:t>Πρέπει να μάθουμε τη </a:t>
            </a:r>
            <a:r>
              <a:rPr lang="el-GR" sz="3000" dirty="0">
                <a:solidFill>
                  <a:srgbClr val="FFFF00"/>
                </a:solidFill>
                <a:latin typeface="Arial" charset="0"/>
                <a:cs typeface="Arial" charset="0"/>
                <a:sym typeface="Cabin"/>
              </a:rPr>
              <a:t>γλώσσα</a:t>
            </a:r>
            <a:r>
              <a:rPr lang="el-GR" sz="3000" u="none" strike="noStrike" cap="none" dirty="0">
                <a:solidFill>
                  <a:schemeClr val="lt1"/>
                </a:solidFill>
                <a:latin typeface="Arial" charset="0"/>
                <a:ea typeface="Arial" charset="0"/>
                <a:cs typeface="Arial" charset="0"/>
                <a:sym typeface="Cabin"/>
              </a:rPr>
              <a:t> </a:t>
            </a:r>
            <a:r>
              <a:rPr lang="el-GR" sz="3000" dirty="0" err="1">
                <a:solidFill>
                  <a:srgbClr val="FFFF00"/>
                </a:solidFill>
                <a:latin typeface="Arial" charset="0"/>
                <a:cs typeface="Arial" charset="0"/>
                <a:sym typeface="Cabin"/>
              </a:rPr>
              <a:t>Python</a:t>
            </a:r>
            <a:r>
              <a:rPr lang="el-GR" sz="3000" u="none" strike="noStrike" cap="none" dirty="0">
                <a:solidFill>
                  <a:schemeClr val="lt1"/>
                </a:solidFill>
                <a:latin typeface="Arial" charset="0"/>
                <a:ea typeface="Arial" charset="0"/>
                <a:cs typeface="Arial" charset="0"/>
                <a:sym typeface="Cabin"/>
              </a:rPr>
              <a:t> για να μπορούμε να επικοινωνούμε τις οδηγίες μας στην </a:t>
            </a:r>
            <a:r>
              <a:rPr lang="el-GR" sz="3000" u="none" strike="noStrike" cap="none" dirty="0" err="1">
                <a:solidFill>
                  <a:schemeClr val="lt1"/>
                </a:solidFill>
                <a:latin typeface="Arial" charset="0"/>
                <a:ea typeface="Arial" charset="0"/>
                <a:cs typeface="Arial" charset="0"/>
                <a:sym typeface="Cabin"/>
              </a:rPr>
              <a:t>Python</a:t>
            </a:r>
            <a:r>
              <a:rPr lang="el-GR" sz="3000" u="none" strike="noStrike" cap="none" dirty="0">
                <a:solidFill>
                  <a:schemeClr val="lt1"/>
                </a:solidFill>
                <a:latin typeface="Arial" charset="0"/>
                <a:ea typeface="Arial" charset="0"/>
                <a:cs typeface="Arial" charset="0"/>
                <a:sym typeface="Cabin"/>
              </a:rPr>
              <a:t>. Στην αρχή θα κάνουμε πολλά λάθη και θα μιλήσουμε ασυνάρτητα σαν μικρά παιδιά</a:t>
            </a:r>
            <a:r>
              <a:rPr lang="en-US" sz="3000" u="none" strike="noStrike" cap="none" dirty="0">
                <a:solidFill>
                  <a:schemeClr val="lt1"/>
                </a:solidFill>
                <a:latin typeface="Arial" charset="0"/>
                <a:ea typeface="Arial" charset="0"/>
                <a:cs typeface="Arial" charset="0"/>
                <a:sym typeface="Cabin"/>
              </a:rPr>
              <a:t>.</a:t>
            </a:r>
          </a:p>
          <a:p>
            <a:pPr marL="749300" marR="0" lvl="0" indent="-354711" algn="l" rtl="0">
              <a:lnSpc>
                <a:spcPct val="100000"/>
              </a:lnSpc>
              <a:spcBef>
                <a:spcPts val="3500"/>
              </a:spcBef>
              <a:spcAft>
                <a:spcPts val="0"/>
              </a:spcAft>
              <a:buClr>
                <a:schemeClr val="lt1"/>
              </a:buClr>
              <a:buSzPct val="100000"/>
              <a:buFont typeface="Cabin"/>
              <a:buChar char="•"/>
            </a:pPr>
            <a:r>
              <a:rPr lang="el-GR" sz="3000" u="none" strike="noStrike" cap="none" dirty="0">
                <a:solidFill>
                  <a:schemeClr val="lt1"/>
                </a:solidFill>
                <a:latin typeface="Arial" charset="0"/>
                <a:ea typeface="Arial" charset="0"/>
                <a:cs typeface="Arial" charset="0"/>
                <a:sym typeface="Cabin"/>
              </a:rPr>
              <a:t>Όταν κάνετε ένα λάθος, ο υπολογιστής δεν σκέφτεται ότι είστε «χαριτωμένος». Λέει </a:t>
            </a:r>
            <a:r>
              <a:rPr lang="el-GR" sz="3000" dirty="0">
                <a:solidFill>
                  <a:srgbClr val="E06666"/>
                </a:solidFill>
                <a:latin typeface="Arial" charset="0"/>
                <a:cs typeface="Arial" charset="0"/>
                <a:sym typeface="Cabin"/>
              </a:rPr>
              <a:t>"σφάλμα σύνταξης" </a:t>
            </a:r>
            <a:r>
              <a:rPr lang="el-GR" sz="3000" u="none" strike="noStrike" cap="none" dirty="0">
                <a:solidFill>
                  <a:schemeClr val="lt1"/>
                </a:solidFill>
                <a:latin typeface="Arial" charset="0"/>
                <a:ea typeface="Arial" charset="0"/>
                <a:cs typeface="Arial" charset="0"/>
                <a:sym typeface="Cabin"/>
              </a:rPr>
              <a:t>- δεδομένου ότι γνωρίζει τη γλώσσα </a:t>
            </a:r>
            <a:r>
              <a:rPr lang="el-GR" sz="3000" dirty="0">
                <a:solidFill>
                  <a:schemeClr val="lt1"/>
                </a:solidFill>
                <a:latin typeface="Arial" charset="0"/>
                <a:ea typeface="Arial" charset="0"/>
                <a:cs typeface="Arial" charset="0"/>
                <a:sym typeface="Cabin"/>
              </a:rPr>
              <a:t>ενώ εσείς </a:t>
            </a:r>
            <a:r>
              <a:rPr lang="el-GR" sz="3000" u="none" strike="noStrike" cap="none" dirty="0">
                <a:solidFill>
                  <a:schemeClr val="lt1"/>
                </a:solidFill>
                <a:latin typeface="Arial" charset="0"/>
                <a:ea typeface="Arial" charset="0"/>
                <a:cs typeface="Arial" charset="0"/>
                <a:sym typeface="Cabin"/>
              </a:rPr>
              <a:t>μόλις τώρα την μαθαίνετε. Η </a:t>
            </a:r>
            <a:r>
              <a:rPr lang="el-GR" sz="3000" u="none" strike="noStrike" cap="none" dirty="0" err="1">
                <a:solidFill>
                  <a:schemeClr val="lt1"/>
                </a:solidFill>
                <a:latin typeface="Arial" charset="0"/>
                <a:ea typeface="Arial" charset="0"/>
                <a:cs typeface="Arial" charset="0"/>
                <a:sym typeface="Cabin"/>
              </a:rPr>
              <a:t>Python</a:t>
            </a:r>
            <a:r>
              <a:rPr lang="el-GR" sz="3000" u="none" strike="noStrike" cap="none" dirty="0">
                <a:solidFill>
                  <a:schemeClr val="lt1"/>
                </a:solidFill>
                <a:latin typeface="Arial" charset="0"/>
                <a:ea typeface="Arial" charset="0"/>
                <a:cs typeface="Arial" charset="0"/>
                <a:sym typeface="Cabin"/>
              </a:rPr>
              <a:t> φαίνεται σαν να είναι σκληρή και αναίσθητη.</a:t>
            </a:r>
            <a:endParaRPr lang="en-US" sz="3000" u="none" strike="noStrike" cap="none" dirty="0">
              <a:solidFill>
                <a:schemeClr val="lt1"/>
              </a:solidFill>
              <a:latin typeface="Arial" charset="0"/>
              <a:ea typeface="Arial" charset="0"/>
              <a:cs typeface="Arial" charset="0"/>
              <a:sym typeface="Cabin"/>
            </a:endParaRPr>
          </a:p>
          <a:p>
            <a:pPr marL="749300" marR="0" lvl="0" indent="-354711" algn="l" rtl="0">
              <a:lnSpc>
                <a:spcPct val="100000"/>
              </a:lnSpc>
              <a:spcBef>
                <a:spcPts val="3500"/>
              </a:spcBef>
              <a:spcAft>
                <a:spcPts val="0"/>
              </a:spcAft>
              <a:buClr>
                <a:schemeClr val="lt1"/>
              </a:buClr>
              <a:buSzPct val="100000"/>
              <a:buFont typeface="Cabin"/>
              <a:buChar char="•"/>
            </a:pPr>
            <a:r>
              <a:rPr lang="el-GR" sz="3000" u="none" strike="noStrike" cap="none" dirty="0">
                <a:solidFill>
                  <a:schemeClr val="lt1"/>
                </a:solidFill>
                <a:latin typeface="Arial" charset="0"/>
                <a:ea typeface="Arial" charset="0"/>
                <a:cs typeface="Arial" charset="0"/>
                <a:sym typeface="Cabin"/>
              </a:rPr>
              <a:t>Πρέπει να θυμάστε ότι είστε έξυπνοι και μπορείτε να μάθετε. Ο υπολογιστής είναι απλός και πολύ γρήγορος, αλλά δεν μπορεί να μάθει. Έτσι </a:t>
            </a:r>
            <a:r>
              <a:rPr lang="el-GR" sz="3000" dirty="0">
                <a:solidFill>
                  <a:srgbClr val="FFFF00"/>
                </a:solidFill>
                <a:latin typeface="Arial" charset="0"/>
                <a:cs typeface="Arial" charset="0"/>
                <a:sym typeface="Cabin"/>
              </a:rPr>
              <a:t>είναι πιο εύκολο για εσάς να μάθετε </a:t>
            </a:r>
            <a:r>
              <a:rPr lang="el-GR" sz="3000" dirty="0" err="1">
                <a:solidFill>
                  <a:srgbClr val="FFFF00"/>
                </a:solidFill>
                <a:latin typeface="Arial" charset="0"/>
                <a:cs typeface="Arial" charset="0"/>
                <a:sym typeface="Cabin"/>
              </a:rPr>
              <a:t>Python</a:t>
            </a:r>
            <a:r>
              <a:rPr lang="el-GR" sz="3000" dirty="0">
                <a:solidFill>
                  <a:srgbClr val="FFFF00"/>
                </a:solidFill>
                <a:latin typeface="Arial" charset="0"/>
                <a:cs typeface="Arial" charset="0"/>
                <a:sym typeface="Cabin"/>
              </a:rPr>
              <a:t> παρά για τον υπολογιστή να μάθει Ελληνικά</a:t>
            </a:r>
            <a:r>
              <a:rPr lang="en-US" sz="3000" u="none" strike="noStrike" cap="none" dirty="0">
                <a:solidFill>
                  <a:schemeClr val="lt1"/>
                </a:solidFill>
                <a:latin typeface="Arial" charset="0"/>
                <a:ea typeface="Arial" charset="0"/>
                <a:cs typeface="Arial" charset="0"/>
                <a:sym typeface="Cabin"/>
              </a:rPr>
              <a:t>...</a:t>
            </a:r>
            <a:r>
              <a:rPr lang="el-GR" sz="3000" dirty="0">
                <a:solidFill>
                  <a:srgbClr val="FFFF00"/>
                </a:solidFill>
                <a:latin typeface="Arial" charset="0"/>
                <a:cs typeface="Arial" charset="0"/>
                <a:sym typeface="Cabin"/>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1155700" y="2667000"/>
            <a:ext cx="13931900" cy="250008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200" u="none" strike="noStrike" cap="none" dirty="0">
                <a:solidFill>
                  <a:srgbClr val="FFD966"/>
                </a:solidFill>
                <a:latin typeface="Arial" charset="0"/>
                <a:ea typeface="Arial" charset="0"/>
                <a:cs typeface="Arial" charset="0"/>
                <a:sym typeface="Cabin"/>
              </a:rPr>
              <a:t>Μιλώντας στην </a:t>
            </a:r>
            <a:r>
              <a:rPr lang="en-US" sz="7200" u="none" strike="noStrike" cap="none" dirty="0">
                <a:solidFill>
                  <a:srgbClr val="FFD966"/>
                </a:solidFill>
                <a:latin typeface="Arial" charset="0"/>
                <a:ea typeface="Arial" charset="0"/>
                <a:cs typeface="Arial" charset="0"/>
                <a:sym typeface="Cabin"/>
              </a:rPr>
              <a:t>Python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Shape 462"/>
          <p:cNvSpPr txBox="1"/>
          <p:nvPr/>
        </p:nvSpPr>
        <p:spPr>
          <a:xfrm>
            <a:off x="1336473" y="1325287"/>
            <a:ext cx="12628499" cy="3249038"/>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a:solidFill>
                  <a:schemeClr val="lt1"/>
                </a:solidFill>
                <a:latin typeface="Arial" charset="0"/>
                <a:ea typeface="Arial" charset="0"/>
                <a:cs typeface="Arial" charset="0"/>
                <a:sym typeface="Cabin"/>
              </a:rPr>
              <a:t>csev</a:t>
            </a:r>
            <a:r>
              <a:rPr lang="en-US" sz="3600" u="none" strike="noStrike" cap="none" dirty="0">
                <a:solidFill>
                  <a:schemeClr val="lt1"/>
                </a:solidFill>
                <a:latin typeface="Arial" charset="0"/>
                <a:ea typeface="Arial" charset="0"/>
                <a:cs typeface="Arial" charset="0"/>
                <a:sym typeface="Cabin"/>
              </a:rPr>
              <a:t>$ </a:t>
            </a:r>
            <a:r>
              <a:rPr lang="en-US" sz="3600" dirty="0">
                <a:solidFill>
                  <a:srgbClr val="FFFF00"/>
                </a:solidFill>
                <a:latin typeface="Arial" charset="0"/>
                <a:ea typeface="Arial" charset="0"/>
                <a:cs typeface="Arial" charset="0"/>
                <a:sym typeface="Cabin"/>
              </a:rPr>
              <a:t>python3</a:t>
            </a:r>
          </a:p>
          <a:p>
            <a:pPr lvl="0">
              <a:buClr>
                <a:schemeClr val="lt1"/>
              </a:buClr>
              <a:buSzPct val="25000"/>
            </a:pPr>
            <a:r>
              <a:rPr lang="en-US" sz="3600" dirty="0">
                <a:solidFill>
                  <a:schemeClr val="bg1"/>
                </a:solidFill>
                <a:latin typeface="Arial" charset="0"/>
                <a:ea typeface="Arial" charset="0"/>
                <a:cs typeface="Arial" charset="0"/>
                <a:sym typeface="Cabin"/>
              </a:rPr>
              <a:t>Python 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p>
          <a:p>
            <a:pPr lvl="0">
              <a:buClr>
                <a:schemeClr val="lt1"/>
              </a:buClr>
              <a:buSzPct val="25000"/>
            </a:pPr>
            <a:r>
              <a:rPr lang="en-US" sz="3600" dirty="0">
                <a:solidFill>
                  <a:schemeClr val="bg1"/>
                </a:solidFill>
                <a:latin typeface="Arial" charset="0"/>
                <a:ea typeface="Arial" charset="0"/>
                <a:cs typeface="Arial" charset="0"/>
                <a:sym typeface="Cabin"/>
              </a:rPr>
              <a:t>&gt;&gt;&gt; </a:t>
            </a:r>
            <a:endParaRPr lang="en-US" sz="3600" u="none" strike="noStrike" cap="none" dirty="0">
              <a:solidFill>
                <a:schemeClr val="bg1"/>
              </a:solidFill>
              <a:latin typeface="Arial" charset="0"/>
              <a:ea typeface="Arial" charset="0"/>
              <a:cs typeface="Arial" charset="0"/>
              <a:sym typeface="Cabin"/>
            </a:endParaRPr>
          </a:p>
        </p:txBody>
      </p:sp>
      <p:grpSp>
        <p:nvGrpSpPr>
          <p:cNvPr id="463" name="Shape 463"/>
          <p:cNvGrpSpPr/>
          <p:nvPr/>
        </p:nvGrpSpPr>
        <p:grpSpPr>
          <a:xfrm>
            <a:off x="2916761" y="4219476"/>
            <a:ext cx="4369871" cy="858364"/>
            <a:chOff x="6843291" y="2326012"/>
            <a:chExt cx="4369871" cy="856736"/>
          </a:xfrm>
        </p:grpSpPr>
        <p:sp>
          <p:nvSpPr>
            <p:cNvPr id="464" name="Shape 464"/>
            <p:cNvSpPr txBox="1"/>
            <p:nvPr/>
          </p:nvSpPr>
          <p:spPr>
            <a:xfrm>
              <a:off x="8938262" y="2342275"/>
              <a:ext cx="2274900" cy="840473"/>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3600" u="none" strike="noStrike" cap="none" dirty="0">
                  <a:solidFill>
                    <a:srgbClr val="FFFF00"/>
                  </a:solidFill>
                  <a:latin typeface="Arial" charset="0"/>
                  <a:ea typeface="Arial" charset="0"/>
                  <a:cs typeface="Arial" charset="0"/>
                  <a:sym typeface="Cabin"/>
                </a:rPr>
                <a:t>Μετά τι;</a:t>
              </a:r>
              <a:endParaRPr lang="en-US" sz="3600" u="none" strike="noStrike" cap="none" dirty="0">
                <a:solidFill>
                  <a:srgbClr val="FFFF00"/>
                </a:solidFill>
                <a:latin typeface="Arial" charset="0"/>
                <a:ea typeface="Arial" charset="0"/>
                <a:cs typeface="Arial" charset="0"/>
                <a:sym typeface="Cabin"/>
              </a:endParaRPr>
            </a:p>
          </p:txBody>
        </p:sp>
        <p:cxnSp>
          <p:nvCxnSpPr>
            <p:cNvPr id="465" name="Shape 465"/>
            <p:cNvCxnSpPr/>
            <p:nvPr/>
          </p:nvCxnSpPr>
          <p:spPr>
            <a:xfrm>
              <a:off x="6843291" y="2326012"/>
              <a:ext cx="2281199" cy="436500"/>
            </a:xfrm>
            <a:prstGeom prst="straightConnector1">
              <a:avLst/>
            </a:prstGeom>
            <a:noFill/>
            <a:ln w="76200" cap="rnd" cmpd="sng">
              <a:solidFill>
                <a:srgbClr val="FFFF00"/>
              </a:solidFill>
              <a:prstDash val="solid"/>
              <a:miter/>
              <a:headEnd type="stealth" w="med" len="med"/>
              <a:tailEnd type="none" w="med" len="med"/>
            </a:ln>
          </p:spPr>
        </p:cxn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Shape 470"/>
          <p:cNvSpPr txBox="1"/>
          <p:nvPr/>
        </p:nvSpPr>
        <p:spPr>
          <a:xfrm>
            <a:off x="1820861" y="1519237"/>
            <a:ext cx="12628562" cy="6092825"/>
          </a:xfrm>
          <a:prstGeom prst="rect">
            <a:avLst/>
          </a:prstGeom>
          <a:noFill/>
          <a:ln>
            <a:noFill/>
          </a:ln>
        </p:spPr>
        <p:txBody>
          <a:bodyPr lIns="0" tIns="0" rIns="0" bIns="0" anchor="ctr" anchorCtr="0">
            <a:noAutofit/>
          </a:bodyPr>
          <a:lstStyle/>
          <a:p>
            <a:pPr lvl="0">
              <a:buClr>
                <a:schemeClr val="lt1"/>
              </a:buClr>
              <a:buSzPct val="25000"/>
            </a:pPr>
            <a:r>
              <a:rPr lang="en-US" sz="3600" u="none" strike="noStrike" cap="none" dirty="0" err="1">
                <a:solidFill>
                  <a:schemeClr val="lt1"/>
                </a:solidFill>
                <a:latin typeface="Arial" charset="0"/>
                <a:ea typeface="Arial" charset="0"/>
                <a:cs typeface="Arial" charset="0"/>
                <a:sym typeface="Cabin"/>
              </a:rPr>
              <a:t>csev</a:t>
            </a:r>
            <a:r>
              <a:rPr lang="en-US" sz="3600" u="none" strike="noStrike" cap="none" dirty="0">
                <a:solidFill>
                  <a:schemeClr val="lt1"/>
                </a:solidFill>
                <a:latin typeface="Arial" charset="0"/>
                <a:ea typeface="Arial" charset="0"/>
                <a:cs typeface="Arial" charset="0"/>
                <a:sym typeface="Cabin"/>
              </a:rPr>
              <a:t>$ </a:t>
            </a:r>
            <a:r>
              <a:rPr lang="en-US" sz="3600" dirty="0">
                <a:solidFill>
                  <a:srgbClr val="FFFF00"/>
                </a:solidFill>
                <a:latin typeface="Arial" charset="0"/>
                <a:ea typeface="Arial" charset="0"/>
                <a:cs typeface="Arial" charset="0"/>
                <a:sym typeface="Cabin"/>
              </a:rPr>
              <a:t>python3</a:t>
            </a:r>
          </a:p>
          <a:p>
            <a:pPr lvl="0">
              <a:buClr>
                <a:schemeClr val="lt1"/>
              </a:buClr>
              <a:buSzPct val="25000"/>
            </a:pPr>
            <a:r>
              <a:rPr lang="en-US" sz="3600" dirty="0">
                <a:solidFill>
                  <a:schemeClr val="bg1"/>
                </a:solidFill>
                <a:latin typeface="Arial" charset="0"/>
                <a:ea typeface="Arial" charset="0"/>
                <a:cs typeface="Arial" charset="0"/>
                <a:sym typeface="Cabin"/>
              </a:rPr>
              <a:t>Python 3.5.1 (v3.5.1:37a07cee5969, Dec  5 2015, 21:12:44) [GCC 4.2.1 (Apple Inc. build 5666) (dot 3)] on </a:t>
            </a:r>
            <a:r>
              <a:rPr lang="en-US" sz="3600" dirty="0" err="1">
                <a:solidFill>
                  <a:schemeClr val="bg1"/>
                </a:solidFill>
                <a:latin typeface="Arial" charset="0"/>
                <a:ea typeface="Arial" charset="0"/>
                <a:cs typeface="Arial" charset="0"/>
                <a:sym typeface="Cabin"/>
              </a:rPr>
              <a:t>darwinType</a:t>
            </a:r>
            <a:r>
              <a:rPr lang="en-US" sz="3600" dirty="0">
                <a:solidFill>
                  <a:schemeClr val="bg1"/>
                </a:solidFill>
                <a:latin typeface="Arial" charset="0"/>
                <a:ea typeface="Arial" charset="0"/>
                <a:cs typeface="Arial" charset="0"/>
                <a:sym typeface="Cabin"/>
              </a:rPr>
              <a:t> "help", "copyright", "credits" or "license" for more information.</a:t>
            </a:r>
            <a:endParaRPr lang="en-US"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print(x)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x = x + 1</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a:t>
            </a:r>
            <a:r>
              <a:rPr lang="en-US" sz="3600" u="none" strike="noStrike" cap="none" dirty="0">
                <a:solidFill>
                  <a:srgbClr val="FF7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print(x)</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2</a:t>
            </a:r>
          </a:p>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&gt;&gt;&gt; </a:t>
            </a:r>
            <a:r>
              <a:rPr lang="en-US" sz="3600" u="none" strike="noStrike" cap="none" dirty="0">
                <a:solidFill>
                  <a:srgbClr val="FFFF00"/>
                </a:solidFill>
                <a:latin typeface="Arial" charset="0"/>
                <a:ea typeface="Arial" charset="0"/>
                <a:cs typeface="Arial" charset="0"/>
                <a:sym typeface="Cabin"/>
              </a:rPr>
              <a:t>exit()</a:t>
            </a:r>
          </a:p>
        </p:txBody>
      </p:sp>
      <p:sp>
        <p:nvSpPr>
          <p:cNvPr id="471" name="Shape 471"/>
          <p:cNvSpPr txBox="1"/>
          <p:nvPr/>
        </p:nvSpPr>
        <p:spPr>
          <a:xfrm>
            <a:off x="5618835" y="5505311"/>
            <a:ext cx="9536024" cy="211945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3600" u="none" strike="noStrike" cap="none" dirty="0">
                <a:solidFill>
                  <a:srgbClr val="FFFF00"/>
                </a:solidFill>
                <a:latin typeface="Arial" charset="0"/>
                <a:ea typeface="Arial" charset="0"/>
                <a:cs typeface="Arial" charset="0"/>
                <a:sym typeface="Cabin"/>
              </a:rPr>
              <a:t>Αυτή είναι μια καλή δοκιμή για να βεβαιωθείτε ότι έχετε εγκαταστήσει σωστά την </a:t>
            </a:r>
            <a:r>
              <a:rPr lang="el-GR" sz="3600" u="none" strike="noStrike" cap="none" dirty="0" err="1">
                <a:solidFill>
                  <a:srgbClr val="FFFF00"/>
                </a:solidFill>
                <a:latin typeface="Arial" charset="0"/>
                <a:ea typeface="Arial" charset="0"/>
                <a:cs typeface="Arial" charset="0"/>
                <a:sym typeface="Cabin"/>
              </a:rPr>
              <a:t>Python</a:t>
            </a:r>
            <a:r>
              <a:rPr lang="en-US" sz="3600" u="none" strike="noStrike" cap="none" dirty="0">
                <a:solidFill>
                  <a:srgbClr val="FFFF00"/>
                </a:solidFill>
                <a:latin typeface="Arial" charset="0"/>
                <a:ea typeface="Arial" charset="0"/>
                <a:cs typeface="Arial" charset="0"/>
                <a:sym typeface="Cabin"/>
              </a:rPr>
              <a:t>.  </a:t>
            </a:r>
            <a:br>
              <a:rPr lang="en-US" sz="3600" u="none" strike="noStrike" cap="none" dirty="0">
                <a:solidFill>
                  <a:srgbClr val="FFFF00"/>
                </a:solidFill>
                <a:latin typeface="Arial" charset="0"/>
                <a:ea typeface="Arial" charset="0"/>
                <a:cs typeface="Arial" charset="0"/>
                <a:sym typeface="Cabin"/>
              </a:rPr>
            </a:br>
            <a:r>
              <a:rPr lang="el-GR" sz="3600" dirty="0">
                <a:solidFill>
                  <a:srgbClr val="FFFF00"/>
                </a:solidFill>
                <a:latin typeface="Arial" charset="0"/>
                <a:ea typeface="Arial" charset="0"/>
                <a:cs typeface="Arial" charset="0"/>
                <a:sym typeface="Cabin"/>
              </a:rPr>
              <a:t>Να σημειωθεί ότι και το</a:t>
            </a:r>
            <a:r>
              <a:rPr lang="en-US" sz="3600" u="none" strike="noStrike" cap="none" dirty="0">
                <a:solidFill>
                  <a:srgbClr val="FFFF00"/>
                </a:solidFill>
                <a:latin typeface="Arial" charset="0"/>
                <a:ea typeface="Arial" charset="0"/>
                <a:cs typeface="Arial" charset="0"/>
                <a:sym typeface="Cabin"/>
              </a:rPr>
              <a:t> quit() </a:t>
            </a:r>
            <a:r>
              <a:rPr lang="el-GR" sz="3600" u="none" strike="noStrike" cap="none" dirty="0">
                <a:solidFill>
                  <a:srgbClr val="FFFF00"/>
                </a:solidFill>
                <a:latin typeface="Arial" charset="0"/>
                <a:ea typeface="Arial" charset="0"/>
                <a:cs typeface="Arial" charset="0"/>
                <a:sym typeface="Cabin"/>
              </a:rPr>
              <a:t>επίσης τερματίζει την εκτέλεση της </a:t>
            </a:r>
            <a:r>
              <a:rPr lang="en-US" sz="3600" u="none" strike="noStrike" cap="none" dirty="0">
                <a:solidFill>
                  <a:srgbClr val="FFFF00"/>
                </a:solidFill>
                <a:latin typeface="Arial" charset="0"/>
                <a:ea typeface="Arial" charset="0"/>
                <a:cs typeface="Arial" charset="0"/>
                <a:sym typeface="Cabin"/>
              </a:rPr>
              <a:t>Python.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812800" y="768096"/>
            <a:ext cx="12585700"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200" u="none" strike="noStrike" cap="none" dirty="0">
                <a:solidFill>
                  <a:srgbClr val="FFD966"/>
                </a:solidFill>
                <a:latin typeface="Arial" charset="0"/>
                <a:ea typeface="Arial" charset="0"/>
                <a:cs typeface="Arial" charset="0"/>
                <a:sym typeface="Cabin"/>
              </a:rPr>
              <a:t>Οι Προγραμματιστές Προβλέπουν Ανάγκες</a:t>
            </a:r>
            <a:endParaRPr lang="en-US" sz="7200" u="none" strike="noStrike" cap="none" dirty="0">
              <a:solidFill>
                <a:srgbClr val="FFD966"/>
              </a:solidFill>
              <a:latin typeface="Arial" charset="0"/>
              <a:ea typeface="Arial" charset="0"/>
              <a:cs typeface="Arial" charset="0"/>
              <a:sym typeface="Cabin"/>
            </a:endParaRPr>
          </a:p>
        </p:txBody>
      </p:sp>
      <p:sp>
        <p:nvSpPr>
          <p:cNvPr id="237" name="Shape 237"/>
          <p:cNvSpPr txBox="1">
            <a:spLocks noGrp="1"/>
          </p:cNvSpPr>
          <p:nvPr>
            <p:ph type="body" idx="1"/>
          </p:nvPr>
        </p:nvSpPr>
        <p:spPr>
          <a:xfrm>
            <a:off x="812800" y="2133600"/>
            <a:ext cx="8312150" cy="6034087"/>
          </a:xfrm>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εφαρμογές iPhone είναι μια αγορά</a:t>
            </a:r>
            <a:endParaRPr lang="en-US" sz="3200" u="none" strike="noStrike" cap="none" dirty="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εφαρμογές iPhone έχουν πάνω από 3 δισεκατομμύρια λήψεις</a:t>
            </a:r>
            <a:endParaRPr lang="en-US" sz="3200" u="none" strike="noStrike" cap="none" dirty="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προγραμματιστές έχουν εγκαταλείψει τις δουλειές τους για να γίνουν προγραμματιστές iPhone πλήρους απασχόλησης</a:t>
            </a:r>
            <a:endParaRPr lang="en-US" sz="3200" u="none" strike="noStrike" cap="none" dirty="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προγραμματιστές γνωρίζουν </a:t>
            </a:r>
            <a:r>
              <a:rPr lang="el-GR" sz="3200" u="none" strike="noStrike" cap="none" dirty="0">
                <a:solidFill>
                  <a:srgbClr val="00FF00"/>
                </a:solidFill>
                <a:latin typeface="Arial" charset="0"/>
                <a:ea typeface="Arial" charset="0"/>
                <a:cs typeface="Arial" charset="0"/>
                <a:sym typeface="Cabin"/>
              </a:rPr>
              <a:t>τρόπους προγραμματισμού</a:t>
            </a:r>
            <a:endParaRPr lang="en-US" sz="3200" u="none" strike="noStrike" cap="none" dirty="0">
              <a:solidFill>
                <a:srgbClr val="00FF00"/>
              </a:solidFill>
              <a:latin typeface="Arial" charset="0"/>
              <a:ea typeface="Arial" charset="0"/>
              <a:cs typeface="Arial" charset="0"/>
              <a:sym typeface="Cabin"/>
            </a:endParaRPr>
          </a:p>
        </p:txBody>
      </p:sp>
      <p:sp>
        <p:nvSpPr>
          <p:cNvPr id="238" name="Shape 238"/>
          <p:cNvSpPr/>
          <p:nvPr/>
        </p:nvSpPr>
        <p:spPr>
          <a:xfrm>
            <a:off x="9740900" y="5283200"/>
            <a:ext cx="5702299" cy="3149600"/>
          </a:xfrm>
          <a:prstGeom prst="roundRect">
            <a:avLst>
              <a:gd name="adj" fmla="val 1306"/>
            </a:avLst>
          </a:prstGeom>
          <a:solidFill>
            <a:schemeClr val="accent1">
              <a:alpha val="49411"/>
            </a:schemeClr>
          </a:solid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239" name="Shape 239"/>
          <p:cNvSpPr/>
          <p:nvPr/>
        </p:nvSpPr>
        <p:spPr>
          <a:xfrm>
            <a:off x="10043410" y="5686060"/>
            <a:ext cx="120878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Διάλεξέ με</a:t>
            </a:r>
            <a:r>
              <a:rPr lang="en-US" sz="2600" u="none" strike="noStrike" cap="none" dirty="0">
                <a:solidFill>
                  <a:srgbClr val="000000"/>
                </a:solidFill>
                <a:latin typeface="Arial" charset="0"/>
                <a:ea typeface="Arial" charset="0"/>
                <a:cs typeface="Arial" charset="0"/>
                <a:sym typeface="Cabin"/>
              </a:rPr>
              <a:t>!</a:t>
            </a:r>
          </a:p>
        </p:txBody>
      </p:sp>
      <p:sp>
        <p:nvSpPr>
          <p:cNvPr id="243" name="Shape 243"/>
          <p:cNvSpPr/>
          <p:nvPr/>
        </p:nvSpPr>
        <p:spPr>
          <a:xfrm>
            <a:off x="13092766" y="7039340"/>
            <a:ext cx="1193798" cy="1092199"/>
          </a:xfrm>
          <a:prstGeom prst="roundRect">
            <a:avLst>
              <a:gd name="adj" fmla="val 3767"/>
            </a:avLst>
          </a:prstGeom>
          <a:solidFill>
            <a:srgbClr val="00FF00"/>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000" u="none" strike="noStrike" cap="none" dirty="0">
                <a:solidFill>
                  <a:srgbClr val="000000"/>
                </a:solidFill>
                <a:latin typeface="Arial" charset="0"/>
                <a:ea typeface="Arial" charset="0"/>
                <a:cs typeface="Arial" charset="0"/>
                <a:sym typeface="Cabin"/>
              </a:rPr>
              <a:t>Πλήρωσέ</a:t>
            </a:r>
            <a:endParaRPr lang="en-US" sz="2000" u="none" strike="noStrike" cap="none" dirty="0">
              <a:solidFill>
                <a:srgbClr val="0000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000000"/>
              </a:buClr>
              <a:buSzPct val="25000"/>
              <a:buFont typeface="Cabin"/>
              <a:buNone/>
            </a:pPr>
            <a:r>
              <a:rPr lang="el-GR" sz="2000" u="none" strike="noStrike" cap="none" dirty="0">
                <a:solidFill>
                  <a:srgbClr val="000000"/>
                </a:solidFill>
                <a:latin typeface="Arial" charset="0"/>
                <a:ea typeface="Arial" charset="0"/>
                <a:cs typeface="Arial" charset="0"/>
                <a:sym typeface="Cabin"/>
              </a:rPr>
              <a:t>με</a:t>
            </a:r>
            <a:r>
              <a:rPr lang="en-US" sz="2000" u="none" strike="noStrike" cap="none" dirty="0">
                <a:solidFill>
                  <a:srgbClr val="000000"/>
                </a:solidFill>
                <a:latin typeface="Arial" charset="0"/>
                <a:ea typeface="Arial" charset="0"/>
                <a:cs typeface="Arial" charset="0"/>
                <a:sym typeface="Cabin"/>
              </a:rPr>
              <a:t>!</a:t>
            </a:r>
          </a:p>
        </p:txBody>
      </p:sp>
      <p:sp>
        <p:nvSpPr>
          <p:cNvPr id="245" name="Shape 245"/>
          <p:cNvSpPr/>
          <p:nvPr/>
        </p:nvSpPr>
        <p:spPr>
          <a:xfrm>
            <a:off x="14300200" y="6413500"/>
            <a:ext cx="876300" cy="876300"/>
          </a:xfrm>
          <a:prstGeom prst="ellipse">
            <a:avLst/>
          </a:prstGeom>
          <a:blipFill rotWithShape="1">
            <a:blip r:embed="rId3">
              <a:alphaModFix/>
            </a:blip>
            <a:stretch>
              <a:fillRect/>
            </a:stretch>
          </a:blipFill>
          <a:ln>
            <a:noFill/>
          </a:ln>
        </p:spPr>
        <p:txBody>
          <a:bodyPr lIns="0" tIns="0" rIns="0" bIns="0" anchor="t" anchorCtr="0">
            <a:noAutofit/>
          </a:bodyPr>
          <a:lstStyle/>
          <a:p>
            <a:pPr marL="0" marR="0" lvl="0" indent="0" algn="ctr" rtl="0">
              <a:lnSpc>
                <a:spcPct val="100000"/>
              </a:lnSpc>
              <a:spcBef>
                <a:spcPts val="0"/>
              </a:spcBef>
              <a:spcAft>
                <a:spcPts val="0"/>
              </a:spcAft>
              <a:buNone/>
            </a:pPr>
            <a:endParaRPr/>
          </a:p>
        </p:txBody>
      </p:sp>
      <p:pic>
        <p:nvPicPr>
          <p:cNvPr id="246" name="Shape 246"/>
          <p:cNvPicPr preferRelativeResize="0"/>
          <p:nvPr/>
        </p:nvPicPr>
        <p:blipFill rotWithShape="1">
          <a:blip r:embed="rId4">
            <a:alphaModFix/>
          </a:blip>
          <a:srcRect/>
          <a:stretch/>
        </p:blipFill>
        <p:spPr>
          <a:xfrm>
            <a:off x="13398500" y="793750"/>
            <a:ext cx="2171700" cy="4025899"/>
          </a:xfrm>
          <a:prstGeom prst="rect">
            <a:avLst/>
          </a:prstGeom>
          <a:noFill/>
          <a:ln>
            <a:noFill/>
          </a:ln>
        </p:spPr>
      </p:pic>
      <p:pic>
        <p:nvPicPr>
          <p:cNvPr id="247" name="Shape 247"/>
          <p:cNvPicPr preferRelativeResize="0"/>
          <p:nvPr/>
        </p:nvPicPr>
        <p:blipFill rotWithShape="1">
          <a:blip r:embed="rId5">
            <a:alphaModFix/>
          </a:blip>
          <a:srcRect/>
          <a:stretch/>
        </p:blipFill>
        <p:spPr>
          <a:xfrm>
            <a:off x="9810750" y="3546475"/>
            <a:ext cx="800099" cy="1139825"/>
          </a:xfrm>
          <a:prstGeom prst="rect">
            <a:avLst/>
          </a:prstGeom>
          <a:noFill/>
          <a:ln>
            <a:noFill/>
          </a:ln>
        </p:spPr>
      </p:pic>
      <p:sp>
        <p:nvSpPr>
          <p:cNvPr id="248" name="Shape 248"/>
          <p:cNvSpPr/>
          <p:nvPr/>
        </p:nvSpPr>
        <p:spPr>
          <a:xfrm>
            <a:off x="10718800" y="2463800"/>
            <a:ext cx="2412999" cy="1270000"/>
          </a:xfrm>
          <a:prstGeom prst="wedgeEllipseCallout">
            <a:avLst>
              <a:gd name="adj1" fmla="val -47109"/>
              <a:gd name="adj2" fmla="val 66488"/>
            </a:avLst>
          </a:prstGeom>
          <a:blipFill rotWithShape="1">
            <a:blip r:embed="rId6">
              <a:alphaModFix/>
            </a:blip>
            <a:stretch>
              <a:fillRect/>
            </a:stretch>
          </a:blipFill>
          <a:ln w="508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cxnSp>
        <p:nvCxnSpPr>
          <p:cNvPr id="249" name="Shape 249"/>
          <p:cNvCxnSpPr>
            <a:cxnSpLocks/>
          </p:cNvCxnSpPr>
          <p:nvPr/>
        </p:nvCxnSpPr>
        <p:spPr>
          <a:xfrm>
            <a:off x="12376150" y="3783012"/>
            <a:ext cx="701625" cy="3198813"/>
          </a:xfrm>
          <a:prstGeom prst="straightConnector1">
            <a:avLst/>
          </a:prstGeom>
          <a:noFill/>
          <a:ln w="88900" cap="rnd" cmpd="sng">
            <a:solidFill>
              <a:srgbClr val="00FF00"/>
            </a:solidFill>
            <a:prstDash val="solid"/>
            <a:miter/>
            <a:headEnd type="none" w="med" len="med"/>
            <a:tailEnd type="stealth" w="med" len="med"/>
          </a:ln>
        </p:spPr>
      </p:cxnSp>
      <p:sp>
        <p:nvSpPr>
          <p:cNvPr id="17" name="Shape 239">
            <a:extLst>
              <a:ext uri="{FF2B5EF4-FFF2-40B4-BE49-F238E27FC236}">
                <a16:creationId xmlns:a16="http://schemas.microsoft.com/office/drawing/2014/main" id="{C085C39E-69D1-495C-B1D5-4D1F6F1299C4}"/>
              </a:ext>
            </a:extLst>
          </p:cNvPr>
          <p:cNvSpPr/>
          <p:nvPr/>
        </p:nvSpPr>
        <p:spPr>
          <a:xfrm>
            <a:off x="11560593" y="5686060"/>
            <a:ext cx="120878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Διάλεξέ με</a:t>
            </a:r>
            <a:r>
              <a:rPr lang="en-US" sz="2600" u="none" strike="noStrike" cap="none" dirty="0">
                <a:solidFill>
                  <a:srgbClr val="000000"/>
                </a:solidFill>
                <a:latin typeface="Arial" charset="0"/>
                <a:ea typeface="Arial" charset="0"/>
                <a:cs typeface="Arial" charset="0"/>
                <a:sym typeface="Cabin"/>
              </a:rPr>
              <a:t>!</a:t>
            </a:r>
          </a:p>
        </p:txBody>
      </p:sp>
      <p:sp>
        <p:nvSpPr>
          <p:cNvPr id="18" name="Shape 239">
            <a:extLst>
              <a:ext uri="{FF2B5EF4-FFF2-40B4-BE49-F238E27FC236}">
                <a16:creationId xmlns:a16="http://schemas.microsoft.com/office/drawing/2014/main" id="{44CFA8BA-B7B9-42A6-87AE-CA0608571C9F}"/>
              </a:ext>
            </a:extLst>
          </p:cNvPr>
          <p:cNvSpPr/>
          <p:nvPr/>
        </p:nvSpPr>
        <p:spPr>
          <a:xfrm>
            <a:off x="13077775" y="5686060"/>
            <a:ext cx="120878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Διάλεξέ με</a:t>
            </a:r>
            <a:r>
              <a:rPr lang="en-US" sz="2600" u="none" strike="noStrike" cap="none" dirty="0">
                <a:solidFill>
                  <a:srgbClr val="000000"/>
                </a:solidFill>
                <a:latin typeface="Arial" charset="0"/>
                <a:ea typeface="Arial" charset="0"/>
                <a:cs typeface="Arial" charset="0"/>
                <a:sym typeface="Cabin"/>
              </a:rPr>
              <a:t>!</a:t>
            </a:r>
          </a:p>
        </p:txBody>
      </p:sp>
      <p:sp>
        <p:nvSpPr>
          <p:cNvPr id="19" name="Shape 239">
            <a:extLst>
              <a:ext uri="{FF2B5EF4-FFF2-40B4-BE49-F238E27FC236}">
                <a16:creationId xmlns:a16="http://schemas.microsoft.com/office/drawing/2014/main" id="{4AC9A265-C2C1-420D-90B6-B275C1EAE6DA}"/>
              </a:ext>
            </a:extLst>
          </p:cNvPr>
          <p:cNvSpPr/>
          <p:nvPr/>
        </p:nvSpPr>
        <p:spPr>
          <a:xfrm>
            <a:off x="10058400" y="7039341"/>
            <a:ext cx="120878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Διάλεξέ με</a:t>
            </a:r>
            <a:r>
              <a:rPr lang="en-US" sz="2600" u="none" strike="noStrike" cap="none" dirty="0">
                <a:solidFill>
                  <a:srgbClr val="000000"/>
                </a:solidFill>
                <a:latin typeface="Arial" charset="0"/>
                <a:ea typeface="Arial" charset="0"/>
                <a:cs typeface="Arial" charset="0"/>
                <a:sym typeface="Cabin"/>
              </a:rPr>
              <a:t>!</a:t>
            </a:r>
          </a:p>
        </p:txBody>
      </p:sp>
      <p:sp>
        <p:nvSpPr>
          <p:cNvPr id="20" name="Shape 239">
            <a:extLst>
              <a:ext uri="{FF2B5EF4-FFF2-40B4-BE49-F238E27FC236}">
                <a16:creationId xmlns:a16="http://schemas.microsoft.com/office/drawing/2014/main" id="{B96B7AF1-A309-450B-AA54-7CD21DC43AF4}"/>
              </a:ext>
            </a:extLst>
          </p:cNvPr>
          <p:cNvSpPr/>
          <p:nvPr/>
        </p:nvSpPr>
        <p:spPr>
          <a:xfrm>
            <a:off x="11575583" y="7039341"/>
            <a:ext cx="1208789" cy="1092199"/>
          </a:xfrm>
          <a:prstGeom prst="roundRect">
            <a:avLst>
              <a:gd name="adj" fmla="val 3767"/>
            </a:avLst>
          </a:prstGeom>
          <a:solidFill>
            <a:schemeClr val="accent1"/>
          </a:solidFill>
          <a:ln>
            <a:noFill/>
          </a:ln>
        </p:spPr>
        <p:txBody>
          <a:bodyPr lIns="0" tIns="0" rIns="0" bIns="0" anchor="ctr" anchorCtr="0">
            <a:noAutofit/>
          </a:bodyPr>
          <a:lstStyle/>
          <a:p>
            <a:pPr marL="0" marR="0" lvl="0" indent="0" algn="ctr" rtl="0">
              <a:lnSpc>
                <a:spcPct val="100000"/>
              </a:lnSpc>
              <a:spcBef>
                <a:spcPts val="0"/>
              </a:spcBef>
              <a:spcAft>
                <a:spcPts val="0"/>
              </a:spcAft>
              <a:buClr>
                <a:srgbClr val="000000"/>
              </a:buClr>
              <a:buSzPct val="25000"/>
              <a:buFont typeface="Cabin"/>
              <a:buNone/>
            </a:pPr>
            <a:r>
              <a:rPr lang="el-GR" sz="2600" u="none" strike="noStrike" cap="none" dirty="0">
                <a:solidFill>
                  <a:srgbClr val="000000"/>
                </a:solidFill>
                <a:latin typeface="Arial" charset="0"/>
                <a:ea typeface="Arial" charset="0"/>
                <a:cs typeface="Arial" charset="0"/>
                <a:sym typeface="Cabin"/>
              </a:rPr>
              <a:t>Διάλεξέ με</a:t>
            </a:r>
            <a:r>
              <a:rPr lang="en-US" sz="2600" u="none" strike="noStrike" cap="none" dirty="0">
                <a:solidFill>
                  <a:srgbClr val="000000"/>
                </a:solidFill>
                <a:latin typeface="Arial" charset="0"/>
                <a:ea typeface="Arial" charset="0"/>
                <a:cs typeface="Arial" charset="0"/>
                <a:sym typeface="Cabin"/>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200" u="none" strike="noStrike" cap="none" dirty="0">
                <a:solidFill>
                  <a:srgbClr val="FFD966"/>
                </a:solidFill>
                <a:latin typeface="Arial" charset="0"/>
                <a:ea typeface="Arial" charset="0"/>
                <a:cs typeface="Arial" charset="0"/>
                <a:sym typeface="Cabin"/>
              </a:rPr>
              <a:t>Τι Λέμε;</a:t>
            </a:r>
            <a:endParaRPr lang="en-US" sz="72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Στοιχεία τ</a:t>
            </a:r>
            <a:r>
              <a:rPr lang="el-GR" sz="7600" dirty="0">
                <a:solidFill>
                  <a:srgbClr val="FFD966"/>
                </a:solidFill>
                <a:latin typeface="Arial" charset="0"/>
                <a:ea typeface="Arial" charset="0"/>
                <a:cs typeface="Arial" charset="0"/>
                <a:sym typeface="Cabin"/>
              </a:rPr>
              <a:t>ης</a:t>
            </a:r>
            <a:r>
              <a:rPr lang="en-US" sz="7600" u="none" strike="noStrike" cap="none" dirty="0">
                <a:solidFill>
                  <a:srgbClr val="FFD966"/>
                </a:solidFill>
                <a:latin typeface="Arial" charset="0"/>
                <a:ea typeface="Arial" charset="0"/>
                <a:cs typeface="Arial" charset="0"/>
                <a:sym typeface="Cabin"/>
              </a:rPr>
              <a:t> Python</a:t>
            </a:r>
          </a:p>
        </p:txBody>
      </p:sp>
      <p:sp>
        <p:nvSpPr>
          <p:cNvPr id="489" name="Shape 489"/>
          <p:cNvSpPr txBox="1">
            <a:spLocks noGrp="1"/>
          </p:cNvSpPr>
          <p:nvPr>
            <p:ph type="body" idx="1"/>
          </p:nvPr>
        </p:nvSpPr>
        <p:spPr>
          <a:xfrm>
            <a:off x="711200" y="2133600"/>
            <a:ext cx="14833600" cy="4374893"/>
          </a:xfrm>
          <a:prstGeom prst="rect">
            <a:avLst/>
          </a:prstGeom>
          <a:noFill/>
          <a:ln>
            <a:noFill/>
          </a:ln>
        </p:spPr>
        <p:txBody>
          <a:bodyPr lIns="38100" tIns="38100" rIns="38100" bIns="38100" anchor="ctr" anchorCtr="0">
            <a:noAutofit/>
          </a:bodyPr>
          <a:lstStyle/>
          <a:p>
            <a:pPr marL="787400" marR="0" lvl="0" indent="-571500" algn="l" rtl="0">
              <a:lnSpc>
                <a:spcPct val="100000"/>
              </a:lnSpc>
              <a:spcBef>
                <a:spcPts val="0"/>
              </a:spcBef>
              <a:spcAft>
                <a:spcPts val="0"/>
              </a:spcAft>
              <a:buClr>
                <a:schemeClr val="lt1"/>
              </a:buClr>
              <a:buSzPct val="171000"/>
              <a:buFont typeface="Arial"/>
              <a:buChar char="•"/>
            </a:pPr>
            <a:r>
              <a:rPr lang="el-GR" sz="3600" u="none" strike="noStrike" cap="none" dirty="0">
                <a:solidFill>
                  <a:srgbClr val="FFFF00"/>
                </a:solidFill>
                <a:latin typeface="Arial" charset="0"/>
                <a:ea typeface="Arial" charset="0"/>
                <a:cs typeface="Arial" charset="0"/>
                <a:sym typeface="Cabin"/>
              </a:rPr>
              <a:t>Λεξιλόγιο / Λέξεις </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Μεταβλητές και Δεσμευμένες λέξεις</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Κεφάλαιο</a:t>
            </a:r>
            <a:r>
              <a:rPr lang="en-US" sz="3600" u="none" strike="noStrike" cap="none" dirty="0">
                <a:solidFill>
                  <a:schemeClr val="lt1"/>
                </a:solidFill>
                <a:latin typeface="Arial" charset="0"/>
                <a:ea typeface="Arial" charset="0"/>
                <a:cs typeface="Arial" charset="0"/>
                <a:sym typeface="Cabin"/>
              </a:rPr>
              <a:t> 2)</a:t>
            </a: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rgbClr val="FFFF00"/>
                </a:solidFill>
                <a:latin typeface="Arial" charset="0"/>
                <a:ea typeface="Arial" charset="0"/>
                <a:cs typeface="Arial" charset="0"/>
                <a:sym typeface="Cabin"/>
              </a:rPr>
              <a:t>Δομή πρότασης </a:t>
            </a:r>
            <a:r>
              <a:rPr lang="en-US" sz="3600" u="none" strike="noStrike" cap="none" dirty="0">
                <a:solidFill>
                  <a:schemeClr val="lt1"/>
                </a:solidFill>
                <a:latin typeface="Arial" charset="0"/>
                <a:ea typeface="Arial" charset="0"/>
                <a:cs typeface="Arial" charset="0"/>
                <a:sym typeface="Cabin"/>
              </a:rPr>
              <a:t>- </a:t>
            </a:r>
            <a:r>
              <a:rPr lang="el-GR" sz="3600" u="none" strike="noStrike" cap="none" dirty="0">
                <a:solidFill>
                  <a:schemeClr val="lt1"/>
                </a:solidFill>
                <a:latin typeface="Arial" charset="0"/>
                <a:ea typeface="Arial" charset="0"/>
                <a:cs typeface="Arial" charset="0"/>
                <a:sym typeface="Cabin"/>
              </a:rPr>
              <a:t>έγκυρα πρότυπα σύνταξης </a:t>
            </a:r>
            <a:r>
              <a:rPr lang="en-US" sz="3600" u="none" strike="noStrike" cap="none" dirty="0">
                <a:solidFill>
                  <a:schemeClr val="lt1"/>
                </a:solidFill>
                <a:latin typeface="Arial" charset="0"/>
                <a:ea typeface="Arial" charset="0"/>
                <a:cs typeface="Arial" charset="0"/>
                <a:sym typeface="Cabin"/>
              </a:rPr>
              <a:t>(</a:t>
            </a:r>
            <a:r>
              <a:rPr lang="el-GR" sz="3600" u="none" strike="noStrike" cap="none" dirty="0">
                <a:solidFill>
                  <a:schemeClr val="lt1"/>
                </a:solidFill>
                <a:latin typeface="Arial" charset="0"/>
                <a:ea typeface="Arial" charset="0"/>
                <a:cs typeface="Arial" charset="0"/>
                <a:sym typeface="Cabin"/>
              </a:rPr>
              <a:t>Κεφάλαια</a:t>
            </a:r>
            <a:r>
              <a:rPr lang="en-US" sz="3600" u="none" strike="noStrike" cap="none" dirty="0">
                <a:solidFill>
                  <a:schemeClr val="lt1"/>
                </a:solidFill>
                <a:latin typeface="Arial" charset="0"/>
                <a:ea typeface="Arial" charset="0"/>
                <a:cs typeface="Arial" charset="0"/>
                <a:sym typeface="Cabin"/>
              </a:rPr>
              <a:t> 3-5)</a:t>
            </a: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rgbClr val="FFFF00"/>
                </a:solidFill>
                <a:latin typeface="Arial" charset="0"/>
                <a:ea typeface="Arial" charset="0"/>
                <a:cs typeface="Arial" charset="0"/>
                <a:sym typeface="Cabin"/>
              </a:rPr>
              <a:t>Δομή ιστορίας</a:t>
            </a:r>
            <a:r>
              <a:rPr lang="en-US" sz="3600" u="none" strike="noStrike" cap="none" dirty="0">
                <a:solidFill>
                  <a:schemeClr val="lt1"/>
                </a:solidFill>
                <a:latin typeface="Arial" charset="0"/>
                <a:ea typeface="Arial" charset="0"/>
                <a:cs typeface="Arial" charset="0"/>
                <a:sym typeface="Cabin"/>
              </a:rPr>
              <a:t> - </a:t>
            </a:r>
            <a:r>
              <a:rPr lang="el-GR" sz="3600" u="none" strike="noStrike" cap="none" dirty="0">
                <a:solidFill>
                  <a:schemeClr val="lt1"/>
                </a:solidFill>
                <a:latin typeface="Arial" charset="0"/>
                <a:ea typeface="Arial" charset="0"/>
                <a:cs typeface="Arial" charset="0"/>
                <a:sym typeface="Cabin"/>
              </a:rPr>
              <a:t>κατασκευή προγράμματος για έναν σκοπό</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419418" y="736781"/>
            <a:ext cx="9839008" cy="7568120"/>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00FF00"/>
                </a:solidFill>
                <a:latin typeface="Courier"/>
                <a:ea typeface="Courier"/>
                <a:cs typeface="Courier"/>
                <a:sym typeface="Courier New"/>
              </a:rPr>
              <a:t>name = input('</a:t>
            </a:r>
            <a:r>
              <a:rPr lang="el-GR" sz="2800" dirty="0">
                <a:solidFill>
                  <a:srgbClr val="00FF00"/>
                </a:solidFill>
                <a:latin typeface="Courier"/>
                <a:ea typeface="Courier"/>
                <a:cs typeface="Courier"/>
                <a:sym typeface="Courier New"/>
              </a:rPr>
              <a:t>Εισάγετε αρχείο</a:t>
            </a:r>
            <a:r>
              <a:rPr lang="en-US" sz="2800" dirty="0">
                <a:solidFill>
                  <a:srgbClr val="00FF00"/>
                </a:solidFill>
                <a:latin typeface="Courier"/>
                <a:ea typeface="Courier"/>
                <a:cs typeface="Courier"/>
                <a:sym typeface="Courier New"/>
              </a:rPr>
              <a:t>:')</a:t>
            </a:r>
          </a:p>
          <a:p>
            <a:pPr lvl="0">
              <a:buClr>
                <a:srgbClr val="00FF00"/>
              </a:buClr>
              <a:buSzPct val="25000"/>
            </a:pPr>
            <a:r>
              <a:rPr lang="en-US" sz="2800" dirty="0">
                <a:solidFill>
                  <a:srgbClr val="00FF00"/>
                </a:solidFill>
                <a:latin typeface="Courier"/>
                <a:ea typeface="Courier"/>
                <a:cs typeface="Courier"/>
                <a:sym typeface="Courier New"/>
              </a:rPr>
              <a:t>handle = open(name)</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00FF"/>
                </a:solidFill>
                <a:latin typeface="Courier"/>
                <a:ea typeface="Courier"/>
                <a:cs typeface="Courier"/>
                <a:sym typeface="Courier New"/>
              </a:rPr>
              <a:t>counts = </a:t>
            </a:r>
            <a:r>
              <a:rPr lang="en-US" sz="2800" dirty="0" err="1">
                <a:solidFill>
                  <a:srgbClr val="FF00FF"/>
                </a:solidFill>
                <a:latin typeface="Courier"/>
                <a:ea typeface="Courier"/>
                <a:cs typeface="Courier"/>
                <a:sym typeface="Courier New"/>
              </a:rPr>
              <a:t>dict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for line in handle:</a:t>
            </a:r>
          </a:p>
          <a:p>
            <a:pPr lvl="0">
              <a:buClr>
                <a:srgbClr val="00FF00"/>
              </a:buClr>
              <a:buSzPct val="25000"/>
            </a:pPr>
            <a:r>
              <a:rPr lang="en-US" sz="2800" dirty="0">
                <a:solidFill>
                  <a:srgbClr val="FF00FF"/>
                </a:solidFill>
                <a:latin typeface="Courier"/>
                <a:ea typeface="Courier"/>
                <a:cs typeface="Courier"/>
                <a:sym typeface="Courier New"/>
              </a:rPr>
              <a:t>    words = </a:t>
            </a:r>
            <a:r>
              <a:rPr lang="en-US" sz="2800" dirty="0" err="1">
                <a:solidFill>
                  <a:srgbClr val="FF00FF"/>
                </a:solidFill>
                <a:latin typeface="Courier"/>
                <a:ea typeface="Courier"/>
                <a:cs typeface="Courier"/>
                <a:sym typeface="Courier New"/>
              </a:rPr>
              <a:t>line.split</a:t>
            </a:r>
            <a:r>
              <a:rPr lang="en-US" sz="2800" dirty="0">
                <a:solidFill>
                  <a:srgbClr val="FF00FF"/>
                </a:solidFill>
                <a:latin typeface="Courier"/>
                <a:ea typeface="Courier"/>
                <a:cs typeface="Courier"/>
                <a:sym typeface="Courier New"/>
              </a:rPr>
              <a:t>()</a:t>
            </a:r>
          </a:p>
          <a:p>
            <a:pPr lvl="0">
              <a:buClr>
                <a:srgbClr val="00FF00"/>
              </a:buClr>
              <a:buSzPct val="25000"/>
            </a:pPr>
            <a:r>
              <a:rPr lang="en-US" sz="2800" dirty="0">
                <a:solidFill>
                  <a:srgbClr val="FF00FF"/>
                </a:solidFill>
                <a:latin typeface="Courier"/>
                <a:ea typeface="Courier"/>
                <a:cs typeface="Courier"/>
                <a:sym typeface="Courier New"/>
              </a:rPr>
              <a:t>    for word in words:</a:t>
            </a:r>
          </a:p>
          <a:p>
            <a:pPr lvl="0">
              <a:buClr>
                <a:srgbClr val="00FF00"/>
              </a:buClr>
              <a:buSzPct val="25000"/>
            </a:pPr>
            <a:r>
              <a:rPr lang="en-US" sz="2800" dirty="0">
                <a:solidFill>
                  <a:srgbClr val="FF00FF"/>
                </a:solidFill>
                <a:latin typeface="Courier"/>
                <a:ea typeface="Courier"/>
                <a:cs typeface="Courier"/>
                <a:sym typeface="Courier New"/>
              </a:rPr>
              <a:t>        counts[word] = </a:t>
            </a:r>
            <a:r>
              <a:rPr lang="en-US" sz="2800" dirty="0" err="1">
                <a:solidFill>
                  <a:srgbClr val="FF00FF"/>
                </a:solidFill>
                <a:latin typeface="Courier"/>
                <a:ea typeface="Courier"/>
                <a:cs typeface="Courier"/>
                <a:sym typeface="Courier New"/>
              </a:rPr>
              <a:t>counts.get</a:t>
            </a:r>
            <a:r>
              <a:rPr lang="en-US" sz="2800" dirty="0">
                <a:solidFill>
                  <a:srgbClr val="FF00FF"/>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None</a:t>
            </a:r>
          </a:p>
          <a:p>
            <a:pPr lvl="0">
              <a:buClr>
                <a:srgbClr val="00FF00"/>
              </a:buClr>
              <a:buSzPct val="25000"/>
            </a:pPr>
            <a:r>
              <a:rPr lang="en-US" sz="2800" dirty="0">
                <a:solidFill>
                  <a:srgbClr val="00FFFF"/>
                </a:solidFill>
                <a:latin typeface="Courier"/>
                <a:ea typeface="Courier"/>
                <a:cs typeface="Courier"/>
                <a:sym typeface="Courier New"/>
              </a:rPr>
              <a:t>for </a:t>
            </a:r>
            <a:r>
              <a:rPr lang="en-US" sz="2800" dirty="0" err="1">
                <a:solidFill>
                  <a:srgbClr val="00FFFF"/>
                </a:solidFill>
                <a:latin typeface="Courier"/>
                <a:ea typeface="Courier"/>
                <a:cs typeface="Courier"/>
                <a:sym typeface="Courier New"/>
              </a:rPr>
              <a:t>word,count</a:t>
            </a:r>
            <a:r>
              <a:rPr lang="en-US" sz="2800" dirty="0">
                <a:solidFill>
                  <a:srgbClr val="00FFFF"/>
                </a:solidFill>
                <a:latin typeface="Courier"/>
                <a:ea typeface="Courier"/>
                <a:cs typeface="Courier"/>
                <a:sym typeface="Courier New"/>
              </a:rPr>
              <a:t> in </a:t>
            </a:r>
            <a:r>
              <a:rPr lang="en-US" sz="2800" dirty="0" err="1">
                <a:solidFill>
                  <a:srgbClr val="00FFFF"/>
                </a:solidFill>
                <a:latin typeface="Courier"/>
                <a:ea typeface="Courier"/>
                <a:cs typeface="Courier"/>
                <a:sym typeface="Courier New"/>
              </a:rPr>
              <a:t>counts.items</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if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is None or count &gt;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bigword</a:t>
            </a:r>
            <a:r>
              <a:rPr lang="en-US" sz="2800" dirty="0">
                <a:solidFill>
                  <a:srgbClr val="00FFFF"/>
                </a:solidFill>
                <a:latin typeface="Courier"/>
                <a:ea typeface="Courier"/>
                <a:cs typeface="Courier"/>
                <a:sym typeface="Courier New"/>
              </a:rPr>
              <a:t> = word</a:t>
            </a:r>
          </a:p>
          <a:p>
            <a:pPr lvl="0">
              <a:buClr>
                <a:srgbClr val="00FF00"/>
              </a:buClr>
              <a:buSzPct val="25000"/>
            </a:pPr>
            <a:r>
              <a:rPr lang="en-US" sz="2800" dirty="0">
                <a:solidFill>
                  <a:srgbClr val="00FFFF"/>
                </a:solidFill>
                <a:latin typeface="Courier"/>
                <a:ea typeface="Courier"/>
                <a:cs typeface="Courier"/>
                <a:sym typeface="Courier New"/>
              </a:rPr>
              <a:t>        </a:t>
            </a:r>
            <a:r>
              <a:rPr lang="en-US" sz="2800" dirty="0" err="1">
                <a:solidFill>
                  <a:srgbClr val="00FFFF"/>
                </a:solidFill>
                <a:latin typeface="Courier"/>
                <a:ea typeface="Courier"/>
                <a:cs typeface="Courier"/>
                <a:sym typeface="Courier New"/>
              </a:rPr>
              <a:t>bigcount</a:t>
            </a:r>
            <a:r>
              <a:rPr lang="en-US" sz="2800" dirty="0">
                <a:solidFill>
                  <a:srgbClr val="00FFFF"/>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7F00"/>
                </a:solidFill>
                <a:latin typeface="Courier"/>
                <a:ea typeface="Courier"/>
                <a:cs typeface="Courier"/>
                <a:sym typeface="Courier New"/>
              </a:rPr>
              <a:t>print(</a:t>
            </a:r>
            <a:r>
              <a:rPr lang="en-US" sz="2800" dirty="0" err="1">
                <a:solidFill>
                  <a:srgbClr val="FF7F00"/>
                </a:solidFill>
                <a:latin typeface="Courier"/>
                <a:ea typeface="Courier"/>
                <a:cs typeface="Courier"/>
                <a:sym typeface="Courier New"/>
              </a:rPr>
              <a:t>bigword</a:t>
            </a:r>
            <a:r>
              <a:rPr lang="en-US" sz="2800" dirty="0">
                <a:solidFill>
                  <a:srgbClr val="FF7F00"/>
                </a:solidFill>
                <a:latin typeface="Courier"/>
                <a:ea typeface="Courier"/>
                <a:cs typeface="Courier"/>
                <a:sym typeface="Courier New"/>
              </a:rPr>
              <a:t>, </a:t>
            </a:r>
            <a:r>
              <a:rPr lang="en-US" sz="2800" dirty="0" err="1">
                <a:solidFill>
                  <a:srgbClr val="FF7F00"/>
                </a:solidFill>
                <a:latin typeface="Courier"/>
                <a:ea typeface="Courier"/>
                <a:cs typeface="Courier"/>
                <a:sym typeface="Courier New"/>
              </a:rPr>
              <a:t>bigcount</a:t>
            </a:r>
            <a:r>
              <a:rPr lang="en-US" sz="2800" dirty="0">
                <a:solidFill>
                  <a:srgbClr val="FF7F00"/>
                </a:solidFill>
                <a:latin typeface="Courier"/>
                <a:ea typeface="Courier"/>
                <a:cs typeface="Courier"/>
                <a:sym typeface="Courier New"/>
              </a:rPr>
              <a:t>)</a:t>
            </a:r>
          </a:p>
        </p:txBody>
      </p:sp>
      <p:sp>
        <p:nvSpPr>
          <p:cNvPr id="495" name="Shape 495"/>
          <p:cNvSpPr txBox="1"/>
          <p:nvPr/>
        </p:nvSpPr>
        <p:spPr>
          <a:xfrm>
            <a:off x="10071328" y="5698256"/>
            <a:ext cx="5608411" cy="16891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python words.py </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l-GR" sz="3600" u="none" strike="noStrike" cap="none" dirty="0">
                <a:solidFill>
                  <a:srgbClr val="FFFF00"/>
                </a:solidFill>
                <a:latin typeface="Arial" charset="0"/>
                <a:ea typeface="Arial" charset="0"/>
                <a:cs typeface="Arial" charset="0"/>
                <a:sym typeface="Cabin"/>
              </a:rPr>
              <a:t>Εισάγετε αρχείο </a:t>
            </a:r>
            <a:r>
              <a:rPr lang="en-US" sz="3600" u="none" strike="noStrike" cap="none" dirty="0">
                <a:solidFill>
                  <a:srgbClr val="FFFF00"/>
                </a:solidFill>
                <a:latin typeface="Arial" charset="0"/>
                <a:ea typeface="Arial" charset="0"/>
                <a:cs typeface="Arial" charset="0"/>
                <a:sym typeface="Cabin"/>
              </a:rPr>
              <a:t>: words.txt</a:t>
            </a:r>
          </a:p>
          <a:p>
            <a:pPr marL="0" marR="0" lvl="0" indent="0" algn="l" rtl="0">
              <a:lnSpc>
                <a:spcPct val="100000"/>
              </a:lnSpc>
              <a:spcBef>
                <a:spcPts val="0"/>
              </a:spcBef>
              <a:spcAft>
                <a:spcPts val="0"/>
              </a:spcAft>
              <a:buClr>
                <a:srgbClr val="FFFF00"/>
              </a:buClr>
              <a:buSzPct val="25000"/>
              <a:buFont typeface="Cabin"/>
              <a:buNone/>
            </a:pPr>
            <a:r>
              <a:rPr lang="en-US" sz="3600" dirty="0">
                <a:solidFill>
                  <a:srgbClr val="FFFF00"/>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 16</a:t>
            </a:r>
          </a:p>
        </p:txBody>
      </p:sp>
      <p:sp>
        <p:nvSpPr>
          <p:cNvPr id="496" name="Shape 496"/>
          <p:cNvSpPr txBox="1"/>
          <p:nvPr/>
        </p:nvSpPr>
        <p:spPr>
          <a:xfrm>
            <a:off x="9245600" y="854945"/>
            <a:ext cx="6247040" cy="2590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4300" u="none" strike="noStrike" cap="none" dirty="0">
                <a:solidFill>
                  <a:schemeClr val="lt1"/>
                </a:solidFill>
                <a:latin typeface="Arial" charset="0"/>
                <a:ea typeface="Arial" charset="0"/>
                <a:cs typeface="Arial" charset="0"/>
                <a:sym typeface="Cabin"/>
              </a:rPr>
              <a:t>Μια σύντομη «ιστορία» σχετικά με το πώς να μετρήσετε τις λέξεις ενός αρχείου με την </a:t>
            </a:r>
            <a:r>
              <a:rPr lang="en-US" sz="4300" u="none" strike="noStrike" cap="none" dirty="0">
                <a:solidFill>
                  <a:schemeClr val="lt1"/>
                </a:solidFill>
                <a:latin typeface="Arial" charset="0"/>
                <a:ea typeface="Arial" charset="0"/>
                <a:cs typeface="Arial" charset="0"/>
                <a:sym typeface="Cabin"/>
              </a:rPr>
              <a:t>Python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7600" u="none" strike="noStrike" cap="none" dirty="0">
                <a:solidFill>
                  <a:srgbClr val="FFD966"/>
                </a:solidFill>
                <a:latin typeface="Arial" charset="0"/>
                <a:ea typeface="Arial" charset="0"/>
                <a:cs typeface="Arial" charset="0"/>
                <a:sym typeface="Cabin"/>
              </a:rPr>
              <a:t>Δεσμευμένες Λέξεις</a:t>
            </a:r>
            <a:endParaRPr lang="en-US" sz="7600" u="none" strike="noStrike" cap="none" dirty="0">
              <a:solidFill>
                <a:srgbClr val="FFD966"/>
              </a:solidFill>
              <a:latin typeface="Arial" charset="0"/>
              <a:ea typeface="Arial" charset="0"/>
              <a:cs typeface="Arial" charset="0"/>
              <a:sym typeface="Cabin"/>
            </a:endParaRPr>
          </a:p>
        </p:txBody>
      </p:sp>
      <p:sp>
        <p:nvSpPr>
          <p:cNvPr id="502" name="Shape 502"/>
          <p:cNvSpPr txBox="1">
            <a:spLocks noGrp="1"/>
          </p:cNvSpPr>
          <p:nvPr>
            <p:ph type="body" idx="1"/>
          </p:nvPr>
        </p:nvSpPr>
        <p:spPr>
          <a:xfrm>
            <a:off x="1298892" y="2471135"/>
            <a:ext cx="14144308" cy="1186775"/>
          </a:xfrm>
          <a:prstGeom prst="rect">
            <a:avLst/>
          </a:prstGeom>
          <a:noFill/>
          <a:ln>
            <a:noFill/>
          </a:ln>
        </p:spPr>
        <p:txBody>
          <a:bodyPr lIns="38100" tIns="38100" rIns="38100" bIns="38100" anchor="t" anchorCtr="0">
            <a:noAutofit/>
          </a:bodyPr>
          <a:lstStyle/>
          <a:p>
            <a:pPr marL="215900" marR="0" lvl="0" indent="0" algn="l" rtl="0">
              <a:lnSpc>
                <a:spcPct val="100000"/>
              </a:lnSpc>
              <a:spcBef>
                <a:spcPts val="0"/>
              </a:spcBef>
              <a:spcAft>
                <a:spcPts val="0"/>
              </a:spcAft>
              <a:buClr>
                <a:schemeClr val="lt1"/>
              </a:buClr>
              <a:buSzPct val="171000"/>
              <a:buNone/>
            </a:pPr>
            <a:r>
              <a:rPr lang="el-GR" sz="3600" u="none" strike="noStrike" cap="none" dirty="0">
                <a:solidFill>
                  <a:schemeClr val="lt1"/>
                </a:solidFill>
                <a:latin typeface="Arial" charset="0"/>
                <a:ea typeface="Arial" charset="0"/>
                <a:cs typeface="Arial" charset="0"/>
                <a:sym typeface="Cabin"/>
              </a:rPr>
              <a:t>Δεν μπορείτε να χρησιμοποιήσετε </a:t>
            </a:r>
            <a:r>
              <a:rPr lang="el-GR" sz="3600" u="none" strike="noStrike" cap="none" dirty="0">
                <a:solidFill>
                  <a:srgbClr val="FFFF00"/>
                </a:solidFill>
                <a:latin typeface="Arial" charset="0"/>
                <a:ea typeface="Arial" charset="0"/>
                <a:cs typeface="Arial" charset="0"/>
                <a:sym typeface="Cabin"/>
              </a:rPr>
              <a:t>δεσμευμένες λέξεις </a:t>
            </a:r>
            <a:r>
              <a:rPr lang="el-GR" sz="3600" u="none" strike="noStrike" cap="none" dirty="0">
                <a:solidFill>
                  <a:schemeClr val="lt1"/>
                </a:solidFill>
                <a:latin typeface="Arial" charset="0"/>
                <a:ea typeface="Arial" charset="0"/>
                <a:cs typeface="Arial" charset="0"/>
                <a:sym typeface="Cabin"/>
              </a:rPr>
              <a:t>ως ονόματα μεταβλητών / αναγνωριστικών</a:t>
            </a:r>
            <a:endParaRPr lang="en-US" sz="3600" u="none" strike="noStrike" cap="none" dirty="0">
              <a:solidFill>
                <a:schemeClr val="lt1"/>
              </a:solidFill>
              <a:latin typeface="Arial" charset="0"/>
              <a:ea typeface="Arial" charset="0"/>
              <a:cs typeface="Arial" charset="0"/>
              <a:sym typeface="Cabin"/>
            </a:endParaRPr>
          </a:p>
        </p:txBody>
      </p:sp>
      <p:sp>
        <p:nvSpPr>
          <p:cNvPr id="503" name="Shape 503"/>
          <p:cNvSpPr txBox="1"/>
          <p:nvPr/>
        </p:nvSpPr>
        <p:spPr>
          <a:xfrm>
            <a:off x="3346315" y="3482501"/>
            <a:ext cx="10369686" cy="4182269"/>
          </a:xfrm>
          <a:prstGeom prst="rect">
            <a:avLst/>
          </a:prstGeom>
          <a:noFill/>
          <a:ln>
            <a:noFill/>
          </a:ln>
        </p:spPr>
        <p:txBody>
          <a:bodyPr lIns="0" tIns="0" rIns="0" bIns="0" anchor="ctr" anchorCtr="0">
            <a:noAutofit/>
          </a:bodyPr>
          <a:lstStyle/>
          <a:p>
            <a:pPr lvl="0">
              <a:buClr>
                <a:srgbClr val="FFFF00"/>
              </a:buClr>
              <a:buSzPct val="25000"/>
            </a:pPr>
            <a:r>
              <a:rPr lang="de-DE" sz="3200" dirty="0" err="1">
                <a:solidFill>
                  <a:srgbClr val="FFFF00"/>
                </a:solidFill>
                <a:latin typeface="Courier" charset="0"/>
                <a:ea typeface="Courier" charset="0"/>
                <a:cs typeface="Courier" charset="0"/>
                <a:sym typeface="Cabin"/>
              </a:rPr>
              <a:t>False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class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return</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is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finally</a:t>
            </a:r>
            <a:r>
              <a:rPr lang="de-DE" sz="3200" dirty="0">
                <a:solidFill>
                  <a:srgbClr val="FFFF00"/>
                </a:solidFill>
                <a:latin typeface="Courier" charset="0"/>
                <a:ea typeface="Courier" charset="0"/>
                <a:cs typeface="Courier" charset="0"/>
                <a:sym typeface="Cabin"/>
              </a:rPr>
              <a:t> </a:t>
            </a:r>
          </a:p>
          <a:p>
            <a:pPr lvl="0">
              <a:buClr>
                <a:srgbClr val="FFFF00"/>
              </a:buClr>
              <a:buSzPct val="25000"/>
            </a:pPr>
            <a:r>
              <a:rPr lang="de-DE" sz="3200" dirty="0">
                <a:solidFill>
                  <a:srgbClr val="FFFF00"/>
                </a:solidFill>
                <a:latin typeface="Courier" charset="0"/>
                <a:ea typeface="Courier" charset="0"/>
                <a:cs typeface="Courier" charset="0"/>
                <a:sym typeface="Cabin"/>
              </a:rPr>
              <a:t>None 	</a:t>
            </a:r>
            <a:r>
              <a:rPr lang="de-DE" sz="3200" dirty="0" err="1">
                <a:solidFill>
                  <a:srgbClr val="FFFF00"/>
                </a:solidFill>
                <a:latin typeface="Courier" charset="0"/>
                <a:ea typeface="Courier" charset="0"/>
                <a:cs typeface="Courier" charset="0"/>
                <a:sym typeface="Cabin"/>
              </a:rPr>
              <a:t>if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for</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lambda</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continue</a:t>
            </a:r>
            <a:r>
              <a:rPr lang="de-DE" sz="3200" dirty="0">
                <a:solidFill>
                  <a:srgbClr val="FFFF00"/>
                </a:solidFill>
                <a:latin typeface="Courier" charset="0"/>
                <a:ea typeface="Courier" charset="0"/>
                <a:cs typeface="Courier" charset="0"/>
                <a:sym typeface="Cabin"/>
              </a:rPr>
              <a:t> </a:t>
            </a:r>
          </a:p>
          <a:p>
            <a:pPr lvl="0">
              <a:buClr>
                <a:srgbClr val="FFFF00"/>
              </a:buClr>
              <a:buSzPct val="25000"/>
            </a:pPr>
            <a:r>
              <a:rPr lang="de-DE" sz="3200" dirty="0">
                <a:solidFill>
                  <a:srgbClr val="FFFF00"/>
                </a:solidFill>
                <a:latin typeface="Courier" charset="0"/>
                <a:ea typeface="Courier" charset="0"/>
                <a:cs typeface="Courier" charset="0"/>
                <a:sym typeface="Cabin"/>
              </a:rPr>
              <a:t>True 	</a:t>
            </a:r>
            <a:r>
              <a:rPr lang="de-DE" sz="3200" dirty="0" err="1">
                <a:solidFill>
                  <a:srgbClr val="FFFF00"/>
                </a:solidFill>
                <a:latin typeface="Courier" charset="0"/>
                <a:ea typeface="Courier" charset="0"/>
                <a:cs typeface="Courier" charset="0"/>
                <a:sym typeface="Cabin"/>
              </a:rPr>
              <a:t>def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from</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while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nonlocal</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and</a:t>
            </a:r>
            <a:r>
              <a:rPr lang="de-DE" sz="3200" dirty="0">
                <a:solidFill>
                  <a:srgbClr val="FFFF00"/>
                </a:solidFill>
                <a:latin typeface="Courier" charset="0"/>
                <a:ea typeface="Courier" charset="0"/>
                <a:cs typeface="Courier" charset="0"/>
                <a:sym typeface="Cabin"/>
              </a:rPr>
              <a:t> 	del 	global 	not 	</a:t>
            </a:r>
            <a:r>
              <a:rPr lang="de-DE" sz="3200" dirty="0" err="1">
                <a:solidFill>
                  <a:srgbClr val="FFFF00"/>
                </a:solidFill>
                <a:latin typeface="Courier" charset="0"/>
                <a:ea typeface="Courier" charset="0"/>
                <a:cs typeface="Courier" charset="0"/>
                <a:sym typeface="Cabin"/>
              </a:rPr>
              <a:t>with</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elif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try</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or</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yield</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assert</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else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import</a:t>
            </a:r>
            <a:r>
              <a:rPr lang="de-DE" sz="3200" dirty="0">
                <a:solidFill>
                  <a:srgbClr val="FFFF00"/>
                </a:solidFill>
                <a:latin typeface="Courier" charset="0"/>
                <a:ea typeface="Courier" charset="0"/>
                <a:cs typeface="Courier" charset="0"/>
                <a:sym typeface="Cabin"/>
              </a:rPr>
              <a:t> 	pass</a:t>
            </a:r>
          </a:p>
          <a:p>
            <a:pPr lvl="0">
              <a:buClr>
                <a:srgbClr val="FFFF00"/>
              </a:buClr>
              <a:buSzPct val="25000"/>
            </a:pPr>
            <a:r>
              <a:rPr lang="de-DE" sz="3200" dirty="0">
                <a:solidFill>
                  <a:srgbClr val="FFFF00"/>
                </a:solidFill>
                <a:latin typeface="Courier" charset="0"/>
                <a:ea typeface="Courier" charset="0"/>
                <a:cs typeface="Courier" charset="0"/>
                <a:sym typeface="Cabin"/>
              </a:rPr>
              <a:t>break 	</a:t>
            </a:r>
            <a:r>
              <a:rPr lang="de-DE" sz="3200" dirty="0" err="1">
                <a:solidFill>
                  <a:srgbClr val="FFFF00"/>
                </a:solidFill>
                <a:latin typeface="Courier" charset="0"/>
                <a:ea typeface="Courier" charset="0"/>
                <a:cs typeface="Courier" charset="0"/>
                <a:sym typeface="Cabin"/>
              </a:rPr>
              <a:t>except</a:t>
            </a:r>
            <a:r>
              <a:rPr lang="de-DE" sz="3200" dirty="0">
                <a:solidFill>
                  <a:srgbClr val="FFFF00"/>
                </a:solidFill>
                <a:latin typeface="Courier" charset="0"/>
                <a:ea typeface="Courier" charset="0"/>
                <a:cs typeface="Courier" charset="0"/>
                <a:sym typeface="Cabin"/>
              </a:rPr>
              <a:t> 	in 		</a:t>
            </a:r>
            <a:r>
              <a:rPr lang="de-DE" sz="3200" dirty="0" err="1">
                <a:solidFill>
                  <a:srgbClr val="FFFF00"/>
                </a:solidFill>
                <a:latin typeface="Courier" charset="0"/>
                <a:ea typeface="Courier" charset="0"/>
                <a:cs typeface="Courier" charset="0"/>
                <a:sym typeface="Cabin"/>
              </a:rPr>
              <a:t>raise</a:t>
            </a:r>
            <a:endParaRPr lang="en-US" sz="3200" u="none" strike="noStrike" cap="none" dirty="0">
              <a:solidFill>
                <a:srgbClr val="FFFF00"/>
              </a:solidFill>
              <a:latin typeface="Courier" charset="0"/>
              <a:ea typeface="Courier" charset="0"/>
              <a:cs typeface="Courier" charset="0"/>
              <a:sym typeface="Cabi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Προτάσεις ή Γραμμές</a:t>
            </a:r>
            <a:endParaRPr lang="en-US" sz="7600" u="none" strike="noStrike" cap="none" dirty="0">
              <a:solidFill>
                <a:srgbClr val="FFD966"/>
              </a:solidFill>
              <a:latin typeface="Arial" charset="0"/>
              <a:ea typeface="Arial" charset="0"/>
              <a:cs typeface="Arial" charset="0"/>
              <a:sym typeface="Cabin"/>
            </a:endParaRPr>
          </a:p>
        </p:txBody>
      </p:sp>
      <p:sp>
        <p:nvSpPr>
          <p:cNvPr id="509" name="Shape 509"/>
          <p:cNvSpPr txBox="1"/>
          <p:nvPr/>
        </p:nvSpPr>
        <p:spPr>
          <a:xfrm>
            <a:off x="1554125" y="27303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a:buClr>
                <a:srgbClr val="FFFF00"/>
              </a:buClr>
              <a:buSzPct val="25000"/>
            </a:pPr>
            <a:r>
              <a:rPr lang="en-US" sz="4800" dirty="0">
                <a:solidFill>
                  <a:srgbClr val="FFFF00"/>
                </a:solidFill>
                <a:latin typeface="Courier"/>
                <a:ea typeface="Courier"/>
                <a:cs typeface="Courier"/>
                <a:sym typeface="Courier New"/>
              </a:rPr>
              <a:t>print(</a:t>
            </a:r>
            <a:r>
              <a:rPr lang="en-US" sz="4800" dirty="0">
                <a:solidFill>
                  <a:srgbClr val="FF9900"/>
                </a:solidFill>
                <a:latin typeface="Courier"/>
                <a:ea typeface="Courier"/>
                <a:cs typeface="Courier"/>
                <a:sym typeface="Courier New"/>
              </a:rPr>
              <a:t>x</a:t>
            </a:r>
            <a:r>
              <a:rPr lang="en-US" sz="4800" dirty="0">
                <a:solidFill>
                  <a:srgbClr val="FFFF00"/>
                </a:solidFill>
                <a:latin typeface="Courier"/>
                <a:ea typeface="Courier"/>
                <a:cs typeface="Courier"/>
                <a:sym typeface="Courier New"/>
              </a:rPr>
              <a:t>)</a:t>
            </a:r>
          </a:p>
        </p:txBody>
      </p:sp>
      <p:sp>
        <p:nvSpPr>
          <p:cNvPr id="510" name="Shape 510"/>
          <p:cNvSpPr txBox="1"/>
          <p:nvPr/>
        </p:nvSpPr>
        <p:spPr>
          <a:xfrm>
            <a:off x="1322915" y="7037422"/>
            <a:ext cx="2639485"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4200" u="none" strike="noStrike" cap="none" dirty="0">
                <a:solidFill>
                  <a:srgbClr val="FF9900"/>
                </a:solidFill>
                <a:latin typeface="Arial" charset="0"/>
                <a:ea typeface="Arial" charset="0"/>
                <a:cs typeface="Arial" charset="0"/>
                <a:sym typeface="Cabin"/>
              </a:rPr>
              <a:t>Μεταβλητή</a:t>
            </a:r>
            <a:endParaRPr lang="en-US" sz="4200" u="none" strike="noStrike" cap="none" dirty="0">
              <a:solidFill>
                <a:srgbClr val="FF9900"/>
              </a:solidFill>
              <a:latin typeface="Arial" charset="0"/>
              <a:ea typeface="Arial" charset="0"/>
              <a:cs typeface="Arial" charset="0"/>
              <a:sym typeface="Cabin"/>
            </a:endParaRPr>
          </a:p>
        </p:txBody>
      </p:sp>
      <p:sp>
        <p:nvSpPr>
          <p:cNvPr id="511" name="Shape 511"/>
          <p:cNvSpPr txBox="1"/>
          <p:nvPr/>
        </p:nvSpPr>
        <p:spPr>
          <a:xfrm>
            <a:off x="4696365" y="7037422"/>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4200" u="none" strike="noStrike" cap="none" dirty="0">
                <a:solidFill>
                  <a:srgbClr val="FFFFFF"/>
                </a:solidFill>
                <a:latin typeface="Arial" charset="0"/>
                <a:ea typeface="Arial" charset="0"/>
                <a:cs typeface="Arial" charset="0"/>
                <a:sym typeface="Cabin"/>
              </a:rPr>
              <a:t>Τελεστής</a:t>
            </a:r>
            <a:endParaRPr lang="en-US" sz="4200" u="none" strike="noStrike" cap="none" dirty="0">
              <a:solidFill>
                <a:srgbClr val="FFFFFF"/>
              </a:solidFill>
              <a:latin typeface="Arial" charset="0"/>
              <a:ea typeface="Arial" charset="0"/>
              <a:cs typeface="Arial" charset="0"/>
              <a:sym typeface="Cabin"/>
            </a:endParaRPr>
          </a:p>
        </p:txBody>
      </p:sp>
      <p:sp>
        <p:nvSpPr>
          <p:cNvPr id="512" name="Shape 512"/>
          <p:cNvSpPr txBox="1"/>
          <p:nvPr/>
        </p:nvSpPr>
        <p:spPr>
          <a:xfrm>
            <a:off x="8080915" y="7088222"/>
            <a:ext cx="23368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l-GR" sz="4200" u="none" strike="noStrike" cap="none" dirty="0">
                <a:solidFill>
                  <a:srgbClr val="00FFFF"/>
                </a:solidFill>
                <a:latin typeface="Arial" charset="0"/>
                <a:ea typeface="Arial" charset="0"/>
                <a:cs typeface="Arial" charset="0"/>
                <a:sym typeface="Cabin"/>
              </a:rPr>
              <a:t>Σταθερά</a:t>
            </a:r>
            <a:endParaRPr lang="en-US" sz="4200" u="none" strike="noStrike" cap="none" dirty="0">
              <a:solidFill>
                <a:srgbClr val="00FFFF"/>
              </a:solidFill>
              <a:latin typeface="Arial" charset="0"/>
              <a:ea typeface="Arial" charset="0"/>
              <a:cs typeface="Arial" charset="0"/>
              <a:sym typeface="Cabin"/>
            </a:endParaRPr>
          </a:p>
        </p:txBody>
      </p:sp>
      <p:sp>
        <p:nvSpPr>
          <p:cNvPr id="513" name="Shape 513"/>
          <p:cNvSpPr txBox="1"/>
          <p:nvPr/>
        </p:nvSpPr>
        <p:spPr>
          <a:xfrm>
            <a:off x="11728990" y="7088222"/>
            <a:ext cx="34893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l-GR" sz="4200" u="none" strike="noStrike" cap="none" dirty="0">
                <a:solidFill>
                  <a:srgbClr val="FFFF00"/>
                </a:solidFill>
                <a:latin typeface="Arial" charset="0"/>
                <a:ea typeface="Arial" charset="0"/>
                <a:cs typeface="Arial" charset="0"/>
                <a:sym typeface="Cabin"/>
              </a:rPr>
              <a:t>Συνάρτηση</a:t>
            </a:r>
            <a:endParaRPr lang="en-US" sz="4200" u="none" strike="noStrike" cap="none" dirty="0">
              <a:solidFill>
                <a:srgbClr val="FFFF00"/>
              </a:solidFill>
              <a:latin typeface="Arial" charset="0"/>
              <a:ea typeface="Arial" charset="0"/>
              <a:cs typeface="Arial" charset="0"/>
              <a:sym typeface="Cabin"/>
            </a:endParaRPr>
          </a:p>
        </p:txBody>
      </p:sp>
      <p:sp>
        <p:nvSpPr>
          <p:cNvPr id="514" name="Shape 514"/>
          <p:cNvSpPr txBox="1"/>
          <p:nvPr/>
        </p:nvSpPr>
        <p:spPr>
          <a:xfrm>
            <a:off x="7213599" y="2717800"/>
            <a:ext cx="887594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5400" u="none" strike="noStrike" cap="none" dirty="0">
                <a:solidFill>
                  <a:schemeClr val="lt1"/>
                </a:solidFill>
                <a:latin typeface="Arial" charset="0"/>
                <a:ea typeface="Arial" charset="0"/>
                <a:cs typeface="Arial" charset="0"/>
                <a:sym typeface="Cabin"/>
              </a:rPr>
              <a:t>Εντολή Εκχώρησης Τιμής</a:t>
            </a:r>
            <a:endParaRPr lang="en-US" sz="54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5400" u="none" strike="noStrike" cap="none" dirty="0">
                <a:solidFill>
                  <a:schemeClr val="lt1"/>
                </a:solidFill>
                <a:latin typeface="Arial" charset="0"/>
                <a:ea typeface="Arial" charset="0"/>
                <a:cs typeface="Arial" charset="0"/>
                <a:sym typeface="Cabin"/>
              </a:rPr>
              <a:t>Εκχώρηση με έκφραση</a:t>
            </a:r>
            <a:endParaRPr lang="en-US" sz="54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l-GR" sz="5400" u="none" strike="noStrike" cap="none" dirty="0">
                <a:solidFill>
                  <a:schemeClr val="lt1"/>
                </a:solidFill>
                <a:latin typeface="Arial" charset="0"/>
                <a:ea typeface="Arial" charset="0"/>
                <a:cs typeface="Arial" charset="0"/>
                <a:sym typeface="Cabin"/>
              </a:rPr>
              <a:t>Εντολή Εκτύπωσης</a:t>
            </a:r>
            <a:endParaRPr lang="en-US" sz="5400" u="none" strike="noStrike" cap="none" dirty="0">
              <a:solidFill>
                <a:schemeClr val="lt1"/>
              </a:solidFill>
              <a:latin typeface="Arial" charset="0"/>
              <a:ea typeface="Arial" charset="0"/>
              <a:cs typeface="Arial" charset="0"/>
              <a:sym typeface="Cabin"/>
            </a:endParaRPr>
          </a:p>
        </p:txBody>
      </p:sp>
      <p:cxnSp>
        <p:nvCxnSpPr>
          <p:cNvPr id="515" name="Shape 515"/>
          <p:cNvCxnSpPr/>
          <p:nvPr/>
        </p:nvCxnSpPr>
        <p:spPr>
          <a:xfrm rot="10800000" flipH="1">
            <a:off x="5308600" y="38862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7340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562662"/>
            <a:ext cx="1330199" cy="17399"/>
          </a:xfrm>
          <a:prstGeom prst="straightConnector1">
            <a:avLst/>
          </a:prstGeom>
          <a:noFill/>
          <a:ln w="63500" cap="rnd" cmpd="sng">
            <a:solidFill>
              <a:schemeClr val="lt1"/>
            </a:solidFill>
            <a:prstDash val="solid"/>
            <a:miter/>
            <a:headEnd type="stealth" w="med" len="med"/>
            <a:tailEnd type="none"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xfrm>
            <a:off x="1155700" y="2685144"/>
            <a:ext cx="13931900" cy="253637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7200" u="none" strike="noStrike" cap="none" dirty="0">
                <a:solidFill>
                  <a:srgbClr val="FFD966"/>
                </a:solidFill>
                <a:latin typeface="Arial" charset="0"/>
                <a:ea typeface="Arial" charset="0"/>
                <a:cs typeface="Arial" charset="0"/>
                <a:sym typeface="Cabin"/>
              </a:rPr>
              <a:t>Παράγραφοι Προγράμματος</a:t>
            </a:r>
            <a:endParaRPr lang="en-US" sz="72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Shape 52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400" u="none" strike="noStrike" cap="none" dirty="0">
                <a:solidFill>
                  <a:srgbClr val="FFD966"/>
                </a:solidFill>
                <a:latin typeface="Arial" charset="0"/>
                <a:ea typeface="Arial" charset="0"/>
                <a:cs typeface="Arial" charset="0"/>
                <a:sym typeface="Cabin"/>
              </a:rPr>
              <a:t>Python Scripts</a:t>
            </a:r>
            <a:r>
              <a:rPr lang="el-GR" sz="7400" u="none" strike="noStrike" cap="none" dirty="0">
                <a:solidFill>
                  <a:srgbClr val="FFD966"/>
                </a:solidFill>
                <a:latin typeface="Arial" charset="0"/>
                <a:ea typeface="Arial" charset="0"/>
                <a:cs typeface="Arial" charset="0"/>
                <a:sym typeface="Cabin"/>
              </a:rPr>
              <a:t> (Σενάρια)</a:t>
            </a:r>
            <a:endParaRPr lang="en-US" sz="7400" u="none" strike="noStrike" cap="none" dirty="0">
              <a:solidFill>
                <a:srgbClr val="FFD966"/>
              </a:solidFill>
              <a:latin typeface="Arial" charset="0"/>
              <a:ea typeface="Arial" charset="0"/>
              <a:cs typeface="Arial" charset="0"/>
              <a:sym typeface="Cabin"/>
            </a:endParaRPr>
          </a:p>
        </p:txBody>
      </p:sp>
      <p:sp>
        <p:nvSpPr>
          <p:cNvPr id="528" name="Shape 52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80111" algn="l" rtl="0">
              <a:lnSpc>
                <a:spcPct val="100000"/>
              </a:lnSpc>
              <a:spcBef>
                <a:spcPts val="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Η </a:t>
            </a:r>
            <a:r>
              <a:rPr lang="el-GR" sz="3400" u="none" strike="noStrike" cap="none" dirty="0" err="1">
                <a:solidFill>
                  <a:schemeClr val="lt1"/>
                </a:solidFill>
                <a:latin typeface="Arial" charset="0"/>
                <a:ea typeface="Arial" charset="0"/>
                <a:cs typeface="Arial" charset="0"/>
                <a:sym typeface="Cabin"/>
              </a:rPr>
              <a:t>διαδραστική</a:t>
            </a:r>
            <a:r>
              <a:rPr lang="el-GR" sz="3400" u="none" strike="noStrike" cap="none" dirty="0">
                <a:solidFill>
                  <a:schemeClr val="lt1"/>
                </a:solidFill>
                <a:latin typeface="Arial" charset="0"/>
                <a:ea typeface="Arial" charset="0"/>
                <a:cs typeface="Arial" charset="0"/>
                <a:sym typeface="Cabin"/>
              </a:rPr>
              <a:t> </a:t>
            </a:r>
            <a:r>
              <a:rPr lang="el-GR" sz="3400" u="none" strike="noStrike" cap="none" dirty="0" err="1">
                <a:solidFill>
                  <a:schemeClr val="lt1"/>
                </a:solidFill>
                <a:latin typeface="Arial" charset="0"/>
                <a:ea typeface="Arial" charset="0"/>
                <a:cs typeface="Arial" charset="0"/>
                <a:sym typeface="Cabin"/>
              </a:rPr>
              <a:t>Python</a:t>
            </a:r>
            <a:r>
              <a:rPr lang="el-GR" sz="3400" u="none" strike="noStrike" cap="none" dirty="0">
                <a:solidFill>
                  <a:schemeClr val="lt1"/>
                </a:solidFill>
                <a:latin typeface="Arial" charset="0"/>
                <a:ea typeface="Arial" charset="0"/>
                <a:cs typeface="Arial" charset="0"/>
                <a:sym typeface="Cabin"/>
              </a:rPr>
              <a:t> είναι καλή για πειραματισμούς και προγράμματα μήκους 3-4 γραμμών</a:t>
            </a:r>
            <a:r>
              <a:rPr lang="en-US" sz="3400" u="none" strike="noStrike" cap="none" dirty="0">
                <a:solidFill>
                  <a:schemeClr val="lt1"/>
                </a:solidFill>
                <a:latin typeface="Arial" charset="0"/>
                <a:ea typeface="Arial" charset="0"/>
                <a:cs typeface="Arial" charset="0"/>
                <a:sym typeface="Cabin"/>
              </a:rPr>
              <a:t>.</a:t>
            </a:r>
          </a:p>
          <a:p>
            <a:pPr marL="749300" marR="0" lvl="0" indent="-380111" algn="l" rtl="0">
              <a:lnSpc>
                <a:spcPct val="100000"/>
              </a:lnSpc>
              <a:spcBef>
                <a:spcPts val="3500"/>
              </a:spcBef>
              <a:spcAft>
                <a:spcPts val="0"/>
              </a:spcAft>
              <a:buClr>
                <a:schemeClr val="lt1"/>
              </a:buClr>
              <a:buSzPct val="100000"/>
              <a:buFont typeface="Cabin"/>
              <a:buChar char="•"/>
            </a:pPr>
            <a:r>
              <a:rPr lang="el-GR" sz="3400" dirty="0">
                <a:solidFill>
                  <a:schemeClr val="lt1"/>
                </a:solidFill>
                <a:latin typeface="Arial" charset="0"/>
                <a:ea typeface="Arial" charset="0"/>
                <a:cs typeface="Arial" charset="0"/>
                <a:sym typeface="Cabin"/>
              </a:rPr>
              <a:t>Τα περισσότερα προγράμματα είναι πολύ μεγαλύτερα, οπότε τα πληκτρολογούμε σε ένα αρχείο και λέμε στην </a:t>
            </a:r>
            <a:r>
              <a:rPr lang="el-GR" sz="3400" dirty="0" err="1">
                <a:solidFill>
                  <a:schemeClr val="lt1"/>
                </a:solidFill>
                <a:latin typeface="Arial" charset="0"/>
                <a:ea typeface="Arial" charset="0"/>
                <a:cs typeface="Arial" charset="0"/>
                <a:sym typeface="Cabin"/>
              </a:rPr>
              <a:t>Python</a:t>
            </a:r>
            <a:r>
              <a:rPr lang="el-GR" sz="3400" dirty="0">
                <a:solidFill>
                  <a:schemeClr val="lt1"/>
                </a:solidFill>
                <a:latin typeface="Arial" charset="0"/>
                <a:ea typeface="Arial" charset="0"/>
                <a:cs typeface="Arial" charset="0"/>
                <a:sym typeface="Cabin"/>
              </a:rPr>
              <a:t> να εκτελέσει τις εντολές του αρχείου</a:t>
            </a:r>
            <a:r>
              <a:rPr lang="en-US" sz="3400" u="none" strike="noStrike" cap="none" dirty="0">
                <a:solidFill>
                  <a:schemeClr val="lt1"/>
                </a:solidFill>
                <a:latin typeface="Arial" charset="0"/>
                <a:ea typeface="Arial" charset="0"/>
                <a:cs typeface="Arial" charset="0"/>
                <a:sym typeface="Cabin"/>
              </a:rPr>
              <a:t>.</a:t>
            </a:r>
          </a:p>
          <a:p>
            <a:pPr marL="749300" marR="0" lvl="0" indent="-380111" algn="l" rtl="0">
              <a:lnSpc>
                <a:spcPct val="100000"/>
              </a:lnSpc>
              <a:spcBef>
                <a:spcPts val="350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Κατά μία έννοια, «δίνουμε ένα σενάριο στην </a:t>
            </a:r>
            <a:r>
              <a:rPr lang="el-GR" sz="3400" u="none" strike="noStrike" cap="none" dirty="0" err="1">
                <a:solidFill>
                  <a:schemeClr val="lt1"/>
                </a:solidFill>
                <a:latin typeface="Arial" charset="0"/>
                <a:ea typeface="Arial" charset="0"/>
                <a:cs typeface="Arial" charset="0"/>
                <a:sym typeface="Cabin"/>
              </a:rPr>
              <a:t>Python</a:t>
            </a:r>
            <a:r>
              <a:rPr lang="el-GR" sz="3400" u="none" strike="noStrike" cap="none" dirty="0">
                <a:solidFill>
                  <a:schemeClr val="lt1"/>
                </a:solidFill>
                <a:latin typeface="Arial" charset="0"/>
                <a:ea typeface="Arial" charset="0"/>
                <a:cs typeface="Arial" charset="0"/>
                <a:sym typeface="Cabin"/>
              </a:rPr>
              <a:t>»</a:t>
            </a:r>
            <a:r>
              <a:rPr lang="en-US" sz="3400" b="0" i="0" u="none" strike="noStrike" cap="none" dirty="0">
                <a:solidFill>
                  <a:schemeClr val="lt1"/>
                </a:solidFill>
                <a:latin typeface="Arial"/>
                <a:ea typeface="Arial"/>
                <a:cs typeface="Arial"/>
                <a:sym typeface="Arial"/>
              </a:rPr>
              <a:t>.</a:t>
            </a:r>
          </a:p>
          <a:p>
            <a:pPr marL="749300" marR="0" lvl="0" indent="-380111" algn="l" rtl="0">
              <a:lnSpc>
                <a:spcPct val="100000"/>
              </a:lnSpc>
              <a:spcBef>
                <a:spcPts val="3500"/>
              </a:spcBef>
              <a:spcAft>
                <a:spcPts val="0"/>
              </a:spcAft>
              <a:buClr>
                <a:schemeClr val="lt1"/>
              </a:buClr>
              <a:buSzPct val="100000"/>
              <a:buFont typeface="Cabin"/>
              <a:buChar char="•"/>
            </a:pPr>
            <a:r>
              <a:rPr lang="el-GR" sz="3400" u="none" strike="noStrike" cap="none" dirty="0">
                <a:solidFill>
                  <a:schemeClr val="lt1"/>
                </a:solidFill>
                <a:latin typeface="Arial" charset="0"/>
                <a:ea typeface="Arial" charset="0"/>
                <a:cs typeface="Arial" charset="0"/>
                <a:sym typeface="Cabin"/>
              </a:rPr>
              <a:t>Ως σύμβαση, προσθέτουμε ".</a:t>
            </a:r>
            <a:r>
              <a:rPr lang="el-GR" sz="3400" u="none" strike="noStrike" cap="none" dirty="0" err="1">
                <a:solidFill>
                  <a:schemeClr val="lt1"/>
                </a:solidFill>
                <a:latin typeface="Arial" charset="0"/>
                <a:ea typeface="Arial" charset="0"/>
                <a:cs typeface="Arial" charset="0"/>
                <a:sym typeface="Cabin"/>
              </a:rPr>
              <a:t>py</a:t>
            </a:r>
            <a:r>
              <a:rPr lang="el-GR" sz="3400" u="none" strike="noStrike" cap="none" dirty="0">
                <a:solidFill>
                  <a:schemeClr val="lt1"/>
                </a:solidFill>
                <a:latin typeface="Arial" charset="0"/>
                <a:ea typeface="Arial" charset="0"/>
                <a:cs typeface="Arial" charset="0"/>
                <a:sym typeface="Cabin"/>
              </a:rPr>
              <a:t>" ως επίθημα στο τέλος αυτών των αρχείων για να υποδείξουμε ότι περιέχουν </a:t>
            </a:r>
            <a:r>
              <a:rPr lang="el-GR" sz="3400" u="none" strike="noStrike" cap="none" dirty="0" err="1">
                <a:solidFill>
                  <a:schemeClr val="lt1"/>
                </a:solidFill>
                <a:latin typeface="Arial" charset="0"/>
                <a:ea typeface="Arial" charset="0"/>
                <a:cs typeface="Arial" charset="0"/>
                <a:sym typeface="Cabin"/>
              </a:rPr>
              <a:t>Python</a:t>
            </a:r>
            <a:r>
              <a:rPr lang="en-US" sz="34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Shape 53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400" u="none" strike="noStrike" cap="none" dirty="0" err="1">
                <a:solidFill>
                  <a:srgbClr val="FFD966"/>
                </a:solidFill>
                <a:latin typeface="Arial" charset="0"/>
                <a:ea typeface="Arial" charset="0"/>
                <a:cs typeface="Arial" charset="0"/>
                <a:sym typeface="Cabin"/>
              </a:rPr>
              <a:t>Διαδραστικά</a:t>
            </a:r>
            <a:r>
              <a:rPr lang="el-GR" sz="7400" u="none" strike="noStrike" cap="none" dirty="0">
                <a:solidFill>
                  <a:srgbClr val="FFD966"/>
                </a:solidFill>
                <a:latin typeface="Arial" charset="0"/>
                <a:ea typeface="Arial" charset="0"/>
                <a:cs typeface="Arial" charset="0"/>
                <a:sym typeface="Cabin"/>
              </a:rPr>
              <a:t> έναντι Σεναρίου</a:t>
            </a:r>
            <a:endParaRPr lang="en-US" sz="7400" u="none" strike="noStrike" cap="none" dirty="0">
              <a:solidFill>
                <a:srgbClr val="FFD966"/>
              </a:solidFill>
              <a:latin typeface="Arial" charset="0"/>
              <a:ea typeface="Arial" charset="0"/>
              <a:cs typeface="Arial" charset="0"/>
              <a:sym typeface="Cabin"/>
            </a:endParaRPr>
          </a:p>
        </p:txBody>
      </p:sp>
      <p:sp>
        <p:nvSpPr>
          <p:cNvPr id="539" name="Shape 539"/>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rgbClr val="FFFF00"/>
              </a:buClr>
              <a:buSzPct val="171000"/>
              <a:buFont typeface="Cabin"/>
              <a:buChar char="•"/>
            </a:pPr>
            <a:r>
              <a:rPr lang="el-GR" sz="3400" dirty="0" err="1">
                <a:solidFill>
                  <a:srgbClr val="FFFF00"/>
                </a:solidFill>
                <a:latin typeface="Arial" charset="0"/>
                <a:ea typeface="Arial" charset="0"/>
                <a:cs typeface="Arial" charset="0"/>
                <a:sym typeface="Cabin"/>
              </a:rPr>
              <a:t>Διαδραστικά</a:t>
            </a:r>
            <a:endParaRPr lang="en-US" sz="3400" u="none" strike="noStrike" cap="none" dirty="0">
              <a:solidFill>
                <a:srgbClr val="FFFF00"/>
              </a:solidFill>
              <a:latin typeface="Arial" charset="0"/>
              <a:ea typeface="Arial" charset="0"/>
              <a:cs typeface="Arial" charset="0"/>
              <a:sym typeface="Cabin"/>
            </a:endParaRPr>
          </a:p>
          <a:p>
            <a:pPr marL="987425" marR="0" lvl="1" indent="-479425" algn="l" rtl="0">
              <a:lnSpc>
                <a:spcPct val="100000"/>
              </a:lnSpc>
              <a:spcBef>
                <a:spcPts val="3500"/>
              </a:spcBef>
              <a:spcAft>
                <a:spcPts val="0"/>
              </a:spcAft>
              <a:buClr>
                <a:schemeClr val="lt1"/>
              </a:buClr>
              <a:buSzPct val="171000"/>
              <a:buNone/>
            </a:pPr>
            <a:r>
              <a:rPr lang="en-US" sz="3400" u="none" strike="noStrike" cap="none" dirty="0">
                <a:solidFill>
                  <a:schemeClr val="lt1"/>
                </a:solidFill>
                <a:latin typeface="Arial" charset="0"/>
                <a:ea typeface="Arial" charset="0"/>
                <a:cs typeface="Arial" charset="0"/>
                <a:sym typeface="Cabin"/>
              </a:rPr>
              <a:t> -  </a:t>
            </a:r>
            <a:r>
              <a:rPr lang="el-GR" sz="3400" u="none" strike="noStrike" cap="none" dirty="0">
                <a:solidFill>
                  <a:schemeClr val="lt1"/>
                </a:solidFill>
                <a:latin typeface="Arial" charset="0"/>
                <a:ea typeface="Arial" charset="0"/>
                <a:cs typeface="Arial" charset="0"/>
                <a:sym typeface="Cabin"/>
              </a:rPr>
              <a:t>Πληκτρολογείτε απευθείας στην </a:t>
            </a:r>
            <a:r>
              <a:rPr lang="el-GR" sz="3400" u="none" strike="noStrike" cap="none" dirty="0" err="1">
                <a:solidFill>
                  <a:schemeClr val="lt1"/>
                </a:solidFill>
                <a:latin typeface="Arial" charset="0"/>
                <a:ea typeface="Arial" charset="0"/>
                <a:cs typeface="Arial" charset="0"/>
                <a:sym typeface="Cabin"/>
              </a:rPr>
              <a:t>Python</a:t>
            </a:r>
            <a:r>
              <a:rPr lang="el-GR" sz="3400" u="none" strike="noStrike" cap="none" dirty="0">
                <a:solidFill>
                  <a:schemeClr val="lt1"/>
                </a:solidFill>
                <a:latin typeface="Arial" charset="0"/>
                <a:ea typeface="Arial" charset="0"/>
                <a:cs typeface="Arial" charset="0"/>
                <a:sym typeface="Cabin"/>
              </a:rPr>
              <a:t> μία γραμμή κάθε φορά και ανταποκρίνεται.</a:t>
            </a:r>
            <a:endParaRPr lang="en-US" sz="34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rgbClr val="FFFF00"/>
              </a:buClr>
              <a:buSzPct val="171000"/>
              <a:buFont typeface="Cabin"/>
              <a:buChar char="•"/>
            </a:pPr>
            <a:r>
              <a:rPr lang="el-GR" sz="3400" u="none" strike="noStrike" cap="none" dirty="0">
                <a:solidFill>
                  <a:srgbClr val="FFFF00"/>
                </a:solidFill>
                <a:latin typeface="Arial" charset="0"/>
                <a:ea typeface="Arial" charset="0"/>
                <a:cs typeface="Arial" charset="0"/>
                <a:sym typeface="Cabin"/>
              </a:rPr>
              <a:t>Σενάριο</a:t>
            </a:r>
            <a:endParaRPr lang="en-US" sz="3400" u="none" strike="noStrike" cap="none" dirty="0">
              <a:solidFill>
                <a:srgbClr val="FFFF00"/>
              </a:solidFill>
              <a:latin typeface="Arial" charset="0"/>
              <a:ea typeface="Arial" charset="0"/>
              <a:cs typeface="Arial" charset="0"/>
              <a:sym typeface="Cabin"/>
            </a:endParaRPr>
          </a:p>
          <a:p>
            <a:pPr marL="900113" marR="0" lvl="1" indent="-392113" algn="l" rtl="0">
              <a:lnSpc>
                <a:spcPct val="100000"/>
              </a:lnSpc>
              <a:spcBef>
                <a:spcPts val="3500"/>
              </a:spcBef>
              <a:spcAft>
                <a:spcPts val="0"/>
              </a:spcAft>
              <a:buClr>
                <a:schemeClr val="lt1"/>
              </a:buClr>
              <a:buSzPct val="171000"/>
              <a:buNone/>
            </a:pPr>
            <a:r>
              <a:rPr lang="en-US" sz="3400" u="none" strike="noStrike" cap="none" dirty="0">
                <a:solidFill>
                  <a:schemeClr val="lt1"/>
                </a:solidFill>
                <a:latin typeface="Arial" charset="0"/>
                <a:ea typeface="Arial" charset="0"/>
                <a:cs typeface="Arial" charset="0"/>
                <a:sym typeface="Cabin"/>
              </a:rPr>
              <a:t> - </a:t>
            </a:r>
            <a:r>
              <a:rPr lang="el-GR" sz="3400" u="none" strike="noStrike" cap="none" dirty="0">
                <a:solidFill>
                  <a:schemeClr val="lt1"/>
                </a:solidFill>
                <a:latin typeface="Arial" charset="0"/>
                <a:ea typeface="Arial" charset="0"/>
                <a:cs typeface="Arial" charset="0"/>
                <a:sym typeface="Cabin"/>
              </a:rPr>
              <a:t>Εισάγετε μια ακολουθία δηλώσεων (γραμμών) σε ένα αρχείο χρησιμοποιώντας έναν επεξεργαστή κειμένου και λέτε στην </a:t>
            </a:r>
            <a:r>
              <a:rPr lang="el-GR" sz="3400" u="none" strike="noStrike" cap="none" dirty="0" err="1">
                <a:solidFill>
                  <a:schemeClr val="lt1"/>
                </a:solidFill>
                <a:latin typeface="Arial" charset="0"/>
                <a:ea typeface="Arial" charset="0"/>
                <a:cs typeface="Arial" charset="0"/>
                <a:sym typeface="Cabin"/>
              </a:rPr>
              <a:t>Python</a:t>
            </a:r>
            <a:r>
              <a:rPr lang="el-GR" sz="3400" u="none" strike="noStrike" cap="none" dirty="0">
                <a:solidFill>
                  <a:schemeClr val="lt1"/>
                </a:solidFill>
                <a:latin typeface="Arial" charset="0"/>
                <a:ea typeface="Arial" charset="0"/>
                <a:cs typeface="Arial" charset="0"/>
                <a:sym typeface="Cabin"/>
              </a:rPr>
              <a:t> να εκτελέσει τις δηλώσεις στο αρχείο.</a:t>
            </a:r>
            <a:endParaRPr lang="en-US" sz="34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Βήματα ή Ροή Προγράμματος</a:t>
            </a:r>
            <a:endParaRPr lang="en-US" sz="7600" u="none" strike="noStrike" cap="none" dirty="0">
              <a:solidFill>
                <a:srgbClr val="FFD966"/>
              </a:solidFill>
              <a:latin typeface="Arial" charset="0"/>
              <a:ea typeface="Arial" charset="0"/>
              <a:cs typeface="Arial" charset="0"/>
              <a:sym typeface="Cabin"/>
            </a:endParaRPr>
          </a:p>
        </p:txBody>
      </p:sp>
      <p:sp>
        <p:nvSpPr>
          <p:cNvPr id="545" name="Shape 545"/>
          <p:cNvSpPr txBox="1">
            <a:spLocks noGrp="1"/>
          </p:cNvSpPr>
          <p:nvPr>
            <p:ph type="body" idx="1"/>
          </p:nvPr>
        </p:nvSpPr>
        <p:spPr>
          <a:xfrm>
            <a:off x="812799" y="2133600"/>
            <a:ext cx="14891657" cy="6034087"/>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Όπως μια συνταγή ή κάποιες οδηγίες εγκατάστασης, ένα πρόγραμμα είναι μια </a:t>
            </a:r>
            <a:r>
              <a:rPr lang="el-GR" sz="3600" dirty="0">
                <a:solidFill>
                  <a:srgbClr val="FFFF00"/>
                </a:solidFill>
                <a:latin typeface="Arial" charset="0"/>
                <a:cs typeface="Arial" charset="0"/>
                <a:sym typeface="Cabin"/>
              </a:rPr>
              <a:t>ακολουθία</a:t>
            </a:r>
            <a:r>
              <a:rPr lang="el-GR" sz="3600" u="none" strike="noStrike" cap="none" dirty="0">
                <a:solidFill>
                  <a:schemeClr val="lt1"/>
                </a:solidFill>
                <a:latin typeface="Arial" charset="0"/>
                <a:ea typeface="Arial" charset="0"/>
                <a:cs typeface="Arial" charset="0"/>
                <a:sym typeface="Cabin"/>
              </a:rPr>
              <a:t> βημάτων που πρέπει να γίνουν με τη σειρά</a:t>
            </a:r>
            <a:r>
              <a:rPr lang="en-US" sz="3600" u="none" strike="noStrike" cap="none" dirty="0">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Ορισμένα βήματα είναι </a:t>
            </a:r>
            <a:r>
              <a:rPr lang="el-GR" sz="3600" dirty="0">
                <a:solidFill>
                  <a:srgbClr val="FFFF00"/>
                </a:solidFill>
                <a:latin typeface="Arial" charset="0"/>
                <a:cs typeface="Arial" charset="0"/>
                <a:sym typeface="Cabin"/>
              </a:rPr>
              <a:t>υπό</a:t>
            </a:r>
            <a:r>
              <a:rPr lang="el-GR" sz="3600" u="none" strike="noStrike" cap="none" dirty="0">
                <a:solidFill>
                  <a:schemeClr val="lt1"/>
                </a:solidFill>
                <a:latin typeface="Arial" charset="0"/>
                <a:ea typeface="Arial" charset="0"/>
                <a:cs typeface="Arial" charset="0"/>
                <a:sym typeface="Cabin"/>
              </a:rPr>
              <a:t> </a:t>
            </a:r>
            <a:r>
              <a:rPr lang="el-GR" sz="3600" dirty="0">
                <a:solidFill>
                  <a:srgbClr val="FFFF00"/>
                </a:solidFill>
                <a:latin typeface="Arial" charset="0"/>
                <a:cs typeface="Arial" charset="0"/>
                <a:sym typeface="Cabin"/>
              </a:rPr>
              <a:t>όρους</a:t>
            </a:r>
            <a:r>
              <a:rPr lang="el-GR" sz="3600" u="none" strike="noStrike" cap="none" dirty="0">
                <a:solidFill>
                  <a:schemeClr val="lt1"/>
                </a:solidFill>
                <a:latin typeface="Arial" charset="0"/>
                <a:ea typeface="Arial" charset="0"/>
                <a:cs typeface="Arial" charset="0"/>
                <a:sym typeface="Cabin"/>
              </a:rPr>
              <a:t> - ενδέχεται να παραλειφθούν</a:t>
            </a:r>
            <a:r>
              <a:rPr lang="en-US" sz="3600" u="none" strike="noStrike" cap="none" dirty="0">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Μερικές φορές ένα βήμα ή μια ομάδα βημάτων πρέπει να </a:t>
            </a:r>
            <a:r>
              <a:rPr lang="el-GR" sz="3600" dirty="0">
                <a:solidFill>
                  <a:srgbClr val="FFFF00"/>
                </a:solidFill>
                <a:latin typeface="Arial" charset="0"/>
                <a:cs typeface="Arial" charset="0"/>
                <a:sym typeface="Cabin"/>
              </a:rPr>
              <a:t>επαναληφθεί</a:t>
            </a:r>
            <a:r>
              <a:rPr lang="en-US" sz="3600" u="none" strike="noStrike" cap="none" dirty="0">
                <a:solidFill>
                  <a:schemeClr val="lt1"/>
                </a:solidFill>
                <a:latin typeface="Arial" charset="0"/>
                <a:ea typeface="Arial" charset="0"/>
                <a:cs typeface="Arial" charset="0"/>
                <a:sym typeface="Cabin"/>
              </a:rPr>
              <a:t>.</a:t>
            </a: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Μερικές φορές αποθηκεύουμε ένα σύνολο βημάτων που θα χρησιμοποιηθούν ξανά και ξανά, ανάλογα με τις ανάγκες σε διάφορα σημεία σε όλο το πρόγραμμα (Κεφάλαιο </a:t>
            </a:r>
            <a:r>
              <a:rPr lang="en-US" sz="3600" u="none" strike="noStrike" cap="none" dirty="0">
                <a:solidFill>
                  <a:schemeClr val="lt1"/>
                </a:solidFill>
                <a:latin typeface="Arial" charset="0"/>
                <a:ea typeface="Arial" charset="0"/>
                <a:cs typeface="Arial" charset="0"/>
                <a:sym typeface="Cabin"/>
              </a:rPr>
              <a:t>4).</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xfrm>
            <a:off x="391886" y="768096"/>
            <a:ext cx="15472229"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200" u="none" strike="noStrike" cap="none" dirty="0">
                <a:solidFill>
                  <a:srgbClr val="FFD966"/>
                </a:solidFill>
                <a:latin typeface="Arial" charset="0"/>
                <a:ea typeface="Arial" charset="0"/>
                <a:cs typeface="Arial" charset="0"/>
                <a:sym typeface="Cabin"/>
              </a:rPr>
              <a:t>Διαδοχικά Βήματα - Δομή Ακολουθίας</a:t>
            </a:r>
            <a:endParaRPr lang="en-US" sz="7200" u="none" strike="noStrike" cap="none" dirty="0">
              <a:solidFill>
                <a:srgbClr val="FFD966"/>
              </a:solidFill>
              <a:latin typeface="Arial" charset="0"/>
              <a:ea typeface="Arial" charset="0"/>
              <a:cs typeface="Arial" charset="0"/>
              <a:sym typeface="Cabin"/>
            </a:endParaRPr>
          </a:p>
        </p:txBody>
      </p:sp>
      <p:sp>
        <p:nvSpPr>
          <p:cNvPr id="551" name="Shape 551"/>
          <p:cNvSpPr txBox="1"/>
          <p:nvPr/>
        </p:nvSpPr>
        <p:spPr>
          <a:xfrm>
            <a:off x="6582116" y="2826310"/>
            <a:ext cx="3244646" cy="3268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Πρόγραμμα</a:t>
            </a:r>
            <a:r>
              <a:rPr lang="en-US" sz="3600" u="none" strike="noStrike" cap="none" dirty="0">
                <a:solidFill>
                  <a:schemeClr val="lt1"/>
                </a:solidFill>
                <a:latin typeface="Arial" charset="0"/>
                <a:ea typeface="Arial" charset="0"/>
                <a:cs typeface="Arial" charset="0"/>
                <a:sym typeface="Cabin"/>
              </a:rPr>
              <a:t>:</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2</a:t>
            </a:r>
          </a:p>
          <a:p>
            <a:pPr lvl="0">
              <a:buClr>
                <a:srgbClr val="FFFF00"/>
              </a:buClr>
              <a:buSzPct val="25000"/>
            </a:pPr>
            <a:r>
              <a:rPr lang="en-US" sz="3600" u="none" strike="noStrike" cap="none" dirty="0">
                <a:solidFill>
                  <a:srgbClr val="FFFF00"/>
                </a:solidFill>
                <a:latin typeface="Courier" charset="0"/>
                <a:ea typeface="Courier" charset="0"/>
                <a:cs typeface="Courier" charset="0"/>
                <a:sym typeface="Cabin"/>
              </a:rPr>
              <a:t>print(</a:t>
            </a:r>
            <a:r>
              <a:rPr lang="en-US" sz="3600" u="none" strike="noStrike" cap="none" dirty="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00FF00"/>
                </a:solidFill>
                <a:latin typeface="Courier" charset="0"/>
                <a:ea typeface="Courier" charset="0"/>
                <a:cs typeface="Courier" charset="0"/>
                <a:sym typeface="Cabin"/>
              </a:rPr>
              <a:t>x = x + 2</a:t>
            </a:r>
          </a:p>
          <a:p>
            <a:pPr lvl="0">
              <a:buClr>
                <a:srgbClr val="FFFF00"/>
              </a:buClr>
              <a:buSzPct val="25000"/>
            </a:pPr>
            <a:r>
              <a:rPr lang="en-US" sz="3600" u="none" strike="noStrike" cap="none" dirty="0">
                <a:solidFill>
                  <a:srgbClr val="FFFF00"/>
                </a:solidFill>
                <a:latin typeface="Courier" charset="0"/>
                <a:ea typeface="Courier" charset="0"/>
                <a:cs typeface="Courier" charset="0"/>
                <a:sym typeface="Cabin"/>
              </a:rPr>
              <a:t>print(</a:t>
            </a:r>
            <a:r>
              <a:rPr lang="en-US" sz="3600" u="none" strike="noStrike" cap="none" dirty="0">
                <a:solidFill>
                  <a:srgbClr val="00FF00"/>
                </a:solidFill>
                <a:latin typeface="Courier" charset="0"/>
                <a:ea typeface="Courier" charset="0"/>
                <a:cs typeface="Courier" charset="0"/>
                <a:sym typeface="Cabin"/>
              </a:rPr>
              <a:t>x</a:t>
            </a:r>
            <a:r>
              <a:rPr lang="en-US" sz="3600" dirty="0">
                <a:solidFill>
                  <a:srgbClr val="FFFF00"/>
                </a:solidFill>
                <a:latin typeface="Courier" charset="0"/>
                <a:ea typeface="Courier" charset="0"/>
                <a:cs typeface="Courier" charset="0"/>
                <a:sym typeface="Cabin"/>
              </a:rPr>
              <a:t>)</a:t>
            </a:r>
            <a:endParaRPr lang="en-US" sz="3600" u="none" strike="noStrike" cap="none" dirty="0">
              <a:solidFill>
                <a:srgbClr val="00FF00"/>
              </a:solidFill>
              <a:latin typeface="Courier" charset="0"/>
              <a:ea typeface="Courier" charset="0"/>
              <a:cs typeface="Courier" charset="0"/>
              <a:sym typeface="Cabin"/>
            </a:endParaRPr>
          </a:p>
        </p:txBody>
      </p:sp>
      <p:sp>
        <p:nvSpPr>
          <p:cNvPr id="552" name="Shape 552"/>
          <p:cNvSpPr txBox="1"/>
          <p:nvPr/>
        </p:nvSpPr>
        <p:spPr>
          <a:xfrm>
            <a:off x="11812570" y="3325265"/>
            <a:ext cx="1734097" cy="2132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Έξοδος</a:t>
            </a:r>
            <a:r>
              <a:rPr lang="en-US" sz="3600" u="none" strike="noStrike" cap="none" dirty="0">
                <a:solidFill>
                  <a:schemeClr val="lt1"/>
                </a:solidFill>
                <a:latin typeface="Arial" charset="0"/>
                <a:ea typeface="Arial" charset="0"/>
                <a:cs typeface="Arial" charset="0"/>
                <a:sym typeface="Cabin"/>
              </a:rPr>
              <a:t>:</a:t>
            </a:r>
          </a:p>
          <a:p>
            <a:pPr marL="0" marR="0" lvl="0" indent="0" algn="ctr" rtl="0">
              <a:lnSpc>
                <a:spcPct val="100000"/>
              </a:lnSpc>
              <a:spcBef>
                <a:spcPts val="0"/>
              </a:spcBef>
              <a:spcAft>
                <a:spcPts val="0"/>
              </a:spcAft>
              <a:buNone/>
            </a:pP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  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  4</a:t>
            </a:r>
          </a:p>
        </p:txBody>
      </p:sp>
      <p:sp>
        <p:nvSpPr>
          <p:cNvPr id="553" name="Shape 553"/>
          <p:cNvSpPr txBox="1"/>
          <p:nvPr/>
        </p:nvSpPr>
        <p:spPr>
          <a:xfrm>
            <a:off x="1587500" y="27426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2</a:t>
            </a:r>
          </a:p>
        </p:txBody>
      </p:sp>
      <p:sp>
        <p:nvSpPr>
          <p:cNvPr id="554" name="Shape 554"/>
          <p:cNvSpPr txBox="1"/>
          <p:nvPr/>
        </p:nvSpPr>
        <p:spPr>
          <a:xfrm>
            <a:off x="1587500" y="38475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print(x)</a:t>
            </a:r>
          </a:p>
        </p:txBody>
      </p:sp>
      <p:cxnSp>
        <p:nvCxnSpPr>
          <p:cNvPr id="555" name="Shape 555"/>
          <p:cNvCxnSpPr/>
          <p:nvPr/>
        </p:nvCxnSpPr>
        <p:spPr>
          <a:xfrm rot="10800000">
            <a:off x="2940049" y="3339707"/>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6" name="Shape 556"/>
          <p:cNvSpPr txBox="1"/>
          <p:nvPr/>
        </p:nvSpPr>
        <p:spPr>
          <a:xfrm>
            <a:off x="1587500" y="4928796"/>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x = x + 2</a:t>
            </a:r>
          </a:p>
        </p:txBody>
      </p:sp>
      <p:cxnSp>
        <p:nvCxnSpPr>
          <p:cNvPr id="557" name="Shape 557"/>
          <p:cNvCxnSpPr/>
          <p:nvPr/>
        </p:nvCxnSpPr>
        <p:spPr>
          <a:xfrm rot="10800000">
            <a:off x="2940049" y="4436813"/>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558" name="Shape 558"/>
          <p:cNvSpPr txBox="1"/>
          <p:nvPr/>
        </p:nvSpPr>
        <p:spPr>
          <a:xfrm>
            <a:off x="1587500" y="6031965"/>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print(x)</a:t>
            </a:r>
          </a:p>
        </p:txBody>
      </p:sp>
      <p:cxnSp>
        <p:nvCxnSpPr>
          <p:cNvPr id="559" name="Shape 559"/>
          <p:cNvCxnSpPr/>
          <p:nvPr/>
        </p:nvCxnSpPr>
        <p:spPr>
          <a:xfrm rot="10800000">
            <a:off x="2940049" y="5525551"/>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60" name="Shape 560"/>
          <p:cNvCxnSpPr/>
          <p:nvPr/>
        </p:nvCxnSpPr>
        <p:spPr>
          <a:xfrm flipH="1">
            <a:off x="8774349" y="4669277"/>
            <a:ext cx="2762656" cy="72056"/>
          </a:xfrm>
          <a:prstGeom prst="straightConnector1">
            <a:avLst/>
          </a:prstGeom>
          <a:noFill/>
          <a:ln w="50800" cap="rnd" cmpd="sng">
            <a:solidFill>
              <a:srgbClr val="FFFFFF"/>
            </a:solidFill>
            <a:prstDash val="solid"/>
            <a:miter/>
            <a:headEnd type="stealth" w="med" len="med"/>
            <a:tailEnd type="none" w="med" len="med"/>
          </a:ln>
        </p:spPr>
      </p:cxnSp>
      <p:cxnSp>
        <p:nvCxnSpPr>
          <p:cNvPr id="561" name="Shape 561"/>
          <p:cNvCxnSpPr/>
          <p:nvPr/>
        </p:nvCxnSpPr>
        <p:spPr>
          <a:xfrm flipH="1">
            <a:off x="8774349" y="5278965"/>
            <a:ext cx="2783186" cy="613835"/>
          </a:xfrm>
          <a:prstGeom prst="straightConnector1">
            <a:avLst/>
          </a:prstGeom>
          <a:noFill/>
          <a:ln w="50800" cap="rnd" cmpd="sng">
            <a:solidFill>
              <a:srgbClr val="FFFFFF"/>
            </a:solidFill>
            <a:prstDash val="solid"/>
            <a:miter/>
            <a:headEnd type="stealth" w="med" len="med"/>
            <a:tailEnd type="none" w="med" len="med"/>
          </a:ln>
        </p:spPr>
      </p:cxnSp>
      <p:sp>
        <p:nvSpPr>
          <p:cNvPr id="562" name="Shape 562"/>
          <p:cNvSpPr txBox="1"/>
          <p:nvPr/>
        </p:nvSpPr>
        <p:spPr>
          <a:xfrm>
            <a:off x="986971" y="7168825"/>
            <a:ext cx="13962743" cy="131417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300" u="none" strike="noStrike" cap="none" dirty="0">
                <a:solidFill>
                  <a:schemeClr val="lt1"/>
                </a:solidFill>
                <a:latin typeface="Arial" charset="0"/>
                <a:ea typeface="Arial" charset="0"/>
                <a:cs typeface="Arial" charset="0"/>
                <a:sym typeface="Cabin"/>
              </a:rPr>
              <a:t>Όταν ένα πρόγραμμα εκτελείται, ρέει από το ένα βήμα στο επόμενο. Ως προγραμματιστές, δημιουργούμε «μονοπάτια» για να τα ακολουθήσει το πρόγραμμα</a:t>
            </a:r>
            <a:r>
              <a:rPr lang="en-US" sz="33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Shape 25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Χρήστες ή </a:t>
            </a:r>
            <a:r>
              <a:rPr lang="el-GR" sz="7600" dirty="0">
                <a:solidFill>
                  <a:srgbClr val="FFD966"/>
                </a:solidFill>
                <a:latin typeface="Arial" charset="0"/>
                <a:ea typeface="Arial" charset="0"/>
                <a:cs typeface="Arial" charset="0"/>
                <a:sym typeface="Cabin"/>
              </a:rPr>
              <a:t>Π</a:t>
            </a:r>
            <a:r>
              <a:rPr lang="el-GR" sz="7600" u="none" strike="noStrike" cap="none" dirty="0">
                <a:solidFill>
                  <a:srgbClr val="FFD966"/>
                </a:solidFill>
                <a:latin typeface="Arial" charset="0"/>
                <a:ea typeface="Arial" charset="0"/>
                <a:cs typeface="Arial" charset="0"/>
                <a:sym typeface="Cabin"/>
              </a:rPr>
              <a:t>ρογραμματιστές</a:t>
            </a:r>
            <a:endParaRPr lang="en-US" sz="7600" u="none" strike="noStrike" cap="none" dirty="0">
              <a:solidFill>
                <a:srgbClr val="FFD966"/>
              </a:solidFill>
              <a:latin typeface="Arial" charset="0"/>
              <a:ea typeface="Arial" charset="0"/>
              <a:cs typeface="Arial" charset="0"/>
              <a:sym typeface="Cabin"/>
            </a:endParaRPr>
          </a:p>
        </p:txBody>
      </p:sp>
      <p:sp>
        <p:nvSpPr>
          <p:cNvPr id="255" name="Shape 255"/>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χρήστες βλέπουν τους υπολογιστές ως ένα σύνολο εργαλείων - επεξεργαστές κειμένου, υπολογιστικά φύλλα, χάρτες, λίστες υποχρεώσεων </a:t>
            </a:r>
            <a:r>
              <a:rPr lang="el-GR" sz="3200" u="none" strike="noStrike" cap="none" dirty="0" err="1">
                <a:solidFill>
                  <a:schemeClr val="lt1"/>
                </a:solidFill>
                <a:latin typeface="Arial" charset="0"/>
                <a:ea typeface="Arial" charset="0"/>
                <a:cs typeface="Arial" charset="0"/>
                <a:sym typeface="Cabin"/>
              </a:rPr>
              <a:t>κ.λπ</a:t>
            </a:r>
            <a:r>
              <a:rPr lang="en-US" sz="3200" u="none" strike="noStrike" cap="none" dirty="0">
                <a:solidFill>
                  <a:schemeClr val="lt1"/>
                </a:solidFill>
                <a:latin typeface="Arial" charset="0"/>
                <a:ea typeface="Arial" charset="0"/>
                <a:cs typeface="Arial" charset="0"/>
                <a:sym typeface="Cabin"/>
              </a:rPr>
              <a:t>.</a:t>
            </a:r>
          </a:p>
          <a:p>
            <a:pPr marL="749300" marR="0" lvl="0" indent="-3456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προγραμματιστές μαθαίνουν τις «ιδιοτροπίες» του υπολογιστή και τη γλώσσα του υπολογιστή</a:t>
            </a:r>
            <a:endParaRPr lang="en-US" sz="3200" u="none" strike="noStrike" cap="none" dirty="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προγραμματιστές έχουν κάποια εργαλεία που τους επιτρέπουν να δημιουργήσουν νέα εργαλεία</a:t>
            </a:r>
            <a:endParaRPr lang="en-US" sz="3200" u="none" strike="noStrike" cap="none" dirty="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chemeClr val="lt1"/>
              </a:buClr>
              <a:buSzPct val="100000"/>
              <a:buFont typeface="Cabin"/>
              <a:buChar char="•"/>
            </a:pPr>
            <a:r>
              <a:rPr lang="el-GR" sz="3200" u="none" strike="noStrike" cap="none" dirty="0">
                <a:solidFill>
                  <a:schemeClr val="lt1"/>
                </a:solidFill>
                <a:latin typeface="Arial" charset="0"/>
                <a:ea typeface="Arial" charset="0"/>
                <a:cs typeface="Arial" charset="0"/>
                <a:sym typeface="Cabin"/>
              </a:rPr>
              <a:t>Οι προγραμματιστές συνήθως γράφουν εργαλεία για πολλούς χρήστες και κάποιες φορές κατασκευάζουν μικρούς «βοηθούς» για τον εαυτό τους, για να αυτοματοποιήσουν μια εργασία</a:t>
            </a:r>
            <a:endParaRPr lang="en-US" sz="32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54700" y="768096"/>
            <a:ext cx="9588499"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7600" u="none" strike="noStrike" cap="none" dirty="0">
                <a:solidFill>
                  <a:srgbClr val="FFD966"/>
                </a:solidFill>
                <a:latin typeface="Arial" charset="0"/>
                <a:ea typeface="Arial" charset="0"/>
                <a:cs typeface="Arial" charset="0"/>
                <a:sym typeface="Cabin"/>
              </a:rPr>
              <a:t>Βήματα Υπό Όρους – Δομή Επιλογής</a:t>
            </a:r>
            <a:endParaRPr lang="en-US" sz="7600" u="none" strike="noStrike" cap="none" dirty="0">
              <a:solidFill>
                <a:srgbClr val="FFD966"/>
              </a:solidFill>
              <a:latin typeface="Arial" charset="0"/>
              <a:ea typeface="Arial" charset="0"/>
              <a:cs typeface="Arial" charset="0"/>
              <a:sym typeface="Cabin"/>
            </a:endParaRPr>
          </a:p>
        </p:txBody>
      </p:sp>
      <p:sp>
        <p:nvSpPr>
          <p:cNvPr id="568" name="Shape 568"/>
          <p:cNvSpPr txBox="1"/>
          <p:nvPr/>
        </p:nvSpPr>
        <p:spPr>
          <a:xfrm>
            <a:off x="13684012" y="4021609"/>
            <a:ext cx="2282862"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Έξοδος</a:t>
            </a:r>
            <a:r>
              <a:rPr lang="en-US" sz="3600" u="none" strike="noStrike" cap="none" dirty="0">
                <a:solidFill>
                  <a:schemeClr val="lt1"/>
                </a:solidFill>
                <a:latin typeface="Arial" charset="0"/>
                <a:ea typeface="Arial" charset="0"/>
                <a:cs typeface="Arial" charset="0"/>
                <a:sym typeface="Cabin"/>
              </a:rPr>
              <a:t>:</a:t>
            </a: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600" dirty="0">
                <a:solidFill>
                  <a:srgbClr val="FFFF00"/>
                </a:solidFill>
                <a:latin typeface="Arial" charset="0"/>
                <a:cs typeface="Arial" charset="0"/>
                <a:sym typeface="Cabin"/>
              </a:rPr>
              <a:t>Μικρότερο</a:t>
            </a:r>
            <a:endParaRPr lang="en-US" sz="3600" dirty="0">
              <a:solidFill>
                <a:srgbClr val="FFFF00"/>
              </a:solidFill>
              <a:latin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l-GR" sz="3600" dirty="0">
                <a:solidFill>
                  <a:srgbClr val="FFFF00"/>
                </a:solidFill>
                <a:latin typeface="Arial" charset="0"/>
                <a:cs typeface="Arial" charset="0"/>
                <a:sym typeface="Cabin"/>
              </a:rPr>
              <a:t>Τέλος</a:t>
            </a:r>
            <a:r>
              <a:rPr lang="en-US" sz="3600" u="none" strike="noStrike" cap="none" dirty="0">
                <a:solidFill>
                  <a:srgbClr val="FFFF00"/>
                </a:solidFill>
                <a:latin typeface="Arial" charset="0"/>
                <a:ea typeface="Arial" charset="0"/>
                <a:cs typeface="Arial" charset="0"/>
                <a:sym typeface="Cabin"/>
              </a:rPr>
              <a:t> </a:t>
            </a:r>
          </a:p>
        </p:txBody>
      </p:sp>
      <p:sp>
        <p:nvSpPr>
          <p:cNvPr id="569" name="Shape 569"/>
          <p:cNvSpPr txBox="1"/>
          <p:nvPr/>
        </p:nvSpPr>
        <p:spPr>
          <a:xfrm>
            <a:off x="7421562" y="2765425"/>
            <a:ext cx="4979786"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Πρόγραμμα</a:t>
            </a:r>
            <a:r>
              <a:rPr lang="en-US" sz="3600" u="none" strike="noStrike" cap="none" dirty="0">
                <a:solidFill>
                  <a:schemeClr val="lt1"/>
                </a:solidFill>
                <a:latin typeface="Arial" charset="0"/>
                <a:ea typeface="Arial" charset="0"/>
                <a:cs typeface="Arial" charset="0"/>
                <a:sym typeface="Cabin"/>
              </a:rPr>
              <a:t>:</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&lt; 10: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FFFF00"/>
                </a:solidFill>
                <a:latin typeface="Courier" charset="0"/>
                <a:ea typeface="Courier" charset="0"/>
                <a:cs typeface="Courier" charset="0"/>
                <a:sym typeface="Cabin"/>
              </a:rPr>
              <a:t>print(</a:t>
            </a:r>
            <a:r>
              <a:rPr lang="el-GR" sz="2800" dirty="0">
                <a:solidFill>
                  <a:srgbClr val="00FF00"/>
                </a:solidFill>
                <a:sym typeface="Cabin"/>
              </a:rPr>
              <a:t>'Μικρότερο</a:t>
            </a:r>
            <a:r>
              <a:rPr lang="en-US" sz="2800" dirty="0">
                <a:solidFill>
                  <a:srgbClr val="00FF00"/>
                </a:solidFill>
                <a:latin typeface="Courier" charset="0"/>
                <a:ea typeface="Courier" charset="0"/>
                <a:cs typeface="Courier" charset="0"/>
                <a:sym typeface="Cabin"/>
              </a:rPr>
              <a:t>'</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&gt; 20: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a:t>
            </a:r>
            <a:r>
              <a:rPr lang="el-GR" sz="2800" dirty="0">
                <a:solidFill>
                  <a:srgbClr val="00FF00"/>
                </a:solidFill>
                <a:sym typeface="Cabin"/>
              </a:rPr>
              <a:t>Μεγαλύτερο</a:t>
            </a:r>
            <a:r>
              <a:rPr lang="en-US" sz="2800" dirty="0">
                <a:solidFill>
                  <a:srgbClr val="00FF00"/>
                </a:solidFill>
                <a:latin typeface="Courier" charset="0"/>
                <a:ea typeface="Courier" charset="0"/>
                <a:cs typeface="Courier" charset="0"/>
                <a:sym typeface="Cabin"/>
              </a:rPr>
              <a:t>'</a:t>
            </a:r>
            <a:r>
              <a:rPr lang="en-US" sz="2800" dirty="0">
                <a:solidFill>
                  <a:srgbClr val="FFFF00"/>
                </a:solidFill>
                <a:latin typeface="Courier" charset="0"/>
                <a:ea typeface="Courier" charset="0"/>
                <a:cs typeface="Courier" charset="0"/>
                <a:sym typeface="Cabin"/>
              </a:rPr>
              <a:t>)</a:t>
            </a:r>
            <a:endParaRPr sz="2800" u="none" strike="noStrike" cap="none" dirty="0">
              <a:solidFill>
                <a:srgbClr val="00FF00"/>
              </a:solidFill>
              <a:latin typeface="Courier" charset="0"/>
              <a:ea typeface="Courier" charset="0"/>
              <a:cs typeface="Courier" charset="0"/>
              <a:sym typeface="Cabin"/>
            </a:endParaRPr>
          </a:p>
          <a:p>
            <a:pPr lvl="0">
              <a:buClr>
                <a:srgbClr val="FFFF00"/>
              </a:buClr>
              <a:buSzPct val="25000"/>
            </a:pP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'Finis'</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76387"/>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cxnSpLocks/>
          </p:cNvCxnSpPr>
          <p:nvPr/>
        </p:nvCxnSpPr>
        <p:spPr>
          <a:xfrm flipH="1">
            <a:off x="11945258" y="5123543"/>
            <a:ext cx="1595644" cy="385082"/>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399" y="3352800"/>
            <a:ext cx="3610429"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l-GR" sz="3000" u="none" strike="noStrike" cap="none" dirty="0">
                <a:solidFill>
                  <a:schemeClr val="lt1"/>
                </a:solidFill>
                <a:latin typeface="Arial" charset="0"/>
                <a:ea typeface="Arial" charset="0"/>
                <a:cs typeface="Arial" charset="0"/>
                <a:sym typeface="Cabin"/>
              </a:rPr>
              <a:t>Μικρότερο</a:t>
            </a:r>
            <a:r>
              <a:rPr lang="en-US" sz="3000" dirty="0">
                <a:solidFill>
                  <a:schemeClr val="lt1"/>
                </a:solidFill>
                <a:latin typeface="Arial" charset="0"/>
                <a:ea typeface="Arial" charset="0"/>
                <a:cs typeface="Arial" charset="0"/>
                <a:sym typeface="Cabin"/>
              </a:rPr>
              <a:t>')</a:t>
            </a:r>
            <a:endParaRPr lang="en-US" sz="3000" u="none" strike="noStrike" cap="none" dirty="0">
              <a:solidFill>
                <a:schemeClr val="lt1"/>
              </a:solidFill>
              <a:latin typeface="Arial" charset="0"/>
              <a:ea typeface="Arial" charset="0"/>
              <a:cs typeface="Arial" charset="0"/>
              <a:sym typeface="Cabin"/>
            </a:endParaRPr>
          </a:p>
        </p:txBody>
      </p:sp>
      <p:cxnSp>
        <p:nvCxnSpPr>
          <p:cNvPr id="576" name="Shape 576"/>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97586"/>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399" y="6096000"/>
            <a:ext cx="3610429"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l-GR" sz="3000" dirty="0">
                <a:solidFill>
                  <a:schemeClr val="lt1"/>
                </a:solidFill>
                <a:latin typeface="Arial" charset="0"/>
                <a:ea typeface="Arial" charset="0"/>
                <a:cs typeface="Arial" charset="0"/>
                <a:sym typeface="Cabin"/>
              </a:rPr>
              <a:t> Μεγαλύτερο </a:t>
            </a:r>
            <a:r>
              <a:rPr lang="en-US" sz="3000" dirty="0">
                <a:solidFill>
                  <a:schemeClr val="lt1"/>
                </a:solidFill>
                <a:latin typeface="Arial" charset="0"/>
                <a:ea typeface="Arial" charset="0"/>
                <a:cs typeface="Arial" charset="0"/>
                <a:sym typeface="Cabin"/>
              </a:rPr>
              <a:t>')</a:t>
            </a:r>
            <a:endParaRPr lang="en-US" sz="3000" u="none" strike="noStrike" cap="none" dirty="0">
              <a:solidFill>
                <a:schemeClr val="lt1"/>
              </a:solidFill>
              <a:latin typeface="Arial" charset="0"/>
              <a:ea typeface="Arial" charset="0"/>
              <a:cs typeface="Arial" charset="0"/>
              <a:sym typeface="Cabin"/>
            </a:endParaRPr>
          </a:p>
        </p:txBody>
      </p:sp>
      <p:cxnSp>
        <p:nvCxnSpPr>
          <p:cNvPr id="583" name="Shape 583"/>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a:cxnSpLocks/>
          </p:cNvCxnSpPr>
          <p:nvPr/>
        </p:nvCxnSpPr>
        <p:spPr>
          <a:xfrm flipH="1">
            <a:off x="11627077" y="5704114"/>
            <a:ext cx="1913825" cy="1141185"/>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l-GR" sz="3000" dirty="0">
                <a:solidFill>
                  <a:schemeClr val="lt1"/>
                </a:solidFill>
                <a:latin typeface="Arial" charset="0"/>
                <a:ea typeface="Arial" charset="0"/>
                <a:cs typeface="Arial" charset="0"/>
                <a:sym typeface="Cabin"/>
              </a:rPr>
              <a:t>Τέλος</a:t>
            </a:r>
            <a:r>
              <a:rPr lang="en-US" sz="3000" dirty="0">
                <a:solidFill>
                  <a:schemeClr val="lt1"/>
                </a:solidFill>
                <a:latin typeface="Arial" charset="0"/>
                <a:ea typeface="Arial" charset="0"/>
                <a:cs typeface="Arial" charset="0"/>
                <a:sym typeface="Cabin"/>
              </a:rPr>
              <a:t>')</a:t>
            </a:r>
            <a:endParaRPr lang="en-US" sz="3000" u="none" strike="noStrike" cap="none" dirty="0">
              <a:solidFill>
                <a:schemeClr val="lt1"/>
              </a:solidFill>
              <a:latin typeface="Arial" charset="0"/>
              <a:ea typeface="Arial" charset="0"/>
              <a:cs typeface="Arial" charset="0"/>
              <a:sym typeface="Cabin"/>
            </a:endParaRPr>
          </a:p>
        </p:txBody>
      </p:sp>
      <p:sp>
        <p:nvSpPr>
          <p:cNvPr id="589" name="Shape 589"/>
          <p:cNvSpPr txBox="1"/>
          <p:nvPr/>
        </p:nvSpPr>
        <p:spPr>
          <a:xfrm>
            <a:off x="4414837" y="210820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000" u="none" strike="noStrike" cap="none" dirty="0">
                <a:solidFill>
                  <a:srgbClr val="FFFFFF"/>
                </a:solidFill>
                <a:latin typeface="Arial" charset="0"/>
                <a:ea typeface="Arial" charset="0"/>
                <a:cs typeface="Arial" charset="0"/>
                <a:sym typeface="Cabin"/>
              </a:rPr>
              <a:t>Ναι</a:t>
            </a:r>
            <a:endParaRPr lang="en-US" sz="3000" u="none" strike="noStrike" cap="none" dirty="0">
              <a:solidFill>
                <a:srgbClr val="FFFFFF"/>
              </a:solidFill>
              <a:latin typeface="Arial" charset="0"/>
              <a:ea typeface="Arial" charset="0"/>
              <a:cs typeface="Arial" charset="0"/>
              <a:sym typeface="Cabin"/>
            </a:endParaRPr>
          </a:p>
        </p:txBody>
      </p:sp>
      <p:sp>
        <p:nvSpPr>
          <p:cNvPr id="591" name="Shape 591"/>
          <p:cNvSpPr txBox="1"/>
          <p:nvPr/>
        </p:nvSpPr>
        <p:spPr>
          <a:xfrm>
            <a:off x="1652280" y="3609265"/>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000" dirty="0">
                <a:solidFill>
                  <a:srgbClr val="FFFFFF"/>
                </a:solidFill>
                <a:latin typeface="Arial" charset="0"/>
                <a:ea typeface="Arial" charset="0"/>
                <a:cs typeface="Arial" charset="0"/>
                <a:sym typeface="Cabin"/>
              </a:rPr>
              <a:t>Όχι</a:t>
            </a:r>
            <a:endParaRPr lang="en-US" sz="3000" dirty="0">
              <a:solidFill>
                <a:srgbClr val="FFFFFF"/>
              </a:solidFill>
              <a:latin typeface="Arial" charset="0"/>
              <a:ea typeface="Arial" charset="0"/>
              <a:cs typeface="Arial" charset="0"/>
              <a:sym typeface="Cabin"/>
            </a:endParaRPr>
          </a:p>
        </p:txBody>
      </p:sp>
      <p:sp>
        <p:nvSpPr>
          <p:cNvPr id="28" name="Shape 591"/>
          <p:cNvSpPr txBox="1"/>
          <p:nvPr/>
        </p:nvSpPr>
        <p:spPr>
          <a:xfrm>
            <a:off x="1663560" y="6285823"/>
            <a:ext cx="725399" cy="6221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algn="ctr">
              <a:buClr>
                <a:schemeClr val="lt1"/>
              </a:buClr>
              <a:buSzPct val="25000"/>
            </a:pPr>
            <a:r>
              <a:rPr lang="el-GR" sz="3000" dirty="0">
                <a:solidFill>
                  <a:srgbClr val="FFFFFF"/>
                </a:solidFill>
                <a:latin typeface="Arial" charset="0"/>
                <a:ea typeface="Arial" charset="0"/>
                <a:cs typeface="Arial" charset="0"/>
                <a:sym typeface="Cabin"/>
              </a:rPr>
              <a:t>Όχι</a:t>
            </a:r>
            <a:endParaRPr lang="en-US" sz="3000" dirty="0">
              <a:solidFill>
                <a:srgbClr val="FFFFFF"/>
              </a:solidFill>
              <a:latin typeface="Arial" charset="0"/>
              <a:ea typeface="Arial" charset="0"/>
              <a:cs typeface="Arial" charset="0"/>
              <a:sym typeface="Cabin"/>
            </a:endParaRPr>
          </a:p>
        </p:txBody>
      </p:sp>
      <p:sp>
        <p:nvSpPr>
          <p:cNvPr id="29" name="Shape 589"/>
          <p:cNvSpPr txBox="1"/>
          <p:nvPr/>
        </p:nvSpPr>
        <p:spPr>
          <a:xfrm>
            <a:off x="4414837" y="480266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000" u="none" strike="noStrike" cap="none" dirty="0">
                <a:solidFill>
                  <a:srgbClr val="FFFFFF"/>
                </a:solidFill>
                <a:latin typeface="Arial" charset="0"/>
                <a:ea typeface="Arial" charset="0"/>
                <a:cs typeface="Arial" charset="0"/>
                <a:sym typeface="Cabin"/>
              </a:rPr>
              <a:t>Ναι</a:t>
            </a:r>
            <a:endParaRPr lang="en-US" sz="3000" u="none" strike="noStrike" cap="none" dirty="0">
              <a:solidFill>
                <a:srgbClr val="FFFFFF"/>
              </a:solidFill>
              <a:latin typeface="Arial" charset="0"/>
              <a:ea typeface="Arial" charset="0"/>
              <a:cs typeface="Arial" charset="0"/>
              <a:sym typeface="Cabi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4789601" y="461097"/>
            <a:ext cx="11074627" cy="174556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6600" u="none" strike="noStrike" cap="none" dirty="0">
                <a:solidFill>
                  <a:srgbClr val="FFD966"/>
                </a:solidFill>
                <a:latin typeface="Arial" charset="0"/>
                <a:ea typeface="Arial" charset="0"/>
                <a:cs typeface="Arial" charset="0"/>
                <a:sym typeface="Cabin"/>
              </a:rPr>
              <a:t>Επαναλαμβανόμενα βήματα – Δομή Επανάληψης</a:t>
            </a:r>
            <a:endParaRPr lang="en-US" sz="6600" u="none" strike="noStrike" cap="none" dirty="0">
              <a:solidFill>
                <a:srgbClr val="FFD966"/>
              </a:solidFill>
              <a:latin typeface="Arial" charset="0"/>
              <a:ea typeface="Arial" charset="0"/>
              <a:cs typeface="Arial" charset="0"/>
              <a:sym typeface="Cabin"/>
            </a:endParaRPr>
          </a:p>
        </p:txBody>
      </p:sp>
      <p:sp>
        <p:nvSpPr>
          <p:cNvPr id="597" name="Shape 597"/>
          <p:cNvSpPr txBox="1"/>
          <p:nvPr/>
        </p:nvSpPr>
        <p:spPr>
          <a:xfrm>
            <a:off x="13337271" y="2406332"/>
            <a:ext cx="2406364" cy="4267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Έξοδος</a:t>
            </a:r>
            <a:r>
              <a:rPr lang="en-US" sz="3600" u="none" strike="noStrike" cap="none" dirty="0">
                <a:solidFill>
                  <a:schemeClr val="lt1"/>
                </a:solidFill>
                <a:latin typeface="Arial" charset="0"/>
                <a:ea typeface="Arial" charset="0"/>
                <a:cs typeface="Arial" charset="0"/>
                <a:sym typeface="Cabin"/>
              </a:rPr>
              <a:t>:</a:t>
            </a:r>
          </a:p>
          <a:p>
            <a:pPr marL="0" marR="0" lvl="0" indent="0" algn="ctr" rtl="0">
              <a:lnSpc>
                <a:spcPct val="100000"/>
              </a:lnSpc>
              <a:spcBef>
                <a:spcPts val="0"/>
              </a:spcBef>
              <a:spcAft>
                <a:spcPts val="0"/>
              </a:spcAft>
              <a:buNone/>
            </a:pPr>
            <a:endParaRPr sz="36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l-GR" sz="3600" u="none" strike="noStrike" cap="none" dirty="0">
                <a:solidFill>
                  <a:srgbClr val="FFFF00"/>
                </a:solidFill>
                <a:latin typeface="Arial" charset="0"/>
                <a:ea typeface="Arial" charset="0"/>
                <a:cs typeface="Arial" charset="0"/>
                <a:sym typeface="Cabin"/>
              </a:rPr>
              <a:t>Εκτόξευση</a:t>
            </a:r>
            <a:r>
              <a:rPr lang="en-US" sz="3600" u="none" strike="noStrike" cap="none" dirty="0">
                <a:solidFill>
                  <a:srgbClr val="FFFF00"/>
                </a:solidFill>
                <a:latin typeface="Arial" charset="0"/>
                <a:ea typeface="Arial" charset="0"/>
                <a:cs typeface="Arial" charset="0"/>
                <a:sym typeface="Cabin"/>
              </a:rPr>
              <a:t>!</a:t>
            </a:r>
          </a:p>
        </p:txBody>
      </p:sp>
      <p:sp>
        <p:nvSpPr>
          <p:cNvPr id="598" name="Shape 598"/>
          <p:cNvSpPr txBox="1"/>
          <p:nvPr/>
        </p:nvSpPr>
        <p:spPr>
          <a:xfrm>
            <a:off x="7104810" y="2611795"/>
            <a:ext cx="428232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3600" u="none" strike="noStrike" cap="none" dirty="0">
                <a:solidFill>
                  <a:schemeClr val="lt1"/>
                </a:solidFill>
                <a:latin typeface="Arial" charset="0"/>
                <a:ea typeface="Arial" charset="0"/>
                <a:cs typeface="Arial" charset="0"/>
                <a:sym typeface="Cabin"/>
              </a:rPr>
              <a:t>Πρόγραμμα</a:t>
            </a:r>
            <a:r>
              <a:rPr lang="en-US" sz="3600" u="none" strike="noStrike" cap="none" dirty="0">
                <a:solidFill>
                  <a:schemeClr val="lt1"/>
                </a:solidFill>
                <a:latin typeface="Arial" charset="0"/>
                <a:ea typeface="Arial" charset="0"/>
                <a:cs typeface="Arial" charset="0"/>
                <a:sym typeface="Cabin"/>
              </a:rPr>
              <a:t>:</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n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while</a:t>
            </a:r>
            <a:r>
              <a:rPr lang="en-US" sz="2800" u="none" strike="noStrike" cap="none" dirty="0">
                <a:solidFill>
                  <a:srgbClr val="00FF00"/>
                </a:solidFill>
                <a:latin typeface="Courier" charset="0"/>
                <a:ea typeface="Courier" charset="0"/>
                <a:cs typeface="Courier" charset="0"/>
                <a:sym typeface="Cabin"/>
              </a:rPr>
              <a:t> n &gt; 0</a:t>
            </a:r>
            <a:r>
              <a:rPr lang="en-US" sz="2800" u="none" strike="noStrike" cap="none" dirty="0">
                <a:solidFill>
                  <a:srgbClr val="FFFF00"/>
                </a:solidFill>
                <a:latin typeface="Courier" charset="0"/>
                <a:ea typeface="Courier" charset="0"/>
                <a:cs typeface="Courier" charset="0"/>
                <a:sym typeface="Cabin"/>
              </a:rPr>
              <a:t> :</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    print(</a:t>
            </a:r>
            <a:r>
              <a:rPr lang="en-US" sz="2800" u="none" strike="noStrike" cap="none" dirty="0">
                <a:solidFill>
                  <a:srgbClr val="00FF00"/>
                </a:solidFill>
                <a:latin typeface="Courier" charset="0"/>
                <a:ea typeface="Courier" charset="0"/>
                <a:cs typeface="Courier" charset="0"/>
                <a:sym typeface="Cabin"/>
              </a:rPr>
              <a:t>n</a:t>
            </a:r>
            <a:r>
              <a:rPr lang="en-US" sz="2800" u="none" strike="noStrike" cap="none" dirty="0">
                <a:solidFill>
                  <a:srgbClr val="FFFF00"/>
                </a:solidFill>
                <a:latin typeface="Courier" charset="0"/>
                <a:ea typeface="Courier" charset="0"/>
                <a:cs typeface="Courier" charset="0"/>
                <a:sym typeface="Cabin"/>
              </a:rPr>
              <a:t>)</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n = n – 1</a:t>
            </a:r>
          </a:p>
          <a:p>
            <a:pPr lvl="0">
              <a:buClr>
                <a:srgbClr val="FFFF00"/>
              </a:buClr>
              <a:buSzPct val="25000"/>
            </a:pPr>
            <a:r>
              <a:rPr lang="en-US" sz="2800" dirty="0">
                <a:solidFill>
                  <a:srgbClr val="FFFF00"/>
                </a:solidFill>
                <a:latin typeface="Courier" charset="0"/>
                <a:ea typeface="Courier" charset="0"/>
                <a:cs typeface="Courier" charset="0"/>
                <a:sym typeface="Cabin"/>
              </a:rPr>
              <a:t>p</a:t>
            </a:r>
            <a:r>
              <a:rPr lang="en-US" sz="2800" u="none" strike="noStrike" cap="none" dirty="0">
                <a:solidFill>
                  <a:srgbClr val="FFFF00"/>
                </a:solidFill>
                <a:latin typeface="Courier" charset="0"/>
                <a:ea typeface="Courier" charset="0"/>
                <a:cs typeface="Courier" charset="0"/>
                <a:sym typeface="Cabin"/>
              </a:rPr>
              <a:t>rint(</a:t>
            </a:r>
            <a:r>
              <a:rPr lang="en-US" sz="2800" u="none" strike="noStrike" cap="none" dirty="0">
                <a:solidFill>
                  <a:srgbClr val="00FF00"/>
                </a:solidFill>
                <a:latin typeface="Courier" charset="0"/>
                <a:ea typeface="Courier" charset="0"/>
                <a:cs typeface="Courier" charset="0"/>
                <a:sym typeface="Cabin"/>
              </a:rPr>
              <a:t>'</a:t>
            </a:r>
            <a:r>
              <a:rPr lang="el-GR" sz="2800" u="none" strike="noStrike" cap="none" dirty="0">
                <a:solidFill>
                  <a:srgbClr val="00FF00"/>
                </a:solidFill>
                <a:latin typeface="Courier" charset="0"/>
                <a:ea typeface="Courier" charset="0"/>
                <a:cs typeface="Courier" charset="0"/>
                <a:sym typeface="Cabin"/>
              </a:rPr>
              <a:t>Εκτόξευση</a:t>
            </a:r>
            <a:r>
              <a:rPr lang="en-US" sz="2800" dirty="0">
                <a:solidFill>
                  <a:srgbClr val="00FF00"/>
                </a:solidFill>
                <a:latin typeface="Courier" charset="0"/>
                <a:ea typeface="Courier" charset="0"/>
                <a:cs typeface="Courier" charset="0"/>
                <a:sym typeface="Cabin"/>
              </a:rPr>
              <a:t>!'</a:t>
            </a:r>
            <a:r>
              <a:rPr lang="en-US" sz="2800" b="1" u="none" strike="noStrike" cap="none" dirty="0">
                <a:solidFill>
                  <a:srgbClr val="FFFF00"/>
                </a:solidFill>
                <a:latin typeface="Courier" charset="0"/>
                <a:ea typeface="Courier" charset="0"/>
                <a:cs typeface="Courier" charset="0"/>
                <a:sym typeface="Cabin"/>
              </a:rPr>
              <a:t>)</a:t>
            </a:r>
          </a:p>
        </p:txBody>
      </p:sp>
      <p:cxnSp>
        <p:nvCxnSpPr>
          <p:cNvPr id="599" name="Shape 599"/>
          <p:cNvCxnSpPr/>
          <p:nvPr/>
        </p:nvCxnSpPr>
        <p:spPr>
          <a:xfrm rot="10800000">
            <a:off x="2838336" y="1981647"/>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600" name="Shape 600"/>
          <p:cNvCxnSpPr/>
          <p:nvPr/>
        </p:nvCxnSpPr>
        <p:spPr>
          <a:xfrm flipH="1">
            <a:off x="10129838" y="3846244"/>
            <a:ext cx="2720973" cy="1231901"/>
          </a:xfrm>
          <a:prstGeom prst="straightConnector1">
            <a:avLst/>
          </a:prstGeom>
          <a:noFill/>
          <a:ln w="50800" cap="rnd" cmpd="sng">
            <a:solidFill>
              <a:srgbClr val="FFFFFF"/>
            </a:solidFill>
            <a:prstDash val="solid"/>
            <a:miter/>
            <a:headEnd type="stealth" w="med" len="med"/>
            <a:tailEnd type="none" w="med" len="med"/>
          </a:ln>
        </p:spPr>
      </p:cxnSp>
      <p:sp>
        <p:nvSpPr>
          <p:cNvPr id="601" name="Shape 601"/>
          <p:cNvSpPr/>
          <p:nvPr/>
        </p:nvSpPr>
        <p:spPr>
          <a:xfrm>
            <a:off x="1422400" y="2527567"/>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a:solidFill>
                  <a:srgbClr val="FFFFFF"/>
                </a:solidFill>
                <a:latin typeface="Arial" charset="0"/>
                <a:ea typeface="Arial" charset="0"/>
                <a:cs typeface="Arial" charset="0"/>
                <a:sym typeface="Cabin"/>
              </a:rPr>
              <a:t>n &gt; 0 ?</a:t>
            </a:r>
          </a:p>
        </p:txBody>
      </p:sp>
      <p:cxnSp>
        <p:nvCxnSpPr>
          <p:cNvPr id="602" name="Shape 602"/>
          <p:cNvCxnSpPr/>
          <p:nvPr/>
        </p:nvCxnSpPr>
        <p:spPr>
          <a:xfrm rot="10800000" flipH="1">
            <a:off x="2836861" y="3797517"/>
            <a:ext cx="20699" cy="2317799"/>
          </a:xfrm>
          <a:prstGeom prst="straightConnector1">
            <a:avLst/>
          </a:prstGeom>
          <a:noFill/>
          <a:ln w="76200" cap="rnd" cmpd="sng">
            <a:solidFill>
              <a:srgbClr val="00FFFF"/>
            </a:solidFill>
            <a:prstDash val="solid"/>
            <a:miter/>
            <a:headEnd type="none" w="med" len="med"/>
            <a:tailEnd type="stealth" w="med" len="med"/>
          </a:ln>
        </p:spPr>
      </p:cxnSp>
      <p:cxnSp>
        <p:nvCxnSpPr>
          <p:cNvPr id="603" name="Shape 603"/>
          <p:cNvCxnSpPr/>
          <p:nvPr/>
        </p:nvCxnSpPr>
        <p:spPr>
          <a:xfrm rot="10800000">
            <a:off x="4279899" y="3156216"/>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604" name="Shape 604"/>
          <p:cNvCxnSpPr/>
          <p:nvPr/>
        </p:nvCxnSpPr>
        <p:spPr>
          <a:xfrm rot="10800000" flipH="1">
            <a:off x="5024437" y="3156217"/>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605" name="Shape 605"/>
          <p:cNvCxnSpPr>
            <a:stCxn id="606" idx="2"/>
          </p:cNvCxnSpPr>
          <p:nvPr/>
        </p:nvCxnSpPr>
        <p:spPr>
          <a:xfrm flipH="1">
            <a:off x="5024449" y="5778866"/>
            <a:ext cx="4800" cy="300000"/>
          </a:xfrm>
          <a:prstGeom prst="straightConnector1">
            <a:avLst/>
          </a:prstGeom>
          <a:noFill/>
          <a:ln w="76200" cap="rnd" cmpd="sng">
            <a:solidFill>
              <a:srgbClr val="00FFFF"/>
            </a:solidFill>
            <a:prstDash val="solid"/>
            <a:miter/>
            <a:headEnd type="none" w="med" len="med"/>
            <a:tailEnd type="none" w="med" len="med"/>
          </a:ln>
        </p:spPr>
      </p:cxnSp>
      <p:cxnSp>
        <p:nvCxnSpPr>
          <p:cNvPr id="607" name="Shape 607"/>
          <p:cNvCxnSpPr/>
          <p:nvPr/>
        </p:nvCxnSpPr>
        <p:spPr>
          <a:xfrm>
            <a:off x="2852736" y="6081979"/>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608" name="Shape 608"/>
          <p:cNvCxnSpPr/>
          <p:nvPr/>
        </p:nvCxnSpPr>
        <p:spPr>
          <a:xfrm flipH="1">
            <a:off x="1066800" y="3172092"/>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609" name="Shape 609"/>
          <p:cNvCxnSpPr/>
          <p:nvPr/>
        </p:nvCxnSpPr>
        <p:spPr>
          <a:xfrm rot="10800000" flipH="1">
            <a:off x="2840036" y="6559941"/>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610" name="Shape 610"/>
          <p:cNvCxnSpPr/>
          <p:nvPr/>
        </p:nvCxnSpPr>
        <p:spPr>
          <a:xfrm flipV="1">
            <a:off x="1100137" y="3156217"/>
            <a:ext cx="1" cy="3478786"/>
          </a:xfrm>
          <a:prstGeom prst="straightConnector1">
            <a:avLst/>
          </a:prstGeom>
          <a:noFill/>
          <a:ln w="76200" cap="rnd" cmpd="sng">
            <a:solidFill>
              <a:srgbClr val="00FFFF"/>
            </a:solidFill>
            <a:prstDash val="solid"/>
            <a:miter/>
            <a:headEnd type="stealth" w="med" len="med"/>
            <a:tailEnd type="none" w="med" len="med"/>
          </a:ln>
        </p:spPr>
      </p:cxnSp>
      <p:cxnSp>
        <p:nvCxnSpPr>
          <p:cNvPr id="611" name="Shape 611"/>
          <p:cNvCxnSpPr/>
          <p:nvPr/>
        </p:nvCxnSpPr>
        <p:spPr>
          <a:xfrm>
            <a:off x="1084262" y="6577279"/>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612" name="Shape 612"/>
          <p:cNvCxnSpPr/>
          <p:nvPr/>
        </p:nvCxnSpPr>
        <p:spPr>
          <a:xfrm flipH="1" flipV="1">
            <a:off x="11387138" y="6115316"/>
            <a:ext cx="1692273" cy="336016"/>
          </a:xfrm>
          <a:prstGeom prst="straightConnector1">
            <a:avLst/>
          </a:prstGeom>
          <a:noFill/>
          <a:ln w="50800" cap="rnd" cmpd="sng">
            <a:solidFill>
              <a:srgbClr val="FFFFFF"/>
            </a:solidFill>
            <a:prstDash val="solid"/>
            <a:miter/>
            <a:headEnd type="stealth" w="med" len="med"/>
            <a:tailEnd type="none" w="med" len="med"/>
          </a:ln>
        </p:spPr>
      </p:cxnSp>
      <p:sp>
        <p:nvSpPr>
          <p:cNvPr id="613" name="Shape 613"/>
          <p:cNvSpPr txBox="1"/>
          <p:nvPr/>
        </p:nvSpPr>
        <p:spPr>
          <a:xfrm>
            <a:off x="5057774" y="7302180"/>
            <a:ext cx="10719198" cy="11931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Οι βρόχοι (επαναλαμβανόμενα βήματα) έχουν </a:t>
            </a:r>
            <a:r>
              <a:rPr lang="el-GR" sz="3200" dirty="0">
                <a:solidFill>
                  <a:srgbClr val="00FF00"/>
                </a:solidFill>
                <a:latin typeface="Arial" charset="0"/>
                <a:cs typeface="Arial" charset="0"/>
                <a:sym typeface="Cabin"/>
              </a:rPr>
              <a:t>μεταβλητές</a:t>
            </a:r>
            <a:r>
              <a:rPr lang="el-GR" sz="3200" u="none" strike="noStrike" cap="none" dirty="0">
                <a:solidFill>
                  <a:schemeClr val="lt1"/>
                </a:solidFill>
                <a:latin typeface="Arial" charset="0"/>
                <a:ea typeface="Arial" charset="0"/>
                <a:cs typeface="Arial" charset="0"/>
                <a:sym typeface="Cabin"/>
              </a:rPr>
              <a:t> </a:t>
            </a:r>
            <a:r>
              <a:rPr lang="el-GR" sz="3200" dirty="0">
                <a:solidFill>
                  <a:srgbClr val="00FF00"/>
                </a:solidFill>
                <a:latin typeface="Arial" charset="0"/>
                <a:cs typeface="Arial" charset="0"/>
                <a:sym typeface="Cabin"/>
              </a:rPr>
              <a:t>επανάληψης</a:t>
            </a:r>
            <a:r>
              <a:rPr lang="el-GR" sz="3200" u="none" strike="noStrike" cap="none" dirty="0">
                <a:solidFill>
                  <a:schemeClr val="lt1"/>
                </a:solidFill>
                <a:latin typeface="Arial" charset="0"/>
                <a:ea typeface="Arial" charset="0"/>
                <a:cs typeface="Arial" charset="0"/>
                <a:sym typeface="Cabin"/>
              </a:rPr>
              <a:t> που αλλάζουν κάθε φορά που εκτελείτε ο βρόχος</a:t>
            </a:r>
            <a:r>
              <a:rPr lang="en-US" sz="3200" u="none" strike="noStrike" cap="none" dirty="0">
                <a:solidFill>
                  <a:schemeClr val="lt1"/>
                </a:solidFill>
                <a:latin typeface="Arial" charset="0"/>
                <a:ea typeface="Arial" charset="0"/>
                <a:cs typeface="Arial" charset="0"/>
                <a:sym typeface="Cabin"/>
              </a:rPr>
              <a:t>.</a:t>
            </a:r>
          </a:p>
        </p:txBody>
      </p:sp>
      <p:sp>
        <p:nvSpPr>
          <p:cNvPr id="614" name="Shape 614"/>
          <p:cNvSpPr txBox="1"/>
          <p:nvPr/>
        </p:nvSpPr>
        <p:spPr>
          <a:xfrm>
            <a:off x="777419" y="2406332"/>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rgbClr val="FFFFFF"/>
                </a:solidFill>
                <a:latin typeface="Arial" charset="0"/>
                <a:ea typeface="Arial" charset="0"/>
                <a:cs typeface="Arial" charset="0"/>
                <a:sym typeface="Cabin"/>
              </a:rPr>
              <a:t>Όχι</a:t>
            </a:r>
            <a:endParaRPr lang="en-US" sz="3600" u="none" strike="noStrike" cap="none" dirty="0">
              <a:solidFill>
                <a:srgbClr val="FFFFFF"/>
              </a:solidFill>
              <a:latin typeface="Arial" charset="0"/>
              <a:ea typeface="Arial" charset="0"/>
              <a:cs typeface="Arial" charset="0"/>
              <a:sym typeface="Cabin"/>
            </a:endParaRPr>
          </a:p>
        </p:txBody>
      </p:sp>
      <p:sp>
        <p:nvSpPr>
          <p:cNvPr id="615" name="Shape 615"/>
          <p:cNvSpPr txBox="1"/>
          <p:nvPr/>
        </p:nvSpPr>
        <p:spPr>
          <a:xfrm>
            <a:off x="1066801" y="7175767"/>
            <a:ext cx="3722800"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500" u="none" strike="noStrike" cap="none" dirty="0">
                <a:solidFill>
                  <a:schemeClr val="lt1"/>
                </a:solidFill>
                <a:latin typeface="Arial" charset="0"/>
                <a:ea typeface="Arial" charset="0"/>
                <a:cs typeface="Arial" charset="0"/>
                <a:sym typeface="Cabin"/>
              </a:rPr>
              <a:t>print(‘</a:t>
            </a:r>
            <a:r>
              <a:rPr lang="el-GR" sz="3500" dirty="0">
                <a:solidFill>
                  <a:schemeClr val="lt1"/>
                </a:solidFill>
                <a:latin typeface="Arial" charset="0"/>
                <a:ea typeface="Arial" charset="0"/>
                <a:cs typeface="Arial" charset="0"/>
                <a:sym typeface="Cabin"/>
              </a:rPr>
              <a:t>Εκτόξευση</a:t>
            </a:r>
            <a:r>
              <a:rPr lang="en-US" sz="3500" dirty="0">
                <a:solidFill>
                  <a:schemeClr val="lt1"/>
                </a:solidFill>
                <a:latin typeface="Arial" charset="0"/>
                <a:ea typeface="Arial" charset="0"/>
                <a:cs typeface="Arial" charset="0"/>
                <a:sym typeface="Cabin"/>
              </a:rPr>
              <a:t>')</a:t>
            </a:r>
            <a:endParaRPr lang="en-US" sz="3500" u="none" strike="noStrike" cap="none" dirty="0">
              <a:solidFill>
                <a:schemeClr val="lt1"/>
              </a:solidFill>
              <a:latin typeface="Arial" charset="0"/>
              <a:ea typeface="Arial" charset="0"/>
              <a:cs typeface="Arial" charset="0"/>
              <a:sym typeface="Cabin"/>
            </a:endParaRPr>
          </a:p>
        </p:txBody>
      </p:sp>
      <p:sp>
        <p:nvSpPr>
          <p:cNvPr id="616" name="Shape 616"/>
          <p:cNvSpPr txBox="1"/>
          <p:nvPr/>
        </p:nvSpPr>
        <p:spPr>
          <a:xfrm>
            <a:off x="4659311" y="2413267"/>
            <a:ext cx="997649"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600" u="none" strike="noStrike" cap="none" dirty="0">
                <a:solidFill>
                  <a:srgbClr val="FFFFFF"/>
                </a:solidFill>
                <a:latin typeface="Arial" charset="0"/>
                <a:ea typeface="Arial" charset="0"/>
                <a:cs typeface="Arial" charset="0"/>
                <a:sym typeface="Cabin"/>
              </a:rPr>
              <a:t>Ναι</a:t>
            </a:r>
            <a:endParaRPr lang="en-US" sz="3600" u="none" strike="noStrike" cap="none" dirty="0">
              <a:solidFill>
                <a:srgbClr val="FFFFFF"/>
              </a:solidFill>
              <a:latin typeface="Arial" charset="0"/>
              <a:ea typeface="Arial" charset="0"/>
              <a:cs typeface="Arial" charset="0"/>
              <a:sym typeface="Cabin"/>
            </a:endParaRPr>
          </a:p>
        </p:txBody>
      </p:sp>
      <p:sp>
        <p:nvSpPr>
          <p:cNvPr id="617" name="Shape 617"/>
          <p:cNvSpPr txBox="1"/>
          <p:nvPr/>
        </p:nvSpPr>
        <p:spPr>
          <a:xfrm>
            <a:off x="1397000" y="12321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618" name="Shape 618"/>
          <p:cNvSpPr txBox="1"/>
          <p:nvPr/>
        </p:nvSpPr>
        <p:spPr>
          <a:xfrm>
            <a:off x="3581400" y="38102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FFFFFF"/>
                </a:solidFill>
                <a:latin typeface="Arial" charset="0"/>
                <a:ea typeface="Arial" charset="0"/>
                <a:cs typeface="Arial" charset="0"/>
                <a:sym typeface="Cabin"/>
              </a:rPr>
              <a:t>n)</a:t>
            </a:r>
          </a:p>
        </p:txBody>
      </p:sp>
      <p:cxnSp>
        <p:nvCxnSpPr>
          <p:cNvPr id="619" name="Shape 619"/>
          <p:cNvCxnSpPr/>
          <p:nvPr/>
        </p:nvCxnSpPr>
        <p:spPr>
          <a:xfrm flipH="1" flipV="1">
            <a:off x="10129838" y="5206732"/>
            <a:ext cx="2798761" cy="636587"/>
          </a:xfrm>
          <a:prstGeom prst="straightConnector1">
            <a:avLst/>
          </a:prstGeom>
          <a:noFill/>
          <a:ln w="50800" cap="rnd" cmpd="sng">
            <a:solidFill>
              <a:srgbClr val="FFFFFF"/>
            </a:solidFill>
            <a:prstDash val="solid"/>
            <a:miter/>
            <a:headEnd type="stealth" w="med" len="med"/>
            <a:tailEnd type="none" w="med" len="med"/>
          </a:ln>
        </p:spPr>
      </p:cxnSp>
      <p:sp>
        <p:nvSpPr>
          <p:cNvPr id="606" name="Shape 606"/>
          <p:cNvSpPr txBox="1"/>
          <p:nvPr/>
        </p:nvSpPr>
        <p:spPr>
          <a:xfrm>
            <a:off x="3568700" y="5029467"/>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 </a:t>
            </a:r>
            <a:r>
              <a:rPr lang="en-US" sz="3500" u="none" strike="noStrike" cap="none">
                <a:solidFill>
                  <a:schemeClr val="lt1"/>
                </a:solidFill>
                <a:latin typeface="Arial" charset="0"/>
                <a:ea typeface="Arial" charset="0"/>
                <a:cs typeface="Arial" charset="0"/>
                <a:sym typeface="Cabin"/>
              </a:rPr>
              <a:t>n = n -1</a:t>
            </a:r>
          </a:p>
        </p:txBody>
      </p:sp>
      <p:cxnSp>
        <p:nvCxnSpPr>
          <p:cNvPr id="620" name="Shape 620"/>
          <p:cNvCxnSpPr>
            <a:stCxn id="606" idx="0"/>
            <a:endCxn id="618" idx="2"/>
          </p:cNvCxnSpPr>
          <p:nvPr/>
        </p:nvCxnSpPr>
        <p:spPr>
          <a:xfrm flipV="1">
            <a:off x="5029250" y="4559666"/>
            <a:ext cx="12700" cy="469801"/>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Shape 625"/>
          <p:cNvSpPr txBox="1"/>
          <p:nvPr/>
        </p:nvSpPr>
        <p:spPr>
          <a:xfrm>
            <a:off x="998325" y="778213"/>
            <a:ext cx="10035299" cy="7548664"/>
          </a:xfrm>
          <a:prstGeom prst="rect">
            <a:avLst/>
          </a:prstGeom>
          <a:noFill/>
          <a:ln>
            <a:noFill/>
          </a:ln>
        </p:spPr>
        <p:txBody>
          <a:bodyPr lIns="0" tIns="0" rIns="0" bIns="0" anchor="ctr" anchorCtr="0">
            <a:noAutofit/>
          </a:bodyPr>
          <a:lstStyle/>
          <a:p>
            <a:pPr lvl="0">
              <a:buClr>
                <a:srgbClr val="00FF00"/>
              </a:buClr>
              <a:buSzPct val="25000"/>
            </a:pPr>
            <a:r>
              <a:rPr lang="en-US" sz="2800" dirty="0">
                <a:solidFill>
                  <a:srgbClr val="FFFF00"/>
                </a:solidFill>
                <a:latin typeface="Courier"/>
                <a:ea typeface="Courier"/>
                <a:cs typeface="Courier"/>
                <a:sym typeface="Courier New"/>
              </a:rPr>
              <a:t>name = </a:t>
            </a:r>
            <a:r>
              <a:rPr lang="en-US" sz="2800" dirty="0">
                <a:solidFill>
                  <a:schemeClr val="bg1"/>
                </a:solidFill>
                <a:latin typeface="Courier"/>
                <a:ea typeface="Courier"/>
                <a:cs typeface="Courier"/>
                <a:sym typeface="Courier New"/>
              </a:rPr>
              <a:t>input</a:t>
            </a:r>
            <a:r>
              <a:rPr lang="en-US" sz="2800" dirty="0">
                <a:solidFill>
                  <a:srgbClr val="FFFF00"/>
                </a:solidFill>
                <a:latin typeface="Courier"/>
                <a:ea typeface="Courier"/>
                <a:cs typeface="Courier"/>
                <a:sym typeface="Courier New"/>
              </a:rPr>
              <a:t>(‘</a:t>
            </a:r>
            <a:r>
              <a:rPr lang="el-GR" sz="2800" dirty="0">
                <a:solidFill>
                  <a:srgbClr val="FFFF00"/>
                </a:solidFill>
                <a:latin typeface="Courier"/>
                <a:ea typeface="Courier"/>
                <a:cs typeface="Courier"/>
                <a:sym typeface="Courier New"/>
              </a:rPr>
              <a:t>Εισάγετε αρχείο</a:t>
            </a:r>
            <a:r>
              <a:rPr lang="en-US" sz="2800" dirty="0">
                <a:solidFill>
                  <a:srgbClr val="FFFF00"/>
                </a:solidFill>
                <a:latin typeface="Courier"/>
                <a:ea typeface="Courier"/>
                <a:cs typeface="Courier"/>
                <a:sym typeface="Courier New"/>
              </a:rPr>
              <a:t>:')</a:t>
            </a:r>
          </a:p>
          <a:p>
            <a:pPr lvl="0">
              <a:buClr>
                <a:srgbClr val="00FF00"/>
              </a:buClr>
              <a:buSzPct val="25000"/>
            </a:pPr>
            <a:r>
              <a:rPr lang="en-US" sz="2800" dirty="0">
                <a:solidFill>
                  <a:srgbClr val="FFFF00"/>
                </a:solidFill>
                <a:latin typeface="Courier"/>
                <a:ea typeface="Courier"/>
                <a:cs typeface="Courier"/>
                <a:sym typeface="Courier New"/>
              </a:rPr>
              <a:t>handle = open(name, 'r')</a:t>
            </a:r>
          </a:p>
          <a:p>
            <a:pPr lvl="0" algn="ct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FF00"/>
                </a:solidFill>
                <a:latin typeface="Courier"/>
                <a:ea typeface="Courier"/>
                <a:cs typeface="Courier"/>
                <a:sym typeface="Courier New"/>
              </a:rPr>
              <a:t>counts = </a:t>
            </a:r>
            <a:r>
              <a:rPr lang="en-US" sz="2800" dirty="0" err="1">
                <a:solidFill>
                  <a:srgbClr val="FFFF00"/>
                </a:solidFill>
                <a:latin typeface="Courier"/>
                <a:ea typeface="Courier"/>
                <a:cs typeface="Courier"/>
                <a:sym typeface="Courier New"/>
              </a:rPr>
              <a:t>dict</a:t>
            </a:r>
            <a:r>
              <a:rPr lang="en-US" sz="2800" dirty="0">
                <a:solidFill>
                  <a:srgbClr val="FFFF00"/>
                </a:solidFill>
                <a:latin typeface="Courier"/>
                <a:ea typeface="Courier"/>
                <a:cs typeface="Courier"/>
                <a:sym typeface="Courier New"/>
              </a:rPr>
              <a:t>()</a:t>
            </a:r>
          </a:p>
          <a:p>
            <a:pPr lvl="0">
              <a:buClr>
                <a:srgbClr val="00FF00"/>
              </a:buClr>
              <a:buSzPct val="25000"/>
            </a:pPr>
            <a:r>
              <a:rPr lang="en-US" sz="2800" dirty="0">
                <a:solidFill>
                  <a:srgbClr val="00FA00"/>
                </a:solidFill>
                <a:latin typeface="Courier"/>
                <a:ea typeface="Courier"/>
                <a:cs typeface="Courier"/>
                <a:sym typeface="Courier New"/>
              </a:rPr>
              <a:t>for line in handle:</a:t>
            </a:r>
          </a:p>
          <a:p>
            <a:pPr lvl="0">
              <a:buClr>
                <a:srgbClr val="00FF00"/>
              </a:buClr>
              <a:buSzPct val="25000"/>
            </a:pPr>
            <a:r>
              <a:rPr lang="en-US" sz="2800" dirty="0">
                <a:solidFill>
                  <a:srgbClr val="00FA00"/>
                </a:solidFill>
                <a:latin typeface="Courier"/>
                <a:ea typeface="Courier"/>
                <a:cs typeface="Courier"/>
                <a:sym typeface="Courier New"/>
              </a:rPr>
              <a:t>    words = </a:t>
            </a:r>
            <a:r>
              <a:rPr lang="en-US" sz="2800" dirty="0" err="1">
                <a:solidFill>
                  <a:srgbClr val="00FA00"/>
                </a:solidFill>
                <a:latin typeface="Courier"/>
                <a:ea typeface="Courier"/>
                <a:cs typeface="Courier"/>
                <a:sym typeface="Courier New"/>
              </a:rPr>
              <a:t>line.split</a:t>
            </a:r>
            <a:r>
              <a:rPr lang="en-US" sz="2800" dirty="0">
                <a:solidFill>
                  <a:srgbClr val="00FA00"/>
                </a:solidFill>
                <a:latin typeface="Courier"/>
                <a:ea typeface="Courier"/>
                <a:cs typeface="Courier"/>
                <a:sym typeface="Courier New"/>
              </a:rPr>
              <a:t>()</a:t>
            </a:r>
          </a:p>
          <a:p>
            <a:pPr lvl="0">
              <a:buClr>
                <a:srgbClr val="00FF00"/>
              </a:buClr>
              <a:buSzPct val="25000"/>
            </a:pPr>
            <a:r>
              <a:rPr lang="en-US" sz="2800" dirty="0">
                <a:solidFill>
                  <a:srgbClr val="00FA00"/>
                </a:solidFill>
                <a:latin typeface="Courier"/>
                <a:ea typeface="Courier"/>
                <a:cs typeface="Courier"/>
                <a:sym typeface="Courier New"/>
              </a:rPr>
              <a:t>    for word in words:</a:t>
            </a:r>
          </a:p>
          <a:p>
            <a:pPr lvl="0">
              <a:buClr>
                <a:srgbClr val="00FF00"/>
              </a:buClr>
              <a:buSzPct val="25000"/>
            </a:pPr>
            <a:r>
              <a:rPr lang="en-US" sz="2800" dirty="0">
                <a:solidFill>
                  <a:srgbClr val="00FA00"/>
                </a:solidFill>
                <a:latin typeface="Courier"/>
                <a:ea typeface="Courier"/>
                <a:cs typeface="Courier"/>
                <a:sym typeface="Courier New"/>
              </a:rPr>
              <a:t>        counts[word] = </a:t>
            </a:r>
            <a:r>
              <a:rPr lang="en-US" sz="2800" dirty="0" err="1">
                <a:solidFill>
                  <a:srgbClr val="00FA00"/>
                </a:solidFill>
                <a:latin typeface="Courier"/>
                <a:ea typeface="Courier"/>
                <a:cs typeface="Courier"/>
                <a:sym typeface="Courier New"/>
              </a:rPr>
              <a:t>counts.get</a:t>
            </a:r>
            <a:r>
              <a:rPr lang="en-US" sz="2800" dirty="0">
                <a:solidFill>
                  <a:srgbClr val="00FA00"/>
                </a:solidFill>
                <a:latin typeface="Courier"/>
                <a:ea typeface="Courier"/>
                <a:cs typeface="Courier"/>
                <a:sym typeface="Courier New"/>
              </a:rPr>
              <a:t>(word,0) + 1</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err="1">
                <a:solidFill>
                  <a:srgbClr val="FFFF00"/>
                </a:solidFill>
                <a:latin typeface="Courier"/>
                <a:ea typeface="Courier"/>
                <a:cs typeface="Courier"/>
                <a:sym typeface="Courier New"/>
              </a:rPr>
              <a:t>bigcount</a:t>
            </a:r>
            <a:r>
              <a:rPr lang="en-US" sz="2800" dirty="0">
                <a:solidFill>
                  <a:srgbClr val="FFFF00"/>
                </a:solidFill>
                <a:latin typeface="Courier"/>
                <a:ea typeface="Courier"/>
                <a:cs typeface="Courier"/>
                <a:sym typeface="Courier New"/>
              </a:rPr>
              <a:t> = None</a:t>
            </a:r>
          </a:p>
          <a:p>
            <a:pPr lvl="0">
              <a:buClr>
                <a:srgbClr val="00FF00"/>
              </a:buClr>
              <a:buSzPct val="25000"/>
            </a:pPr>
            <a:r>
              <a:rPr lang="en-US" sz="2800" dirty="0" err="1">
                <a:solidFill>
                  <a:srgbClr val="FFFF00"/>
                </a:solidFill>
                <a:latin typeface="Courier"/>
                <a:ea typeface="Courier"/>
                <a:cs typeface="Courier"/>
                <a:sym typeface="Courier New"/>
              </a:rPr>
              <a:t>bigword</a:t>
            </a:r>
            <a:r>
              <a:rPr lang="en-US" sz="2800" dirty="0">
                <a:solidFill>
                  <a:srgbClr val="FFFF00"/>
                </a:solidFill>
                <a:latin typeface="Courier"/>
                <a:ea typeface="Courier"/>
                <a:cs typeface="Courier"/>
                <a:sym typeface="Courier New"/>
              </a:rPr>
              <a:t> = None</a:t>
            </a:r>
          </a:p>
          <a:p>
            <a:pPr lvl="0">
              <a:buClr>
                <a:srgbClr val="00FF00"/>
              </a:buClr>
              <a:buSzPct val="25000"/>
            </a:pPr>
            <a:r>
              <a:rPr lang="en-US" sz="2800" dirty="0">
                <a:solidFill>
                  <a:srgbClr val="00FA00"/>
                </a:solidFill>
                <a:latin typeface="Courier"/>
                <a:ea typeface="Courier"/>
                <a:cs typeface="Courier"/>
                <a:sym typeface="Courier New"/>
              </a:rPr>
              <a:t>for </a:t>
            </a:r>
            <a:r>
              <a:rPr lang="en-US" sz="2800" dirty="0" err="1">
                <a:solidFill>
                  <a:srgbClr val="00FA00"/>
                </a:solidFill>
                <a:latin typeface="Courier"/>
                <a:ea typeface="Courier"/>
                <a:cs typeface="Courier"/>
                <a:sym typeface="Courier New"/>
              </a:rPr>
              <a:t>word,count</a:t>
            </a:r>
            <a:r>
              <a:rPr lang="en-US" sz="2800" dirty="0">
                <a:solidFill>
                  <a:srgbClr val="00FA00"/>
                </a:solidFill>
                <a:latin typeface="Courier"/>
                <a:ea typeface="Courier"/>
                <a:cs typeface="Courier"/>
                <a:sym typeface="Courier New"/>
              </a:rPr>
              <a:t> in </a:t>
            </a:r>
            <a:r>
              <a:rPr lang="en-US" sz="2800" dirty="0" err="1">
                <a:solidFill>
                  <a:srgbClr val="00FA00"/>
                </a:solidFill>
                <a:latin typeface="Courier"/>
                <a:ea typeface="Courier"/>
                <a:cs typeface="Courier"/>
                <a:sym typeface="Courier New"/>
              </a:rPr>
              <a:t>counts.items</a:t>
            </a:r>
            <a:r>
              <a:rPr lang="en-US" sz="2800" dirty="0">
                <a:solidFill>
                  <a:srgbClr val="00FA00"/>
                </a:solidFill>
                <a:latin typeface="Courier"/>
                <a:ea typeface="Courier"/>
                <a:cs typeface="Courier"/>
                <a:sym typeface="Courier New"/>
              </a:rPr>
              <a:t>():</a:t>
            </a:r>
          </a:p>
          <a:p>
            <a:pPr lvl="0">
              <a:buClr>
                <a:srgbClr val="00FF00"/>
              </a:buClr>
              <a:buSzPct val="25000"/>
            </a:pPr>
            <a:r>
              <a:rPr lang="en-US" sz="2800" dirty="0">
                <a:solidFill>
                  <a:srgbClr val="FF9300"/>
                </a:solidFill>
                <a:latin typeface="Courier"/>
                <a:ea typeface="Courier"/>
                <a:cs typeface="Courier"/>
                <a:sym typeface="Courier New"/>
              </a:rPr>
              <a:t>    if </a:t>
            </a:r>
            <a:r>
              <a:rPr lang="en-US" sz="2800" dirty="0" err="1">
                <a:solidFill>
                  <a:srgbClr val="FF9300"/>
                </a:solidFill>
                <a:latin typeface="Courier"/>
                <a:ea typeface="Courier"/>
                <a:cs typeface="Courier"/>
                <a:sym typeface="Courier New"/>
              </a:rPr>
              <a:t>bigcount</a:t>
            </a:r>
            <a:r>
              <a:rPr lang="en-US" sz="2800" dirty="0">
                <a:solidFill>
                  <a:srgbClr val="FF9300"/>
                </a:solidFill>
                <a:latin typeface="Courier"/>
                <a:ea typeface="Courier"/>
                <a:cs typeface="Courier"/>
                <a:sym typeface="Courier New"/>
              </a:rPr>
              <a:t> is None or count &gt; </a:t>
            </a:r>
            <a:r>
              <a:rPr lang="en-US" sz="2800" dirty="0" err="1">
                <a:solidFill>
                  <a:srgbClr val="FF9300"/>
                </a:solidFill>
                <a:latin typeface="Courier"/>
                <a:ea typeface="Courier"/>
                <a:cs typeface="Courier"/>
                <a:sym typeface="Courier New"/>
              </a:rPr>
              <a:t>bigcount</a:t>
            </a:r>
            <a:r>
              <a:rPr lang="en-US" sz="2800" dirty="0">
                <a:solidFill>
                  <a:srgbClr val="FF9300"/>
                </a:solidFill>
                <a:latin typeface="Courier"/>
                <a:ea typeface="Courier"/>
                <a:cs typeface="Courier"/>
                <a:sym typeface="Courier New"/>
              </a:rPr>
              <a:t>:</a:t>
            </a:r>
          </a:p>
          <a:p>
            <a:pPr lvl="0">
              <a:buClr>
                <a:srgbClr val="00FF00"/>
              </a:buClr>
              <a:buSzPct val="25000"/>
            </a:pPr>
            <a:r>
              <a:rPr lang="en-US" sz="2800" dirty="0">
                <a:solidFill>
                  <a:srgbClr val="FF9300"/>
                </a:solidFill>
                <a:latin typeface="Courier"/>
                <a:ea typeface="Courier"/>
                <a:cs typeface="Courier"/>
                <a:sym typeface="Courier New"/>
              </a:rPr>
              <a:t>        </a:t>
            </a:r>
            <a:r>
              <a:rPr lang="en-US" sz="2800" dirty="0" err="1">
                <a:solidFill>
                  <a:srgbClr val="FF9300"/>
                </a:solidFill>
                <a:latin typeface="Courier"/>
                <a:ea typeface="Courier"/>
                <a:cs typeface="Courier"/>
                <a:sym typeface="Courier New"/>
              </a:rPr>
              <a:t>bigword</a:t>
            </a:r>
            <a:r>
              <a:rPr lang="en-US" sz="2800" dirty="0">
                <a:solidFill>
                  <a:srgbClr val="FF9300"/>
                </a:solidFill>
                <a:latin typeface="Courier"/>
                <a:ea typeface="Courier"/>
                <a:cs typeface="Courier"/>
                <a:sym typeface="Courier New"/>
              </a:rPr>
              <a:t> = word</a:t>
            </a:r>
          </a:p>
          <a:p>
            <a:pPr lvl="0">
              <a:buClr>
                <a:srgbClr val="00FF00"/>
              </a:buClr>
              <a:buSzPct val="25000"/>
            </a:pPr>
            <a:r>
              <a:rPr lang="en-US" sz="2800" dirty="0">
                <a:solidFill>
                  <a:srgbClr val="FF9300"/>
                </a:solidFill>
                <a:latin typeface="Courier"/>
                <a:ea typeface="Courier"/>
                <a:cs typeface="Courier"/>
                <a:sym typeface="Courier New"/>
              </a:rPr>
              <a:t>        </a:t>
            </a:r>
            <a:r>
              <a:rPr lang="en-US" sz="2800" dirty="0" err="1">
                <a:solidFill>
                  <a:srgbClr val="FF9300"/>
                </a:solidFill>
                <a:latin typeface="Courier"/>
                <a:ea typeface="Courier"/>
                <a:cs typeface="Courier"/>
                <a:sym typeface="Courier New"/>
              </a:rPr>
              <a:t>bigcount</a:t>
            </a:r>
            <a:r>
              <a:rPr lang="en-US" sz="2800" dirty="0">
                <a:solidFill>
                  <a:srgbClr val="FF9300"/>
                </a:solidFill>
                <a:latin typeface="Courier"/>
                <a:ea typeface="Courier"/>
                <a:cs typeface="Courier"/>
                <a:sym typeface="Courier New"/>
              </a:rPr>
              <a:t> = count</a:t>
            </a:r>
          </a:p>
          <a:p>
            <a:pPr lvl="0">
              <a:buClr>
                <a:srgbClr val="00FF00"/>
              </a:buClr>
            </a:pPr>
            <a:endParaRPr lang="en-US" sz="2800" dirty="0">
              <a:solidFill>
                <a:srgbClr val="00FF00"/>
              </a:solidFill>
              <a:latin typeface="Courier"/>
              <a:ea typeface="Courier"/>
              <a:cs typeface="Courier"/>
              <a:sym typeface="Courier New"/>
            </a:endParaRPr>
          </a:p>
          <a:p>
            <a:pPr lvl="0">
              <a:buClr>
                <a:srgbClr val="00FF00"/>
              </a:buClr>
              <a:buSzPct val="25000"/>
            </a:pPr>
            <a:r>
              <a:rPr lang="en-US" sz="2800" dirty="0">
                <a:solidFill>
                  <a:srgbClr val="FFFF00"/>
                </a:solidFill>
                <a:latin typeface="Courier"/>
                <a:ea typeface="Courier"/>
                <a:cs typeface="Courier"/>
                <a:sym typeface="Courier New"/>
              </a:rPr>
              <a:t>print(</a:t>
            </a:r>
            <a:r>
              <a:rPr lang="en-US" sz="2800" dirty="0" err="1">
                <a:solidFill>
                  <a:srgbClr val="FFFF00"/>
                </a:solidFill>
                <a:latin typeface="Courier"/>
                <a:ea typeface="Courier"/>
                <a:cs typeface="Courier"/>
                <a:sym typeface="Courier New"/>
              </a:rPr>
              <a:t>bigword</a:t>
            </a:r>
            <a:r>
              <a:rPr lang="en-US" sz="2800" dirty="0">
                <a:solidFill>
                  <a:srgbClr val="FFFF00"/>
                </a:solidFill>
                <a:latin typeface="Courier"/>
                <a:ea typeface="Courier"/>
                <a:cs typeface="Courier"/>
                <a:sym typeface="Courier New"/>
              </a:rPr>
              <a:t>, </a:t>
            </a:r>
            <a:r>
              <a:rPr lang="en-US" sz="2800" dirty="0" err="1">
                <a:solidFill>
                  <a:srgbClr val="FFFF00"/>
                </a:solidFill>
                <a:latin typeface="Courier"/>
                <a:ea typeface="Courier"/>
                <a:cs typeface="Courier"/>
                <a:sym typeface="Courier New"/>
              </a:rPr>
              <a:t>bigcount</a:t>
            </a:r>
            <a:r>
              <a:rPr lang="en-US" sz="2800" dirty="0">
                <a:solidFill>
                  <a:srgbClr val="FFFF00"/>
                </a:solidFill>
                <a:latin typeface="Courier"/>
                <a:ea typeface="Courier"/>
                <a:cs typeface="Courier"/>
                <a:sym typeface="Courier New"/>
              </a:rPr>
              <a:t>)</a:t>
            </a:r>
          </a:p>
        </p:txBody>
      </p:sp>
      <p:sp>
        <p:nvSpPr>
          <p:cNvPr id="626" name="Shape 626"/>
          <p:cNvSpPr txBox="1"/>
          <p:nvPr/>
        </p:nvSpPr>
        <p:spPr>
          <a:xfrm>
            <a:off x="12082000" y="615550"/>
            <a:ext cx="2550299" cy="2736599"/>
          </a:xfrm>
          <a:prstGeom prst="rect">
            <a:avLst/>
          </a:prstGeom>
          <a:noFill/>
          <a:ln>
            <a:noFill/>
          </a:ln>
        </p:spPr>
        <p:txBody>
          <a:bodyPr lIns="0" tIns="0" rIns="0" bIns="0" anchor="ctr" anchorCtr="0">
            <a:noAutofit/>
          </a:bodyPr>
          <a:lstStyle/>
          <a:p>
            <a:pPr marL="0" marR="0" lvl="0" indent="0" algn="ctr" rtl="0">
              <a:lnSpc>
                <a:spcPct val="150000"/>
              </a:lnSpc>
              <a:spcBef>
                <a:spcPts val="0"/>
              </a:spcBef>
              <a:spcAft>
                <a:spcPts val="0"/>
              </a:spcAft>
              <a:buClr>
                <a:schemeClr val="lt1"/>
              </a:buClr>
              <a:buSzPct val="25000"/>
              <a:buFont typeface="Cabin"/>
              <a:buNone/>
            </a:pPr>
            <a:r>
              <a:rPr lang="el-GR" sz="3000" dirty="0">
                <a:solidFill>
                  <a:srgbClr val="FFFF00"/>
                </a:solidFill>
                <a:latin typeface="Arial" charset="0"/>
                <a:ea typeface="Arial" charset="0"/>
                <a:cs typeface="Arial" charset="0"/>
                <a:sym typeface="Cabin"/>
              </a:rPr>
              <a:t>Ακολουθία</a:t>
            </a:r>
            <a:endParaRPr lang="en-US" sz="3000" dirty="0">
              <a:solidFill>
                <a:srgbClr val="FFFF00"/>
              </a:solidFill>
              <a:latin typeface="Arial" charset="0"/>
              <a:ea typeface="Arial" charset="0"/>
              <a:cs typeface="Arial" charset="0"/>
              <a:sym typeface="Cabin"/>
            </a:endParaRPr>
          </a:p>
          <a:p>
            <a:pPr marL="0" marR="0" lvl="0" indent="0" algn="ctr" rtl="0">
              <a:lnSpc>
                <a:spcPct val="150000"/>
              </a:lnSpc>
              <a:spcBef>
                <a:spcPts val="0"/>
              </a:spcBef>
              <a:spcAft>
                <a:spcPts val="0"/>
              </a:spcAft>
              <a:buClr>
                <a:srgbClr val="FF00FF"/>
              </a:buClr>
              <a:buSzPct val="25000"/>
              <a:buFont typeface="Cabin"/>
              <a:buNone/>
            </a:pPr>
            <a:r>
              <a:rPr lang="el-GR" sz="3000" dirty="0">
                <a:solidFill>
                  <a:srgbClr val="00FF00"/>
                </a:solidFill>
                <a:latin typeface="Arial" charset="0"/>
                <a:ea typeface="Arial" charset="0"/>
                <a:cs typeface="Arial" charset="0"/>
                <a:sym typeface="Cabin"/>
              </a:rPr>
              <a:t>Επανάληψη</a:t>
            </a:r>
            <a:endParaRPr lang="en-US" sz="3000" dirty="0">
              <a:solidFill>
                <a:srgbClr val="00FF00"/>
              </a:solidFill>
              <a:latin typeface="Arial" charset="0"/>
              <a:ea typeface="Arial" charset="0"/>
              <a:cs typeface="Arial" charset="0"/>
              <a:sym typeface="Cabin"/>
            </a:endParaRPr>
          </a:p>
          <a:p>
            <a:pPr marL="0" marR="0" lvl="0" indent="0" algn="ctr" rtl="0">
              <a:lnSpc>
                <a:spcPct val="150000"/>
              </a:lnSpc>
              <a:spcBef>
                <a:spcPts val="0"/>
              </a:spcBef>
              <a:spcAft>
                <a:spcPts val="0"/>
              </a:spcAft>
              <a:buClr>
                <a:srgbClr val="FF00FF"/>
              </a:buClr>
              <a:buSzPct val="25000"/>
              <a:buFont typeface="Cabin"/>
              <a:buNone/>
            </a:pPr>
            <a:r>
              <a:rPr lang="el-GR" sz="3000" dirty="0">
                <a:solidFill>
                  <a:srgbClr val="FF9900"/>
                </a:solidFill>
                <a:latin typeface="Arial" charset="0"/>
                <a:ea typeface="Arial" charset="0"/>
                <a:cs typeface="Arial" charset="0"/>
                <a:sym typeface="Cabin"/>
              </a:rPr>
              <a:t>Επιλογή</a:t>
            </a:r>
            <a:endParaRPr lang="en-US" sz="3000" dirty="0">
              <a:solidFill>
                <a:srgbClr val="FF9900"/>
              </a:solidFill>
              <a:latin typeface="Arial" charset="0"/>
              <a:ea typeface="Arial" charset="0"/>
              <a:cs typeface="Arial" charset="0"/>
              <a:sym typeface="Cabi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9" name="Shape 625"/>
          <p:cNvSpPr txBox="1"/>
          <p:nvPr/>
        </p:nvSpPr>
        <p:spPr>
          <a:xfrm>
            <a:off x="998325" y="778213"/>
            <a:ext cx="10035299" cy="754866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name = </a:t>
            </a:r>
            <a:r>
              <a:rPr lang="en-US" sz="2800" i="0" u="none" strike="noStrike" cap="none" dirty="0">
                <a:solidFill>
                  <a:schemeClr val="bg1"/>
                </a:solidFill>
                <a:latin typeface="Courier"/>
                <a:ea typeface="Courier"/>
                <a:cs typeface="Courier"/>
                <a:sym typeface="Courier New"/>
              </a:rPr>
              <a:t>input</a:t>
            </a:r>
            <a:r>
              <a:rPr lang="en-US" sz="2800" i="0" u="none" strike="noStrike" cap="none" dirty="0">
                <a:solidFill>
                  <a:srgbClr val="FFFF00"/>
                </a:solidFill>
                <a:latin typeface="Courier"/>
                <a:ea typeface="Courier"/>
                <a:cs typeface="Courier"/>
                <a:sym typeface="Courier New"/>
              </a:rPr>
              <a:t>(‘</a:t>
            </a:r>
            <a:r>
              <a:rPr lang="el-GR" sz="2800" i="0" u="none" strike="noStrike" cap="none" dirty="0">
                <a:solidFill>
                  <a:srgbClr val="FFFF00"/>
                </a:solidFill>
                <a:latin typeface="Courier"/>
                <a:ea typeface="Courier"/>
                <a:cs typeface="Courier"/>
                <a:sym typeface="Courier New"/>
              </a:rPr>
              <a:t>Εισάγετε αρχείο</a:t>
            </a:r>
            <a:r>
              <a:rPr lang="en-US" sz="28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handle = open(name, 'r')</a:t>
            </a:r>
          </a:p>
          <a:p>
            <a:pPr marL="0" marR="0" lvl="0" indent="0" algn="ctr" rtl="0">
              <a:lnSpc>
                <a:spcPct val="100000"/>
              </a:lnSpc>
              <a:spcBef>
                <a:spcPts val="0"/>
              </a:spcBef>
              <a:spcAft>
                <a:spcPts val="0"/>
              </a:spcAft>
              <a:buNone/>
            </a:pPr>
            <a:endParaRPr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counts = </a:t>
            </a:r>
            <a:r>
              <a:rPr lang="en-US" sz="2800" i="0" u="none" strike="noStrike" cap="none" dirty="0" err="1">
                <a:solidFill>
                  <a:srgbClr val="FFFF00"/>
                </a:solidFill>
                <a:latin typeface="Courier"/>
                <a:ea typeface="Courier"/>
                <a:cs typeface="Courier"/>
                <a:sym typeface="Courier New"/>
              </a:rPr>
              <a:t>dict</a:t>
            </a:r>
            <a:r>
              <a:rPr lang="en-US" sz="2800" i="0" u="none" strike="noStrike" cap="none" dirty="0">
                <a:solidFill>
                  <a:srgbClr val="FFFF00"/>
                </a:solidFill>
                <a:latin typeface="Courier"/>
                <a:ea typeface="Courier"/>
                <a:cs typeface="Courier"/>
                <a:sym typeface="Courier New"/>
              </a:rPr>
              <a:t>()</a:t>
            </a:r>
          </a:p>
          <a:p>
            <a:pPr lvl="0">
              <a:buClr>
                <a:srgbClr val="00FF00"/>
              </a:buClr>
              <a:buSzPct val="25000"/>
            </a:pPr>
            <a:r>
              <a:rPr lang="en-US" sz="2800" dirty="0">
                <a:solidFill>
                  <a:srgbClr val="00FF00"/>
                </a:solidFill>
                <a:latin typeface="Courier"/>
                <a:ea typeface="Courier"/>
                <a:cs typeface="Courier"/>
                <a:sym typeface="Courier New"/>
              </a:rPr>
              <a:t>for line in handle:</a:t>
            </a:r>
          </a:p>
          <a:p>
            <a:pPr lvl="0">
              <a:buClr>
                <a:srgbClr val="00FF00"/>
              </a:buClr>
              <a:buSzPct val="25000"/>
            </a:pPr>
            <a:r>
              <a:rPr lang="en-US" sz="2800" dirty="0">
                <a:solidFill>
                  <a:srgbClr val="00FF00"/>
                </a:solidFill>
                <a:latin typeface="Courier"/>
                <a:ea typeface="Courier"/>
                <a:cs typeface="Courier"/>
                <a:sym typeface="Courier New"/>
              </a:rPr>
              <a:t>    words = </a:t>
            </a:r>
            <a:r>
              <a:rPr lang="en-US" sz="2800" dirty="0" err="1">
                <a:solidFill>
                  <a:srgbClr val="00FF00"/>
                </a:solidFill>
                <a:latin typeface="Courier"/>
                <a:ea typeface="Courier"/>
                <a:cs typeface="Courier"/>
                <a:sym typeface="Courier New"/>
              </a:rPr>
              <a:t>line.split</a:t>
            </a:r>
            <a:r>
              <a:rPr lang="en-US" sz="2800" dirty="0">
                <a:solidFill>
                  <a:srgbClr val="00FF00"/>
                </a:solidFill>
                <a:latin typeface="Courier"/>
                <a:ea typeface="Courier"/>
                <a:cs typeface="Courier"/>
                <a:sym typeface="Courier New"/>
              </a:rPr>
              <a:t>()</a:t>
            </a:r>
          </a:p>
          <a:p>
            <a:pPr lvl="0">
              <a:buClr>
                <a:srgbClr val="00FF00"/>
              </a:buClr>
              <a:buSzPct val="25000"/>
            </a:pPr>
            <a:r>
              <a:rPr lang="en-US" sz="2800" dirty="0">
                <a:solidFill>
                  <a:srgbClr val="00FF00"/>
                </a:solidFill>
                <a:latin typeface="Courier"/>
                <a:ea typeface="Courier"/>
                <a:cs typeface="Courier"/>
                <a:sym typeface="Courier New"/>
              </a:rPr>
              <a:t>    for word in words:</a:t>
            </a:r>
          </a:p>
          <a:p>
            <a:pPr lvl="0">
              <a:buClr>
                <a:srgbClr val="00FF00"/>
              </a:buClr>
              <a:buSzPct val="25000"/>
            </a:pPr>
            <a:r>
              <a:rPr lang="en-US" sz="2800" dirty="0">
                <a:solidFill>
                  <a:srgbClr val="00FF00"/>
                </a:solidFill>
                <a:latin typeface="Courier"/>
                <a:ea typeface="Courier"/>
                <a:cs typeface="Courier"/>
                <a:sym typeface="Courier New"/>
              </a:rPr>
              <a:t>        counts[word] = </a:t>
            </a:r>
            <a:r>
              <a:rPr lang="en-US" sz="2800" dirty="0" err="1">
                <a:solidFill>
                  <a:srgbClr val="00FF00"/>
                </a:solidFill>
                <a:latin typeface="Courier"/>
                <a:ea typeface="Courier"/>
                <a:cs typeface="Courier"/>
                <a:sym typeface="Courier New"/>
              </a:rPr>
              <a:t>counts.get</a:t>
            </a:r>
            <a:r>
              <a:rPr lang="en-US" sz="2800" dirty="0">
                <a:solidFill>
                  <a:srgbClr val="00FF00"/>
                </a:solidFill>
                <a:latin typeface="Courier"/>
                <a:ea typeface="Courier"/>
                <a:cs typeface="Courier"/>
                <a:sym typeface="Courier New"/>
              </a:rPr>
              <a:t>(word,0) + 1</a:t>
            </a:r>
          </a:p>
          <a:p>
            <a:pPr marL="0" marR="0" lvl="0" indent="0" algn="l" rtl="0">
              <a:lnSpc>
                <a:spcPct val="100000"/>
              </a:lnSpc>
              <a:spcBef>
                <a:spcPts val="0"/>
              </a:spcBef>
              <a:spcAft>
                <a:spcPts val="0"/>
              </a:spcAft>
              <a:buClr>
                <a:srgbClr val="00FF00"/>
              </a:buClr>
              <a:buSzPct val="25000"/>
              <a:buFont typeface="Cabin"/>
              <a:buNone/>
            </a:pPr>
            <a:endParaRPr lang="en-US" sz="28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FFFF00"/>
                </a:solidFill>
                <a:latin typeface="Courier"/>
                <a:ea typeface="Courier"/>
                <a:cs typeface="Courier"/>
                <a:sym typeface="Courier New"/>
              </a:rPr>
              <a:t>bigcount</a:t>
            </a:r>
            <a:r>
              <a:rPr lang="en-US" sz="2800" i="0" u="none" strike="noStrike" cap="none" dirty="0">
                <a:solidFill>
                  <a:srgbClr val="FFFF00"/>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FFFF00"/>
                </a:solidFill>
                <a:latin typeface="Courier"/>
                <a:ea typeface="Courier"/>
                <a:cs typeface="Courier"/>
                <a:sym typeface="Courier New"/>
              </a:rPr>
              <a:t>bigword</a:t>
            </a:r>
            <a:r>
              <a:rPr lang="en-US" sz="2800" i="0" u="none" strike="noStrike" cap="none" dirty="0">
                <a:solidFill>
                  <a:srgbClr val="FFFF00"/>
                </a:solidFill>
                <a:latin typeface="Courier"/>
                <a:ea typeface="Courier"/>
                <a:cs typeface="Courier"/>
                <a:sym typeface="Courier New"/>
              </a:rPr>
              <a:t> = None</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00FF00"/>
                </a:solidFill>
                <a:latin typeface="Courier"/>
                <a:ea typeface="Courier"/>
                <a:cs typeface="Courier"/>
                <a:sym typeface="Courier New"/>
              </a:rPr>
              <a:t>for </a:t>
            </a:r>
            <a:r>
              <a:rPr lang="en-US" sz="2800" i="0" u="none" strike="noStrike" cap="none" dirty="0" err="1">
                <a:solidFill>
                  <a:srgbClr val="00FF00"/>
                </a:solidFill>
                <a:latin typeface="Courier"/>
                <a:ea typeface="Courier"/>
                <a:cs typeface="Courier"/>
                <a:sym typeface="Courier New"/>
              </a:rPr>
              <a:t>word,count</a:t>
            </a:r>
            <a:r>
              <a:rPr lang="en-US" sz="2800" i="0" u="none" strike="noStrike" cap="none" dirty="0">
                <a:solidFill>
                  <a:srgbClr val="00FF00"/>
                </a:solidFill>
                <a:latin typeface="Courier"/>
                <a:ea typeface="Courier"/>
                <a:cs typeface="Courier"/>
                <a:sym typeface="Courier New"/>
              </a:rPr>
              <a:t> in </a:t>
            </a:r>
            <a:r>
              <a:rPr lang="en-US" sz="2800" i="0" u="none" strike="noStrike" cap="none" dirty="0" err="1">
                <a:solidFill>
                  <a:srgbClr val="00FF00"/>
                </a:solidFill>
                <a:latin typeface="Courier"/>
                <a:ea typeface="Courier"/>
                <a:cs typeface="Courier"/>
                <a:sym typeface="Courier New"/>
              </a:rPr>
              <a:t>counts.items</a:t>
            </a:r>
            <a:r>
              <a:rPr lang="en-US" sz="2800" i="0" u="none" strike="noStrike" cap="none" dirty="0">
                <a:solidFill>
                  <a:srgbClr val="00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00FF"/>
                </a:solidFill>
                <a:latin typeface="Courier"/>
                <a:ea typeface="Courier"/>
                <a:cs typeface="Courier"/>
                <a:sym typeface="Courier New"/>
              </a:rPr>
              <a:t>  </a:t>
            </a:r>
            <a:r>
              <a:rPr lang="en-US" sz="2800" i="0" u="none" strike="noStrike" cap="none" dirty="0">
                <a:solidFill>
                  <a:srgbClr val="FF7F00"/>
                </a:solidFill>
                <a:latin typeface="Courier"/>
                <a:ea typeface="Courier"/>
                <a:cs typeface="Courier"/>
                <a:sym typeface="Courier New"/>
              </a:rPr>
              <a:t>  </a:t>
            </a:r>
            <a:r>
              <a:rPr lang="en-US" sz="2800" i="0" u="none" strike="noStrike" cap="none" dirty="0">
                <a:solidFill>
                  <a:srgbClr val="FF9900"/>
                </a:solidFill>
                <a:latin typeface="Courier"/>
                <a:ea typeface="Courier"/>
                <a:cs typeface="Courier"/>
                <a:sym typeface="Courier New"/>
              </a:rPr>
              <a:t>if </a:t>
            </a:r>
            <a:r>
              <a:rPr lang="en-US" sz="2800" i="0" u="none" strike="noStrike" cap="none" dirty="0" err="1">
                <a:solidFill>
                  <a:srgbClr val="FF9900"/>
                </a:solidFill>
                <a:latin typeface="Courier"/>
                <a:ea typeface="Courier"/>
                <a:cs typeface="Courier"/>
                <a:sym typeface="Courier New"/>
              </a:rPr>
              <a:t>bigcount</a:t>
            </a:r>
            <a:r>
              <a:rPr lang="en-US" sz="2800" i="0" u="none" strike="noStrike" cap="none" dirty="0">
                <a:solidFill>
                  <a:srgbClr val="FF9900"/>
                </a:solidFill>
                <a:latin typeface="Courier"/>
                <a:ea typeface="Courier"/>
                <a:cs typeface="Courier"/>
                <a:sym typeface="Courier New"/>
              </a:rPr>
              <a:t> is None or count &gt; </a:t>
            </a:r>
            <a:r>
              <a:rPr lang="en-US" sz="2800" i="0" u="none" strike="noStrike" cap="none" dirty="0" err="1">
                <a:solidFill>
                  <a:srgbClr val="FF9900"/>
                </a:solidFill>
                <a:latin typeface="Courier"/>
                <a:ea typeface="Courier"/>
                <a:cs typeface="Courier"/>
                <a:sym typeface="Courier New"/>
              </a:rPr>
              <a:t>bigcount</a:t>
            </a:r>
            <a:r>
              <a:rPr lang="en-US" sz="28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9900"/>
                </a:solidFill>
                <a:latin typeface="Courier"/>
                <a:ea typeface="Courier"/>
                <a:cs typeface="Courier"/>
                <a:sym typeface="Courier New"/>
              </a:rPr>
              <a:t>        </a:t>
            </a:r>
            <a:r>
              <a:rPr lang="en-US" sz="2800" i="0" u="none" strike="noStrike" cap="none" dirty="0" err="1">
                <a:solidFill>
                  <a:srgbClr val="FF9900"/>
                </a:solidFill>
                <a:latin typeface="Courier"/>
                <a:ea typeface="Courier"/>
                <a:cs typeface="Courier"/>
                <a:sym typeface="Courier New"/>
              </a:rPr>
              <a:t>bigword</a:t>
            </a:r>
            <a:r>
              <a:rPr lang="en-US" sz="2800" i="0" u="none" strike="noStrike" cap="none" dirty="0">
                <a:solidFill>
                  <a:srgbClr val="FF9900"/>
                </a:solidFill>
                <a:latin typeface="Courier"/>
                <a:ea typeface="Courier"/>
                <a:cs typeface="Courier"/>
                <a:sym typeface="Courier New"/>
              </a:rPr>
              <a:t> = word</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9900"/>
                </a:solidFill>
                <a:latin typeface="Courier"/>
                <a:ea typeface="Courier"/>
                <a:cs typeface="Courier"/>
                <a:sym typeface="Courier New"/>
              </a:rPr>
              <a:t>        </a:t>
            </a:r>
            <a:r>
              <a:rPr lang="en-US" sz="2800" i="0" u="none" strike="noStrike" cap="none" dirty="0" err="1">
                <a:solidFill>
                  <a:srgbClr val="FF9900"/>
                </a:solidFill>
                <a:latin typeface="Courier"/>
                <a:ea typeface="Courier"/>
                <a:cs typeface="Courier"/>
                <a:sym typeface="Courier New"/>
              </a:rPr>
              <a:t>bigcount</a:t>
            </a:r>
            <a:r>
              <a:rPr lang="en-US" sz="2800" i="0" u="none" strike="noStrike" cap="none" dirty="0">
                <a:solidFill>
                  <a:srgbClr val="FF9900"/>
                </a:solidFill>
                <a:latin typeface="Courier"/>
                <a:ea typeface="Courier"/>
                <a:cs typeface="Courier"/>
                <a:sym typeface="Courier New"/>
              </a:rPr>
              <a:t> = count</a:t>
            </a:r>
          </a:p>
          <a:p>
            <a:pPr marL="0" marR="0" lvl="0" indent="0" algn="l" rtl="0">
              <a:lnSpc>
                <a:spcPct val="100000"/>
              </a:lnSpc>
              <a:spcBef>
                <a:spcPts val="0"/>
              </a:spcBef>
              <a:spcAft>
                <a:spcPts val="0"/>
              </a:spcAft>
              <a:buClr>
                <a:srgbClr val="00FF00"/>
              </a:buClr>
              <a:buFont typeface="Cabin"/>
              <a:buNone/>
            </a:pPr>
            <a:endParaRPr sz="2800"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a:solidFill>
                  <a:srgbClr val="FFFF00"/>
                </a:solidFill>
                <a:latin typeface="Courier"/>
                <a:ea typeface="Courier"/>
                <a:cs typeface="Courier"/>
                <a:sym typeface="Courier New"/>
              </a:rPr>
              <a:t>print(</a:t>
            </a:r>
            <a:r>
              <a:rPr lang="en-US" sz="2800" i="0" u="none" strike="noStrike" cap="none" dirty="0" err="1">
                <a:solidFill>
                  <a:srgbClr val="FFFF00"/>
                </a:solidFill>
                <a:latin typeface="Courier"/>
                <a:ea typeface="Courier"/>
                <a:cs typeface="Courier"/>
                <a:sym typeface="Courier New"/>
              </a:rPr>
              <a:t>bigword</a:t>
            </a:r>
            <a:r>
              <a:rPr lang="en-US" sz="2800" i="0" u="none" strike="noStrike" cap="none" dirty="0">
                <a:solidFill>
                  <a:srgbClr val="FFFF00"/>
                </a:solidFill>
                <a:latin typeface="Courier"/>
                <a:ea typeface="Courier"/>
                <a:cs typeface="Courier"/>
                <a:sym typeface="Courier New"/>
              </a:rPr>
              <a:t>, </a:t>
            </a:r>
            <a:r>
              <a:rPr lang="en-US" sz="2800" i="0" u="none" strike="noStrike" cap="none" dirty="0" err="1">
                <a:solidFill>
                  <a:srgbClr val="FFFF00"/>
                </a:solidFill>
                <a:latin typeface="Courier"/>
                <a:ea typeface="Courier"/>
                <a:cs typeface="Courier"/>
                <a:sym typeface="Courier New"/>
              </a:rPr>
              <a:t>bigcount</a:t>
            </a:r>
            <a:r>
              <a:rPr lang="en-US" sz="2800" i="0" u="none" strike="noStrike" cap="none" dirty="0">
                <a:solidFill>
                  <a:srgbClr val="FFFF00"/>
                </a:solidFill>
                <a:latin typeface="Courier"/>
                <a:ea typeface="Courier"/>
                <a:cs typeface="Courier"/>
                <a:sym typeface="Courier New"/>
              </a:rPr>
              <a:t>)</a:t>
            </a:r>
          </a:p>
        </p:txBody>
      </p:sp>
      <p:sp>
        <p:nvSpPr>
          <p:cNvPr id="632" name="Shape 632"/>
          <p:cNvSpPr txBox="1"/>
          <p:nvPr/>
        </p:nvSpPr>
        <p:spPr>
          <a:xfrm>
            <a:off x="10668494" y="254725"/>
            <a:ext cx="5113419" cy="8569961"/>
          </a:xfrm>
          <a:prstGeom prst="rect">
            <a:avLst/>
          </a:prstGeom>
          <a:noFill/>
          <a:ln w="9525" cap="flat" cmpd="sng">
            <a:solidFill>
              <a:srgbClr val="FFFFFF"/>
            </a:solidFill>
            <a:prstDash val="solid"/>
            <a:round/>
            <a:headEnd type="none" w="med" len="med"/>
            <a:tailEnd type="none" w="med" len="med"/>
          </a:ln>
        </p:spPr>
        <p:txBody>
          <a:bodyPr lIns="0" tIns="0" rIns="0" bIns="0" anchor="ctr" anchorCtr="0">
            <a:noAutofit/>
          </a:bodyPr>
          <a:lstStyle/>
          <a:p>
            <a:pPr marL="0" marR="0" lvl="0" indent="0" algn="ctr" rtl="0">
              <a:lnSpc>
                <a:spcPct val="115000"/>
              </a:lnSpc>
              <a:spcBef>
                <a:spcPts val="0"/>
              </a:spcBef>
              <a:spcAft>
                <a:spcPts val="0"/>
              </a:spcAft>
              <a:buClr>
                <a:srgbClr val="FF00FF"/>
              </a:buClr>
              <a:buSzPct val="25000"/>
              <a:buFont typeface="Cabin"/>
              <a:buNone/>
            </a:pPr>
            <a:r>
              <a:rPr lang="el-GR" sz="2800" dirty="0">
                <a:solidFill>
                  <a:srgbClr val="FFFF00"/>
                </a:solidFill>
                <a:latin typeface="Arial" charset="0"/>
                <a:ea typeface="Arial" charset="0"/>
                <a:cs typeface="Arial" charset="0"/>
                <a:sym typeface="Cabin"/>
              </a:rPr>
              <a:t>Μια σύντομη «ιστορία» σε </a:t>
            </a:r>
            <a:r>
              <a:rPr lang="el-GR" sz="2800" dirty="0" err="1">
                <a:solidFill>
                  <a:srgbClr val="FFFF00"/>
                </a:solidFill>
                <a:latin typeface="Arial" charset="0"/>
                <a:ea typeface="Arial" charset="0"/>
                <a:cs typeface="Arial" charset="0"/>
                <a:sym typeface="Cabin"/>
              </a:rPr>
              <a:t>Python</a:t>
            </a:r>
            <a:r>
              <a:rPr lang="el-GR" sz="2800" dirty="0">
                <a:solidFill>
                  <a:srgbClr val="FFFF00"/>
                </a:solidFill>
                <a:latin typeface="Arial" charset="0"/>
                <a:ea typeface="Arial" charset="0"/>
                <a:cs typeface="Arial" charset="0"/>
                <a:sym typeface="Cabin"/>
              </a:rPr>
              <a:t> σχετικά με το πώς να μετρήσετε τις λέξεις ενός αρχείου</a:t>
            </a:r>
          </a:p>
          <a:p>
            <a:pPr marL="0" marR="0" lvl="0" indent="0" algn="ctr" rtl="0">
              <a:lnSpc>
                <a:spcPct val="115000"/>
              </a:lnSpc>
              <a:spcBef>
                <a:spcPts val="0"/>
              </a:spcBef>
              <a:spcAft>
                <a:spcPts val="0"/>
              </a:spcAft>
              <a:buClr>
                <a:srgbClr val="FF00FF"/>
              </a:buClr>
              <a:buFont typeface="Cabin"/>
              <a:buNone/>
            </a:pPr>
            <a:endParaRPr sz="2800" dirty="0">
              <a:solidFill>
                <a:srgbClr val="00FF00"/>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l-GR" sz="2800" dirty="0">
                <a:solidFill>
                  <a:srgbClr val="FFFFFF"/>
                </a:solidFill>
                <a:latin typeface="Arial" charset="0"/>
                <a:ea typeface="Arial" charset="0"/>
                <a:cs typeface="Arial" charset="0"/>
                <a:sym typeface="Cabin"/>
              </a:rPr>
              <a:t>Μια λέξη που χρησιμοποιείται για την ανάγνωση δεδομένων από έναν χρήστη</a:t>
            </a:r>
            <a:r>
              <a:rPr lang="en-US" sz="2800" dirty="0">
                <a:solidFill>
                  <a:srgbClr val="FFFFFF"/>
                </a:solidFill>
                <a:latin typeface="Arial" charset="0"/>
                <a:ea typeface="Arial" charset="0"/>
                <a:cs typeface="Arial" charset="0"/>
                <a:sym typeface="Cabin"/>
              </a:rPr>
              <a:t> </a:t>
            </a:r>
          </a:p>
          <a:p>
            <a:pPr marL="0" marR="0" lvl="0" indent="0" algn="ctr" rtl="0">
              <a:lnSpc>
                <a:spcPct val="115000"/>
              </a:lnSpc>
              <a:spcBef>
                <a:spcPts val="0"/>
              </a:spcBef>
              <a:spcAft>
                <a:spcPts val="0"/>
              </a:spcAft>
              <a:buClr>
                <a:srgbClr val="FF00FF"/>
              </a:buClr>
              <a:buFont typeface="Cabin"/>
              <a:buNone/>
            </a:pPr>
            <a:endParaRPr sz="2800" dirty="0">
              <a:solidFill>
                <a:srgbClr val="00FF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l-GR" sz="2800" dirty="0">
                <a:solidFill>
                  <a:srgbClr val="00FA00"/>
                </a:solidFill>
                <a:latin typeface="Arial" charset="0"/>
                <a:ea typeface="Arial" charset="0"/>
                <a:cs typeface="Arial" charset="0"/>
                <a:sym typeface="Cabin"/>
              </a:rPr>
              <a:t>Μια πρόταση για τον υπολογισμό μιας από τις πολλές μετρήσεις</a:t>
            </a:r>
          </a:p>
          <a:p>
            <a:pPr marL="0" marR="0" lvl="0" indent="0" algn="ctr" rtl="0">
              <a:lnSpc>
                <a:spcPct val="115000"/>
              </a:lnSpc>
              <a:spcBef>
                <a:spcPts val="0"/>
              </a:spcBef>
              <a:spcAft>
                <a:spcPts val="0"/>
              </a:spcAft>
              <a:buClr>
                <a:srgbClr val="FF00FF"/>
              </a:buClr>
              <a:buSzPct val="25000"/>
              <a:buFont typeface="Cabin"/>
              <a:buNone/>
            </a:pPr>
            <a:endParaRPr sz="2800" dirty="0">
              <a:solidFill>
                <a:srgbClr val="FF00FF"/>
              </a:solidFill>
              <a:latin typeface="Arial" charset="0"/>
              <a:ea typeface="Arial" charset="0"/>
              <a:cs typeface="Arial" charset="0"/>
              <a:sym typeface="Cabin"/>
            </a:endParaRPr>
          </a:p>
          <a:p>
            <a:pPr marL="0" marR="0" lvl="0" indent="0" algn="ctr" rtl="0">
              <a:lnSpc>
                <a:spcPct val="115000"/>
              </a:lnSpc>
              <a:spcBef>
                <a:spcPts val="0"/>
              </a:spcBef>
              <a:spcAft>
                <a:spcPts val="0"/>
              </a:spcAft>
              <a:buClr>
                <a:srgbClr val="FF00FF"/>
              </a:buClr>
              <a:buSzPct val="25000"/>
              <a:buFont typeface="Cabin"/>
              <a:buNone/>
            </a:pPr>
            <a:r>
              <a:rPr lang="el-GR" sz="2800" dirty="0">
                <a:solidFill>
                  <a:srgbClr val="FF9900"/>
                </a:solidFill>
                <a:latin typeface="Arial" charset="0"/>
                <a:ea typeface="Arial" charset="0"/>
                <a:cs typeface="Arial" charset="0"/>
                <a:sym typeface="Cabin"/>
              </a:rPr>
              <a:t>Μια παράγραφος σχετικά με τον τρόπο εύρεσης του μεγαλύτερου στοιχείου σε μια λίστα</a:t>
            </a:r>
            <a:endParaRPr lang="en-US" sz="2800" dirty="0">
              <a:solidFill>
                <a:srgbClr val="FF9900"/>
              </a:solidFill>
              <a:latin typeface="Arial" charset="0"/>
              <a:ea typeface="Arial" charset="0"/>
              <a:cs typeface="Arial" charset="0"/>
              <a:sym typeface="Cabin"/>
            </a:endParaRPr>
          </a:p>
        </p:txBody>
      </p:sp>
      <p:cxnSp>
        <p:nvCxnSpPr>
          <p:cNvPr id="633" name="Shape 633"/>
          <p:cNvCxnSpPr>
            <a:cxnSpLocks/>
          </p:cNvCxnSpPr>
          <p:nvPr/>
        </p:nvCxnSpPr>
        <p:spPr>
          <a:xfrm>
            <a:off x="6516914" y="1465943"/>
            <a:ext cx="4281715" cy="1625600"/>
          </a:xfrm>
          <a:prstGeom prst="straightConnector1">
            <a:avLst/>
          </a:prstGeom>
          <a:noFill/>
          <a:ln w="38100" cap="flat" cmpd="sng">
            <a:solidFill>
              <a:srgbClr val="FFFFFF"/>
            </a:solidFill>
            <a:prstDash val="solid"/>
            <a:round/>
            <a:headEnd type="none" w="lg" len="lg"/>
            <a:tailEnd type="none" w="lg" len="lg"/>
          </a:ln>
        </p:spPr>
      </p:cxnSp>
      <p:cxnSp>
        <p:nvCxnSpPr>
          <p:cNvPr id="634" name="Shape 634"/>
          <p:cNvCxnSpPr>
            <a:cxnSpLocks/>
          </p:cNvCxnSpPr>
          <p:nvPr/>
        </p:nvCxnSpPr>
        <p:spPr>
          <a:xfrm>
            <a:off x="8956931" y="4497720"/>
            <a:ext cx="2231746" cy="788307"/>
          </a:xfrm>
          <a:prstGeom prst="straightConnector1">
            <a:avLst/>
          </a:prstGeom>
          <a:noFill/>
          <a:ln w="38100" cap="flat" cmpd="sng">
            <a:solidFill>
              <a:srgbClr val="00FA00"/>
            </a:solidFill>
            <a:prstDash val="solid"/>
            <a:round/>
            <a:headEnd type="none" w="lg" len="lg"/>
            <a:tailEnd type="none" w="lg" len="lg"/>
          </a:ln>
        </p:spPr>
      </p:cxnSp>
      <p:cxnSp>
        <p:nvCxnSpPr>
          <p:cNvPr id="635" name="Shape 635"/>
          <p:cNvCxnSpPr>
            <a:cxnSpLocks/>
          </p:cNvCxnSpPr>
          <p:nvPr/>
        </p:nvCxnSpPr>
        <p:spPr>
          <a:xfrm>
            <a:off x="9034457" y="6739191"/>
            <a:ext cx="2154220" cy="788307"/>
          </a:xfrm>
          <a:prstGeom prst="straightConnector1">
            <a:avLst/>
          </a:prstGeom>
          <a:noFill/>
          <a:ln w="38100" cap="flat" cmpd="sng">
            <a:solidFill>
              <a:srgbClr val="FF9900"/>
            </a:solidFill>
            <a:prstDash val="solid"/>
            <a:round/>
            <a:headEnd type="none" w="lg" len="lg"/>
            <a:tailEnd type="none" w="lg" len="lg"/>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Shape 6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Σύνοψη</a:t>
            </a:r>
            <a:endParaRPr lang="en-US" sz="7600" u="none" strike="noStrike" cap="none" dirty="0">
              <a:solidFill>
                <a:srgbClr val="FFD966"/>
              </a:solidFill>
              <a:latin typeface="Arial" charset="0"/>
              <a:ea typeface="Arial" charset="0"/>
              <a:cs typeface="Arial" charset="0"/>
              <a:sym typeface="Cabin"/>
            </a:endParaRPr>
          </a:p>
        </p:txBody>
      </p:sp>
      <p:sp>
        <p:nvSpPr>
          <p:cNvPr id="641" name="Shape 641"/>
          <p:cNvSpPr txBox="1">
            <a:spLocks noGrp="1"/>
          </p:cNvSpPr>
          <p:nvPr>
            <p:ph type="body" idx="1"/>
          </p:nvPr>
        </p:nvSpPr>
        <p:spPr>
          <a:xfrm>
            <a:off x="812800" y="2138869"/>
            <a:ext cx="14630400" cy="5109732"/>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Αυτή είναι μια γρήγορη επισκόπηση του </a:t>
            </a:r>
            <a:r>
              <a:rPr lang="el-GR" sz="3600" dirty="0">
                <a:solidFill>
                  <a:srgbClr val="FFFF00"/>
                </a:solidFill>
                <a:latin typeface="Arial" charset="0"/>
                <a:cs typeface="Arial" charset="0"/>
                <a:sym typeface="Cabin"/>
              </a:rPr>
              <a:t>Κεφαλαίου</a:t>
            </a:r>
            <a:r>
              <a:rPr lang="el-GR" sz="3600" u="none" strike="noStrike" cap="none" dirty="0">
                <a:solidFill>
                  <a:schemeClr val="lt1"/>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1</a:t>
            </a: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Θα ασχολούμαστε με αυτές τις έννοιες σε όλη τη έκταση του μαθήματος</a:t>
            </a:r>
            <a:endParaRPr lang="en-US" sz="3600" u="none" strike="noStrike" cap="none" dirty="0">
              <a:solidFill>
                <a:schemeClr val="lt1"/>
              </a:solidFill>
              <a:latin typeface="Arial" charset="0"/>
              <a:ea typeface="Arial" charset="0"/>
              <a:cs typeface="Arial" charset="0"/>
              <a:sym typeface="Cabin"/>
            </a:endParaRPr>
          </a:p>
          <a:p>
            <a:pPr marL="749300" marR="0" lvl="0" indent="-533400" algn="l" rtl="0">
              <a:lnSpc>
                <a:spcPct val="100000"/>
              </a:lnSpc>
              <a:spcBef>
                <a:spcPts val="3500"/>
              </a:spcBef>
              <a:spcAft>
                <a:spcPts val="0"/>
              </a:spcAft>
              <a:buClr>
                <a:schemeClr val="lt1"/>
              </a:buClr>
              <a:buSzPct val="171000"/>
              <a:buFont typeface="Cabin"/>
              <a:buChar char="•"/>
            </a:pPr>
            <a:r>
              <a:rPr lang="el-GR" sz="3600" u="none" strike="noStrike" cap="none" dirty="0">
                <a:solidFill>
                  <a:schemeClr val="lt1"/>
                </a:solidFill>
                <a:latin typeface="Arial" charset="0"/>
                <a:ea typeface="Arial" charset="0"/>
                <a:cs typeface="Arial" charset="0"/>
                <a:sym typeface="Cabin"/>
              </a:rPr>
              <a:t>Επικεντρωθείτε στη συνολική εικόνα</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a:prstGeom prst="rect">
            <a:avLst/>
          </a:prstGeom>
        </p:spPr>
        <p:txBody>
          <a:bodyPr lIns="91425" tIns="91425" rIns="91425" bIns="91425" anchor="ctr" anchorCtr="0">
            <a:noAutofit/>
          </a:bodyPr>
          <a:lstStyle/>
          <a:p>
            <a:pPr lvl="0">
              <a:spcBef>
                <a:spcPts val="0"/>
              </a:spcBef>
              <a:buNone/>
            </a:pPr>
            <a:r>
              <a:rPr lang="el-GR" sz="3600" dirty="0">
                <a:solidFill>
                  <a:srgbClr val="FFFF00"/>
                </a:solidFill>
              </a:rPr>
              <a:t>Ευχαριστίες / Συνεισφορές</a:t>
            </a:r>
            <a:endParaRPr lang="en-US" sz="3600" dirty="0">
              <a:solidFill>
                <a:srgbClr val="FFFF00"/>
              </a:solidFill>
            </a:endParaRPr>
          </a:p>
        </p:txBody>
      </p:sp>
      <p:sp>
        <p:nvSpPr>
          <p:cNvPr id="647" name="Shape 647"/>
          <p:cNvSpPr txBox="1"/>
          <p:nvPr/>
        </p:nvSpPr>
        <p:spPr>
          <a:xfrm>
            <a:off x="1206100" y="2198849"/>
            <a:ext cx="6797699" cy="5914020"/>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Αυτές οι διαφάνειες είναι Πνευματική ιδιοκτησία 2010</a:t>
            </a:r>
            <a:r>
              <a:rPr lang="en-US" sz="1800" dirty="0">
                <a:solidFill>
                  <a:srgbClr val="FFFFFF"/>
                </a:solidFill>
              </a:rPr>
              <a:t>-  Charles R. Severance (</a:t>
            </a:r>
            <a:r>
              <a:rPr lang="en-US" sz="1800" u="sng" dirty="0">
                <a:solidFill>
                  <a:srgbClr val="FFFF00"/>
                </a:solidFill>
                <a:hlinkClick r:id="rId3"/>
              </a:rPr>
              <a:t>www.dr-chuck.com</a:t>
            </a:r>
            <a:r>
              <a:rPr lang="en-US" sz="1800" dirty="0">
                <a:solidFill>
                  <a:srgbClr val="FFFFFF"/>
                </a:solidFill>
              </a:rPr>
              <a:t>) </a:t>
            </a:r>
            <a:r>
              <a:rPr lang="el-GR" sz="1800" dirty="0">
                <a:solidFill>
                  <a:srgbClr val="FFFFFF"/>
                </a:solidFill>
              </a:rPr>
              <a:t>του</a:t>
            </a:r>
            <a:r>
              <a:rPr lang="en-US" sz="1800" dirty="0">
                <a:solidFill>
                  <a:srgbClr val="FFFFFF"/>
                </a:solidFill>
              </a:rPr>
              <a:t> University of Michigan School of Information </a:t>
            </a:r>
            <a:r>
              <a:rPr lang="el-GR" sz="1800" dirty="0">
                <a:solidFill>
                  <a:srgbClr val="FFFFFF"/>
                </a:solidFill>
              </a:rPr>
              <a:t>και είναι διαθέσιμες υπό την άδεια</a:t>
            </a:r>
            <a:r>
              <a:rPr lang="en-US" sz="1800" dirty="0">
                <a:solidFill>
                  <a:srgbClr val="FFFFFF"/>
                </a:solidFill>
              </a:rPr>
              <a:t> Creative Commons Attribution 4.0. </a:t>
            </a:r>
            <a:r>
              <a:rPr lang="el-GR" sz="1800" dirty="0">
                <a:solidFill>
                  <a:srgbClr val="FFFFFF"/>
                </a:solidFill>
              </a:rPr>
              <a:t>Παρακαλώ να διατηρήσετε αυτήν την τελευταία διαφάνεια σε όλα τα αντίγραφα του εγγράφου για να συμμορφωθείτε με τις απαιτήσεις απόδοσης της άδειας. Εάν κάνετε κάποια αλλαγή, μη διστάσετε να προσθέσετε το όνομα και τον οργανισμό σας στη λίστα των συντελεστών αυτής της σελίδας καθώς αναδημοσιεύετε το υλικό</a:t>
            </a:r>
            <a:r>
              <a:rPr lang="en-US" sz="1800" dirty="0">
                <a:solidFill>
                  <a:srgbClr val="FFFFFF"/>
                </a:solidFill>
              </a:rPr>
              <a:t>.</a:t>
            </a:r>
          </a:p>
          <a:p>
            <a:pPr lvl="0" rtl="0">
              <a:spcBef>
                <a:spcPts val="0"/>
              </a:spcBef>
              <a:buNone/>
            </a:pPr>
            <a:endParaRPr sz="1800" dirty="0">
              <a:solidFill>
                <a:srgbClr val="FFFFFF"/>
              </a:solidFill>
            </a:endParaRPr>
          </a:p>
          <a:p>
            <a:pPr lvl="0" rtl="0">
              <a:spcBef>
                <a:spcPts val="0"/>
              </a:spcBef>
              <a:buNone/>
            </a:pPr>
            <a:r>
              <a:rPr lang="el-GR" sz="1800" dirty="0">
                <a:solidFill>
                  <a:srgbClr val="FFFFFF"/>
                </a:solidFill>
              </a:rPr>
              <a:t>Αρχική ανάπτυξη </a:t>
            </a:r>
            <a:r>
              <a:rPr lang="en-US" sz="1800" dirty="0">
                <a:solidFill>
                  <a:srgbClr val="FFFFFF"/>
                </a:solidFill>
              </a:rPr>
              <a:t>: Charles Severance, University of Michigan School of Information</a:t>
            </a:r>
            <a:endParaRPr lang="el-GR" sz="1800" dirty="0">
              <a:solidFill>
                <a:srgbClr val="FFFFFF"/>
              </a:solidFill>
            </a:endParaRPr>
          </a:p>
          <a:p>
            <a:pPr lvl="0" rtl="0">
              <a:spcBef>
                <a:spcPts val="0"/>
              </a:spcBef>
              <a:buNone/>
            </a:pPr>
            <a:endParaRPr lang="el-GR" sz="1800" dirty="0">
              <a:solidFill>
                <a:srgbClr val="FFFFFF"/>
              </a:solidFill>
            </a:endParaRPr>
          </a:p>
          <a:p>
            <a:pPr lvl="0" rtl="0">
              <a:spcBef>
                <a:spcPts val="0"/>
              </a:spcBef>
              <a:buNone/>
            </a:pPr>
            <a:r>
              <a:rPr lang="el-GR" sz="1800" dirty="0">
                <a:solidFill>
                  <a:srgbClr val="FFFFFF"/>
                </a:solidFill>
              </a:rPr>
              <a:t>Απόδοση στα Ελληνικά: </a:t>
            </a:r>
            <a:r>
              <a:rPr lang="el-GR" sz="1800" dirty="0" err="1">
                <a:solidFill>
                  <a:srgbClr val="FFFFFF"/>
                </a:solidFill>
              </a:rPr>
              <a:t>Κιουρτίδου</a:t>
            </a:r>
            <a:r>
              <a:rPr lang="el-GR" sz="1800" dirty="0">
                <a:solidFill>
                  <a:srgbClr val="FFFFFF"/>
                </a:solidFill>
              </a:rPr>
              <a:t> Δ. Κωνσταντία</a:t>
            </a:r>
            <a:endParaRPr lang="en-US" sz="1800" dirty="0">
              <a:solidFill>
                <a:srgbClr val="FFFFFF"/>
              </a:solidFill>
            </a:endParaRPr>
          </a:p>
          <a:p>
            <a:pPr lvl="0" rtl="0">
              <a:spcBef>
                <a:spcPts val="0"/>
              </a:spcBef>
              <a:buNone/>
            </a:pPr>
            <a:endParaRPr sz="1800" dirty="0">
              <a:solidFill>
                <a:srgbClr val="FFFFFF"/>
              </a:solidFill>
            </a:endParaRPr>
          </a:p>
          <a:p>
            <a:pPr marL="261938" lvl="0" indent="-261938" rtl="0">
              <a:spcBef>
                <a:spcPts val="0"/>
              </a:spcBef>
              <a:buClr>
                <a:schemeClr val="dk2"/>
              </a:buClr>
              <a:buSzPct val="61111"/>
              <a:buFont typeface="Arial"/>
              <a:buNone/>
            </a:pPr>
            <a:r>
              <a:rPr lang="en-US" sz="1800" dirty="0">
                <a:solidFill>
                  <a:schemeClr val="lt1"/>
                </a:solidFill>
              </a:rPr>
              <a:t>… </a:t>
            </a:r>
            <a:r>
              <a:rPr lang="el-GR" sz="1800" dirty="0">
                <a:solidFill>
                  <a:schemeClr val="lt1"/>
                </a:solidFill>
              </a:rPr>
              <a:t>Εισαγάγετε νέους Μεταφραστές και άτομα που έχουν συνεισφέρει εδώ</a:t>
            </a:r>
            <a:endParaRPr lang="en-US" sz="1800" dirty="0">
              <a:solidFill>
                <a:schemeClr val="lt1"/>
              </a:solidFill>
            </a:endParaRPr>
          </a:p>
          <a:p>
            <a:pPr lvl="0">
              <a:spcBef>
                <a:spcPts val="0"/>
              </a:spcBef>
              <a:buNone/>
            </a:pPr>
            <a:endParaRPr sz="1800" dirty="0">
              <a:solidFill>
                <a:srgbClr val="FFFFFF"/>
              </a:solidFill>
            </a:endParaRPr>
          </a:p>
        </p:txBody>
      </p:sp>
      <p:pic>
        <p:nvPicPr>
          <p:cNvPr id="649" name="Shape 649"/>
          <p:cNvPicPr preferRelativeResize="0"/>
          <p:nvPr/>
        </p:nvPicPr>
        <p:blipFill rotWithShape="1">
          <a:blip r:embed="rId4">
            <a:alphaModFix/>
          </a:blip>
          <a:srcRect/>
          <a:stretch/>
        </p:blipFill>
        <p:spPr>
          <a:xfrm>
            <a:off x="13897687" y="1129973"/>
            <a:ext cx="1968599" cy="668400"/>
          </a:xfrm>
          <a:prstGeom prst="rect">
            <a:avLst/>
          </a:prstGeom>
          <a:noFill/>
          <a:ln>
            <a:noFill/>
          </a:ln>
        </p:spPr>
      </p:pic>
      <p:sp>
        <p:nvSpPr>
          <p:cNvPr id="650" name="Shape 650"/>
          <p:cNvSpPr txBox="1"/>
          <p:nvPr/>
        </p:nvSpPr>
        <p:spPr>
          <a:xfrm>
            <a:off x="8704400" y="2329324"/>
            <a:ext cx="6797699" cy="5783546"/>
          </a:xfrm>
          <a:prstGeom prst="rect">
            <a:avLst/>
          </a:prstGeom>
          <a:noFill/>
          <a:ln>
            <a:noFill/>
          </a:ln>
        </p:spPr>
        <p:txBody>
          <a:bodyPr lIns="91425" tIns="91425" rIns="91425" bIns="91425" anchor="t" anchorCtr="0">
            <a:noAutofit/>
          </a:bodyPr>
          <a:lstStyle/>
          <a:p>
            <a:pPr lvl="0" rtl="0">
              <a:spcBef>
                <a:spcPts val="0"/>
              </a:spcBef>
              <a:buNone/>
            </a:pPr>
            <a:r>
              <a:rPr lang="el-GR" sz="1800" dirty="0">
                <a:solidFill>
                  <a:srgbClr val="FFFFFF"/>
                </a:solidFill>
              </a:rPr>
              <a:t>Συνέχεια</a:t>
            </a:r>
            <a:r>
              <a:rPr lang="is-IS" sz="1800" dirty="0">
                <a:solidFill>
                  <a:srgbClr val="FFFFFF"/>
                </a:solidFill>
              </a:rPr>
              <a:t>…</a:t>
            </a:r>
            <a:endParaRPr lang="en-US" sz="1800"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l-GR" sz="7600" u="none" strike="noStrike" cap="none" dirty="0">
                <a:solidFill>
                  <a:srgbClr val="FFD966"/>
                </a:solidFill>
                <a:latin typeface="Arial" charset="0"/>
                <a:ea typeface="Arial" charset="0"/>
                <a:cs typeface="Arial" charset="0"/>
                <a:sym typeface="Cabin"/>
              </a:rPr>
              <a:t>Γιατί να είσαι Προγραμματιστής</a:t>
            </a:r>
            <a:r>
              <a:rPr lang="en-US" sz="7600" u="none" strike="noStrike" cap="none" dirty="0">
                <a:solidFill>
                  <a:srgbClr val="FFD966"/>
                </a:solidFill>
                <a:latin typeface="Arial" charset="0"/>
                <a:ea typeface="Arial" charset="0"/>
                <a:cs typeface="Arial" charset="0"/>
                <a:sym typeface="Cabin"/>
              </a:rPr>
              <a:t>?</a:t>
            </a:r>
          </a:p>
        </p:txBody>
      </p:sp>
      <p:sp>
        <p:nvSpPr>
          <p:cNvPr id="282" name="Shape 282"/>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rgbClr val="FFFF00"/>
              </a:buClr>
              <a:buSzPct val="100000"/>
              <a:buFont typeface="Cabin"/>
              <a:buChar char="•"/>
            </a:pPr>
            <a:r>
              <a:rPr lang="el-GR" sz="3600" u="none" strike="noStrike" cap="none" dirty="0">
                <a:solidFill>
                  <a:srgbClr val="FFFF00"/>
                </a:solidFill>
                <a:latin typeface="Arial" charset="0"/>
                <a:ea typeface="Arial" charset="0"/>
                <a:cs typeface="Arial" charset="0"/>
                <a:sym typeface="Cabin"/>
              </a:rPr>
              <a:t>Για να ολοκληρώσουμε κάποια εργασία - είμαστε ο χρήστης και ο προγραμματιστής</a:t>
            </a:r>
            <a:endParaRPr lang="en-US" sz="3600" u="none" strike="noStrike" cap="none" dirty="0">
              <a:solidFill>
                <a:srgbClr val="FFFF00"/>
              </a:solidFill>
              <a:latin typeface="Arial" charset="0"/>
              <a:ea typeface="Arial" charset="0"/>
              <a:cs typeface="Arial" charset="0"/>
              <a:sym typeface="Cabin"/>
            </a:endParaRP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l-GR" sz="3600" dirty="0">
                <a:solidFill>
                  <a:schemeClr val="lt1"/>
                </a:solidFill>
                <a:latin typeface="Arial" charset="0"/>
                <a:ea typeface="Arial" charset="0"/>
                <a:cs typeface="Arial" charset="0"/>
                <a:sym typeface="Cabin"/>
              </a:rPr>
              <a:t>Οργάνωση των δεδομένων μιας έρευνας</a:t>
            </a:r>
            <a:endParaRPr lang="en-US" sz="360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rgbClr val="FFFF00"/>
              </a:buClr>
              <a:buSzPct val="100000"/>
              <a:buFont typeface="Cabin"/>
              <a:buChar char="•"/>
            </a:pPr>
            <a:r>
              <a:rPr lang="el-GR" sz="3600" u="none" strike="noStrike" cap="none" dirty="0">
                <a:solidFill>
                  <a:srgbClr val="FFFF00"/>
                </a:solidFill>
                <a:latin typeface="Arial" charset="0"/>
                <a:ea typeface="Arial" charset="0"/>
                <a:cs typeface="Arial" charset="0"/>
                <a:sym typeface="Cabin"/>
              </a:rPr>
              <a:t>Να παράγεις κάτι που θα χρησιμοποιήσουν οι άλλοι - μια δουλειά προγραμματισμού</a:t>
            </a:r>
            <a:endParaRPr lang="en-US" sz="3600" u="none" strike="noStrike" cap="none" dirty="0">
              <a:solidFill>
                <a:srgbClr val="FFFF00"/>
              </a:solidFill>
              <a:latin typeface="Arial" charset="0"/>
              <a:ea typeface="Arial" charset="0"/>
              <a:cs typeface="Arial" charset="0"/>
              <a:sym typeface="Cabin"/>
            </a:endParaRP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l-GR" sz="3600" dirty="0">
                <a:solidFill>
                  <a:schemeClr val="lt1"/>
                </a:solidFill>
                <a:latin typeface="Arial" charset="0"/>
                <a:ea typeface="Arial" charset="0"/>
                <a:cs typeface="Arial" charset="0"/>
                <a:sym typeface="Cabin"/>
              </a:rPr>
              <a:t>Διόρθωση ενός προβλήματος απόδοσης στο λογισμικό </a:t>
            </a:r>
            <a:r>
              <a:rPr lang="el-GR" sz="3600" dirty="0" err="1">
                <a:solidFill>
                  <a:schemeClr val="lt1"/>
                </a:solidFill>
                <a:latin typeface="Arial" charset="0"/>
                <a:ea typeface="Arial" charset="0"/>
                <a:cs typeface="Arial" charset="0"/>
                <a:sym typeface="Cabin"/>
              </a:rPr>
              <a:t>Sakai</a:t>
            </a:r>
            <a:endParaRPr lang="en-US" sz="3600" u="none" strike="noStrike" cap="none" dirty="0">
              <a:solidFill>
                <a:schemeClr val="lt1"/>
              </a:solidFill>
              <a:latin typeface="Arial" charset="0"/>
              <a:ea typeface="Arial" charset="0"/>
              <a:cs typeface="Arial" charset="0"/>
              <a:sym typeface="Cabin"/>
            </a:endParaRPr>
          </a:p>
          <a:p>
            <a:pPr marL="670306" marR="0" lvl="1" indent="0" algn="l" rtl="0">
              <a:lnSpc>
                <a:spcPct val="100000"/>
              </a:lnSpc>
              <a:spcBef>
                <a:spcPts val="3500"/>
              </a:spcBef>
              <a:spcAft>
                <a:spcPts val="0"/>
              </a:spcAft>
              <a:buClr>
                <a:schemeClr val="lt1"/>
              </a:buClr>
              <a:buSzPct val="100000"/>
              <a:buNone/>
            </a:pPr>
            <a:r>
              <a:rPr lang="en-US" sz="3600" dirty="0">
                <a:solidFill>
                  <a:schemeClr val="lt1"/>
                </a:solidFill>
                <a:latin typeface="Arial" charset="0"/>
                <a:ea typeface="Arial" charset="0"/>
                <a:cs typeface="Arial" charset="0"/>
                <a:sym typeface="Cabin"/>
              </a:rPr>
              <a:t> - </a:t>
            </a:r>
            <a:r>
              <a:rPr lang="el-GR" sz="3600" dirty="0">
                <a:solidFill>
                  <a:schemeClr val="lt1"/>
                </a:solidFill>
                <a:latin typeface="Arial" charset="0"/>
                <a:ea typeface="Arial" charset="0"/>
                <a:cs typeface="Arial" charset="0"/>
                <a:sym typeface="Cabin"/>
              </a:rPr>
              <a:t>Προσθήκη ενός βιβλίου επισκεπτών σε έναν </a:t>
            </a:r>
            <a:r>
              <a:rPr lang="el-GR" sz="3600" dirty="0" err="1">
                <a:solidFill>
                  <a:schemeClr val="lt1"/>
                </a:solidFill>
                <a:latin typeface="Arial" charset="0"/>
                <a:ea typeface="Arial" charset="0"/>
                <a:cs typeface="Arial" charset="0"/>
                <a:sym typeface="Cabin"/>
              </a:rPr>
              <a:t>ιστότοπο</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cxnSp>
        <p:nvCxnSpPr>
          <p:cNvPr id="260" name="Shape 260"/>
          <p:cNvCxnSpPr/>
          <p:nvPr/>
        </p:nvCxnSpPr>
        <p:spPr>
          <a:xfrm rot="10800000" flipH="1">
            <a:off x="5083700" y="3823935"/>
            <a:ext cx="1042306" cy="1261323"/>
          </a:xfrm>
          <a:prstGeom prst="straightConnector1">
            <a:avLst/>
          </a:prstGeom>
          <a:noFill/>
          <a:ln w="215900" cap="rnd" cmpd="sng">
            <a:solidFill>
              <a:srgbClr val="2E2F30"/>
            </a:solidFill>
            <a:prstDash val="solid"/>
            <a:miter/>
            <a:headEnd type="none" w="med" len="med"/>
            <a:tailEnd type="none" w="med" len="med"/>
          </a:ln>
        </p:spPr>
      </p:cxnSp>
      <p:cxnSp>
        <p:nvCxnSpPr>
          <p:cNvPr id="261" name="Shape 261"/>
          <p:cNvCxnSpPr/>
          <p:nvPr/>
        </p:nvCxnSpPr>
        <p:spPr>
          <a:xfrm rot="10800000" flipH="1">
            <a:off x="7743561" y="3934764"/>
            <a:ext cx="67287" cy="1009322"/>
          </a:xfrm>
          <a:prstGeom prst="straightConnector1">
            <a:avLst/>
          </a:prstGeom>
          <a:noFill/>
          <a:ln w="215900" cap="rnd" cmpd="sng">
            <a:solidFill>
              <a:srgbClr val="2E2F30"/>
            </a:solidFill>
            <a:prstDash val="solid"/>
            <a:miter/>
            <a:headEnd type="none" w="med" len="med"/>
            <a:tailEnd type="none" w="med" len="med"/>
          </a:ln>
        </p:spPr>
      </p:cxnSp>
      <p:cxnSp>
        <p:nvCxnSpPr>
          <p:cNvPr id="262" name="Shape 262"/>
          <p:cNvCxnSpPr/>
          <p:nvPr/>
        </p:nvCxnSpPr>
        <p:spPr>
          <a:xfrm rot="10800000">
            <a:off x="8919123" y="3914973"/>
            <a:ext cx="2303628" cy="773154"/>
          </a:xfrm>
          <a:prstGeom prst="straightConnector1">
            <a:avLst/>
          </a:prstGeom>
          <a:noFill/>
          <a:ln w="215900" cap="rnd" cmpd="sng">
            <a:solidFill>
              <a:srgbClr val="2E2F30"/>
            </a:solidFill>
            <a:prstDash val="solid"/>
            <a:miter/>
            <a:headEnd type="none" w="med" len="med"/>
            <a:tailEnd type="none" w="med" len="med"/>
          </a:ln>
        </p:spPr>
      </p:cxnSp>
      <p:pic>
        <p:nvPicPr>
          <p:cNvPr id="263" name="Shape 263"/>
          <p:cNvPicPr preferRelativeResize="0"/>
          <p:nvPr/>
        </p:nvPicPr>
        <p:blipFill rotWithShape="1">
          <a:blip r:embed="rId3">
            <a:alphaModFix/>
          </a:blip>
          <a:srcRect/>
          <a:stretch/>
        </p:blipFill>
        <p:spPr>
          <a:xfrm>
            <a:off x="9155292" y="887007"/>
            <a:ext cx="986892" cy="1403815"/>
          </a:xfrm>
          <a:prstGeom prst="rect">
            <a:avLst/>
          </a:prstGeom>
          <a:noFill/>
          <a:ln>
            <a:noFill/>
          </a:ln>
        </p:spPr>
      </p:pic>
      <p:sp>
        <p:nvSpPr>
          <p:cNvPr id="264" name="Shape 264"/>
          <p:cNvSpPr txBox="1"/>
          <p:nvPr/>
        </p:nvSpPr>
        <p:spPr>
          <a:xfrm>
            <a:off x="4004451" y="2702467"/>
            <a:ext cx="8254011" cy="1319374"/>
          </a:xfrm>
          <a:prstGeom prst="rect">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l-GR" sz="4400" b="0" i="0" u="none" strike="noStrike" cap="none" dirty="0">
                <a:solidFill>
                  <a:schemeClr val="lt1"/>
                </a:solidFill>
                <a:latin typeface="Ovo"/>
                <a:ea typeface="Ovo"/>
                <a:cs typeface="Ovo"/>
                <a:sym typeface="Ovo"/>
              </a:rPr>
              <a:t>Υπολογιστής</a:t>
            </a:r>
            <a:endParaRPr lang="en-US" sz="4400" b="0" i="0" u="none" strike="noStrike" cap="none" dirty="0">
              <a:solidFill>
                <a:schemeClr val="lt1"/>
              </a:solidFill>
              <a:latin typeface="Ovo"/>
              <a:ea typeface="Ovo"/>
              <a:cs typeface="Ovo"/>
              <a:sym typeface="Ovo"/>
            </a:endParaRPr>
          </a:p>
          <a:p>
            <a:pPr marL="0" marR="0" lvl="0" indent="0" algn="ctr" rtl="0">
              <a:lnSpc>
                <a:spcPct val="100000"/>
              </a:lnSpc>
              <a:spcBef>
                <a:spcPts val="0"/>
              </a:spcBef>
              <a:spcAft>
                <a:spcPts val="0"/>
              </a:spcAft>
              <a:buClr>
                <a:schemeClr val="lt1"/>
              </a:buClr>
              <a:buSzPct val="25000"/>
              <a:buFont typeface="Ovo"/>
              <a:buNone/>
            </a:pPr>
            <a:r>
              <a:rPr lang="el-GR" sz="4400" b="0" i="0" u="none" strike="noStrike" cap="none" dirty="0">
                <a:solidFill>
                  <a:schemeClr val="lt1"/>
                </a:solidFill>
                <a:latin typeface="Ovo"/>
                <a:ea typeface="Ovo"/>
                <a:cs typeface="Ovo"/>
                <a:sym typeface="Ovo"/>
              </a:rPr>
              <a:t>Υλικό</a:t>
            </a:r>
            <a:r>
              <a:rPr lang="en-US" sz="4400" b="0" i="0" u="none" strike="noStrike" cap="none" dirty="0">
                <a:solidFill>
                  <a:schemeClr val="lt1"/>
                </a:solidFill>
                <a:latin typeface="Ovo"/>
                <a:ea typeface="Ovo"/>
                <a:cs typeface="Ovo"/>
                <a:sym typeface="Ovo"/>
              </a:rPr>
              <a:t> + </a:t>
            </a:r>
            <a:r>
              <a:rPr lang="el-GR" sz="4400" b="0" i="0" u="none" strike="noStrike" cap="none" dirty="0">
                <a:solidFill>
                  <a:schemeClr val="lt1"/>
                </a:solidFill>
                <a:latin typeface="Ovo"/>
                <a:ea typeface="Ovo"/>
                <a:cs typeface="Ovo"/>
                <a:sym typeface="Ovo"/>
              </a:rPr>
              <a:t>Λογισμικό</a:t>
            </a:r>
            <a:endParaRPr lang="en-US" sz="4400" b="0" i="0" u="none" strike="noStrike" cap="none" dirty="0">
              <a:solidFill>
                <a:schemeClr val="lt1"/>
              </a:solidFill>
              <a:latin typeface="Ovo"/>
              <a:ea typeface="Ovo"/>
              <a:cs typeface="Ovo"/>
              <a:sym typeface="Ovo"/>
            </a:endParaRPr>
          </a:p>
        </p:txBody>
      </p:sp>
      <p:sp>
        <p:nvSpPr>
          <p:cNvPr id="265" name="Shape 265"/>
          <p:cNvSpPr/>
          <p:nvPr/>
        </p:nvSpPr>
        <p:spPr>
          <a:xfrm>
            <a:off x="10052467" y="4591813"/>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l-GR" sz="3800" b="0" i="0" u="none" strike="noStrike" cap="none" dirty="0">
                <a:solidFill>
                  <a:schemeClr val="lt1"/>
                </a:solidFill>
                <a:latin typeface="Ovo"/>
                <a:ea typeface="Ovo"/>
                <a:cs typeface="Ovo"/>
                <a:sym typeface="Ovo"/>
              </a:rPr>
              <a:t>Δίκτυα</a:t>
            </a:r>
            <a:endParaRPr lang="en-US" sz="3800" b="0" i="0" u="none" strike="noStrike" cap="none" dirty="0">
              <a:solidFill>
                <a:schemeClr val="lt1"/>
              </a:solidFill>
              <a:latin typeface="Ovo"/>
              <a:ea typeface="Ovo"/>
              <a:cs typeface="Ovo"/>
              <a:sym typeface="Ovo"/>
            </a:endParaRPr>
          </a:p>
        </p:txBody>
      </p:sp>
      <p:sp>
        <p:nvSpPr>
          <p:cNvPr id="266" name="Shape 266"/>
          <p:cNvSpPr txBox="1"/>
          <p:nvPr/>
        </p:nvSpPr>
        <p:spPr>
          <a:xfrm>
            <a:off x="9155292" y="4975750"/>
            <a:ext cx="774898" cy="52775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n-US" sz="3800" b="0" i="0" u="none" strike="noStrike" cap="none" dirty="0">
                <a:solidFill>
                  <a:schemeClr val="lt1"/>
                </a:solidFill>
                <a:latin typeface="Ovo"/>
                <a:ea typeface="Ovo"/>
                <a:cs typeface="Ovo"/>
                <a:sym typeface="Ovo"/>
              </a:rPr>
              <a:t>....</a:t>
            </a:r>
          </a:p>
        </p:txBody>
      </p:sp>
      <p:pic>
        <p:nvPicPr>
          <p:cNvPr id="267" name="Shape 267"/>
          <p:cNvPicPr preferRelativeResize="0"/>
          <p:nvPr/>
        </p:nvPicPr>
        <p:blipFill rotWithShape="1">
          <a:blip r:embed="rId5">
            <a:alphaModFix/>
          </a:blip>
          <a:srcRect/>
          <a:stretch/>
        </p:blipFill>
        <p:spPr>
          <a:xfrm>
            <a:off x="4437206" y="792012"/>
            <a:ext cx="3018730" cy="1585888"/>
          </a:xfrm>
          <a:prstGeom prst="rect">
            <a:avLst/>
          </a:prstGeom>
          <a:noFill/>
          <a:ln>
            <a:noFill/>
          </a:ln>
        </p:spPr>
      </p:pic>
      <p:pic>
        <p:nvPicPr>
          <p:cNvPr id="268" name="Shape 268"/>
          <p:cNvPicPr preferRelativeResize="0"/>
          <p:nvPr/>
        </p:nvPicPr>
        <p:blipFill rotWithShape="1">
          <a:blip r:embed="rId6">
            <a:alphaModFix/>
          </a:blip>
          <a:srcRect/>
          <a:stretch/>
        </p:blipFill>
        <p:spPr>
          <a:xfrm>
            <a:off x="10559107" y="633687"/>
            <a:ext cx="1026473" cy="1905177"/>
          </a:xfrm>
          <a:prstGeom prst="rect">
            <a:avLst/>
          </a:prstGeom>
          <a:noFill/>
          <a:ln>
            <a:noFill/>
          </a:ln>
        </p:spPr>
      </p:pic>
      <p:sp>
        <p:nvSpPr>
          <p:cNvPr id="269" name="Shape 269"/>
          <p:cNvSpPr txBox="1"/>
          <p:nvPr/>
        </p:nvSpPr>
        <p:spPr>
          <a:xfrm>
            <a:off x="1567544" y="5920426"/>
            <a:ext cx="13120913" cy="2606718"/>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l-GR" sz="2800" u="none" strike="noStrike" cap="none" dirty="0">
                <a:solidFill>
                  <a:schemeClr val="lt1"/>
                </a:solidFill>
                <a:latin typeface="Arial" charset="0"/>
                <a:ea typeface="Arial" charset="0"/>
                <a:cs typeface="Arial" charset="0"/>
                <a:sym typeface="Cabin"/>
              </a:rPr>
              <a:t>Με την οπτική ενός δημιουργού λογισμικού, δημιουργούμε το λογισμικό. </a:t>
            </a:r>
          </a:p>
          <a:p>
            <a:pPr marL="0" marR="0" lvl="0" indent="0" algn="ctr" rtl="0">
              <a:lnSpc>
                <a:spcPct val="100000"/>
              </a:lnSpc>
              <a:spcBef>
                <a:spcPts val="0"/>
              </a:spcBef>
              <a:spcAft>
                <a:spcPts val="0"/>
              </a:spcAft>
              <a:buClr>
                <a:schemeClr val="lt1"/>
              </a:buClr>
              <a:buSzPct val="25000"/>
              <a:buFont typeface="Ovo"/>
              <a:buNone/>
            </a:pPr>
            <a:r>
              <a:rPr lang="el-GR" sz="2800" u="none" strike="noStrike" cap="none" dirty="0">
                <a:solidFill>
                  <a:schemeClr val="lt1"/>
                </a:solidFill>
                <a:latin typeface="Arial" charset="0"/>
                <a:ea typeface="Arial" charset="0"/>
                <a:cs typeface="Arial" charset="0"/>
                <a:sym typeface="Cabin"/>
              </a:rPr>
              <a:t>Οι τελικοί χρήστες (τα ενδιαφερόμενα μέρη / φορείς) είναι ο στόχος μας – αυτοί που θέλουμε να ευχαριστήσουμε - συχνά μας πληρώνουν χρήματα όταν είναι ευχαριστημένοι. Αλλά τα δεδομένα, οι πληροφορίες και τα δίκτυα είναι το πρόβλημά μας, που πρέπει να επιλύσουμε για λογαριασμό τους. Το υλικό και το λογισμικό είναι φίλοι και σύμμαχοί μας σε αυτήν την αναζήτηση.</a:t>
            </a:r>
            <a:endParaRPr lang="en-US" sz="2800" u="none" strike="noStrike" cap="none" dirty="0">
              <a:solidFill>
                <a:schemeClr val="lt1"/>
              </a:solidFill>
              <a:latin typeface="Arial" charset="0"/>
              <a:ea typeface="Arial" charset="0"/>
              <a:cs typeface="Arial" charset="0"/>
              <a:sym typeface="Cabin"/>
            </a:endParaRPr>
          </a:p>
        </p:txBody>
      </p:sp>
      <p:sp>
        <p:nvSpPr>
          <p:cNvPr id="270" name="Shape 270"/>
          <p:cNvSpPr/>
          <p:nvPr/>
        </p:nvSpPr>
        <p:spPr>
          <a:xfrm>
            <a:off x="6251891" y="4582598"/>
            <a:ext cx="2781124"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l-GR" sz="3800" b="0" i="0" u="none" strike="noStrike" cap="none" dirty="0">
                <a:solidFill>
                  <a:schemeClr val="lt1"/>
                </a:solidFill>
                <a:latin typeface="Ovo"/>
                <a:ea typeface="Ovo"/>
                <a:cs typeface="Ovo"/>
                <a:sym typeface="Ovo"/>
              </a:rPr>
              <a:t>Πληροφορίες</a:t>
            </a:r>
            <a:endParaRPr lang="en-US" sz="3800" b="0" i="0" u="none" strike="noStrike" cap="none" dirty="0">
              <a:solidFill>
                <a:schemeClr val="lt1"/>
              </a:solidFill>
              <a:latin typeface="Ovo"/>
              <a:ea typeface="Ovo"/>
              <a:cs typeface="Ovo"/>
              <a:sym typeface="Ovo"/>
            </a:endParaRPr>
          </a:p>
        </p:txBody>
      </p:sp>
      <p:sp>
        <p:nvSpPr>
          <p:cNvPr id="271" name="Shape 271"/>
          <p:cNvSpPr/>
          <p:nvPr/>
        </p:nvSpPr>
        <p:spPr>
          <a:xfrm>
            <a:off x="3363235" y="4582598"/>
            <a:ext cx="2417095" cy="1139939"/>
          </a:xfrm>
          <a:prstGeom prst="roundRect">
            <a:avLst>
              <a:gd name="adj" fmla="val 3000"/>
            </a:avLst>
          </a:prstGeom>
          <a:blipFill rotWithShape="1">
            <a:blip r:embed="rId4">
              <a:alphaModFix/>
            </a:blip>
            <a:stretch>
              <a:fillRect/>
            </a:stretch>
          </a:blipFill>
          <a:ln w="25400" cap="rnd" cmpd="sng">
            <a:solidFill>
              <a:srgbClr val="000000"/>
            </a:solidFill>
            <a:prstDash val="solid"/>
            <a:miter/>
            <a:headEnd type="none" w="med" len="med"/>
            <a:tailEnd type="none" w="med" len="med"/>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Ovo"/>
              <a:buNone/>
            </a:pPr>
            <a:r>
              <a:rPr lang="el-GR" sz="3800" b="0" i="0" u="none" strike="noStrike" cap="none" dirty="0">
                <a:solidFill>
                  <a:schemeClr val="lt1"/>
                </a:solidFill>
                <a:latin typeface="Ovo"/>
                <a:ea typeface="Ovo"/>
                <a:cs typeface="Ovo"/>
                <a:sym typeface="Ovo"/>
              </a:rPr>
              <a:t>Δεδομένα</a:t>
            </a:r>
            <a:endParaRPr lang="en-US" sz="3800" b="0" i="0" u="none" strike="noStrike" cap="none" dirty="0">
              <a:solidFill>
                <a:schemeClr val="lt1"/>
              </a:solidFill>
              <a:latin typeface="Ovo"/>
              <a:ea typeface="Ovo"/>
              <a:cs typeface="Ovo"/>
              <a:sym typeface="Ovo"/>
            </a:endParaRPr>
          </a:p>
        </p:txBody>
      </p:sp>
      <p:sp>
        <p:nvSpPr>
          <p:cNvPr id="272" name="Shape 272"/>
          <p:cNvSpPr txBox="1"/>
          <p:nvPr/>
        </p:nvSpPr>
        <p:spPr>
          <a:xfrm>
            <a:off x="7455936" y="1377815"/>
            <a:ext cx="1699356" cy="54886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200" u="none" strike="noStrike" cap="none" dirty="0">
                <a:solidFill>
                  <a:schemeClr val="lt1"/>
                </a:solidFill>
                <a:latin typeface="Arial" charset="0"/>
                <a:ea typeface="Arial" charset="0"/>
                <a:cs typeface="Arial" charset="0"/>
                <a:sym typeface="Cabin"/>
              </a:rPr>
              <a:t>Χρήστης</a:t>
            </a:r>
            <a:endParaRPr lang="en-US" sz="3200" u="none" strike="noStrike" cap="none" dirty="0">
              <a:solidFill>
                <a:schemeClr val="lt1"/>
              </a:solidFill>
              <a:latin typeface="Arial" charset="0"/>
              <a:ea typeface="Arial" charset="0"/>
              <a:cs typeface="Arial" charset="0"/>
              <a:sym typeface="Cabin"/>
            </a:endParaRPr>
          </a:p>
        </p:txBody>
      </p:sp>
      <p:pic>
        <p:nvPicPr>
          <p:cNvPr id="274" name="Shape 274"/>
          <p:cNvPicPr preferRelativeResize="0"/>
          <p:nvPr/>
        </p:nvPicPr>
        <p:blipFill rotWithShape="1">
          <a:blip r:embed="rId3">
            <a:alphaModFix/>
          </a:blip>
          <a:srcRect/>
          <a:stretch/>
        </p:blipFill>
        <p:spPr>
          <a:xfrm>
            <a:off x="11168657" y="3091682"/>
            <a:ext cx="379980" cy="540943"/>
          </a:xfrm>
          <a:prstGeom prst="rect">
            <a:avLst/>
          </a:prstGeom>
          <a:noFill/>
          <a:ln>
            <a:noFill/>
          </a:ln>
        </p:spPr>
      </p:pic>
      <p:sp>
        <p:nvSpPr>
          <p:cNvPr id="275" name="Shape 275"/>
          <p:cNvSpPr txBox="1"/>
          <p:nvPr/>
        </p:nvSpPr>
        <p:spPr>
          <a:xfrm>
            <a:off x="12133942" y="3087724"/>
            <a:ext cx="3889829" cy="548777"/>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l-GR" sz="3800" u="none" strike="noStrike" cap="none" dirty="0">
                <a:solidFill>
                  <a:schemeClr val="lt1"/>
                </a:solidFill>
                <a:latin typeface="Arial" charset="0"/>
                <a:ea typeface="Arial" charset="0"/>
                <a:cs typeface="Arial" charset="0"/>
                <a:sym typeface="Cabin"/>
              </a:rPr>
              <a:t>Προγραμματιστ</a:t>
            </a:r>
            <a:r>
              <a:rPr lang="el-GR" sz="3800" dirty="0">
                <a:solidFill>
                  <a:schemeClr val="lt1"/>
                </a:solidFill>
                <a:latin typeface="Arial" charset="0"/>
                <a:ea typeface="Arial" charset="0"/>
                <a:cs typeface="Arial" charset="0"/>
                <a:sym typeface="Cabin"/>
              </a:rPr>
              <a:t>ής</a:t>
            </a:r>
            <a:endParaRPr lang="en-US" sz="3800" u="none" strike="noStrike" cap="none" dirty="0">
              <a:solidFill>
                <a:schemeClr val="lt1"/>
              </a:solidFill>
              <a:latin typeface="Arial" charset="0"/>
              <a:ea typeface="Arial" charset="0"/>
              <a:cs typeface="Arial" charset="0"/>
              <a:sym typeface="Cabin"/>
            </a:endParaRPr>
          </a:p>
        </p:txBody>
      </p:sp>
      <p:cxnSp>
        <p:nvCxnSpPr>
          <p:cNvPr id="276" name="Shape 276"/>
          <p:cNvCxnSpPr/>
          <p:nvPr/>
        </p:nvCxnSpPr>
        <p:spPr>
          <a:xfrm rot="10800000">
            <a:off x="10024759" y="2218255"/>
            <a:ext cx="915646" cy="883981"/>
          </a:xfrm>
          <a:prstGeom prst="straightConnector1">
            <a:avLst/>
          </a:prstGeom>
          <a:noFill/>
          <a:ln w="101600" cap="rnd" cmpd="sng">
            <a:solidFill>
              <a:srgbClr val="FFFF00"/>
            </a:solidFill>
            <a:prstDash val="solid"/>
            <a:miter/>
            <a:headEnd type="stealth"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Shape 28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l-GR" sz="6000" u="none" strike="noStrike" cap="none" dirty="0">
                <a:solidFill>
                  <a:srgbClr val="FFD966"/>
                </a:solidFill>
                <a:latin typeface="Arial" charset="0"/>
                <a:ea typeface="Arial" charset="0"/>
                <a:cs typeface="Arial" charset="0"/>
                <a:sym typeface="Cabin"/>
              </a:rPr>
              <a:t>Τι είναι ο Κώδικας; Λογισμικό; Πρόγραμμα;</a:t>
            </a:r>
            <a:endParaRPr lang="en-US" sz="6000" u="none" strike="noStrike" cap="none" dirty="0">
              <a:solidFill>
                <a:srgbClr val="FFD966"/>
              </a:solidFill>
              <a:latin typeface="Arial" charset="0"/>
              <a:ea typeface="Arial" charset="0"/>
              <a:cs typeface="Arial" charset="0"/>
              <a:sym typeface="Cabin"/>
            </a:endParaRPr>
          </a:p>
        </p:txBody>
      </p:sp>
      <p:sp>
        <p:nvSpPr>
          <p:cNvPr id="288" name="Shape 288"/>
          <p:cNvSpPr txBox="1">
            <a:spLocks noGrp="1"/>
          </p:cNvSpPr>
          <p:nvPr>
            <p:ph type="body" idx="1"/>
          </p:nvPr>
        </p:nvSpPr>
        <p:spPr>
          <a:prstGeom prst="rect">
            <a:avLst/>
          </a:prstGeom>
          <a:noFill/>
          <a:ln>
            <a:noFill/>
          </a:ln>
        </p:spPr>
        <p:txBody>
          <a:bodyPr lIns="38100" tIns="38100" rIns="38100" bIns="38100" anchor="ctr" anchorCtr="0">
            <a:noAutofit/>
          </a:bodyPr>
          <a:lstStyle/>
          <a:p>
            <a:pPr marL="749300" marR="0" lvl="0" indent="-345694" algn="l" rtl="0">
              <a:lnSpc>
                <a:spcPct val="100000"/>
              </a:lnSpc>
              <a:spcBef>
                <a:spcPts val="0"/>
              </a:spcBef>
              <a:spcAft>
                <a:spcPts val="0"/>
              </a:spcAft>
              <a:buClr>
                <a:srgbClr val="FFFF00"/>
              </a:buClr>
              <a:buSzPct val="100000"/>
              <a:buFont typeface="Cabin"/>
              <a:buChar char="•"/>
            </a:pPr>
            <a:r>
              <a:rPr lang="el-GR" sz="3200" u="none" strike="noStrike" cap="none" dirty="0">
                <a:solidFill>
                  <a:srgbClr val="FFFF00"/>
                </a:solidFill>
                <a:latin typeface="Arial" charset="0"/>
                <a:ea typeface="Arial" charset="0"/>
                <a:cs typeface="Arial" charset="0"/>
                <a:sym typeface="Cabin"/>
              </a:rPr>
              <a:t>Μια ακολουθία αποθηκευμένων οδηγιών</a:t>
            </a:r>
            <a:endParaRPr lang="en-US" sz="3200" u="none" strike="noStrike" cap="none" dirty="0">
              <a:solidFill>
                <a:srgbClr val="FFFF00"/>
              </a:solidFill>
              <a:latin typeface="Arial" charset="0"/>
              <a:ea typeface="Arial" charset="0"/>
              <a:cs typeface="Arial" charset="0"/>
              <a:sym typeface="Cabin"/>
            </a:endParaRPr>
          </a:p>
          <a:p>
            <a:pPr marL="695706" marR="0" lvl="1" indent="0" algn="l" rtl="0">
              <a:lnSpc>
                <a:spcPct val="100000"/>
              </a:lnSpc>
              <a:spcBef>
                <a:spcPts val="3500"/>
              </a:spcBef>
              <a:spcAft>
                <a:spcPts val="0"/>
              </a:spcAft>
              <a:buClr>
                <a:schemeClr val="lt1"/>
              </a:buClr>
              <a:buSzPct val="100000"/>
              <a:buNone/>
            </a:pP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Είναι ένα μικρό κομμάτι της νοημοσύνης μας μέσα στον υπολογιστή</a:t>
            </a:r>
            <a:endParaRPr lang="en-US" sz="3200" u="none" strike="noStrike" cap="none" dirty="0">
              <a:solidFill>
                <a:schemeClr val="lt1"/>
              </a:solidFill>
              <a:latin typeface="Arial" charset="0"/>
              <a:ea typeface="Arial" charset="0"/>
              <a:cs typeface="Arial" charset="0"/>
              <a:sym typeface="Cabin"/>
            </a:endParaRPr>
          </a:p>
          <a:p>
            <a:pPr marL="900113" marR="0" lvl="1" indent="-204788" algn="l" rtl="0">
              <a:lnSpc>
                <a:spcPct val="100000"/>
              </a:lnSpc>
              <a:spcBef>
                <a:spcPts val="3500"/>
              </a:spcBef>
              <a:spcAft>
                <a:spcPts val="0"/>
              </a:spcAft>
              <a:buClr>
                <a:schemeClr val="lt1"/>
              </a:buClr>
              <a:buSzPct val="100000"/>
              <a:buNone/>
            </a:pPr>
            <a:r>
              <a:rPr lang="en-US" sz="3200" u="none" strike="noStrike" cap="none" dirty="0">
                <a:solidFill>
                  <a:schemeClr val="lt1"/>
                </a:solidFill>
                <a:latin typeface="Arial" charset="0"/>
                <a:ea typeface="Arial" charset="0"/>
                <a:cs typeface="Arial" charset="0"/>
                <a:sym typeface="Cabin"/>
              </a:rPr>
              <a:t>- </a:t>
            </a:r>
            <a:r>
              <a:rPr lang="el-GR" sz="3200" u="none" strike="noStrike" cap="none" dirty="0">
                <a:solidFill>
                  <a:schemeClr val="lt1"/>
                </a:solidFill>
                <a:latin typeface="Arial" charset="0"/>
                <a:ea typeface="Arial" charset="0"/>
                <a:cs typeface="Arial" charset="0"/>
                <a:sym typeface="Cabin"/>
              </a:rPr>
              <a:t>Καταλαβαίνουμε κάτι και στη συνέχεια το κωδικοποιούμε και έπειτα το δίνουμε σε κάποιον άλλο για να του γλυτώσουμε από τον κόπο και το χρόνο που θα χρειαζόταν για να το καταλάβουν</a:t>
            </a:r>
            <a:endParaRPr lang="en-US" sz="3200" u="none" strike="noStrike" cap="none" dirty="0">
              <a:solidFill>
                <a:schemeClr val="lt1"/>
              </a:solidFill>
              <a:latin typeface="Arial" charset="0"/>
              <a:ea typeface="Arial" charset="0"/>
              <a:cs typeface="Arial" charset="0"/>
              <a:sym typeface="Cabin"/>
            </a:endParaRPr>
          </a:p>
          <a:p>
            <a:pPr marL="749300" marR="0" lvl="0" indent="-345694" algn="l" rtl="0">
              <a:lnSpc>
                <a:spcPct val="100000"/>
              </a:lnSpc>
              <a:spcBef>
                <a:spcPts val="3500"/>
              </a:spcBef>
              <a:spcAft>
                <a:spcPts val="0"/>
              </a:spcAft>
              <a:buClr>
                <a:schemeClr val="lt1"/>
              </a:buClr>
              <a:buSzPct val="100000"/>
              <a:buFont typeface="Cabin"/>
              <a:buChar char="•"/>
            </a:pPr>
            <a:r>
              <a:rPr lang="el-GR" sz="3200" u="none" strike="noStrike" cap="none" dirty="0">
                <a:solidFill>
                  <a:srgbClr val="FFFF00"/>
                </a:solidFill>
                <a:latin typeface="Arial" charset="0"/>
                <a:ea typeface="Arial" charset="0"/>
                <a:cs typeface="Arial" charset="0"/>
                <a:sym typeface="Cabin"/>
              </a:rPr>
              <a:t>Ένα κομμάτι δημιουργικής τέχνης </a:t>
            </a:r>
            <a:r>
              <a:rPr lang="el-GR" sz="3200" dirty="0">
                <a:solidFill>
                  <a:schemeClr val="lt1"/>
                </a:solidFill>
                <a:latin typeface="Arial" charset="0"/>
                <a:cs typeface="Arial" charset="0"/>
                <a:sym typeface="Cabin"/>
              </a:rPr>
              <a:t>- ιδιαίτερα όταν κάνουμε καλή δουλειά σχετικά με την «εμπειρία του χρήστη»</a:t>
            </a:r>
            <a:endParaRPr lang="en-US" sz="32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Προγράμματα για</a:t>
            </a:r>
            <a:r>
              <a:rPr lang="en-US" sz="7600" u="none" strike="noStrike" cap="none" dirty="0">
                <a:solidFill>
                  <a:srgbClr val="FFD966"/>
                </a:solidFill>
                <a:latin typeface="Arial" charset="0"/>
                <a:ea typeface="Arial" charset="0"/>
                <a:cs typeface="Arial" charset="0"/>
                <a:sym typeface="Cabin"/>
              </a:rPr>
              <a:t> </a:t>
            </a:r>
            <a:r>
              <a:rPr lang="el-GR" sz="7600" u="none" strike="noStrike" cap="none" dirty="0">
                <a:solidFill>
                  <a:srgbClr val="FFD966"/>
                </a:solidFill>
                <a:latin typeface="Arial" charset="0"/>
                <a:ea typeface="Arial" charset="0"/>
                <a:cs typeface="Arial" charset="0"/>
                <a:sym typeface="Cabin"/>
              </a:rPr>
              <a:t>Ανθρώπους</a:t>
            </a:r>
            <a:r>
              <a:rPr lang="en-US" sz="7600" u="none" strike="noStrike" cap="none" dirty="0">
                <a:solidFill>
                  <a:srgbClr val="FFD966"/>
                </a:solidFill>
                <a:latin typeface="Arial" charset="0"/>
                <a:ea typeface="Arial" charset="0"/>
                <a:cs typeface="Arial" charset="0"/>
                <a:sym typeface="Cabin"/>
              </a:rPr>
              <a:t>...</a:t>
            </a:r>
          </a:p>
        </p:txBody>
      </p:sp>
      <p:sp>
        <p:nvSpPr>
          <p:cNvPr id="294"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3"/>
              </a:rPr>
              <a:t>https://www.youtube.com/watch?v=XiBYM6g8Tck</a:t>
            </a:r>
          </a:p>
        </p:txBody>
      </p:sp>
      <p:pic>
        <p:nvPicPr>
          <p:cNvPr id="295" name="Shape 295"/>
          <p:cNvPicPr preferRelativeResize="0"/>
          <p:nvPr/>
        </p:nvPicPr>
        <p:blipFill rotWithShape="1">
          <a:blip r:embed="rId4">
            <a:alphaModFix/>
          </a:blip>
          <a:srcRect/>
          <a:stretch/>
        </p:blipFill>
        <p:spPr>
          <a:xfrm>
            <a:off x="8267700" y="2781300"/>
            <a:ext cx="5905500" cy="4279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l-GR" sz="7600" u="none" strike="noStrike" cap="none" dirty="0">
                <a:solidFill>
                  <a:srgbClr val="FFD966"/>
                </a:solidFill>
                <a:latin typeface="Arial" charset="0"/>
                <a:ea typeface="Arial" charset="0"/>
                <a:cs typeface="Arial" charset="0"/>
                <a:sym typeface="Cabin"/>
              </a:rPr>
              <a:t>Προγράμματα για Ανθρώπους</a:t>
            </a:r>
            <a:r>
              <a:rPr lang="en-US" sz="7600" u="none" strike="noStrike" cap="none" dirty="0">
                <a:solidFill>
                  <a:srgbClr val="FFD966"/>
                </a:solidFill>
                <a:latin typeface="Arial" charset="0"/>
                <a:ea typeface="Arial" charset="0"/>
                <a:cs typeface="Arial" charset="0"/>
                <a:sym typeface="Cabin"/>
              </a:rPr>
              <a:t>...</a:t>
            </a:r>
          </a:p>
        </p:txBody>
      </p:sp>
      <p:sp>
        <p:nvSpPr>
          <p:cNvPr id="301" name="Shape 301"/>
          <p:cNvSpPr txBox="1"/>
          <p:nvPr/>
        </p:nvSpPr>
        <p:spPr>
          <a:xfrm>
            <a:off x="1265236" y="1942925"/>
            <a:ext cx="6862764" cy="643297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όσο ακούγεται η μουσική </a:t>
            </a:r>
            <a:r>
              <a:rPr lang="en-US" sz="2400" u="none" strike="noStrike" cap="none" dirty="0">
                <a:solidFill>
                  <a:schemeClr val="lt1"/>
                </a:solidFill>
                <a:latin typeface="Arial" charset="0"/>
                <a:ea typeface="Arial" charset="0"/>
                <a:cs typeface="Arial" charset="0"/>
                <a:sym typeface="Cabin"/>
              </a:rPr>
              <a:t>:</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a:t>
            </a:r>
            <a:r>
              <a:rPr lang="el-GR" sz="2400" dirty="0">
                <a:solidFill>
                  <a:schemeClr val="lt1"/>
                </a:solidFill>
                <a:latin typeface="Arial" charset="0"/>
                <a:ea typeface="Arial" charset="0"/>
                <a:cs typeface="Arial" charset="0"/>
                <a:sym typeface="Cabin"/>
              </a:rPr>
              <a:t>μπροστά</a:t>
            </a:r>
            <a:r>
              <a:rPr lang="el-GR" sz="2400" u="none" strike="noStrike" cap="none" dirty="0">
                <a:solidFill>
                  <a:schemeClr val="lt1"/>
                </a:solidFill>
                <a:latin typeface="Arial" charset="0"/>
                <a:ea typeface="Arial" charset="0"/>
                <a:cs typeface="Arial" charset="0"/>
                <a:sym typeface="Cabin"/>
              </a:rPr>
              <a:t> και πάνω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μπροστά και πάνω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Γυρίστε το αριστερό χέρι</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Γυρίστε το δεξί χέρι</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στον δεξί ώμο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στον αριστερό ώμο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 πίσω μέρος του κεφαλιού</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χέλι στο πίσω μέρος του κεφαλιού</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 δεξί </a:t>
            </a:r>
            <a:r>
              <a:rPr lang="el-GR" sz="2400" dirty="0">
                <a:solidFill>
                  <a:schemeClr val="lt1"/>
                </a:solidFill>
                <a:latin typeface="Arial" charset="0"/>
                <a:ea typeface="Arial" charset="0"/>
                <a:cs typeface="Arial" charset="0"/>
                <a:sym typeface="Cabin"/>
              </a:rPr>
              <a:t>η</a:t>
            </a:r>
            <a:r>
              <a:rPr lang="el-GR" sz="2400" u="none" strike="noStrike" cap="none" dirty="0">
                <a:solidFill>
                  <a:schemeClr val="lt1"/>
                </a:solidFill>
                <a:latin typeface="Arial" charset="0"/>
                <a:ea typeface="Arial" charset="0"/>
                <a:cs typeface="Arial" charset="0"/>
                <a:sym typeface="Cabin"/>
              </a:rPr>
              <a:t>χείο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στο αριστερό </a:t>
            </a:r>
            <a:r>
              <a:rPr lang="el-GR" sz="2400" dirty="0">
                <a:solidFill>
                  <a:schemeClr val="lt1"/>
                </a:solidFill>
                <a:latin typeface="Arial" charset="0"/>
                <a:ea typeface="Arial" charset="0"/>
                <a:cs typeface="Arial" charset="0"/>
                <a:sym typeface="Cabin"/>
              </a:rPr>
              <a:t>η</a:t>
            </a:r>
            <a:r>
              <a:rPr lang="el-GR" sz="2400" u="none" strike="noStrike" cap="none" dirty="0">
                <a:solidFill>
                  <a:schemeClr val="lt1"/>
                </a:solidFill>
                <a:latin typeface="Arial" charset="0"/>
                <a:ea typeface="Arial" charset="0"/>
                <a:cs typeface="Arial" charset="0"/>
                <a:sym typeface="Cabin"/>
              </a:rPr>
              <a:t>χείο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Αριστερό χέρι στο αριστερό ισχίο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Δεξί χέρι στο δεξί ισχίο</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Κουνάω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Κουνάω</a:t>
            </a:r>
          </a:p>
          <a:p>
            <a:pPr marL="685800" marR="0" lvl="2" indent="0" algn="l" rtl="0">
              <a:lnSpc>
                <a:spcPct val="100000"/>
              </a:lnSpc>
              <a:spcBef>
                <a:spcPts val="0"/>
              </a:spcBef>
              <a:spcAft>
                <a:spcPts val="0"/>
              </a:spcAft>
              <a:buClr>
                <a:schemeClr val="lt1"/>
              </a:buClr>
              <a:buSzPct val="25000"/>
              <a:buFont typeface="Cabin"/>
              <a:buNone/>
            </a:pPr>
            <a:r>
              <a:rPr lang="el-GR" sz="2400" u="none" strike="noStrike" cap="none" dirty="0">
                <a:solidFill>
                  <a:schemeClr val="lt1"/>
                </a:solidFill>
                <a:latin typeface="Arial" charset="0"/>
                <a:ea typeface="Arial" charset="0"/>
                <a:cs typeface="Arial" charset="0"/>
                <a:sym typeface="Cabin"/>
              </a:rPr>
              <a:t>Άλμα</a:t>
            </a:r>
            <a:endParaRPr lang="en-US" sz="2400" u="none" strike="noStrike" cap="none" dirty="0">
              <a:solidFill>
                <a:schemeClr val="lt1"/>
              </a:solidFill>
              <a:latin typeface="Arial" charset="0"/>
              <a:ea typeface="Arial" charset="0"/>
              <a:cs typeface="Arial" charset="0"/>
              <a:sym typeface="Cabin"/>
            </a:endParaRPr>
          </a:p>
        </p:txBody>
      </p:sp>
      <p:pic>
        <p:nvPicPr>
          <p:cNvPr id="302" name="Shape 302"/>
          <p:cNvPicPr preferRelativeResize="0"/>
          <p:nvPr/>
        </p:nvPicPr>
        <p:blipFill rotWithShape="1">
          <a:blip r:embed="rId3">
            <a:alphaModFix/>
          </a:blip>
          <a:srcRect/>
          <a:stretch/>
        </p:blipFill>
        <p:spPr>
          <a:xfrm>
            <a:off x="8267700" y="2781300"/>
            <a:ext cx="5905500" cy="4279900"/>
          </a:xfrm>
          <a:prstGeom prst="rect">
            <a:avLst/>
          </a:prstGeom>
          <a:noFill/>
          <a:ln>
            <a:noFill/>
          </a:ln>
        </p:spPr>
      </p:pic>
      <p:sp>
        <p:nvSpPr>
          <p:cNvPr id="9" name="Shape 294"/>
          <p:cNvSpPr txBox="1"/>
          <p:nvPr/>
        </p:nvSpPr>
        <p:spPr>
          <a:xfrm>
            <a:off x="6206246" y="7708900"/>
            <a:ext cx="9600403" cy="416694"/>
          </a:xfrm>
          <a:prstGeom prst="rect">
            <a:avLst/>
          </a:prstGeom>
          <a:noFill/>
          <a:ln>
            <a:noFill/>
          </a:ln>
        </p:spPr>
        <p:txBody>
          <a:bodyPr lIns="0" tIns="0" rIns="0" bIns="0" anchor="ctr" anchorCtr="0">
            <a:noAutofit/>
          </a:bodyPr>
          <a:lstStyle/>
          <a:p>
            <a:pPr lvl="0" algn="ctr">
              <a:buClr>
                <a:srgbClr val="FFFF00"/>
              </a:buClr>
              <a:buSzPct val="25000"/>
            </a:pPr>
            <a:r>
              <a:rPr lang="en-US" sz="3200" u="sng" dirty="0">
                <a:solidFill>
                  <a:srgbClr val="FFFF00"/>
                </a:solidFill>
                <a:latin typeface="Arial" charset="0"/>
                <a:ea typeface="Arial" charset="0"/>
                <a:cs typeface="Arial" charset="0"/>
                <a:sym typeface="Cabin"/>
                <a:hlinkClick r:id="rId4"/>
              </a:rPr>
              <a:t>https://www.youtube.com/watch?v=XiBYM6g8Tck</a:t>
            </a: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703</TotalTime>
  <Words>2664</Words>
  <Application>Microsoft Office PowerPoint</Application>
  <PresentationFormat>Προσαρμογή</PresentationFormat>
  <Paragraphs>381</Paragraphs>
  <Slides>45</Slides>
  <Notes>45</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45</vt:i4>
      </vt:variant>
    </vt:vector>
  </HeadingPairs>
  <TitlesOfParts>
    <vt:vector size="51" baseType="lpstr">
      <vt:lpstr>Arial</vt:lpstr>
      <vt:lpstr>Cabin</vt:lpstr>
      <vt:lpstr>Courier</vt:lpstr>
      <vt:lpstr>Courier New</vt:lpstr>
      <vt:lpstr>Ovo</vt:lpstr>
      <vt:lpstr>Title &amp; Subtitle</vt:lpstr>
      <vt:lpstr>Γιατί να προγραμματίσω?</vt:lpstr>
      <vt:lpstr>Οι Υπολογιστές θέλουν να είναι χρήσιμοι...</vt:lpstr>
      <vt:lpstr>Οι Προγραμματιστές Προβλέπουν Ανάγκες</vt:lpstr>
      <vt:lpstr>Χρήστες ή Προγραμματιστές</vt:lpstr>
      <vt:lpstr>Γιατί να είσαι Προγραμματιστής?</vt:lpstr>
      <vt:lpstr>Παρουσίαση του PowerPoint</vt:lpstr>
      <vt:lpstr>Τι είναι ο Κώδικας; Λογισμικό; Πρόγραμμα;</vt:lpstr>
      <vt:lpstr>Προγράμματα για Ανθρώπους...</vt:lpstr>
      <vt:lpstr>Προγράμματα για Ανθρώπους...</vt:lpstr>
      <vt:lpstr>Προγράμματα για Ανθρώπους...</vt:lpstr>
      <vt:lpstr>Προγράμματα για Ανθρώπους...</vt:lpstr>
      <vt:lpstr>Προγράμματα για Python...</vt:lpstr>
      <vt:lpstr>Προγράμματα για Python...</vt:lpstr>
      <vt:lpstr>Παρουσίαση του PowerPoint</vt:lpstr>
      <vt:lpstr>Αρχιτεκτονική Υλικού</vt:lpstr>
      <vt:lpstr>Παρουσίαση του PowerPoint</vt:lpstr>
      <vt:lpstr>Παρουσίαση του PowerPoint</vt:lpstr>
      <vt:lpstr>Ορισμοί</vt:lpstr>
      <vt:lpstr>Παρουσίαση του PowerPoint</vt:lpstr>
      <vt:lpstr>Παρουσίαση του PowerPoint</vt:lpstr>
      <vt:lpstr>Εντελώς καυτή CPU</vt:lpstr>
      <vt:lpstr>Σκληρός Δίσκος σε Δράση</vt:lpstr>
      <vt:lpstr>Η Python ως Γλώσσα</vt:lpstr>
      <vt:lpstr>Παρουσίαση του PowerPoint</vt:lpstr>
      <vt:lpstr>Παρουσίαση του PowerPoint</vt:lpstr>
      <vt:lpstr>Νέος Μαθητής: Σφάλματα Σύνταξης</vt:lpstr>
      <vt:lpstr>Μιλώντας στην Python</vt:lpstr>
      <vt:lpstr>Παρουσίαση του PowerPoint</vt:lpstr>
      <vt:lpstr>Παρουσίαση του PowerPoint</vt:lpstr>
      <vt:lpstr>Τι Λέμε;</vt:lpstr>
      <vt:lpstr>Στοιχεία της Python</vt:lpstr>
      <vt:lpstr>Παρουσίαση του PowerPoint</vt:lpstr>
      <vt:lpstr>Δεσμευμένες Λέξεις</vt:lpstr>
      <vt:lpstr>Προτάσεις ή Γραμμές</vt:lpstr>
      <vt:lpstr>Παράγραφοι Προγράμματος</vt:lpstr>
      <vt:lpstr>Python Scripts (Σενάρια)</vt:lpstr>
      <vt:lpstr>Διαδραστικά έναντι Σεναρίου</vt:lpstr>
      <vt:lpstr>Βήματα ή Ροή Προγράμματος</vt:lpstr>
      <vt:lpstr>Διαδοχικά Βήματα - Δομή Ακολουθίας</vt:lpstr>
      <vt:lpstr>Βήματα Υπό Όρους – Δομή Επιλογής</vt:lpstr>
      <vt:lpstr>Επαναλαμβανόμενα βήματα – Δομή Επανάληψης</vt:lpstr>
      <vt:lpstr>Παρουσίαση του PowerPoint</vt:lpstr>
      <vt:lpstr>Παρουσίαση του PowerPoint</vt:lpstr>
      <vt:lpstr>Σύνοψη</vt:lpstr>
      <vt:lpstr>Ευχαριστίες / Συνεισφορές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Program?</dc:title>
  <cp:lastModifiedBy>Konstantia Kiourtidou</cp:lastModifiedBy>
  <cp:revision>79</cp:revision>
  <dcterms:modified xsi:type="dcterms:W3CDTF">2021-08-13T15:01:36Z</dcterms:modified>
</cp:coreProperties>
</file>