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14" r:id="rId1"/>
  </p:sldMasterIdLst>
  <p:notesMasterIdLst>
    <p:notesMasterId r:id="rId36"/>
  </p:notesMasterIdLst>
  <p:sldIdLst>
    <p:sldId id="256" r:id="rId2"/>
    <p:sldId id="257" r:id="rId3"/>
    <p:sldId id="302" r:id="rId4"/>
    <p:sldId id="258" r:id="rId5"/>
    <p:sldId id="291" r:id="rId6"/>
    <p:sldId id="260" r:id="rId7"/>
    <p:sldId id="296" r:id="rId8"/>
    <p:sldId id="297" r:id="rId9"/>
    <p:sldId id="298" r:id="rId10"/>
    <p:sldId id="299" r:id="rId11"/>
    <p:sldId id="290" r:id="rId12"/>
    <p:sldId id="263" r:id="rId13"/>
    <p:sldId id="264" r:id="rId14"/>
    <p:sldId id="294" r:id="rId15"/>
    <p:sldId id="301" r:id="rId16"/>
    <p:sldId id="266" r:id="rId17"/>
    <p:sldId id="267" r:id="rId18"/>
    <p:sldId id="268" r:id="rId19"/>
    <p:sldId id="269" r:id="rId20"/>
    <p:sldId id="270" r:id="rId21"/>
    <p:sldId id="271" r:id="rId22"/>
    <p:sldId id="274" r:id="rId23"/>
    <p:sldId id="275" r:id="rId24"/>
    <p:sldId id="276" r:id="rId25"/>
    <p:sldId id="277" r:id="rId26"/>
    <p:sldId id="295" r:id="rId27"/>
    <p:sldId id="278" r:id="rId28"/>
    <p:sldId id="279" r:id="rId29"/>
    <p:sldId id="280" r:id="rId30"/>
    <p:sldId id="281" r:id="rId31"/>
    <p:sldId id="282" r:id="rId32"/>
    <p:sldId id="289" r:id="rId33"/>
    <p:sldId id="288" r:id="rId34"/>
    <p:sldId id="303" r:id="rId35"/>
  </p:sldIdLst>
  <p:sldSz cx="16256000" cy="9144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5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40FF"/>
    <a:srgbClr val="FF545A"/>
    <a:srgbClr val="FF898B"/>
    <a:srgbClr val="00FA00"/>
    <a:srgbClr val="00FD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4014B03-8F40-49A2-A0EB-D18ED94CC971}">
  <a:tblStyle styleId="{54014B03-8F40-49A2-A0EB-D18ED94CC971}" styleName="Table_0"/>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294"/>
    <p:restoredTop sz="93566"/>
  </p:normalViewPr>
  <p:slideViewPr>
    <p:cSldViewPr snapToGrid="0" snapToObjects="1">
      <p:cViewPr varScale="1">
        <p:scale>
          <a:sx n="65" d="100"/>
          <a:sy n="65" d="100"/>
        </p:scale>
        <p:origin x="102" y="306"/>
      </p:cViewPr>
      <p:guideLst>
        <p:guide orient="horz" pos="2880"/>
        <p:guide pos="51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rnd" cmpd="sng">
            <a:solidFill>
              <a:srgbClr val="000000"/>
            </a:solidFill>
            <a:prstDash val="solid"/>
            <a:miter/>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Tree>
    <p:extLst>
      <p:ext uri="{BB962C8B-B14F-4D97-AF65-F5344CB8AC3E}">
        <p14:creationId xmlns:p14="http://schemas.microsoft.com/office/powerpoint/2010/main" val="436063135"/>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Shape 23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rtl="0">
              <a:spcBef>
                <a:spcPts val="0"/>
              </a:spcBef>
              <a:buClr>
                <a:schemeClr val="dk2"/>
              </a:buClr>
              <a:buSzPct val="78571"/>
              <a:buFont typeface="Arial"/>
              <a:buNone/>
            </a:pPr>
            <a:r>
              <a:rPr lang="en-US" dirty="0">
                <a:solidFill>
                  <a:schemeClr val="dk2"/>
                </a:solidFill>
              </a:rPr>
              <a:t>Note from Chuck.  If you are using these materials, you can remove the UM logo and replace it with your own, but please retain the CC-BY logo on the first page as well as retain the acknowledgement page(s)</a:t>
            </a:r>
            <a:r>
              <a:rPr lang="en-US" baseline="0" dirty="0">
                <a:solidFill>
                  <a:schemeClr val="dk2"/>
                </a:solidFill>
              </a:rPr>
              <a:t> at the end.</a:t>
            </a:r>
            <a:endParaRPr lang="en-US" dirty="0">
              <a:solidFill>
                <a:schemeClr val="dk2"/>
              </a:solidFill>
            </a:endParaRPr>
          </a:p>
          <a:p>
            <a:pPr lvl="0">
              <a:spcBef>
                <a:spcPts val="0"/>
              </a:spcBef>
              <a:buNone/>
            </a:pPr>
            <a:endParaRPr dirty="0"/>
          </a:p>
        </p:txBody>
      </p:sp>
      <p:sp>
        <p:nvSpPr>
          <p:cNvPr id="239" name="Shape 2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294024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Shape 52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24" name="Shape 5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31983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Shape 50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06" name="Shape 5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703786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Shape 30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10" name="Shape 3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518228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Shape 31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18" name="Shape 3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32811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Shape 31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18" name="Shape 3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911656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Shape 35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52" name="Shape 3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218887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Shape 35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59" name="Shape 3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42581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Shape 37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75" name="Shape 3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891699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Shape 38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82" name="Shape 3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220909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Shape 39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91" name="Shape 3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93683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Shape 24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48" name="Shape 2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796026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Shape 40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08" name="Shape 4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464379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Shape 43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33" name="Shape 4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55002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Shape 44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41" name="Shape 4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587150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Shape 44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48" name="Shape 4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415461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Shape 45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55" name="Shape 4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65516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Shape 41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18" name="Shape 4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63431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Shape 46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62" name="Shape 4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181829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Shape 46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69" name="Shape 4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5534115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Shape 47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77" name="Shape 4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513010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Shape 48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86" name="Shape 4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694725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Shape 49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99" name="Shape 4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1550446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Shape 49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92" name="Shape 4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221111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Shape 53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38" name="Shape 5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2064934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Shape 53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32" name="Shape 5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4167949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Shape 6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4" name="Shape 64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7812310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Shape 25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55" name="Shape 2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83518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Shape 25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55" name="Shape 2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029256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Shape 28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83" name="Shape 2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28699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Shape 50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04" name="Shape 50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960597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9"/>
        <p:cNvGrpSpPr/>
        <p:nvPr/>
      </p:nvGrpSpPr>
      <p:grpSpPr>
        <a:xfrm>
          <a:off x="0" y="0"/>
          <a:ext cx="0" cy="0"/>
          <a:chOff x="0" y="0"/>
          <a:chExt cx="0" cy="0"/>
        </a:xfrm>
      </p:grpSpPr>
      <p:sp>
        <p:nvSpPr>
          <p:cNvPr id="510" name="Shape 51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rtl="0">
              <a:spcBef>
                <a:spcPts val="0"/>
              </a:spcBef>
              <a:buNone/>
            </a:pPr>
            <a:endParaRPr/>
          </a:p>
        </p:txBody>
      </p:sp>
      <p:sp>
        <p:nvSpPr>
          <p:cNvPr id="511" name="Shape 5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996784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Shape 51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rtl="0">
              <a:spcBef>
                <a:spcPts val="0"/>
              </a:spcBef>
              <a:buNone/>
            </a:pPr>
            <a:endParaRPr/>
          </a:p>
        </p:txBody>
      </p:sp>
      <p:sp>
        <p:nvSpPr>
          <p:cNvPr id="517" name="Shape 5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972338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dirty="0"/>
          </a:p>
        </p:txBody>
      </p:sp>
      <p:sp>
        <p:nvSpPr>
          <p:cNvPr id="40" name="Shape 40"/>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Shape 153"/>
        <p:cNvGrpSpPr/>
        <p:nvPr/>
      </p:nvGrpSpPr>
      <p:grpSpPr>
        <a:xfrm>
          <a:off x="0" y="0"/>
          <a:ext cx="0" cy="0"/>
          <a:chOff x="0" y="0"/>
          <a:chExt cx="0" cy="0"/>
        </a:xfrm>
      </p:grpSpPr>
      <p:sp>
        <p:nvSpPr>
          <p:cNvPr id="154" name="Shape 154"/>
          <p:cNvSpPr txBox="1">
            <a:spLocks noGrp="1"/>
          </p:cNvSpPr>
          <p:nvPr>
            <p:ph type="title"/>
          </p:nvPr>
        </p:nvSpPr>
        <p:spPr>
          <a:xfrm>
            <a:off x="812800" y="785812"/>
            <a:ext cx="14630400" cy="1104899"/>
          </a:xfrm>
          <a:prstGeom prst="rect">
            <a:avLst/>
          </a:prstGeom>
          <a:noFill/>
          <a:ln>
            <a:noFill/>
          </a:ln>
        </p:spPr>
        <p:txBody>
          <a:bodyPr lIns="91425" tIns="91425" rIns="91425" bIns="91425" anchor="t"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155" name="Shape 155"/>
          <p:cNvSpPr txBox="1">
            <a:spLocks noGrp="1"/>
          </p:cNvSpPr>
          <p:nvPr>
            <p:ph type="body" idx="1"/>
          </p:nvPr>
        </p:nvSpPr>
        <p:spPr>
          <a:xfrm>
            <a:off x="812800" y="2133600"/>
            <a:ext cx="14630400" cy="6034087"/>
          </a:xfrm>
          <a:prstGeom prst="rect">
            <a:avLst/>
          </a:prstGeom>
          <a:noFill/>
          <a:ln>
            <a:noFill/>
          </a:ln>
        </p:spPr>
        <p:txBody>
          <a:bodyPr lIns="91425" tIns="91425" rIns="91425" bIns="91425" anchor="t" anchorCtr="0"/>
          <a:lstStyle>
            <a:lvl1pPr marL="749300" lvl="0" indent="-142494" algn="l" rtl="0">
              <a:spcBef>
                <a:spcPts val="3500"/>
              </a:spcBef>
              <a:spcAft>
                <a:spcPts val="0"/>
              </a:spcAft>
              <a:buClr>
                <a:schemeClr val="lt1"/>
              </a:buClr>
              <a:buFont typeface="Cabin"/>
              <a:buChar char="•"/>
              <a:defRPr/>
            </a:lvl1pPr>
            <a:lvl2pPr marL="1041400" lvl="1" indent="-142494" algn="l" rtl="0">
              <a:spcBef>
                <a:spcPts val="3500"/>
              </a:spcBef>
              <a:spcAft>
                <a:spcPts val="0"/>
              </a:spcAft>
              <a:buClr>
                <a:schemeClr val="lt1"/>
              </a:buClr>
              <a:buFont typeface="Cabin"/>
              <a:buChar char="•"/>
              <a:defRPr/>
            </a:lvl2pPr>
            <a:lvl3pPr marL="1333500" lvl="2" indent="-142494" algn="l" rtl="0">
              <a:spcBef>
                <a:spcPts val="3500"/>
              </a:spcBef>
              <a:spcAft>
                <a:spcPts val="0"/>
              </a:spcAft>
              <a:buClr>
                <a:schemeClr val="lt1"/>
              </a:buClr>
              <a:buFont typeface="Cabin"/>
              <a:buChar char="•"/>
              <a:defRPr/>
            </a:lvl3pPr>
            <a:lvl4pPr marL="1638300" lvl="3" indent="-142494" algn="l" rtl="0">
              <a:spcBef>
                <a:spcPts val="3500"/>
              </a:spcBef>
              <a:spcAft>
                <a:spcPts val="0"/>
              </a:spcAft>
              <a:buClr>
                <a:schemeClr val="lt1"/>
              </a:buClr>
              <a:buFont typeface="Cabin"/>
              <a:buChar char="•"/>
              <a:defRPr/>
            </a:lvl4pPr>
            <a:lvl5pPr marL="1930400" lvl="4" indent="-142494" algn="l" rtl="0">
              <a:spcBef>
                <a:spcPts val="3500"/>
              </a:spcBef>
              <a:spcAft>
                <a:spcPts val="0"/>
              </a:spcAft>
              <a:buClr>
                <a:schemeClr val="lt1"/>
              </a:buClr>
              <a:buFont typeface="Cabin"/>
              <a:buChar char="•"/>
              <a:defRPr/>
            </a:lvl5pPr>
            <a:lvl6pPr marL="2387600" lvl="5" indent="-142494" algn="l" rtl="0">
              <a:spcBef>
                <a:spcPts val="3500"/>
              </a:spcBef>
              <a:spcAft>
                <a:spcPts val="0"/>
              </a:spcAft>
              <a:buClr>
                <a:schemeClr val="lt1"/>
              </a:buClr>
              <a:buFont typeface="Cabin"/>
              <a:buChar char="•"/>
              <a:defRPr/>
            </a:lvl6pPr>
            <a:lvl7pPr marL="2844800" lvl="6" indent="-142494" algn="l" rtl="0">
              <a:spcBef>
                <a:spcPts val="3500"/>
              </a:spcBef>
              <a:spcAft>
                <a:spcPts val="0"/>
              </a:spcAft>
              <a:buClr>
                <a:schemeClr val="lt1"/>
              </a:buClr>
              <a:buFont typeface="Cabin"/>
              <a:buChar char="•"/>
              <a:defRPr/>
            </a:lvl7pPr>
            <a:lvl8pPr marL="3302000" lvl="7" indent="-142494" algn="l" rtl="0">
              <a:spcBef>
                <a:spcPts val="3500"/>
              </a:spcBef>
              <a:spcAft>
                <a:spcPts val="0"/>
              </a:spcAft>
              <a:buClr>
                <a:schemeClr val="lt1"/>
              </a:buClr>
              <a:buFont typeface="Cabin"/>
              <a:buChar char="•"/>
              <a:defRPr/>
            </a:lvl8pPr>
            <a:lvl9pPr marL="3759200" lvl="8" indent="-142494" algn="l" rtl="0">
              <a:spcBef>
                <a:spcPts val="3500"/>
              </a:spcBef>
              <a:spcAft>
                <a:spcPts val="0"/>
              </a:spcAft>
              <a:buClr>
                <a:schemeClr val="lt1"/>
              </a:buClr>
              <a:buFont typeface="Cabin"/>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Shape 153"/>
        <p:cNvGrpSpPr/>
        <p:nvPr/>
      </p:nvGrpSpPr>
      <p:grpSpPr>
        <a:xfrm>
          <a:off x="0" y="0"/>
          <a:ext cx="0" cy="0"/>
          <a:chOff x="0" y="0"/>
          <a:chExt cx="0" cy="0"/>
        </a:xfrm>
      </p:grpSpPr>
      <p:sp>
        <p:nvSpPr>
          <p:cNvPr id="154" name="Shape 154"/>
          <p:cNvSpPr txBox="1">
            <a:spLocks noGrp="1"/>
          </p:cNvSpPr>
          <p:nvPr>
            <p:ph type="title"/>
          </p:nvPr>
        </p:nvSpPr>
        <p:spPr>
          <a:xfrm>
            <a:off x="812800" y="785812"/>
            <a:ext cx="14630400" cy="1104899"/>
          </a:xfrm>
          <a:prstGeom prst="rect">
            <a:avLst/>
          </a:prstGeom>
          <a:noFill/>
          <a:ln>
            <a:noFill/>
          </a:ln>
        </p:spPr>
        <p:txBody>
          <a:bodyPr lIns="91425" tIns="91425" rIns="91425" bIns="91425" anchor="t"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extLst>
      <p:ext uri="{BB962C8B-B14F-4D97-AF65-F5344CB8AC3E}">
        <p14:creationId xmlns:p14="http://schemas.microsoft.com/office/powerpoint/2010/main" val="14827405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Shape 153"/>
        <p:cNvGrpSpPr/>
        <p:nvPr/>
      </p:nvGrpSpPr>
      <p:grpSpPr>
        <a:xfrm>
          <a:off x="0" y="0"/>
          <a:ext cx="0" cy="0"/>
          <a:chOff x="0" y="0"/>
          <a:chExt cx="0" cy="0"/>
        </a:xfrm>
      </p:grpSpPr>
    </p:spTree>
    <p:extLst>
      <p:ext uri="{BB962C8B-B14F-4D97-AF65-F5344CB8AC3E}">
        <p14:creationId xmlns:p14="http://schemas.microsoft.com/office/powerpoint/2010/main" val="148886672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dirty="0"/>
          </a:p>
        </p:txBody>
      </p:sp>
      <p:sp>
        <p:nvSpPr>
          <p:cNvPr id="7" name="Shape 7"/>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dirty="0"/>
          </a:p>
        </p:txBody>
      </p:sp>
      <p:sp>
        <p:nvSpPr>
          <p:cNvPr id="4" name="Rectangle 3"/>
          <p:cNvSpPr>
            <a:spLocks noChangeArrowheads="1"/>
          </p:cNvSpPr>
          <p:nvPr userDrawn="1"/>
        </p:nvSpPr>
        <p:spPr bwMode="auto">
          <a:xfrm>
            <a:off x="0" y="0"/>
            <a:ext cx="16256000" cy="768096"/>
          </a:xfrm>
          <a:prstGeom prst="rect">
            <a:avLst/>
          </a:prstGeom>
          <a:solidFill>
            <a:schemeClr val="bg2"/>
          </a:solidFill>
          <a:ln>
            <a:noFill/>
          </a:ln>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3600"/>
          </a:p>
        </p:txBody>
      </p:sp>
      <p:sp>
        <p:nvSpPr>
          <p:cNvPr id="5" name="Rectangle 3"/>
          <p:cNvSpPr>
            <a:spLocks noChangeArrowheads="1"/>
          </p:cNvSpPr>
          <p:nvPr userDrawn="1"/>
        </p:nvSpPr>
        <p:spPr bwMode="auto">
          <a:xfrm>
            <a:off x="0" y="8357616"/>
            <a:ext cx="16256000" cy="786384"/>
          </a:xfrm>
          <a:prstGeom prst="rect">
            <a:avLst/>
          </a:prstGeom>
          <a:solidFill>
            <a:schemeClr val="bg2"/>
          </a:solidFill>
          <a:ln>
            <a:noFill/>
          </a:ln>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3600"/>
          </a:p>
        </p:txBody>
      </p:sp>
    </p:spTree>
  </p:cSld>
  <p:clrMap bg1="lt1" tx1="dk1" bg2="dk2" tx2="lt2" accent1="accent1" accent2="accent2" accent3="accent3" accent4="accent4" accent5="accent5" accent6="accent6" hlink="hlink" folHlink="folHlink"/>
  <p:sldLayoutIdLst>
    <p:sldLayoutId id="2147483657" r:id="rId1"/>
    <p:sldLayoutId id="2147483690" r:id="rId2"/>
    <p:sldLayoutId id="2147483715" r:id="rId3"/>
    <p:sldLayoutId id="2147483716"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5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40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www.pythonlearn.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jp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hyperlink" Target="www.dr-chuck.com" TargetMode="External"/><Relationship Id="rId2" Type="http://schemas.openxmlformats.org/officeDocument/2006/relationships/notesSlide" Target="../notesSlides/notesSlide33.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en.wikipedia.org/wiki/Mnemonic"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Shape 241"/>
          <p:cNvSpPr txBox="1">
            <a:spLocks noGrp="1"/>
          </p:cNvSpPr>
          <p:nvPr>
            <p:ph type="title"/>
          </p:nvPr>
        </p:nvSpPr>
        <p:spPr>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7600" u="none" strike="noStrike" cap="none" dirty="0">
                <a:solidFill>
                  <a:srgbClr val="FFD966"/>
                </a:solidFill>
                <a:latin typeface="Arial" charset="0"/>
                <a:ea typeface="Arial" charset="0"/>
                <a:cs typeface="Arial" charset="0"/>
                <a:sym typeface="Cabin"/>
              </a:rPr>
              <a:t>Μεταβλητές</a:t>
            </a:r>
            <a:r>
              <a:rPr lang="en-US" sz="7600" u="none" strike="noStrike" cap="none" dirty="0">
                <a:solidFill>
                  <a:srgbClr val="FFD966"/>
                </a:solidFill>
                <a:latin typeface="Arial" charset="0"/>
                <a:ea typeface="Arial" charset="0"/>
                <a:cs typeface="Arial" charset="0"/>
                <a:sym typeface="Cabin"/>
              </a:rPr>
              <a:t>, </a:t>
            </a:r>
            <a:r>
              <a:rPr lang="el-GR" sz="7600" u="none" strike="noStrike" cap="none" dirty="0">
                <a:solidFill>
                  <a:srgbClr val="FFD966"/>
                </a:solidFill>
                <a:latin typeface="Arial" charset="0"/>
                <a:ea typeface="Arial" charset="0"/>
                <a:cs typeface="Arial" charset="0"/>
                <a:sym typeface="Cabin"/>
              </a:rPr>
              <a:t>Εκφράσεις</a:t>
            </a:r>
            <a:r>
              <a:rPr lang="en-US" sz="7600" u="none" strike="noStrike" cap="none" dirty="0">
                <a:solidFill>
                  <a:srgbClr val="FFD966"/>
                </a:solidFill>
                <a:latin typeface="Arial" charset="0"/>
                <a:ea typeface="Arial" charset="0"/>
                <a:cs typeface="Arial" charset="0"/>
                <a:sym typeface="Cabin"/>
              </a:rPr>
              <a:t> </a:t>
            </a:r>
            <a:r>
              <a:rPr lang="el-GR" sz="7600" u="none" strike="noStrike" cap="none" dirty="0">
                <a:solidFill>
                  <a:srgbClr val="FFD966"/>
                </a:solidFill>
                <a:latin typeface="Arial" charset="0"/>
                <a:ea typeface="Arial" charset="0"/>
                <a:cs typeface="Arial" charset="0"/>
                <a:sym typeface="Cabin"/>
              </a:rPr>
              <a:t>και</a:t>
            </a:r>
            <a:r>
              <a:rPr lang="en-US" sz="7600" u="none" strike="noStrike" cap="none" dirty="0">
                <a:solidFill>
                  <a:srgbClr val="FFD966"/>
                </a:solidFill>
                <a:latin typeface="Arial" charset="0"/>
                <a:ea typeface="Arial" charset="0"/>
                <a:cs typeface="Arial" charset="0"/>
                <a:sym typeface="Cabin"/>
              </a:rPr>
              <a:t> </a:t>
            </a:r>
            <a:r>
              <a:rPr lang="el-GR" sz="7600" u="none" strike="noStrike" cap="none" dirty="0">
                <a:solidFill>
                  <a:srgbClr val="FFD966"/>
                </a:solidFill>
                <a:latin typeface="Arial" charset="0"/>
                <a:ea typeface="Arial" charset="0"/>
                <a:cs typeface="Arial" charset="0"/>
                <a:sym typeface="Cabin"/>
              </a:rPr>
              <a:t>Εντολές</a:t>
            </a:r>
            <a:endParaRPr lang="en-US" sz="7600" u="none" strike="noStrike" cap="none" dirty="0">
              <a:solidFill>
                <a:srgbClr val="FFD966"/>
              </a:solidFill>
              <a:latin typeface="Arial" charset="0"/>
              <a:ea typeface="Arial" charset="0"/>
              <a:cs typeface="Arial" charset="0"/>
              <a:sym typeface="Cabin"/>
            </a:endParaRPr>
          </a:p>
        </p:txBody>
      </p:sp>
      <p:sp>
        <p:nvSpPr>
          <p:cNvPr id="242" name="Shape 242"/>
          <p:cNvSpPr txBox="1">
            <a:spLocks noGrp="1"/>
          </p:cNvSpPr>
          <p:nvPr>
            <p:ph type="body" idx="1"/>
          </p:nvPr>
        </p:nvSpPr>
        <p:spPr>
          <a:prstGeom prst="rect">
            <a:avLst/>
          </a:prstGeom>
          <a:noFill/>
          <a:ln>
            <a:noFill/>
          </a:ln>
        </p:spPr>
        <p:txBody>
          <a:bodyPr lIns="38100" tIns="38100" rIns="38100" bIns="38100" anchor="t"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4800" u="none" strike="noStrike" cap="none" dirty="0">
                <a:solidFill>
                  <a:schemeClr val="lt1"/>
                </a:solidFill>
                <a:latin typeface="Arial" charset="0"/>
                <a:ea typeface="Arial" charset="0"/>
                <a:cs typeface="Arial" charset="0"/>
                <a:sym typeface="Cabin"/>
              </a:rPr>
              <a:t>Κεφάλαιο</a:t>
            </a:r>
            <a:r>
              <a:rPr lang="en-US" sz="4800" u="none" strike="noStrike" cap="none" dirty="0">
                <a:solidFill>
                  <a:schemeClr val="lt1"/>
                </a:solidFill>
                <a:latin typeface="Arial" charset="0"/>
                <a:ea typeface="Arial" charset="0"/>
                <a:cs typeface="Arial" charset="0"/>
                <a:sym typeface="Cabin"/>
              </a:rPr>
              <a:t> 2</a:t>
            </a:r>
          </a:p>
        </p:txBody>
      </p:sp>
      <p:sp>
        <p:nvSpPr>
          <p:cNvPr id="243" name="Shape 243"/>
          <p:cNvSpPr txBox="1"/>
          <p:nvPr/>
        </p:nvSpPr>
        <p:spPr>
          <a:xfrm>
            <a:off x="4081448" y="7131044"/>
            <a:ext cx="8328600" cy="10160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200" u="none" strike="noStrike" cap="none" dirty="0">
                <a:solidFill>
                  <a:srgbClr val="FFFF00"/>
                </a:solidFill>
                <a:latin typeface="Arial" charset="0"/>
                <a:ea typeface="Arial" charset="0"/>
                <a:cs typeface="Arial" charset="0"/>
                <a:sym typeface="Cabin"/>
              </a:rPr>
              <a:t>Python </a:t>
            </a:r>
            <a:r>
              <a:rPr lang="el-GR" sz="3200" u="none" strike="noStrike" cap="none" dirty="0">
                <a:solidFill>
                  <a:srgbClr val="FFFF00"/>
                </a:solidFill>
                <a:latin typeface="Arial" charset="0"/>
                <a:ea typeface="Arial" charset="0"/>
                <a:cs typeface="Arial" charset="0"/>
                <a:sym typeface="Cabin"/>
              </a:rPr>
              <a:t>για Όλους</a:t>
            </a:r>
            <a:endParaRPr lang="en-US" sz="3200" u="none" strike="noStrike" cap="none" dirty="0">
              <a:solidFill>
                <a:srgbClr val="FFFF00"/>
              </a:solidFill>
              <a:latin typeface="Arial" charset="0"/>
              <a:ea typeface="Arial" charset="0"/>
              <a:cs typeface="Arial" charset="0"/>
              <a:sym typeface="Cabin"/>
            </a:endParaRPr>
          </a:p>
          <a:p>
            <a:pPr marL="0" marR="0" lvl="0" indent="0" algn="ctr" rtl="0">
              <a:lnSpc>
                <a:spcPct val="100000"/>
              </a:lnSpc>
              <a:spcBef>
                <a:spcPts val="0"/>
              </a:spcBef>
              <a:spcAft>
                <a:spcPts val="0"/>
              </a:spcAft>
              <a:buClr>
                <a:srgbClr val="FFFF00"/>
              </a:buClr>
              <a:buSzPct val="25000"/>
              <a:buFont typeface="Cabin"/>
              <a:buNone/>
            </a:pPr>
            <a:r>
              <a:rPr lang="en-US" sz="3200" u="sng" strike="noStrike" cap="none" dirty="0">
                <a:solidFill>
                  <a:srgbClr val="FFFF00"/>
                </a:solidFill>
                <a:latin typeface="Arial" charset="0"/>
                <a:ea typeface="Arial" charset="0"/>
                <a:cs typeface="Arial" charset="0"/>
                <a:sym typeface="Cabin"/>
                <a:hlinkClick r:id="rId3"/>
              </a:rPr>
              <a:t>www.py4e.com</a:t>
            </a:r>
          </a:p>
        </p:txBody>
      </p:sp>
      <p:pic>
        <p:nvPicPr>
          <p:cNvPr id="244" name="Shape 244"/>
          <p:cNvPicPr preferRelativeResize="0"/>
          <p:nvPr/>
        </p:nvPicPr>
        <p:blipFill rotWithShape="1">
          <a:blip r:embed="rId4">
            <a:alphaModFix/>
          </a:blip>
          <a:srcRect/>
          <a:stretch/>
        </p:blipFill>
        <p:spPr>
          <a:xfrm>
            <a:off x="13800662" y="7435344"/>
            <a:ext cx="1968599" cy="668400"/>
          </a:xfrm>
          <a:prstGeom prst="rect">
            <a:avLst/>
          </a:prstGeom>
          <a:noFill/>
          <a:ln>
            <a:noFill/>
          </a:ln>
        </p:spPr>
      </p:pic>
      <p:pic>
        <p:nvPicPr>
          <p:cNvPr id="6" name="Shape 208"/>
          <p:cNvPicPr preferRelativeResize="0"/>
          <p:nvPr/>
        </p:nvPicPr>
        <p:blipFill rotWithShape="1">
          <a:blip r:embed="rId5">
            <a:alphaModFix/>
          </a:blip>
          <a:srcRect/>
          <a:stretch/>
        </p:blipFill>
        <p:spPr>
          <a:xfrm>
            <a:off x="635250" y="6947585"/>
            <a:ext cx="1024800" cy="10248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25"/>
        <p:cNvGrpSpPr/>
        <p:nvPr/>
      </p:nvGrpSpPr>
      <p:grpSpPr>
        <a:xfrm>
          <a:off x="0" y="0"/>
          <a:ext cx="0" cy="0"/>
          <a:chOff x="0" y="0"/>
          <a:chExt cx="0" cy="0"/>
        </a:xfrm>
      </p:grpSpPr>
      <p:sp>
        <p:nvSpPr>
          <p:cNvPr id="526" name="Shape 526"/>
          <p:cNvSpPr txBox="1"/>
          <p:nvPr/>
        </p:nvSpPr>
        <p:spPr>
          <a:xfrm>
            <a:off x="1208073" y="1676400"/>
            <a:ext cx="8341499" cy="2336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x1q3z9ocd = 35.0 </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x1q3z9afd = 12.50</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x1q3p9afd = x1q3z9ocd * x1q3z9afd</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print(x1q3p9afd)</a:t>
            </a:r>
          </a:p>
        </p:txBody>
      </p:sp>
      <p:sp>
        <p:nvSpPr>
          <p:cNvPr id="527" name="Shape 527"/>
          <p:cNvSpPr txBox="1"/>
          <p:nvPr/>
        </p:nvSpPr>
        <p:spPr>
          <a:xfrm>
            <a:off x="7137400" y="5499100"/>
            <a:ext cx="6283632" cy="2336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3000" dirty="0">
                <a:solidFill>
                  <a:srgbClr val="00FF00"/>
                </a:solidFill>
                <a:latin typeface="Courier"/>
                <a:ea typeface="Courier"/>
                <a:cs typeface="Courier"/>
                <a:sym typeface="Courier New"/>
              </a:rPr>
              <a:t>ores</a:t>
            </a:r>
            <a:r>
              <a:rPr lang="en-US" sz="3000" i="0" u="none" strike="noStrike" cap="none" dirty="0">
                <a:solidFill>
                  <a:srgbClr val="00FF00"/>
                </a:solidFill>
                <a:latin typeface="Courier"/>
                <a:ea typeface="Courier"/>
                <a:cs typeface="Courier"/>
                <a:sym typeface="Courier New"/>
              </a:rPr>
              <a:t> = 35.0 </a:t>
            </a:r>
          </a:p>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err="1">
                <a:solidFill>
                  <a:srgbClr val="00FF00"/>
                </a:solidFill>
                <a:latin typeface="Courier"/>
                <a:ea typeface="Courier"/>
                <a:cs typeface="Courier"/>
                <a:sym typeface="Courier New"/>
              </a:rPr>
              <a:t>oromisthio</a:t>
            </a:r>
            <a:r>
              <a:rPr lang="en-US" sz="3000" i="0" u="none" strike="noStrike" cap="none" dirty="0">
                <a:solidFill>
                  <a:srgbClr val="00FF00"/>
                </a:solidFill>
                <a:latin typeface="Courier"/>
                <a:ea typeface="Courier"/>
                <a:cs typeface="Courier"/>
                <a:sym typeface="Courier New"/>
              </a:rPr>
              <a:t> = 12.50 </a:t>
            </a:r>
          </a:p>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err="1">
                <a:solidFill>
                  <a:srgbClr val="00FF00"/>
                </a:solidFill>
                <a:latin typeface="Courier"/>
                <a:ea typeface="Courier"/>
                <a:cs typeface="Courier"/>
                <a:sym typeface="Courier New"/>
              </a:rPr>
              <a:t>misthos</a:t>
            </a:r>
            <a:r>
              <a:rPr lang="en-US" sz="3000" i="0" u="none" strike="noStrike" cap="none" dirty="0">
                <a:solidFill>
                  <a:srgbClr val="00FF00"/>
                </a:solidFill>
                <a:latin typeface="Courier"/>
                <a:ea typeface="Courier"/>
                <a:cs typeface="Courier"/>
                <a:sym typeface="Courier New"/>
              </a:rPr>
              <a:t> = ores * </a:t>
            </a:r>
            <a:r>
              <a:rPr lang="en-US" sz="3000" i="0" u="none" strike="noStrike" cap="none" dirty="0" err="1">
                <a:solidFill>
                  <a:srgbClr val="00FF00"/>
                </a:solidFill>
                <a:latin typeface="Courier"/>
                <a:ea typeface="Courier"/>
                <a:cs typeface="Courier"/>
                <a:sym typeface="Courier New"/>
              </a:rPr>
              <a:t>oromisthio</a:t>
            </a:r>
            <a:r>
              <a:rPr lang="en-US" sz="3000" i="0" u="none" strike="noStrike" cap="none" dirty="0">
                <a:solidFill>
                  <a:srgbClr val="00FF00"/>
                </a:solidFill>
                <a:latin typeface="Courier"/>
                <a:ea typeface="Courier"/>
                <a:cs typeface="Courier"/>
                <a:sym typeface="Courier New"/>
              </a:rPr>
              <a:t> </a:t>
            </a:r>
          </a:p>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a:solidFill>
                  <a:srgbClr val="00FF00"/>
                </a:solidFill>
                <a:latin typeface="Courier"/>
                <a:ea typeface="Courier"/>
                <a:cs typeface="Courier"/>
                <a:sym typeface="Courier New"/>
              </a:rPr>
              <a:t>print(</a:t>
            </a:r>
            <a:r>
              <a:rPr lang="en-US" sz="3000" i="0" u="none" strike="noStrike" cap="none" dirty="0" err="1">
                <a:solidFill>
                  <a:srgbClr val="00FF00"/>
                </a:solidFill>
                <a:latin typeface="Courier"/>
                <a:ea typeface="Courier"/>
                <a:cs typeface="Courier"/>
                <a:sym typeface="Courier New"/>
              </a:rPr>
              <a:t>misthos</a:t>
            </a:r>
            <a:r>
              <a:rPr lang="en-US" sz="3000" i="0" u="none" strike="noStrike" cap="none" dirty="0">
                <a:solidFill>
                  <a:srgbClr val="00FF00"/>
                </a:solidFill>
                <a:latin typeface="Courier"/>
                <a:ea typeface="Courier"/>
                <a:cs typeface="Courier"/>
                <a:sym typeface="Courier New"/>
              </a:rPr>
              <a:t>)</a:t>
            </a:r>
          </a:p>
        </p:txBody>
      </p:sp>
      <p:sp>
        <p:nvSpPr>
          <p:cNvPr id="528" name="Shape 528"/>
          <p:cNvSpPr txBox="1"/>
          <p:nvPr/>
        </p:nvSpPr>
        <p:spPr>
          <a:xfrm>
            <a:off x="11531600" y="1676400"/>
            <a:ext cx="2109786" cy="23368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3000" i="0" u="none" strike="noStrike" cap="none" dirty="0">
                <a:solidFill>
                  <a:srgbClr val="00FFFF"/>
                </a:solidFill>
                <a:latin typeface="Courier"/>
                <a:ea typeface="Courier"/>
                <a:cs typeface="Courier"/>
                <a:sym typeface="Courier New"/>
              </a:rPr>
              <a:t>a = 35.0 </a:t>
            </a:r>
          </a:p>
          <a:p>
            <a:pPr marL="0" marR="0" lvl="0" indent="0" algn="l" rtl="0">
              <a:lnSpc>
                <a:spcPct val="100000"/>
              </a:lnSpc>
              <a:spcBef>
                <a:spcPts val="0"/>
              </a:spcBef>
              <a:spcAft>
                <a:spcPts val="0"/>
              </a:spcAft>
              <a:buClr>
                <a:srgbClr val="FF00FF"/>
              </a:buClr>
              <a:buSzPct val="25000"/>
              <a:buFont typeface="Cabin"/>
              <a:buNone/>
            </a:pPr>
            <a:r>
              <a:rPr lang="en-US" sz="3000" i="0" u="none" strike="noStrike" cap="none" dirty="0">
                <a:solidFill>
                  <a:srgbClr val="00FFFF"/>
                </a:solidFill>
                <a:latin typeface="Courier"/>
                <a:ea typeface="Courier"/>
                <a:cs typeface="Courier"/>
                <a:sym typeface="Courier New"/>
              </a:rPr>
              <a:t>b = 12.50 </a:t>
            </a:r>
          </a:p>
          <a:p>
            <a:pPr marL="0" marR="0" lvl="0" indent="0" algn="l" rtl="0">
              <a:lnSpc>
                <a:spcPct val="100000"/>
              </a:lnSpc>
              <a:spcBef>
                <a:spcPts val="0"/>
              </a:spcBef>
              <a:spcAft>
                <a:spcPts val="0"/>
              </a:spcAft>
              <a:buClr>
                <a:srgbClr val="FF00FF"/>
              </a:buClr>
              <a:buSzPct val="25000"/>
              <a:buFont typeface="Cabin"/>
              <a:buNone/>
            </a:pPr>
            <a:r>
              <a:rPr lang="en-US" sz="3000" i="0" u="none" strike="noStrike" cap="none" dirty="0">
                <a:solidFill>
                  <a:srgbClr val="00FFFF"/>
                </a:solidFill>
                <a:latin typeface="Courier"/>
                <a:ea typeface="Courier"/>
                <a:cs typeface="Courier"/>
                <a:sym typeface="Courier New"/>
              </a:rPr>
              <a:t>c = a * b </a:t>
            </a:r>
          </a:p>
          <a:p>
            <a:pPr marL="0" marR="0" lvl="0" indent="0" algn="l" rtl="0">
              <a:lnSpc>
                <a:spcPct val="100000"/>
              </a:lnSpc>
              <a:spcBef>
                <a:spcPts val="0"/>
              </a:spcBef>
              <a:spcAft>
                <a:spcPts val="0"/>
              </a:spcAft>
              <a:buClr>
                <a:srgbClr val="FF00FF"/>
              </a:buClr>
              <a:buSzPct val="25000"/>
              <a:buFont typeface="Cabin"/>
              <a:buNone/>
            </a:pPr>
            <a:r>
              <a:rPr lang="en-US" sz="3000" i="0" u="none" strike="noStrike" cap="none" dirty="0">
                <a:solidFill>
                  <a:srgbClr val="00FFFF"/>
                </a:solidFill>
                <a:latin typeface="Courier"/>
                <a:ea typeface="Courier"/>
                <a:cs typeface="Courier"/>
                <a:sym typeface="Courier New"/>
              </a:rPr>
              <a:t>print(c)</a:t>
            </a:r>
          </a:p>
        </p:txBody>
      </p:sp>
      <p:sp>
        <p:nvSpPr>
          <p:cNvPr id="529" name="Shape 529"/>
          <p:cNvSpPr txBox="1"/>
          <p:nvPr/>
        </p:nvSpPr>
        <p:spPr>
          <a:xfrm>
            <a:off x="1505339" y="6057900"/>
            <a:ext cx="4249136" cy="1219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800" u="none" strike="noStrike" cap="none" dirty="0">
                <a:solidFill>
                  <a:schemeClr val="lt1"/>
                </a:solidFill>
                <a:latin typeface="Arial" charset="0"/>
                <a:ea typeface="Arial" charset="0"/>
                <a:cs typeface="Arial" charset="0"/>
                <a:sym typeface="Cabin"/>
              </a:rPr>
              <a:t>Τί κάνει αυτό το τμήμα κώδικα;</a:t>
            </a:r>
            <a:endParaRPr lang="en-US" sz="3800" u="none" strike="noStrike" cap="none" dirty="0">
              <a:solidFill>
                <a:schemeClr val="lt1"/>
              </a:solidFill>
              <a:latin typeface="Arial" charset="0"/>
              <a:ea typeface="Arial" charset="0"/>
              <a:cs typeface="Arial" charset="0"/>
              <a:sym typeface="Cabin"/>
            </a:endParaRPr>
          </a:p>
        </p:txBody>
      </p:sp>
    </p:spTree>
    <p:extLst>
      <p:ext uri="{BB962C8B-B14F-4D97-AF65-F5344CB8AC3E}">
        <p14:creationId xmlns:p14="http://schemas.microsoft.com/office/powerpoint/2010/main" val="9723783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Shape 50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600" u="none" strike="noStrike" cap="none" dirty="0">
                <a:solidFill>
                  <a:srgbClr val="FFD966"/>
                </a:solidFill>
                <a:latin typeface="Arial" charset="0"/>
                <a:ea typeface="Arial" charset="0"/>
                <a:cs typeface="Arial" charset="0"/>
                <a:sym typeface="Cabin"/>
              </a:rPr>
              <a:t>Προτάσεις ή Γραμμές</a:t>
            </a:r>
            <a:endParaRPr lang="en-US" sz="7600" u="none" strike="noStrike" cap="none" dirty="0">
              <a:solidFill>
                <a:srgbClr val="FFD966"/>
              </a:solidFill>
              <a:latin typeface="Arial" charset="0"/>
              <a:ea typeface="Arial" charset="0"/>
              <a:cs typeface="Arial" charset="0"/>
              <a:sym typeface="Cabin"/>
            </a:endParaRPr>
          </a:p>
        </p:txBody>
      </p:sp>
      <p:sp>
        <p:nvSpPr>
          <p:cNvPr id="509" name="Shape 509"/>
          <p:cNvSpPr txBox="1"/>
          <p:nvPr/>
        </p:nvSpPr>
        <p:spPr>
          <a:xfrm>
            <a:off x="1554125" y="2730300"/>
            <a:ext cx="4003499" cy="4038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4800" i="0" u="none" strike="noStrike" cap="none" dirty="0">
                <a:solidFill>
                  <a:srgbClr val="FF9900"/>
                </a:solidFill>
                <a:latin typeface="Courier"/>
                <a:ea typeface="Courier"/>
                <a:cs typeface="Courier"/>
                <a:sym typeface="Courier New"/>
              </a:rPr>
              <a:t>x</a:t>
            </a:r>
            <a:r>
              <a:rPr lang="en-US" sz="4800" i="0" u="none" strike="noStrike" cap="none" dirty="0">
                <a:solidFill>
                  <a:srgbClr val="FF7F00"/>
                </a:solidFill>
                <a:latin typeface="Courier"/>
                <a:ea typeface="Courier"/>
                <a:cs typeface="Courier"/>
                <a:sym typeface="Courier New"/>
              </a:rPr>
              <a:t> </a:t>
            </a:r>
            <a:r>
              <a:rPr lang="en-US" sz="4800" i="0" u="none" strike="noStrike" cap="none" dirty="0">
                <a:solidFill>
                  <a:srgbClr val="FFFFFF"/>
                </a:solidFill>
                <a:latin typeface="Courier"/>
                <a:ea typeface="Courier"/>
                <a:cs typeface="Courier"/>
                <a:sym typeface="Courier New"/>
              </a:rPr>
              <a:t>=</a:t>
            </a:r>
            <a:r>
              <a:rPr lang="en-US" sz="4800" i="0" u="none" strike="noStrike" cap="none" dirty="0">
                <a:solidFill>
                  <a:srgbClr val="FF7F00"/>
                </a:solidFill>
                <a:latin typeface="Courier"/>
                <a:ea typeface="Courier"/>
                <a:cs typeface="Courier"/>
                <a:sym typeface="Courier New"/>
              </a:rPr>
              <a:t> </a:t>
            </a:r>
            <a:r>
              <a:rPr lang="en-US" sz="4800" i="0" u="none" strike="noStrike" cap="none" dirty="0">
                <a:solidFill>
                  <a:srgbClr val="00FFFF"/>
                </a:solidFill>
                <a:latin typeface="Courier"/>
                <a:ea typeface="Courier"/>
                <a:cs typeface="Courier"/>
                <a:sym typeface="Courier New"/>
              </a:rPr>
              <a:t>2</a:t>
            </a:r>
          </a:p>
          <a:p>
            <a:pPr marL="0" marR="0" lvl="0" indent="0" algn="l" rtl="0">
              <a:lnSpc>
                <a:spcPct val="100000"/>
              </a:lnSpc>
              <a:spcBef>
                <a:spcPts val="0"/>
              </a:spcBef>
              <a:spcAft>
                <a:spcPts val="0"/>
              </a:spcAft>
              <a:buClr>
                <a:srgbClr val="FF7F00"/>
              </a:buClr>
              <a:buSzPct val="25000"/>
              <a:buFont typeface="Cabin"/>
              <a:buNone/>
            </a:pPr>
            <a:r>
              <a:rPr lang="en-US" sz="4800" i="0" u="none" strike="noStrike" cap="none" dirty="0">
                <a:solidFill>
                  <a:srgbClr val="FF9900"/>
                </a:solidFill>
                <a:latin typeface="Courier"/>
                <a:ea typeface="Courier"/>
                <a:cs typeface="Courier"/>
                <a:sym typeface="Courier New"/>
              </a:rPr>
              <a:t>x</a:t>
            </a:r>
            <a:r>
              <a:rPr lang="en-US" sz="4800" i="0" u="none" strike="noStrike" cap="none" dirty="0">
                <a:solidFill>
                  <a:srgbClr val="FF7F00"/>
                </a:solidFill>
                <a:latin typeface="Courier"/>
                <a:ea typeface="Courier"/>
                <a:cs typeface="Courier"/>
                <a:sym typeface="Courier New"/>
              </a:rPr>
              <a:t> </a:t>
            </a:r>
            <a:r>
              <a:rPr lang="en-US" sz="4800" i="0" u="none" strike="noStrike" cap="none" dirty="0">
                <a:solidFill>
                  <a:srgbClr val="FFFFFF"/>
                </a:solidFill>
                <a:latin typeface="Courier"/>
                <a:ea typeface="Courier"/>
                <a:cs typeface="Courier"/>
                <a:sym typeface="Courier New"/>
              </a:rPr>
              <a:t>=</a:t>
            </a:r>
            <a:r>
              <a:rPr lang="en-US" sz="4800" i="0" u="none" strike="noStrike" cap="none" dirty="0">
                <a:solidFill>
                  <a:srgbClr val="FF7F00"/>
                </a:solidFill>
                <a:latin typeface="Courier"/>
                <a:ea typeface="Courier"/>
                <a:cs typeface="Courier"/>
                <a:sym typeface="Courier New"/>
              </a:rPr>
              <a:t> </a:t>
            </a:r>
            <a:r>
              <a:rPr lang="en-US" sz="4800" i="0" u="none" strike="noStrike" cap="none" dirty="0">
                <a:solidFill>
                  <a:srgbClr val="FF9900"/>
                </a:solidFill>
                <a:latin typeface="Courier"/>
                <a:ea typeface="Courier"/>
                <a:cs typeface="Courier"/>
                <a:sym typeface="Courier New"/>
              </a:rPr>
              <a:t>x</a:t>
            </a:r>
            <a:r>
              <a:rPr lang="en-US" sz="4800" i="0" u="none" strike="noStrike" cap="none" dirty="0">
                <a:solidFill>
                  <a:srgbClr val="FF7F00"/>
                </a:solidFill>
                <a:latin typeface="Courier"/>
                <a:ea typeface="Courier"/>
                <a:cs typeface="Courier"/>
                <a:sym typeface="Courier New"/>
              </a:rPr>
              <a:t> </a:t>
            </a:r>
            <a:r>
              <a:rPr lang="en-US" sz="4800" i="0" u="none" strike="noStrike" cap="none" dirty="0">
                <a:solidFill>
                  <a:srgbClr val="FFFFFF"/>
                </a:solidFill>
                <a:latin typeface="Courier"/>
                <a:ea typeface="Courier"/>
                <a:cs typeface="Courier"/>
                <a:sym typeface="Courier New"/>
              </a:rPr>
              <a:t>+</a:t>
            </a:r>
            <a:r>
              <a:rPr lang="en-US" sz="4800" i="0" u="none" strike="noStrike" cap="none" dirty="0">
                <a:solidFill>
                  <a:srgbClr val="FF7F00"/>
                </a:solidFill>
                <a:latin typeface="Courier"/>
                <a:ea typeface="Courier"/>
                <a:cs typeface="Courier"/>
                <a:sym typeface="Courier New"/>
              </a:rPr>
              <a:t> </a:t>
            </a:r>
            <a:r>
              <a:rPr lang="en-US" sz="4800" i="0" u="none" strike="noStrike" cap="none" dirty="0">
                <a:solidFill>
                  <a:srgbClr val="00FFFF"/>
                </a:solidFill>
                <a:latin typeface="Courier"/>
                <a:ea typeface="Courier"/>
                <a:cs typeface="Courier"/>
                <a:sym typeface="Courier New"/>
              </a:rPr>
              <a:t>2</a:t>
            </a:r>
          </a:p>
          <a:p>
            <a:pPr>
              <a:buClr>
                <a:srgbClr val="FFFF00"/>
              </a:buClr>
              <a:buSzPct val="25000"/>
            </a:pPr>
            <a:r>
              <a:rPr lang="en-US" sz="4800" dirty="0">
                <a:solidFill>
                  <a:srgbClr val="FFFF00"/>
                </a:solidFill>
                <a:latin typeface="Courier"/>
                <a:ea typeface="Courier"/>
                <a:cs typeface="Courier"/>
                <a:sym typeface="Courier New"/>
              </a:rPr>
              <a:t>print(</a:t>
            </a:r>
            <a:r>
              <a:rPr lang="en-US" sz="4800" dirty="0">
                <a:solidFill>
                  <a:srgbClr val="FF9900"/>
                </a:solidFill>
                <a:latin typeface="Courier"/>
                <a:ea typeface="Courier"/>
                <a:cs typeface="Courier"/>
                <a:sym typeface="Courier New"/>
              </a:rPr>
              <a:t>x</a:t>
            </a:r>
            <a:r>
              <a:rPr lang="en-US" sz="4800" dirty="0">
                <a:solidFill>
                  <a:srgbClr val="FFFF00"/>
                </a:solidFill>
                <a:latin typeface="Courier"/>
                <a:ea typeface="Courier"/>
                <a:cs typeface="Courier"/>
                <a:sym typeface="Courier New"/>
              </a:rPr>
              <a:t>)</a:t>
            </a:r>
          </a:p>
        </p:txBody>
      </p:sp>
      <p:sp>
        <p:nvSpPr>
          <p:cNvPr id="510" name="Shape 510"/>
          <p:cNvSpPr txBox="1"/>
          <p:nvPr/>
        </p:nvSpPr>
        <p:spPr>
          <a:xfrm>
            <a:off x="1322915" y="7037422"/>
            <a:ext cx="2639485" cy="7239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l-GR" sz="4200" u="none" strike="noStrike" cap="none" dirty="0">
                <a:solidFill>
                  <a:srgbClr val="FF9900"/>
                </a:solidFill>
                <a:latin typeface="Arial" charset="0"/>
                <a:ea typeface="Arial" charset="0"/>
                <a:cs typeface="Arial" charset="0"/>
                <a:sym typeface="Cabin"/>
              </a:rPr>
              <a:t>Μεταβλητή</a:t>
            </a:r>
            <a:endParaRPr lang="en-US" sz="4200" u="none" strike="noStrike" cap="none" dirty="0">
              <a:solidFill>
                <a:srgbClr val="FF9900"/>
              </a:solidFill>
              <a:latin typeface="Arial" charset="0"/>
              <a:ea typeface="Arial" charset="0"/>
              <a:cs typeface="Arial" charset="0"/>
              <a:sym typeface="Cabin"/>
            </a:endParaRPr>
          </a:p>
        </p:txBody>
      </p:sp>
      <p:sp>
        <p:nvSpPr>
          <p:cNvPr id="511" name="Shape 511"/>
          <p:cNvSpPr txBox="1"/>
          <p:nvPr/>
        </p:nvSpPr>
        <p:spPr>
          <a:xfrm>
            <a:off x="4696365" y="7037422"/>
            <a:ext cx="2197200" cy="7239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4200" u="none" strike="noStrike" cap="none" dirty="0">
                <a:solidFill>
                  <a:srgbClr val="FFFFFF"/>
                </a:solidFill>
                <a:latin typeface="Arial" charset="0"/>
                <a:ea typeface="Arial" charset="0"/>
                <a:cs typeface="Arial" charset="0"/>
                <a:sym typeface="Cabin"/>
              </a:rPr>
              <a:t>Τελεστής</a:t>
            </a:r>
            <a:endParaRPr lang="en-US" sz="4200" u="none" strike="noStrike" cap="none" dirty="0">
              <a:solidFill>
                <a:srgbClr val="FFFFFF"/>
              </a:solidFill>
              <a:latin typeface="Arial" charset="0"/>
              <a:ea typeface="Arial" charset="0"/>
              <a:cs typeface="Arial" charset="0"/>
              <a:sym typeface="Cabin"/>
            </a:endParaRPr>
          </a:p>
        </p:txBody>
      </p:sp>
      <p:sp>
        <p:nvSpPr>
          <p:cNvPr id="512" name="Shape 512"/>
          <p:cNvSpPr txBox="1"/>
          <p:nvPr/>
        </p:nvSpPr>
        <p:spPr>
          <a:xfrm>
            <a:off x="8080915" y="7088222"/>
            <a:ext cx="2336800" cy="7239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FF"/>
              </a:buClr>
              <a:buSzPct val="25000"/>
              <a:buFont typeface="Cabin"/>
              <a:buNone/>
            </a:pPr>
            <a:r>
              <a:rPr lang="el-GR" sz="4200" u="none" strike="noStrike" cap="none" dirty="0">
                <a:solidFill>
                  <a:srgbClr val="00FFFF"/>
                </a:solidFill>
                <a:latin typeface="Arial" charset="0"/>
                <a:ea typeface="Arial" charset="0"/>
                <a:cs typeface="Arial" charset="0"/>
                <a:sym typeface="Cabin"/>
              </a:rPr>
              <a:t>Σταθερά</a:t>
            </a:r>
            <a:endParaRPr lang="en-US" sz="4200" u="none" strike="noStrike" cap="none" dirty="0">
              <a:solidFill>
                <a:srgbClr val="00FFFF"/>
              </a:solidFill>
              <a:latin typeface="Arial" charset="0"/>
              <a:ea typeface="Arial" charset="0"/>
              <a:cs typeface="Arial" charset="0"/>
              <a:sym typeface="Cabin"/>
            </a:endParaRPr>
          </a:p>
        </p:txBody>
      </p:sp>
      <p:sp>
        <p:nvSpPr>
          <p:cNvPr id="513" name="Shape 513"/>
          <p:cNvSpPr txBox="1"/>
          <p:nvPr/>
        </p:nvSpPr>
        <p:spPr>
          <a:xfrm>
            <a:off x="11728990" y="7088222"/>
            <a:ext cx="3489300" cy="7239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l-GR" sz="4200" u="none" strike="noStrike" cap="none" dirty="0">
                <a:solidFill>
                  <a:srgbClr val="FFFF00"/>
                </a:solidFill>
                <a:latin typeface="Arial" charset="0"/>
                <a:ea typeface="Arial" charset="0"/>
                <a:cs typeface="Arial" charset="0"/>
                <a:sym typeface="Cabin"/>
              </a:rPr>
              <a:t>Συνάρτηση</a:t>
            </a:r>
            <a:endParaRPr lang="en-US" sz="4200" u="none" strike="noStrike" cap="none" dirty="0">
              <a:solidFill>
                <a:srgbClr val="FFFF00"/>
              </a:solidFill>
              <a:latin typeface="Arial" charset="0"/>
              <a:ea typeface="Arial" charset="0"/>
              <a:cs typeface="Arial" charset="0"/>
              <a:sym typeface="Cabin"/>
            </a:endParaRPr>
          </a:p>
        </p:txBody>
      </p:sp>
      <p:sp>
        <p:nvSpPr>
          <p:cNvPr id="514" name="Shape 514"/>
          <p:cNvSpPr txBox="1"/>
          <p:nvPr/>
        </p:nvSpPr>
        <p:spPr>
          <a:xfrm>
            <a:off x="7213599" y="2717800"/>
            <a:ext cx="8875949" cy="4038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l-GR" sz="5400" u="none" strike="noStrike" cap="none" dirty="0">
                <a:solidFill>
                  <a:schemeClr val="lt1"/>
                </a:solidFill>
                <a:latin typeface="Arial" charset="0"/>
                <a:ea typeface="Arial" charset="0"/>
                <a:cs typeface="Arial" charset="0"/>
                <a:sym typeface="Cabin"/>
              </a:rPr>
              <a:t>Εντολή Εκχώρησης Τιμής</a:t>
            </a:r>
            <a:endParaRPr lang="en-US" sz="5400" u="none" strike="noStrike" cap="none" dirty="0">
              <a:solidFill>
                <a:schemeClr val="lt1"/>
              </a:solidFill>
              <a:latin typeface="Arial" charset="0"/>
              <a:ea typeface="Arial" charset="0"/>
              <a:cs typeface="Arial" charset="0"/>
              <a:sym typeface="Cabin"/>
            </a:endParaRPr>
          </a:p>
          <a:p>
            <a:pPr marL="0" marR="0" lvl="0" indent="0" algn="l" rtl="0">
              <a:lnSpc>
                <a:spcPct val="100000"/>
              </a:lnSpc>
              <a:spcBef>
                <a:spcPts val="0"/>
              </a:spcBef>
              <a:spcAft>
                <a:spcPts val="0"/>
              </a:spcAft>
              <a:buClr>
                <a:schemeClr val="lt1"/>
              </a:buClr>
              <a:buSzPct val="25000"/>
              <a:buFont typeface="Cabin"/>
              <a:buNone/>
            </a:pPr>
            <a:r>
              <a:rPr lang="el-GR" sz="5400" u="none" strike="noStrike" cap="none" dirty="0">
                <a:solidFill>
                  <a:schemeClr val="lt1"/>
                </a:solidFill>
                <a:latin typeface="Arial" charset="0"/>
                <a:ea typeface="Arial" charset="0"/>
                <a:cs typeface="Arial" charset="0"/>
                <a:sym typeface="Cabin"/>
              </a:rPr>
              <a:t>Εκχώρηση με έκφραση</a:t>
            </a:r>
            <a:endParaRPr lang="en-US" sz="5400" u="none" strike="noStrike" cap="none" dirty="0">
              <a:solidFill>
                <a:schemeClr val="lt1"/>
              </a:solidFill>
              <a:latin typeface="Arial" charset="0"/>
              <a:ea typeface="Arial" charset="0"/>
              <a:cs typeface="Arial" charset="0"/>
              <a:sym typeface="Cabin"/>
            </a:endParaRPr>
          </a:p>
          <a:p>
            <a:pPr marL="0" marR="0" lvl="0" indent="0" algn="l" rtl="0">
              <a:lnSpc>
                <a:spcPct val="100000"/>
              </a:lnSpc>
              <a:spcBef>
                <a:spcPts val="0"/>
              </a:spcBef>
              <a:spcAft>
                <a:spcPts val="0"/>
              </a:spcAft>
              <a:buClr>
                <a:schemeClr val="lt1"/>
              </a:buClr>
              <a:buSzPct val="25000"/>
              <a:buFont typeface="Cabin"/>
              <a:buNone/>
            </a:pPr>
            <a:r>
              <a:rPr lang="el-GR" sz="5400" u="none" strike="noStrike" cap="none" dirty="0">
                <a:solidFill>
                  <a:schemeClr val="lt1"/>
                </a:solidFill>
                <a:latin typeface="Arial" charset="0"/>
                <a:ea typeface="Arial" charset="0"/>
                <a:cs typeface="Arial" charset="0"/>
                <a:sym typeface="Cabin"/>
              </a:rPr>
              <a:t>Εντολή Εκτύπωσης</a:t>
            </a:r>
            <a:endParaRPr lang="en-US" sz="5400" u="none" strike="noStrike" cap="none" dirty="0">
              <a:solidFill>
                <a:schemeClr val="lt1"/>
              </a:solidFill>
              <a:latin typeface="Arial" charset="0"/>
              <a:ea typeface="Arial" charset="0"/>
              <a:cs typeface="Arial" charset="0"/>
              <a:sym typeface="Cabin"/>
            </a:endParaRPr>
          </a:p>
        </p:txBody>
      </p:sp>
      <p:cxnSp>
        <p:nvCxnSpPr>
          <p:cNvPr id="515" name="Shape 515"/>
          <p:cNvCxnSpPr/>
          <p:nvPr/>
        </p:nvCxnSpPr>
        <p:spPr>
          <a:xfrm rot="10800000" flipH="1">
            <a:off x="5308600" y="3886262"/>
            <a:ext cx="1330199" cy="17399"/>
          </a:xfrm>
          <a:prstGeom prst="straightConnector1">
            <a:avLst/>
          </a:prstGeom>
          <a:noFill/>
          <a:ln w="63500" cap="rnd" cmpd="sng">
            <a:solidFill>
              <a:schemeClr val="lt1"/>
            </a:solidFill>
            <a:prstDash val="solid"/>
            <a:miter/>
            <a:headEnd type="stealth" w="med" len="med"/>
            <a:tailEnd type="none" w="med" len="med"/>
          </a:ln>
        </p:spPr>
      </p:cxnSp>
      <p:cxnSp>
        <p:nvCxnSpPr>
          <p:cNvPr id="516" name="Shape 516"/>
          <p:cNvCxnSpPr/>
          <p:nvPr/>
        </p:nvCxnSpPr>
        <p:spPr>
          <a:xfrm rot="10800000" flipH="1">
            <a:off x="5816600" y="4734062"/>
            <a:ext cx="933599" cy="7800"/>
          </a:xfrm>
          <a:prstGeom prst="straightConnector1">
            <a:avLst/>
          </a:prstGeom>
          <a:noFill/>
          <a:ln w="63500" cap="rnd" cmpd="sng">
            <a:solidFill>
              <a:schemeClr val="lt1"/>
            </a:solidFill>
            <a:prstDash val="solid"/>
            <a:miter/>
            <a:headEnd type="stealth" w="med" len="med"/>
            <a:tailEnd type="none" w="med" len="med"/>
          </a:ln>
        </p:spPr>
      </p:cxnSp>
      <p:cxnSp>
        <p:nvCxnSpPr>
          <p:cNvPr id="517" name="Shape 517"/>
          <p:cNvCxnSpPr/>
          <p:nvPr/>
        </p:nvCxnSpPr>
        <p:spPr>
          <a:xfrm rot="10800000" flipH="1">
            <a:off x="5384800" y="5562662"/>
            <a:ext cx="1330199" cy="17399"/>
          </a:xfrm>
          <a:prstGeom prst="straightConnector1">
            <a:avLst/>
          </a:prstGeom>
          <a:noFill/>
          <a:ln w="63500" cap="rnd" cmpd="sng">
            <a:solidFill>
              <a:schemeClr val="lt1"/>
            </a:solidFill>
            <a:prstDash val="solid"/>
            <a:miter/>
            <a:headEnd type="stealth" w="med" len="med"/>
            <a:tailEnd type="none" w="med" len="med"/>
          </a:ln>
        </p:spPr>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Shape 312"/>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l-GR" sz="7600" u="none" strike="noStrike" cap="none" dirty="0">
                <a:solidFill>
                  <a:srgbClr val="FFD966"/>
                </a:solidFill>
                <a:latin typeface="Arial" charset="0"/>
                <a:ea typeface="Arial" charset="0"/>
                <a:cs typeface="Arial" charset="0"/>
                <a:sym typeface="Cabin"/>
              </a:rPr>
              <a:t>Εντολές Εκχώρησης Τιμής</a:t>
            </a:r>
            <a:endParaRPr lang="en-US" sz="7600" u="none" strike="noStrike" cap="none" dirty="0">
              <a:solidFill>
                <a:srgbClr val="FFD966"/>
              </a:solidFill>
              <a:latin typeface="Arial" charset="0"/>
              <a:ea typeface="Arial" charset="0"/>
              <a:cs typeface="Arial" charset="0"/>
              <a:sym typeface="Cabin"/>
            </a:endParaRPr>
          </a:p>
        </p:txBody>
      </p:sp>
      <p:sp>
        <p:nvSpPr>
          <p:cNvPr id="313" name="Shape 313"/>
          <p:cNvSpPr txBox="1">
            <a:spLocks noGrp="1"/>
          </p:cNvSpPr>
          <p:nvPr>
            <p:ph type="body" idx="1"/>
          </p:nvPr>
        </p:nvSpPr>
        <p:spPr>
          <a:xfrm>
            <a:off x="812800" y="2133601"/>
            <a:ext cx="14630400" cy="3143249"/>
          </a:xfrm>
          <a:prstGeom prst="rect">
            <a:avLst/>
          </a:prstGeom>
          <a:noFill/>
          <a:ln>
            <a:noFill/>
          </a:ln>
        </p:spPr>
        <p:txBody>
          <a:bodyPr lIns="38100" tIns="38100" rIns="38100" bIns="38100" anchor="ctr" anchorCtr="0">
            <a:noAutofit/>
          </a:bodyPr>
          <a:lstStyle/>
          <a:p>
            <a:pPr marL="457200" marR="0" lvl="0" indent="-457200" algn="l" rtl="0">
              <a:lnSpc>
                <a:spcPct val="100000"/>
              </a:lnSpc>
              <a:spcBef>
                <a:spcPts val="0"/>
              </a:spcBef>
              <a:spcAft>
                <a:spcPts val="0"/>
              </a:spcAft>
              <a:buSzPct val="100000"/>
              <a:buFont typeface="Cabin"/>
            </a:pPr>
            <a:r>
              <a:rPr lang="el-GR" sz="3600" u="none" strike="noStrike" cap="none" dirty="0">
                <a:solidFill>
                  <a:schemeClr val="lt1"/>
                </a:solidFill>
                <a:latin typeface="Arial" charset="0"/>
                <a:ea typeface="Arial" charset="0"/>
                <a:cs typeface="Arial" charset="0"/>
                <a:sym typeface="Cabin"/>
              </a:rPr>
              <a:t>Αναθέτουμε τιμή σε μια μεταβλητή χρησιμοποιώντας την εντολή εκχώρησης / ανάθεσης</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chemeClr val="lt1"/>
                </a:solidFill>
                <a:latin typeface="Arial" charset="0"/>
                <a:ea typeface="Arial" charset="0"/>
                <a:cs typeface="Arial" charset="0"/>
                <a:sym typeface="Cabin"/>
              </a:rPr>
              <a:t> </a:t>
            </a:r>
            <a:r>
              <a:rPr lang="en-US" sz="3600" u="none" strike="noStrike" cap="none" dirty="0">
                <a:solidFill>
                  <a:schemeClr val="lt1"/>
                </a:solidFill>
                <a:latin typeface="Arial" charset="0"/>
                <a:ea typeface="Arial" charset="0"/>
                <a:cs typeface="Arial" charset="0"/>
                <a:sym typeface="Cabin"/>
              </a:rPr>
              <a:t>(=)</a:t>
            </a:r>
          </a:p>
          <a:p>
            <a:pPr marL="457200" marR="0" lvl="0" indent="-457200" algn="l" rtl="0">
              <a:lnSpc>
                <a:spcPct val="100000"/>
              </a:lnSpc>
              <a:spcBef>
                <a:spcPts val="3500"/>
              </a:spcBef>
              <a:spcAft>
                <a:spcPts val="0"/>
              </a:spcAft>
              <a:buSzPct val="100000"/>
              <a:buFont typeface="Cabin"/>
            </a:pPr>
            <a:r>
              <a:rPr lang="el-GR" sz="3600" u="none" strike="noStrike" cap="none" dirty="0">
                <a:solidFill>
                  <a:schemeClr val="lt1"/>
                </a:solidFill>
                <a:latin typeface="Arial" charset="0"/>
                <a:ea typeface="Arial" charset="0"/>
                <a:cs typeface="Arial" charset="0"/>
                <a:sym typeface="Cabin"/>
              </a:rPr>
              <a:t>Μια εντολή εκχώρησης αποτελείται από μια</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rgbClr val="FFFF00"/>
                </a:solidFill>
                <a:latin typeface="Arial" charset="0"/>
                <a:ea typeface="Arial" charset="0"/>
                <a:cs typeface="Arial" charset="0"/>
                <a:sym typeface="Cabin"/>
              </a:rPr>
              <a:t>έκφραση στο δεξί μέλος</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chemeClr val="lt1"/>
                </a:solidFill>
                <a:latin typeface="Arial" charset="0"/>
                <a:ea typeface="Arial" charset="0"/>
                <a:cs typeface="Arial" charset="0"/>
                <a:sym typeface="Cabin"/>
              </a:rPr>
              <a:t>και μια</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rgbClr val="00FF00"/>
                </a:solidFill>
                <a:latin typeface="Arial" charset="0"/>
                <a:ea typeface="Arial" charset="0"/>
                <a:cs typeface="Arial" charset="0"/>
                <a:sym typeface="Cabin"/>
              </a:rPr>
              <a:t>μεταβλητή</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chemeClr val="lt1"/>
                </a:solidFill>
                <a:latin typeface="Arial" charset="0"/>
                <a:ea typeface="Arial" charset="0"/>
                <a:cs typeface="Arial" charset="0"/>
                <a:sym typeface="Cabin"/>
              </a:rPr>
              <a:t>στην οποία αποθηκεύεται το αποτέλεσμα</a:t>
            </a:r>
            <a:endParaRPr lang="en-US" sz="3600" u="none" strike="noStrike" cap="none" dirty="0">
              <a:solidFill>
                <a:schemeClr val="lt1"/>
              </a:solidFill>
              <a:latin typeface="Arial" charset="0"/>
              <a:ea typeface="Arial" charset="0"/>
              <a:cs typeface="Arial" charset="0"/>
              <a:sym typeface="Cabin"/>
            </a:endParaRPr>
          </a:p>
        </p:txBody>
      </p:sp>
      <p:sp>
        <p:nvSpPr>
          <p:cNvPr id="314" name="Shape 314"/>
          <p:cNvSpPr txBox="1"/>
          <p:nvPr/>
        </p:nvSpPr>
        <p:spPr>
          <a:xfrm>
            <a:off x="4252109" y="6134100"/>
            <a:ext cx="10078835" cy="9144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4000" i="0" u="none" strike="noStrike" cap="none" dirty="0">
                <a:solidFill>
                  <a:srgbClr val="00FF00"/>
                </a:solidFill>
                <a:latin typeface="Courier"/>
                <a:ea typeface="Courier"/>
                <a:cs typeface="Courier"/>
                <a:sym typeface="Courier New"/>
              </a:rPr>
              <a:t>x</a:t>
            </a:r>
            <a:r>
              <a:rPr lang="en-US" sz="4000" i="0" u="none" strike="noStrike" cap="none" dirty="0">
                <a:solidFill>
                  <a:schemeClr val="lt1"/>
                </a:solidFill>
                <a:latin typeface="Courier"/>
                <a:ea typeface="Courier"/>
                <a:cs typeface="Courier"/>
                <a:sym typeface="Courier New"/>
              </a:rPr>
              <a:t> = 3.9 </a:t>
            </a:r>
            <a:r>
              <a:rPr lang="en-US" sz="4000" i="0" u="none" strike="noStrike" cap="none" dirty="0">
                <a:solidFill>
                  <a:srgbClr val="00FFFF"/>
                </a:solidFill>
                <a:latin typeface="Courier"/>
                <a:ea typeface="Courier"/>
                <a:cs typeface="Courier"/>
                <a:sym typeface="Courier New"/>
              </a:rPr>
              <a:t>*</a:t>
            </a:r>
            <a:r>
              <a:rPr lang="en-US" sz="4000" i="0" u="none" strike="noStrike" cap="none" dirty="0">
                <a:solidFill>
                  <a:schemeClr val="lt1"/>
                </a:solidFill>
                <a:latin typeface="Courier"/>
                <a:ea typeface="Courier"/>
                <a:cs typeface="Courier"/>
                <a:sym typeface="Courier New"/>
              </a:rPr>
              <a:t> </a:t>
            </a:r>
            <a:r>
              <a:rPr lang="en-US" sz="4000" i="0" u="none" strike="noStrike" cap="none" dirty="0">
                <a:solidFill>
                  <a:srgbClr val="00FF00"/>
                </a:solidFill>
                <a:latin typeface="Courier"/>
                <a:ea typeface="Courier"/>
                <a:cs typeface="Courier"/>
                <a:sym typeface="Courier New"/>
              </a:rPr>
              <a:t>x </a:t>
            </a:r>
            <a:r>
              <a:rPr lang="en-US" sz="4000" i="0" u="none" strike="noStrike" cap="none" dirty="0">
                <a:solidFill>
                  <a:srgbClr val="00FFFF"/>
                </a:solidFill>
                <a:latin typeface="Courier"/>
                <a:ea typeface="Courier"/>
                <a:cs typeface="Courier"/>
                <a:sym typeface="Courier New"/>
              </a:rPr>
              <a:t>*</a:t>
            </a:r>
            <a:r>
              <a:rPr lang="en-US" sz="4000" i="0" u="none" strike="noStrike" cap="none" dirty="0">
                <a:solidFill>
                  <a:schemeClr val="lt1"/>
                </a:solidFill>
                <a:latin typeface="Courier"/>
                <a:ea typeface="Courier"/>
                <a:cs typeface="Courier"/>
                <a:sym typeface="Courier New"/>
              </a:rPr>
              <a:t> ( 1 </a:t>
            </a:r>
            <a:r>
              <a:rPr lang="en-US" sz="4000" i="0" u="none" strike="noStrike" cap="none" dirty="0">
                <a:solidFill>
                  <a:srgbClr val="00FFFF"/>
                </a:solidFill>
                <a:latin typeface="Courier"/>
                <a:ea typeface="Courier"/>
                <a:cs typeface="Courier"/>
                <a:sym typeface="Courier New"/>
              </a:rPr>
              <a:t>-</a:t>
            </a:r>
            <a:r>
              <a:rPr lang="en-US" sz="4000" i="0" u="none" strike="noStrike" cap="none" dirty="0">
                <a:solidFill>
                  <a:schemeClr val="lt1"/>
                </a:solidFill>
                <a:latin typeface="Courier"/>
                <a:ea typeface="Courier"/>
                <a:cs typeface="Courier"/>
                <a:sym typeface="Courier New"/>
              </a:rPr>
              <a:t> </a:t>
            </a:r>
            <a:r>
              <a:rPr lang="en-US" sz="4000" i="0" u="none" strike="noStrike" cap="none" dirty="0">
                <a:solidFill>
                  <a:srgbClr val="00FF00"/>
                </a:solidFill>
                <a:latin typeface="Courier"/>
                <a:ea typeface="Courier"/>
                <a:cs typeface="Courier"/>
                <a:sym typeface="Courier New"/>
              </a:rPr>
              <a:t>x</a:t>
            </a:r>
            <a:r>
              <a:rPr lang="en-US" sz="4000" i="0" u="none" strike="noStrike" cap="none" dirty="0">
                <a:solidFill>
                  <a:schemeClr val="lt1"/>
                </a:solidFill>
                <a:latin typeface="Courier"/>
                <a:ea typeface="Courier"/>
                <a:cs typeface="Courier"/>
                <a:sym typeface="Courier New"/>
              </a:rPr>
              <a:t> )</a:t>
            </a:r>
          </a:p>
        </p:txBody>
      </p:sp>
      <p:sp>
        <p:nvSpPr>
          <p:cNvPr id="315" name="Shape 315"/>
          <p:cNvSpPr txBox="1"/>
          <p:nvPr/>
        </p:nvSpPr>
        <p:spPr>
          <a:xfrm>
            <a:off x="5248625" y="6081811"/>
            <a:ext cx="6324599" cy="1066799"/>
          </a:xfrm>
          <a:prstGeom prst="rect">
            <a:avLst/>
          </a:prstGeom>
          <a:noFill/>
          <a:ln w="50800" cap="rnd" cmpd="sng">
            <a:solidFill>
              <a:srgbClr val="FFFF00"/>
            </a:solidFill>
            <a:prstDash val="solid"/>
            <a:miter/>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None/>
            </a:pPr>
            <a:endParaRPr sz="40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Shape 320"/>
          <p:cNvSpPr txBox="1"/>
          <p:nvPr/>
        </p:nvSpPr>
        <p:spPr>
          <a:xfrm>
            <a:off x="6362700" y="3397148"/>
            <a:ext cx="8843961" cy="1149452"/>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4000" u="none" strike="noStrike" cap="none" dirty="0">
                <a:solidFill>
                  <a:srgbClr val="00FF00"/>
                </a:solidFill>
                <a:latin typeface="Courier" charset="0"/>
                <a:ea typeface="Courier" charset="0"/>
                <a:cs typeface="Courier" charset="0"/>
                <a:sym typeface="Cabin"/>
              </a:rPr>
              <a:t>x</a:t>
            </a:r>
            <a:r>
              <a:rPr lang="en-US" sz="4000" u="none" strike="noStrike" cap="none" dirty="0">
                <a:solidFill>
                  <a:srgbClr val="FF00FF"/>
                </a:solidFill>
                <a:latin typeface="Courier" charset="0"/>
                <a:ea typeface="Courier" charset="0"/>
                <a:cs typeface="Courier" charset="0"/>
                <a:sym typeface="Cabin"/>
              </a:rPr>
              <a:t> </a:t>
            </a:r>
            <a:r>
              <a:rPr lang="en-US" sz="4000" u="none" strike="noStrike" cap="none" dirty="0">
                <a:solidFill>
                  <a:srgbClr val="FFFFFF"/>
                </a:solidFill>
                <a:latin typeface="Courier" charset="0"/>
                <a:ea typeface="Courier" charset="0"/>
                <a:cs typeface="Courier" charset="0"/>
                <a:sym typeface="Cabin"/>
              </a:rPr>
              <a:t>=</a:t>
            </a:r>
            <a:r>
              <a:rPr lang="en-US" sz="4000" u="none" strike="noStrike" cap="none" dirty="0">
                <a:solidFill>
                  <a:schemeClr val="lt1"/>
                </a:solidFill>
                <a:latin typeface="Courier" charset="0"/>
                <a:ea typeface="Courier" charset="0"/>
                <a:cs typeface="Courier" charset="0"/>
                <a:sym typeface="Cabin"/>
              </a:rPr>
              <a:t> </a:t>
            </a:r>
            <a:r>
              <a:rPr lang="en-US" sz="4000" u="none" strike="noStrike" cap="none" dirty="0">
                <a:solidFill>
                  <a:srgbClr val="FFFF00"/>
                </a:solidFill>
                <a:latin typeface="Courier" charset="0"/>
                <a:ea typeface="Courier" charset="0"/>
                <a:cs typeface="Courier" charset="0"/>
                <a:sym typeface="Cabin"/>
              </a:rPr>
              <a:t>3.9 *  x  * ( 1  -  x )</a:t>
            </a:r>
          </a:p>
        </p:txBody>
      </p:sp>
      <p:sp>
        <p:nvSpPr>
          <p:cNvPr id="321" name="Shape 321"/>
          <p:cNvSpPr txBox="1"/>
          <p:nvPr/>
        </p:nvSpPr>
        <p:spPr>
          <a:xfrm>
            <a:off x="10668000" y="850900"/>
            <a:ext cx="5016500" cy="12700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4900">
                <a:solidFill>
                  <a:schemeClr val="lt1"/>
                </a:solidFill>
                <a:latin typeface="Arial" charset="0"/>
                <a:ea typeface="Arial" charset="0"/>
                <a:cs typeface="Arial" charset="0"/>
                <a:sym typeface="Cabin"/>
              </a:rPr>
              <a:t> </a:t>
            </a:r>
            <a:r>
              <a:rPr lang="en-US" sz="4900" u="none" strike="noStrike" cap="none">
                <a:solidFill>
                  <a:schemeClr val="lt1"/>
                </a:solidFill>
                <a:latin typeface="Arial" charset="0"/>
                <a:ea typeface="Arial" charset="0"/>
                <a:cs typeface="Arial" charset="0"/>
                <a:sym typeface="Cabin"/>
              </a:rPr>
              <a:t>0.6</a:t>
            </a:r>
          </a:p>
        </p:txBody>
      </p:sp>
      <p:sp>
        <p:nvSpPr>
          <p:cNvPr id="322" name="Shape 322"/>
          <p:cNvSpPr txBox="1"/>
          <p:nvPr/>
        </p:nvSpPr>
        <p:spPr>
          <a:xfrm>
            <a:off x="9813925" y="1047750"/>
            <a:ext cx="444500" cy="863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5200" u="none" strike="noStrike" cap="none">
                <a:solidFill>
                  <a:srgbClr val="00FF00"/>
                </a:solidFill>
                <a:latin typeface="Arial" charset="0"/>
                <a:ea typeface="Arial" charset="0"/>
                <a:cs typeface="Arial" charset="0"/>
                <a:sym typeface="Cabin"/>
              </a:rPr>
              <a:t>x</a:t>
            </a:r>
          </a:p>
        </p:txBody>
      </p:sp>
      <p:sp>
        <p:nvSpPr>
          <p:cNvPr id="323" name="Shape 323"/>
          <p:cNvSpPr txBox="1"/>
          <p:nvPr/>
        </p:nvSpPr>
        <p:spPr>
          <a:xfrm>
            <a:off x="581025" y="6164826"/>
            <a:ext cx="6583087" cy="2307449"/>
          </a:xfrm>
          <a:prstGeom prst="rect">
            <a:avLst/>
          </a:prstGeom>
          <a:noFill/>
          <a:ln>
            <a:noFill/>
          </a:ln>
        </p:spPr>
        <p:txBody>
          <a:bodyPr lIns="0" tIns="0" rIns="0" bIns="0" anchor="ctr" anchorCtr="0">
            <a:noAutofit/>
          </a:bodyPr>
          <a:lstStyle/>
          <a:p>
            <a:pPr marL="0" marR="0" lvl="0" indent="0" rtl="0">
              <a:lnSpc>
                <a:spcPct val="100000"/>
              </a:lnSpc>
              <a:spcBef>
                <a:spcPts val="0"/>
              </a:spcBef>
              <a:spcAft>
                <a:spcPts val="0"/>
              </a:spcAft>
              <a:buClr>
                <a:srgbClr val="FFFF00"/>
              </a:buClr>
              <a:buSzPct val="25000"/>
              <a:buFont typeface="Cabin"/>
              <a:buNone/>
            </a:pPr>
            <a:r>
              <a:rPr lang="el-GR" sz="3600" dirty="0">
                <a:solidFill>
                  <a:srgbClr val="FFFF00"/>
                </a:solidFill>
                <a:latin typeface="Arial" charset="0"/>
                <a:ea typeface="Arial" charset="0"/>
                <a:cs typeface="Arial" charset="0"/>
                <a:sym typeface="Cabin"/>
              </a:rPr>
              <a:t>Το δεξί μέλος είναι μια έκφραση</a:t>
            </a:r>
            <a:r>
              <a:rPr lang="en-US" sz="3600" u="none" strike="noStrike" cap="none" dirty="0">
                <a:solidFill>
                  <a:srgbClr val="FFFF00"/>
                </a:solidFill>
                <a:latin typeface="Arial" charset="0"/>
                <a:ea typeface="Arial" charset="0"/>
                <a:cs typeface="Arial" charset="0"/>
                <a:sym typeface="Cabin"/>
              </a:rPr>
              <a:t>. </a:t>
            </a:r>
            <a:br>
              <a:rPr lang="en-US" sz="3600" u="none" strike="noStrike" cap="none" dirty="0">
                <a:solidFill>
                  <a:srgbClr val="FFFF00"/>
                </a:solidFill>
                <a:latin typeface="Arial" charset="0"/>
                <a:ea typeface="Arial" charset="0"/>
                <a:cs typeface="Arial" charset="0"/>
                <a:sym typeface="Cabin"/>
              </a:rPr>
            </a:br>
            <a:r>
              <a:rPr lang="el-GR" sz="3600" u="none" strike="noStrike" cap="none" dirty="0">
                <a:solidFill>
                  <a:srgbClr val="FF9900"/>
                </a:solidFill>
                <a:latin typeface="Arial" charset="0"/>
                <a:ea typeface="Arial" charset="0"/>
                <a:cs typeface="Arial" charset="0"/>
                <a:sym typeface="Cabin"/>
              </a:rPr>
              <a:t>Μόλις η έκφραση αξιολογηθεί</a:t>
            </a:r>
            <a:r>
              <a:rPr lang="en-US" sz="3600" u="none" strike="noStrike" cap="none" dirty="0">
                <a:solidFill>
                  <a:srgbClr val="FF9900"/>
                </a:solidFill>
                <a:latin typeface="Arial" charset="0"/>
                <a:ea typeface="Arial" charset="0"/>
                <a:cs typeface="Arial" charset="0"/>
                <a:sym typeface="Cabin"/>
              </a:rPr>
              <a:t>,</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rgbClr val="00FF00"/>
                </a:solidFill>
                <a:latin typeface="Arial" charset="0"/>
                <a:ea typeface="Arial" charset="0"/>
                <a:cs typeface="Arial" charset="0"/>
                <a:sym typeface="Cabin"/>
              </a:rPr>
              <a:t>το αποτέλεσμα τοποθετείται </a:t>
            </a:r>
            <a:r>
              <a:rPr lang="en-US" sz="3600" u="none" strike="noStrike" cap="none" dirty="0">
                <a:solidFill>
                  <a:srgbClr val="00FF00"/>
                </a:solidFill>
                <a:latin typeface="Arial" charset="0"/>
                <a:ea typeface="Arial" charset="0"/>
                <a:cs typeface="Arial" charset="0"/>
                <a:sym typeface="Cabin"/>
              </a:rPr>
              <a:t>(</a:t>
            </a:r>
            <a:r>
              <a:rPr lang="el-GR" sz="3600" u="none" strike="noStrike" cap="none" dirty="0">
                <a:solidFill>
                  <a:srgbClr val="00FF00"/>
                </a:solidFill>
                <a:latin typeface="Arial" charset="0"/>
                <a:ea typeface="Arial" charset="0"/>
                <a:cs typeface="Arial" charset="0"/>
                <a:sym typeface="Cabin"/>
              </a:rPr>
              <a:t>εκχωρείται</a:t>
            </a:r>
            <a:r>
              <a:rPr lang="en-US" sz="3600" u="none" strike="noStrike" cap="none" dirty="0">
                <a:solidFill>
                  <a:srgbClr val="00FF00"/>
                </a:solidFill>
                <a:latin typeface="Arial" charset="0"/>
                <a:ea typeface="Arial" charset="0"/>
                <a:cs typeface="Arial" charset="0"/>
                <a:sym typeface="Cabin"/>
              </a:rPr>
              <a:t>) </a:t>
            </a:r>
            <a:r>
              <a:rPr lang="el-GR" sz="3600" u="none" strike="noStrike" cap="none" dirty="0">
                <a:solidFill>
                  <a:srgbClr val="00FF00"/>
                </a:solidFill>
                <a:latin typeface="Arial" charset="0"/>
                <a:ea typeface="Arial" charset="0"/>
                <a:cs typeface="Arial" charset="0"/>
                <a:sym typeface="Cabin"/>
              </a:rPr>
              <a:t>στο</a:t>
            </a:r>
            <a:r>
              <a:rPr lang="en-US" sz="3600" u="none" strike="noStrike" cap="none" dirty="0">
                <a:solidFill>
                  <a:srgbClr val="00FF00"/>
                </a:solidFill>
                <a:latin typeface="Arial" charset="0"/>
                <a:ea typeface="Arial" charset="0"/>
                <a:cs typeface="Arial" charset="0"/>
                <a:sym typeface="Cabin"/>
              </a:rPr>
              <a:t> x.</a:t>
            </a:r>
          </a:p>
        </p:txBody>
      </p:sp>
      <p:sp>
        <p:nvSpPr>
          <p:cNvPr id="324" name="Shape 324"/>
          <p:cNvSpPr txBox="1"/>
          <p:nvPr/>
        </p:nvSpPr>
        <p:spPr>
          <a:xfrm>
            <a:off x="9423511" y="3086048"/>
            <a:ext cx="9000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0.6</a:t>
            </a:r>
          </a:p>
        </p:txBody>
      </p:sp>
      <p:sp>
        <p:nvSpPr>
          <p:cNvPr id="325" name="Shape 325"/>
          <p:cNvSpPr txBox="1"/>
          <p:nvPr/>
        </p:nvSpPr>
        <p:spPr>
          <a:xfrm>
            <a:off x="13244725" y="3192011"/>
            <a:ext cx="10632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0.6</a:t>
            </a:r>
          </a:p>
        </p:txBody>
      </p:sp>
      <p:cxnSp>
        <p:nvCxnSpPr>
          <p:cNvPr id="326" name="Shape 326"/>
          <p:cNvCxnSpPr/>
          <p:nvPr/>
        </p:nvCxnSpPr>
        <p:spPr>
          <a:xfrm flipV="1">
            <a:off x="10100344" y="2129110"/>
            <a:ext cx="606425" cy="956938"/>
          </a:xfrm>
          <a:prstGeom prst="straightConnector1">
            <a:avLst/>
          </a:prstGeom>
          <a:noFill/>
          <a:ln w="63500" cap="rnd" cmpd="sng">
            <a:solidFill>
              <a:schemeClr val="lt1"/>
            </a:solidFill>
            <a:prstDash val="solid"/>
            <a:miter/>
            <a:headEnd type="stealth" w="med" len="med"/>
            <a:tailEnd type="none" w="med" len="med"/>
          </a:ln>
        </p:spPr>
      </p:cxnSp>
      <p:cxnSp>
        <p:nvCxnSpPr>
          <p:cNvPr id="327" name="Shape 327"/>
          <p:cNvCxnSpPr/>
          <p:nvPr/>
        </p:nvCxnSpPr>
        <p:spPr>
          <a:xfrm flipH="1" flipV="1">
            <a:off x="11739325" y="2129111"/>
            <a:ext cx="1696621" cy="1147467"/>
          </a:xfrm>
          <a:prstGeom prst="straightConnector1">
            <a:avLst/>
          </a:prstGeom>
          <a:noFill/>
          <a:ln w="63500" cap="rnd" cmpd="sng">
            <a:solidFill>
              <a:schemeClr val="lt1"/>
            </a:solidFill>
            <a:prstDash val="solid"/>
            <a:miter/>
            <a:headEnd type="stealth" w="med" len="med"/>
            <a:tailEnd type="none" w="med" len="med"/>
          </a:ln>
        </p:spPr>
      </p:cxnSp>
      <p:sp>
        <p:nvSpPr>
          <p:cNvPr id="328" name="Shape 328"/>
          <p:cNvSpPr txBox="1"/>
          <p:nvPr/>
        </p:nvSpPr>
        <p:spPr>
          <a:xfrm>
            <a:off x="12150725" y="5054600"/>
            <a:ext cx="10632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u="none" strike="noStrike" cap="none">
                <a:solidFill>
                  <a:srgbClr val="FF9900"/>
                </a:solidFill>
                <a:latin typeface="Arial" charset="0"/>
                <a:ea typeface="Arial" charset="0"/>
                <a:cs typeface="Arial" charset="0"/>
                <a:sym typeface="Cabin"/>
              </a:rPr>
              <a:t>0.4</a:t>
            </a:r>
          </a:p>
        </p:txBody>
      </p:sp>
      <p:cxnSp>
        <p:nvCxnSpPr>
          <p:cNvPr id="329" name="Shape 329"/>
          <p:cNvCxnSpPr/>
          <p:nvPr/>
        </p:nvCxnSpPr>
        <p:spPr>
          <a:xfrm flipH="1" flipV="1">
            <a:off x="8085136" y="4457799"/>
            <a:ext cx="2393950" cy="2117626"/>
          </a:xfrm>
          <a:prstGeom prst="straightConnector1">
            <a:avLst/>
          </a:prstGeom>
          <a:noFill/>
          <a:ln w="63500" cap="rnd" cmpd="sng">
            <a:solidFill>
              <a:srgbClr val="FF9900"/>
            </a:solidFill>
            <a:prstDash val="solid"/>
            <a:miter/>
            <a:headEnd type="stealth" w="med" len="med"/>
            <a:tailEnd type="none" w="med" len="med"/>
          </a:ln>
        </p:spPr>
      </p:cxnSp>
      <p:cxnSp>
        <p:nvCxnSpPr>
          <p:cNvPr id="330" name="Shape 330"/>
          <p:cNvCxnSpPr>
            <a:stCxn id="332" idx="0"/>
          </p:cNvCxnSpPr>
          <p:nvPr/>
        </p:nvCxnSpPr>
        <p:spPr>
          <a:xfrm flipH="1" flipV="1">
            <a:off x="9988916" y="4457799"/>
            <a:ext cx="993034" cy="2117626"/>
          </a:xfrm>
          <a:prstGeom prst="straightConnector1">
            <a:avLst/>
          </a:prstGeom>
          <a:noFill/>
          <a:ln w="63500" cap="rnd" cmpd="sng">
            <a:solidFill>
              <a:srgbClr val="FF9900"/>
            </a:solidFill>
            <a:prstDash val="solid"/>
            <a:miter/>
            <a:headEnd type="stealth" w="med" len="med"/>
            <a:tailEnd type="none" w="med" len="med"/>
          </a:ln>
        </p:spPr>
      </p:cxnSp>
      <p:sp>
        <p:nvSpPr>
          <p:cNvPr id="332" name="Shape 332"/>
          <p:cNvSpPr txBox="1"/>
          <p:nvPr/>
        </p:nvSpPr>
        <p:spPr>
          <a:xfrm>
            <a:off x="10115550" y="6575425"/>
            <a:ext cx="17328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u="none" strike="noStrike" cap="none">
                <a:solidFill>
                  <a:srgbClr val="FF9900"/>
                </a:solidFill>
                <a:latin typeface="Arial" charset="0"/>
                <a:ea typeface="Arial" charset="0"/>
                <a:cs typeface="Arial" charset="0"/>
                <a:sym typeface="Cabin"/>
              </a:rPr>
              <a:t>0.936</a:t>
            </a:r>
          </a:p>
        </p:txBody>
      </p:sp>
      <p:cxnSp>
        <p:nvCxnSpPr>
          <p:cNvPr id="333" name="Shape 333"/>
          <p:cNvCxnSpPr/>
          <p:nvPr/>
        </p:nvCxnSpPr>
        <p:spPr>
          <a:xfrm rot="10800000" flipH="1">
            <a:off x="13166725" y="4580012"/>
            <a:ext cx="485699" cy="485699"/>
          </a:xfrm>
          <a:prstGeom prst="straightConnector1">
            <a:avLst/>
          </a:prstGeom>
          <a:noFill/>
          <a:ln w="63500" cap="rnd" cmpd="sng">
            <a:solidFill>
              <a:srgbClr val="FF9900"/>
            </a:solidFill>
            <a:prstDash val="solid"/>
            <a:miter/>
            <a:headEnd type="stealth" w="med" len="med"/>
            <a:tailEnd type="none" w="med" len="med"/>
          </a:ln>
        </p:spPr>
      </p:cxnSp>
      <p:cxnSp>
        <p:nvCxnSpPr>
          <p:cNvPr id="334" name="Shape 334"/>
          <p:cNvCxnSpPr/>
          <p:nvPr/>
        </p:nvCxnSpPr>
        <p:spPr>
          <a:xfrm rot="10800000">
            <a:off x="11902974" y="4457799"/>
            <a:ext cx="520800" cy="660300"/>
          </a:xfrm>
          <a:prstGeom prst="straightConnector1">
            <a:avLst/>
          </a:prstGeom>
          <a:noFill/>
          <a:ln w="63500" cap="rnd" cmpd="sng">
            <a:solidFill>
              <a:srgbClr val="FF9900"/>
            </a:solidFill>
            <a:prstDash val="solid"/>
            <a:miter/>
            <a:headEnd type="stealth" w="med" len="med"/>
            <a:tailEnd type="none" w="med" len="med"/>
          </a:ln>
        </p:spPr>
      </p:cxnSp>
      <p:sp>
        <p:nvSpPr>
          <p:cNvPr id="335" name="Shape 335"/>
          <p:cNvSpPr txBox="1"/>
          <p:nvPr/>
        </p:nvSpPr>
        <p:spPr>
          <a:xfrm>
            <a:off x="581025" y="1085850"/>
            <a:ext cx="6793169" cy="1663800"/>
          </a:xfrm>
          <a:prstGeom prst="rect">
            <a:avLst/>
          </a:prstGeom>
          <a:noFill/>
          <a:ln>
            <a:noFill/>
          </a:ln>
        </p:spPr>
        <p:txBody>
          <a:bodyPr lIns="0" tIns="0" rIns="0" bIns="0" anchor="ctr" anchorCtr="0">
            <a:noAutofit/>
          </a:bodyPr>
          <a:lstStyle/>
          <a:p>
            <a:pPr marL="0" marR="0" lvl="0" indent="0" rtl="0">
              <a:lnSpc>
                <a:spcPct val="100000"/>
              </a:lnSpc>
              <a:spcBef>
                <a:spcPts val="0"/>
              </a:spcBef>
              <a:spcAft>
                <a:spcPts val="0"/>
              </a:spcAft>
              <a:buClr>
                <a:srgbClr val="00FF00"/>
              </a:buClr>
              <a:buSzPct val="25000"/>
              <a:buFont typeface="Cabin"/>
              <a:buNone/>
            </a:pPr>
            <a:r>
              <a:rPr lang="el-GR" sz="3600" u="none" strike="noStrike" cap="none" dirty="0">
                <a:solidFill>
                  <a:srgbClr val="00FF00"/>
                </a:solidFill>
                <a:latin typeface="Arial" charset="0"/>
                <a:ea typeface="Arial" charset="0"/>
                <a:cs typeface="Arial" charset="0"/>
                <a:sym typeface="Cabin"/>
              </a:rPr>
              <a:t>Μια μεταβλητή είναι μια θέση μνήμης στην οποία αποθηκεύεται μια τιμή</a:t>
            </a:r>
            <a:r>
              <a:rPr lang="en-US" sz="3600" u="none" strike="noStrike" cap="none" dirty="0">
                <a:solidFill>
                  <a:srgbClr val="00FF00"/>
                </a:solidFill>
                <a:latin typeface="Arial" charset="0"/>
                <a:ea typeface="Arial" charset="0"/>
                <a:cs typeface="Arial" charset="0"/>
                <a:sym typeface="Cabin"/>
              </a:rPr>
              <a:t> (</a:t>
            </a:r>
            <a:r>
              <a:rPr lang="en-US" sz="3600" u="none" strike="noStrike" cap="none" dirty="0">
                <a:solidFill>
                  <a:srgbClr val="FFFFFF"/>
                </a:solidFill>
                <a:latin typeface="Arial" charset="0"/>
                <a:ea typeface="Arial" charset="0"/>
                <a:cs typeface="Arial" charset="0"/>
                <a:sym typeface="Cabin"/>
              </a:rPr>
              <a:t>0.6</a:t>
            </a:r>
            <a:r>
              <a:rPr lang="en-US" sz="3600" u="none" strike="noStrike" cap="none" dirty="0">
                <a:solidFill>
                  <a:srgbClr val="00FF00"/>
                </a:solidFill>
                <a:latin typeface="Arial" charset="0"/>
                <a:ea typeface="Arial" charset="0"/>
                <a:cs typeface="Arial" charset="0"/>
                <a:sym typeface="Cabin"/>
              </a:rPr>
              <a:t>)</a:t>
            </a:r>
          </a:p>
        </p:txBody>
      </p:sp>
      <p:cxnSp>
        <p:nvCxnSpPr>
          <p:cNvPr id="24" name="Shape 331"/>
          <p:cNvCxnSpPr/>
          <p:nvPr/>
        </p:nvCxnSpPr>
        <p:spPr>
          <a:xfrm flipV="1">
            <a:off x="11453192" y="5676799"/>
            <a:ext cx="1075640" cy="898626"/>
          </a:xfrm>
          <a:prstGeom prst="straightConnector1">
            <a:avLst/>
          </a:prstGeom>
          <a:noFill/>
          <a:ln w="63500" cap="rnd" cmpd="sng">
            <a:solidFill>
              <a:srgbClr val="FF9900"/>
            </a:solidFill>
            <a:prstDash val="solid"/>
            <a:miter/>
            <a:headEnd type="stealth" w="med" len="med"/>
            <a:tailEnd type="none" w="med" len="med"/>
          </a:ln>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Shape 320"/>
          <p:cNvSpPr txBox="1"/>
          <p:nvPr/>
        </p:nvSpPr>
        <p:spPr>
          <a:xfrm>
            <a:off x="6362700" y="3397148"/>
            <a:ext cx="8843961" cy="1149452"/>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4000" u="none" strike="noStrike" cap="none" dirty="0">
                <a:solidFill>
                  <a:srgbClr val="00FF00"/>
                </a:solidFill>
                <a:latin typeface="Courier" charset="0"/>
                <a:ea typeface="Courier" charset="0"/>
                <a:cs typeface="Courier" charset="0"/>
                <a:sym typeface="Cabin"/>
              </a:rPr>
              <a:t>x</a:t>
            </a:r>
            <a:r>
              <a:rPr lang="en-US" sz="4000" u="none" strike="noStrike" cap="none" dirty="0">
                <a:solidFill>
                  <a:srgbClr val="FF00FF"/>
                </a:solidFill>
                <a:latin typeface="Courier" charset="0"/>
                <a:ea typeface="Courier" charset="0"/>
                <a:cs typeface="Courier" charset="0"/>
                <a:sym typeface="Cabin"/>
              </a:rPr>
              <a:t> </a:t>
            </a:r>
            <a:r>
              <a:rPr lang="en-US" sz="4000" u="none" strike="noStrike" cap="none" dirty="0">
                <a:solidFill>
                  <a:srgbClr val="FFFFFF"/>
                </a:solidFill>
                <a:latin typeface="Courier" charset="0"/>
                <a:ea typeface="Courier" charset="0"/>
                <a:cs typeface="Courier" charset="0"/>
                <a:sym typeface="Cabin"/>
              </a:rPr>
              <a:t>=</a:t>
            </a:r>
            <a:r>
              <a:rPr lang="en-US" sz="4000" u="none" strike="noStrike" cap="none" dirty="0">
                <a:solidFill>
                  <a:schemeClr val="lt1"/>
                </a:solidFill>
                <a:latin typeface="Courier" charset="0"/>
                <a:ea typeface="Courier" charset="0"/>
                <a:cs typeface="Courier" charset="0"/>
                <a:sym typeface="Cabin"/>
              </a:rPr>
              <a:t> </a:t>
            </a:r>
            <a:r>
              <a:rPr lang="en-US" sz="4000" u="none" strike="noStrike" cap="none" dirty="0">
                <a:solidFill>
                  <a:srgbClr val="FFFF00"/>
                </a:solidFill>
                <a:latin typeface="Courier" charset="0"/>
                <a:ea typeface="Courier" charset="0"/>
                <a:cs typeface="Courier" charset="0"/>
                <a:sym typeface="Cabin"/>
              </a:rPr>
              <a:t>3.9 *  x  * ( 1  -  x )</a:t>
            </a:r>
          </a:p>
        </p:txBody>
      </p:sp>
      <p:sp>
        <p:nvSpPr>
          <p:cNvPr id="321" name="Shape 321"/>
          <p:cNvSpPr txBox="1"/>
          <p:nvPr/>
        </p:nvSpPr>
        <p:spPr>
          <a:xfrm>
            <a:off x="10668000" y="850900"/>
            <a:ext cx="5016500" cy="12700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a:buClr>
                <a:schemeClr val="lt1"/>
              </a:buClr>
              <a:buSzPct val="25000"/>
            </a:pPr>
            <a:r>
              <a:rPr lang="en-US" sz="4900" dirty="0">
                <a:solidFill>
                  <a:schemeClr val="lt1"/>
                </a:solidFill>
                <a:latin typeface="Arial" charset="0"/>
                <a:ea typeface="Arial" charset="0"/>
                <a:cs typeface="Arial" charset="0"/>
                <a:sym typeface="Cabin"/>
              </a:rPr>
              <a:t> 0.6    0.936</a:t>
            </a:r>
          </a:p>
        </p:txBody>
      </p:sp>
      <p:sp>
        <p:nvSpPr>
          <p:cNvPr id="322" name="Shape 322"/>
          <p:cNvSpPr txBox="1"/>
          <p:nvPr/>
        </p:nvSpPr>
        <p:spPr>
          <a:xfrm>
            <a:off x="9813925" y="1047750"/>
            <a:ext cx="444500" cy="863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5200" u="none" strike="noStrike" cap="none">
                <a:solidFill>
                  <a:srgbClr val="00FF00"/>
                </a:solidFill>
                <a:latin typeface="Arial" charset="0"/>
                <a:ea typeface="Arial" charset="0"/>
                <a:cs typeface="Arial" charset="0"/>
                <a:sym typeface="Cabin"/>
              </a:rPr>
              <a:t>x</a:t>
            </a:r>
          </a:p>
        </p:txBody>
      </p:sp>
      <p:sp>
        <p:nvSpPr>
          <p:cNvPr id="328" name="Shape 328"/>
          <p:cNvSpPr txBox="1"/>
          <p:nvPr/>
        </p:nvSpPr>
        <p:spPr>
          <a:xfrm>
            <a:off x="12150725" y="5054600"/>
            <a:ext cx="10632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u="none" strike="noStrike" cap="none">
                <a:solidFill>
                  <a:srgbClr val="FF9900"/>
                </a:solidFill>
                <a:latin typeface="Arial" charset="0"/>
                <a:ea typeface="Arial" charset="0"/>
                <a:cs typeface="Arial" charset="0"/>
                <a:sym typeface="Cabin"/>
              </a:rPr>
              <a:t>0.4</a:t>
            </a:r>
          </a:p>
        </p:txBody>
      </p:sp>
      <p:cxnSp>
        <p:nvCxnSpPr>
          <p:cNvPr id="331" name="Shape 331"/>
          <p:cNvCxnSpPr/>
          <p:nvPr/>
        </p:nvCxnSpPr>
        <p:spPr>
          <a:xfrm flipV="1">
            <a:off x="11453192" y="5676799"/>
            <a:ext cx="1075640" cy="898626"/>
          </a:xfrm>
          <a:prstGeom prst="straightConnector1">
            <a:avLst/>
          </a:prstGeom>
          <a:noFill/>
          <a:ln w="63500" cap="rnd" cmpd="sng">
            <a:solidFill>
              <a:srgbClr val="FF9900"/>
            </a:solidFill>
            <a:prstDash val="solid"/>
            <a:miter/>
            <a:headEnd type="stealth" w="med" len="med"/>
            <a:tailEnd type="none" w="med" len="med"/>
          </a:ln>
        </p:spPr>
      </p:cxnSp>
      <p:sp>
        <p:nvSpPr>
          <p:cNvPr id="332" name="Shape 332"/>
          <p:cNvSpPr txBox="1"/>
          <p:nvPr/>
        </p:nvSpPr>
        <p:spPr>
          <a:xfrm>
            <a:off x="10115550" y="6575425"/>
            <a:ext cx="17328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u="none" strike="noStrike" cap="none">
                <a:solidFill>
                  <a:srgbClr val="FF9900"/>
                </a:solidFill>
                <a:latin typeface="Arial" charset="0"/>
                <a:ea typeface="Arial" charset="0"/>
                <a:cs typeface="Arial" charset="0"/>
                <a:sym typeface="Cabin"/>
              </a:rPr>
              <a:t>0.936</a:t>
            </a:r>
          </a:p>
        </p:txBody>
      </p:sp>
      <p:cxnSp>
        <p:nvCxnSpPr>
          <p:cNvPr id="333" name="Shape 333"/>
          <p:cNvCxnSpPr/>
          <p:nvPr/>
        </p:nvCxnSpPr>
        <p:spPr>
          <a:xfrm rot="10800000" flipH="1">
            <a:off x="13166725" y="4580012"/>
            <a:ext cx="485699" cy="485699"/>
          </a:xfrm>
          <a:prstGeom prst="straightConnector1">
            <a:avLst/>
          </a:prstGeom>
          <a:noFill/>
          <a:ln w="63500" cap="rnd" cmpd="sng">
            <a:solidFill>
              <a:srgbClr val="FF9900"/>
            </a:solidFill>
            <a:prstDash val="solid"/>
            <a:miter/>
            <a:headEnd type="stealth" w="med" len="med"/>
            <a:tailEnd type="none" w="med" len="med"/>
          </a:ln>
        </p:spPr>
      </p:cxnSp>
      <p:cxnSp>
        <p:nvCxnSpPr>
          <p:cNvPr id="334" name="Shape 334"/>
          <p:cNvCxnSpPr/>
          <p:nvPr/>
        </p:nvCxnSpPr>
        <p:spPr>
          <a:xfrm rot="10800000">
            <a:off x="11902974" y="4457799"/>
            <a:ext cx="520800" cy="660300"/>
          </a:xfrm>
          <a:prstGeom prst="straightConnector1">
            <a:avLst/>
          </a:prstGeom>
          <a:noFill/>
          <a:ln w="63500" cap="rnd" cmpd="sng">
            <a:solidFill>
              <a:srgbClr val="FF9900"/>
            </a:solidFill>
            <a:prstDash val="solid"/>
            <a:miter/>
            <a:headEnd type="stealth" w="med" len="med"/>
            <a:tailEnd type="none" w="med" len="med"/>
          </a:ln>
        </p:spPr>
      </p:cxnSp>
      <p:cxnSp>
        <p:nvCxnSpPr>
          <p:cNvPr id="18" name="Shape 348"/>
          <p:cNvCxnSpPr/>
          <p:nvPr/>
        </p:nvCxnSpPr>
        <p:spPr>
          <a:xfrm flipH="1">
            <a:off x="10944311" y="1039812"/>
            <a:ext cx="763500" cy="885900"/>
          </a:xfrm>
          <a:prstGeom prst="straightConnector1">
            <a:avLst/>
          </a:prstGeom>
          <a:noFill/>
          <a:ln w="63500" cap="rnd" cmpd="sng">
            <a:solidFill>
              <a:srgbClr val="FFFF00"/>
            </a:solidFill>
            <a:prstDash val="solid"/>
            <a:miter/>
            <a:headEnd type="none" w="med" len="med"/>
            <a:tailEnd type="none" w="med" len="med"/>
          </a:ln>
        </p:spPr>
      </p:cxnSp>
      <p:cxnSp>
        <p:nvCxnSpPr>
          <p:cNvPr id="19" name="Shape 349"/>
          <p:cNvCxnSpPr/>
          <p:nvPr/>
        </p:nvCxnSpPr>
        <p:spPr>
          <a:xfrm>
            <a:off x="10944225" y="1022350"/>
            <a:ext cx="572999" cy="798600"/>
          </a:xfrm>
          <a:prstGeom prst="straightConnector1">
            <a:avLst/>
          </a:prstGeom>
          <a:noFill/>
          <a:ln w="63500" cap="rnd" cmpd="sng">
            <a:solidFill>
              <a:srgbClr val="FFFF00"/>
            </a:solidFill>
            <a:prstDash val="solid"/>
            <a:miter/>
            <a:headEnd type="none" w="med" len="med"/>
            <a:tailEnd type="none" w="med" len="med"/>
          </a:ln>
        </p:spPr>
      </p:cxnSp>
      <p:sp>
        <p:nvSpPr>
          <p:cNvPr id="20" name="Shape 343"/>
          <p:cNvSpPr txBox="1"/>
          <p:nvPr/>
        </p:nvSpPr>
        <p:spPr>
          <a:xfrm>
            <a:off x="618357" y="5851475"/>
            <a:ext cx="7663862" cy="2070100"/>
          </a:xfrm>
          <a:prstGeom prst="rect">
            <a:avLst/>
          </a:prstGeom>
          <a:noFill/>
          <a:ln>
            <a:noFill/>
          </a:ln>
        </p:spPr>
        <p:txBody>
          <a:bodyPr lIns="0" tIns="0" rIns="0" bIns="0" anchor="ctr" anchorCtr="0">
            <a:noAutofit/>
          </a:bodyPr>
          <a:lstStyle/>
          <a:p>
            <a:pPr marL="0" marR="0" lvl="0" indent="0" rtl="0">
              <a:lnSpc>
                <a:spcPct val="100000"/>
              </a:lnSpc>
              <a:spcBef>
                <a:spcPts val="0"/>
              </a:spcBef>
              <a:spcAft>
                <a:spcPts val="0"/>
              </a:spcAft>
              <a:buClr>
                <a:srgbClr val="FFFF00"/>
              </a:buClr>
              <a:buSzPct val="25000"/>
              <a:buFont typeface="Cabin"/>
              <a:buNone/>
            </a:pPr>
            <a:r>
              <a:rPr lang="el-GR" sz="3200" dirty="0">
                <a:solidFill>
                  <a:srgbClr val="FFFF00"/>
                </a:solidFill>
                <a:latin typeface="Arial" charset="0"/>
                <a:ea typeface="Arial" charset="0"/>
                <a:cs typeface="Arial" charset="0"/>
                <a:sym typeface="Cabin"/>
              </a:rPr>
              <a:t>Το δεξί μέλος είναι μια έκφραση</a:t>
            </a:r>
            <a:r>
              <a:rPr lang="en-US" sz="3200" u="none" strike="noStrike" cap="none" dirty="0">
                <a:solidFill>
                  <a:srgbClr val="FFFF00"/>
                </a:solidFill>
                <a:latin typeface="Arial" charset="0"/>
                <a:ea typeface="Arial" charset="0"/>
                <a:cs typeface="Arial" charset="0"/>
                <a:sym typeface="Cabin"/>
              </a:rPr>
              <a:t>. </a:t>
            </a:r>
            <a:br>
              <a:rPr lang="en-US" sz="3200" u="none" strike="noStrike" cap="none" dirty="0">
                <a:solidFill>
                  <a:srgbClr val="FFFF00"/>
                </a:solidFill>
                <a:latin typeface="Arial" charset="0"/>
                <a:ea typeface="Arial" charset="0"/>
                <a:cs typeface="Arial" charset="0"/>
                <a:sym typeface="Cabin"/>
              </a:rPr>
            </a:br>
            <a:r>
              <a:rPr lang="el-GR" sz="3200" u="none" strike="noStrike" cap="none" dirty="0">
                <a:solidFill>
                  <a:srgbClr val="FF9900"/>
                </a:solidFill>
                <a:latin typeface="Arial" charset="0"/>
                <a:ea typeface="Arial" charset="0"/>
                <a:cs typeface="Arial" charset="0"/>
                <a:sym typeface="Cabin"/>
              </a:rPr>
              <a:t>Μόλις η έκφραση αξιολογηθεί</a:t>
            </a:r>
            <a:r>
              <a:rPr lang="en-US" sz="3200" u="none" strike="noStrike" cap="none" dirty="0">
                <a:solidFill>
                  <a:srgbClr val="FF9900"/>
                </a:solidFill>
                <a:latin typeface="Arial" charset="0"/>
                <a:ea typeface="Arial" charset="0"/>
                <a:cs typeface="Arial" charset="0"/>
                <a:sym typeface="Cabin"/>
              </a:rPr>
              <a:t>,</a:t>
            </a:r>
            <a:r>
              <a:rPr lang="en-US" sz="3200" u="none" strike="noStrike" cap="none" dirty="0">
                <a:solidFill>
                  <a:schemeClr val="lt1"/>
                </a:solidFill>
                <a:latin typeface="Arial" charset="0"/>
                <a:ea typeface="Arial" charset="0"/>
                <a:cs typeface="Arial" charset="0"/>
                <a:sym typeface="Cabin"/>
              </a:rPr>
              <a:t> </a:t>
            </a:r>
            <a:r>
              <a:rPr lang="el-GR" sz="3200" u="none" strike="noStrike" cap="none" dirty="0">
                <a:solidFill>
                  <a:srgbClr val="00FF00"/>
                </a:solidFill>
                <a:latin typeface="Arial" charset="0"/>
                <a:ea typeface="Arial" charset="0"/>
                <a:cs typeface="Arial" charset="0"/>
                <a:sym typeface="Cabin"/>
              </a:rPr>
              <a:t>το αποτέλεσμα τοποθετείται </a:t>
            </a:r>
            <a:r>
              <a:rPr lang="en-US" sz="3200" u="none" strike="noStrike" cap="none" dirty="0">
                <a:solidFill>
                  <a:srgbClr val="00FF00"/>
                </a:solidFill>
                <a:latin typeface="Arial" charset="0"/>
                <a:ea typeface="Arial" charset="0"/>
                <a:cs typeface="Arial" charset="0"/>
                <a:sym typeface="Cabin"/>
              </a:rPr>
              <a:t>(</a:t>
            </a:r>
            <a:r>
              <a:rPr lang="el-GR" sz="3200" u="none" strike="noStrike" cap="none" dirty="0">
                <a:solidFill>
                  <a:srgbClr val="00FF00"/>
                </a:solidFill>
                <a:latin typeface="Arial" charset="0"/>
                <a:ea typeface="Arial" charset="0"/>
                <a:cs typeface="Arial" charset="0"/>
                <a:sym typeface="Cabin"/>
              </a:rPr>
              <a:t>εκχωρείται</a:t>
            </a:r>
            <a:r>
              <a:rPr lang="en-US" sz="3200" u="none" strike="noStrike" cap="none" dirty="0">
                <a:solidFill>
                  <a:srgbClr val="00FF00"/>
                </a:solidFill>
                <a:latin typeface="Arial" charset="0"/>
                <a:ea typeface="Arial" charset="0"/>
                <a:cs typeface="Arial" charset="0"/>
                <a:sym typeface="Cabin"/>
              </a:rPr>
              <a:t>) </a:t>
            </a:r>
            <a:r>
              <a:rPr lang="el-GR" sz="3200" u="none" strike="noStrike" cap="none" dirty="0">
                <a:solidFill>
                  <a:srgbClr val="00FF00"/>
                </a:solidFill>
                <a:latin typeface="Arial" charset="0"/>
                <a:ea typeface="Arial" charset="0"/>
                <a:cs typeface="Arial" charset="0"/>
                <a:sym typeface="Cabin"/>
              </a:rPr>
              <a:t>στη</a:t>
            </a:r>
            <a:r>
              <a:rPr lang="en-US" sz="3200" u="none" strike="noStrike" cap="none" dirty="0">
                <a:solidFill>
                  <a:srgbClr val="00FF00"/>
                </a:solidFill>
                <a:latin typeface="Arial" charset="0"/>
                <a:ea typeface="Arial" charset="0"/>
                <a:cs typeface="Arial" charset="0"/>
                <a:sym typeface="Cabin"/>
              </a:rPr>
              <a:t>  </a:t>
            </a:r>
            <a:r>
              <a:rPr lang="el-GR" sz="3200" u="none" strike="noStrike" cap="none" dirty="0">
                <a:solidFill>
                  <a:srgbClr val="00FF00"/>
                </a:solidFill>
                <a:latin typeface="Arial" charset="0"/>
                <a:ea typeface="Arial" charset="0"/>
                <a:cs typeface="Arial" charset="0"/>
                <a:sym typeface="Cabin"/>
              </a:rPr>
              <a:t>μεταβλητή του αριστερού μέλους</a:t>
            </a:r>
            <a:r>
              <a:rPr lang="en-US" sz="3200" u="none" strike="noStrike" cap="none" dirty="0">
                <a:solidFill>
                  <a:srgbClr val="00FF00"/>
                </a:solidFill>
                <a:latin typeface="Arial" charset="0"/>
                <a:ea typeface="Arial" charset="0"/>
                <a:cs typeface="Arial" charset="0"/>
                <a:sym typeface="Cabin"/>
              </a:rPr>
              <a:t> (</a:t>
            </a:r>
            <a:r>
              <a:rPr lang="el-GR" sz="3200" u="none" strike="noStrike" cap="none" dirty="0">
                <a:solidFill>
                  <a:srgbClr val="00FF00"/>
                </a:solidFill>
                <a:latin typeface="Arial" charset="0"/>
                <a:ea typeface="Arial" charset="0"/>
                <a:cs typeface="Arial" charset="0"/>
                <a:sym typeface="Cabin"/>
              </a:rPr>
              <a:t>π</a:t>
            </a:r>
            <a:r>
              <a:rPr lang="en-US" sz="3200" u="none" strike="noStrike" cap="none" dirty="0">
                <a:solidFill>
                  <a:srgbClr val="00FF00"/>
                </a:solidFill>
                <a:latin typeface="Arial" charset="0"/>
                <a:ea typeface="Arial" charset="0"/>
                <a:cs typeface="Arial" charset="0"/>
                <a:sym typeface="Cabin"/>
              </a:rPr>
              <a:t>.</a:t>
            </a:r>
            <a:r>
              <a:rPr lang="el-GR" sz="3200" u="none" strike="noStrike" cap="none" dirty="0">
                <a:solidFill>
                  <a:srgbClr val="00FF00"/>
                </a:solidFill>
                <a:latin typeface="Arial" charset="0"/>
                <a:ea typeface="Arial" charset="0"/>
                <a:cs typeface="Arial" charset="0"/>
                <a:sym typeface="Cabin"/>
              </a:rPr>
              <a:t>χ</a:t>
            </a:r>
            <a:r>
              <a:rPr lang="en-US" sz="3200" u="none" strike="noStrike" cap="none" dirty="0">
                <a:solidFill>
                  <a:srgbClr val="00FF00"/>
                </a:solidFill>
                <a:latin typeface="Arial" charset="0"/>
                <a:ea typeface="Arial" charset="0"/>
                <a:cs typeface="Arial" charset="0"/>
                <a:sym typeface="Cabin"/>
              </a:rPr>
              <a:t>., x).</a:t>
            </a:r>
          </a:p>
        </p:txBody>
      </p:sp>
      <p:sp>
        <p:nvSpPr>
          <p:cNvPr id="21" name="Shape 346"/>
          <p:cNvSpPr txBox="1"/>
          <p:nvPr/>
        </p:nvSpPr>
        <p:spPr>
          <a:xfrm>
            <a:off x="581025" y="850900"/>
            <a:ext cx="7504111" cy="2747706"/>
          </a:xfrm>
          <a:prstGeom prst="rect">
            <a:avLst/>
          </a:prstGeom>
          <a:noFill/>
          <a:ln>
            <a:noFill/>
          </a:ln>
        </p:spPr>
        <p:txBody>
          <a:bodyPr lIns="0" tIns="0" rIns="0" bIns="0" anchor="ctr" anchorCtr="0">
            <a:noAutofit/>
          </a:bodyPr>
          <a:lstStyle/>
          <a:p>
            <a:pPr marL="0" marR="0" lvl="0" indent="0" rtl="0">
              <a:lnSpc>
                <a:spcPct val="100000"/>
              </a:lnSpc>
              <a:spcBef>
                <a:spcPts val="0"/>
              </a:spcBef>
              <a:spcAft>
                <a:spcPts val="0"/>
              </a:spcAft>
              <a:buClr>
                <a:srgbClr val="00FF00"/>
              </a:buClr>
              <a:buSzPct val="25000"/>
              <a:buFont typeface="Cabin"/>
              <a:buNone/>
            </a:pPr>
            <a:r>
              <a:rPr lang="el-GR" sz="3200" u="none" strike="noStrike" cap="none" dirty="0">
                <a:solidFill>
                  <a:srgbClr val="00FF00"/>
                </a:solidFill>
                <a:latin typeface="Arial" charset="0"/>
                <a:ea typeface="Arial" charset="0"/>
                <a:cs typeface="Arial" charset="0"/>
                <a:sym typeface="Cabin"/>
              </a:rPr>
              <a:t>Μια μεταβλητή είναι μια θέση μνήμης στην οποία αποθηκεύεται μια τιμή </a:t>
            </a:r>
            <a:r>
              <a:rPr lang="en-US" sz="3200" u="none" strike="noStrike" cap="none" dirty="0">
                <a:solidFill>
                  <a:srgbClr val="00FF00"/>
                </a:solidFill>
                <a:latin typeface="Arial" charset="0"/>
                <a:ea typeface="Arial" charset="0"/>
                <a:cs typeface="Arial" charset="0"/>
                <a:sym typeface="Cabin"/>
              </a:rPr>
              <a:t>.  </a:t>
            </a:r>
            <a:r>
              <a:rPr lang="el-GR" sz="3200" u="none" strike="noStrike" cap="none" dirty="0">
                <a:solidFill>
                  <a:srgbClr val="00FF00"/>
                </a:solidFill>
                <a:latin typeface="Arial" charset="0"/>
                <a:ea typeface="Arial" charset="0"/>
                <a:cs typeface="Arial" charset="0"/>
                <a:sym typeface="Cabin"/>
              </a:rPr>
              <a:t>Η αποθηκευμένη στη μεταβλητή τιμή μπορεί να ενημερωθεί αντικαθιστώντας την παλιά τιμή της</a:t>
            </a:r>
            <a:r>
              <a:rPr lang="en-US" sz="3200" u="none" strike="noStrike" cap="none" dirty="0">
                <a:solidFill>
                  <a:srgbClr val="00FF00"/>
                </a:solidFill>
                <a:latin typeface="Arial" charset="0"/>
                <a:ea typeface="Arial" charset="0"/>
                <a:cs typeface="Arial" charset="0"/>
                <a:sym typeface="Cabin"/>
              </a:rPr>
              <a:t> (</a:t>
            </a:r>
            <a:r>
              <a:rPr lang="en-US" sz="3200" u="none" strike="noStrike" cap="none" dirty="0">
                <a:solidFill>
                  <a:srgbClr val="FFFFFF"/>
                </a:solidFill>
                <a:latin typeface="Arial" charset="0"/>
                <a:ea typeface="Arial" charset="0"/>
                <a:cs typeface="Arial" charset="0"/>
                <a:sym typeface="Cabin"/>
              </a:rPr>
              <a:t>0.6</a:t>
            </a:r>
            <a:r>
              <a:rPr lang="en-US" sz="3200" u="none" strike="noStrike" cap="none" dirty="0">
                <a:solidFill>
                  <a:srgbClr val="00FF00"/>
                </a:solidFill>
                <a:latin typeface="Arial" charset="0"/>
                <a:ea typeface="Arial" charset="0"/>
                <a:cs typeface="Arial" charset="0"/>
                <a:sym typeface="Cabin"/>
              </a:rPr>
              <a:t>) </a:t>
            </a:r>
            <a:r>
              <a:rPr lang="el-GR" sz="3200" u="none" strike="noStrike" cap="none" dirty="0">
                <a:solidFill>
                  <a:srgbClr val="00FF00"/>
                </a:solidFill>
                <a:latin typeface="Arial" charset="0"/>
                <a:ea typeface="Arial" charset="0"/>
                <a:cs typeface="Arial" charset="0"/>
                <a:sym typeface="Cabin"/>
              </a:rPr>
              <a:t>με μια νέα τιμή</a:t>
            </a:r>
            <a:r>
              <a:rPr lang="en-US" sz="3200" u="none" strike="noStrike" cap="none" dirty="0">
                <a:solidFill>
                  <a:srgbClr val="00FF00"/>
                </a:solidFill>
                <a:latin typeface="Arial" charset="0"/>
                <a:ea typeface="Arial" charset="0"/>
                <a:cs typeface="Arial" charset="0"/>
                <a:sym typeface="Cabin"/>
              </a:rPr>
              <a:t> (</a:t>
            </a:r>
            <a:r>
              <a:rPr lang="en-US" sz="3200" u="none" strike="noStrike" cap="none" dirty="0">
                <a:solidFill>
                  <a:srgbClr val="FFFFFF"/>
                </a:solidFill>
                <a:latin typeface="Arial" charset="0"/>
                <a:ea typeface="Arial" charset="0"/>
                <a:cs typeface="Arial" charset="0"/>
                <a:sym typeface="Cabin"/>
              </a:rPr>
              <a:t>0.936</a:t>
            </a:r>
            <a:r>
              <a:rPr lang="en-US" sz="3200" u="none" strike="noStrike" cap="none" dirty="0">
                <a:solidFill>
                  <a:srgbClr val="00FF00"/>
                </a:solidFill>
                <a:latin typeface="Arial" charset="0"/>
                <a:ea typeface="Arial" charset="0"/>
                <a:cs typeface="Arial" charset="0"/>
                <a:sym typeface="Cabin"/>
              </a:rPr>
              <a:t>).</a:t>
            </a:r>
          </a:p>
        </p:txBody>
      </p:sp>
      <p:sp>
        <p:nvSpPr>
          <p:cNvPr id="33" name="Shape 324"/>
          <p:cNvSpPr txBox="1"/>
          <p:nvPr/>
        </p:nvSpPr>
        <p:spPr>
          <a:xfrm>
            <a:off x="9423511" y="3086048"/>
            <a:ext cx="9000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0.6</a:t>
            </a:r>
          </a:p>
        </p:txBody>
      </p:sp>
      <p:sp>
        <p:nvSpPr>
          <p:cNvPr id="34" name="Shape 325"/>
          <p:cNvSpPr txBox="1"/>
          <p:nvPr/>
        </p:nvSpPr>
        <p:spPr>
          <a:xfrm>
            <a:off x="13244725" y="3192011"/>
            <a:ext cx="10632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0.6</a:t>
            </a:r>
          </a:p>
        </p:txBody>
      </p:sp>
      <p:cxnSp>
        <p:nvCxnSpPr>
          <p:cNvPr id="35" name="Shape 326"/>
          <p:cNvCxnSpPr/>
          <p:nvPr/>
        </p:nvCxnSpPr>
        <p:spPr>
          <a:xfrm flipV="1">
            <a:off x="10100344" y="2129110"/>
            <a:ext cx="606425" cy="956938"/>
          </a:xfrm>
          <a:prstGeom prst="straightConnector1">
            <a:avLst/>
          </a:prstGeom>
          <a:noFill/>
          <a:ln w="63500" cap="rnd" cmpd="sng">
            <a:solidFill>
              <a:schemeClr val="lt1"/>
            </a:solidFill>
            <a:prstDash val="solid"/>
            <a:miter/>
            <a:headEnd type="stealth" w="med" len="med"/>
            <a:tailEnd type="none" w="med" len="med"/>
          </a:ln>
        </p:spPr>
      </p:cxnSp>
      <p:cxnSp>
        <p:nvCxnSpPr>
          <p:cNvPr id="36" name="Shape 327"/>
          <p:cNvCxnSpPr/>
          <p:nvPr/>
        </p:nvCxnSpPr>
        <p:spPr>
          <a:xfrm flipH="1" flipV="1">
            <a:off x="11739325" y="2129111"/>
            <a:ext cx="1696621" cy="1147467"/>
          </a:xfrm>
          <a:prstGeom prst="straightConnector1">
            <a:avLst/>
          </a:prstGeom>
          <a:noFill/>
          <a:ln w="63500" cap="rnd" cmpd="sng">
            <a:solidFill>
              <a:schemeClr val="lt1"/>
            </a:solidFill>
            <a:prstDash val="solid"/>
            <a:miter/>
            <a:headEnd type="stealth" w="med" len="med"/>
            <a:tailEnd type="none" w="med" len="med"/>
          </a:ln>
        </p:spPr>
      </p:cxnSp>
      <p:cxnSp>
        <p:nvCxnSpPr>
          <p:cNvPr id="37" name="Shape 329"/>
          <p:cNvCxnSpPr/>
          <p:nvPr/>
        </p:nvCxnSpPr>
        <p:spPr>
          <a:xfrm flipH="1" flipV="1">
            <a:off x="8085136" y="4457799"/>
            <a:ext cx="2393950" cy="2117626"/>
          </a:xfrm>
          <a:prstGeom prst="straightConnector1">
            <a:avLst/>
          </a:prstGeom>
          <a:noFill/>
          <a:ln w="63500" cap="rnd" cmpd="sng">
            <a:solidFill>
              <a:srgbClr val="FF9900"/>
            </a:solidFill>
            <a:prstDash val="solid"/>
            <a:miter/>
            <a:headEnd type="stealth" w="med" len="med"/>
            <a:tailEnd type="none" w="med" len="med"/>
          </a:ln>
        </p:spPr>
      </p:cxnSp>
      <p:cxnSp>
        <p:nvCxnSpPr>
          <p:cNvPr id="38" name="Shape 330"/>
          <p:cNvCxnSpPr/>
          <p:nvPr/>
        </p:nvCxnSpPr>
        <p:spPr>
          <a:xfrm flipH="1" flipV="1">
            <a:off x="9988916" y="4457799"/>
            <a:ext cx="993034" cy="2117626"/>
          </a:xfrm>
          <a:prstGeom prst="straightConnector1">
            <a:avLst/>
          </a:prstGeom>
          <a:noFill/>
          <a:ln w="63500" cap="rnd" cmpd="sng">
            <a:solidFill>
              <a:srgbClr val="FF9900"/>
            </a:solidFill>
            <a:prstDash val="solid"/>
            <a:miter/>
            <a:headEnd type="stealth" w="med" len="med"/>
            <a:tailEnd type="none" w="med" len="med"/>
          </a:ln>
        </p:spPr>
      </p:cxnSp>
    </p:spTree>
    <p:extLst>
      <p:ext uri="{BB962C8B-B14F-4D97-AF65-F5344CB8AC3E}">
        <p14:creationId xmlns:p14="http://schemas.microsoft.com/office/powerpoint/2010/main" val="3220235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sz="7200" dirty="0">
                <a:solidFill>
                  <a:srgbClr val="FFD966"/>
                </a:solidFill>
              </a:rPr>
              <a:t>Εκφράσεις</a:t>
            </a:r>
            <a:r>
              <a:rPr lang="is-IS" sz="7200" dirty="0">
                <a:solidFill>
                  <a:srgbClr val="FFD966"/>
                </a:solidFill>
              </a:rPr>
              <a:t>…</a:t>
            </a:r>
            <a:endParaRPr lang="en-US" sz="7200" dirty="0">
              <a:solidFill>
                <a:srgbClr val="FFD966"/>
              </a:solidFill>
            </a:endParaRPr>
          </a:p>
        </p:txBody>
      </p:sp>
    </p:spTree>
    <p:extLst>
      <p:ext uri="{BB962C8B-B14F-4D97-AF65-F5344CB8AC3E}">
        <p14:creationId xmlns:p14="http://schemas.microsoft.com/office/powerpoint/2010/main" val="1149790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Shape 354"/>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7600" u="none" strike="noStrike" cap="none" dirty="0">
                <a:solidFill>
                  <a:srgbClr val="FFD966"/>
                </a:solidFill>
                <a:latin typeface="Arial" charset="0"/>
                <a:ea typeface="Arial" charset="0"/>
                <a:cs typeface="Arial" charset="0"/>
                <a:sym typeface="Cabin"/>
              </a:rPr>
              <a:t>Αριθμητικές Εκφράσεις</a:t>
            </a:r>
            <a:endParaRPr lang="en-US" sz="7600" u="none" strike="noStrike" cap="none" dirty="0">
              <a:solidFill>
                <a:srgbClr val="FFD966"/>
              </a:solidFill>
              <a:latin typeface="Arial" charset="0"/>
              <a:ea typeface="Arial" charset="0"/>
              <a:cs typeface="Arial" charset="0"/>
              <a:sym typeface="Cabin"/>
            </a:endParaRPr>
          </a:p>
        </p:txBody>
      </p:sp>
      <p:sp>
        <p:nvSpPr>
          <p:cNvPr id="355" name="Shape 355"/>
          <p:cNvSpPr txBox="1">
            <a:spLocks noGrp="1"/>
          </p:cNvSpPr>
          <p:nvPr>
            <p:ph type="body" idx="1"/>
          </p:nvPr>
        </p:nvSpPr>
        <p:spPr>
          <a:xfrm>
            <a:off x="812800" y="2133600"/>
            <a:ext cx="9036050" cy="6034087"/>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Λόγω της έλλειψης μαθηματικών συμβόλων στα πληκτρολόγια του υπολογιστή - χρησιμοποιούμε τη «μορφή του υπολογιστή" για να εκφράσουμε τις κλασικές μαθηματικές πράξεις</a:t>
            </a:r>
            <a:endParaRPr lang="en-US" sz="3600" u="none" strike="noStrike" cap="none" dirty="0">
              <a:solidFill>
                <a:schemeClr val="lt1"/>
              </a:solidFill>
              <a:latin typeface="Arial" charset="0"/>
              <a:ea typeface="Arial" charset="0"/>
              <a:cs typeface="Arial" charset="0"/>
              <a:sym typeface="Cabin"/>
            </a:endParaRPr>
          </a:p>
          <a:p>
            <a:pPr marL="749300" marR="0" lvl="0" indent="-371094" algn="l" rtl="0">
              <a:lnSpc>
                <a:spcPct val="100000"/>
              </a:lnSpc>
              <a:spcBef>
                <a:spcPts val="350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Ο αστερίσκος είναι ο πολλαπλασιασμός</a:t>
            </a:r>
            <a:endParaRPr lang="en-US" sz="3600" u="none" strike="noStrike" cap="none" dirty="0">
              <a:solidFill>
                <a:schemeClr val="lt1"/>
              </a:solidFill>
              <a:latin typeface="Arial" charset="0"/>
              <a:ea typeface="Arial" charset="0"/>
              <a:cs typeface="Arial" charset="0"/>
              <a:sym typeface="Cabin"/>
            </a:endParaRPr>
          </a:p>
          <a:p>
            <a:pPr marL="749300" marR="0" lvl="0" indent="-371094" algn="l" rtl="0">
              <a:lnSpc>
                <a:spcPct val="100000"/>
              </a:lnSpc>
              <a:spcBef>
                <a:spcPts val="350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Ο εκθέτης (ύψωση σε δύναμη) φαίνεται διαφορετικά από ότι στα μαθηματικά</a:t>
            </a:r>
            <a:endParaRPr lang="en-US" sz="3600" u="none" strike="noStrike" cap="none" dirty="0">
              <a:solidFill>
                <a:schemeClr val="lt1"/>
              </a:solidFill>
              <a:latin typeface="Arial" charset="0"/>
              <a:ea typeface="Arial" charset="0"/>
              <a:cs typeface="Arial" charset="0"/>
              <a:sym typeface="Cabin"/>
            </a:endParaRPr>
          </a:p>
        </p:txBody>
      </p:sp>
      <p:graphicFrame>
        <p:nvGraphicFramePr>
          <p:cNvPr id="356" name="Shape 356"/>
          <p:cNvGraphicFramePr/>
          <p:nvPr>
            <p:extLst>
              <p:ext uri="{D42A27DB-BD31-4B8C-83A1-F6EECF244321}">
                <p14:modId xmlns:p14="http://schemas.microsoft.com/office/powerpoint/2010/main" val="4190609524"/>
              </p:ext>
            </p:extLst>
          </p:nvPr>
        </p:nvGraphicFramePr>
        <p:xfrm>
          <a:off x="10013335" y="2367005"/>
          <a:ext cx="5767439" cy="5567275"/>
        </p:xfrm>
        <a:graphic>
          <a:graphicData uri="http://schemas.openxmlformats.org/drawingml/2006/table">
            <a:tbl>
              <a:tblPr>
                <a:noFill/>
                <a:tableStyleId>{54014B03-8F40-49A2-A0EB-D18ED94CC971}</a:tableStyleId>
              </a:tblPr>
              <a:tblGrid>
                <a:gridCol w="2398575">
                  <a:extLst>
                    <a:ext uri="{9D8B030D-6E8A-4147-A177-3AD203B41FA5}">
                      <a16:colId xmlns:a16="http://schemas.microsoft.com/office/drawing/2014/main" val="20000"/>
                    </a:ext>
                  </a:extLst>
                </a:gridCol>
                <a:gridCol w="3368864">
                  <a:extLst>
                    <a:ext uri="{9D8B030D-6E8A-4147-A177-3AD203B41FA5}">
                      <a16:colId xmlns:a16="http://schemas.microsoft.com/office/drawing/2014/main" val="20001"/>
                    </a:ext>
                  </a:extLst>
                </a:gridCol>
              </a:tblGrid>
              <a:tr h="795325">
                <a:tc>
                  <a:txBody>
                    <a:bodyPr/>
                    <a:lstStyle/>
                    <a:p>
                      <a:pPr marL="0" lvl="0" indent="0" algn="ctr" rtl="0">
                        <a:lnSpc>
                          <a:spcPct val="100000"/>
                        </a:lnSpc>
                        <a:spcBef>
                          <a:spcPts val="0"/>
                        </a:spcBef>
                        <a:spcAft>
                          <a:spcPts val="0"/>
                        </a:spcAft>
                        <a:buClr>
                          <a:srgbClr val="00FFFF"/>
                        </a:buClr>
                        <a:buSzPct val="25000"/>
                        <a:buFont typeface="Cabin"/>
                        <a:buNone/>
                      </a:pPr>
                      <a:r>
                        <a:rPr lang="el-GR" sz="3200" b="0" i="0" u="none" dirty="0">
                          <a:solidFill>
                            <a:srgbClr val="00FFFF"/>
                          </a:solidFill>
                          <a:latin typeface="Arial" charset="0"/>
                          <a:ea typeface="Arial" charset="0"/>
                          <a:cs typeface="Arial" charset="0"/>
                          <a:sym typeface="Cabin"/>
                        </a:rPr>
                        <a:t>Τελεστής</a:t>
                      </a:r>
                      <a:endParaRPr lang="en-US" sz="3200" b="0" i="0" u="none" dirty="0">
                        <a:solidFill>
                          <a:srgbClr val="00FFFF"/>
                        </a:solidFill>
                        <a:latin typeface="Arial" charset="0"/>
                        <a:ea typeface="Arial" charset="0"/>
                        <a:cs typeface="Arial" charset="0"/>
                        <a:sym typeface="Cabin"/>
                      </a:endParaRP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solidFill>
                      <a:srgbClr val="7F7F7F">
                        <a:alpha val="49411"/>
                      </a:srgbClr>
                    </a:solidFill>
                  </a:tcPr>
                </a:tc>
                <a:tc>
                  <a:txBody>
                    <a:bodyPr/>
                    <a:lstStyle/>
                    <a:p>
                      <a:pPr marL="0" lvl="0" indent="0" algn="ctr" rtl="0">
                        <a:lnSpc>
                          <a:spcPct val="100000"/>
                        </a:lnSpc>
                        <a:spcBef>
                          <a:spcPts val="0"/>
                        </a:spcBef>
                        <a:spcAft>
                          <a:spcPts val="0"/>
                        </a:spcAft>
                        <a:buClr>
                          <a:schemeClr val="lt1"/>
                        </a:buClr>
                        <a:buSzPct val="25000"/>
                        <a:buFont typeface="Cabin"/>
                        <a:buNone/>
                      </a:pPr>
                      <a:r>
                        <a:rPr lang="el-GR" sz="3200" b="0" i="0" u="none" dirty="0">
                          <a:solidFill>
                            <a:schemeClr val="lt1"/>
                          </a:solidFill>
                          <a:latin typeface="Arial" charset="0"/>
                          <a:ea typeface="Arial" charset="0"/>
                          <a:cs typeface="Arial" charset="0"/>
                          <a:sym typeface="Cabin"/>
                        </a:rPr>
                        <a:t>Πράξη</a:t>
                      </a:r>
                      <a:endParaRPr lang="en-US" sz="3200" b="0" i="0" u="none" dirty="0">
                        <a:solidFill>
                          <a:schemeClr val="lt1"/>
                        </a:solidFill>
                        <a:latin typeface="Arial" charset="0"/>
                        <a:ea typeface="Arial" charset="0"/>
                        <a:cs typeface="Arial" charset="0"/>
                        <a:sym typeface="Cabin"/>
                      </a:endParaRP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solidFill>
                      <a:srgbClr val="7F7F7F">
                        <a:alpha val="49411"/>
                      </a:srgbClr>
                    </a:solidFill>
                  </a:tcPr>
                </a:tc>
                <a:extLst>
                  <a:ext uri="{0D108BD9-81ED-4DB2-BD59-A6C34878D82A}">
                    <a16:rowId xmlns:a16="http://schemas.microsoft.com/office/drawing/2014/main" val="10000"/>
                  </a:ext>
                </a:extLst>
              </a:tr>
              <a:tr h="795325">
                <a:tc>
                  <a:txBody>
                    <a:bodyPr/>
                    <a:lstStyle/>
                    <a:p>
                      <a:pPr marL="0" lvl="0" indent="0" algn="ctr" rtl="0">
                        <a:lnSpc>
                          <a:spcPct val="100000"/>
                        </a:lnSpc>
                        <a:spcBef>
                          <a:spcPts val="0"/>
                        </a:spcBef>
                        <a:spcAft>
                          <a:spcPts val="0"/>
                        </a:spcAft>
                        <a:buClr>
                          <a:srgbClr val="00FFFF"/>
                        </a:buClr>
                        <a:buSzPct val="25000"/>
                        <a:buFont typeface="Cabin"/>
                        <a:buNone/>
                      </a:pPr>
                      <a:r>
                        <a:rPr lang="en-US" sz="3100" b="0" i="0" u="none">
                          <a:solidFill>
                            <a:srgbClr val="00FFFF"/>
                          </a:solidFill>
                          <a:latin typeface="Arial" charset="0"/>
                          <a:ea typeface="Arial" charset="0"/>
                          <a:cs typeface="Arial" charset="0"/>
                          <a:sym typeface="Cabin"/>
                        </a:rPr>
                        <a:t>+</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el-GR" sz="3100" b="0" i="0" u="none" dirty="0">
                          <a:solidFill>
                            <a:schemeClr val="lt1"/>
                          </a:solidFill>
                          <a:latin typeface="Arial" charset="0"/>
                          <a:ea typeface="Arial" charset="0"/>
                          <a:cs typeface="Arial" charset="0"/>
                          <a:sym typeface="Cabin"/>
                        </a:rPr>
                        <a:t>Πρόσθεση</a:t>
                      </a:r>
                      <a:endParaRPr lang="en-US" sz="3100" b="0" i="0" u="none" dirty="0">
                        <a:solidFill>
                          <a:schemeClr val="lt1"/>
                        </a:solidFill>
                        <a:latin typeface="Arial" charset="0"/>
                        <a:ea typeface="Arial" charset="0"/>
                        <a:cs typeface="Arial" charset="0"/>
                        <a:sym typeface="Cabin"/>
                      </a:endParaRP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extLst>
                  <a:ext uri="{0D108BD9-81ED-4DB2-BD59-A6C34878D82A}">
                    <a16:rowId xmlns:a16="http://schemas.microsoft.com/office/drawing/2014/main" val="10001"/>
                  </a:ext>
                </a:extLst>
              </a:tr>
              <a:tr h="795325">
                <a:tc>
                  <a:txBody>
                    <a:bodyPr/>
                    <a:lstStyle/>
                    <a:p>
                      <a:pPr marL="0" lvl="0" indent="0" algn="ctr" rtl="0">
                        <a:lnSpc>
                          <a:spcPct val="100000"/>
                        </a:lnSpc>
                        <a:spcBef>
                          <a:spcPts val="0"/>
                        </a:spcBef>
                        <a:spcAft>
                          <a:spcPts val="0"/>
                        </a:spcAft>
                        <a:buClr>
                          <a:srgbClr val="00FFFF"/>
                        </a:buClr>
                        <a:buSzPct val="25000"/>
                        <a:buFont typeface="Cabin"/>
                        <a:buNone/>
                      </a:pPr>
                      <a:r>
                        <a:rPr lang="en-US" sz="3100" b="0" i="0" u="none">
                          <a:solidFill>
                            <a:srgbClr val="00FFFF"/>
                          </a:solidFill>
                          <a:latin typeface="Arial" charset="0"/>
                          <a:ea typeface="Arial" charset="0"/>
                          <a:cs typeface="Arial" charset="0"/>
                          <a:sym typeface="Cabin"/>
                        </a:rPr>
                        <a:t>-</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el-GR" sz="3100" b="0" i="0" u="none" dirty="0">
                          <a:solidFill>
                            <a:schemeClr val="lt1"/>
                          </a:solidFill>
                          <a:latin typeface="Arial" charset="0"/>
                          <a:ea typeface="Arial" charset="0"/>
                          <a:cs typeface="Arial" charset="0"/>
                          <a:sym typeface="Cabin"/>
                        </a:rPr>
                        <a:t>Αφαίρεση</a:t>
                      </a:r>
                      <a:endParaRPr lang="en-US" sz="3100" b="0" i="0" u="none" dirty="0">
                        <a:solidFill>
                          <a:schemeClr val="lt1"/>
                        </a:solidFill>
                        <a:latin typeface="Arial" charset="0"/>
                        <a:ea typeface="Arial" charset="0"/>
                        <a:cs typeface="Arial" charset="0"/>
                        <a:sym typeface="Cabin"/>
                      </a:endParaRP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extLst>
                  <a:ext uri="{0D108BD9-81ED-4DB2-BD59-A6C34878D82A}">
                    <a16:rowId xmlns:a16="http://schemas.microsoft.com/office/drawing/2014/main" val="10002"/>
                  </a:ext>
                </a:extLst>
              </a:tr>
              <a:tr h="795325">
                <a:tc>
                  <a:txBody>
                    <a:bodyPr/>
                    <a:lstStyle/>
                    <a:p>
                      <a:pPr marL="0" lvl="0" indent="0" algn="ctr" rtl="0">
                        <a:lnSpc>
                          <a:spcPct val="100000"/>
                        </a:lnSpc>
                        <a:spcBef>
                          <a:spcPts val="0"/>
                        </a:spcBef>
                        <a:spcAft>
                          <a:spcPts val="0"/>
                        </a:spcAft>
                        <a:buClr>
                          <a:srgbClr val="00FFFF"/>
                        </a:buClr>
                        <a:buSzPct val="25000"/>
                        <a:buFont typeface="Cabin"/>
                        <a:buNone/>
                      </a:pPr>
                      <a:r>
                        <a:rPr lang="en-US" sz="3100" b="0" i="0" u="none">
                          <a:solidFill>
                            <a:srgbClr val="00FFFF"/>
                          </a:solidFill>
                          <a:latin typeface="Arial" charset="0"/>
                          <a:ea typeface="Arial" charset="0"/>
                          <a:cs typeface="Arial" charset="0"/>
                          <a:sym typeface="Cabin"/>
                        </a:rPr>
                        <a:t>*</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el-GR" sz="3100" b="0" i="0" u="none" dirty="0">
                          <a:solidFill>
                            <a:schemeClr val="lt1"/>
                          </a:solidFill>
                          <a:latin typeface="Arial" charset="0"/>
                          <a:ea typeface="Arial" charset="0"/>
                          <a:cs typeface="Arial" charset="0"/>
                          <a:sym typeface="Cabin"/>
                        </a:rPr>
                        <a:t>Πολλαπλασιασμός</a:t>
                      </a:r>
                      <a:endParaRPr lang="en-US" sz="3100" b="0" i="0" u="none" dirty="0">
                        <a:solidFill>
                          <a:schemeClr val="lt1"/>
                        </a:solidFill>
                        <a:latin typeface="Arial" charset="0"/>
                        <a:ea typeface="Arial" charset="0"/>
                        <a:cs typeface="Arial" charset="0"/>
                        <a:sym typeface="Cabin"/>
                      </a:endParaRP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extLst>
                  <a:ext uri="{0D108BD9-81ED-4DB2-BD59-A6C34878D82A}">
                    <a16:rowId xmlns:a16="http://schemas.microsoft.com/office/drawing/2014/main" val="10003"/>
                  </a:ext>
                </a:extLst>
              </a:tr>
              <a:tr h="795325">
                <a:tc>
                  <a:txBody>
                    <a:bodyPr/>
                    <a:lstStyle/>
                    <a:p>
                      <a:pPr marL="0" lvl="0" indent="0" algn="ctr" rtl="0">
                        <a:lnSpc>
                          <a:spcPct val="100000"/>
                        </a:lnSpc>
                        <a:spcBef>
                          <a:spcPts val="0"/>
                        </a:spcBef>
                        <a:spcAft>
                          <a:spcPts val="0"/>
                        </a:spcAft>
                        <a:buClr>
                          <a:srgbClr val="00FFFF"/>
                        </a:buClr>
                        <a:buSzPct val="25000"/>
                        <a:buFont typeface="Cabin"/>
                        <a:buNone/>
                      </a:pPr>
                      <a:r>
                        <a:rPr lang="en-US" sz="3100" b="0" i="0" u="none">
                          <a:solidFill>
                            <a:srgbClr val="00FFFF"/>
                          </a:solidFill>
                          <a:latin typeface="Arial" charset="0"/>
                          <a:ea typeface="Arial" charset="0"/>
                          <a:cs typeface="Arial" charset="0"/>
                          <a:sym typeface="Cabin"/>
                        </a:rPr>
                        <a:t>/</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el-GR" sz="3100" b="0" i="0" u="none" dirty="0">
                          <a:solidFill>
                            <a:schemeClr val="lt1"/>
                          </a:solidFill>
                          <a:latin typeface="Arial" charset="0"/>
                          <a:ea typeface="Arial" charset="0"/>
                          <a:cs typeface="Arial" charset="0"/>
                          <a:sym typeface="Cabin"/>
                        </a:rPr>
                        <a:t>Διαίρεση</a:t>
                      </a:r>
                      <a:endParaRPr lang="en-US" sz="3100" b="0" i="0" u="none" dirty="0">
                        <a:solidFill>
                          <a:schemeClr val="lt1"/>
                        </a:solidFill>
                        <a:latin typeface="Arial" charset="0"/>
                        <a:ea typeface="Arial" charset="0"/>
                        <a:cs typeface="Arial" charset="0"/>
                        <a:sym typeface="Cabin"/>
                      </a:endParaRP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extLst>
                  <a:ext uri="{0D108BD9-81ED-4DB2-BD59-A6C34878D82A}">
                    <a16:rowId xmlns:a16="http://schemas.microsoft.com/office/drawing/2014/main" val="10004"/>
                  </a:ext>
                </a:extLst>
              </a:tr>
              <a:tr h="795325">
                <a:tc>
                  <a:txBody>
                    <a:bodyPr/>
                    <a:lstStyle/>
                    <a:p>
                      <a:pPr marL="0" lvl="0" indent="0" algn="ctr" rtl="0">
                        <a:lnSpc>
                          <a:spcPct val="100000"/>
                        </a:lnSpc>
                        <a:spcBef>
                          <a:spcPts val="0"/>
                        </a:spcBef>
                        <a:spcAft>
                          <a:spcPts val="0"/>
                        </a:spcAft>
                        <a:buClr>
                          <a:srgbClr val="00FFFF"/>
                        </a:buClr>
                        <a:buSzPct val="25000"/>
                        <a:buFont typeface="Cabin"/>
                        <a:buNone/>
                      </a:pPr>
                      <a:r>
                        <a:rPr lang="en-US" sz="3100" b="0" i="0" u="none">
                          <a:solidFill>
                            <a:srgbClr val="00FFFF"/>
                          </a:solidFill>
                          <a:latin typeface="Arial" charset="0"/>
                          <a:ea typeface="Arial" charset="0"/>
                          <a:cs typeface="Arial" charset="0"/>
                          <a:sym typeface="Cabin"/>
                        </a:rPr>
                        <a:t>**</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el-GR" sz="3100" b="0" i="0" u="none" dirty="0">
                          <a:solidFill>
                            <a:schemeClr val="lt1"/>
                          </a:solidFill>
                          <a:latin typeface="Arial" charset="0"/>
                          <a:ea typeface="Arial" charset="0"/>
                          <a:cs typeface="Arial" charset="0"/>
                          <a:sym typeface="Cabin"/>
                        </a:rPr>
                        <a:t>Δύναμη</a:t>
                      </a:r>
                      <a:endParaRPr lang="en-US" sz="3100" b="0" i="0" u="none" dirty="0">
                        <a:solidFill>
                          <a:schemeClr val="lt1"/>
                        </a:solidFill>
                        <a:latin typeface="Arial" charset="0"/>
                        <a:ea typeface="Arial" charset="0"/>
                        <a:cs typeface="Arial" charset="0"/>
                        <a:sym typeface="Cabin"/>
                      </a:endParaRP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extLst>
                  <a:ext uri="{0D108BD9-81ED-4DB2-BD59-A6C34878D82A}">
                    <a16:rowId xmlns:a16="http://schemas.microsoft.com/office/drawing/2014/main" val="10005"/>
                  </a:ext>
                </a:extLst>
              </a:tr>
              <a:tr h="795325">
                <a:tc>
                  <a:txBody>
                    <a:bodyPr/>
                    <a:lstStyle/>
                    <a:p>
                      <a:pPr marL="0" lvl="0" indent="0" algn="ctr" rtl="0">
                        <a:lnSpc>
                          <a:spcPct val="100000"/>
                        </a:lnSpc>
                        <a:spcBef>
                          <a:spcPts val="0"/>
                        </a:spcBef>
                        <a:spcAft>
                          <a:spcPts val="0"/>
                        </a:spcAft>
                        <a:buClr>
                          <a:srgbClr val="00FFFF"/>
                        </a:buClr>
                        <a:buSzPct val="25000"/>
                        <a:buFont typeface="Cabin"/>
                        <a:buNone/>
                      </a:pPr>
                      <a:r>
                        <a:rPr lang="en-US" sz="3100" b="0" i="0" u="none">
                          <a:solidFill>
                            <a:srgbClr val="00FFFF"/>
                          </a:solidFill>
                          <a:latin typeface="Arial" charset="0"/>
                          <a:ea typeface="Arial" charset="0"/>
                          <a:cs typeface="Arial" charset="0"/>
                          <a:sym typeface="Cabin"/>
                        </a:rPr>
                        <a:t>%</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el-GR" sz="3100" b="0" i="0" u="none" dirty="0">
                          <a:solidFill>
                            <a:schemeClr val="lt1"/>
                          </a:solidFill>
                          <a:latin typeface="Arial" charset="0"/>
                          <a:ea typeface="Arial" charset="0"/>
                          <a:cs typeface="Arial" charset="0"/>
                          <a:sym typeface="Cabin"/>
                        </a:rPr>
                        <a:t>Υπόλοιπο</a:t>
                      </a:r>
                      <a:endParaRPr lang="en-US" sz="3100" b="0" i="0" u="none" dirty="0">
                        <a:solidFill>
                          <a:schemeClr val="lt1"/>
                        </a:solidFill>
                        <a:latin typeface="Arial" charset="0"/>
                        <a:ea typeface="Arial" charset="0"/>
                        <a:cs typeface="Arial" charset="0"/>
                        <a:sym typeface="Cabin"/>
                      </a:endParaRP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Shape 361"/>
          <p:cNvSpPr txBox="1"/>
          <p:nvPr/>
        </p:nvSpPr>
        <p:spPr>
          <a:xfrm>
            <a:off x="1727200" y="2230157"/>
            <a:ext cx="4460999" cy="53085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00FF00"/>
                </a:solidFill>
                <a:latin typeface="Courier"/>
                <a:ea typeface="Courier"/>
                <a:cs typeface="Courier"/>
                <a:sym typeface="Courier New"/>
              </a:rPr>
              <a:t>xx</a:t>
            </a:r>
            <a:r>
              <a:rPr lang="en-US" sz="3000" i="0" u="none" strike="noStrike" cap="none" dirty="0">
                <a:solidFill>
                  <a:schemeClr val="lt1"/>
                </a:solidFill>
                <a:latin typeface="Courier"/>
                <a:ea typeface="Courier"/>
                <a:cs typeface="Courier"/>
                <a:sym typeface="Courier New"/>
              </a:rPr>
              <a:t> = 2</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00FF00"/>
                </a:solidFill>
                <a:latin typeface="Courier"/>
                <a:ea typeface="Courier"/>
                <a:cs typeface="Courier"/>
                <a:sym typeface="Courier New"/>
              </a:rPr>
              <a:t>xx</a:t>
            </a:r>
            <a:r>
              <a:rPr lang="en-US" sz="3000" i="0" u="none" strike="noStrike" cap="none" dirty="0">
                <a:solidFill>
                  <a:schemeClr val="lt1"/>
                </a:solidFill>
                <a:latin typeface="Courier"/>
                <a:ea typeface="Courier"/>
                <a:cs typeface="Courier"/>
                <a:sym typeface="Courier New"/>
              </a:rPr>
              <a:t> = </a:t>
            </a:r>
            <a:r>
              <a:rPr lang="en-US" sz="3000" i="0" u="none" strike="noStrike" cap="none" dirty="0">
                <a:solidFill>
                  <a:srgbClr val="00FF00"/>
                </a:solidFill>
                <a:latin typeface="Courier"/>
                <a:ea typeface="Courier"/>
                <a:cs typeface="Courier"/>
                <a:sym typeface="Courier New"/>
              </a:rPr>
              <a:t>xx</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FF"/>
                </a:solidFill>
                <a:latin typeface="Courier"/>
                <a:ea typeface="Courier"/>
                <a:cs typeface="Courier"/>
                <a:sym typeface="Courier New"/>
              </a:rPr>
              <a:t>+</a:t>
            </a:r>
            <a:r>
              <a:rPr lang="en-US" sz="3000" i="0" u="none" strike="noStrike" cap="none" dirty="0">
                <a:solidFill>
                  <a:schemeClr val="lt1"/>
                </a:solidFill>
                <a:latin typeface="Courier"/>
                <a:ea typeface="Courier"/>
                <a:cs typeface="Courier"/>
                <a:sym typeface="Courier New"/>
              </a:rPr>
              <a:t> 2</a:t>
            </a:r>
          </a:p>
          <a:p>
            <a:pPr lvl="0">
              <a:buClr>
                <a:schemeClr val="lt1"/>
              </a:buClr>
              <a:buSzPct val="25000"/>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FFFF00"/>
                </a:solidFill>
                <a:latin typeface="Courier"/>
                <a:ea typeface="Courier"/>
                <a:cs typeface="Courier"/>
                <a:sym typeface="Courier New"/>
              </a:rPr>
              <a:t>print(</a:t>
            </a:r>
            <a:r>
              <a:rPr lang="en-US" sz="3000" i="0" u="none" strike="noStrike" cap="none" dirty="0">
                <a:solidFill>
                  <a:srgbClr val="00FF00"/>
                </a:solidFill>
                <a:latin typeface="Courier"/>
                <a:ea typeface="Courier"/>
                <a:cs typeface="Courier"/>
                <a:sym typeface="Courier New"/>
              </a:rPr>
              <a:t>xx</a:t>
            </a:r>
            <a:r>
              <a:rPr lang="en-US" sz="3000" dirty="0">
                <a:solidFill>
                  <a:srgbClr val="FFFF00"/>
                </a:solidFill>
                <a:latin typeface="Courier"/>
                <a:ea typeface="Courier"/>
                <a:cs typeface="Courier"/>
                <a:sym typeface="Courier New"/>
              </a:rPr>
              <a:t>)</a:t>
            </a:r>
            <a:endParaRPr lang="en-US" sz="3000" i="0" u="none" strike="noStrike" cap="none"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4</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err="1">
                <a:solidFill>
                  <a:srgbClr val="00FF00"/>
                </a:solidFill>
                <a:latin typeface="Courier"/>
                <a:ea typeface="Courier"/>
                <a:cs typeface="Courier"/>
                <a:sym typeface="Courier New"/>
              </a:rPr>
              <a:t>yy</a:t>
            </a:r>
            <a:r>
              <a:rPr lang="en-US" sz="3000" i="0" u="none" strike="noStrike" cap="none" dirty="0">
                <a:solidFill>
                  <a:schemeClr val="lt1"/>
                </a:solidFill>
                <a:latin typeface="Courier"/>
                <a:ea typeface="Courier"/>
                <a:cs typeface="Courier"/>
                <a:sym typeface="Courier New"/>
              </a:rPr>
              <a:t> = 440 </a:t>
            </a:r>
            <a:r>
              <a:rPr lang="en-US" sz="3000" i="0" u="none" strike="noStrike" cap="none" dirty="0">
                <a:solidFill>
                  <a:srgbClr val="00FFFF"/>
                </a:solidFill>
                <a:latin typeface="Courier"/>
                <a:ea typeface="Courier"/>
                <a:cs typeface="Courier"/>
                <a:sym typeface="Courier New"/>
              </a:rPr>
              <a:t>*</a:t>
            </a:r>
            <a:r>
              <a:rPr lang="en-US" sz="3000" i="0" u="none" strike="noStrike" cap="none" dirty="0">
                <a:solidFill>
                  <a:schemeClr val="lt1"/>
                </a:solidFill>
                <a:latin typeface="Courier"/>
                <a:ea typeface="Courier"/>
                <a:cs typeface="Courier"/>
                <a:sym typeface="Courier New"/>
              </a:rPr>
              <a:t> 12</a:t>
            </a:r>
          </a:p>
          <a:p>
            <a:pPr lvl="0">
              <a:buClr>
                <a:schemeClr val="lt1"/>
              </a:buClr>
              <a:buSzPct val="25000"/>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FFFF00"/>
                </a:solidFill>
                <a:latin typeface="Courier"/>
                <a:ea typeface="Courier"/>
                <a:cs typeface="Courier"/>
                <a:sym typeface="Courier New"/>
              </a:rPr>
              <a:t>print(</a:t>
            </a:r>
            <a:r>
              <a:rPr lang="en-US" sz="3000" i="0" u="none" strike="noStrike" cap="none" dirty="0" err="1">
                <a:solidFill>
                  <a:srgbClr val="00FF00"/>
                </a:solidFill>
                <a:latin typeface="Courier"/>
                <a:ea typeface="Courier"/>
                <a:cs typeface="Courier"/>
                <a:sym typeface="Courier New"/>
              </a:rPr>
              <a:t>yy</a:t>
            </a:r>
            <a:r>
              <a:rPr lang="en-US" sz="3000" dirty="0">
                <a:solidFill>
                  <a:srgbClr val="FFFF00"/>
                </a:solidFill>
                <a:latin typeface="Courier"/>
                <a:ea typeface="Courier"/>
                <a:cs typeface="Courier"/>
                <a:sym typeface="Courier New"/>
              </a:rPr>
              <a:t>)</a:t>
            </a:r>
            <a:endParaRPr lang="en-US" sz="3000" i="0" u="none" strike="noStrike" cap="none"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5280</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err="1">
                <a:solidFill>
                  <a:srgbClr val="00FF00"/>
                </a:solidFill>
                <a:latin typeface="Courier"/>
                <a:ea typeface="Courier"/>
                <a:cs typeface="Courier"/>
                <a:sym typeface="Courier New"/>
              </a:rPr>
              <a:t>zz</a:t>
            </a:r>
            <a:r>
              <a:rPr lang="en-US" sz="3000" i="0" u="none" strike="noStrike" cap="none" dirty="0">
                <a:solidFill>
                  <a:schemeClr val="lt1"/>
                </a:solidFill>
                <a:latin typeface="Courier"/>
                <a:ea typeface="Courier"/>
                <a:cs typeface="Courier"/>
                <a:sym typeface="Courier New"/>
              </a:rPr>
              <a:t> = </a:t>
            </a:r>
            <a:r>
              <a:rPr lang="en-US" sz="3000" i="0" u="none" strike="noStrike" cap="none" dirty="0" err="1">
                <a:solidFill>
                  <a:srgbClr val="00FF00"/>
                </a:solidFill>
                <a:latin typeface="Courier"/>
                <a:ea typeface="Courier"/>
                <a:cs typeface="Courier"/>
                <a:sym typeface="Courier New"/>
              </a:rPr>
              <a:t>yy</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FF"/>
                </a:solidFill>
                <a:latin typeface="Courier"/>
                <a:ea typeface="Courier"/>
                <a:cs typeface="Courier"/>
                <a:sym typeface="Courier New"/>
              </a:rPr>
              <a:t>/</a:t>
            </a:r>
            <a:r>
              <a:rPr lang="en-US" sz="3000" i="0" u="none" strike="noStrike" cap="none" dirty="0">
                <a:solidFill>
                  <a:schemeClr val="lt1"/>
                </a:solidFill>
                <a:latin typeface="Courier"/>
                <a:ea typeface="Courier"/>
                <a:cs typeface="Courier"/>
                <a:sym typeface="Courier New"/>
              </a:rPr>
              <a:t> 1000</a:t>
            </a:r>
          </a:p>
          <a:p>
            <a:pPr lvl="0">
              <a:buClr>
                <a:schemeClr val="lt1"/>
              </a:buClr>
              <a:buSzPct val="25000"/>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FFFF00"/>
                </a:solidFill>
                <a:latin typeface="Courier"/>
                <a:ea typeface="Courier"/>
                <a:cs typeface="Courier"/>
                <a:sym typeface="Courier New"/>
              </a:rPr>
              <a:t>print(</a:t>
            </a:r>
            <a:r>
              <a:rPr lang="en-US" sz="3000" i="0" u="none" strike="noStrike" cap="none" dirty="0" err="1">
                <a:solidFill>
                  <a:srgbClr val="00FA00"/>
                </a:solidFill>
                <a:latin typeface="Courier"/>
                <a:ea typeface="Courier"/>
                <a:cs typeface="Courier"/>
                <a:sym typeface="Courier New"/>
              </a:rPr>
              <a:t>zz</a:t>
            </a:r>
            <a:r>
              <a:rPr lang="en-US" sz="3000" dirty="0">
                <a:solidFill>
                  <a:srgbClr val="FFFF00"/>
                </a:solidFill>
                <a:latin typeface="Courier"/>
                <a:ea typeface="Courier"/>
                <a:cs typeface="Courier"/>
                <a:sym typeface="Courier New"/>
              </a:rPr>
              <a:t>)</a:t>
            </a:r>
            <a:endParaRPr lang="en-US" sz="30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5.28</a:t>
            </a:r>
          </a:p>
        </p:txBody>
      </p:sp>
      <p:sp>
        <p:nvSpPr>
          <p:cNvPr id="362" name="Shape 362"/>
          <p:cNvSpPr txBox="1"/>
          <p:nvPr/>
        </p:nvSpPr>
        <p:spPr>
          <a:xfrm>
            <a:off x="7073900" y="2298700"/>
            <a:ext cx="4026600" cy="32258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a:t>
            </a:r>
            <a:r>
              <a:rPr lang="en-US" sz="3000" i="0" u="none" strike="noStrike" cap="none" dirty="0">
                <a:solidFill>
                  <a:srgbClr val="00FF00"/>
                </a:solidFill>
                <a:latin typeface="Courier"/>
                <a:ea typeface="Courier"/>
                <a:cs typeface="Courier"/>
                <a:sym typeface="Courier New"/>
              </a:rPr>
              <a:t> </a:t>
            </a:r>
            <a:r>
              <a:rPr lang="en-US" sz="3000" i="0" u="none" strike="noStrike" cap="none" dirty="0" err="1">
                <a:solidFill>
                  <a:srgbClr val="00FF00"/>
                </a:solidFill>
                <a:latin typeface="Courier"/>
                <a:ea typeface="Courier"/>
                <a:cs typeface="Courier"/>
                <a:sym typeface="Courier New"/>
              </a:rPr>
              <a:t>jj</a:t>
            </a:r>
            <a:r>
              <a:rPr lang="en-US" sz="3000" i="0" u="none" strike="noStrike" cap="none" dirty="0">
                <a:solidFill>
                  <a:schemeClr val="lt1"/>
                </a:solidFill>
                <a:latin typeface="Courier"/>
                <a:ea typeface="Courier"/>
                <a:cs typeface="Courier"/>
                <a:sym typeface="Courier New"/>
              </a:rPr>
              <a:t> = 23</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err="1">
                <a:solidFill>
                  <a:srgbClr val="00FF00"/>
                </a:solidFill>
                <a:latin typeface="Courier"/>
                <a:ea typeface="Courier"/>
                <a:cs typeface="Courier"/>
                <a:sym typeface="Courier New"/>
              </a:rPr>
              <a:t>kk</a:t>
            </a:r>
            <a:r>
              <a:rPr lang="en-US" sz="3000" i="0" u="none" strike="noStrike" cap="none" dirty="0">
                <a:solidFill>
                  <a:schemeClr val="lt1"/>
                </a:solidFill>
                <a:latin typeface="Courier"/>
                <a:ea typeface="Courier"/>
                <a:cs typeface="Courier"/>
                <a:sym typeface="Courier New"/>
              </a:rPr>
              <a:t> = </a:t>
            </a:r>
            <a:r>
              <a:rPr lang="en-US" sz="3000" i="0" u="none" strike="noStrike" cap="none" dirty="0" err="1">
                <a:solidFill>
                  <a:srgbClr val="00FF00"/>
                </a:solidFill>
                <a:latin typeface="Courier"/>
                <a:ea typeface="Courier"/>
                <a:cs typeface="Courier"/>
                <a:sym typeface="Courier New"/>
              </a:rPr>
              <a:t>jj</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FF"/>
                </a:solidFill>
                <a:latin typeface="Courier"/>
                <a:ea typeface="Courier"/>
                <a:cs typeface="Courier"/>
                <a:sym typeface="Courier New"/>
              </a:rPr>
              <a:t>% </a:t>
            </a:r>
            <a:r>
              <a:rPr lang="en-US" sz="3000" i="0" u="none" strike="noStrike" cap="none" dirty="0">
                <a:solidFill>
                  <a:schemeClr val="lt1"/>
                </a:solidFill>
                <a:latin typeface="Courier"/>
                <a:ea typeface="Courier"/>
                <a:cs typeface="Courier"/>
                <a:sym typeface="Courier New"/>
              </a:rPr>
              <a:t>5</a:t>
            </a:r>
          </a:p>
          <a:p>
            <a:pPr lvl="0">
              <a:buClr>
                <a:schemeClr val="lt1"/>
              </a:buClr>
              <a:buSzPct val="25000"/>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FFFF00"/>
                </a:solidFill>
                <a:latin typeface="Courier"/>
                <a:ea typeface="Courier"/>
                <a:cs typeface="Courier"/>
                <a:sym typeface="Courier New"/>
              </a:rPr>
              <a:t>print(</a:t>
            </a:r>
            <a:r>
              <a:rPr lang="en-US" sz="3000" i="0" u="none" strike="noStrike" cap="none" dirty="0" err="1">
                <a:solidFill>
                  <a:srgbClr val="00FF00"/>
                </a:solidFill>
                <a:latin typeface="Courier"/>
                <a:ea typeface="Courier"/>
                <a:cs typeface="Courier"/>
                <a:sym typeface="Courier New"/>
              </a:rPr>
              <a:t>kk</a:t>
            </a:r>
            <a:r>
              <a:rPr lang="en-US" sz="3000" dirty="0">
                <a:solidFill>
                  <a:srgbClr val="FFFF00"/>
                </a:solidFill>
                <a:latin typeface="Courier"/>
                <a:ea typeface="Courier"/>
                <a:cs typeface="Courier"/>
                <a:sym typeface="Courier New"/>
              </a:rPr>
              <a:t>)</a:t>
            </a:r>
            <a:endParaRPr lang="en-US" sz="3000" i="0" u="none" strike="noStrike" cap="none"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rgbClr val="FFC000"/>
                </a:solidFill>
                <a:latin typeface="Courier"/>
                <a:ea typeface="Courier"/>
                <a:cs typeface="Courier"/>
                <a:sym typeface="Courier New"/>
              </a:rPr>
              <a:t>3</a:t>
            </a:r>
          </a:p>
          <a:p>
            <a:pPr lvl="0">
              <a:buClr>
                <a:schemeClr val="lt1"/>
              </a:buClr>
              <a:buSzPct val="25000"/>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FFFF00"/>
                </a:solidFill>
                <a:latin typeface="Courier"/>
                <a:ea typeface="Courier"/>
                <a:cs typeface="Courier"/>
                <a:sym typeface="Courier New"/>
              </a:rPr>
              <a:t>print(</a:t>
            </a:r>
            <a:r>
              <a:rPr lang="en-US" sz="3000" i="0" u="none" strike="noStrike" cap="none" dirty="0">
                <a:solidFill>
                  <a:schemeClr val="lt1"/>
                </a:solidFill>
                <a:latin typeface="Courier"/>
                <a:ea typeface="Courier"/>
                <a:cs typeface="Courier"/>
                <a:sym typeface="Courier New"/>
              </a:rPr>
              <a:t>4 </a:t>
            </a:r>
            <a:r>
              <a:rPr lang="en-US" sz="3000" i="0" u="none" strike="noStrike" cap="none" dirty="0">
                <a:solidFill>
                  <a:srgbClr val="00FFFF"/>
                </a:solidFill>
                <a:latin typeface="Courier"/>
                <a:ea typeface="Courier"/>
                <a:cs typeface="Courier"/>
                <a:sym typeface="Courier New"/>
              </a:rPr>
              <a:t>**</a:t>
            </a:r>
            <a:r>
              <a:rPr lang="en-US" sz="3000" i="0" u="none" strike="noStrike" cap="none" dirty="0">
                <a:solidFill>
                  <a:schemeClr val="lt1"/>
                </a:solidFill>
                <a:latin typeface="Courier"/>
                <a:ea typeface="Courier"/>
                <a:cs typeface="Courier"/>
                <a:sym typeface="Courier New"/>
              </a:rPr>
              <a:t> 3</a:t>
            </a:r>
            <a:r>
              <a:rPr lang="en-US" sz="3000" dirty="0">
                <a:solidFill>
                  <a:srgbClr val="FFFF00"/>
                </a:solidFill>
                <a:latin typeface="Courier"/>
                <a:ea typeface="Courier"/>
                <a:cs typeface="Courier"/>
                <a:sym typeface="Courier New"/>
              </a:rPr>
              <a:t>)</a:t>
            </a:r>
            <a:endParaRPr lang="en-US" sz="30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64</a:t>
            </a:r>
          </a:p>
        </p:txBody>
      </p:sp>
      <p:graphicFrame>
        <p:nvGraphicFramePr>
          <p:cNvPr id="363" name="Shape 363"/>
          <p:cNvGraphicFramePr/>
          <p:nvPr>
            <p:extLst>
              <p:ext uri="{D42A27DB-BD31-4B8C-83A1-F6EECF244321}">
                <p14:modId xmlns:p14="http://schemas.microsoft.com/office/powerpoint/2010/main" val="1797474407"/>
              </p:ext>
            </p:extLst>
          </p:nvPr>
        </p:nvGraphicFramePr>
        <p:xfrm>
          <a:off x="11113197" y="2965450"/>
          <a:ext cx="4422677" cy="4556125"/>
        </p:xfrm>
        <a:graphic>
          <a:graphicData uri="http://schemas.openxmlformats.org/drawingml/2006/table">
            <a:tbl>
              <a:tblPr>
                <a:noFill/>
                <a:tableStyleId>{54014B03-8F40-49A2-A0EB-D18ED94CC971}</a:tableStyleId>
              </a:tblPr>
              <a:tblGrid>
                <a:gridCol w="1865384">
                  <a:extLst>
                    <a:ext uri="{9D8B030D-6E8A-4147-A177-3AD203B41FA5}">
                      <a16:colId xmlns:a16="http://schemas.microsoft.com/office/drawing/2014/main" val="20000"/>
                    </a:ext>
                  </a:extLst>
                </a:gridCol>
                <a:gridCol w="2557293">
                  <a:extLst>
                    <a:ext uri="{9D8B030D-6E8A-4147-A177-3AD203B41FA5}">
                      <a16:colId xmlns:a16="http://schemas.microsoft.com/office/drawing/2014/main" val="20001"/>
                    </a:ext>
                  </a:extLst>
                </a:gridCol>
              </a:tblGrid>
              <a:tr h="650875">
                <a:tc>
                  <a:txBody>
                    <a:bodyPr/>
                    <a:lstStyle/>
                    <a:p>
                      <a:pPr marL="0" lvl="0" indent="0" algn="ctr" rtl="0">
                        <a:lnSpc>
                          <a:spcPct val="100000"/>
                        </a:lnSpc>
                        <a:spcBef>
                          <a:spcPts val="0"/>
                        </a:spcBef>
                        <a:spcAft>
                          <a:spcPts val="0"/>
                        </a:spcAft>
                        <a:buClr>
                          <a:srgbClr val="00FFFF"/>
                        </a:buClr>
                        <a:buSzPct val="25000"/>
                        <a:buFont typeface="Cabin"/>
                        <a:buNone/>
                      </a:pPr>
                      <a:r>
                        <a:rPr lang="el-GR" sz="2400" b="0" i="0" u="none" dirty="0">
                          <a:solidFill>
                            <a:srgbClr val="00FFFF"/>
                          </a:solidFill>
                          <a:latin typeface="Arial" charset="0"/>
                          <a:ea typeface="Arial" charset="0"/>
                          <a:cs typeface="Arial" charset="0"/>
                          <a:sym typeface="Cabin"/>
                        </a:rPr>
                        <a:t>Τελεστής</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solidFill>
                      <a:srgbClr val="7F7F7F">
                        <a:alpha val="49411"/>
                      </a:srgbClr>
                    </a:solidFill>
                  </a:tcPr>
                </a:tc>
                <a:tc>
                  <a:txBody>
                    <a:bodyPr/>
                    <a:lstStyle/>
                    <a:p>
                      <a:pPr marL="0" lvl="0" indent="0" algn="ctr" rtl="0">
                        <a:lnSpc>
                          <a:spcPct val="100000"/>
                        </a:lnSpc>
                        <a:spcBef>
                          <a:spcPts val="0"/>
                        </a:spcBef>
                        <a:spcAft>
                          <a:spcPts val="0"/>
                        </a:spcAft>
                        <a:buClr>
                          <a:schemeClr val="lt1"/>
                        </a:buClr>
                        <a:buSzPct val="25000"/>
                        <a:buFont typeface="Cabin"/>
                        <a:buNone/>
                      </a:pPr>
                      <a:r>
                        <a:rPr lang="el-GR" sz="2400" b="0" i="0" u="none" dirty="0">
                          <a:solidFill>
                            <a:schemeClr val="lt1"/>
                          </a:solidFill>
                          <a:latin typeface="Arial" charset="0"/>
                          <a:ea typeface="Arial" charset="0"/>
                          <a:cs typeface="Arial" charset="0"/>
                          <a:sym typeface="Cabin"/>
                        </a:rPr>
                        <a:t>Πράξη</a:t>
                      </a:r>
                      <a:endParaRPr lang="en-US" sz="2400" b="0" i="0" u="none" dirty="0">
                        <a:solidFill>
                          <a:schemeClr val="lt1"/>
                        </a:solidFill>
                        <a:latin typeface="Arial" charset="0"/>
                        <a:ea typeface="Arial" charset="0"/>
                        <a:cs typeface="Arial" charset="0"/>
                        <a:sym typeface="Cabin"/>
                      </a:endParaRP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solidFill>
                      <a:srgbClr val="7F7F7F">
                        <a:alpha val="49411"/>
                      </a:srgbClr>
                    </a:solidFill>
                  </a:tcPr>
                </a:tc>
                <a:extLst>
                  <a:ext uri="{0D108BD9-81ED-4DB2-BD59-A6C34878D82A}">
                    <a16:rowId xmlns:a16="http://schemas.microsoft.com/office/drawing/2014/main" val="10000"/>
                  </a:ext>
                </a:extLst>
              </a:tr>
              <a:tr h="650875">
                <a:tc>
                  <a:txBody>
                    <a:bodyPr/>
                    <a:lstStyle/>
                    <a:p>
                      <a:pPr marL="0" lvl="0" indent="0" algn="ctr" rtl="0">
                        <a:lnSpc>
                          <a:spcPct val="100000"/>
                        </a:lnSpc>
                        <a:spcBef>
                          <a:spcPts val="0"/>
                        </a:spcBef>
                        <a:spcAft>
                          <a:spcPts val="0"/>
                        </a:spcAft>
                        <a:buClr>
                          <a:srgbClr val="00FFFF"/>
                        </a:buClr>
                        <a:buSzPct val="25000"/>
                        <a:buFont typeface="Cabin"/>
                        <a:buNone/>
                      </a:pPr>
                      <a:r>
                        <a:rPr lang="en-US" sz="2300" b="0" i="0" u="none">
                          <a:solidFill>
                            <a:srgbClr val="00FFFF"/>
                          </a:solidFill>
                          <a:latin typeface="Arial" charset="0"/>
                          <a:ea typeface="Arial" charset="0"/>
                          <a:cs typeface="Arial" charset="0"/>
                          <a:sym typeface="Cabin"/>
                        </a:rPr>
                        <a:t>+</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el-GR" sz="2300" b="0" i="0" u="none" dirty="0">
                          <a:solidFill>
                            <a:schemeClr val="lt1"/>
                          </a:solidFill>
                          <a:latin typeface="Arial" charset="0"/>
                          <a:ea typeface="Arial" charset="0"/>
                          <a:cs typeface="Arial" charset="0"/>
                          <a:sym typeface="Cabin"/>
                        </a:rPr>
                        <a:t>Πρόσθεση</a:t>
                      </a:r>
                      <a:endParaRPr lang="en-US" sz="2300" b="0" i="0" u="none" dirty="0">
                        <a:solidFill>
                          <a:schemeClr val="lt1"/>
                        </a:solidFill>
                        <a:latin typeface="Arial" charset="0"/>
                        <a:ea typeface="Arial" charset="0"/>
                        <a:cs typeface="Arial" charset="0"/>
                        <a:sym typeface="Cabin"/>
                      </a:endParaRP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extLst>
                  <a:ext uri="{0D108BD9-81ED-4DB2-BD59-A6C34878D82A}">
                    <a16:rowId xmlns:a16="http://schemas.microsoft.com/office/drawing/2014/main" val="10001"/>
                  </a:ext>
                </a:extLst>
              </a:tr>
              <a:tr h="650875">
                <a:tc>
                  <a:txBody>
                    <a:bodyPr/>
                    <a:lstStyle/>
                    <a:p>
                      <a:pPr marL="0" lvl="0" indent="0" algn="ctr" rtl="0">
                        <a:lnSpc>
                          <a:spcPct val="100000"/>
                        </a:lnSpc>
                        <a:spcBef>
                          <a:spcPts val="0"/>
                        </a:spcBef>
                        <a:spcAft>
                          <a:spcPts val="0"/>
                        </a:spcAft>
                        <a:buClr>
                          <a:srgbClr val="00FFFF"/>
                        </a:buClr>
                        <a:buSzPct val="25000"/>
                        <a:buFont typeface="Cabin"/>
                        <a:buNone/>
                      </a:pPr>
                      <a:r>
                        <a:rPr lang="en-US" sz="2300" b="0" i="0" u="none">
                          <a:solidFill>
                            <a:srgbClr val="00FFFF"/>
                          </a:solidFill>
                          <a:latin typeface="Arial" charset="0"/>
                          <a:ea typeface="Arial" charset="0"/>
                          <a:cs typeface="Arial" charset="0"/>
                          <a:sym typeface="Cabin"/>
                        </a:rPr>
                        <a:t>-</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el-GR" sz="2300" b="0" i="0" u="none" dirty="0">
                          <a:solidFill>
                            <a:schemeClr val="lt1"/>
                          </a:solidFill>
                          <a:latin typeface="Arial" charset="0"/>
                          <a:ea typeface="Arial" charset="0"/>
                          <a:cs typeface="Arial" charset="0"/>
                          <a:sym typeface="Cabin"/>
                        </a:rPr>
                        <a:t>Αφαίρεση</a:t>
                      </a:r>
                      <a:endParaRPr lang="en-US" sz="2300" b="0" i="0" u="none" dirty="0">
                        <a:solidFill>
                          <a:schemeClr val="lt1"/>
                        </a:solidFill>
                        <a:latin typeface="Arial" charset="0"/>
                        <a:ea typeface="Arial" charset="0"/>
                        <a:cs typeface="Arial" charset="0"/>
                        <a:sym typeface="Cabin"/>
                      </a:endParaRP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extLst>
                  <a:ext uri="{0D108BD9-81ED-4DB2-BD59-A6C34878D82A}">
                    <a16:rowId xmlns:a16="http://schemas.microsoft.com/office/drawing/2014/main" val="10002"/>
                  </a:ext>
                </a:extLst>
              </a:tr>
              <a:tr h="650875">
                <a:tc>
                  <a:txBody>
                    <a:bodyPr/>
                    <a:lstStyle/>
                    <a:p>
                      <a:pPr marL="0" lvl="0" indent="0" algn="ctr" rtl="0">
                        <a:lnSpc>
                          <a:spcPct val="100000"/>
                        </a:lnSpc>
                        <a:spcBef>
                          <a:spcPts val="0"/>
                        </a:spcBef>
                        <a:spcAft>
                          <a:spcPts val="0"/>
                        </a:spcAft>
                        <a:buClr>
                          <a:srgbClr val="00FFFF"/>
                        </a:buClr>
                        <a:buSzPct val="25000"/>
                        <a:buFont typeface="Cabin"/>
                        <a:buNone/>
                      </a:pPr>
                      <a:r>
                        <a:rPr lang="en-US" sz="2300" b="0" i="0" u="none">
                          <a:solidFill>
                            <a:srgbClr val="00FFFF"/>
                          </a:solidFill>
                          <a:latin typeface="Arial" charset="0"/>
                          <a:ea typeface="Arial" charset="0"/>
                          <a:cs typeface="Arial" charset="0"/>
                          <a:sym typeface="Cabin"/>
                        </a:rPr>
                        <a:t>*</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el-GR" sz="2300" b="0" i="0" u="none" dirty="0">
                          <a:solidFill>
                            <a:schemeClr val="lt1"/>
                          </a:solidFill>
                          <a:latin typeface="Arial" charset="0"/>
                          <a:ea typeface="Arial" charset="0"/>
                          <a:cs typeface="Arial" charset="0"/>
                          <a:sym typeface="Cabin"/>
                        </a:rPr>
                        <a:t>Πολλαπλασιασμός</a:t>
                      </a:r>
                      <a:endParaRPr lang="en-US" sz="2300" b="0" i="0" u="none" dirty="0">
                        <a:solidFill>
                          <a:schemeClr val="lt1"/>
                        </a:solidFill>
                        <a:latin typeface="Arial" charset="0"/>
                        <a:ea typeface="Arial" charset="0"/>
                        <a:cs typeface="Arial" charset="0"/>
                        <a:sym typeface="Cabin"/>
                      </a:endParaRP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extLst>
                  <a:ext uri="{0D108BD9-81ED-4DB2-BD59-A6C34878D82A}">
                    <a16:rowId xmlns:a16="http://schemas.microsoft.com/office/drawing/2014/main" val="10003"/>
                  </a:ext>
                </a:extLst>
              </a:tr>
              <a:tr h="650875">
                <a:tc>
                  <a:txBody>
                    <a:bodyPr/>
                    <a:lstStyle/>
                    <a:p>
                      <a:pPr marL="0" lvl="0" indent="0" algn="ctr" rtl="0">
                        <a:lnSpc>
                          <a:spcPct val="100000"/>
                        </a:lnSpc>
                        <a:spcBef>
                          <a:spcPts val="0"/>
                        </a:spcBef>
                        <a:spcAft>
                          <a:spcPts val="0"/>
                        </a:spcAft>
                        <a:buClr>
                          <a:srgbClr val="00FFFF"/>
                        </a:buClr>
                        <a:buSzPct val="25000"/>
                        <a:buFont typeface="Cabin"/>
                        <a:buNone/>
                      </a:pPr>
                      <a:r>
                        <a:rPr lang="en-US" sz="2300" b="0" i="0" u="none">
                          <a:solidFill>
                            <a:srgbClr val="00FFFF"/>
                          </a:solidFill>
                          <a:latin typeface="Arial" charset="0"/>
                          <a:ea typeface="Arial" charset="0"/>
                          <a:cs typeface="Arial" charset="0"/>
                          <a:sym typeface="Cabin"/>
                        </a:rPr>
                        <a:t>/</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el-GR" sz="2300" b="0" i="0" u="none" dirty="0">
                          <a:solidFill>
                            <a:schemeClr val="lt1"/>
                          </a:solidFill>
                          <a:latin typeface="Arial" charset="0"/>
                          <a:ea typeface="Arial" charset="0"/>
                          <a:cs typeface="Arial" charset="0"/>
                          <a:sym typeface="Cabin"/>
                        </a:rPr>
                        <a:t>Διαίρεση</a:t>
                      </a:r>
                      <a:endParaRPr lang="en-US" sz="2300" b="0" i="0" u="none" dirty="0">
                        <a:solidFill>
                          <a:schemeClr val="lt1"/>
                        </a:solidFill>
                        <a:latin typeface="Arial" charset="0"/>
                        <a:ea typeface="Arial" charset="0"/>
                        <a:cs typeface="Arial" charset="0"/>
                        <a:sym typeface="Cabin"/>
                      </a:endParaRP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extLst>
                  <a:ext uri="{0D108BD9-81ED-4DB2-BD59-A6C34878D82A}">
                    <a16:rowId xmlns:a16="http://schemas.microsoft.com/office/drawing/2014/main" val="10004"/>
                  </a:ext>
                </a:extLst>
              </a:tr>
              <a:tr h="650875">
                <a:tc>
                  <a:txBody>
                    <a:bodyPr/>
                    <a:lstStyle/>
                    <a:p>
                      <a:pPr marL="0" lvl="0" indent="0" algn="ctr" rtl="0">
                        <a:lnSpc>
                          <a:spcPct val="100000"/>
                        </a:lnSpc>
                        <a:spcBef>
                          <a:spcPts val="0"/>
                        </a:spcBef>
                        <a:spcAft>
                          <a:spcPts val="0"/>
                        </a:spcAft>
                        <a:buClr>
                          <a:srgbClr val="00FFFF"/>
                        </a:buClr>
                        <a:buSzPct val="25000"/>
                        <a:buFont typeface="Cabin"/>
                        <a:buNone/>
                      </a:pPr>
                      <a:r>
                        <a:rPr lang="en-US" sz="2300" b="0" i="0" u="none">
                          <a:solidFill>
                            <a:srgbClr val="00FFFF"/>
                          </a:solidFill>
                          <a:latin typeface="Arial" charset="0"/>
                          <a:ea typeface="Arial" charset="0"/>
                          <a:cs typeface="Arial" charset="0"/>
                          <a:sym typeface="Cabin"/>
                        </a:rPr>
                        <a:t>**</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el-GR" sz="2300" b="0" i="0" u="none" dirty="0">
                          <a:solidFill>
                            <a:schemeClr val="lt1"/>
                          </a:solidFill>
                          <a:latin typeface="Arial" charset="0"/>
                          <a:ea typeface="Arial" charset="0"/>
                          <a:cs typeface="Arial" charset="0"/>
                          <a:sym typeface="Cabin"/>
                        </a:rPr>
                        <a:t>Δύναμη</a:t>
                      </a:r>
                      <a:endParaRPr lang="en-US" sz="2300" b="0" i="0" u="none" dirty="0">
                        <a:solidFill>
                          <a:schemeClr val="lt1"/>
                        </a:solidFill>
                        <a:latin typeface="Arial" charset="0"/>
                        <a:ea typeface="Arial" charset="0"/>
                        <a:cs typeface="Arial" charset="0"/>
                        <a:sym typeface="Cabin"/>
                      </a:endParaRP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extLst>
                  <a:ext uri="{0D108BD9-81ED-4DB2-BD59-A6C34878D82A}">
                    <a16:rowId xmlns:a16="http://schemas.microsoft.com/office/drawing/2014/main" val="10005"/>
                  </a:ext>
                </a:extLst>
              </a:tr>
              <a:tr h="650875">
                <a:tc>
                  <a:txBody>
                    <a:bodyPr/>
                    <a:lstStyle/>
                    <a:p>
                      <a:pPr marL="0" lvl="0" indent="0" algn="ctr" rtl="0">
                        <a:lnSpc>
                          <a:spcPct val="100000"/>
                        </a:lnSpc>
                        <a:spcBef>
                          <a:spcPts val="0"/>
                        </a:spcBef>
                        <a:spcAft>
                          <a:spcPts val="0"/>
                        </a:spcAft>
                        <a:buClr>
                          <a:srgbClr val="00FFFF"/>
                        </a:buClr>
                        <a:buSzPct val="25000"/>
                        <a:buFont typeface="Cabin"/>
                        <a:buNone/>
                      </a:pPr>
                      <a:r>
                        <a:rPr lang="en-US" sz="2300" b="0" i="0" u="none">
                          <a:solidFill>
                            <a:srgbClr val="00FFFF"/>
                          </a:solidFill>
                          <a:latin typeface="Arial" charset="0"/>
                          <a:ea typeface="Arial" charset="0"/>
                          <a:cs typeface="Arial" charset="0"/>
                          <a:sym typeface="Cabin"/>
                        </a:rPr>
                        <a:t>%</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el-GR" sz="2300" b="0" i="0" u="none" dirty="0">
                          <a:solidFill>
                            <a:schemeClr val="lt1"/>
                          </a:solidFill>
                          <a:latin typeface="Arial" charset="0"/>
                          <a:ea typeface="Arial" charset="0"/>
                          <a:cs typeface="Arial" charset="0"/>
                          <a:sym typeface="Cabin"/>
                        </a:rPr>
                        <a:t>Υπόλοιπο</a:t>
                      </a:r>
                      <a:endParaRPr lang="en-US" sz="2300" b="0" i="0" u="none" dirty="0">
                        <a:solidFill>
                          <a:schemeClr val="lt1"/>
                        </a:solidFill>
                        <a:latin typeface="Arial" charset="0"/>
                        <a:ea typeface="Arial" charset="0"/>
                        <a:cs typeface="Arial" charset="0"/>
                        <a:sym typeface="Cabin"/>
                      </a:endParaRP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cxnSp>
        <p:nvCxnSpPr>
          <p:cNvPr id="364" name="Shape 364"/>
          <p:cNvCxnSpPr>
            <a:cxnSpLocks/>
          </p:cNvCxnSpPr>
          <p:nvPr/>
        </p:nvCxnSpPr>
        <p:spPr>
          <a:xfrm>
            <a:off x="8766832" y="6012709"/>
            <a:ext cx="33432" cy="1801909"/>
          </a:xfrm>
          <a:prstGeom prst="straightConnector1">
            <a:avLst/>
          </a:prstGeom>
          <a:noFill/>
          <a:ln w="25400" cap="rnd" cmpd="sng">
            <a:solidFill>
              <a:schemeClr val="lt1"/>
            </a:solidFill>
            <a:prstDash val="solid"/>
            <a:miter/>
            <a:headEnd type="none" w="med" len="med"/>
            <a:tailEnd type="none" w="med" len="med"/>
          </a:ln>
        </p:spPr>
      </p:cxnSp>
      <p:cxnSp>
        <p:nvCxnSpPr>
          <p:cNvPr id="365" name="Shape 365"/>
          <p:cNvCxnSpPr>
            <a:cxnSpLocks/>
          </p:cNvCxnSpPr>
          <p:nvPr/>
        </p:nvCxnSpPr>
        <p:spPr>
          <a:xfrm>
            <a:off x="8801598" y="6600283"/>
            <a:ext cx="880009" cy="0"/>
          </a:xfrm>
          <a:prstGeom prst="straightConnector1">
            <a:avLst/>
          </a:prstGeom>
          <a:noFill/>
          <a:ln w="25400" cap="rnd" cmpd="sng">
            <a:solidFill>
              <a:schemeClr val="lt1"/>
            </a:solidFill>
            <a:prstDash val="solid"/>
            <a:miter/>
            <a:headEnd type="none" w="med" len="med"/>
            <a:tailEnd type="none" w="med" len="med"/>
          </a:ln>
        </p:spPr>
      </p:cxnSp>
      <p:sp>
        <p:nvSpPr>
          <p:cNvPr id="366" name="Shape 366"/>
          <p:cNvSpPr txBox="1"/>
          <p:nvPr/>
        </p:nvSpPr>
        <p:spPr>
          <a:xfrm>
            <a:off x="8950956" y="5960419"/>
            <a:ext cx="342899"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5</a:t>
            </a:r>
          </a:p>
        </p:txBody>
      </p:sp>
      <p:sp>
        <p:nvSpPr>
          <p:cNvPr id="367" name="Shape 367"/>
          <p:cNvSpPr txBox="1"/>
          <p:nvPr/>
        </p:nvSpPr>
        <p:spPr>
          <a:xfrm>
            <a:off x="8005721" y="5960419"/>
            <a:ext cx="571500"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23</a:t>
            </a:r>
          </a:p>
        </p:txBody>
      </p:sp>
      <p:sp>
        <p:nvSpPr>
          <p:cNvPr id="368" name="Shape 368"/>
          <p:cNvSpPr txBox="1"/>
          <p:nvPr/>
        </p:nvSpPr>
        <p:spPr>
          <a:xfrm>
            <a:off x="8901387" y="6577907"/>
            <a:ext cx="508040"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4</a:t>
            </a:r>
          </a:p>
        </p:txBody>
      </p:sp>
      <p:sp>
        <p:nvSpPr>
          <p:cNvPr id="369" name="Shape 369"/>
          <p:cNvSpPr txBox="1"/>
          <p:nvPr/>
        </p:nvSpPr>
        <p:spPr>
          <a:xfrm>
            <a:off x="8005721" y="6565099"/>
            <a:ext cx="571500"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20</a:t>
            </a:r>
          </a:p>
        </p:txBody>
      </p:sp>
      <p:cxnSp>
        <p:nvCxnSpPr>
          <p:cNvPr id="370" name="Shape 370"/>
          <p:cNvCxnSpPr>
            <a:cxnSpLocks/>
          </p:cNvCxnSpPr>
          <p:nvPr/>
        </p:nvCxnSpPr>
        <p:spPr>
          <a:xfrm>
            <a:off x="7929521" y="7274710"/>
            <a:ext cx="837311" cy="0"/>
          </a:xfrm>
          <a:prstGeom prst="straightConnector1">
            <a:avLst/>
          </a:prstGeom>
          <a:noFill/>
          <a:ln w="25400" cap="rnd" cmpd="sng">
            <a:solidFill>
              <a:schemeClr val="lt1"/>
            </a:solidFill>
            <a:prstDash val="solid"/>
            <a:miter/>
            <a:headEnd type="none" w="med" len="med"/>
            <a:tailEnd type="none" w="med" len="med"/>
          </a:ln>
        </p:spPr>
      </p:cxnSp>
      <p:sp>
        <p:nvSpPr>
          <p:cNvPr id="371" name="Shape 371"/>
          <p:cNvSpPr txBox="1"/>
          <p:nvPr/>
        </p:nvSpPr>
        <p:spPr>
          <a:xfrm>
            <a:off x="8234321" y="7339799"/>
            <a:ext cx="342899"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dirty="0">
                <a:solidFill>
                  <a:srgbClr val="FFC000"/>
                </a:solidFill>
                <a:latin typeface="Arial" charset="0"/>
                <a:ea typeface="Arial" charset="0"/>
                <a:cs typeface="Arial" charset="0"/>
                <a:sym typeface="Cabin"/>
              </a:rPr>
              <a:t>3</a:t>
            </a:r>
          </a:p>
        </p:txBody>
      </p:sp>
      <p:sp>
        <p:nvSpPr>
          <p:cNvPr id="372" name="Shape 372"/>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7600" u="none" strike="noStrike" cap="none" dirty="0">
                <a:solidFill>
                  <a:srgbClr val="FFD966"/>
                </a:solidFill>
                <a:latin typeface="Arial" charset="0"/>
                <a:ea typeface="Arial" charset="0"/>
                <a:cs typeface="Arial" charset="0"/>
                <a:sym typeface="Cabin"/>
              </a:rPr>
              <a:t>Αριθμητικές Εκφράσεις</a:t>
            </a:r>
            <a:endParaRPr lang="en-US" sz="7600" u="none" strike="noStrike" cap="none" dirty="0">
              <a:solidFill>
                <a:srgbClr val="FFD966"/>
              </a:solidFill>
              <a:latin typeface="Arial" charset="0"/>
              <a:ea typeface="Arial" charset="0"/>
              <a:cs typeface="Arial" charset="0"/>
              <a:sym typeface="Cabi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Shape 377"/>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FF"/>
              </a:buClr>
              <a:buSzPct val="25000"/>
              <a:buFont typeface="Cabin"/>
              <a:buNone/>
            </a:pPr>
            <a:r>
              <a:rPr lang="el-GR" sz="7600" u="none" strike="noStrike" cap="none" dirty="0">
                <a:solidFill>
                  <a:srgbClr val="FFD966"/>
                </a:solidFill>
                <a:latin typeface="Arial" charset="0"/>
                <a:ea typeface="Arial" charset="0"/>
                <a:cs typeface="Arial" charset="0"/>
                <a:sym typeface="Cabin"/>
              </a:rPr>
              <a:t>Προτεραιότητα Εκτέλεσης</a:t>
            </a:r>
            <a:endParaRPr lang="en-US" sz="7600" u="none" strike="noStrike" cap="none" dirty="0">
              <a:solidFill>
                <a:srgbClr val="FFD966"/>
              </a:solidFill>
              <a:latin typeface="Arial" charset="0"/>
              <a:ea typeface="Arial" charset="0"/>
              <a:cs typeface="Arial" charset="0"/>
              <a:sym typeface="Cabin"/>
            </a:endParaRPr>
          </a:p>
        </p:txBody>
      </p:sp>
      <p:sp>
        <p:nvSpPr>
          <p:cNvPr id="378" name="Shape 378"/>
          <p:cNvSpPr txBox="1">
            <a:spLocks noGrp="1"/>
          </p:cNvSpPr>
          <p:nvPr>
            <p:ph type="body" idx="1"/>
          </p:nvPr>
        </p:nvSpPr>
        <p:spPr>
          <a:xfrm>
            <a:off x="812800" y="2133600"/>
            <a:ext cx="14630400" cy="4000499"/>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Όταν συνδέουμε τελεστές στην ίδια έκφραση - η </a:t>
            </a:r>
            <a:r>
              <a:rPr lang="el-GR" sz="3600" u="none" strike="noStrike" cap="none" dirty="0" err="1">
                <a:solidFill>
                  <a:schemeClr val="lt1"/>
                </a:solidFill>
                <a:latin typeface="Arial" charset="0"/>
                <a:ea typeface="Arial" charset="0"/>
                <a:cs typeface="Arial" charset="0"/>
                <a:sym typeface="Cabin"/>
              </a:rPr>
              <a:t>Python</a:t>
            </a:r>
            <a:r>
              <a:rPr lang="el-GR" sz="3600" u="none" strike="noStrike" cap="none" dirty="0">
                <a:solidFill>
                  <a:schemeClr val="lt1"/>
                </a:solidFill>
                <a:latin typeface="Arial" charset="0"/>
                <a:ea typeface="Arial" charset="0"/>
                <a:cs typeface="Arial" charset="0"/>
                <a:sym typeface="Cabin"/>
              </a:rPr>
              <a:t> πρέπει να ξέρει ποια πράξη να κάνει πρώτα</a:t>
            </a:r>
            <a:endParaRPr lang="en-US" sz="3600" u="none" strike="noStrike" cap="none" dirty="0">
              <a:solidFill>
                <a:schemeClr val="lt1"/>
              </a:solidFill>
              <a:latin typeface="Arial" charset="0"/>
              <a:ea typeface="Arial" charset="0"/>
              <a:cs typeface="Arial" charset="0"/>
              <a:sym typeface="Cabin"/>
            </a:endParaRPr>
          </a:p>
          <a:p>
            <a:pPr marL="749300" marR="0" lvl="0" indent="-371094" algn="l" rtl="0">
              <a:lnSpc>
                <a:spcPct val="100000"/>
              </a:lnSpc>
              <a:spcBef>
                <a:spcPts val="350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Αυτό ονομάζεται «</a:t>
            </a:r>
            <a:r>
              <a:rPr lang="el-GR" sz="3600" dirty="0">
                <a:solidFill>
                  <a:srgbClr val="00FFFF"/>
                </a:solidFill>
                <a:latin typeface="Arial" charset="0"/>
                <a:cs typeface="Arial" charset="0"/>
                <a:sym typeface="Cabin"/>
              </a:rPr>
              <a:t>προτεραιότητα</a:t>
            </a:r>
            <a:r>
              <a:rPr lang="el-GR" sz="3600" u="none" strike="noStrike" cap="none" dirty="0">
                <a:solidFill>
                  <a:schemeClr val="lt1"/>
                </a:solidFill>
                <a:latin typeface="Arial" charset="0"/>
                <a:ea typeface="Arial" charset="0"/>
                <a:cs typeface="Arial" charset="0"/>
                <a:sym typeface="Cabin"/>
              </a:rPr>
              <a:t> </a:t>
            </a:r>
            <a:r>
              <a:rPr lang="el-GR" sz="3600" dirty="0">
                <a:solidFill>
                  <a:srgbClr val="00FFFF"/>
                </a:solidFill>
                <a:latin typeface="Arial" charset="0"/>
                <a:cs typeface="Arial" charset="0"/>
                <a:sym typeface="Cabin"/>
              </a:rPr>
              <a:t>τελεστή</a:t>
            </a:r>
            <a:r>
              <a:rPr lang="el-GR" sz="3600" u="none" strike="noStrike" cap="none" dirty="0">
                <a:solidFill>
                  <a:schemeClr val="lt1"/>
                </a:solidFill>
                <a:latin typeface="Arial" charset="0"/>
                <a:ea typeface="Arial" charset="0"/>
                <a:cs typeface="Arial" charset="0"/>
                <a:sym typeface="Cabin"/>
              </a:rPr>
              <a:t>»</a:t>
            </a:r>
            <a:endParaRPr lang="en-US" sz="3600" b="0" i="0" u="none" strike="noStrike" cap="none" dirty="0">
              <a:solidFill>
                <a:schemeClr val="lt1"/>
              </a:solidFill>
              <a:latin typeface="Arial"/>
              <a:ea typeface="Arial"/>
              <a:cs typeface="Arial"/>
              <a:sym typeface="Arial"/>
            </a:endParaRPr>
          </a:p>
          <a:p>
            <a:pPr marL="749300" marR="0" lvl="0" indent="-371094" algn="l" rtl="0">
              <a:lnSpc>
                <a:spcPct val="100000"/>
              </a:lnSpc>
              <a:spcBef>
                <a:spcPts val="350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Ποιος τελεστής «προηγείται» έναντι των άλλων;</a:t>
            </a:r>
            <a:endParaRPr lang="en-US" sz="3600" u="none" strike="noStrike" cap="none" dirty="0">
              <a:solidFill>
                <a:schemeClr val="lt1"/>
              </a:solidFill>
              <a:latin typeface="Arial" charset="0"/>
              <a:ea typeface="Arial" charset="0"/>
              <a:cs typeface="Arial" charset="0"/>
              <a:sym typeface="Cabin"/>
            </a:endParaRPr>
          </a:p>
        </p:txBody>
      </p:sp>
      <p:sp>
        <p:nvSpPr>
          <p:cNvPr id="379" name="Shape 379"/>
          <p:cNvSpPr txBox="1"/>
          <p:nvPr/>
        </p:nvSpPr>
        <p:spPr>
          <a:xfrm>
            <a:off x="3756025" y="6640900"/>
            <a:ext cx="874395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4400" u="none" strike="noStrike" cap="none" dirty="0">
                <a:solidFill>
                  <a:srgbClr val="00FF00"/>
                </a:solidFill>
                <a:latin typeface="Courier" charset="0"/>
                <a:ea typeface="Courier" charset="0"/>
                <a:cs typeface="Courier" charset="0"/>
                <a:sym typeface="Cabin"/>
              </a:rPr>
              <a:t>x</a:t>
            </a:r>
            <a:r>
              <a:rPr lang="en-US" sz="4400" u="none" strike="noStrike" cap="none" dirty="0">
                <a:solidFill>
                  <a:schemeClr val="lt1"/>
                </a:solidFill>
                <a:latin typeface="Courier" charset="0"/>
                <a:ea typeface="Courier" charset="0"/>
                <a:cs typeface="Courier" charset="0"/>
                <a:sym typeface="Cabin"/>
              </a:rPr>
              <a:t> = 1</a:t>
            </a:r>
            <a:r>
              <a:rPr lang="en-US" sz="4400" u="none" strike="noStrike" cap="none" dirty="0">
                <a:solidFill>
                  <a:srgbClr val="00FFFF"/>
                </a:solidFill>
                <a:latin typeface="Courier" charset="0"/>
                <a:ea typeface="Courier" charset="0"/>
                <a:cs typeface="Courier" charset="0"/>
                <a:sym typeface="Cabin"/>
              </a:rPr>
              <a:t> +</a:t>
            </a:r>
            <a:r>
              <a:rPr lang="en-US" sz="4400" u="none" strike="noStrike" cap="none" dirty="0">
                <a:solidFill>
                  <a:schemeClr val="lt1"/>
                </a:solidFill>
                <a:latin typeface="Courier" charset="0"/>
                <a:ea typeface="Courier" charset="0"/>
                <a:cs typeface="Courier" charset="0"/>
                <a:sym typeface="Cabin"/>
              </a:rPr>
              <a:t> 2 </a:t>
            </a:r>
            <a:r>
              <a:rPr lang="en-US" sz="4400" u="none" strike="noStrike" cap="none" dirty="0">
                <a:solidFill>
                  <a:srgbClr val="00FFFF"/>
                </a:solidFill>
                <a:latin typeface="Courier" charset="0"/>
                <a:ea typeface="Courier" charset="0"/>
                <a:cs typeface="Courier" charset="0"/>
                <a:sym typeface="Cabin"/>
              </a:rPr>
              <a:t>* </a:t>
            </a:r>
            <a:r>
              <a:rPr lang="en-US" sz="4400" u="none" strike="noStrike" cap="none" dirty="0">
                <a:solidFill>
                  <a:schemeClr val="lt1"/>
                </a:solidFill>
                <a:latin typeface="Courier" charset="0"/>
                <a:ea typeface="Courier" charset="0"/>
                <a:cs typeface="Courier" charset="0"/>
                <a:sym typeface="Cabin"/>
              </a:rPr>
              <a:t>3 </a:t>
            </a:r>
            <a:r>
              <a:rPr lang="en-US" sz="4400" u="none" strike="noStrike" cap="none" dirty="0">
                <a:solidFill>
                  <a:srgbClr val="00FFFF"/>
                </a:solidFill>
                <a:latin typeface="Courier" charset="0"/>
                <a:ea typeface="Courier" charset="0"/>
                <a:cs typeface="Courier" charset="0"/>
                <a:sym typeface="Cabin"/>
              </a:rPr>
              <a:t>- </a:t>
            </a:r>
            <a:r>
              <a:rPr lang="en-US" sz="4400" u="none" strike="noStrike" cap="none" dirty="0">
                <a:solidFill>
                  <a:schemeClr val="lt1"/>
                </a:solidFill>
                <a:latin typeface="Courier" charset="0"/>
                <a:ea typeface="Courier" charset="0"/>
                <a:cs typeface="Courier" charset="0"/>
                <a:sym typeface="Cabin"/>
              </a:rPr>
              <a:t>4</a:t>
            </a:r>
            <a:r>
              <a:rPr lang="en-US" sz="4400" u="none" strike="noStrike" cap="none" dirty="0">
                <a:solidFill>
                  <a:srgbClr val="00FFFF"/>
                </a:solidFill>
                <a:latin typeface="Courier" charset="0"/>
                <a:ea typeface="Courier" charset="0"/>
                <a:cs typeface="Courier" charset="0"/>
                <a:sym typeface="Cabin"/>
              </a:rPr>
              <a:t> / </a:t>
            </a:r>
            <a:r>
              <a:rPr lang="en-US" sz="4400" u="none" strike="noStrike" cap="none" dirty="0">
                <a:solidFill>
                  <a:schemeClr val="lt1"/>
                </a:solidFill>
                <a:latin typeface="Courier" charset="0"/>
                <a:ea typeface="Courier" charset="0"/>
                <a:cs typeface="Courier" charset="0"/>
                <a:sym typeface="Cabin"/>
              </a:rPr>
              <a:t>5 </a:t>
            </a:r>
            <a:r>
              <a:rPr lang="en-US" sz="4400" u="none" strike="noStrike" cap="none" dirty="0">
                <a:solidFill>
                  <a:srgbClr val="00FFFF"/>
                </a:solidFill>
                <a:latin typeface="Courier" charset="0"/>
                <a:ea typeface="Courier" charset="0"/>
                <a:cs typeface="Courier" charset="0"/>
                <a:sym typeface="Cabin"/>
              </a:rPr>
              <a:t>** </a:t>
            </a:r>
            <a:r>
              <a:rPr lang="en-US" sz="4400" u="none" strike="noStrike" cap="none" dirty="0">
                <a:solidFill>
                  <a:schemeClr val="lt1"/>
                </a:solidFill>
                <a:latin typeface="Courier" charset="0"/>
                <a:ea typeface="Courier" charset="0"/>
                <a:cs typeface="Courier" charset="0"/>
                <a:sym typeface="Cabin"/>
              </a:rPr>
              <a:t>6</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Shape 384"/>
          <p:cNvSpPr txBox="1">
            <a:spLocks noGrp="1"/>
          </p:cNvSpPr>
          <p:nvPr>
            <p:ph type="title"/>
          </p:nvPr>
        </p:nvSpPr>
        <p:spPr>
          <a:xfrm>
            <a:off x="429342" y="785812"/>
            <a:ext cx="15397316" cy="11048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600" u="none" strike="noStrike" cap="none" dirty="0">
                <a:solidFill>
                  <a:srgbClr val="FFD966"/>
                </a:solidFill>
                <a:latin typeface="Arial" charset="0"/>
                <a:ea typeface="Arial" charset="0"/>
                <a:cs typeface="Arial" charset="0"/>
                <a:sym typeface="Cabin"/>
              </a:rPr>
              <a:t>Κανόνες Προτεραιότητας Τελεστών</a:t>
            </a:r>
            <a:endParaRPr lang="en-US" sz="7600" u="none" strike="noStrike" cap="none" dirty="0">
              <a:solidFill>
                <a:srgbClr val="FFD966"/>
              </a:solidFill>
              <a:latin typeface="Arial" charset="0"/>
              <a:ea typeface="Arial" charset="0"/>
              <a:cs typeface="Arial" charset="0"/>
              <a:sym typeface="Cabin"/>
            </a:endParaRPr>
          </a:p>
        </p:txBody>
      </p:sp>
      <p:sp>
        <p:nvSpPr>
          <p:cNvPr id="385" name="Shape 385"/>
          <p:cNvSpPr txBox="1">
            <a:spLocks noGrp="1"/>
          </p:cNvSpPr>
          <p:nvPr>
            <p:ph type="body" idx="1"/>
          </p:nvPr>
        </p:nvSpPr>
        <p:spPr>
          <a:prstGeom prst="rect">
            <a:avLst/>
          </a:prstGeom>
          <a:noFill/>
          <a:ln>
            <a:noFill/>
          </a:ln>
        </p:spPr>
        <p:txBody>
          <a:bodyPr lIns="38100" tIns="38100" rIns="38100" bIns="38100" anchor="ctr" anchorCtr="0">
            <a:noAutofit/>
          </a:bodyPr>
          <a:lstStyle/>
          <a:p>
            <a:pPr marL="0" marR="0" lvl="0" indent="0" algn="l" rtl="0">
              <a:lnSpc>
                <a:spcPct val="100000"/>
              </a:lnSpc>
              <a:spcBef>
                <a:spcPts val="0"/>
              </a:spcBef>
              <a:spcAft>
                <a:spcPts val="0"/>
              </a:spcAft>
              <a:buNone/>
            </a:pPr>
            <a:r>
              <a:rPr lang="el-GR" sz="3200" u="none" strike="noStrike" cap="none" dirty="0">
                <a:solidFill>
                  <a:schemeClr val="lt1"/>
                </a:solidFill>
                <a:latin typeface="Arial" charset="0"/>
                <a:ea typeface="Arial" charset="0"/>
                <a:cs typeface="Arial" charset="0"/>
                <a:sym typeface="Cabin"/>
              </a:rPr>
              <a:t>Υψηλότερη προτεραιότητα προς Χαμηλότερη προτεραιότητα:</a:t>
            </a:r>
            <a:endParaRPr lang="en-US" sz="3200" u="none" strike="noStrike" cap="none" dirty="0">
              <a:solidFill>
                <a:schemeClr val="lt1"/>
              </a:solidFill>
              <a:latin typeface="Arial" charset="0"/>
              <a:ea typeface="Arial" charset="0"/>
              <a:cs typeface="Arial" charset="0"/>
              <a:sym typeface="Cabin"/>
            </a:endParaRPr>
          </a:p>
          <a:p>
            <a:pPr marL="1041400" marR="0" lvl="1" indent="-345694" algn="l" rtl="0">
              <a:lnSpc>
                <a:spcPct val="100000"/>
              </a:lnSpc>
              <a:spcBef>
                <a:spcPts val="3500"/>
              </a:spcBef>
              <a:spcAft>
                <a:spcPts val="0"/>
              </a:spcAft>
              <a:buClr>
                <a:schemeClr val="lt1"/>
              </a:buClr>
              <a:buSzPct val="100000"/>
              <a:buFont typeface="Cabin"/>
            </a:pPr>
            <a:r>
              <a:rPr lang="el-GR" sz="3200" dirty="0">
                <a:solidFill>
                  <a:schemeClr val="lt1"/>
                </a:solidFill>
                <a:latin typeface="Arial" charset="0"/>
                <a:ea typeface="Arial" charset="0"/>
                <a:cs typeface="Arial" charset="0"/>
                <a:sym typeface="Cabin"/>
              </a:rPr>
              <a:t>Οι παρενθέσεις προηγούνται πάντα</a:t>
            </a:r>
            <a:endParaRPr lang="en-US" sz="3200" u="none" strike="noStrike" cap="none" dirty="0">
              <a:solidFill>
                <a:schemeClr val="lt1"/>
              </a:solidFill>
              <a:latin typeface="Arial" charset="0"/>
              <a:ea typeface="Arial" charset="0"/>
              <a:cs typeface="Arial" charset="0"/>
              <a:sym typeface="Cabin"/>
            </a:endParaRPr>
          </a:p>
          <a:p>
            <a:pPr marL="1041400" marR="0" lvl="1" indent="-345694" algn="l" rtl="0">
              <a:lnSpc>
                <a:spcPct val="100000"/>
              </a:lnSpc>
              <a:spcBef>
                <a:spcPts val="3500"/>
              </a:spcBef>
              <a:spcAft>
                <a:spcPts val="0"/>
              </a:spcAft>
              <a:buClr>
                <a:schemeClr val="lt1"/>
              </a:buClr>
              <a:buSzPct val="100000"/>
              <a:buFont typeface="Cabin"/>
            </a:pPr>
            <a:r>
              <a:rPr lang="el-GR" sz="3200" u="none" strike="noStrike" cap="none" dirty="0">
                <a:solidFill>
                  <a:schemeClr val="lt1"/>
                </a:solidFill>
                <a:latin typeface="Arial" charset="0"/>
                <a:ea typeface="Arial" charset="0"/>
                <a:cs typeface="Arial" charset="0"/>
                <a:sym typeface="Cabin"/>
              </a:rPr>
              <a:t>Δύναμη </a:t>
            </a:r>
            <a:r>
              <a:rPr lang="en-US" sz="3200" u="none" strike="noStrike" cap="none" dirty="0">
                <a:solidFill>
                  <a:schemeClr val="lt1"/>
                </a:solidFill>
                <a:latin typeface="Arial" charset="0"/>
                <a:ea typeface="Arial" charset="0"/>
                <a:cs typeface="Arial" charset="0"/>
                <a:sym typeface="Cabin"/>
              </a:rPr>
              <a:t>(</a:t>
            </a:r>
            <a:r>
              <a:rPr lang="el-GR" sz="3200" u="none" strike="noStrike" cap="none" dirty="0">
                <a:solidFill>
                  <a:schemeClr val="lt1"/>
                </a:solidFill>
                <a:latin typeface="Arial" charset="0"/>
                <a:ea typeface="Arial" charset="0"/>
                <a:cs typeface="Arial" charset="0"/>
                <a:sym typeface="Cabin"/>
              </a:rPr>
              <a:t>ύψωση σε δύναμη</a:t>
            </a:r>
            <a:r>
              <a:rPr lang="en-US" sz="3200" u="none" strike="noStrike" cap="none" dirty="0">
                <a:solidFill>
                  <a:schemeClr val="lt1"/>
                </a:solidFill>
                <a:latin typeface="Arial" charset="0"/>
                <a:ea typeface="Arial" charset="0"/>
                <a:cs typeface="Arial" charset="0"/>
                <a:sym typeface="Cabin"/>
              </a:rPr>
              <a:t>)</a:t>
            </a:r>
          </a:p>
          <a:p>
            <a:pPr marL="1041400" marR="0" lvl="1" indent="-345694" algn="l" rtl="0">
              <a:lnSpc>
                <a:spcPct val="100000"/>
              </a:lnSpc>
              <a:spcBef>
                <a:spcPts val="3500"/>
              </a:spcBef>
              <a:spcAft>
                <a:spcPts val="0"/>
              </a:spcAft>
              <a:buClr>
                <a:schemeClr val="lt1"/>
              </a:buClr>
              <a:buSzPct val="100000"/>
              <a:buFont typeface="Cabin"/>
            </a:pPr>
            <a:r>
              <a:rPr lang="el-GR" sz="3200" u="none" strike="noStrike" cap="none" dirty="0">
                <a:solidFill>
                  <a:schemeClr val="lt1"/>
                </a:solidFill>
                <a:latin typeface="Arial" charset="0"/>
                <a:ea typeface="Arial" charset="0"/>
                <a:cs typeface="Arial" charset="0"/>
                <a:sym typeface="Cabin"/>
              </a:rPr>
              <a:t>Πολλαπλασιασμός</a:t>
            </a:r>
            <a:r>
              <a:rPr lang="en-US" sz="3200" u="none" strike="noStrike" cap="none" dirty="0">
                <a:solidFill>
                  <a:schemeClr val="lt1"/>
                </a:solidFill>
                <a:latin typeface="Arial" charset="0"/>
                <a:ea typeface="Arial" charset="0"/>
                <a:cs typeface="Arial" charset="0"/>
                <a:sym typeface="Cabin"/>
              </a:rPr>
              <a:t>, </a:t>
            </a:r>
            <a:r>
              <a:rPr lang="el-GR" sz="3200" u="none" strike="noStrike" cap="none" dirty="0">
                <a:solidFill>
                  <a:schemeClr val="lt1"/>
                </a:solidFill>
                <a:latin typeface="Arial" charset="0"/>
                <a:ea typeface="Arial" charset="0"/>
                <a:cs typeface="Arial" charset="0"/>
                <a:sym typeface="Cabin"/>
              </a:rPr>
              <a:t>Διαίρεση</a:t>
            </a:r>
            <a:r>
              <a:rPr lang="en-US" sz="3200" u="none" strike="noStrike" cap="none" dirty="0">
                <a:solidFill>
                  <a:schemeClr val="lt1"/>
                </a:solidFill>
                <a:latin typeface="Arial" charset="0"/>
                <a:ea typeface="Arial" charset="0"/>
                <a:cs typeface="Arial" charset="0"/>
                <a:sym typeface="Cabin"/>
              </a:rPr>
              <a:t> </a:t>
            </a:r>
            <a:r>
              <a:rPr lang="el-GR" sz="3200" u="none" strike="noStrike" cap="none" dirty="0">
                <a:solidFill>
                  <a:schemeClr val="lt1"/>
                </a:solidFill>
                <a:latin typeface="Arial" charset="0"/>
                <a:ea typeface="Arial" charset="0"/>
                <a:cs typeface="Arial" charset="0"/>
                <a:sym typeface="Cabin"/>
              </a:rPr>
              <a:t>και Υπόλοιπο</a:t>
            </a:r>
            <a:endParaRPr lang="en-US" sz="3200" u="none" strike="noStrike" cap="none" dirty="0">
              <a:solidFill>
                <a:schemeClr val="lt1"/>
              </a:solidFill>
              <a:latin typeface="Arial" charset="0"/>
              <a:ea typeface="Arial" charset="0"/>
              <a:cs typeface="Arial" charset="0"/>
              <a:sym typeface="Cabin"/>
            </a:endParaRPr>
          </a:p>
          <a:p>
            <a:pPr marL="1041400" marR="0" lvl="1" indent="-345694" algn="l" rtl="0">
              <a:lnSpc>
                <a:spcPct val="100000"/>
              </a:lnSpc>
              <a:spcBef>
                <a:spcPts val="3500"/>
              </a:spcBef>
              <a:spcAft>
                <a:spcPts val="0"/>
              </a:spcAft>
              <a:buClr>
                <a:schemeClr val="lt1"/>
              </a:buClr>
              <a:buSzPct val="100000"/>
              <a:buFont typeface="Cabin"/>
            </a:pPr>
            <a:r>
              <a:rPr lang="el-GR" sz="3200" u="none" strike="noStrike" cap="none" dirty="0">
                <a:solidFill>
                  <a:schemeClr val="lt1"/>
                </a:solidFill>
                <a:latin typeface="Arial" charset="0"/>
                <a:ea typeface="Arial" charset="0"/>
                <a:cs typeface="Arial" charset="0"/>
                <a:sym typeface="Cabin"/>
              </a:rPr>
              <a:t>Πρόσθεση</a:t>
            </a:r>
            <a:r>
              <a:rPr lang="en-US" sz="3200" u="none" strike="noStrike" cap="none" dirty="0">
                <a:solidFill>
                  <a:schemeClr val="lt1"/>
                </a:solidFill>
                <a:latin typeface="Arial" charset="0"/>
                <a:ea typeface="Arial" charset="0"/>
                <a:cs typeface="Arial" charset="0"/>
                <a:sym typeface="Cabin"/>
              </a:rPr>
              <a:t> </a:t>
            </a:r>
            <a:r>
              <a:rPr lang="el-GR" sz="3200" u="none" strike="noStrike" cap="none" dirty="0">
                <a:solidFill>
                  <a:schemeClr val="lt1"/>
                </a:solidFill>
                <a:latin typeface="Arial" charset="0"/>
                <a:ea typeface="Arial" charset="0"/>
                <a:cs typeface="Arial" charset="0"/>
                <a:sym typeface="Cabin"/>
              </a:rPr>
              <a:t>και Αφαίρεση</a:t>
            </a:r>
            <a:endParaRPr lang="en-US" sz="3200" u="none" strike="noStrike" cap="none" dirty="0">
              <a:solidFill>
                <a:schemeClr val="lt1"/>
              </a:solidFill>
              <a:latin typeface="Arial" charset="0"/>
              <a:ea typeface="Arial" charset="0"/>
              <a:cs typeface="Arial" charset="0"/>
              <a:sym typeface="Cabin"/>
            </a:endParaRPr>
          </a:p>
          <a:p>
            <a:pPr marL="1041400" marR="0" lvl="1" indent="-345694" algn="l" rtl="0">
              <a:lnSpc>
                <a:spcPct val="100000"/>
              </a:lnSpc>
              <a:spcBef>
                <a:spcPts val="3500"/>
              </a:spcBef>
              <a:spcAft>
                <a:spcPts val="0"/>
              </a:spcAft>
              <a:buClr>
                <a:schemeClr val="lt1"/>
              </a:buClr>
              <a:buSzPct val="100000"/>
              <a:buFont typeface="Cabin"/>
            </a:pPr>
            <a:r>
              <a:rPr lang="el-GR" sz="3200" u="none" strike="noStrike" cap="none" dirty="0">
                <a:solidFill>
                  <a:schemeClr val="lt1"/>
                </a:solidFill>
                <a:latin typeface="Arial" charset="0"/>
                <a:ea typeface="Arial" charset="0"/>
                <a:cs typeface="Arial" charset="0"/>
                <a:sym typeface="Cabin"/>
              </a:rPr>
              <a:t>Από αριστερά προς τα δεξιά</a:t>
            </a:r>
            <a:endParaRPr lang="en-US" sz="3200" u="none" strike="noStrike" cap="none" dirty="0">
              <a:solidFill>
                <a:schemeClr val="lt1"/>
              </a:solidFill>
              <a:latin typeface="Arial" charset="0"/>
              <a:ea typeface="Arial" charset="0"/>
              <a:cs typeface="Arial" charset="0"/>
              <a:sym typeface="Cabin"/>
            </a:endParaRPr>
          </a:p>
        </p:txBody>
      </p:sp>
      <p:grpSp>
        <p:nvGrpSpPr>
          <p:cNvPr id="386" name="Shape 386"/>
          <p:cNvGrpSpPr/>
          <p:nvPr/>
        </p:nvGrpSpPr>
        <p:grpSpPr>
          <a:xfrm>
            <a:off x="11061290" y="3989972"/>
            <a:ext cx="4765368" cy="3020428"/>
            <a:chOff x="0" y="-349272"/>
            <a:chExt cx="2522536" cy="3020428"/>
          </a:xfrm>
        </p:grpSpPr>
        <p:sp>
          <p:nvSpPr>
            <p:cNvPr id="387" name="Shape 387"/>
            <p:cNvSpPr txBox="1"/>
            <p:nvPr/>
          </p:nvSpPr>
          <p:spPr>
            <a:xfrm>
              <a:off x="0" y="-349272"/>
              <a:ext cx="2262187" cy="3020428"/>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3600" u="none" strike="noStrike" cap="none" dirty="0">
                  <a:solidFill>
                    <a:srgbClr val="FF00FF"/>
                  </a:solidFill>
                  <a:latin typeface="Arial" charset="0"/>
                  <a:ea typeface="Arial" charset="0"/>
                  <a:cs typeface="Arial" charset="0"/>
                  <a:sym typeface="Cabin"/>
                </a:rPr>
                <a:t>Παρενθέσεις</a:t>
              </a:r>
              <a:endParaRPr lang="en-US" sz="3600" u="none" strike="noStrike" cap="none" dirty="0">
                <a:solidFill>
                  <a:srgbClr val="FF00FF"/>
                </a:solidFill>
                <a:latin typeface="Arial" charset="0"/>
                <a:ea typeface="Arial" charset="0"/>
                <a:cs typeface="Arial" charset="0"/>
                <a:sym typeface="Cabin"/>
              </a:endParaRPr>
            </a:p>
            <a:p>
              <a:pPr marL="0" marR="0" lvl="0" indent="0" algn="ctr" rtl="0">
                <a:lnSpc>
                  <a:spcPct val="100000"/>
                </a:lnSpc>
                <a:spcBef>
                  <a:spcPts val="0"/>
                </a:spcBef>
                <a:spcAft>
                  <a:spcPts val="0"/>
                </a:spcAft>
                <a:buClr>
                  <a:srgbClr val="FF0000"/>
                </a:buClr>
                <a:buSzPct val="25000"/>
                <a:buFont typeface="Cabin"/>
                <a:buNone/>
              </a:pPr>
              <a:r>
                <a:rPr lang="el-GR" sz="3600" u="none" strike="noStrike" cap="none" dirty="0">
                  <a:solidFill>
                    <a:srgbClr val="00FFFF"/>
                  </a:solidFill>
                  <a:latin typeface="Arial" charset="0"/>
                  <a:ea typeface="Arial" charset="0"/>
                  <a:cs typeface="Arial" charset="0"/>
                  <a:sym typeface="Cabin"/>
                </a:rPr>
                <a:t>Δύναμη</a:t>
              </a:r>
              <a:endParaRPr lang="en-US" sz="3600" u="none" strike="noStrike" cap="none" dirty="0">
                <a:solidFill>
                  <a:srgbClr val="00FFFF"/>
                </a:solidFill>
                <a:latin typeface="Arial" charset="0"/>
                <a:ea typeface="Arial" charset="0"/>
                <a:cs typeface="Arial" charset="0"/>
                <a:sym typeface="Cabin"/>
              </a:endParaRPr>
            </a:p>
            <a:p>
              <a:pPr marL="0" marR="0" lvl="0" indent="0" algn="ctr" rtl="0">
                <a:lnSpc>
                  <a:spcPct val="100000"/>
                </a:lnSpc>
                <a:spcBef>
                  <a:spcPts val="0"/>
                </a:spcBef>
                <a:spcAft>
                  <a:spcPts val="0"/>
                </a:spcAft>
                <a:buClr>
                  <a:srgbClr val="00FF00"/>
                </a:buClr>
                <a:buSzPct val="25000"/>
                <a:buFont typeface="Cabin"/>
                <a:buNone/>
              </a:pPr>
              <a:r>
                <a:rPr lang="el-GR" sz="3600" u="none" strike="noStrike" cap="none" dirty="0">
                  <a:solidFill>
                    <a:srgbClr val="00FF00"/>
                  </a:solidFill>
                  <a:latin typeface="Arial" charset="0"/>
                  <a:ea typeface="Arial" charset="0"/>
                  <a:cs typeface="Arial" charset="0"/>
                  <a:sym typeface="Cabin"/>
                </a:rPr>
                <a:t>Πολλαπλασιασμός</a:t>
              </a:r>
              <a:endParaRPr lang="en-US" sz="3600" u="none" strike="noStrike" cap="none" dirty="0">
                <a:solidFill>
                  <a:srgbClr val="00FF00"/>
                </a:solidFill>
                <a:latin typeface="Arial" charset="0"/>
                <a:ea typeface="Arial" charset="0"/>
                <a:cs typeface="Arial" charset="0"/>
                <a:sym typeface="Cabin"/>
              </a:endParaRPr>
            </a:p>
            <a:p>
              <a:pPr marL="0" marR="0" lvl="0" indent="0" algn="ctr" rtl="0">
                <a:lnSpc>
                  <a:spcPct val="100000"/>
                </a:lnSpc>
                <a:spcBef>
                  <a:spcPts val="0"/>
                </a:spcBef>
                <a:spcAft>
                  <a:spcPts val="0"/>
                </a:spcAft>
                <a:buClr>
                  <a:srgbClr val="FF7F00"/>
                </a:buClr>
                <a:buSzPct val="25000"/>
                <a:buFont typeface="Cabin"/>
                <a:buNone/>
              </a:pPr>
              <a:r>
                <a:rPr lang="el-GR" sz="3600" u="none" strike="noStrike" cap="none" dirty="0">
                  <a:solidFill>
                    <a:srgbClr val="FF9900"/>
                  </a:solidFill>
                  <a:latin typeface="Arial" charset="0"/>
                  <a:ea typeface="Arial" charset="0"/>
                  <a:cs typeface="Arial" charset="0"/>
                  <a:sym typeface="Cabin"/>
                </a:rPr>
                <a:t>Πρόσθεση</a:t>
              </a:r>
              <a:endParaRPr lang="en-US" sz="3600" u="none" strike="noStrike" cap="none" dirty="0">
                <a:solidFill>
                  <a:srgbClr val="FF9900"/>
                </a:solidFill>
                <a:latin typeface="Arial" charset="0"/>
                <a:ea typeface="Arial" charset="0"/>
                <a:cs typeface="Arial" charset="0"/>
                <a:sym typeface="Cabin"/>
              </a:endParaRPr>
            </a:p>
            <a:p>
              <a:pPr marL="0" marR="0" lvl="0" indent="0" algn="ctr" rtl="0">
                <a:lnSpc>
                  <a:spcPct val="100000"/>
                </a:lnSpc>
                <a:spcBef>
                  <a:spcPts val="0"/>
                </a:spcBef>
                <a:spcAft>
                  <a:spcPts val="0"/>
                </a:spcAft>
                <a:buClr>
                  <a:srgbClr val="FFFF00"/>
                </a:buClr>
                <a:buSzPct val="25000"/>
                <a:buFont typeface="Cabin"/>
                <a:buNone/>
              </a:pPr>
              <a:r>
                <a:rPr lang="el-GR" sz="3600" u="none" strike="noStrike" cap="none" dirty="0">
                  <a:solidFill>
                    <a:srgbClr val="FFFF00"/>
                  </a:solidFill>
                  <a:latin typeface="Arial" charset="0"/>
                  <a:ea typeface="Arial" charset="0"/>
                  <a:cs typeface="Arial" charset="0"/>
                  <a:sym typeface="Cabin"/>
                </a:rPr>
                <a:t>Αριστερά προς Δεξιά</a:t>
              </a:r>
              <a:endParaRPr lang="en-US" sz="3600" u="none" strike="noStrike" cap="none" dirty="0">
                <a:solidFill>
                  <a:srgbClr val="FFFF00"/>
                </a:solidFill>
                <a:latin typeface="Arial" charset="0"/>
                <a:ea typeface="Arial" charset="0"/>
                <a:cs typeface="Arial" charset="0"/>
                <a:sym typeface="Cabin"/>
              </a:endParaRPr>
            </a:p>
          </p:txBody>
        </p:sp>
        <p:cxnSp>
          <p:nvCxnSpPr>
            <p:cNvPr id="388" name="Shape 388"/>
            <p:cNvCxnSpPr/>
            <p:nvPr/>
          </p:nvCxnSpPr>
          <p:spPr>
            <a:xfrm flipV="1">
              <a:off x="2522536" y="134936"/>
              <a:ext cx="0" cy="2051050"/>
            </a:xfrm>
            <a:prstGeom prst="straightConnector1">
              <a:avLst/>
            </a:prstGeom>
            <a:noFill/>
            <a:ln w="88900" cap="rnd" cmpd="sng">
              <a:solidFill>
                <a:schemeClr val="lt1"/>
              </a:solidFill>
              <a:prstDash val="solid"/>
              <a:miter/>
              <a:headEnd type="stealth" w="med" len="med"/>
              <a:tailEnd type="none" w="med" len="med"/>
            </a:ln>
          </p:spPr>
        </p:cxn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Shape 250"/>
          <p:cNvSpPr txBox="1">
            <a:spLocks noGrp="1"/>
          </p:cNvSpPr>
          <p:nvPr>
            <p:ph type="title"/>
          </p:nvPr>
        </p:nvSpPr>
        <p:spPr>
          <a:xfrm>
            <a:off x="812800" y="785812"/>
            <a:ext cx="14070626" cy="1104899"/>
          </a:xfrm>
          <a:prstGeom prst="rect">
            <a:avLst/>
          </a:prstGeom>
          <a:noFill/>
          <a:ln>
            <a:noFill/>
          </a:ln>
        </p:spPr>
        <p:txBody>
          <a:bodyPr lIns="50800" tIns="50800" rIns="50800" bIns="508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l-GR" sz="7800" u="none" strike="noStrike" cap="none" dirty="0">
                <a:solidFill>
                  <a:srgbClr val="FFD966"/>
                </a:solidFill>
                <a:latin typeface="Arial" charset="0"/>
                <a:ea typeface="Arial" charset="0"/>
                <a:cs typeface="Arial" charset="0"/>
                <a:sym typeface="Cabin"/>
              </a:rPr>
              <a:t>Σταθερές</a:t>
            </a:r>
            <a:endParaRPr lang="en-US" sz="7800" u="none" strike="noStrike" cap="none" dirty="0">
              <a:solidFill>
                <a:srgbClr val="FFD966"/>
              </a:solidFill>
              <a:latin typeface="Arial" charset="0"/>
              <a:ea typeface="Arial" charset="0"/>
              <a:cs typeface="Arial" charset="0"/>
              <a:sym typeface="Cabin"/>
            </a:endParaRPr>
          </a:p>
        </p:txBody>
      </p:sp>
      <p:sp>
        <p:nvSpPr>
          <p:cNvPr id="251" name="Shape 251"/>
          <p:cNvSpPr txBox="1">
            <a:spLocks noGrp="1"/>
          </p:cNvSpPr>
          <p:nvPr>
            <p:ph type="body" idx="1"/>
          </p:nvPr>
        </p:nvSpPr>
        <p:spPr>
          <a:xfrm>
            <a:off x="812800" y="1554956"/>
            <a:ext cx="14630400" cy="6034087"/>
          </a:xfrm>
          <a:prstGeom prst="rect">
            <a:avLst/>
          </a:prstGeom>
          <a:noFill/>
          <a:ln>
            <a:noFill/>
          </a:ln>
        </p:spPr>
        <p:txBody>
          <a:bodyPr lIns="50800" tIns="50800" rIns="50800" bIns="50800" anchor="ctr" anchorCtr="0">
            <a:noAutofit/>
          </a:bodyPr>
          <a:lstStyle/>
          <a:p>
            <a:pPr marL="1104900" marR="0" lvl="0" indent="-603377" algn="l" rtl="0">
              <a:lnSpc>
                <a:spcPct val="100000"/>
              </a:lnSpc>
              <a:spcBef>
                <a:spcPts val="0"/>
              </a:spcBef>
              <a:spcAft>
                <a:spcPts val="0"/>
              </a:spcAft>
              <a:buClr>
                <a:srgbClr val="FF9900"/>
              </a:buClr>
              <a:buSzPct val="100000"/>
              <a:buFont typeface="Cabin"/>
              <a:buChar char="•"/>
            </a:pPr>
            <a:r>
              <a:rPr lang="el-GR" sz="3600" u="none" strike="noStrike" cap="none" dirty="0">
                <a:solidFill>
                  <a:srgbClr val="FF9900"/>
                </a:solidFill>
                <a:latin typeface="Arial" charset="0"/>
                <a:ea typeface="Arial" charset="0"/>
                <a:cs typeface="Arial" charset="0"/>
                <a:sym typeface="Cabin"/>
              </a:rPr>
              <a:t>Σταθερές τιμές </a:t>
            </a:r>
            <a:r>
              <a:rPr lang="el-GR" sz="3600" u="none" strike="noStrike" cap="none" dirty="0">
                <a:solidFill>
                  <a:srgbClr val="FFFFFF"/>
                </a:solidFill>
                <a:latin typeface="Arial" charset="0"/>
                <a:ea typeface="Arial" charset="0"/>
                <a:cs typeface="Arial" charset="0"/>
                <a:sym typeface="Cabin"/>
              </a:rPr>
              <a:t>όπως αριθμοί, γράμματα και συμβολοσειρές ονομάζονται</a:t>
            </a:r>
            <a:r>
              <a:rPr lang="en-US" sz="3600" u="none" strike="noStrike" cap="none" dirty="0">
                <a:solidFill>
                  <a:srgbClr val="FFFFFF"/>
                </a:solidFill>
                <a:latin typeface="Arial" charset="0"/>
                <a:ea typeface="Arial" charset="0"/>
                <a:cs typeface="Arial" charset="0"/>
                <a:sym typeface="Cabin"/>
              </a:rPr>
              <a:t> </a:t>
            </a:r>
            <a:r>
              <a:rPr lang="el-GR" sz="3600" b="0" i="0" u="none" strike="noStrike" cap="none" dirty="0">
                <a:solidFill>
                  <a:srgbClr val="FF9900"/>
                </a:solidFill>
                <a:latin typeface="Arial"/>
                <a:ea typeface="Arial"/>
                <a:cs typeface="Arial"/>
                <a:sym typeface="Arial"/>
              </a:rPr>
              <a:t>«</a:t>
            </a:r>
            <a:r>
              <a:rPr lang="el-GR" sz="3600" u="none" strike="noStrike" cap="none" dirty="0">
                <a:solidFill>
                  <a:srgbClr val="FF9900"/>
                </a:solidFill>
                <a:latin typeface="Arial" charset="0"/>
                <a:ea typeface="Arial" charset="0"/>
                <a:cs typeface="Arial" charset="0"/>
                <a:sym typeface="Cabin"/>
              </a:rPr>
              <a:t>σταθερές»</a:t>
            </a:r>
            <a:r>
              <a:rPr lang="en-US" sz="3600" u="none" strike="noStrike" cap="none" dirty="0">
                <a:solidFill>
                  <a:srgbClr val="FF9900"/>
                </a:solidFill>
                <a:latin typeface="Arial" charset="0"/>
                <a:ea typeface="Arial" charset="0"/>
                <a:cs typeface="Arial" charset="0"/>
                <a:sym typeface="Cabin"/>
              </a:rPr>
              <a:t> </a:t>
            </a:r>
            <a:r>
              <a:rPr lang="el-GR" sz="3600" u="none" strike="noStrike" cap="none" dirty="0">
                <a:solidFill>
                  <a:srgbClr val="FFFFFF"/>
                </a:solidFill>
                <a:latin typeface="Arial" charset="0"/>
                <a:ea typeface="Arial" charset="0"/>
                <a:cs typeface="Arial" charset="0"/>
                <a:sym typeface="Cabin"/>
              </a:rPr>
              <a:t>διότι η τιμή τους δεν αλλάζει.</a:t>
            </a:r>
            <a:endParaRPr lang="en-US" sz="3600" u="none" strike="noStrike" cap="none" dirty="0">
              <a:solidFill>
                <a:srgbClr val="FFFFFF"/>
              </a:solidFill>
              <a:latin typeface="Arial" charset="0"/>
              <a:ea typeface="Arial" charset="0"/>
              <a:cs typeface="Arial" charset="0"/>
              <a:sym typeface="Cabin"/>
            </a:endParaRPr>
          </a:p>
          <a:p>
            <a:pPr marL="1104900" marR="0" lvl="0" indent="-603377" algn="l" rtl="0">
              <a:lnSpc>
                <a:spcPct val="100000"/>
              </a:lnSpc>
              <a:spcBef>
                <a:spcPts val="230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Οι αριθμητικές</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rgbClr val="FF9900"/>
                </a:solidFill>
                <a:latin typeface="Arial" charset="0"/>
                <a:ea typeface="Arial" charset="0"/>
                <a:cs typeface="Arial" charset="0"/>
                <a:sym typeface="Cabin"/>
              </a:rPr>
              <a:t>σταθερές</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chemeClr val="lt1"/>
                </a:solidFill>
                <a:latin typeface="Arial" charset="0"/>
                <a:ea typeface="Arial" charset="0"/>
                <a:cs typeface="Arial" charset="0"/>
                <a:sym typeface="Cabin"/>
              </a:rPr>
              <a:t>είναι οι αναμενόμενες.</a:t>
            </a:r>
            <a:endParaRPr lang="en-US" sz="3600" u="none" strike="noStrike" cap="none" dirty="0">
              <a:solidFill>
                <a:schemeClr val="lt1"/>
              </a:solidFill>
              <a:latin typeface="Arial" charset="0"/>
              <a:ea typeface="Arial" charset="0"/>
              <a:cs typeface="Arial" charset="0"/>
              <a:sym typeface="Cabin"/>
            </a:endParaRPr>
          </a:p>
          <a:p>
            <a:pPr marL="1104900" marR="0" lvl="0" indent="-603377" algn="l" rtl="0">
              <a:lnSpc>
                <a:spcPct val="100000"/>
              </a:lnSpc>
              <a:spcBef>
                <a:spcPts val="2300"/>
              </a:spcBef>
              <a:spcAft>
                <a:spcPts val="0"/>
              </a:spcAft>
              <a:buClr>
                <a:schemeClr val="lt1"/>
              </a:buClr>
              <a:buSzPct val="100000"/>
              <a:buFont typeface="Cabin"/>
              <a:buChar char="•"/>
            </a:pPr>
            <a:r>
              <a:rPr lang="el-GR" sz="3600" dirty="0">
                <a:solidFill>
                  <a:schemeClr val="lt1"/>
                </a:solidFill>
                <a:latin typeface="Arial" charset="0"/>
                <a:ea typeface="Arial" charset="0"/>
                <a:cs typeface="Arial" charset="0"/>
                <a:sym typeface="Cabin"/>
              </a:rPr>
              <a:t>Οι </a:t>
            </a:r>
            <a:r>
              <a:rPr lang="el-GR" sz="3600" u="none" strike="noStrike" cap="none" dirty="0">
                <a:solidFill>
                  <a:schemeClr val="lt1"/>
                </a:solidFill>
                <a:latin typeface="Arial" charset="0"/>
                <a:ea typeface="Arial" charset="0"/>
                <a:cs typeface="Arial" charset="0"/>
                <a:sym typeface="Cabin"/>
              </a:rPr>
              <a:t>αλφαριθμητικές</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rgbClr val="FF9900"/>
                </a:solidFill>
                <a:latin typeface="Arial" charset="0"/>
                <a:ea typeface="Arial" charset="0"/>
                <a:cs typeface="Arial" charset="0"/>
                <a:sym typeface="Cabin"/>
              </a:rPr>
              <a:t>σταθερές</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chemeClr val="lt1"/>
                </a:solidFill>
                <a:latin typeface="Arial" charset="0"/>
                <a:ea typeface="Arial" charset="0"/>
                <a:cs typeface="Arial" charset="0"/>
                <a:sym typeface="Cabin"/>
              </a:rPr>
              <a:t>περικλείονται σε μονά εισαγωγικά </a:t>
            </a:r>
            <a:r>
              <a:rPr lang="en-US" sz="3600" u="none" strike="noStrike" cap="none" dirty="0">
                <a:solidFill>
                  <a:schemeClr val="lt1"/>
                </a:solidFill>
                <a:latin typeface="Arial" charset="0"/>
                <a:ea typeface="Arial" charset="0"/>
                <a:cs typeface="Arial" charset="0"/>
                <a:sym typeface="Cabin"/>
              </a:rPr>
              <a:t>(‘)</a:t>
            </a:r>
            <a:br>
              <a:rPr lang="en-US" sz="3600" u="none" strike="noStrike" cap="none" dirty="0">
                <a:solidFill>
                  <a:schemeClr val="lt1"/>
                </a:solidFill>
                <a:latin typeface="Arial" charset="0"/>
                <a:ea typeface="Arial" charset="0"/>
                <a:cs typeface="Arial" charset="0"/>
                <a:sym typeface="Cabin"/>
              </a:rPr>
            </a:br>
            <a:r>
              <a:rPr lang="el-GR" sz="3600" u="none" strike="noStrike" cap="none" dirty="0">
                <a:solidFill>
                  <a:schemeClr val="lt1"/>
                </a:solidFill>
                <a:latin typeface="Arial" charset="0"/>
                <a:ea typeface="Arial" charset="0"/>
                <a:cs typeface="Arial" charset="0"/>
                <a:sym typeface="Cabin"/>
              </a:rPr>
              <a:t>ή σε διπλά εισαγωγ</a:t>
            </a:r>
            <a:r>
              <a:rPr lang="el-GR" sz="3600" dirty="0">
                <a:solidFill>
                  <a:schemeClr val="lt1"/>
                </a:solidFill>
                <a:latin typeface="Arial" charset="0"/>
                <a:ea typeface="Arial" charset="0"/>
                <a:cs typeface="Arial" charset="0"/>
                <a:sym typeface="Cabin"/>
              </a:rPr>
              <a:t>ικά </a:t>
            </a:r>
            <a:r>
              <a:rPr lang="en-US" sz="3600" u="none" strike="noStrike" cap="none" dirty="0">
                <a:solidFill>
                  <a:schemeClr val="lt1"/>
                </a:solidFill>
                <a:latin typeface="Arial" charset="0"/>
                <a:ea typeface="Arial" charset="0"/>
                <a:cs typeface="Arial" charset="0"/>
                <a:sym typeface="Cabin"/>
              </a:rPr>
              <a:t>(")</a:t>
            </a:r>
            <a:br>
              <a:rPr lang="en-US" sz="3600" u="none" strike="noStrike" cap="none" dirty="0">
                <a:solidFill>
                  <a:schemeClr val="lt1"/>
                </a:solidFill>
                <a:latin typeface="Arial" charset="0"/>
                <a:ea typeface="Arial" charset="0"/>
                <a:cs typeface="Arial" charset="0"/>
                <a:sym typeface="Cabin"/>
              </a:rPr>
            </a:br>
            <a:endParaRPr lang="en-US" sz="3600" u="none" strike="noStrike" cap="none" dirty="0">
              <a:solidFill>
                <a:schemeClr val="lt1"/>
              </a:solidFill>
              <a:latin typeface="Arial" charset="0"/>
              <a:ea typeface="Arial" charset="0"/>
              <a:cs typeface="Arial" charset="0"/>
              <a:sym typeface="Cabin"/>
            </a:endParaRPr>
          </a:p>
        </p:txBody>
      </p:sp>
      <p:sp>
        <p:nvSpPr>
          <p:cNvPr id="252" name="Shape 252"/>
          <p:cNvSpPr txBox="1"/>
          <p:nvPr/>
        </p:nvSpPr>
        <p:spPr>
          <a:xfrm>
            <a:off x="10115550" y="5454855"/>
            <a:ext cx="5986463" cy="3125787"/>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FFFF00"/>
                </a:solidFill>
                <a:latin typeface="Courier"/>
                <a:ea typeface="Courier"/>
                <a:cs typeface="Courier"/>
                <a:sym typeface="Courier New"/>
              </a:rPr>
              <a:t>print(</a:t>
            </a:r>
            <a:r>
              <a:rPr lang="en-US" sz="3000" i="0" u="none" strike="noStrike" cap="none" dirty="0">
                <a:solidFill>
                  <a:srgbClr val="FF9900"/>
                </a:solidFill>
                <a:latin typeface="Courier"/>
                <a:ea typeface="Courier"/>
                <a:cs typeface="Courier"/>
                <a:sym typeface="Courier New"/>
              </a:rPr>
              <a:t>123</a:t>
            </a:r>
            <a:r>
              <a:rPr lang="en-US" sz="3000" i="0" u="none" strike="noStrike" cap="none"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123</a:t>
            </a:r>
          </a:p>
          <a:p>
            <a:pPr lvl="0">
              <a:buClr>
                <a:schemeClr val="lt1"/>
              </a:buClr>
              <a:buSzPct val="25000"/>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FFFF00"/>
                </a:solidFill>
                <a:latin typeface="Courier"/>
                <a:ea typeface="Courier"/>
                <a:cs typeface="Courier"/>
                <a:sym typeface="Courier New"/>
              </a:rPr>
              <a:t>print(</a:t>
            </a:r>
            <a:r>
              <a:rPr lang="en-US" sz="3000" i="0" u="none" strike="noStrike" cap="none" dirty="0">
                <a:solidFill>
                  <a:srgbClr val="FF9900"/>
                </a:solidFill>
                <a:latin typeface="Courier"/>
                <a:ea typeface="Courier"/>
                <a:cs typeface="Courier"/>
                <a:sym typeface="Courier New"/>
              </a:rPr>
              <a:t>98.6</a:t>
            </a:r>
            <a:r>
              <a:rPr lang="en-US" sz="3000" dirty="0">
                <a:solidFill>
                  <a:srgbClr val="FFFF00"/>
                </a:solidFill>
                <a:latin typeface="Courier"/>
                <a:ea typeface="Courier"/>
                <a:cs typeface="Courier"/>
                <a:sym typeface="Courier New"/>
              </a:rPr>
              <a:t>)</a:t>
            </a:r>
            <a:endParaRPr lang="en-US" sz="3000" i="0" u="none" strike="noStrike" cap="none" dirty="0">
              <a:solidFill>
                <a:srgbClr val="FF99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98.6</a:t>
            </a:r>
          </a:p>
          <a:p>
            <a:pPr lvl="0">
              <a:buClr>
                <a:schemeClr val="lt1"/>
              </a:buClr>
              <a:buSzPct val="25000"/>
            </a:pPr>
            <a:r>
              <a:rPr lang="en-US" sz="3000" i="0" u="none" strike="noStrike" cap="none" dirty="0">
                <a:solidFill>
                  <a:schemeClr val="lt1"/>
                </a:solidFill>
                <a:latin typeface="Courier"/>
                <a:ea typeface="Courier"/>
                <a:cs typeface="Courier"/>
                <a:sym typeface="Courier New"/>
              </a:rPr>
              <a:t>&gt;&gt;&gt;</a:t>
            </a:r>
            <a:r>
              <a:rPr lang="en-US" sz="3000" i="0" u="none" strike="noStrike" cap="none" dirty="0">
                <a:solidFill>
                  <a:srgbClr val="FFFF00"/>
                </a:solidFill>
                <a:latin typeface="Courier"/>
                <a:ea typeface="Courier"/>
                <a:cs typeface="Courier"/>
                <a:sym typeface="Courier New"/>
              </a:rPr>
              <a:t> print(</a:t>
            </a:r>
            <a:r>
              <a:rPr lang="en-US" sz="3000" i="0" u="none" strike="noStrike" cap="none" dirty="0">
                <a:solidFill>
                  <a:srgbClr val="FF9900"/>
                </a:solidFill>
                <a:latin typeface="Courier"/>
                <a:ea typeface="Courier"/>
                <a:cs typeface="Courier"/>
                <a:sym typeface="Courier New"/>
              </a:rPr>
              <a:t>'Hello world'</a:t>
            </a:r>
            <a:r>
              <a:rPr lang="en-US" sz="3000" dirty="0">
                <a:solidFill>
                  <a:srgbClr val="FFFF00"/>
                </a:solidFill>
                <a:latin typeface="Courier"/>
                <a:ea typeface="Courier"/>
                <a:cs typeface="Courier"/>
                <a:sym typeface="Courier New"/>
              </a:rPr>
              <a:t>)</a:t>
            </a:r>
            <a:endParaRPr lang="en-US" sz="3000" i="0" u="none" strike="noStrike" cap="none" dirty="0">
              <a:solidFill>
                <a:srgbClr val="FF99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Hello world</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6" name="Shape 396"/>
          <p:cNvSpPr txBox="1"/>
          <p:nvPr/>
        </p:nvSpPr>
        <p:spPr>
          <a:xfrm>
            <a:off x="10307636" y="990600"/>
            <a:ext cx="4627564" cy="800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Courier" charset="0"/>
                <a:ea typeface="Courier" charset="0"/>
                <a:cs typeface="Courier" charset="0"/>
                <a:sym typeface="Cabin"/>
              </a:rPr>
              <a:t>1 + </a:t>
            </a:r>
            <a:r>
              <a:rPr lang="en-US" sz="3200" u="none" strike="noStrike" cap="none" dirty="0">
                <a:solidFill>
                  <a:srgbClr val="00FFFF"/>
                </a:solidFill>
                <a:latin typeface="Courier" charset="0"/>
                <a:ea typeface="Courier" charset="0"/>
                <a:cs typeface="Courier" charset="0"/>
                <a:sym typeface="Cabin"/>
              </a:rPr>
              <a:t>2 ** 3</a:t>
            </a:r>
            <a:r>
              <a:rPr lang="en-US" sz="3200" u="none" strike="noStrike" cap="none" dirty="0">
                <a:solidFill>
                  <a:schemeClr val="lt1"/>
                </a:solidFill>
                <a:latin typeface="Courier" charset="0"/>
                <a:ea typeface="Courier" charset="0"/>
                <a:cs typeface="Courier" charset="0"/>
                <a:sym typeface="Cabin"/>
              </a:rPr>
              <a:t> / 4 * 5</a:t>
            </a:r>
          </a:p>
        </p:txBody>
      </p:sp>
      <p:sp>
        <p:nvSpPr>
          <p:cNvPr id="397" name="Shape 397"/>
          <p:cNvSpPr txBox="1"/>
          <p:nvPr/>
        </p:nvSpPr>
        <p:spPr>
          <a:xfrm>
            <a:off x="10891836" y="2540000"/>
            <a:ext cx="4043364" cy="800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Courier" charset="0"/>
                <a:ea typeface="Courier" charset="0"/>
                <a:cs typeface="Courier" charset="0"/>
                <a:sym typeface="Cabin"/>
              </a:rPr>
              <a:t>1 + </a:t>
            </a:r>
            <a:r>
              <a:rPr lang="en-US" sz="3200" u="none" strike="noStrike" cap="none" dirty="0">
                <a:solidFill>
                  <a:srgbClr val="00FF00"/>
                </a:solidFill>
                <a:latin typeface="Courier" charset="0"/>
                <a:ea typeface="Courier" charset="0"/>
                <a:cs typeface="Courier" charset="0"/>
                <a:sym typeface="Cabin"/>
              </a:rPr>
              <a:t>8 / 4</a:t>
            </a:r>
            <a:r>
              <a:rPr lang="en-US" sz="3200" u="none" strike="noStrike" cap="none" dirty="0">
                <a:solidFill>
                  <a:schemeClr val="lt1"/>
                </a:solidFill>
                <a:latin typeface="Courier" charset="0"/>
                <a:ea typeface="Courier" charset="0"/>
                <a:cs typeface="Courier" charset="0"/>
                <a:sym typeface="Cabin"/>
              </a:rPr>
              <a:t> * 5</a:t>
            </a:r>
          </a:p>
        </p:txBody>
      </p:sp>
      <p:cxnSp>
        <p:nvCxnSpPr>
          <p:cNvPr id="398" name="Shape 398"/>
          <p:cNvCxnSpPr/>
          <p:nvPr/>
        </p:nvCxnSpPr>
        <p:spPr>
          <a:xfrm rot="10800000">
            <a:off x="11917975" y="1686224"/>
            <a:ext cx="277199" cy="837900"/>
          </a:xfrm>
          <a:prstGeom prst="straightConnector1">
            <a:avLst/>
          </a:prstGeom>
          <a:noFill/>
          <a:ln w="63500" cap="rnd" cmpd="sng">
            <a:solidFill>
              <a:srgbClr val="00FFFF"/>
            </a:solidFill>
            <a:prstDash val="solid"/>
            <a:miter/>
            <a:headEnd type="stealth" w="med" len="med"/>
            <a:tailEnd type="none" w="med" len="med"/>
          </a:ln>
        </p:spPr>
      </p:cxnSp>
      <p:sp>
        <p:nvSpPr>
          <p:cNvPr id="399" name="Shape 399"/>
          <p:cNvSpPr txBox="1"/>
          <p:nvPr/>
        </p:nvSpPr>
        <p:spPr>
          <a:xfrm>
            <a:off x="11298236" y="4000500"/>
            <a:ext cx="3217864" cy="800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Courier" charset="0"/>
                <a:ea typeface="Courier" charset="0"/>
                <a:cs typeface="Courier" charset="0"/>
                <a:sym typeface="Cabin"/>
              </a:rPr>
              <a:t>1 + </a:t>
            </a:r>
            <a:r>
              <a:rPr lang="en-US" sz="3200" u="none" strike="noStrike" cap="none" dirty="0">
                <a:solidFill>
                  <a:srgbClr val="00FF00"/>
                </a:solidFill>
                <a:latin typeface="Courier" charset="0"/>
                <a:ea typeface="Courier" charset="0"/>
                <a:cs typeface="Courier" charset="0"/>
                <a:sym typeface="Cabin"/>
              </a:rPr>
              <a:t>2 * 5</a:t>
            </a:r>
          </a:p>
        </p:txBody>
      </p:sp>
      <p:cxnSp>
        <p:nvCxnSpPr>
          <p:cNvPr id="400" name="Shape 400"/>
          <p:cNvCxnSpPr/>
          <p:nvPr/>
        </p:nvCxnSpPr>
        <p:spPr>
          <a:xfrm flipV="1">
            <a:off x="12322173" y="3348026"/>
            <a:ext cx="74752" cy="652474"/>
          </a:xfrm>
          <a:prstGeom prst="straightConnector1">
            <a:avLst/>
          </a:prstGeom>
          <a:noFill/>
          <a:ln w="63500" cap="rnd" cmpd="sng">
            <a:solidFill>
              <a:srgbClr val="00FF00"/>
            </a:solidFill>
            <a:prstDash val="solid"/>
            <a:miter/>
            <a:headEnd type="stealth" w="med" len="med"/>
            <a:tailEnd type="none" w="med" len="med"/>
          </a:ln>
        </p:spPr>
      </p:cxnSp>
      <p:sp>
        <p:nvSpPr>
          <p:cNvPr id="401" name="Shape 401"/>
          <p:cNvSpPr txBox="1"/>
          <p:nvPr/>
        </p:nvSpPr>
        <p:spPr>
          <a:xfrm>
            <a:off x="11590336" y="5638800"/>
            <a:ext cx="2259014" cy="800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9900"/>
                </a:solidFill>
                <a:latin typeface="Courier" charset="0"/>
                <a:ea typeface="Courier" charset="0"/>
                <a:cs typeface="Courier" charset="0"/>
                <a:sym typeface="Cabin"/>
              </a:rPr>
              <a:t>1 + 10</a:t>
            </a:r>
          </a:p>
        </p:txBody>
      </p:sp>
      <p:cxnSp>
        <p:nvCxnSpPr>
          <p:cNvPr id="402" name="Shape 402"/>
          <p:cNvCxnSpPr>
            <a:endCxn id="399" idx="2"/>
          </p:cNvCxnSpPr>
          <p:nvPr/>
        </p:nvCxnSpPr>
        <p:spPr>
          <a:xfrm flipV="1">
            <a:off x="12785524" y="4800599"/>
            <a:ext cx="121644" cy="863725"/>
          </a:xfrm>
          <a:prstGeom prst="straightConnector1">
            <a:avLst/>
          </a:prstGeom>
          <a:noFill/>
          <a:ln w="63500" cap="rnd" cmpd="sng">
            <a:solidFill>
              <a:srgbClr val="00FF00"/>
            </a:solidFill>
            <a:prstDash val="solid"/>
            <a:miter/>
            <a:headEnd type="stealth" w="med" len="med"/>
            <a:tailEnd type="none" w="med" len="med"/>
          </a:ln>
        </p:spPr>
      </p:cxnSp>
      <p:sp>
        <p:nvSpPr>
          <p:cNvPr id="403" name="Shape 403"/>
          <p:cNvSpPr txBox="1"/>
          <p:nvPr/>
        </p:nvSpPr>
        <p:spPr>
          <a:xfrm>
            <a:off x="12085636" y="6934200"/>
            <a:ext cx="723900" cy="800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9900"/>
                </a:solidFill>
                <a:latin typeface="Courier" charset="0"/>
                <a:ea typeface="Courier" charset="0"/>
                <a:cs typeface="Courier" charset="0"/>
                <a:sym typeface="Cabin"/>
              </a:rPr>
              <a:t>11</a:t>
            </a:r>
          </a:p>
        </p:txBody>
      </p:sp>
      <p:cxnSp>
        <p:nvCxnSpPr>
          <p:cNvPr id="404" name="Shape 404"/>
          <p:cNvCxnSpPr/>
          <p:nvPr/>
        </p:nvCxnSpPr>
        <p:spPr>
          <a:xfrm rot="10800000">
            <a:off x="12225274" y="6308749"/>
            <a:ext cx="96899" cy="708000"/>
          </a:xfrm>
          <a:prstGeom prst="straightConnector1">
            <a:avLst/>
          </a:prstGeom>
          <a:noFill/>
          <a:ln w="63500" cap="rnd" cmpd="sng">
            <a:solidFill>
              <a:srgbClr val="FF9900"/>
            </a:solidFill>
            <a:prstDash val="solid"/>
            <a:miter/>
            <a:headEnd type="stealth" w="med" len="med"/>
            <a:tailEnd type="none" w="med" len="med"/>
          </a:ln>
        </p:spPr>
      </p:cxnSp>
      <p:sp>
        <p:nvSpPr>
          <p:cNvPr id="405" name="Shape 405"/>
          <p:cNvSpPr txBox="1"/>
          <p:nvPr/>
        </p:nvSpPr>
        <p:spPr>
          <a:xfrm>
            <a:off x="1455723" y="1309675"/>
            <a:ext cx="7351799" cy="29559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&gt;&gt;&gt; </a:t>
            </a:r>
            <a:r>
              <a:rPr lang="en-US" sz="3600" i="0" u="none" strike="noStrike" cap="none" dirty="0">
                <a:solidFill>
                  <a:srgbClr val="FFFF00"/>
                </a:solidFill>
                <a:latin typeface="Courier"/>
                <a:ea typeface="Courier"/>
                <a:cs typeface="Courier"/>
                <a:sym typeface="Courier New"/>
              </a:rPr>
              <a:t>x = 1 + 2 ** 3 / 4 * 5</a:t>
            </a:r>
          </a:p>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&gt;&gt;&gt; </a:t>
            </a:r>
            <a:r>
              <a:rPr lang="en-US" sz="3600" i="0" u="none" strike="noStrike" cap="none" dirty="0">
                <a:solidFill>
                  <a:srgbClr val="FFFF00"/>
                </a:solidFill>
                <a:latin typeface="Courier"/>
                <a:ea typeface="Courier"/>
                <a:cs typeface="Courier"/>
                <a:sym typeface="Courier New"/>
              </a:rPr>
              <a:t>print(x)</a:t>
            </a:r>
          </a:p>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11.0</a:t>
            </a:r>
          </a:p>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&gt;&gt;&gt;</a:t>
            </a:r>
            <a:r>
              <a:rPr lang="en-US" sz="3600" b="1" i="0" u="none" strike="noStrike" cap="none" dirty="0">
                <a:solidFill>
                  <a:schemeClr val="lt1"/>
                </a:solidFill>
                <a:latin typeface="Courier"/>
                <a:ea typeface="Courier"/>
                <a:cs typeface="Courier"/>
                <a:sym typeface="Courier New"/>
              </a:rPr>
              <a:t> </a:t>
            </a:r>
          </a:p>
        </p:txBody>
      </p:sp>
      <p:grpSp>
        <p:nvGrpSpPr>
          <p:cNvPr id="15" name="Shape 386">
            <a:extLst>
              <a:ext uri="{FF2B5EF4-FFF2-40B4-BE49-F238E27FC236}">
                <a16:creationId xmlns:a16="http://schemas.microsoft.com/office/drawing/2014/main" id="{07A00EA1-A2C4-4CC9-ADA0-AC2D71A96BE1}"/>
              </a:ext>
            </a:extLst>
          </p:cNvPr>
          <p:cNvGrpSpPr/>
          <p:nvPr/>
        </p:nvGrpSpPr>
        <p:grpSpPr>
          <a:xfrm>
            <a:off x="2748938" y="4474180"/>
            <a:ext cx="4765368" cy="3020428"/>
            <a:chOff x="0" y="-349272"/>
            <a:chExt cx="2522536" cy="3020428"/>
          </a:xfrm>
        </p:grpSpPr>
        <p:sp>
          <p:nvSpPr>
            <p:cNvPr id="16" name="Shape 387">
              <a:extLst>
                <a:ext uri="{FF2B5EF4-FFF2-40B4-BE49-F238E27FC236}">
                  <a16:creationId xmlns:a16="http://schemas.microsoft.com/office/drawing/2014/main" id="{408E4EDA-A207-4EFF-AE0E-F0E9CE2F07B4}"/>
                </a:ext>
              </a:extLst>
            </p:cNvPr>
            <p:cNvSpPr txBox="1"/>
            <p:nvPr/>
          </p:nvSpPr>
          <p:spPr>
            <a:xfrm>
              <a:off x="0" y="-349272"/>
              <a:ext cx="2262187" cy="3020428"/>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3600" u="none" strike="noStrike" cap="none" dirty="0">
                  <a:solidFill>
                    <a:srgbClr val="FF00FF"/>
                  </a:solidFill>
                  <a:latin typeface="Arial" charset="0"/>
                  <a:ea typeface="Arial" charset="0"/>
                  <a:cs typeface="Arial" charset="0"/>
                  <a:sym typeface="Cabin"/>
                </a:rPr>
                <a:t>Παρενθέσεις</a:t>
              </a:r>
              <a:endParaRPr lang="en-US" sz="3600" u="none" strike="noStrike" cap="none" dirty="0">
                <a:solidFill>
                  <a:srgbClr val="FF00FF"/>
                </a:solidFill>
                <a:latin typeface="Arial" charset="0"/>
                <a:ea typeface="Arial" charset="0"/>
                <a:cs typeface="Arial" charset="0"/>
                <a:sym typeface="Cabin"/>
              </a:endParaRPr>
            </a:p>
            <a:p>
              <a:pPr marL="0" marR="0" lvl="0" indent="0" algn="ctr" rtl="0">
                <a:lnSpc>
                  <a:spcPct val="100000"/>
                </a:lnSpc>
                <a:spcBef>
                  <a:spcPts val="0"/>
                </a:spcBef>
                <a:spcAft>
                  <a:spcPts val="0"/>
                </a:spcAft>
                <a:buClr>
                  <a:srgbClr val="FF0000"/>
                </a:buClr>
                <a:buSzPct val="25000"/>
                <a:buFont typeface="Cabin"/>
                <a:buNone/>
              </a:pPr>
              <a:r>
                <a:rPr lang="el-GR" sz="3600" u="none" strike="noStrike" cap="none" dirty="0">
                  <a:solidFill>
                    <a:srgbClr val="00FFFF"/>
                  </a:solidFill>
                  <a:latin typeface="Arial" charset="0"/>
                  <a:ea typeface="Arial" charset="0"/>
                  <a:cs typeface="Arial" charset="0"/>
                  <a:sym typeface="Cabin"/>
                </a:rPr>
                <a:t>Δύναμη</a:t>
              </a:r>
              <a:endParaRPr lang="en-US" sz="3600" u="none" strike="noStrike" cap="none" dirty="0">
                <a:solidFill>
                  <a:srgbClr val="00FFFF"/>
                </a:solidFill>
                <a:latin typeface="Arial" charset="0"/>
                <a:ea typeface="Arial" charset="0"/>
                <a:cs typeface="Arial" charset="0"/>
                <a:sym typeface="Cabin"/>
              </a:endParaRPr>
            </a:p>
            <a:p>
              <a:pPr marL="0" marR="0" lvl="0" indent="0" algn="ctr" rtl="0">
                <a:lnSpc>
                  <a:spcPct val="100000"/>
                </a:lnSpc>
                <a:spcBef>
                  <a:spcPts val="0"/>
                </a:spcBef>
                <a:spcAft>
                  <a:spcPts val="0"/>
                </a:spcAft>
                <a:buClr>
                  <a:srgbClr val="00FF00"/>
                </a:buClr>
                <a:buSzPct val="25000"/>
                <a:buFont typeface="Cabin"/>
                <a:buNone/>
              </a:pPr>
              <a:r>
                <a:rPr lang="el-GR" sz="3600" u="none" strike="noStrike" cap="none" dirty="0">
                  <a:solidFill>
                    <a:srgbClr val="00FF00"/>
                  </a:solidFill>
                  <a:latin typeface="Arial" charset="0"/>
                  <a:ea typeface="Arial" charset="0"/>
                  <a:cs typeface="Arial" charset="0"/>
                  <a:sym typeface="Cabin"/>
                </a:rPr>
                <a:t>Πολλαπλασιασμός</a:t>
              </a:r>
              <a:endParaRPr lang="en-US" sz="3600" u="none" strike="noStrike" cap="none" dirty="0">
                <a:solidFill>
                  <a:srgbClr val="00FF00"/>
                </a:solidFill>
                <a:latin typeface="Arial" charset="0"/>
                <a:ea typeface="Arial" charset="0"/>
                <a:cs typeface="Arial" charset="0"/>
                <a:sym typeface="Cabin"/>
              </a:endParaRPr>
            </a:p>
            <a:p>
              <a:pPr marL="0" marR="0" lvl="0" indent="0" algn="ctr" rtl="0">
                <a:lnSpc>
                  <a:spcPct val="100000"/>
                </a:lnSpc>
                <a:spcBef>
                  <a:spcPts val="0"/>
                </a:spcBef>
                <a:spcAft>
                  <a:spcPts val="0"/>
                </a:spcAft>
                <a:buClr>
                  <a:srgbClr val="FF7F00"/>
                </a:buClr>
                <a:buSzPct val="25000"/>
                <a:buFont typeface="Cabin"/>
                <a:buNone/>
              </a:pPr>
              <a:r>
                <a:rPr lang="el-GR" sz="3600" u="none" strike="noStrike" cap="none" dirty="0">
                  <a:solidFill>
                    <a:srgbClr val="FF9900"/>
                  </a:solidFill>
                  <a:latin typeface="Arial" charset="0"/>
                  <a:ea typeface="Arial" charset="0"/>
                  <a:cs typeface="Arial" charset="0"/>
                  <a:sym typeface="Cabin"/>
                </a:rPr>
                <a:t>Πρόσθεση</a:t>
              </a:r>
              <a:endParaRPr lang="en-US" sz="3600" u="none" strike="noStrike" cap="none" dirty="0">
                <a:solidFill>
                  <a:srgbClr val="FF9900"/>
                </a:solidFill>
                <a:latin typeface="Arial" charset="0"/>
                <a:ea typeface="Arial" charset="0"/>
                <a:cs typeface="Arial" charset="0"/>
                <a:sym typeface="Cabin"/>
              </a:endParaRPr>
            </a:p>
            <a:p>
              <a:pPr marL="0" marR="0" lvl="0" indent="0" algn="ctr" rtl="0">
                <a:lnSpc>
                  <a:spcPct val="100000"/>
                </a:lnSpc>
                <a:spcBef>
                  <a:spcPts val="0"/>
                </a:spcBef>
                <a:spcAft>
                  <a:spcPts val="0"/>
                </a:spcAft>
                <a:buClr>
                  <a:srgbClr val="FFFF00"/>
                </a:buClr>
                <a:buSzPct val="25000"/>
                <a:buFont typeface="Cabin"/>
                <a:buNone/>
              </a:pPr>
              <a:r>
                <a:rPr lang="el-GR" sz="3600" u="none" strike="noStrike" cap="none" dirty="0">
                  <a:solidFill>
                    <a:srgbClr val="FFFF00"/>
                  </a:solidFill>
                  <a:latin typeface="Arial" charset="0"/>
                  <a:ea typeface="Arial" charset="0"/>
                  <a:cs typeface="Arial" charset="0"/>
                  <a:sym typeface="Cabin"/>
                </a:rPr>
                <a:t>Αριστερά προς Δεξιά</a:t>
              </a:r>
              <a:endParaRPr lang="en-US" sz="3600" u="none" strike="noStrike" cap="none" dirty="0">
                <a:solidFill>
                  <a:srgbClr val="FFFF00"/>
                </a:solidFill>
                <a:latin typeface="Arial" charset="0"/>
                <a:ea typeface="Arial" charset="0"/>
                <a:cs typeface="Arial" charset="0"/>
                <a:sym typeface="Cabin"/>
              </a:endParaRPr>
            </a:p>
          </p:txBody>
        </p:sp>
        <p:cxnSp>
          <p:nvCxnSpPr>
            <p:cNvPr id="17" name="Shape 388">
              <a:extLst>
                <a:ext uri="{FF2B5EF4-FFF2-40B4-BE49-F238E27FC236}">
                  <a16:creationId xmlns:a16="http://schemas.microsoft.com/office/drawing/2014/main" id="{D34F2611-3320-4CDB-9A08-67271D150023}"/>
                </a:ext>
              </a:extLst>
            </p:cNvPr>
            <p:cNvCxnSpPr/>
            <p:nvPr/>
          </p:nvCxnSpPr>
          <p:spPr>
            <a:xfrm flipV="1">
              <a:off x="2522536" y="134936"/>
              <a:ext cx="0" cy="2051050"/>
            </a:xfrm>
            <a:prstGeom prst="straightConnector1">
              <a:avLst/>
            </a:prstGeom>
            <a:noFill/>
            <a:ln w="88900" cap="rnd" cmpd="sng">
              <a:solidFill>
                <a:schemeClr val="lt1"/>
              </a:solidFill>
              <a:prstDash val="solid"/>
              <a:miter/>
              <a:headEnd type="stealth" w="med" len="med"/>
              <a:tailEnd type="none" w="med" len="med"/>
            </a:ln>
          </p:spPr>
        </p:cxn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Shape 410"/>
          <p:cNvSpPr txBox="1">
            <a:spLocks noGrp="1"/>
          </p:cNvSpPr>
          <p:nvPr>
            <p:ph type="title"/>
          </p:nvPr>
        </p:nvSpPr>
        <p:spPr>
          <a:xfrm>
            <a:off x="812800" y="785812"/>
            <a:ext cx="10823677" cy="11048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600" u="none" strike="noStrike" cap="none" dirty="0">
                <a:solidFill>
                  <a:srgbClr val="FFD966"/>
                </a:solidFill>
                <a:latin typeface="Arial" charset="0"/>
                <a:ea typeface="Arial" charset="0"/>
                <a:cs typeface="Arial" charset="0"/>
                <a:sym typeface="Cabin"/>
              </a:rPr>
              <a:t>Προτεραιότητα Τελεστών</a:t>
            </a:r>
            <a:endParaRPr lang="en-US" sz="7600" u="none" strike="noStrike" cap="none" dirty="0">
              <a:solidFill>
                <a:srgbClr val="FFD966"/>
              </a:solidFill>
              <a:latin typeface="Arial" charset="0"/>
              <a:ea typeface="Arial" charset="0"/>
              <a:cs typeface="Arial" charset="0"/>
              <a:sym typeface="Cabin"/>
            </a:endParaRPr>
          </a:p>
        </p:txBody>
      </p:sp>
      <p:sp>
        <p:nvSpPr>
          <p:cNvPr id="411" name="Shape 411"/>
          <p:cNvSpPr txBox="1">
            <a:spLocks noGrp="1"/>
          </p:cNvSpPr>
          <p:nvPr>
            <p:ph type="body" idx="1"/>
          </p:nvPr>
        </p:nvSpPr>
        <p:spPr>
          <a:xfrm>
            <a:off x="812800" y="2133601"/>
            <a:ext cx="14630400" cy="5067300"/>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Θυμηθείτε τους κανόνες από πάνω προς τα κάτω</a:t>
            </a:r>
            <a:endParaRPr lang="en-US" sz="3600" u="none" strike="noStrike" cap="none" dirty="0">
              <a:solidFill>
                <a:schemeClr val="lt1"/>
              </a:solidFill>
              <a:latin typeface="Arial" charset="0"/>
              <a:ea typeface="Arial" charset="0"/>
              <a:cs typeface="Arial" charset="0"/>
              <a:sym typeface="Cabin"/>
            </a:endParaRPr>
          </a:p>
          <a:p>
            <a:pPr marL="749300" marR="0" lvl="0" indent="-371094" algn="l" rtl="0">
              <a:lnSpc>
                <a:spcPct val="100000"/>
              </a:lnSpc>
              <a:spcBef>
                <a:spcPts val="350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Όταν γράφετε κώδικα - χρησιμοποιήστε παρενθέσεις</a:t>
            </a:r>
            <a:endParaRPr lang="en-US" sz="3600" u="none" strike="noStrike" cap="none" dirty="0">
              <a:solidFill>
                <a:schemeClr val="lt1"/>
              </a:solidFill>
              <a:latin typeface="Arial" charset="0"/>
              <a:ea typeface="Arial" charset="0"/>
              <a:cs typeface="Arial" charset="0"/>
              <a:sym typeface="Cabin"/>
            </a:endParaRPr>
          </a:p>
          <a:p>
            <a:pPr marL="749300" marR="0" lvl="0" indent="-371094" algn="l" rtl="0">
              <a:lnSpc>
                <a:spcPct val="100000"/>
              </a:lnSpc>
              <a:spcBef>
                <a:spcPts val="350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Όταν γράφετε κώδικα - κρατήστε τις μαθηματικές εκφράσεις αρκετά απλές ώστε να είναι εύκολα κατανοητές</a:t>
            </a:r>
            <a:endParaRPr lang="en-US" sz="3600" u="none" strike="noStrike" cap="none" dirty="0">
              <a:solidFill>
                <a:schemeClr val="lt1"/>
              </a:solidFill>
              <a:latin typeface="Arial" charset="0"/>
              <a:ea typeface="Arial" charset="0"/>
              <a:cs typeface="Arial" charset="0"/>
              <a:sym typeface="Cabin"/>
            </a:endParaRPr>
          </a:p>
          <a:p>
            <a:pPr marL="749300" marR="0" lvl="0" indent="-371094" algn="l" rtl="0">
              <a:lnSpc>
                <a:spcPct val="100000"/>
              </a:lnSpc>
              <a:spcBef>
                <a:spcPts val="350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Σπάστε μακροσκελείς μαθηματικές πράξεις για να γίνουν πιο σαφείς</a:t>
            </a:r>
            <a:endParaRPr lang="en-US" sz="3600" u="none" strike="noStrike" cap="none" dirty="0">
              <a:solidFill>
                <a:schemeClr val="lt1"/>
              </a:solidFill>
              <a:latin typeface="Arial" charset="0"/>
              <a:ea typeface="Arial" charset="0"/>
              <a:cs typeface="Arial" charset="0"/>
              <a:sym typeface="Cabin"/>
            </a:endParaRPr>
          </a:p>
        </p:txBody>
      </p:sp>
      <p:grpSp>
        <p:nvGrpSpPr>
          <p:cNvPr id="412" name="Shape 412"/>
          <p:cNvGrpSpPr/>
          <p:nvPr/>
        </p:nvGrpSpPr>
        <p:grpSpPr>
          <a:xfrm>
            <a:off x="12342530" y="883520"/>
            <a:ext cx="3249614" cy="2324099"/>
            <a:chOff x="0" y="0"/>
            <a:chExt cx="2541586" cy="2324099"/>
          </a:xfrm>
        </p:grpSpPr>
        <p:sp>
          <p:nvSpPr>
            <p:cNvPr id="413" name="Shape 413"/>
            <p:cNvSpPr txBox="1"/>
            <p:nvPr/>
          </p:nvSpPr>
          <p:spPr>
            <a:xfrm>
              <a:off x="0" y="0"/>
              <a:ext cx="2262187" cy="23240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100" u="none" strike="noStrike" cap="none" dirty="0">
                  <a:solidFill>
                    <a:srgbClr val="FF00FF"/>
                  </a:solidFill>
                  <a:latin typeface="Arial" charset="0"/>
                  <a:ea typeface="Arial" charset="0"/>
                  <a:cs typeface="Arial" charset="0"/>
                  <a:sym typeface="Cabin"/>
                </a:rPr>
                <a:t>Parenthesis</a:t>
              </a:r>
            </a:p>
            <a:p>
              <a:pPr marL="0" marR="0" lvl="0" indent="0" algn="ctr" rtl="0">
                <a:lnSpc>
                  <a:spcPct val="100000"/>
                </a:lnSpc>
                <a:spcBef>
                  <a:spcPts val="0"/>
                </a:spcBef>
                <a:spcAft>
                  <a:spcPts val="0"/>
                </a:spcAft>
                <a:buClr>
                  <a:srgbClr val="FF0000"/>
                </a:buClr>
                <a:buSzPct val="25000"/>
                <a:buFont typeface="Cabin"/>
                <a:buNone/>
              </a:pPr>
              <a:r>
                <a:rPr lang="en-US" sz="3100" u="none" strike="noStrike" cap="none" dirty="0">
                  <a:solidFill>
                    <a:srgbClr val="00FFFF"/>
                  </a:solidFill>
                  <a:latin typeface="Arial" charset="0"/>
                  <a:ea typeface="Arial" charset="0"/>
                  <a:cs typeface="Arial" charset="0"/>
                  <a:sym typeface="Cabin"/>
                </a:rPr>
                <a:t>Power</a:t>
              </a:r>
            </a:p>
            <a:p>
              <a:pPr marL="0" marR="0" lvl="0" indent="0" algn="ctr" rtl="0">
                <a:lnSpc>
                  <a:spcPct val="100000"/>
                </a:lnSpc>
                <a:spcBef>
                  <a:spcPts val="0"/>
                </a:spcBef>
                <a:spcAft>
                  <a:spcPts val="0"/>
                </a:spcAft>
                <a:buClr>
                  <a:srgbClr val="00FF00"/>
                </a:buClr>
                <a:buSzPct val="25000"/>
                <a:buFont typeface="Cabin"/>
                <a:buNone/>
              </a:pPr>
              <a:r>
                <a:rPr lang="en-US" sz="3100" u="none" strike="noStrike" cap="none" dirty="0">
                  <a:solidFill>
                    <a:srgbClr val="00FF00"/>
                  </a:solidFill>
                  <a:latin typeface="Arial" charset="0"/>
                  <a:ea typeface="Arial" charset="0"/>
                  <a:cs typeface="Arial" charset="0"/>
                  <a:sym typeface="Cabin"/>
                </a:rPr>
                <a:t>Multiplication</a:t>
              </a:r>
            </a:p>
            <a:p>
              <a:pPr marL="0" marR="0" lvl="0" indent="0" algn="ctr" rtl="0">
                <a:lnSpc>
                  <a:spcPct val="100000"/>
                </a:lnSpc>
                <a:spcBef>
                  <a:spcPts val="0"/>
                </a:spcBef>
                <a:spcAft>
                  <a:spcPts val="0"/>
                </a:spcAft>
                <a:buClr>
                  <a:srgbClr val="FF7F00"/>
                </a:buClr>
                <a:buSzPct val="25000"/>
                <a:buFont typeface="Cabin"/>
                <a:buNone/>
              </a:pPr>
              <a:r>
                <a:rPr lang="en-US" sz="3100" u="none" strike="noStrike" cap="none" dirty="0">
                  <a:solidFill>
                    <a:srgbClr val="FF9900"/>
                  </a:solidFill>
                  <a:latin typeface="Arial" charset="0"/>
                  <a:ea typeface="Arial" charset="0"/>
                  <a:cs typeface="Arial" charset="0"/>
                  <a:sym typeface="Cabin"/>
                </a:rPr>
                <a:t>Addition</a:t>
              </a:r>
            </a:p>
            <a:p>
              <a:pPr marL="0" marR="0" lvl="0" indent="0" algn="ctr" rtl="0">
                <a:lnSpc>
                  <a:spcPct val="100000"/>
                </a:lnSpc>
                <a:spcBef>
                  <a:spcPts val="0"/>
                </a:spcBef>
                <a:spcAft>
                  <a:spcPts val="0"/>
                </a:spcAft>
                <a:buClr>
                  <a:srgbClr val="FFFF00"/>
                </a:buClr>
                <a:buSzPct val="25000"/>
                <a:buFont typeface="Cabin"/>
                <a:buNone/>
              </a:pPr>
              <a:r>
                <a:rPr lang="en-US" sz="3100" u="none" strike="noStrike" cap="none" dirty="0">
                  <a:solidFill>
                    <a:srgbClr val="FFFF00"/>
                  </a:solidFill>
                  <a:latin typeface="Arial" charset="0"/>
                  <a:ea typeface="Arial" charset="0"/>
                  <a:cs typeface="Arial" charset="0"/>
                  <a:sym typeface="Cabin"/>
                </a:rPr>
                <a:t>Left to Right</a:t>
              </a:r>
            </a:p>
          </p:txBody>
        </p:sp>
        <p:cxnSp>
          <p:nvCxnSpPr>
            <p:cNvPr id="414" name="Shape 414"/>
            <p:cNvCxnSpPr/>
            <p:nvPr/>
          </p:nvCxnSpPr>
          <p:spPr>
            <a:xfrm rot="10800000">
              <a:off x="2522536" y="134936"/>
              <a:ext cx="19049" cy="2051050"/>
            </a:xfrm>
            <a:prstGeom prst="straightConnector1">
              <a:avLst/>
            </a:prstGeom>
            <a:noFill/>
            <a:ln w="88900" cap="rnd" cmpd="sng">
              <a:solidFill>
                <a:schemeClr val="lt1"/>
              </a:solidFill>
              <a:prstDash val="solid"/>
              <a:miter/>
              <a:headEnd type="stealth" w="med" len="med"/>
              <a:tailEnd type="none" w="med" len="med"/>
            </a:ln>
          </p:spPr>
        </p:cxn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Shape 435"/>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7600" u="none" strike="noStrike" cap="none" dirty="0">
                <a:solidFill>
                  <a:srgbClr val="FFD966"/>
                </a:solidFill>
                <a:latin typeface="Arial" charset="0"/>
                <a:ea typeface="Arial" charset="0"/>
                <a:cs typeface="Arial" charset="0"/>
                <a:sym typeface="Cabin"/>
              </a:rPr>
              <a:t>Τι σημαίνει</a:t>
            </a:r>
            <a:r>
              <a:rPr lang="en-US" sz="7600" u="none" strike="noStrike" cap="none" dirty="0">
                <a:solidFill>
                  <a:srgbClr val="FFD966"/>
                </a:solidFill>
                <a:latin typeface="Arial" charset="0"/>
                <a:ea typeface="Arial" charset="0"/>
                <a:cs typeface="Arial" charset="0"/>
                <a:sym typeface="Cabin"/>
              </a:rPr>
              <a:t> </a:t>
            </a:r>
            <a:r>
              <a:rPr lang="el-GR" sz="7600" b="0" i="0" u="none" strike="noStrike" cap="none" dirty="0">
                <a:solidFill>
                  <a:srgbClr val="FFD966"/>
                </a:solidFill>
                <a:latin typeface="Arial"/>
                <a:ea typeface="Arial"/>
                <a:cs typeface="Arial"/>
                <a:sym typeface="Arial"/>
              </a:rPr>
              <a:t>«</a:t>
            </a:r>
            <a:r>
              <a:rPr lang="el-GR" sz="7600" u="none" strike="noStrike" cap="none" dirty="0">
                <a:solidFill>
                  <a:srgbClr val="FFD966"/>
                </a:solidFill>
                <a:latin typeface="Arial" charset="0"/>
                <a:ea typeface="Arial" charset="0"/>
                <a:cs typeface="Arial" charset="0"/>
                <a:sym typeface="Cabin"/>
              </a:rPr>
              <a:t>Τύπος»;</a:t>
            </a:r>
            <a:endParaRPr lang="en-US" sz="7600" u="none" strike="noStrike" cap="none" dirty="0">
              <a:solidFill>
                <a:srgbClr val="FFD966"/>
              </a:solidFill>
              <a:latin typeface="Arial" charset="0"/>
              <a:ea typeface="Arial" charset="0"/>
              <a:cs typeface="Arial" charset="0"/>
              <a:sym typeface="Cabin"/>
            </a:endParaRPr>
          </a:p>
        </p:txBody>
      </p:sp>
      <p:sp>
        <p:nvSpPr>
          <p:cNvPr id="436" name="Shape 436"/>
          <p:cNvSpPr txBox="1">
            <a:spLocks noGrp="1"/>
          </p:cNvSpPr>
          <p:nvPr>
            <p:ph type="body" idx="1"/>
          </p:nvPr>
        </p:nvSpPr>
        <p:spPr>
          <a:xfrm>
            <a:off x="812800" y="2133600"/>
            <a:ext cx="8540750" cy="6034087"/>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l-GR" sz="3600" dirty="0">
                <a:solidFill>
                  <a:schemeClr val="lt1"/>
                </a:solidFill>
                <a:latin typeface="Arial" charset="0"/>
                <a:ea typeface="Arial" charset="0"/>
                <a:cs typeface="Arial" charset="0"/>
                <a:sym typeface="Cabin"/>
              </a:rPr>
              <a:t>Στην</a:t>
            </a:r>
            <a:r>
              <a:rPr lang="en-US" sz="3600" u="none" strike="noStrike" cap="none" dirty="0">
                <a:solidFill>
                  <a:schemeClr val="lt1"/>
                </a:solidFill>
                <a:latin typeface="Arial" charset="0"/>
                <a:ea typeface="Arial" charset="0"/>
                <a:cs typeface="Arial" charset="0"/>
                <a:sym typeface="Cabin"/>
              </a:rPr>
              <a:t> Python </a:t>
            </a:r>
            <a:r>
              <a:rPr lang="el-GR" sz="3600" u="none" strike="noStrike" cap="none" dirty="0">
                <a:solidFill>
                  <a:schemeClr val="lt1"/>
                </a:solidFill>
                <a:latin typeface="Arial" charset="0"/>
                <a:ea typeface="Arial" charset="0"/>
                <a:cs typeface="Arial" charset="0"/>
                <a:sym typeface="Cabin"/>
              </a:rPr>
              <a:t>μεταβλητές</a:t>
            </a:r>
            <a:r>
              <a:rPr lang="en-US" sz="3600" u="none" strike="noStrike" cap="none" dirty="0">
                <a:solidFill>
                  <a:schemeClr val="lt1"/>
                </a:solidFill>
                <a:latin typeface="Arial" charset="0"/>
                <a:ea typeface="Arial" charset="0"/>
                <a:cs typeface="Arial" charset="0"/>
                <a:sym typeface="Cabin"/>
              </a:rPr>
              <a:t>, </a:t>
            </a:r>
            <a:r>
              <a:rPr lang="el-GR" sz="3600" u="none" strike="noStrike" cap="none">
                <a:solidFill>
                  <a:schemeClr val="lt1"/>
                </a:solidFill>
                <a:latin typeface="Arial" charset="0"/>
                <a:ea typeface="Arial" charset="0"/>
                <a:cs typeface="Arial" charset="0"/>
                <a:sym typeface="Cabin"/>
              </a:rPr>
              <a:t>είσοδος</a:t>
            </a:r>
            <a:r>
              <a:rPr lang="en-US" sz="3600" u="none" strike="noStrike" cap="none">
                <a:solidFill>
                  <a:schemeClr val="lt1"/>
                </a:solidFill>
                <a:latin typeface="Arial" charset="0"/>
                <a:ea typeface="Arial" charset="0"/>
                <a:cs typeface="Arial" charset="0"/>
                <a:sym typeface="Cabin"/>
              </a:rPr>
              <a:t> </a:t>
            </a:r>
            <a:r>
              <a:rPr lang="el-GR" sz="3600" u="none" strike="noStrike" cap="none" dirty="0">
                <a:solidFill>
                  <a:schemeClr val="lt1"/>
                </a:solidFill>
                <a:latin typeface="Arial" charset="0"/>
                <a:ea typeface="Arial" charset="0"/>
                <a:cs typeface="Arial" charset="0"/>
                <a:sym typeface="Cabin"/>
              </a:rPr>
              <a:t>και σταθερές έχουν ένα </a:t>
            </a:r>
            <a:r>
              <a:rPr lang="el-GR" sz="3600" b="0" i="0" u="none" strike="noStrike" cap="none" dirty="0">
                <a:solidFill>
                  <a:schemeClr val="lt1"/>
                </a:solidFill>
                <a:latin typeface="Arial"/>
                <a:ea typeface="Arial"/>
                <a:cs typeface="Arial"/>
                <a:sym typeface="Arial"/>
              </a:rPr>
              <a:t>«</a:t>
            </a:r>
            <a:r>
              <a:rPr lang="el-GR" sz="3600" u="none" strike="noStrike" cap="none" dirty="0">
                <a:solidFill>
                  <a:srgbClr val="00FF00"/>
                </a:solidFill>
                <a:latin typeface="Arial" charset="0"/>
                <a:ea typeface="Arial" charset="0"/>
                <a:cs typeface="Arial" charset="0"/>
                <a:sym typeface="Cabin"/>
              </a:rPr>
              <a:t>τύπο</a:t>
            </a:r>
            <a:r>
              <a:rPr lang="el-GR" sz="3600" b="0" i="0" u="none" strike="noStrike" cap="none" dirty="0">
                <a:solidFill>
                  <a:schemeClr val="lt1"/>
                </a:solidFill>
                <a:latin typeface="Arial"/>
                <a:ea typeface="Arial"/>
                <a:cs typeface="Arial"/>
                <a:sym typeface="Arial"/>
              </a:rPr>
              <a:t>».</a:t>
            </a:r>
            <a:endParaRPr lang="en-US" sz="3600" b="0" i="0" u="none" strike="noStrike" cap="none" dirty="0">
              <a:solidFill>
                <a:schemeClr val="lt1"/>
              </a:solidFill>
              <a:latin typeface="Arial"/>
              <a:ea typeface="Arial"/>
              <a:cs typeface="Arial"/>
              <a:sym typeface="Arial"/>
            </a:endParaRPr>
          </a:p>
          <a:p>
            <a:pPr marL="749300" marR="0" lvl="0" indent="-371094" algn="l" rtl="0">
              <a:lnSpc>
                <a:spcPct val="100000"/>
              </a:lnSpc>
              <a:spcBef>
                <a:spcPts val="350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Η </a:t>
            </a:r>
            <a:r>
              <a:rPr lang="en-US" sz="3600" u="none" strike="noStrike" cap="none" dirty="0">
                <a:solidFill>
                  <a:schemeClr val="lt1"/>
                </a:solidFill>
                <a:latin typeface="Arial" charset="0"/>
                <a:ea typeface="Arial" charset="0"/>
                <a:cs typeface="Arial" charset="0"/>
                <a:sym typeface="Cabin"/>
              </a:rPr>
              <a:t>Python </a:t>
            </a:r>
            <a:r>
              <a:rPr lang="el-GR" sz="3600" u="none" strike="noStrike" cap="none" dirty="0">
                <a:solidFill>
                  <a:schemeClr val="lt1"/>
                </a:solidFill>
                <a:latin typeface="Arial" charset="0"/>
                <a:ea typeface="Arial" charset="0"/>
                <a:cs typeface="Arial" charset="0"/>
                <a:sym typeface="Cabin"/>
              </a:rPr>
              <a:t>γνωρίζει τη </a:t>
            </a:r>
            <a:r>
              <a:rPr lang="el-GR" sz="3600" u="none" strike="noStrike" cap="none" dirty="0">
                <a:solidFill>
                  <a:srgbClr val="00FF00"/>
                </a:solidFill>
                <a:latin typeface="Arial" charset="0"/>
                <a:ea typeface="Arial" charset="0"/>
                <a:cs typeface="Arial" charset="0"/>
                <a:sym typeface="Cabin"/>
              </a:rPr>
              <a:t>διαφορά</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chemeClr val="lt1"/>
                </a:solidFill>
                <a:latin typeface="Arial" charset="0"/>
                <a:ea typeface="Arial" charset="0"/>
                <a:cs typeface="Arial" charset="0"/>
                <a:sym typeface="Cabin"/>
              </a:rPr>
              <a:t>ανάμεσα σε έναν ακέραιο και μια συμβολοσειρά.</a:t>
            </a:r>
            <a:endParaRPr lang="en-US" sz="3600" u="none" strike="noStrike" cap="none" dirty="0">
              <a:solidFill>
                <a:schemeClr val="lt1"/>
              </a:solidFill>
              <a:latin typeface="Arial" charset="0"/>
              <a:ea typeface="Arial" charset="0"/>
              <a:cs typeface="Arial" charset="0"/>
              <a:sym typeface="Cabin"/>
            </a:endParaRPr>
          </a:p>
          <a:p>
            <a:pPr marL="749300" marR="0" lvl="0" indent="-371094" algn="l" rtl="0">
              <a:lnSpc>
                <a:spcPct val="100000"/>
              </a:lnSpc>
              <a:spcBef>
                <a:spcPts val="350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Για παράδειγμα</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chemeClr val="lt1"/>
                </a:solidFill>
                <a:latin typeface="Arial" charset="0"/>
                <a:ea typeface="Arial" charset="0"/>
                <a:cs typeface="Arial" charset="0"/>
                <a:sym typeface="Cabin"/>
              </a:rPr>
              <a:t>το </a:t>
            </a:r>
            <a:r>
              <a:rPr lang="el-GR" sz="3600" b="0" i="0" u="none" strike="noStrike" cap="none" dirty="0">
                <a:solidFill>
                  <a:schemeClr val="lt1"/>
                </a:solidFill>
                <a:latin typeface="Arial"/>
                <a:ea typeface="Arial"/>
                <a:cs typeface="Arial"/>
                <a:sym typeface="Arial"/>
              </a:rPr>
              <a:t>«</a:t>
            </a:r>
            <a:r>
              <a:rPr lang="en-US" sz="3600" u="none" strike="noStrike" cap="none" dirty="0">
                <a:solidFill>
                  <a:srgbClr val="00FFFF"/>
                </a:solidFill>
                <a:latin typeface="Arial" charset="0"/>
                <a:ea typeface="Arial" charset="0"/>
                <a:cs typeface="Arial" charset="0"/>
                <a:sym typeface="Cabin"/>
              </a:rPr>
              <a:t>+</a:t>
            </a:r>
            <a:r>
              <a:rPr lang="el-GR" sz="3600" b="0" i="0" u="none" strike="noStrike" cap="none" dirty="0">
                <a:solidFill>
                  <a:schemeClr val="lt1"/>
                </a:solidFill>
                <a:latin typeface="Arial"/>
                <a:ea typeface="Arial"/>
                <a:cs typeface="Arial"/>
                <a:sym typeface="Arial"/>
              </a:rPr>
              <a:t>»</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chemeClr val="lt1"/>
                </a:solidFill>
                <a:latin typeface="Arial" charset="0"/>
                <a:ea typeface="Arial" charset="0"/>
                <a:cs typeface="Arial" charset="0"/>
                <a:sym typeface="Cabin"/>
              </a:rPr>
              <a:t>σημαίνει</a:t>
            </a:r>
            <a:r>
              <a:rPr lang="en-US" sz="3600" u="none" strike="noStrike" cap="none" dirty="0">
                <a:solidFill>
                  <a:schemeClr val="lt1"/>
                </a:solidFill>
                <a:latin typeface="Arial" charset="0"/>
                <a:ea typeface="Arial" charset="0"/>
                <a:cs typeface="Arial" charset="0"/>
                <a:sym typeface="Cabin"/>
              </a:rPr>
              <a:t> </a:t>
            </a:r>
            <a:r>
              <a:rPr lang="el-GR" sz="3600" b="0" i="0" u="none" strike="noStrike" cap="none" dirty="0">
                <a:solidFill>
                  <a:schemeClr val="lt1"/>
                </a:solidFill>
                <a:latin typeface="Arial"/>
                <a:ea typeface="Arial"/>
                <a:cs typeface="Arial"/>
                <a:sym typeface="Arial"/>
              </a:rPr>
              <a:t>«πρόσθεση» αν πρόκειται για αριθμούς και «συνένωση»</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chemeClr val="lt1"/>
                </a:solidFill>
                <a:latin typeface="Arial" charset="0"/>
                <a:ea typeface="Arial" charset="0"/>
                <a:cs typeface="Arial" charset="0"/>
                <a:sym typeface="Cabin"/>
              </a:rPr>
              <a:t>αν αναφέρεται σε συμβολοσειρά.</a:t>
            </a:r>
            <a:r>
              <a:rPr lang="en-US" sz="3600" u="none" strike="noStrike" cap="none" dirty="0">
                <a:solidFill>
                  <a:schemeClr val="lt1"/>
                </a:solidFill>
                <a:latin typeface="Arial" charset="0"/>
                <a:ea typeface="Arial" charset="0"/>
                <a:cs typeface="Arial" charset="0"/>
                <a:sym typeface="Cabin"/>
              </a:rPr>
              <a:t> </a:t>
            </a:r>
          </a:p>
        </p:txBody>
      </p:sp>
      <p:sp>
        <p:nvSpPr>
          <p:cNvPr id="437" name="Shape 437"/>
          <p:cNvSpPr txBox="1"/>
          <p:nvPr/>
        </p:nvSpPr>
        <p:spPr>
          <a:xfrm>
            <a:off x="9696450" y="3224956"/>
            <a:ext cx="6076799" cy="32258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2800" i="0" u="none" strike="noStrike" cap="none" dirty="0">
                <a:solidFill>
                  <a:srgbClr val="FFFF00"/>
                </a:solidFill>
                <a:latin typeface="Courier"/>
                <a:ea typeface="Courier"/>
                <a:cs typeface="Courier"/>
                <a:sym typeface="Courier New"/>
              </a:rPr>
              <a:t>&gt;&gt;&gt; </a:t>
            </a:r>
            <a:r>
              <a:rPr lang="en-US" sz="2800" i="0" u="none" strike="noStrike" cap="none" dirty="0" err="1">
                <a:solidFill>
                  <a:srgbClr val="FFFF00"/>
                </a:solidFill>
                <a:latin typeface="Courier"/>
                <a:ea typeface="Courier"/>
                <a:cs typeface="Courier"/>
                <a:sym typeface="Courier New"/>
              </a:rPr>
              <a:t>ddd</a:t>
            </a:r>
            <a:r>
              <a:rPr lang="en-US" sz="2800" i="0" u="none" strike="noStrike" cap="none" dirty="0">
                <a:solidFill>
                  <a:srgbClr val="FFFF00"/>
                </a:solidFill>
                <a:latin typeface="Courier"/>
                <a:ea typeface="Courier"/>
                <a:cs typeface="Courier"/>
                <a:sym typeface="Courier New"/>
              </a:rPr>
              <a:t> = 1 + 4</a:t>
            </a:r>
          </a:p>
          <a:p>
            <a:pPr marL="0" marR="0" lvl="0" indent="0" algn="l" rtl="0">
              <a:lnSpc>
                <a:spcPct val="100000"/>
              </a:lnSpc>
              <a:spcBef>
                <a:spcPts val="0"/>
              </a:spcBef>
              <a:spcAft>
                <a:spcPts val="0"/>
              </a:spcAft>
              <a:buClr>
                <a:srgbClr val="FFFF00"/>
              </a:buClr>
              <a:buSzPct val="25000"/>
              <a:buFont typeface="Cabin"/>
              <a:buNone/>
            </a:pPr>
            <a:r>
              <a:rPr lang="en-US" sz="2800" i="0" u="none" strike="noStrike" cap="none" dirty="0">
                <a:solidFill>
                  <a:srgbClr val="FFFF00"/>
                </a:solidFill>
                <a:latin typeface="Courier"/>
                <a:ea typeface="Courier"/>
                <a:cs typeface="Courier"/>
                <a:sym typeface="Courier New"/>
              </a:rPr>
              <a:t>&gt;&gt;&gt; print(</a:t>
            </a:r>
            <a:r>
              <a:rPr lang="en-US" sz="2800" i="0" u="none" strike="noStrike" cap="none" dirty="0" err="1">
                <a:solidFill>
                  <a:srgbClr val="FFFF00"/>
                </a:solidFill>
                <a:latin typeface="Courier"/>
                <a:ea typeface="Courier"/>
                <a:cs typeface="Courier"/>
                <a:sym typeface="Courier New"/>
              </a:rPr>
              <a:t>ddd</a:t>
            </a:r>
            <a:r>
              <a:rPr lang="en-US" sz="2800" i="0" u="none" strike="noStrike" cap="none"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2800" i="0" u="none" strike="noStrike" cap="none" dirty="0">
                <a:solidFill>
                  <a:srgbClr val="FFFF00"/>
                </a:solidFill>
                <a:latin typeface="Courier"/>
                <a:ea typeface="Courier"/>
                <a:cs typeface="Courier"/>
                <a:sym typeface="Courier New"/>
              </a:rPr>
              <a:t>5</a:t>
            </a:r>
          </a:p>
          <a:p>
            <a:pPr marL="0" marR="0" lvl="0" indent="0" algn="l" rtl="0">
              <a:lnSpc>
                <a:spcPct val="100000"/>
              </a:lnSpc>
              <a:spcBef>
                <a:spcPts val="0"/>
              </a:spcBef>
              <a:spcAft>
                <a:spcPts val="0"/>
              </a:spcAft>
              <a:buClr>
                <a:srgbClr val="FFFF00"/>
              </a:buClr>
              <a:buSzPct val="25000"/>
              <a:buFont typeface="Cabin"/>
              <a:buNone/>
            </a:pPr>
            <a:r>
              <a:rPr lang="en-US" sz="2800" i="0" u="none" strike="noStrike" cap="none" dirty="0">
                <a:solidFill>
                  <a:srgbClr val="FFFF00"/>
                </a:solidFill>
                <a:latin typeface="Courier"/>
                <a:ea typeface="Courier"/>
                <a:cs typeface="Courier"/>
                <a:sym typeface="Courier New"/>
              </a:rPr>
              <a:t>&gt;&gt;&gt; </a:t>
            </a:r>
            <a:r>
              <a:rPr lang="en-US" sz="2800" i="0" u="none" strike="noStrike" cap="none" dirty="0" err="1">
                <a:solidFill>
                  <a:srgbClr val="FFFF00"/>
                </a:solidFill>
                <a:latin typeface="Courier"/>
                <a:ea typeface="Courier"/>
                <a:cs typeface="Courier"/>
                <a:sym typeface="Courier New"/>
              </a:rPr>
              <a:t>eee</a:t>
            </a:r>
            <a:r>
              <a:rPr lang="en-US" sz="2800" i="0" u="none" strike="noStrike" cap="none" dirty="0">
                <a:solidFill>
                  <a:srgbClr val="FFFF00"/>
                </a:solidFill>
                <a:latin typeface="Courier"/>
                <a:ea typeface="Courier"/>
                <a:cs typeface="Courier"/>
                <a:sym typeface="Courier New"/>
              </a:rPr>
              <a:t> = 'hello ' + 'there'</a:t>
            </a:r>
          </a:p>
          <a:p>
            <a:pPr marL="0" marR="0" lvl="0" indent="0" algn="l" rtl="0">
              <a:lnSpc>
                <a:spcPct val="100000"/>
              </a:lnSpc>
              <a:spcBef>
                <a:spcPts val="0"/>
              </a:spcBef>
              <a:spcAft>
                <a:spcPts val="0"/>
              </a:spcAft>
              <a:buClr>
                <a:srgbClr val="FFFF00"/>
              </a:buClr>
              <a:buSzPct val="25000"/>
              <a:buFont typeface="Cabin"/>
              <a:buNone/>
            </a:pPr>
            <a:r>
              <a:rPr lang="en-US" sz="2800" i="0" u="none" strike="noStrike" cap="none" dirty="0">
                <a:solidFill>
                  <a:srgbClr val="FFFF00"/>
                </a:solidFill>
                <a:latin typeface="Courier"/>
                <a:ea typeface="Courier"/>
                <a:cs typeface="Courier"/>
                <a:sym typeface="Courier New"/>
              </a:rPr>
              <a:t>&gt;&gt;&gt; print(</a:t>
            </a:r>
            <a:r>
              <a:rPr lang="en-US" sz="2800" i="0" u="none" strike="noStrike" cap="none" dirty="0" err="1">
                <a:solidFill>
                  <a:srgbClr val="FFFF00"/>
                </a:solidFill>
                <a:latin typeface="Courier"/>
                <a:ea typeface="Courier"/>
                <a:cs typeface="Courier"/>
                <a:sym typeface="Courier New"/>
              </a:rPr>
              <a:t>eee</a:t>
            </a:r>
            <a:r>
              <a:rPr lang="en-US" sz="2800" i="0" u="none" strike="noStrike" cap="none"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2800" i="0" u="none" strike="noStrike" cap="none" dirty="0">
                <a:solidFill>
                  <a:srgbClr val="FFFF00"/>
                </a:solidFill>
                <a:latin typeface="Courier"/>
                <a:ea typeface="Courier"/>
                <a:cs typeface="Courier"/>
                <a:sym typeface="Courier New"/>
              </a:rPr>
              <a:t>hello there</a:t>
            </a:r>
          </a:p>
        </p:txBody>
      </p:sp>
      <p:sp>
        <p:nvSpPr>
          <p:cNvPr id="438" name="Shape 438"/>
          <p:cNvSpPr txBox="1"/>
          <p:nvPr/>
        </p:nvSpPr>
        <p:spPr>
          <a:xfrm>
            <a:off x="9322576" y="7694909"/>
            <a:ext cx="62145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600" u="none" strike="noStrike" cap="none" dirty="0">
                <a:solidFill>
                  <a:srgbClr val="00FA00"/>
                </a:solidFill>
                <a:latin typeface="Arial" charset="0"/>
                <a:ea typeface="Arial" charset="0"/>
                <a:cs typeface="Arial" charset="0"/>
                <a:sym typeface="Cabin"/>
              </a:rPr>
              <a:t>συνένωση</a:t>
            </a:r>
            <a:r>
              <a:rPr lang="en-US" sz="3600" u="none" strike="noStrike" cap="none" dirty="0">
                <a:solidFill>
                  <a:srgbClr val="00FA00"/>
                </a:solidFill>
                <a:latin typeface="Arial" charset="0"/>
                <a:ea typeface="Arial" charset="0"/>
                <a:cs typeface="Arial" charset="0"/>
                <a:sym typeface="Cabin"/>
              </a:rPr>
              <a:t> = </a:t>
            </a:r>
            <a:r>
              <a:rPr lang="el-GR" sz="3600" u="none" strike="noStrike" cap="none" dirty="0">
                <a:solidFill>
                  <a:srgbClr val="00FA00"/>
                </a:solidFill>
                <a:latin typeface="Arial" charset="0"/>
                <a:ea typeface="Arial" charset="0"/>
                <a:cs typeface="Arial" charset="0"/>
                <a:sym typeface="Cabin"/>
              </a:rPr>
              <a:t>τοποθέτηση μαζί</a:t>
            </a:r>
            <a:endParaRPr lang="en-US" sz="3600" u="none" strike="noStrike" cap="none" dirty="0">
              <a:solidFill>
                <a:srgbClr val="00FA00"/>
              </a:solidFill>
              <a:latin typeface="Arial" charset="0"/>
              <a:ea typeface="Arial" charset="0"/>
              <a:cs typeface="Arial" charset="0"/>
              <a:sym typeface="Cabin"/>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3" name="Shape 443"/>
          <p:cNvSpPr txBox="1">
            <a:spLocks noGrp="1"/>
          </p:cNvSpPr>
          <p:nvPr>
            <p:ph type="title"/>
          </p:nvPr>
        </p:nvSpPr>
        <p:spPr>
          <a:xfrm>
            <a:off x="812800" y="785812"/>
            <a:ext cx="13822827" cy="11048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600" u="none" strike="noStrike" cap="none" dirty="0">
                <a:solidFill>
                  <a:srgbClr val="FFD966"/>
                </a:solidFill>
                <a:latin typeface="Arial" charset="0"/>
                <a:ea typeface="Arial" charset="0"/>
                <a:cs typeface="Arial" charset="0"/>
                <a:sym typeface="Cabin"/>
              </a:rPr>
              <a:t>Ο Τύπος έχει </a:t>
            </a:r>
            <a:r>
              <a:rPr lang="el-GR" sz="7600" dirty="0">
                <a:solidFill>
                  <a:srgbClr val="FFD966"/>
                </a:solidFill>
                <a:latin typeface="Arial" charset="0"/>
                <a:ea typeface="Arial" charset="0"/>
                <a:cs typeface="Arial" charset="0"/>
                <a:sym typeface="Cabin"/>
              </a:rPr>
              <a:t>Σ</a:t>
            </a:r>
            <a:r>
              <a:rPr lang="el-GR" sz="7600" u="none" strike="noStrike" cap="none" dirty="0">
                <a:solidFill>
                  <a:srgbClr val="FFD966"/>
                </a:solidFill>
                <a:latin typeface="Arial" charset="0"/>
                <a:ea typeface="Arial" charset="0"/>
                <a:cs typeface="Arial" charset="0"/>
                <a:sym typeface="Cabin"/>
              </a:rPr>
              <a:t>ημασία</a:t>
            </a:r>
            <a:endParaRPr lang="en-US" sz="7600" u="none" strike="noStrike" cap="none" dirty="0">
              <a:solidFill>
                <a:srgbClr val="FFD966"/>
              </a:solidFill>
              <a:latin typeface="Arial" charset="0"/>
              <a:ea typeface="Arial" charset="0"/>
              <a:cs typeface="Arial" charset="0"/>
              <a:sym typeface="Cabin"/>
            </a:endParaRPr>
          </a:p>
        </p:txBody>
      </p:sp>
      <p:sp>
        <p:nvSpPr>
          <p:cNvPr id="444" name="Shape 444"/>
          <p:cNvSpPr txBox="1">
            <a:spLocks noGrp="1"/>
          </p:cNvSpPr>
          <p:nvPr>
            <p:ph type="body" idx="1"/>
          </p:nvPr>
        </p:nvSpPr>
        <p:spPr>
          <a:xfrm>
            <a:off x="812799" y="2133600"/>
            <a:ext cx="7461045" cy="6034087"/>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Η </a:t>
            </a:r>
            <a:r>
              <a:rPr lang="en-US" sz="3600" u="none" strike="noStrike" cap="none" dirty="0">
                <a:solidFill>
                  <a:schemeClr val="lt1"/>
                </a:solidFill>
                <a:latin typeface="Arial" charset="0"/>
                <a:ea typeface="Arial" charset="0"/>
                <a:cs typeface="Arial" charset="0"/>
                <a:sym typeface="Cabin"/>
              </a:rPr>
              <a:t>Python </a:t>
            </a:r>
            <a:r>
              <a:rPr lang="el-GR" sz="3600" u="none" strike="noStrike" cap="none" dirty="0">
                <a:solidFill>
                  <a:schemeClr val="lt1"/>
                </a:solidFill>
                <a:latin typeface="Arial" charset="0"/>
                <a:ea typeface="Arial" charset="0"/>
                <a:cs typeface="Arial" charset="0"/>
                <a:sym typeface="Cabin"/>
              </a:rPr>
              <a:t>γνωρίζει τι</a:t>
            </a:r>
            <a:r>
              <a:rPr lang="en-US" sz="3600" u="none" strike="noStrike" cap="none" dirty="0">
                <a:solidFill>
                  <a:schemeClr val="lt1"/>
                </a:solidFill>
                <a:latin typeface="Arial" charset="0"/>
                <a:ea typeface="Arial" charset="0"/>
                <a:cs typeface="Arial" charset="0"/>
                <a:sym typeface="Cabin"/>
              </a:rPr>
              <a:t> </a:t>
            </a:r>
            <a:r>
              <a:rPr lang="el-GR" sz="3600" b="0" i="0" u="none" strike="noStrike" cap="none" dirty="0">
                <a:solidFill>
                  <a:schemeClr val="lt1"/>
                </a:solidFill>
                <a:latin typeface="Arial"/>
                <a:ea typeface="Arial"/>
                <a:cs typeface="Arial"/>
                <a:sym typeface="Arial"/>
              </a:rPr>
              <a:t>«</a:t>
            </a:r>
            <a:r>
              <a:rPr lang="el-GR" sz="3600" u="none" strike="noStrike" cap="none" dirty="0">
                <a:solidFill>
                  <a:srgbClr val="00FF00"/>
                </a:solidFill>
                <a:latin typeface="Arial" charset="0"/>
                <a:ea typeface="Arial" charset="0"/>
                <a:cs typeface="Arial" charset="0"/>
                <a:sym typeface="Cabin"/>
              </a:rPr>
              <a:t>τύπου</a:t>
            </a:r>
            <a:r>
              <a:rPr lang="el-GR" sz="3600" b="0" i="0" u="none" strike="noStrike" cap="none" dirty="0">
                <a:solidFill>
                  <a:schemeClr val="lt1"/>
                </a:solidFill>
                <a:latin typeface="Arial"/>
                <a:ea typeface="Arial"/>
                <a:cs typeface="Arial"/>
                <a:sym typeface="Arial"/>
              </a:rPr>
              <a:t>»</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chemeClr val="lt1"/>
                </a:solidFill>
                <a:latin typeface="Arial" charset="0"/>
                <a:ea typeface="Arial" charset="0"/>
                <a:cs typeface="Arial" charset="0"/>
                <a:sym typeface="Cabin"/>
              </a:rPr>
              <a:t>είναι το κάθε τι.</a:t>
            </a:r>
            <a:r>
              <a:rPr lang="en-US" sz="3600" u="none" strike="noStrike" cap="none" dirty="0">
                <a:solidFill>
                  <a:schemeClr val="lt1"/>
                </a:solidFill>
                <a:latin typeface="Arial" charset="0"/>
                <a:ea typeface="Arial" charset="0"/>
                <a:cs typeface="Arial" charset="0"/>
                <a:sym typeface="Cabin"/>
              </a:rPr>
              <a:t> </a:t>
            </a:r>
          </a:p>
          <a:p>
            <a:pPr marL="749300" marR="0" lvl="0" indent="-371094" algn="l" rtl="0">
              <a:lnSpc>
                <a:spcPct val="100000"/>
              </a:lnSpc>
              <a:spcBef>
                <a:spcPts val="350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Κάποιες πράξεις απαγορεύονται</a:t>
            </a:r>
            <a:endParaRPr lang="en-US" sz="3600" u="none" strike="noStrike" cap="none" dirty="0">
              <a:solidFill>
                <a:schemeClr val="lt1"/>
              </a:solidFill>
              <a:latin typeface="Arial" charset="0"/>
              <a:ea typeface="Arial" charset="0"/>
              <a:cs typeface="Arial" charset="0"/>
              <a:sym typeface="Cabin"/>
            </a:endParaRPr>
          </a:p>
          <a:p>
            <a:pPr marL="749300" marR="0" lvl="0" indent="-371094" algn="l" rtl="0">
              <a:lnSpc>
                <a:spcPct val="100000"/>
              </a:lnSpc>
              <a:spcBef>
                <a:spcPts val="3500"/>
              </a:spcBef>
              <a:spcAft>
                <a:spcPts val="0"/>
              </a:spcAft>
              <a:buClr>
                <a:srgbClr val="00FFFF"/>
              </a:buClr>
              <a:buSzPct val="100000"/>
              <a:buFont typeface="Cabin"/>
              <a:buChar char="•"/>
            </a:pPr>
            <a:r>
              <a:rPr lang="el-GR" sz="3600" u="none" strike="noStrike" cap="none" dirty="0">
                <a:solidFill>
                  <a:srgbClr val="00FFFF"/>
                </a:solidFill>
                <a:latin typeface="Arial" charset="0"/>
                <a:ea typeface="Arial" charset="0"/>
                <a:cs typeface="Arial" charset="0"/>
                <a:sym typeface="Cabin"/>
              </a:rPr>
              <a:t>Δεν μπορείς να</a:t>
            </a:r>
            <a:r>
              <a:rPr lang="en-US" sz="3600" u="none" strike="noStrike" cap="none" dirty="0">
                <a:solidFill>
                  <a:srgbClr val="00FFFF"/>
                </a:solidFill>
                <a:latin typeface="Arial" charset="0"/>
                <a:ea typeface="Arial" charset="0"/>
                <a:cs typeface="Arial" charset="0"/>
                <a:sym typeface="Cabin"/>
              </a:rPr>
              <a:t> </a:t>
            </a:r>
            <a:r>
              <a:rPr lang="el-GR" sz="3600" b="0" i="0" u="none" strike="noStrike" cap="none" dirty="0">
                <a:solidFill>
                  <a:srgbClr val="00FFFF"/>
                </a:solidFill>
                <a:latin typeface="Arial"/>
                <a:ea typeface="Arial"/>
                <a:cs typeface="Arial"/>
                <a:sym typeface="Arial"/>
              </a:rPr>
              <a:t>«</a:t>
            </a:r>
            <a:r>
              <a:rPr lang="el-GR" sz="3600" u="none" strike="noStrike" cap="none" dirty="0">
                <a:solidFill>
                  <a:srgbClr val="00FFFF"/>
                </a:solidFill>
                <a:latin typeface="Arial" charset="0"/>
                <a:ea typeface="Arial" charset="0"/>
                <a:cs typeface="Arial" charset="0"/>
                <a:sym typeface="Cabin"/>
              </a:rPr>
              <a:t>προσθέσεις</a:t>
            </a:r>
            <a:r>
              <a:rPr lang="en-US" sz="3600" u="none" strike="noStrike" cap="none" dirty="0">
                <a:solidFill>
                  <a:srgbClr val="00FFFF"/>
                </a:solidFill>
                <a:latin typeface="Arial" charset="0"/>
                <a:ea typeface="Arial" charset="0"/>
                <a:cs typeface="Arial" charset="0"/>
                <a:sym typeface="Cabin"/>
              </a:rPr>
              <a:t> 1</a:t>
            </a:r>
            <a:r>
              <a:rPr lang="el-GR" sz="3600" b="0" i="0" u="none" strike="noStrike" cap="none" dirty="0">
                <a:solidFill>
                  <a:srgbClr val="00FFFF"/>
                </a:solidFill>
                <a:latin typeface="Arial"/>
                <a:ea typeface="Arial"/>
                <a:cs typeface="Arial"/>
                <a:sym typeface="Arial"/>
              </a:rPr>
              <a:t>»</a:t>
            </a:r>
            <a:r>
              <a:rPr lang="en-US" sz="3600" u="none" strike="noStrike" cap="none" dirty="0">
                <a:solidFill>
                  <a:srgbClr val="00FFFF"/>
                </a:solidFill>
                <a:latin typeface="Arial" charset="0"/>
                <a:ea typeface="Arial" charset="0"/>
                <a:cs typeface="Arial" charset="0"/>
                <a:sym typeface="Cabin"/>
              </a:rPr>
              <a:t> </a:t>
            </a:r>
            <a:r>
              <a:rPr lang="el-GR" sz="3600" u="none" strike="noStrike" cap="none" dirty="0">
                <a:solidFill>
                  <a:srgbClr val="00FFFF"/>
                </a:solidFill>
                <a:latin typeface="Arial" charset="0"/>
                <a:ea typeface="Arial" charset="0"/>
                <a:cs typeface="Arial" charset="0"/>
                <a:sym typeface="Cabin"/>
              </a:rPr>
              <a:t>σε </a:t>
            </a:r>
            <a:r>
              <a:rPr lang="el-GR" sz="3600" dirty="0">
                <a:solidFill>
                  <a:srgbClr val="00FFFF"/>
                </a:solidFill>
                <a:latin typeface="Arial" charset="0"/>
                <a:ea typeface="Arial" charset="0"/>
                <a:cs typeface="Arial" charset="0"/>
                <a:sym typeface="Cabin"/>
              </a:rPr>
              <a:t>μια συμβολοσειρά</a:t>
            </a:r>
            <a:endParaRPr lang="en-US" sz="3600" u="none" strike="noStrike" cap="none" dirty="0">
              <a:solidFill>
                <a:srgbClr val="00FFFF"/>
              </a:solidFill>
              <a:latin typeface="Arial" charset="0"/>
              <a:ea typeface="Arial" charset="0"/>
              <a:cs typeface="Arial" charset="0"/>
              <a:sym typeface="Cabin"/>
            </a:endParaRPr>
          </a:p>
          <a:p>
            <a:pPr marL="749300" marR="0" lvl="0" indent="-371094" algn="l" rtl="0">
              <a:lnSpc>
                <a:spcPct val="100000"/>
              </a:lnSpc>
              <a:spcBef>
                <a:spcPts val="350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Μπορείς να ρωτήσεις την</a:t>
            </a:r>
            <a:r>
              <a:rPr lang="en-US" sz="3600" u="none" strike="noStrike" cap="none" dirty="0">
                <a:solidFill>
                  <a:schemeClr val="lt1"/>
                </a:solidFill>
                <a:latin typeface="Arial" charset="0"/>
                <a:ea typeface="Arial" charset="0"/>
                <a:cs typeface="Arial" charset="0"/>
                <a:sym typeface="Cabin"/>
              </a:rPr>
              <a:t> Python </a:t>
            </a:r>
            <a:r>
              <a:rPr lang="el-GR" sz="3600" u="none" strike="noStrike" cap="none" dirty="0">
                <a:solidFill>
                  <a:schemeClr val="lt1"/>
                </a:solidFill>
                <a:latin typeface="Arial" charset="0"/>
                <a:ea typeface="Arial" charset="0"/>
                <a:cs typeface="Arial" charset="0"/>
                <a:sym typeface="Cabin"/>
              </a:rPr>
              <a:t>τι τύπου είναι κάτι χρησιμοποιώντας τη συνάρτηση</a:t>
            </a:r>
            <a:r>
              <a:rPr lang="en-US" sz="3600" u="none" strike="noStrike" cap="none" dirty="0">
                <a:solidFill>
                  <a:schemeClr val="lt1"/>
                </a:solidFill>
                <a:latin typeface="Arial" charset="0"/>
                <a:ea typeface="Arial" charset="0"/>
                <a:cs typeface="Arial" charset="0"/>
                <a:sym typeface="Cabin"/>
              </a:rPr>
              <a:t> </a:t>
            </a:r>
            <a:r>
              <a:rPr lang="en-US" sz="3600" u="none" strike="noStrike" cap="none" dirty="0">
                <a:solidFill>
                  <a:srgbClr val="00FF00"/>
                </a:solidFill>
                <a:latin typeface="Arial" charset="0"/>
                <a:ea typeface="Arial" charset="0"/>
                <a:cs typeface="Arial" charset="0"/>
                <a:sym typeface="Cabin"/>
              </a:rPr>
              <a:t>type()</a:t>
            </a:r>
            <a:endParaRPr lang="en-US" sz="3600" u="none" strike="noStrike" cap="none" dirty="0">
              <a:solidFill>
                <a:schemeClr val="lt1"/>
              </a:solidFill>
              <a:latin typeface="Arial" charset="0"/>
              <a:ea typeface="Arial" charset="0"/>
              <a:cs typeface="Arial" charset="0"/>
              <a:sym typeface="Cabin"/>
            </a:endParaRPr>
          </a:p>
        </p:txBody>
      </p:sp>
      <p:sp>
        <p:nvSpPr>
          <p:cNvPr id="445" name="Shape 445"/>
          <p:cNvSpPr txBox="1"/>
          <p:nvPr/>
        </p:nvSpPr>
        <p:spPr>
          <a:xfrm>
            <a:off x="8586779" y="2120900"/>
            <a:ext cx="7315200" cy="6046787"/>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2800" i="0" u="none" strike="noStrike" cap="none" dirty="0">
                <a:solidFill>
                  <a:srgbClr val="FFFF00"/>
                </a:solidFill>
                <a:latin typeface="Courier"/>
                <a:ea typeface="Courier"/>
                <a:cs typeface="Courier"/>
                <a:sym typeface="Courier New"/>
              </a:rPr>
              <a:t>&gt;&gt;&gt; </a:t>
            </a:r>
            <a:r>
              <a:rPr lang="en-US" sz="2800" i="0" u="none" strike="noStrike" cap="none" dirty="0" err="1">
                <a:solidFill>
                  <a:srgbClr val="FFFF00"/>
                </a:solidFill>
                <a:latin typeface="Courier"/>
                <a:ea typeface="Courier"/>
                <a:cs typeface="Courier"/>
                <a:sym typeface="Courier New"/>
              </a:rPr>
              <a:t>eee</a:t>
            </a:r>
            <a:r>
              <a:rPr lang="en-US" sz="2800" i="0" u="none" strike="noStrike" cap="none" dirty="0">
                <a:solidFill>
                  <a:srgbClr val="FFFF00"/>
                </a:solidFill>
                <a:latin typeface="Courier"/>
                <a:ea typeface="Courier"/>
                <a:cs typeface="Courier"/>
                <a:sym typeface="Courier New"/>
              </a:rPr>
              <a:t> = 'hello ' + 'there'</a:t>
            </a:r>
          </a:p>
          <a:p>
            <a:pPr marL="0" marR="0" lvl="0" indent="0" algn="l" rtl="0">
              <a:lnSpc>
                <a:spcPct val="100000"/>
              </a:lnSpc>
              <a:spcBef>
                <a:spcPts val="0"/>
              </a:spcBef>
              <a:spcAft>
                <a:spcPts val="0"/>
              </a:spcAft>
              <a:buClr>
                <a:srgbClr val="FFFF00"/>
              </a:buClr>
              <a:buSzPct val="25000"/>
              <a:buFont typeface="Cabin"/>
              <a:buNone/>
            </a:pPr>
            <a:r>
              <a:rPr lang="en-US" sz="2800" i="0" u="none" strike="noStrike" cap="none" dirty="0">
                <a:solidFill>
                  <a:srgbClr val="FFFF00"/>
                </a:solidFill>
                <a:latin typeface="Courier"/>
                <a:ea typeface="Courier"/>
                <a:cs typeface="Courier"/>
                <a:sym typeface="Courier New"/>
              </a:rPr>
              <a:t>&gt;&gt;&gt; </a:t>
            </a:r>
            <a:r>
              <a:rPr lang="en-US" sz="2800" i="0" u="none" strike="noStrike" cap="none" dirty="0" err="1">
                <a:solidFill>
                  <a:srgbClr val="00FFFF"/>
                </a:solidFill>
                <a:latin typeface="Courier"/>
                <a:ea typeface="Courier"/>
                <a:cs typeface="Courier"/>
                <a:sym typeface="Courier New"/>
              </a:rPr>
              <a:t>eee</a:t>
            </a:r>
            <a:r>
              <a:rPr lang="en-US" sz="2800" i="0" u="none" strike="noStrike" cap="none" dirty="0">
                <a:solidFill>
                  <a:srgbClr val="00FFFF"/>
                </a:solidFill>
                <a:latin typeface="Courier"/>
                <a:ea typeface="Courier"/>
                <a:cs typeface="Courier"/>
                <a:sym typeface="Courier New"/>
              </a:rPr>
              <a:t> = </a:t>
            </a:r>
            <a:r>
              <a:rPr lang="en-US" sz="2800" i="0" u="none" strike="noStrike" cap="none" dirty="0" err="1">
                <a:solidFill>
                  <a:srgbClr val="00FFFF"/>
                </a:solidFill>
                <a:latin typeface="Courier"/>
                <a:ea typeface="Courier"/>
                <a:cs typeface="Courier"/>
                <a:sym typeface="Courier New"/>
              </a:rPr>
              <a:t>eee</a:t>
            </a:r>
            <a:r>
              <a:rPr lang="en-US" sz="2800" i="0" u="none" strike="noStrike" cap="none" dirty="0">
                <a:solidFill>
                  <a:srgbClr val="00FFFF"/>
                </a:solidFill>
                <a:latin typeface="Courier"/>
                <a:ea typeface="Courier"/>
                <a:cs typeface="Courier"/>
                <a:sym typeface="Courier New"/>
              </a:rPr>
              <a:t> + 1</a:t>
            </a:r>
          </a:p>
          <a:p>
            <a:pPr lvl="0">
              <a:buClr>
                <a:srgbClr val="FF0000"/>
              </a:buClr>
              <a:buSzPct val="25000"/>
            </a:pPr>
            <a:r>
              <a:rPr lang="en-US" sz="2800" dirty="0" err="1">
                <a:solidFill>
                  <a:srgbClr val="E06666"/>
                </a:solidFill>
                <a:latin typeface="Courier"/>
                <a:ea typeface="Courier"/>
                <a:cs typeface="Courier"/>
                <a:sym typeface="Courier New"/>
              </a:rPr>
              <a:t>Traceback</a:t>
            </a:r>
            <a:r>
              <a:rPr lang="en-US" sz="2800" dirty="0">
                <a:solidFill>
                  <a:srgbClr val="E06666"/>
                </a:solidFill>
                <a:latin typeface="Courier"/>
                <a:ea typeface="Courier"/>
                <a:cs typeface="Courier"/>
                <a:sym typeface="Courier New"/>
              </a:rPr>
              <a:t> (most recent call last):  File "&lt;</a:t>
            </a:r>
            <a:r>
              <a:rPr lang="en-US" sz="2800" dirty="0" err="1">
                <a:solidFill>
                  <a:srgbClr val="E06666"/>
                </a:solidFill>
                <a:latin typeface="Courier"/>
                <a:ea typeface="Courier"/>
                <a:cs typeface="Courier"/>
                <a:sym typeface="Courier New"/>
              </a:rPr>
              <a:t>stdin</a:t>
            </a:r>
            <a:r>
              <a:rPr lang="en-US" sz="2800" dirty="0">
                <a:solidFill>
                  <a:srgbClr val="E06666"/>
                </a:solidFill>
                <a:latin typeface="Courier"/>
                <a:ea typeface="Courier"/>
                <a:cs typeface="Courier"/>
                <a:sym typeface="Courier New"/>
              </a:rPr>
              <a:t>&gt;", line 1, in &lt;module&gt;</a:t>
            </a:r>
            <a:r>
              <a:rPr lang="en-US" sz="2800" dirty="0" err="1">
                <a:solidFill>
                  <a:srgbClr val="E06666"/>
                </a:solidFill>
                <a:latin typeface="Courier"/>
                <a:ea typeface="Courier"/>
                <a:cs typeface="Courier"/>
                <a:sym typeface="Courier New"/>
              </a:rPr>
              <a:t>TypeError</a:t>
            </a:r>
            <a:r>
              <a:rPr lang="en-US" sz="2800" dirty="0">
                <a:solidFill>
                  <a:srgbClr val="E06666"/>
                </a:solidFill>
                <a:latin typeface="Courier"/>
                <a:ea typeface="Courier"/>
                <a:cs typeface="Courier"/>
                <a:sym typeface="Courier New"/>
              </a:rPr>
              <a:t>: Can't convert '</a:t>
            </a:r>
            <a:r>
              <a:rPr lang="en-US" sz="2800" dirty="0" err="1">
                <a:solidFill>
                  <a:srgbClr val="E06666"/>
                </a:solidFill>
                <a:latin typeface="Courier"/>
                <a:ea typeface="Courier"/>
                <a:cs typeface="Courier"/>
                <a:sym typeface="Courier New"/>
              </a:rPr>
              <a:t>int</a:t>
            </a:r>
            <a:r>
              <a:rPr lang="en-US" sz="2800" dirty="0">
                <a:solidFill>
                  <a:srgbClr val="E06666"/>
                </a:solidFill>
                <a:latin typeface="Courier"/>
                <a:ea typeface="Courier"/>
                <a:cs typeface="Courier"/>
                <a:sym typeface="Courier New"/>
              </a:rPr>
              <a:t>' object to </a:t>
            </a:r>
            <a:r>
              <a:rPr lang="en-US" sz="2800" dirty="0" err="1">
                <a:solidFill>
                  <a:srgbClr val="E06666"/>
                </a:solidFill>
                <a:latin typeface="Courier"/>
                <a:ea typeface="Courier"/>
                <a:cs typeface="Courier"/>
                <a:sym typeface="Courier New"/>
              </a:rPr>
              <a:t>str</a:t>
            </a:r>
            <a:r>
              <a:rPr lang="en-US" sz="2800" dirty="0">
                <a:solidFill>
                  <a:srgbClr val="E06666"/>
                </a:solidFill>
                <a:latin typeface="Courier"/>
                <a:ea typeface="Courier"/>
                <a:cs typeface="Courier"/>
                <a:sym typeface="Courier New"/>
              </a:rPr>
              <a:t> implicitly</a:t>
            </a:r>
          </a:p>
          <a:p>
            <a:pPr lvl="0">
              <a:buClr>
                <a:srgbClr val="FF0000"/>
              </a:buClr>
              <a:buSzPct val="25000"/>
            </a:pPr>
            <a:r>
              <a:rPr lang="en-US" sz="2800" i="0" u="none" strike="noStrike" cap="none" dirty="0">
                <a:solidFill>
                  <a:srgbClr val="FFFF00"/>
                </a:solidFill>
                <a:latin typeface="Courier"/>
                <a:ea typeface="Courier"/>
                <a:cs typeface="Courier"/>
                <a:sym typeface="Courier New"/>
              </a:rPr>
              <a:t>&gt;&gt;&gt; </a:t>
            </a:r>
            <a:r>
              <a:rPr lang="en-US" sz="2800" i="0" u="none" strike="noStrike" cap="none" dirty="0">
                <a:solidFill>
                  <a:srgbClr val="00FF00"/>
                </a:solidFill>
                <a:latin typeface="Courier"/>
                <a:ea typeface="Courier"/>
                <a:cs typeface="Courier"/>
                <a:sym typeface="Courier New"/>
              </a:rPr>
              <a:t>type</a:t>
            </a:r>
            <a:r>
              <a:rPr lang="en-US" sz="2800" i="0" u="none" strike="noStrike" cap="none" dirty="0">
                <a:solidFill>
                  <a:srgbClr val="FFFF00"/>
                </a:solidFill>
                <a:latin typeface="Courier"/>
                <a:ea typeface="Courier"/>
                <a:cs typeface="Courier"/>
                <a:sym typeface="Courier New"/>
              </a:rPr>
              <a:t>(</a:t>
            </a:r>
            <a:r>
              <a:rPr lang="en-US" sz="2800" i="0" u="none" strike="noStrike" cap="none" dirty="0" err="1">
                <a:solidFill>
                  <a:srgbClr val="FFFF00"/>
                </a:solidFill>
                <a:latin typeface="Courier"/>
                <a:ea typeface="Courier"/>
                <a:cs typeface="Courier"/>
                <a:sym typeface="Courier New"/>
              </a:rPr>
              <a:t>eee</a:t>
            </a:r>
            <a:r>
              <a:rPr lang="en-US" sz="2800" i="0" u="none" strike="noStrike" cap="none"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2800" i="0" u="none" strike="noStrike" cap="none" dirty="0">
                <a:solidFill>
                  <a:srgbClr val="FFFF00"/>
                </a:solidFill>
                <a:latin typeface="Courier"/>
                <a:ea typeface="Courier"/>
                <a:cs typeface="Courier"/>
                <a:sym typeface="Courier New"/>
              </a:rPr>
              <a:t>&lt;</a:t>
            </a:r>
            <a:r>
              <a:rPr lang="en-US" sz="2800" i="0" u="none" strike="noStrike" cap="none" dirty="0" err="1">
                <a:solidFill>
                  <a:srgbClr val="FFFF00"/>
                </a:solidFill>
                <a:latin typeface="Courier"/>
                <a:ea typeface="Courier"/>
                <a:cs typeface="Courier"/>
                <a:sym typeface="Courier New"/>
              </a:rPr>
              <a:t>class'str</a:t>
            </a:r>
            <a:r>
              <a:rPr lang="en-US" sz="2800" i="0" u="none" strike="noStrike" cap="none" dirty="0">
                <a:solidFill>
                  <a:srgbClr val="FFFF00"/>
                </a:solidFill>
                <a:latin typeface="Courier"/>
                <a:ea typeface="Courier"/>
                <a:cs typeface="Courier"/>
                <a:sym typeface="Courier New"/>
              </a:rPr>
              <a:t>'&gt;</a:t>
            </a:r>
          </a:p>
          <a:p>
            <a:pPr marL="0" marR="0" lvl="0" indent="0" algn="l" rtl="0">
              <a:lnSpc>
                <a:spcPct val="100000"/>
              </a:lnSpc>
              <a:spcBef>
                <a:spcPts val="0"/>
              </a:spcBef>
              <a:spcAft>
                <a:spcPts val="0"/>
              </a:spcAft>
              <a:buClr>
                <a:srgbClr val="FFFF00"/>
              </a:buClr>
              <a:buSzPct val="25000"/>
              <a:buFont typeface="Cabin"/>
              <a:buNone/>
            </a:pPr>
            <a:r>
              <a:rPr lang="en-US" sz="2800" i="0" u="none" strike="noStrike" cap="none" dirty="0">
                <a:solidFill>
                  <a:srgbClr val="FFFF00"/>
                </a:solidFill>
                <a:latin typeface="Courier"/>
                <a:ea typeface="Courier"/>
                <a:cs typeface="Courier"/>
                <a:sym typeface="Courier New"/>
              </a:rPr>
              <a:t>&gt;&gt;&gt; </a:t>
            </a:r>
            <a:r>
              <a:rPr lang="en-US" sz="2800" i="0" u="none" strike="noStrike" cap="none" dirty="0">
                <a:solidFill>
                  <a:srgbClr val="00FF00"/>
                </a:solidFill>
                <a:latin typeface="Courier"/>
                <a:ea typeface="Courier"/>
                <a:cs typeface="Courier"/>
                <a:sym typeface="Courier New"/>
              </a:rPr>
              <a:t>type</a:t>
            </a:r>
            <a:r>
              <a:rPr lang="en-US" sz="2800" i="0" u="none" strike="noStrike" cap="none" dirty="0">
                <a:solidFill>
                  <a:srgbClr val="FFFF00"/>
                </a:solidFill>
                <a:latin typeface="Courier"/>
                <a:ea typeface="Courier"/>
                <a:cs typeface="Courier"/>
                <a:sym typeface="Courier New"/>
              </a:rPr>
              <a:t>('hello')</a:t>
            </a:r>
          </a:p>
          <a:p>
            <a:pPr marL="0" marR="0" lvl="0" indent="0" algn="l" rtl="0">
              <a:lnSpc>
                <a:spcPct val="100000"/>
              </a:lnSpc>
              <a:spcBef>
                <a:spcPts val="0"/>
              </a:spcBef>
              <a:spcAft>
                <a:spcPts val="0"/>
              </a:spcAft>
              <a:buClr>
                <a:srgbClr val="FFFF00"/>
              </a:buClr>
              <a:buSzPct val="25000"/>
              <a:buFont typeface="Cabin"/>
              <a:buNone/>
            </a:pPr>
            <a:r>
              <a:rPr lang="en-US" sz="2800" i="0" u="none" strike="noStrike" cap="none" dirty="0">
                <a:solidFill>
                  <a:srgbClr val="FFFF00"/>
                </a:solidFill>
                <a:latin typeface="Courier"/>
                <a:ea typeface="Courier"/>
                <a:cs typeface="Courier"/>
                <a:sym typeface="Courier New"/>
              </a:rPr>
              <a:t>&lt;</a:t>
            </a:r>
            <a:r>
              <a:rPr lang="en-US" sz="2800" i="0" u="none" strike="noStrike" cap="none" dirty="0" err="1">
                <a:solidFill>
                  <a:srgbClr val="FFFF00"/>
                </a:solidFill>
                <a:latin typeface="Courier"/>
                <a:ea typeface="Courier"/>
                <a:cs typeface="Courier"/>
                <a:sym typeface="Courier New"/>
              </a:rPr>
              <a:t>class'str</a:t>
            </a:r>
            <a:r>
              <a:rPr lang="en-US" sz="2800" i="0" u="none" strike="noStrike" cap="none" dirty="0">
                <a:solidFill>
                  <a:srgbClr val="FFFF00"/>
                </a:solidFill>
                <a:latin typeface="Courier"/>
                <a:ea typeface="Courier"/>
                <a:cs typeface="Courier"/>
                <a:sym typeface="Courier New"/>
              </a:rPr>
              <a:t>'&gt;</a:t>
            </a:r>
          </a:p>
          <a:p>
            <a:pPr marL="0" marR="0" lvl="0" indent="0" algn="l" rtl="0">
              <a:lnSpc>
                <a:spcPct val="100000"/>
              </a:lnSpc>
              <a:spcBef>
                <a:spcPts val="0"/>
              </a:spcBef>
              <a:spcAft>
                <a:spcPts val="0"/>
              </a:spcAft>
              <a:buClr>
                <a:srgbClr val="FFFF00"/>
              </a:buClr>
              <a:buSzPct val="25000"/>
              <a:buFont typeface="Cabin"/>
              <a:buNone/>
            </a:pPr>
            <a:r>
              <a:rPr lang="en-US" sz="2800" i="0" u="none" strike="noStrike" cap="none" dirty="0">
                <a:solidFill>
                  <a:srgbClr val="FFFF00"/>
                </a:solidFill>
                <a:latin typeface="Courier"/>
                <a:ea typeface="Courier"/>
                <a:cs typeface="Courier"/>
                <a:sym typeface="Courier New"/>
              </a:rPr>
              <a:t>&gt;&gt;&gt; </a:t>
            </a:r>
            <a:r>
              <a:rPr lang="en-US" sz="2800" i="0" u="none" strike="noStrike" cap="none" dirty="0">
                <a:solidFill>
                  <a:srgbClr val="00FF00"/>
                </a:solidFill>
                <a:latin typeface="Courier"/>
                <a:ea typeface="Courier"/>
                <a:cs typeface="Courier"/>
                <a:sym typeface="Courier New"/>
              </a:rPr>
              <a:t>type</a:t>
            </a:r>
            <a:r>
              <a:rPr lang="en-US" sz="2800" i="0" u="none" strike="noStrike" cap="none" dirty="0">
                <a:solidFill>
                  <a:srgbClr val="FFFF00"/>
                </a:solidFill>
                <a:latin typeface="Courier"/>
                <a:ea typeface="Courier"/>
                <a:cs typeface="Courier"/>
                <a:sym typeface="Courier New"/>
              </a:rPr>
              <a:t>(1)</a:t>
            </a:r>
          </a:p>
          <a:p>
            <a:pPr marL="0" marR="0" lvl="0" indent="0" algn="l" rtl="0">
              <a:lnSpc>
                <a:spcPct val="100000"/>
              </a:lnSpc>
              <a:spcBef>
                <a:spcPts val="0"/>
              </a:spcBef>
              <a:spcAft>
                <a:spcPts val="0"/>
              </a:spcAft>
              <a:buClr>
                <a:srgbClr val="FFFF00"/>
              </a:buClr>
              <a:buSzPct val="25000"/>
              <a:buFont typeface="Cabin"/>
              <a:buNone/>
            </a:pPr>
            <a:r>
              <a:rPr lang="en-US" sz="2800" i="0" u="none" strike="noStrike" cap="none" dirty="0">
                <a:solidFill>
                  <a:srgbClr val="FFFF00"/>
                </a:solidFill>
                <a:latin typeface="Courier"/>
                <a:ea typeface="Courier"/>
                <a:cs typeface="Courier"/>
                <a:sym typeface="Courier New"/>
              </a:rPr>
              <a:t>&lt;</a:t>
            </a:r>
            <a:r>
              <a:rPr lang="en-US" sz="2800" i="0" u="none" strike="noStrike" cap="none" dirty="0" err="1">
                <a:solidFill>
                  <a:srgbClr val="FFFF00"/>
                </a:solidFill>
                <a:latin typeface="Courier"/>
                <a:ea typeface="Courier"/>
                <a:cs typeface="Courier"/>
                <a:sym typeface="Courier New"/>
              </a:rPr>
              <a:t>class'int</a:t>
            </a:r>
            <a:r>
              <a:rPr lang="en-US" sz="2800" i="0" u="none" strike="noStrike" cap="none" dirty="0">
                <a:solidFill>
                  <a:srgbClr val="FFFF00"/>
                </a:solidFill>
                <a:latin typeface="Courier"/>
                <a:ea typeface="Courier"/>
                <a:cs typeface="Courier"/>
                <a:sym typeface="Courier New"/>
              </a:rPr>
              <a:t>'&gt;</a:t>
            </a:r>
          </a:p>
          <a:p>
            <a:pPr marL="0" marR="0" lvl="0" indent="0" algn="l" rtl="0">
              <a:lnSpc>
                <a:spcPct val="100000"/>
              </a:lnSpc>
              <a:spcBef>
                <a:spcPts val="0"/>
              </a:spcBef>
              <a:spcAft>
                <a:spcPts val="0"/>
              </a:spcAft>
              <a:buClr>
                <a:srgbClr val="FFFF00"/>
              </a:buClr>
              <a:buSzPct val="25000"/>
              <a:buFont typeface="Cabin"/>
              <a:buNone/>
            </a:pPr>
            <a:r>
              <a:rPr lang="en-US" sz="2800" i="0" u="none" strike="noStrike" cap="none" dirty="0">
                <a:solidFill>
                  <a:srgbClr val="FFFF00"/>
                </a:solidFill>
                <a:latin typeface="Courier"/>
                <a:ea typeface="Courier"/>
                <a:cs typeface="Courier"/>
                <a:sym typeface="Courier New"/>
              </a:rPr>
              <a:t>&gt;&gt;&gt;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Shape 45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7600" u="none" strike="noStrike" cap="none" dirty="0">
                <a:solidFill>
                  <a:srgbClr val="FFD966"/>
                </a:solidFill>
                <a:latin typeface="Arial" charset="0"/>
                <a:ea typeface="Arial" charset="0"/>
                <a:cs typeface="Arial" charset="0"/>
                <a:sym typeface="Cabin"/>
              </a:rPr>
              <a:t>Διαφορετικοί Τύποι Αριθμών</a:t>
            </a:r>
            <a:endParaRPr lang="en-US" sz="7600" u="none" strike="noStrike" cap="none" dirty="0">
              <a:solidFill>
                <a:srgbClr val="FFD966"/>
              </a:solidFill>
              <a:latin typeface="Arial" charset="0"/>
              <a:ea typeface="Arial" charset="0"/>
              <a:cs typeface="Arial" charset="0"/>
              <a:sym typeface="Cabin"/>
            </a:endParaRPr>
          </a:p>
        </p:txBody>
      </p:sp>
      <p:sp>
        <p:nvSpPr>
          <p:cNvPr id="451" name="Shape 451"/>
          <p:cNvSpPr txBox="1">
            <a:spLocks noGrp="1"/>
          </p:cNvSpPr>
          <p:nvPr>
            <p:ph type="body" idx="1"/>
          </p:nvPr>
        </p:nvSpPr>
        <p:spPr>
          <a:xfrm>
            <a:off x="812800" y="2133600"/>
            <a:ext cx="9260348" cy="6034087"/>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Οι αριθμοί έχουν δύο κύριους τύπους</a:t>
            </a:r>
            <a:endParaRPr lang="en-US" sz="3600" u="none" strike="noStrike" cap="none" dirty="0">
              <a:solidFill>
                <a:schemeClr val="lt1"/>
              </a:solidFill>
              <a:latin typeface="Arial" charset="0"/>
              <a:ea typeface="Arial" charset="0"/>
              <a:cs typeface="Arial" charset="0"/>
              <a:sym typeface="Cabin"/>
            </a:endParaRPr>
          </a:p>
          <a:p>
            <a:pPr marL="1076325" marR="0" lvl="1" indent="-406400" algn="l" rtl="0">
              <a:lnSpc>
                <a:spcPct val="100000"/>
              </a:lnSpc>
              <a:spcBef>
                <a:spcPts val="3500"/>
              </a:spcBef>
              <a:spcAft>
                <a:spcPts val="0"/>
              </a:spcAft>
              <a:buClr>
                <a:schemeClr val="lt1"/>
              </a:buClr>
              <a:buSzPct val="100000"/>
              <a:buNone/>
            </a:pPr>
            <a:r>
              <a:rPr lang="en-US" sz="3600" u="none" strike="noStrike" cap="none" dirty="0">
                <a:solidFill>
                  <a:schemeClr val="bg1"/>
                </a:solidFill>
                <a:latin typeface="Arial" charset="0"/>
                <a:ea typeface="Arial" charset="0"/>
                <a:cs typeface="Arial" charset="0"/>
                <a:sym typeface="Cabin"/>
              </a:rPr>
              <a:t>-  </a:t>
            </a:r>
            <a:r>
              <a:rPr lang="el-GR" sz="3600" u="none" strike="noStrike" cap="none" dirty="0">
                <a:solidFill>
                  <a:srgbClr val="FFFF00"/>
                </a:solidFill>
                <a:latin typeface="Arial" charset="0"/>
                <a:ea typeface="Arial" charset="0"/>
                <a:cs typeface="Arial" charset="0"/>
                <a:sym typeface="Cabin"/>
              </a:rPr>
              <a:t>Ακέραιοι - </a:t>
            </a:r>
            <a:r>
              <a:rPr lang="en-US" sz="3600" u="none" strike="noStrike" cap="none" dirty="0">
                <a:solidFill>
                  <a:srgbClr val="FFFF00"/>
                </a:solidFill>
                <a:latin typeface="Arial" charset="0"/>
                <a:ea typeface="Arial" charset="0"/>
                <a:cs typeface="Arial" charset="0"/>
                <a:sym typeface="Cabin"/>
              </a:rPr>
              <a:t>Integers</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chemeClr val="lt1"/>
                </a:solidFill>
                <a:latin typeface="Arial" charset="0"/>
                <a:ea typeface="Arial" charset="0"/>
                <a:cs typeface="Arial" charset="0"/>
                <a:sym typeface="Cabin"/>
              </a:rPr>
              <a:t>είναι «στρογγυλοί» αριθμοί</a:t>
            </a:r>
            <a:r>
              <a:rPr lang="en-US" sz="3600" u="none" strike="noStrike" cap="none" dirty="0">
                <a:solidFill>
                  <a:schemeClr val="lt1"/>
                </a:solidFill>
                <a:latin typeface="Arial" charset="0"/>
                <a:ea typeface="Arial" charset="0"/>
                <a:cs typeface="Arial" charset="0"/>
                <a:sym typeface="Cabin"/>
              </a:rPr>
              <a:t>: -14, -2, 0, 1, 100, 401233</a:t>
            </a:r>
          </a:p>
          <a:p>
            <a:pPr marL="1076325" marR="0" lvl="1" indent="-406400" algn="l" rtl="0">
              <a:lnSpc>
                <a:spcPct val="100000"/>
              </a:lnSpc>
              <a:spcBef>
                <a:spcPts val="3500"/>
              </a:spcBef>
              <a:spcAft>
                <a:spcPts val="0"/>
              </a:spcAft>
              <a:buClr>
                <a:schemeClr val="lt1"/>
              </a:buClr>
              <a:buSzPct val="100000"/>
              <a:buNone/>
            </a:pPr>
            <a:r>
              <a:rPr lang="en-US" sz="3600" u="none" strike="noStrike" cap="none" dirty="0">
                <a:solidFill>
                  <a:srgbClr val="FFFFFF"/>
                </a:solidFill>
                <a:latin typeface="Arial" charset="0"/>
                <a:ea typeface="Arial" charset="0"/>
                <a:cs typeface="Arial" charset="0"/>
                <a:sym typeface="Cabin"/>
              </a:rPr>
              <a:t>- </a:t>
            </a:r>
            <a:r>
              <a:rPr lang="en-US" sz="3600" u="none" strike="noStrike" cap="none" dirty="0">
                <a:solidFill>
                  <a:srgbClr val="FFFF00"/>
                </a:solidFill>
                <a:latin typeface="Arial" charset="0"/>
                <a:ea typeface="Arial" charset="0"/>
                <a:cs typeface="Arial" charset="0"/>
                <a:sym typeface="Cabin"/>
              </a:rPr>
              <a:t> </a:t>
            </a:r>
            <a:r>
              <a:rPr lang="el-GR" sz="3600" u="none" strike="noStrike" cap="none" dirty="0">
                <a:solidFill>
                  <a:srgbClr val="FFFF00"/>
                </a:solidFill>
                <a:latin typeface="Arial" charset="0"/>
                <a:ea typeface="Arial" charset="0"/>
                <a:cs typeface="Arial" charset="0"/>
                <a:sym typeface="Cabin"/>
              </a:rPr>
              <a:t>Αριθμοί Κινητής Υποδιαστολής - </a:t>
            </a:r>
            <a:r>
              <a:rPr lang="en-US" sz="3600" u="none" strike="noStrike" cap="none" dirty="0">
                <a:solidFill>
                  <a:srgbClr val="FFFF00"/>
                </a:solidFill>
                <a:latin typeface="Arial" charset="0"/>
                <a:ea typeface="Arial" charset="0"/>
                <a:cs typeface="Arial" charset="0"/>
                <a:sym typeface="Cabin"/>
              </a:rPr>
              <a:t>Floating Point Numbers</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chemeClr val="lt1"/>
                </a:solidFill>
                <a:latin typeface="Arial" charset="0"/>
                <a:ea typeface="Arial" charset="0"/>
                <a:cs typeface="Arial" charset="0"/>
                <a:sym typeface="Cabin"/>
              </a:rPr>
              <a:t>έχουν δεκαδικό μέρος</a:t>
            </a:r>
            <a:r>
              <a:rPr lang="en-US" sz="3600" u="none" strike="noStrike" cap="none" dirty="0">
                <a:solidFill>
                  <a:schemeClr val="lt1"/>
                </a:solidFill>
                <a:latin typeface="Arial" charset="0"/>
                <a:ea typeface="Arial" charset="0"/>
                <a:cs typeface="Arial" charset="0"/>
                <a:sym typeface="Cabin"/>
              </a:rPr>
              <a:t>:  -2.5 , 0.0, 98.6, 14.0</a:t>
            </a:r>
          </a:p>
          <a:p>
            <a:pPr marL="749300" marR="0" lvl="0" indent="-371094" algn="l" rtl="0">
              <a:lnSpc>
                <a:spcPct val="100000"/>
              </a:lnSpc>
              <a:spcBef>
                <a:spcPts val="350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Υπ</a:t>
            </a:r>
            <a:r>
              <a:rPr lang="el-GR" sz="3600" dirty="0">
                <a:solidFill>
                  <a:schemeClr val="lt1"/>
                </a:solidFill>
                <a:latin typeface="Arial" charset="0"/>
                <a:ea typeface="Arial" charset="0"/>
                <a:cs typeface="Arial" charset="0"/>
                <a:sym typeface="Cabin"/>
              </a:rPr>
              <a:t>άρχουν κι άλλοι αριθμητικοί τύποι- </a:t>
            </a:r>
            <a:r>
              <a:rPr lang="el-GR" sz="3600" u="none" strike="noStrike" cap="none" dirty="0">
                <a:solidFill>
                  <a:schemeClr val="lt1"/>
                </a:solidFill>
                <a:latin typeface="Arial" charset="0"/>
                <a:ea typeface="Arial" charset="0"/>
                <a:cs typeface="Arial" charset="0"/>
                <a:sym typeface="Cabin"/>
              </a:rPr>
              <a:t>είναι παραλλαγές των </a:t>
            </a:r>
            <a:r>
              <a:rPr lang="en-US" sz="3600" dirty="0">
                <a:solidFill>
                  <a:schemeClr val="lt1"/>
                </a:solidFill>
                <a:latin typeface="Arial" charset="0"/>
                <a:ea typeface="Arial" charset="0"/>
                <a:cs typeface="Arial" charset="0"/>
                <a:sym typeface="Cabin"/>
              </a:rPr>
              <a:t>float </a:t>
            </a:r>
            <a:r>
              <a:rPr lang="el-GR" sz="3600" u="none" strike="noStrike" cap="none" dirty="0">
                <a:solidFill>
                  <a:schemeClr val="lt1"/>
                </a:solidFill>
                <a:latin typeface="Arial" charset="0"/>
                <a:ea typeface="Arial" charset="0"/>
                <a:cs typeface="Arial" charset="0"/>
                <a:sym typeface="Cabin"/>
              </a:rPr>
              <a:t>και </a:t>
            </a:r>
            <a:r>
              <a:rPr lang="en-US" sz="3600" u="none" strike="noStrike" cap="none" dirty="0">
                <a:solidFill>
                  <a:schemeClr val="lt1"/>
                </a:solidFill>
                <a:latin typeface="Arial" charset="0"/>
                <a:ea typeface="Arial" charset="0"/>
                <a:cs typeface="Arial" charset="0"/>
                <a:sym typeface="Cabin"/>
              </a:rPr>
              <a:t>integer</a:t>
            </a:r>
          </a:p>
        </p:txBody>
      </p:sp>
      <p:sp>
        <p:nvSpPr>
          <p:cNvPr id="452" name="Shape 452"/>
          <p:cNvSpPr txBox="1"/>
          <p:nvPr/>
        </p:nvSpPr>
        <p:spPr>
          <a:xfrm>
            <a:off x="10598100" y="2235993"/>
            <a:ext cx="5238599" cy="58292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400" i="0" u="none" strike="noStrike" cap="none" dirty="0">
                <a:solidFill>
                  <a:schemeClr val="lt1"/>
                </a:solidFill>
                <a:latin typeface="Courier"/>
                <a:ea typeface="Courier"/>
                <a:cs typeface="Courier"/>
                <a:sym typeface="Courier New"/>
              </a:rPr>
              <a:t>&gt;&gt;&gt; </a:t>
            </a:r>
            <a:r>
              <a:rPr lang="en-US" sz="3400" i="0" u="none" strike="noStrike" cap="none" dirty="0">
                <a:solidFill>
                  <a:srgbClr val="00FF00"/>
                </a:solidFill>
                <a:latin typeface="Courier"/>
                <a:ea typeface="Courier"/>
                <a:cs typeface="Courier"/>
                <a:sym typeface="Courier New"/>
              </a:rPr>
              <a:t>xx</a:t>
            </a:r>
            <a:r>
              <a:rPr lang="en-US" sz="3400" i="0" u="none" strike="noStrike" cap="none" dirty="0">
                <a:solidFill>
                  <a:schemeClr val="lt1"/>
                </a:solidFill>
                <a:latin typeface="Courier"/>
                <a:ea typeface="Courier"/>
                <a:cs typeface="Courier"/>
                <a:sym typeface="Courier New"/>
              </a:rPr>
              <a:t> = 1</a:t>
            </a:r>
          </a:p>
          <a:p>
            <a:pPr marL="0" marR="0" lvl="0" indent="0" algn="l" rtl="0">
              <a:lnSpc>
                <a:spcPct val="100000"/>
              </a:lnSpc>
              <a:spcBef>
                <a:spcPts val="0"/>
              </a:spcBef>
              <a:spcAft>
                <a:spcPts val="0"/>
              </a:spcAft>
              <a:buClr>
                <a:schemeClr val="lt1"/>
              </a:buClr>
              <a:buSzPct val="25000"/>
              <a:buFont typeface="Cabin"/>
              <a:buNone/>
            </a:pPr>
            <a:r>
              <a:rPr lang="en-US" sz="3400" i="0" u="none" strike="noStrike" cap="none" dirty="0">
                <a:solidFill>
                  <a:schemeClr val="lt1"/>
                </a:solidFill>
                <a:latin typeface="Courier"/>
                <a:ea typeface="Courier"/>
                <a:cs typeface="Courier"/>
                <a:sym typeface="Courier New"/>
              </a:rPr>
              <a:t>&gt;&gt;&gt; </a:t>
            </a:r>
            <a:r>
              <a:rPr lang="en-US" sz="3400" i="0" u="none" strike="noStrike" cap="none" dirty="0">
                <a:solidFill>
                  <a:srgbClr val="FFFF00"/>
                </a:solidFill>
                <a:latin typeface="Courier"/>
                <a:ea typeface="Courier"/>
                <a:cs typeface="Courier"/>
                <a:sym typeface="Courier New"/>
              </a:rPr>
              <a:t>type</a:t>
            </a:r>
            <a:r>
              <a:rPr lang="en-US" sz="3400" i="0" u="none" strike="noStrike" cap="none" dirty="0">
                <a:solidFill>
                  <a:schemeClr val="lt1"/>
                </a:solidFill>
                <a:latin typeface="Courier"/>
                <a:ea typeface="Courier"/>
                <a:cs typeface="Courier"/>
                <a:sym typeface="Courier New"/>
              </a:rPr>
              <a:t> (</a:t>
            </a:r>
            <a:r>
              <a:rPr lang="en-US" sz="3400" i="0" u="none" strike="noStrike" cap="none" dirty="0">
                <a:solidFill>
                  <a:srgbClr val="00FF00"/>
                </a:solidFill>
                <a:latin typeface="Courier"/>
                <a:ea typeface="Courier"/>
                <a:cs typeface="Courier"/>
                <a:sym typeface="Courier New"/>
              </a:rPr>
              <a:t>xx</a:t>
            </a:r>
            <a:r>
              <a:rPr lang="en-US" sz="34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400" i="0" u="none" strike="noStrike" cap="none" dirty="0">
                <a:solidFill>
                  <a:schemeClr val="lt1"/>
                </a:solidFill>
                <a:latin typeface="Courier"/>
                <a:ea typeface="Courier"/>
                <a:cs typeface="Courier"/>
                <a:sym typeface="Courier New"/>
              </a:rPr>
              <a:t>&lt;class '</a:t>
            </a:r>
            <a:r>
              <a:rPr lang="en-US" sz="3400" i="0" u="none" strike="noStrike" cap="none" dirty="0" err="1">
                <a:solidFill>
                  <a:schemeClr val="lt1"/>
                </a:solidFill>
                <a:latin typeface="Courier"/>
                <a:ea typeface="Courier"/>
                <a:cs typeface="Courier"/>
                <a:sym typeface="Courier New"/>
              </a:rPr>
              <a:t>int</a:t>
            </a:r>
            <a:r>
              <a:rPr lang="en-US" sz="3400" i="0" u="none" strike="noStrike" cap="none" dirty="0">
                <a:solidFill>
                  <a:schemeClr val="lt1"/>
                </a:solidFill>
                <a:latin typeface="Courier"/>
                <a:ea typeface="Courier"/>
                <a:cs typeface="Courier"/>
                <a:sym typeface="Courier New"/>
              </a:rPr>
              <a:t>'&gt;</a:t>
            </a:r>
          </a:p>
          <a:p>
            <a:pPr marL="0" marR="0" lvl="0" indent="0" algn="l" rtl="0">
              <a:lnSpc>
                <a:spcPct val="100000"/>
              </a:lnSpc>
              <a:spcBef>
                <a:spcPts val="0"/>
              </a:spcBef>
              <a:spcAft>
                <a:spcPts val="0"/>
              </a:spcAft>
              <a:buClr>
                <a:schemeClr val="lt1"/>
              </a:buClr>
              <a:buSzPct val="25000"/>
              <a:buFont typeface="Cabin"/>
              <a:buNone/>
            </a:pPr>
            <a:r>
              <a:rPr lang="en-US" sz="3400" i="0" u="none" strike="noStrike" cap="none" dirty="0">
                <a:solidFill>
                  <a:schemeClr val="lt1"/>
                </a:solidFill>
                <a:latin typeface="Courier"/>
                <a:ea typeface="Courier"/>
                <a:cs typeface="Courier"/>
                <a:sym typeface="Courier New"/>
              </a:rPr>
              <a:t>&gt;&gt;&gt; </a:t>
            </a:r>
            <a:r>
              <a:rPr lang="en-US" sz="3400" i="0" u="none" strike="noStrike" cap="none" dirty="0">
                <a:solidFill>
                  <a:srgbClr val="00FF00"/>
                </a:solidFill>
                <a:latin typeface="Courier"/>
                <a:ea typeface="Courier"/>
                <a:cs typeface="Courier"/>
                <a:sym typeface="Courier New"/>
              </a:rPr>
              <a:t>temp</a:t>
            </a:r>
            <a:r>
              <a:rPr lang="en-US" sz="3400" i="0" u="none" strike="noStrike" cap="none" dirty="0">
                <a:solidFill>
                  <a:schemeClr val="lt1"/>
                </a:solidFill>
                <a:latin typeface="Courier"/>
                <a:ea typeface="Courier"/>
                <a:cs typeface="Courier"/>
                <a:sym typeface="Courier New"/>
              </a:rPr>
              <a:t> = 98.6</a:t>
            </a:r>
          </a:p>
          <a:p>
            <a:pPr marL="0" marR="0" lvl="0" indent="0" algn="l" rtl="0">
              <a:lnSpc>
                <a:spcPct val="100000"/>
              </a:lnSpc>
              <a:spcBef>
                <a:spcPts val="0"/>
              </a:spcBef>
              <a:spcAft>
                <a:spcPts val="0"/>
              </a:spcAft>
              <a:buClr>
                <a:schemeClr val="lt1"/>
              </a:buClr>
              <a:buSzPct val="25000"/>
              <a:buFont typeface="Cabin"/>
              <a:buNone/>
            </a:pPr>
            <a:r>
              <a:rPr lang="en-US" sz="3400" i="0" u="none" strike="noStrike" cap="none" dirty="0">
                <a:solidFill>
                  <a:schemeClr val="lt1"/>
                </a:solidFill>
                <a:latin typeface="Courier"/>
                <a:ea typeface="Courier"/>
                <a:cs typeface="Courier"/>
                <a:sym typeface="Courier New"/>
              </a:rPr>
              <a:t>&gt;&gt;&gt; </a:t>
            </a:r>
            <a:r>
              <a:rPr lang="en-US" sz="3400" i="0" u="none" strike="noStrike" cap="none" dirty="0">
                <a:solidFill>
                  <a:srgbClr val="FFFF00"/>
                </a:solidFill>
                <a:latin typeface="Courier"/>
                <a:ea typeface="Courier"/>
                <a:cs typeface="Courier"/>
                <a:sym typeface="Courier New"/>
              </a:rPr>
              <a:t>type</a:t>
            </a:r>
            <a:r>
              <a:rPr lang="en-US" sz="3400" i="0" u="none" strike="noStrike" cap="none" dirty="0">
                <a:solidFill>
                  <a:schemeClr val="lt1"/>
                </a:solidFill>
                <a:latin typeface="Courier"/>
                <a:ea typeface="Courier"/>
                <a:cs typeface="Courier"/>
                <a:sym typeface="Courier New"/>
              </a:rPr>
              <a:t>(</a:t>
            </a:r>
            <a:r>
              <a:rPr lang="en-US" sz="3400" i="0" u="none" strike="noStrike" cap="none" dirty="0">
                <a:solidFill>
                  <a:srgbClr val="00FF00"/>
                </a:solidFill>
                <a:latin typeface="Courier"/>
                <a:ea typeface="Courier"/>
                <a:cs typeface="Courier"/>
                <a:sym typeface="Courier New"/>
              </a:rPr>
              <a:t>temp</a:t>
            </a:r>
            <a:r>
              <a:rPr lang="en-US" sz="34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400" i="0" u="none" strike="noStrike" cap="none" dirty="0">
                <a:solidFill>
                  <a:schemeClr val="lt1"/>
                </a:solidFill>
                <a:latin typeface="Courier"/>
                <a:ea typeface="Courier"/>
                <a:cs typeface="Courier"/>
                <a:sym typeface="Courier New"/>
              </a:rPr>
              <a:t>&lt;</a:t>
            </a:r>
            <a:r>
              <a:rPr lang="en-US" sz="3400" i="0" u="none" strike="noStrike" cap="none" dirty="0" err="1">
                <a:solidFill>
                  <a:schemeClr val="lt1"/>
                </a:solidFill>
                <a:latin typeface="Courier"/>
                <a:ea typeface="Courier"/>
                <a:cs typeface="Courier"/>
                <a:sym typeface="Courier New"/>
              </a:rPr>
              <a:t>class'float</a:t>
            </a:r>
            <a:r>
              <a:rPr lang="en-US" sz="3400" i="0" u="none" strike="noStrike" cap="none" dirty="0">
                <a:solidFill>
                  <a:schemeClr val="lt1"/>
                </a:solidFill>
                <a:latin typeface="Courier"/>
                <a:ea typeface="Courier"/>
                <a:cs typeface="Courier"/>
                <a:sym typeface="Courier New"/>
              </a:rPr>
              <a:t>'&gt;</a:t>
            </a:r>
          </a:p>
          <a:p>
            <a:pPr marL="0" marR="0" lvl="0" indent="0" algn="l" rtl="0">
              <a:lnSpc>
                <a:spcPct val="100000"/>
              </a:lnSpc>
              <a:spcBef>
                <a:spcPts val="0"/>
              </a:spcBef>
              <a:spcAft>
                <a:spcPts val="0"/>
              </a:spcAft>
              <a:buClr>
                <a:schemeClr val="lt1"/>
              </a:buClr>
              <a:buSzPct val="25000"/>
              <a:buFont typeface="Cabin"/>
              <a:buNone/>
            </a:pPr>
            <a:r>
              <a:rPr lang="en-US" sz="3400" i="0" u="none" strike="noStrike" cap="none" dirty="0">
                <a:solidFill>
                  <a:schemeClr val="lt1"/>
                </a:solidFill>
                <a:latin typeface="Courier"/>
                <a:ea typeface="Courier"/>
                <a:cs typeface="Courier"/>
                <a:sym typeface="Courier New"/>
              </a:rPr>
              <a:t>&gt;&gt;&gt; </a:t>
            </a:r>
            <a:r>
              <a:rPr lang="en-US" sz="3400" i="0" u="none" strike="noStrike" cap="none" dirty="0">
                <a:solidFill>
                  <a:srgbClr val="FFFF00"/>
                </a:solidFill>
                <a:latin typeface="Courier"/>
                <a:ea typeface="Courier"/>
                <a:cs typeface="Courier"/>
                <a:sym typeface="Courier New"/>
              </a:rPr>
              <a:t>type</a:t>
            </a:r>
            <a:r>
              <a:rPr lang="en-US" sz="3400" i="0" u="none" strike="noStrike" cap="none" dirty="0">
                <a:solidFill>
                  <a:schemeClr val="lt1"/>
                </a:solidFill>
                <a:latin typeface="Courier"/>
                <a:ea typeface="Courier"/>
                <a:cs typeface="Courier"/>
                <a:sym typeface="Courier New"/>
              </a:rPr>
              <a:t>(1)</a:t>
            </a:r>
          </a:p>
          <a:p>
            <a:pPr marL="0" marR="0" lvl="0" indent="0" algn="l" rtl="0">
              <a:lnSpc>
                <a:spcPct val="100000"/>
              </a:lnSpc>
              <a:spcBef>
                <a:spcPts val="0"/>
              </a:spcBef>
              <a:spcAft>
                <a:spcPts val="0"/>
              </a:spcAft>
              <a:buClr>
                <a:schemeClr val="lt1"/>
              </a:buClr>
              <a:buSzPct val="25000"/>
              <a:buFont typeface="Cabin"/>
              <a:buNone/>
            </a:pPr>
            <a:r>
              <a:rPr lang="en-US" sz="3400" i="0" u="none" strike="noStrike" cap="none" dirty="0">
                <a:solidFill>
                  <a:schemeClr val="lt1"/>
                </a:solidFill>
                <a:latin typeface="Courier"/>
                <a:ea typeface="Courier"/>
                <a:cs typeface="Courier"/>
                <a:sym typeface="Courier New"/>
              </a:rPr>
              <a:t>&lt;class '</a:t>
            </a:r>
            <a:r>
              <a:rPr lang="en-US" sz="3400" i="0" u="none" strike="noStrike" cap="none" dirty="0" err="1">
                <a:solidFill>
                  <a:schemeClr val="lt1"/>
                </a:solidFill>
                <a:latin typeface="Courier"/>
                <a:ea typeface="Courier"/>
                <a:cs typeface="Courier"/>
                <a:sym typeface="Courier New"/>
              </a:rPr>
              <a:t>int</a:t>
            </a:r>
            <a:r>
              <a:rPr lang="en-US" sz="3400" i="0" u="none" strike="noStrike" cap="none" dirty="0">
                <a:solidFill>
                  <a:schemeClr val="lt1"/>
                </a:solidFill>
                <a:latin typeface="Courier"/>
                <a:ea typeface="Courier"/>
                <a:cs typeface="Courier"/>
                <a:sym typeface="Courier New"/>
              </a:rPr>
              <a:t>'&gt;</a:t>
            </a:r>
          </a:p>
          <a:p>
            <a:pPr marL="0" marR="0" lvl="0" indent="0" algn="l" rtl="0">
              <a:lnSpc>
                <a:spcPct val="100000"/>
              </a:lnSpc>
              <a:spcBef>
                <a:spcPts val="0"/>
              </a:spcBef>
              <a:spcAft>
                <a:spcPts val="0"/>
              </a:spcAft>
              <a:buClr>
                <a:schemeClr val="lt1"/>
              </a:buClr>
              <a:buSzPct val="25000"/>
              <a:buFont typeface="Cabin"/>
              <a:buNone/>
            </a:pPr>
            <a:r>
              <a:rPr lang="en-US" sz="3400" i="0" u="none" strike="noStrike" cap="none" dirty="0">
                <a:solidFill>
                  <a:schemeClr val="lt1"/>
                </a:solidFill>
                <a:latin typeface="Courier"/>
                <a:ea typeface="Courier"/>
                <a:cs typeface="Courier"/>
                <a:sym typeface="Courier New"/>
              </a:rPr>
              <a:t>&gt;&gt;&gt; </a:t>
            </a:r>
            <a:r>
              <a:rPr lang="en-US" sz="3400" i="0" u="none" strike="noStrike" cap="none" dirty="0">
                <a:solidFill>
                  <a:srgbClr val="FFFF00"/>
                </a:solidFill>
                <a:latin typeface="Courier"/>
                <a:ea typeface="Courier"/>
                <a:cs typeface="Courier"/>
                <a:sym typeface="Courier New"/>
              </a:rPr>
              <a:t>type</a:t>
            </a:r>
            <a:r>
              <a:rPr lang="en-US" sz="3400" i="0" u="none" strike="noStrike" cap="none" dirty="0">
                <a:solidFill>
                  <a:schemeClr val="lt1"/>
                </a:solidFill>
                <a:latin typeface="Courier"/>
                <a:ea typeface="Courier"/>
                <a:cs typeface="Courier"/>
                <a:sym typeface="Courier New"/>
              </a:rPr>
              <a:t>(1.0)</a:t>
            </a:r>
          </a:p>
          <a:p>
            <a:pPr marL="0" marR="0" lvl="0" indent="0" algn="l" rtl="0">
              <a:lnSpc>
                <a:spcPct val="100000"/>
              </a:lnSpc>
              <a:spcBef>
                <a:spcPts val="0"/>
              </a:spcBef>
              <a:spcAft>
                <a:spcPts val="0"/>
              </a:spcAft>
              <a:buClr>
                <a:schemeClr val="lt1"/>
              </a:buClr>
              <a:buSzPct val="25000"/>
              <a:buFont typeface="Cabin"/>
              <a:buNone/>
            </a:pPr>
            <a:r>
              <a:rPr lang="en-US" sz="3400" i="0" u="none" strike="noStrike" cap="none" dirty="0">
                <a:solidFill>
                  <a:schemeClr val="lt1"/>
                </a:solidFill>
                <a:latin typeface="Courier"/>
                <a:ea typeface="Courier"/>
                <a:cs typeface="Courier"/>
                <a:sym typeface="Courier New"/>
              </a:rPr>
              <a:t>&lt;</a:t>
            </a:r>
            <a:r>
              <a:rPr lang="en-US" sz="3400" i="0" u="none" strike="noStrike" cap="none" dirty="0" err="1">
                <a:solidFill>
                  <a:schemeClr val="lt1"/>
                </a:solidFill>
                <a:latin typeface="Courier"/>
                <a:ea typeface="Courier"/>
                <a:cs typeface="Courier"/>
                <a:sym typeface="Courier New"/>
              </a:rPr>
              <a:t>class'float</a:t>
            </a:r>
            <a:r>
              <a:rPr lang="en-US" sz="3400" i="0" u="none" strike="noStrike" cap="none" dirty="0">
                <a:solidFill>
                  <a:schemeClr val="lt1"/>
                </a:solidFill>
                <a:latin typeface="Courier"/>
                <a:ea typeface="Courier"/>
                <a:cs typeface="Courier"/>
                <a:sym typeface="Courier New"/>
              </a:rPr>
              <a:t>'&gt;</a:t>
            </a:r>
          </a:p>
          <a:p>
            <a:pPr marL="0" marR="0" lvl="0" indent="0" algn="l" rtl="0">
              <a:lnSpc>
                <a:spcPct val="100000"/>
              </a:lnSpc>
              <a:spcBef>
                <a:spcPts val="0"/>
              </a:spcBef>
              <a:spcAft>
                <a:spcPts val="0"/>
              </a:spcAft>
              <a:buClr>
                <a:schemeClr val="lt1"/>
              </a:buClr>
              <a:buSzPct val="25000"/>
              <a:buFont typeface="Cabin"/>
              <a:buNone/>
            </a:pPr>
            <a:r>
              <a:rPr lang="en-US" sz="3400" i="0" u="none" strike="noStrike" cap="none" dirty="0">
                <a:solidFill>
                  <a:schemeClr val="lt1"/>
                </a:solidFill>
                <a:latin typeface="Courier"/>
                <a:ea typeface="Courier"/>
                <a:cs typeface="Courier"/>
                <a:sym typeface="Courier New"/>
              </a:rPr>
              <a:t>&gt;&gt;&gt;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Shape 457"/>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l-GR" sz="7600" dirty="0">
                <a:solidFill>
                  <a:srgbClr val="FFD966"/>
                </a:solidFill>
                <a:latin typeface="Arial" charset="0"/>
                <a:ea typeface="Arial" charset="0"/>
                <a:cs typeface="Arial" charset="0"/>
                <a:sym typeface="Cabin"/>
              </a:rPr>
              <a:t>Μετατροπές Τύπου</a:t>
            </a:r>
            <a:endParaRPr lang="en-US" sz="7600" u="none" strike="noStrike" cap="none" dirty="0">
              <a:solidFill>
                <a:srgbClr val="FFD966"/>
              </a:solidFill>
              <a:latin typeface="Arial" charset="0"/>
              <a:ea typeface="Arial" charset="0"/>
              <a:cs typeface="Arial" charset="0"/>
              <a:sym typeface="Cabin"/>
            </a:endParaRPr>
          </a:p>
        </p:txBody>
      </p:sp>
      <p:sp>
        <p:nvSpPr>
          <p:cNvPr id="458" name="Shape 458"/>
          <p:cNvSpPr txBox="1">
            <a:spLocks noGrp="1"/>
          </p:cNvSpPr>
          <p:nvPr>
            <p:ph type="body" idx="1"/>
          </p:nvPr>
        </p:nvSpPr>
        <p:spPr>
          <a:xfrm>
            <a:off x="812800" y="2133600"/>
            <a:ext cx="6921500" cy="6034087"/>
          </a:xfrm>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chemeClr val="lt1"/>
              </a:buClr>
              <a:buSzPct val="171000"/>
              <a:buFont typeface="Cabin"/>
              <a:buChar char="•"/>
            </a:pPr>
            <a:r>
              <a:rPr lang="el-GR" sz="3600" u="none" strike="noStrike" cap="none" dirty="0">
                <a:solidFill>
                  <a:schemeClr val="lt1"/>
                </a:solidFill>
                <a:latin typeface="Arial" charset="0"/>
                <a:ea typeface="Arial" charset="0"/>
                <a:cs typeface="Arial" charset="0"/>
                <a:sym typeface="Cabin"/>
              </a:rPr>
              <a:t>Όταν συνδυάσεις σε μια έκφραση ακεραίους και κινητής υποδιαστολής, ο ακέραιος</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rgbClr val="FFFF00"/>
                </a:solidFill>
                <a:latin typeface="Arial" charset="0"/>
                <a:ea typeface="Arial" charset="0"/>
                <a:cs typeface="Arial" charset="0"/>
                <a:sym typeface="Cabin"/>
              </a:rPr>
              <a:t>σιωπηρά</a:t>
            </a:r>
            <a:r>
              <a:rPr lang="en-US" sz="3600" u="none" strike="noStrike" cap="none" dirty="0">
                <a:solidFill>
                  <a:srgbClr val="FFFF00"/>
                </a:solidFill>
                <a:latin typeface="Arial" charset="0"/>
                <a:ea typeface="Arial" charset="0"/>
                <a:cs typeface="Arial" charset="0"/>
                <a:sym typeface="Cabin"/>
              </a:rPr>
              <a:t> </a:t>
            </a:r>
            <a:r>
              <a:rPr lang="el-GR" sz="3600" u="none" strike="noStrike" cap="none" dirty="0">
                <a:solidFill>
                  <a:schemeClr val="lt1"/>
                </a:solidFill>
                <a:latin typeface="Arial" charset="0"/>
                <a:ea typeface="Arial" charset="0"/>
                <a:cs typeface="Arial" charset="0"/>
                <a:sym typeface="Cabin"/>
              </a:rPr>
              <a:t>μετατρέπεται σε κινητής υποδιαστολής</a:t>
            </a:r>
            <a:endParaRPr lang="en-US" sz="3600" u="none" strike="noStrike" cap="none" dirty="0">
              <a:solidFill>
                <a:schemeClr val="lt1"/>
              </a:solidFill>
              <a:latin typeface="Arial" charset="0"/>
              <a:ea typeface="Arial" charset="0"/>
              <a:cs typeface="Arial" charset="0"/>
              <a:sym typeface="Cabin"/>
            </a:endParaRPr>
          </a:p>
          <a:p>
            <a:pPr marL="749300" marR="0" lvl="0" indent="-533400" algn="l" rtl="0">
              <a:lnSpc>
                <a:spcPct val="100000"/>
              </a:lnSpc>
              <a:spcBef>
                <a:spcPts val="3500"/>
              </a:spcBef>
              <a:spcAft>
                <a:spcPts val="0"/>
              </a:spcAft>
              <a:buClr>
                <a:schemeClr val="lt1"/>
              </a:buClr>
              <a:buSzPct val="171000"/>
              <a:buFont typeface="Cabin"/>
              <a:buChar char="•"/>
            </a:pPr>
            <a:r>
              <a:rPr lang="el-GR" sz="3600" u="none" strike="noStrike" cap="none" dirty="0">
                <a:solidFill>
                  <a:schemeClr val="lt1"/>
                </a:solidFill>
                <a:latin typeface="Arial" charset="0"/>
                <a:ea typeface="Arial" charset="0"/>
                <a:cs typeface="Arial" charset="0"/>
                <a:sym typeface="Cabin"/>
              </a:rPr>
              <a:t>Ελεγχόμενα η μετατροπή γίνεται με τις ενσωματωμένες συναρτήσεις </a:t>
            </a:r>
            <a:r>
              <a:rPr lang="en-US" sz="3600" u="none" strike="noStrike" cap="none" dirty="0">
                <a:solidFill>
                  <a:schemeClr val="lt1"/>
                </a:solidFill>
                <a:latin typeface="Arial" charset="0"/>
                <a:ea typeface="Arial" charset="0"/>
                <a:cs typeface="Arial" charset="0"/>
                <a:sym typeface="Cabin"/>
              </a:rPr>
              <a:t>int() </a:t>
            </a:r>
            <a:r>
              <a:rPr lang="el-GR" sz="3600" u="none" strike="noStrike" cap="none" dirty="0">
                <a:solidFill>
                  <a:schemeClr val="lt1"/>
                </a:solidFill>
                <a:latin typeface="Arial" charset="0"/>
                <a:ea typeface="Arial" charset="0"/>
                <a:cs typeface="Arial" charset="0"/>
                <a:sym typeface="Cabin"/>
              </a:rPr>
              <a:t>και</a:t>
            </a:r>
            <a:r>
              <a:rPr lang="en-US" sz="3600" u="none" strike="noStrike" cap="none" dirty="0">
                <a:solidFill>
                  <a:schemeClr val="lt1"/>
                </a:solidFill>
                <a:latin typeface="Arial" charset="0"/>
                <a:ea typeface="Arial" charset="0"/>
                <a:cs typeface="Arial" charset="0"/>
                <a:sym typeface="Cabin"/>
              </a:rPr>
              <a:t> float()</a:t>
            </a:r>
          </a:p>
        </p:txBody>
      </p:sp>
      <p:sp>
        <p:nvSpPr>
          <p:cNvPr id="459" name="Shape 459"/>
          <p:cNvSpPr txBox="1"/>
          <p:nvPr/>
        </p:nvSpPr>
        <p:spPr>
          <a:xfrm>
            <a:off x="9048750" y="1890711"/>
            <a:ext cx="7010399" cy="5981600"/>
          </a:xfrm>
          <a:prstGeom prst="rect">
            <a:avLst/>
          </a:prstGeom>
          <a:noFill/>
          <a:ln>
            <a:noFill/>
          </a:ln>
        </p:spPr>
        <p:txBody>
          <a:bodyPr lIns="0" tIns="0" rIns="0" bIns="0" anchor="ctr" anchorCtr="0">
            <a:noAutofit/>
          </a:bodyPr>
          <a:lstStyle/>
          <a:p>
            <a:pPr lvl="0">
              <a:buClr>
                <a:schemeClr val="lt1"/>
              </a:buClr>
              <a:buSzPct val="25000"/>
            </a:pPr>
            <a:r>
              <a:rPr lang="en-US" sz="3200" i="0" u="none" strike="noStrike" cap="none" dirty="0">
                <a:solidFill>
                  <a:schemeClr val="lt1"/>
                </a:solidFill>
                <a:latin typeface="Courier"/>
                <a:ea typeface="Courier"/>
                <a:cs typeface="Courier"/>
                <a:sym typeface="Courier New"/>
              </a:rPr>
              <a:t>&gt;&gt;&gt; </a:t>
            </a:r>
            <a:r>
              <a:rPr lang="en-US" sz="3200" i="0" u="none" strike="noStrike" cap="none" dirty="0">
                <a:solidFill>
                  <a:srgbClr val="FFFF00"/>
                </a:solidFill>
                <a:latin typeface="Courier"/>
                <a:ea typeface="Courier"/>
                <a:cs typeface="Courier"/>
                <a:sym typeface="Courier New"/>
              </a:rPr>
              <a:t>print(</a:t>
            </a:r>
            <a:r>
              <a:rPr lang="en-US" sz="3200" i="0" u="none" strike="noStrike" cap="none" dirty="0">
                <a:solidFill>
                  <a:srgbClr val="00FF00"/>
                </a:solidFill>
                <a:latin typeface="Courier"/>
                <a:ea typeface="Courier"/>
                <a:cs typeface="Courier"/>
                <a:sym typeface="Courier New"/>
              </a:rPr>
              <a:t>float</a:t>
            </a:r>
            <a:r>
              <a:rPr lang="en-US" sz="3200" i="0" u="none" strike="noStrike" cap="none" dirty="0">
                <a:solidFill>
                  <a:schemeClr val="lt1"/>
                </a:solidFill>
                <a:latin typeface="Courier"/>
                <a:ea typeface="Courier"/>
                <a:cs typeface="Courier"/>
                <a:sym typeface="Courier New"/>
              </a:rPr>
              <a:t>(99) </a:t>
            </a:r>
            <a:r>
              <a:rPr lang="en-US" sz="3200" i="0" u="none" strike="noStrike" cap="none" dirty="0">
                <a:solidFill>
                  <a:srgbClr val="00FFFF"/>
                </a:solidFill>
                <a:latin typeface="Courier"/>
                <a:ea typeface="Courier"/>
                <a:cs typeface="Courier"/>
                <a:sym typeface="Courier New"/>
              </a:rPr>
              <a:t>+</a:t>
            </a:r>
            <a:r>
              <a:rPr lang="en-US" sz="3200" i="0" u="none" strike="noStrike" cap="none" dirty="0">
                <a:solidFill>
                  <a:schemeClr val="lt1"/>
                </a:solidFill>
                <a:latin typeface="Courier"/>
                <a:ea typeface="Courier"/>
                <a:cs typeface="Courier"/>
                <a:sym typeface="Courier New"/>
              </a:rPr>
              <a:t> 100</a:t>
            </a:r>
            <a:r>
              <a:rPr lang="en-US" sz="3200" dirty="0">
                <a:solidFill>
                  <a:srgbClr val="FFFF00"/>
                </a:solidFill>
                <a:latin typeface="Courier"/>
                <a:ea typeface="Courier"/>
                <a:cs typeface="Courier"/>
                <a:sym typeface="Courier New"/>
              </a:rPr>
              <a:t>)</a:t>
            </a:r>
            <a:endParaRPr lang="en-US" sz="32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200" i="0" u="none" strike="noStrike" cap="none" dirty="0">
                <a:solidFill>
                  <a:schemeClr val="lt1"/>
                </a:solidFill>
                <a:latin typeface="Courier"/>
                <a:ea typeface="Courier"/>
                <a:cs typeface="Courier"/>
                <a:sym typeface="Courier New"/>
              </a:rPr>
              <a:t>199.0</a:t>
            </a:r>
          </a:p>
          <a:p>
            <a:pPr marL="0" marR="0" lvl="0" indent="0" algn="l" rtl="0">
              <a:lnSpc>
                <a:spcPct val="100000"/>
              </a:lnSpc>
              <a:spcBef>
                <a:spcPts val="0"/>
              </a:spcBef>
              <a:spcAft>
                <a:spcPts val="0"/>
              </a:spcAft>
              <a:buClr>
                <a:schemeClr val="lt1"/>
              </a:buClr>
              <a:buSzPct val="25000"/>
              <a:buFont typeface="Cabin"/>
              <a:buNone/>
            </a:pPr>
            <a:r>
              <a:rPr lang="en-US" sz="3200" i="0" u="none" strike="noStrike" cap="none" dirty="0">
                <a:solidFill>
                  <a:schemeClr val="lt1"/>
                </a:solidFill>
                <a:latin typeface="Courier"/>
                <a:ea typeface="Courier"/>
                <a:cs typeface="Courier"/>
                <a:sym typeface="Courier New"/>
              </a:rPr>
              <a:t>&gt;&gt;&gt; </a:t>
            </a:r>
            <a:r>
              <a:rPr lang="en-US" sz="3200" i="0" u="none" strike="noStrike" cap="none" dirty="0" err="1">
                <a:solidFill>
                  <a:schemeClr val="lt1"/>
                </a:solidFill>
                <a:latin typeface="Courier"/>
                <a:ea typeface="Courier"/>
                <a:cs typeface="Courier"/>
                <a:sym typeface="Courier New"/>
              </a:rPr>
              <a:t>i</a:t>
            </a:r>
            <a:r>
              <a:rPr lang="en-US" sz="3200" i="0" u="none" strike="noStrike" cap="none" dirty="0">
                <a:solidFill>
                  <a:schemeClr val="lt1"/>
                </a:solidFill>
                <a:latin typeface="Courier"/>
                <a:ea typeface="Courier"/>
                <a:cs typeface="Courier"/>
                <a:sym typeface="Courier New"/>
              </a:rPr>
              <a:t> = 42</a:t>
            </a:r>
          </a:p>
          <a:p>
            <a:pPr marL="0" marR="0" lvl="0" indent="0" algn="l" rtl="0">
              <a:lnSpc>
                <a:spcPct val="100000"/>
              </a:lnSpc>
              <a:spcBef>
                <a:spcPts val="0"/>
              </a:spcBef>
              <a:spcAft>
                <a:spcPts val="0"/>
              </a:spcAft>
              <a:buClr>
                <a:schemeClr val="lt1"/>
              </a:buClr>
              <a:buSzPct val="25000"/>
              <a:buFont typeface="Cabin"/>
              <a:buNone/>
            </a:pPr>
            <a:r>
              <a:rPr lang="en-US" sz="3200" i="0" u="none" strike="noStrike" cap="none" dirty="0">
                <a:solidFill>
                  <a:schemeClr val="lt1"/>
                </a:solidFill>
                <a:latin typeface="Courier"/>
                <a:ea typeface="Courier"/>
                <a:cs typeface="Courier"/>
                <a:sym typeface="Courier New"/>
              </a:rPr>
              <a:t>&gt;&gt;&gt; </a:t>
            </a:r>
            <a:r>
              <a:rPr lang="en-US" sz="3200" i="0" u="none" strike="noStrike" cap="none" dirty="0">
                <a:solidFill>
                  <a:srgbClr val="00FF00"/>
                </a:solidFill>
                <a:latin typeface="Courier"/>
                <a:ea typeface="Courier"/>
                <a:cs typeface="Courier"/>
                <a:sym typeface="Courier New"/>
              </a:rPr>
              <a:t>type</a:t>
            </a:r>
            <a:r>
              <a:rPr lang="en-US" sz="3200" i="0" u="none" strike="noStrike" cap="none" dirty="0">
                <a:solidFill>
                  <a:schemeClr val="lt1"/>
                </a:solidFill>
                <a:latin typeface="Courier"/>
                <a:ea typeface="Courier"/>
                <a:cs typeface="Courier"/>
                <a:sym typeface="Courier New"/>
              </a:rPr>
              <a:t>(</a:t>
            </a:r>
            <a:r>
              <a:rPr lang="en-US" sz="3200" i="0" u="none" strike="noStrike" cap="none" dirty="0" err="1">
                <a:solidFill>
                  <a:schemeClr val="lt1"/>
                </a:solidFill>
                <a:latin typeface="Courier"/>
                <a:ea typeface="Courier"/>
                <a:cs typeface="Courier"/>
                <a:sym typeface="Courier New"/>
              </a:rPr>
              <a:t>i</a:t>
            </a:r>
            <a:r>
              <a:rPr lang="en-US" sz="32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200" i="0" u="none" strike="noStrike" cap="none" dirty="0">
                <a:solidFill>
                  <a:schemeClr val="lt1"/>
                </a:solidFill>
                <a:latin typeface="Courier"/>
                <a:ea typeface="Courier"/>
                <a:cs typeface="Courier"/>
                <a:sym typeface="Courier New"/>
              </a:rPr>
              <a:t>&lt;</a:t>
            </a:r>
            <a:r>
              <a:rPr lang="en-US" sz="3200" i="0" u="none" strike="noStrike" cap="none" dirty="0" err="1">
                <a:solidFill>
                  <a:schemeClr val="lt1"/>
                </a:solidFill>
                <a:latin typeface="Courier"/>
                <a:ea typeface="Courier"/>
                <a:cs typeface="Courier"/>
                <a:sym typeface="Courier New"/>
              </a:rPr>
              <a:t>class'int</a:t>
            </a:r>
            <a:r>
              <a:rPr lang="en-US" sz="3200" i="0" u="none" strike="noStrike" cap="none" dirty="0">
                <a:solidFill>
                  <a:schemeClr val="lt1"/>
                </a:solidFill>
                <a:latin typeface="Courier"/>
                <a:ea typeface="Courier"/>
                <a:cs typeface="Courier"/>
                <a:sym typeface="Courier New"/>
              </a:rPr>
              <a:t>'&gt;</a:t>
            </a:r>
          </a:p>
          <a:p>
            <a:pPr marL="0" marR="0" lvl="0" indent="0" algn="l" rtl="0">
              <a:lnSpc>
                <a:spcPct val="100000"/>
              </a:lnSpc>
              <a:spcBef>
                <a:spcPts val="0"/>
              </a:spcBef>
              <a:spcAft>
                <a:spcPts val="0"/>
              </a:spcAft>
              <a:buClr>
                <a:schemeClr val="lt1"/>
              </a:buClr>
              <a:buSzPct val="25000"/>
              <a:buFont typeface="Cabin"/>
              <a:buNone/>
            </a:pPr>
            <a:r>
              <a:rPr lang="en-US" sz="3200" i="0" u="none" strike="noStrike" cap="none" dirty="0">
                <a:solidFill>
                  <a:schemeClr val="lt1"/>
                </a:solidFill>
                <a:latin typeface="Courier"/>
                <a:ea typeface="Courier"/>
                <a:cs typeface="Courier"/>
                <a:sym typeface="Courier New"/>
              </a:rPr>
              <a:t>&gt;&gt;&gt; f = </a:t>
            </a:r>
            <a:r>
              <a:rPr lang="en-US" sz="3200" i="0" u="none" strike="noStrike" cap="none" dirty="0">
                <a:solidFill>
                  <a:srgbClr val="00FF00"/>
                </a:solidFill>
                <a:latin typeface="Courier"/>
                <a:ea typeface="Courier"/>
                <a:cs typeface="Courier"/>
                <a:sym typeface="Courier New"/>
              </a:rPr>
              <a:t>float</a:t>
            </a:r>
            <a:r>
              <a:rPr lang="en-US" sz="3200" i="0" u="none" strike="noStrike" cap="none" dirty="0">
                <a:solidFill>
                  <a:schemeClr val="lt1"/>
                </a:solidFill>
                <a:latin typeface="Courier"/>
                <a:ea typeface="Courier"/>
                <a:cs typeface="Courier"/>
                <a:sym typeface="Courier New"/>
              </a:rPr>
              <a:t>(</a:t>
            </a:r>
            <a:r>
              <a:rPr lang="en-US" sz="3200" i="0" u="none" strike="noStrike" cap="none" dirty="0" err="1">
                <a:solidFill>
                  <a:schemeClr val="lt1"/>
                </a:solidFill>
                <a:latin typeface="Courier"/>
                <a:ea typeface="Courier"/>
                <a:cs typeface="Courier"/>
                <a:sym typeface="Courier New"/>
              </a:rPr>
              <a:t>i</a:t>
            </a:r>
            <a:r>
              <a:rPr lang="en-US" sz="3200" i="0" u="none" strike="noStrike" cap="none" dirty="0">
                <a:solidFill>
                  <a:schemeClr val="lt1"/>
                </a:solidFill>
                <a:latin typeface="Courier"/>
                <a:ea typeface="Courier"/>
                <a:cs typeface="Courier"/>
                <a:sym typeface="Courier New"/>
              </a:rPr>
              <a:t>)</a:t>
            </a:r>
          </a:p>
          <a:p>
            <a:pPr lvl="0">
              <a:buClr>
                <a:schemeClr val="lt1"/>
              </a:buClr>
              <a:buSzPct val="25000"/>
            </a:pPr>
            <a:r>
              <a:rPr lang="en-US" sz="3200" i="0" u="none" strike="noStrike" cap="none" dirty="0">
                <a:solidFill>
                  <a:schemeClr val="lt1"/>
                </a:solidFill>
                <a:latin typeface="Courier"/>
                <a:ea typeface="Courier"/>
                <a:cs typeface="Courier"/>
                <a:sym typeface="Courier New"/>
              </a:rPr>
              <a:t>&gt;&gt;&gt; </a:t>
            </a:r>
            <a:r>
              <a:rPr lang="en-US" sz="3200" i="0" u="none" strike="noStrike" cap="none" dirty="0">
                <a:solidFill>
                  <a:srgbClr val="FFFF00"/>
                </a:solidFill>
                <a:latin typeface="Courier"/>
                <a:ea typeface="Courier"/>
                <a:cs typeface="Courier"/>
                <a:sym typeface="Courier New"/>
              </a:rPr>
              <a:t>print(</a:t>
            </a:r>
            <a:r>
              <a:rPr lang="en-US" sz="3200" i="0" u="none" strike="noStrike" cap="none" dirty="0">
                <a:solidFill>
                  <a:schemeClr val="lt1"/>
                </a:solidFill>
                <a:latin typeface="Courier"/>
                <a:ea typeface="Courier"/>
                <a:cs typeface="Courier"/>
                <a:sym typeface="Courier New"/>
              </a:rPr>
              <a:t>f</a:t>
            </a:r>
            <a:r>
              <a:rPr lang="en-US" sz="3200" dirty="0">
                <a:solidFill>
                  <a:srgbClr val="FFFF00"/>
                </a:solidFill>
                <a:latin typeface="Courier"/>
                <a:ea typeface="Courier"/>
                <a:cs typeface="Courier"/>
                <a:sym typeface="Courier New"/>
              </a:rPr>
              <a:t>)</a:t>
            </a:r>
            <a:endParaRPr lang="en-US" sz="32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200" i="0" u="none" strike="noStrike" cap="none" dirty="0">
                <a:solidFill>
                  <a:schemeClr val="lt1"/>
                </a:solidFill>
                <a:latin typeface="Courier"/>
                <a:ea typeface="Courier"/>
                <a:cs typeface="Courier"/>
                <a:sym typeface="Courier New"/>
              </a:rPr>
              <a:t>42.0</a:t>
            </a:r>
          </a:p>
          <a:p>
            <a:pPr marL="0" marR="0" lvl="0" indent="0" algn="l" rtl="0">
              <a:lnSpc>
                <a:spcPct val="100000"/>
              </a:lnSpc>
              <a:spcBef>
                <a:spcPts val="0"/>
              </a:spcBef>
              <a:spcAft>
                <a:spcPts val="0"/>
              </a:spcAft>
              <a:buClr>
                <a:schemeClr val="lt1"/>
              </a:buClr>
              <a:buSzPct val="25000"/>
              <a:buFont typeface="Cabin"/>
              <a:buNone/>
            </a:pPr>
            <a:r>
              <a:rPr lang="en-US" sz="3200" i="0" u="none" strike="noStrike" cap="none" dirty="0">
                <a:solidFill>
                  <a:schemeClr val="lt1"/>
                </a:solidFill>
                <a:latin typeface="Courier"/>
                <a:ea typeface="Courier"/>
                <a:cs typeface="Courier"/>
                <a:sym typeface="Courier New"/>
              </a:rPr>
              <a:t>&gt;&gt;&gt; </a:t>
            </a:r>
            <a:r>
              <a:rPr lang="en-US" sz="3200" i="0" u="none" strike="noStrike" cap="none" dirty="0">
                <a:solidFill>
                  <a:srgbClr val="00FF00"/>
                </a:solidFill>
                <a:latin typeface="Courier"/>
                <a:ea typeface="Courier"/>
                <a:cs typeface="Courier"/>
                <a:sym typeface="Courier New"/>
              </a:rPr>
              <a:t>type</a:t>
            </a:r>
            <a:r>
              <a:rPr lang="en-US" sz="3200" i="0" u="none" strike="noStrike" cap="none" dirty="0">
                <a:solidFill>
                  <a:schemeClr val="lt1"/>
                </a:solidFill>
                <a:latin typeface="Courier"/>
                <a:ea typeface="Courier"/>
                <a:cs typeface="Courier"/>
                <a:sym typeface="Courier New"/>
              </a:rPr>
              <a:t>(f)</a:t>
            </a:r>
          </a:p>
          <a:p>
            <a:pPr marL="0" marR="0" lvl="0" indent="0" algn="l" rtl="0">
              <a:lnSpc>
                <a:spcPct val="100000"/>
              </a:lnSpc>
              <a:spcBef>
                <a:spcPts val="0"/>
              </a:spcBef>
              <a:spcAft>
                <a:spcPts val="0"/>
              </a:spcAft>
              <a:buClr>
                <a:schemeClr val="lt1"/>
              </a:buClr>
              <a:buSzPct val="25000"/>
              <a:buFont typeface="Cabin"/>
              <a:buNone/>
            </a:pPr>
            <a:r>
              <a:rPr lang="en-US" sz="3200" i="0" u="none" strike="noStrike" cap="none" dirty="0">
                <a:solidFill>
                  <a:schemeClr val="lt1"/>
                </a:solidFill>
                <a:latin typeface="Courier"/>
                <a:ea typeface="Courier"/>
                <a:cs typeface="Courier"/>
                <a:sym typeface="Courier New"/>
              </a:rPr>
              <a:t>&lt;</a:t>
            </a:r>
            <a:r>
              <a:rPr lang="en-US" sz="3200" i="0" u="none" strike="noStrike" cap="none" dirty="0" err="1">
                <a:solidFill>
                  <a:schemeClr val="lt1"/>
                </a:solidFill>
                <a:latin typeface="Courier"/>
                <a:ea typeface="Courier"/>
                <a:cs typeface="Courier"/>
                <a:sym typeface="Courier New"/>
              </a:rPr>
              <a:t>class'float</a:t>
            </a:r>
            <a:r>
              <a:rPr lang="en-US" sz="3200" i="0" u="none" strike="noStrike" cap="none" dirty="0">
                <a:solidFill>
                  <a:schemeClr val="lt1"/>
                </a:solidFill>
                <a:latin typeface="Courier"/>
                <a:ea typeface="Courier"/>
                <a:cs typeface="Courier"/>
                <a:sym typeface="Courier New"/>
              </a:rPr>
              <a:t>'&gt;</a:t>
            </a:r>
          </a:p>
          <a:p>
            <a:pPr marL="0" marR="0" lvl="0" indent="0" algn="l" rtl="0">
              <a:lnSpc>
                <a:spcPct val="100000"/>
              </a:lnSpc>
              <a:spcBef>
                <a:spcPts val="0"/>
              </a:spcBef>
              <a:spcAft>
                <a:spcPts val="0"/>
              </a:spcAft>
              <a:buClr>
                <a:schemeClr val="lt1"/>
              </a:buClr>
              <a:buSzPct val="25000"/>
              <a:buFont typeface="Cabin"/>
              <a:buNone/>
            </a:pPr>
            <a:r>
              <a:rPr lang="en-US" sz="3200" i="0" u="none" strike="noStrike" cap="none" dirty="0">
                <a:solidFill>
                  <a:schemeClr val="lt1"/>
                </a:solidFill>
                <a:latin typeface="Courier"/>
                <a:ea typeface="Courier"/>
                <a:cs typeface="Courier"/>
                <a:sym typeface="Courier New"/>
              </a:rPr>
              <a:t>&gt;&gt;&gt;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Shape 420"/>
          <p:cNvSpPr txBox="1">
            <a:spLocks noGrp="1"/>
          </p:cNvSpPr>
          <p:nvPr>
            <p:ph type="title"/>
          </p:nvPr>
        </p:nvSpPr>
        <p:spPr>
          <a:xfrm>
            <a:off x="812800" y="785812"/>
            <a:ext cx="13791852" cy="11048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l-GR" sz="7600" u="none" strike="noStrike" cap="none" dirty="0">
                <a:solidFill>
                  <a:srgbClr val="FFD966"/>
                </a:solidFill>
                <a:latin typeface="Arial" charset="0"/>
                <a:ea typeface="Arial" charset="0"/>
                <a:cs typeface="Arial" charset="0"/>
                <a:sym typeface="Cabin"/>
              </a:rPr>
              <a:t>Διαίρεση Ακεραίων</a:t>
            </a:r>
            <a:endParaRPr lang="en-US" sz="7600" u="none" strike="noStrike" cap="none" dirty="0">
              <a:solidFill>
                <a:srgbClr val="FFD966"/>
              </a:solidFill>
              <a:latin typeface="Arial" charset="0"/>
              <a:ea typeface="Arial" charset="0"/>
              <a:cs typeface="Arial" charset="0"/>
              <a:sym typeface="Cabin"/>
            </a:endParaRPr>
          </a:p>
        </p:txBody>
      </p:sp>
      <p:sp>
        <p:nvSpPr>
          <p:cNvPr id="421" name="Shape 421"/>
          <p:cNvSpPr txBox="1">
            <a:spLocks noGrp="1"/>
          </p:cNvSpPr>
          <p:nvPr>
            <p:ph type="body" idx="1"/>
          </p:nvPr>
        </p:nvSpPr>
        <p:spPr>
          <a:xfrm>
            <a:off x="812800" y="2457449"/>
            <a:ext cx="8235950" cy="3905251"/>
          </a:xfrm>
          <a:prstGeom prst="rect">
            <a:avLst/>
          </a:prstGeom>
          <a:noFill/>
          <a:ln>
            <a:noFill/>
          </a:ln>
        </p:spPr>
        <p:txBody>
          <a:bodyPr lIns="38100" tIns="38100" rIns="38100" bIns="38100" anchor="ctr" anchorCtr="0">
            <a:noAutofit/>
          </a:bodyPr>
          <a:lstStyle/>
          <a:p>
            <a:pPr marL="378206" marR="0" lvl="0" indent="0" algn="l" rtl="0">
              <a:lnSpc>
                <a:spcPct val="100000"/>
              </a:lnSpc>
              <a:spcBef>
                <a:spcPts val="0"/>
              </a:spcBef>
              <a:spcAft>
                <a:spcPts val="0"/>
              </a:spcAft>
              <a:buClr>
                <a:schemeClr val="lt1"/>
              </a:buClr>
              <a:buSzPct val="100000"/>
              <a:buNone/>
            </a:pPr>
            <a:r>
              <a:rPr lang="el-GR" sz="3600" u="none" strike="noStrike" cap="none" dirty="0">
                <a:solidFill>
                  <a:schemeClr val="lt1"/>
                </a:solidFill>
                <a:latin typeface="Arial" charset="0"/>
                <a:ea typeface="Arial" charset="0"/>
                <a:cs typeface="Arial" charset="0"/>
                <a:sym typeface="Cabin"/>
              </a:rPr>
              <a:t>Η Διαίρεση Ακεραίων παράγει αποτέλεσμα κινητής υποδιαστολής</a:t>
            </a:r>
            <a:endParaRPr lang="en-US" sz="3600" u="none" strike="noStrike" cap="none" dirty="0">
              <a:solidFill>
                <a:schemeClr val="lt1"/>
              </a:solidFill>
              <a:latin typeface="Arial" charset="0"/>
              <a:ea typeface="Arial" charset="0"/>
              <a:cs typeface="Arial" charset="0"/>
              <a:sym typeface="Cabin"/>
            </a:endParaRPr>
          </a:p>
        </p:txBody>
      </p:sp>
      <p:sp>
        <p:nvSpPr>
          <p:cNvPr id="422" name="Shape 422"/>
          <p:cNvSpPr txBox="1"/>
          <p:nvPr/>
        </p:nvSpPr>
        <p:spPr>
          <a:xfrm>
            <a:off x="9527775" y="2647950"/>
            <a:ext cx="6417075" cy="4686301"/>
          </a:xfrm>
          <a:prstGeom prst="rect">
            <a:avLst/>
          </a:prstGeom>
          <a:noFill/>
          <a:ln>
            <a:noFill/>
          </a:ln>
        </p:spPr>
        <p:txBody>
          <a:bodyPr lIns="0" tIns="0" rIns="0" bIns="0" anchor="ctr" anchorCtr="0">
            <a:noAutofit/>
          </a:bodyPr>
          <a:lstStyle/>
          <a:p>
            <a:pPr lvl="0">
              <a:buClr>
                <a:schemeClr val="lt1"/>
              </a:buClr>
              <a:buSzPct val="25000"/>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FFFF00"/>
                </a:solidFill>
                <a:latin typeface="Courier"/>
                <a:ea typeface="Courier"/>
                <a:cs typeface="Courier"/>
                <a:sym typeface="Courier New"/>
              </a:rPr>
              <a:t>print(</a:t>
            </a:r>
            <a:r>
              <a:rPr lang="en-US" sz="3000" i="0" u="none" strike="noStrike" cap="none" dirty="0">
                <a:solidFill>
                  <a:schemeClr val="lt1"/>
                </a:solidFill>
                <a:latin typeface="Courier"/>
                <a:ea typeface="Courier"/>
                <a:cs typeface="Courier"/>
                <a:sym typeface="Courier New"/>
              </a:rPr>
              <a:t>10 </a:t>
            </a:r>
            <a:r>
              <a:rPr lang="en-US" sz="3000" i="0" u="none" strike="noStrike" cap="none" dirty="0">
                <a:solidFill>
                  <a:srgbClr val="00FFFF"/>
                </a:solidFill>
                <a:latin typeface="Courier"/>
                <a:ea typeface="Courier"/>
                <a:cs typeface="Courier"/>
                <a:sym typeface="Courier New"/>
              </a:rPr>
              <a:t>/</a:t>
            </a:r>
            <a:r>
              <a:rPr lang="en-US" sz="3000" i="0" u="none" strike="noStrike" cap="none" dirty="0">
                <a:solidFill>
                  <a:schemeClr val="lt1"/>
                </a:solidFill>
                <a:latin typeface="Courier"/>
                <a:ea typeface="Courier"/>
                <a:cs typeface="Courier"/>
                <a:sym typeface="Courier New"/>
              </a:rPr>
              <a:t> 2</a:t>
            </a:r>
            <a:r>
              <a:rPr lang="en-US" sz="3000" dirty="0">
                <a:solidFill>
                  <a:srgbClr val="FFFF00"/>
                </a:solidFill>
                <a:latin typeface="Courier"/>
                <a:ea typeface="Courier"/>
                <a:cs typeface="Courier"/>
                <a:sym typeface="Courier New"/>
              </a:rPr>
              <a:t>)</a:t>
            </a:r>
            <a:r>
              <a:rPr lang="en-US" sz="3000" dirty="0">
                <a:solidFill>
                  <a:schemeClr val="lt1"/>
                </a:solidFill>
                <a:latin typeface="Courier"/>
                <a:ea typeface="Courier"/>
                <a:cs typeface="Courier"/>
                <a:sym typeface="Courier New"/>
              </a:rPr>
              <a:t> </a:t>
            </a:r>
            <a:endParaRPr lang="en-US" sz="30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rgbClr val="FF40FF"/>
                </a:solidFill>
                <a:latin typeface="Courier"/>
                <a:ea typeface="Courier"/>
                <a:cs typeface="Courier"/>
                <a:sym typeface="Courier New"/>
              </a:rPr>
              <a:t>5.0</a:t>
            </a:r>
          </a:p>
          <a:p>
            <a:pPr lvl="0">
              <a:buClr>
                <a:schemeClr val="lt1"/>
              </a:buClr>
              <a:buSzPct val="25000"/>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FFFF00"/>
                </a:solidFill>
                <a:latin typeface="Courier"/>
                <a:ea typeface="Courier"/>
                <a:cs typeface="Courier"/>
                <a:sym typeface="Courier New"/>
              </a:rPr>
              <a:t>print(</a:t>
            </a:r>
            <a:r>
              <a:rPr lang="en-US" sz="3000" i="0" u="none" strike="noStrike" cap="none" dirty="0">
                <a:solidFill>
                  <a:schemeClr val="lt1"/>
                </a:solidFill>
                <a:latin typeface="Courier"/>
                <a:ea typeface="Courier"/>
                <a:cs typeface="Courier"/>
                <a:sym typeface="Courier New"/>
              </a:rPr>
              <a:t>9 </a:t>
            </a:r>
            <a:r>
              <a:rPr lang="en-US" sz="3000" i="0" u="none" strike="noStrike" cap="none" dirty="0">
                <a:solidFill>
                  <a:srgbClr val="00FFFF"/>
                </a:solidFill>
                <a:latin typeface="Courier"/>
                <a:ea typeface="Courier"/>
                <a:cs typeface="Courier"/>
                <a:sym typeface="Courier New"/>
              </a:rPr>
              <a:t>/</a:t>
            </a:r>
            <a:r>
              <a:rPr lang="en-US" sz="3000" i="0" u="none" strike="noStrike" cap="none" dirty="0">
                <a:solidFill>
                  <a:schemeClr val="lt1"/>
                </a:solidFill>
                <a:latin typeface="Courier"/>
                <a:ea typeface="Courier"/>
                <a:cs typeface="Courier"/>
                <a:sym typeface="Courier New"/>
              </a:rPr>
              <a:t> 2</a:t>
            </a:r>
            <a:r>
              <a:rPr lang="en-US" sz="3000" dirty="0">
                <a:solidFill>
                  <a:srgbClr val="FFFF00"/>
                </a:solidFill>
                <a:latin typeface="Courier"/>
                <a:ea typeface="Courier"/>
                <a:cs typeface="Courier"/>
                <a:sym typeface="Courier New"/>
              </a:rPr>
              <a:t>)</a:t>
            </a:r>
            <a:r>
              <a:rPr lang="en-US" sz="3000" dirty="0">
                <a:solidFill>
                  <a:schemeClr val="lt1"/>
                </a:solidFill>
                <a:latin typeface="Courier"/>
                <a:ea typeface="Courier"/>
                <a:cs typeface="Courier"/>
                <a:sym typeface="Courier New"/>
              </a:rPr>
              <a:t> </a:t>
            </a:r>
            <a:endParaRPr lang="en-US" sz="30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rgbClr val="FF40FF"/>
                </a:solidFill>
                <a:latin typeface="Courier"/>
                <a:ea typeface="Courier"/>
                <a:cs typeface="Courier"/>
                <a:sym typeface="Courier New"/>
              </a:rPr>
              <a:t>4.5</a:t>
            </a:r>
          </a:p>
          <a:p>
            <a:pPr lvl="0">
              <a:buClr>
                <a:schemeClr val="lt1"/>
              </a:buClr>
              <a:buSzPct val="25000"/>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FFFF00"/>
                </a:solidFill>
                <a:latin typeface="Courier"/>
                <a:ea typeface="Courier"/>
                <a:cs typeface="Courier"/>
                <a:sym typeface="Courier New"/>
              </a:rPr>
              <a:t>print(</a:t>
            </a:r>
            <a:r>
              <a:rPr lang="en-US" sz="3000" i="0" u="none" strike="noStrike" cap="none" dirty="0">
                <a:solidFill>
                  <a:schemeClr val="lt1"/>
                </a:solidFill>
                <a:latin typeface="Courier"/>
                <a:ea typeface="Courier"/>
                <a:cs typeface="Courier"/>
                <a:sym typeface="Courier New"/>
              </a:rPr>
              <a:t>99 </a:t>
            </a:r>
            <a:r>
              <a:rPr lang="en-US" sz="3000" i="0" u="none" strike="noStrike" cap="none" dirty="0">
                <a:solidFill>
                  <a:srgbClr val="00FFFF"/>
                </a:solidFill>
                <a:latin typeface="Courier"/>
                <a:ea typeface="Courier"/>
                <a:cs typeface="Courier"/>
                <a:sym typeface="Courier New"/>
              </a:rPr>
              <a:t>/ </a:t>
            </a:r>
            <a:r>
              <a:rPr lang="en-US" sz="3000" i="0" u="none" strike="noStrike" cap="none" dirty="0">
                <a:solidFill>
                  <a:schemeClr val="lt1"/>
                </a:solidFill>
                <a:latin typeface="Courier"/>
                <a:ea typeface="Courier"/>
                <a:cs typeface="Courier"/>
                <a:sym typeface="Courier New"/>
              </a:rPr>
              <a:t>100</a:t>
            </a:r>
            <a:r>
              <a:rPr lang="en-US" sz="3000" dirty="0">
                <a:solidFill>
                  <a:srgbClr val="FFFF00"/>
                </a:solidFill>
                <a:latin typeface="Courier"/>
                <a:ea typeface="Courier"/>
                <a:cs typeface="Courier"/>
                <a:sym typeface="Courier New"/>
              </a:rPr>
              <a:t>)</a:t>
            </a:r>
            <a:r>
              <a:rPr lang="en-US" sz="3000" dirty="0">
                <a:solidFill>
                  <a:schemeClr val="lt1"/>
                </a:solidFill>
                <a:latin typeface="Courier"/>
                <a:ea typeface="Courier"/>
                <a:cs typeface="Courier"/>
                <a:sym typeface="Courier New"/>
              </a:rPr>
              <a:t> </a:t>
            </a:r>
            <a:endParaRPr lang="en-US" sz="30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rgbClr val="FF40FF"/>
                </a:solidFill>
                <a:latin typeface="Courier"/>
                <a:ea typeface="Courier"/>
                <a:cs typeface="Courier"/>
                <a:sym typeface="Courier New"/>
              </a:rPr>
              <a:t>0.99</a:t>
            </a:r>
          </a:p>
          <a:p>
            <a:pPr lvl="0">
              <a:buClr>
                <a:schemeClr val="lt1"/>
              </a:buClr>
              <a:buSzPct val="25000"/>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FFFF00"/>
                </a:solidFill>
                <a:latin typeface="Courier"/>
                <a:ea typeface="Courier"/>
                <a:cs typeface="Courier"/>
                <a:sym typeface="Courier New"/>
              </a:rPr>
              <a:t>print(</a:t>
            </a:r>
            <a:r>
              <a:rPr lang="en-US" sz="3000" i="0" u="none" strike="noStrike" cap="none" dirty="0">
                <a:solidFill>
                  <a:schemeClr val="lt1"/>
                </a:solidFill>
                <a:latin typeface="Courier"/>
                <a:ea typeface="Courier"/>
                <a:cs typeface="Courier"/>
                <a:sym typeface="Courier New"/>
              </a:rPr>
              <a:t>10.0 </a:t>
            </a:r>
            <a:r>
              <a:rPr lang="en-US" sz="3000" i="0" u="none" strike="noStrike" cap="none" dirty="0">
                <a:solidFill>
                  <a:srgbClr val="00FFFF"/>
                </a:solidFill>
                <a:latin typeface="Courier"/>
                <a:ea typeface="Courier"/>
                <a:cs typeface="Courier"/>
                <a:sym typeface="Courier New"/>
              </a:rPr>
              <a:t>/</a:t>
            </a:r>
            <a:r>
              <a:rPr lang="en-US" sz="3000" i="0" u="none" strike="noStrike" cap="none" dirty="0">
                <a:solidFill>
                  <a:schemeClr val="lt1"/>
                </a:solidFill>
                <a:latin typeface="Courier"/>
                <a:ea typeface="Courier"/>
                <a:cs typeface="Courier"/>
                <a:sym typeface="Courier New"/>
              </a:rPr>
              <a:t> 2.0</a:t>
            </a:r>
            <a:r>
              <a:rPr lang="en-US" sz="3000" dirty="0">
                <a:solidFill>
                  <a:srgbClr val="FFFF00"/>
                </a:solidFill>
                <a:latin typeface="Courier"/>
                <a:ea typeface="Courier"/>
                <a:cs typeface="Courier"/>
                <a:sym typeface="Courier New"/>
              </a:rPr>
              <a:t>)</a:t>
            </a:r>
            <a:r>
              <a:rPr lang="en-US" sz="3000" dirty="0">
                <a:solidFill>
                  <a:schemeClr val="lt1"/>
                </a:solidFill>
                <a:latin typeface="Courier"/>
                <a:ea typeface="Courier"/>
                <a:cs typeface="Courier"/>
                <a:sym typeface="Courier New"/>
              </a:rPr>
              <a:t> </a:t>
            </a:r>
            <a:endParaRPr lang="en-US" sz="30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5.0</a:t>
            </a:r>
          </a:p>
          <a:p>
            <a:pPr lvl="0">
              <a:buClr>
                <a:schemeClr val="lt1"/>
              </a:buClr>
              <a:buSzPct val="25000"/>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FFFF00"/>
                </a:solidFill>
                <a:latin typeface="Courier"/>
                <a:ea typeface="Courier"/>
                <a:cs typeface="Courier"/>
                <a:sym typeface="Courier New"/>
              </a:rPr>
              <a:t>print(</a:t>
            </a:r>
            <a:r>
              <a:rPr lang="en-US" sz="3000" i="0" u="none" strike="noStrike" cap="none" dirty="0">
                <a:solidFill>
                  <a:schemeClr val="lt1"/>
                </a:solidFill>
                <a:latin typeface="Courier"/>
                <a:ea typeface="Courier"/>
                <a:cs typeface="Courier"/>
                <a:sym typeface="Courier New"/>
              </a:rPr>
              <a:t>99.0 </a:t>
            </a:r>
            <a:r>
              <a:rPr lang="en-US" sz="3000" i="0" u="none" strike="noStrike" cap="none" dirty="0">
                <a:solidFill>
                  <a:srgbClr val="00FFFF"/>
                </a:solidFill>
                <a:latin typeface="Courier"/>
                <a:ea typeface="Courier"/>
                <a:cs typeface="Courier"/>
                <a:sym typeface="Courier New"/>
              </a:rPr>
              <a:t>/</a:t>
            </a:r>
            <a:r>
              <a:rPr lang="en-US" sz="3000" i="0" u="none" strike="noStrike" cap="none" dirty="0">
                <a:solidFill>
                  <a:schemeClr val="lt1"/>
                </a:solidFill>
                <a:latin typeface="Courier"/>
                <a:ea typeface="Courier"/>
                <a:cs typeface="Courier"/>
                <a:sym typeface="Courier New"/>
              </a:rPr>
              <a:t> 100.0</a:t>
            </a:r>
            <a:r>
              <a:rPr lang="en-US" sz="3000" dirty="0">
                <a:solidFill>
                  <a:srgbClr val="FFFF00"/>
                </a:solidFill>
                <a:latin typeface="Courier"/>
                <a:ea typeface="Courier"/>
                <a:cs typeface="Courier"/>
                <a:sym typeface="Courier New"/>
              </a:rPr>
              <a:t>)</a:t>
            </a:r>
            <a:r>
              <a:rPr lang="en-US" sz="3000" dirty="0">
                <a:solidFill>
                  <a:schemeClr val="lt1"/>
                </a:solidFill>
                <a:latin typeface="Courier"/>
                <a:ea typeface="Courier"/>
                <a:cs typeface="Courier"/>
                <a:sym typeface="Courier New"/>
              </a:rPr>
              <a:t> </a:t>
            </a:r>
            <a:endParaRPr lang="en-US" sz="30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0.99</a:t>
            </a:r>
          </a:p>
        </p:txBody>
      </p:sp>
      <p:sp>
        <p:nvSpPr>
          <p:cNvPr id="423" name="Shape 423"/>
          <p:cNvSpPr txBox="1"/>
          <p:nvPr/>
        </p:nvSpPr>
        <p:spPr>
          <a:xfrm>
            <a:off x="812800" y="7735989"/>
            <a:ext cx="9776542"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3600" u="none" strike="noStrike" cap="none" dirty="0">
                <a:solidFill>
                  <a:srgbClr val="FF40FF"/>
                </a:solidFill>
                <a:latin typeface="Arial" charset="0"/>
                <a:ea typeface="Arial" charset="0"/>
                <a:cs typeface="Arial" charset="0"/>
                <a:sym typeface="Cabin"/>
              </a:rPr>
              <a:t>Αυτό λειτουργούσε διαφορετικά στην </a:t>
            </a:r>
            <a:r>
              <a:rPr lang="en-US" sz="3600" u="none" strike="noStrike" cap="none" dirty="0">
                <a:solidFill>
                  <a:srgbClr val="FF40FF"/>
                </a:solidFill>
                <a:latin typeface="Arial" charset="0"/>
                <a:ea typeface="Arial" charset="0"/>
                <a:cs typeface="Arial" charset="0"/>
                <a:sym typeface="Cabin"/>
              </a:rPr>
              <a:t>Python 2.x</a:t>
            </a:r>
          </a:p>
        </p:txBody>
      </p:sp>
    </p:spTree>
    <p:extLst>
      <p:ext uri="{BB962C8B-B14F-4D97-AF65-F5344CB8AC3E}">
        <p14:creationId xmlns:p14="http://schemas.microsoft.com/office/powerpoint/2010/main" val="5245145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Shape 464"/>
          <p:cNvSpPr txBox="1">
            <a:spLocks noGrp="1"/>
          </p:cNvSpPr>
          <p:nvPr>
            <p:ph type="title"/>
          </p:nvPr>
        </p:nvSpPr>
        <p:spPr>
          <a:xfrm>
            <a:off x="812800" y="785812"/>
            <a:ext cx="7283450" cy="2166938"/>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l-GR" sz="7600" u="none" strike="noStrike" cap="none" dirty="0">
                <a:solidFill>
                  <a:srgbClr val="FFD966"/>
                </a:solidFill>
                <a:latin typeface="Arial" charset="0"/>
                <a:ea typeface="Arial" charset="0"/>
                <a:cs typeface="Arial" charset="0"/>
                <a:sym typeface="Cabin"/>
              </a:rPr>
              <a:t>Μετατροπές Συμβολοσειρών </a:t>
            </a:r>
            <a:endParaRPr lang="en-US" sz="7600" u="none" strike="noStrike" cap="none" dirty="0">
              <a:solidFill>
                <a:srgbClr val="FFD966"/>
              </a:solidFill>
              <a:latin typeface="Arial" charset="0"/>
              <a:ea typeface="Arial" charset="0"/>
              <a:cs typeface="Arial" charset="0"/>
              <a:sym typeface="Cabin"/>
            </a:endParaRPr>
          </a:p>
        </p:txBody>
      </p:sp>
      <p:sp>
        <p:nvSpPr>
          <p:cNvPr id="465" name="Shape 465"/>
          <p:cNvSpPr txBox="1">
            <a:spLocks noGrp="1"/>
          </p:cNvSpPr>
          <p:nvPr>
            <p:ph type="body" idx="1"/>
          </p:nvPr>
        </p:nvSpPr>
        <p:spPr>
          <a:xfrm>
            <a:off x="812800" y="3105150"/>
            <a:ext cx="7283450" cy="5062537"/>
          </a:xfrm>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chemeClr val="lt1"/>
              </a:buClr>
              <a:buSzPct val="171000"/>
              <a:buFont typeface="Cabin"/>
              <a:buChar char="•"/>
            </a:pPr>
            <a:r>
              <a:rPr lang="el-GR" sz="3600" u="none" strike="noStrike" cap="none" dirty="0">
                <a:solidFill>
                  <a:schemeClr val="lt1"/>
                </a:solidFill>
                <a:latin typeface="Arial" charset="0"/>
                <a:ea typeface="Arial" charset="0"/>
                <a:cs typeface="Arial" charset="0"/>
                <a:sym typeface="Cabin"/>
              </a:rPr>
              <a:t>Μπορείτε επίσης να χρησιμοποιήσετε τις </a:t>
            </a:r>
            <a:r>
              <a:rPr lang="en-US" sz="3600" u="none" strike="noStrike" cap="none" dirty="0">
                <a:solidFill>
                  <a:srgbClr val="FFFF00"/>
                </a:solidFill>
                <a:latin typeface="Arial" charset="0"/>
                <a:ea typeface="Arial" charset="0"/>
                <a:cs typeface="Arial" charset="0"/>
                <a:sym typeface="Cabin"/>
              </a:rPr>
              <a:t>int()</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chemeClr val="lt1"/>
                </a:solidFill>
                <a:latin typeface="Arial" charset="0"/>
                <a:ea typeface="Arial" charset="0"/>
                <a:cs typeface="Arial" charset="0"/>
                <a:sym typeface="Cabin"/>
              </a:rPr>
              <a:t>και</a:t>
            </a:r>
            <a:r>
              <a:rPr lang="en-US" sz="3600" u="none" strike="noStrike" cap="none" dirty="0">
                <a:solidFill>
                  <a:schemeClr val="lt1"/>
                </a:solidFill>
                <a:latin typeface="Arial" charset="0"/>
                <a:ea typeface="Arial" charset="0"/>
                <a:cs typeface="Arial" charset="0"/>
                <a:sym typeface="Cabin"/>
              </a:rPr>
              <a:t> </a:t>
            </a:r>
            <a:r>
              <a:rPr lang="en-US" sz="3600" u="none" strike="noStrike" cap="none" dirty="0">
                <a:solidFill>
                  <a:srgbClr val="FFFF00"/>
                </a:solidFill>
                <a:latin typeface="Arial" charset="0"/>
                <a:ea typeface="Arial" charset="0"/>
                <a:cs typeface="Arial" charset="0"/>
                <a:sym typeface="Cabin"/>
              </a:rPr>
              <a:t>float()</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chemeClr val="lt1"/>
                </a:solidFill>
                <a:latin typeface="Arial" charset="0"/>
                <a:ea typeface="Arial" charset="0"/>
                <a:cs typeface="Arial" charset="0"/>
                <a:sym typeface="Cabin"/>
              </a:rPr>
              <a:t>σε μετατροπές μεταξύ συμβολοσειρών και ακεραίων</a:t>
            </a:r>
            <a:endParaRPr lang="en-US" sz="3600" u="none" strike="noStrike" cap="none" dirty="0">
              <a:solidFill>
                <a:schemeClr val="lt1"/>
              </a:solidFill>
              <a:latin typeface="Arial" charset="0"/>
              <a:ea typeface="Arial" charset="0"/>
              <a:cs typeface="Arial" charset="0"/>
              <a:sym typeface="Cabin"/>
            </a:endParaRPr>
          </a:p>
          <a:p>
            <a:pPr marL="749300" marR="0" lvl="0" indent="-533400" algn="l" rtl="0">
              <a:lnSpc>
                <a:spcPct val="100000"/>
              </a:lnSpc>
              <a:spcBef>
                <a:spcPts val="3500"/>
              </a:spcBef>
              <a:spcAft>
                <a:spcPts val="0"/>
              </a:spcAft>
              <a:buClr>
                <a:schemeClr val="lt1"/>
              </a:buClr>
              <a:buSzPct val="171000"/>
              <a:buFont typeface="Cabin"/>
              <a:buChar char="•"/>
            </a:pPr>
            <a:r>
              <a:rPr lang="el-GR" sz="3600" u="none" strike="noStrike" cap="none" dirty="0">
                <a:solidFill>
                  <a:schemeClr val="lt1"/>
                </a:solidFill>
                <a:latin typeface="Arial" charset="0"/>
                <a:ea typeface="Arial" charset="0"/>
                <a:cs typeface="Arial" charset="0"/>
                <a:sym typeface="Cabin"/>
              </a:rPr>
              <a:t>Θα προκύψει</a:t>
            </a:r>
            <a:r>
              <a:rPr lang="en-US" sz="3600" u="none" strike="noStrike" cap="none" dirty="0">
                <a:solidFill>
                  <a:schemeClr val="lt1"/>
                </a:solidFill>
                <a:latin typeface="Arial" charset="0"/>
                <a:ea typeface="Arial" charset="0"/>
                <a:cs typeface="Arial" charset="0"/>
                <a:sym typeface="Cabin"/>
              </a:rPr>
              <a:t> </a:t>
            </a:r>
            <a:r>
              <a:rPr lang="en-US" sz="3600" u="none" strike="noStrike" cap="none" dirty="0">
                <a:solidFill>
                  <a:srgbClr val="E06666"/>
                </a:solidFill>
                <a:latin typeface="Arial" charset="0"/>
                <a:ea typeface="Arial" charset="0"/>
                <a:cs typeface="Arial" charset="0"/>
                <a:sym typeface="Cabin"/>
              </a:rPr>
              <a:t>error</a:t>
            </a:r>
            <a:r>
              <a:rPr lang="el-GR" sz="3600" u="none" strike="noStrike" cap="none" dirty="0">
                <a:solidFill>
                  <a:srgbClr val="E06666"/>
                </a:solidFill>
                <a:latin typeface="Arial" charset="0"/>
                <a:ea typeface="Arial" charset="0"/>
                <a:cs typeface="Arial" charset="0"/>
                <a:sym typeface="Cabin"/>
              </a:rPr>
              <a:t> / λάθος</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chemeClr val="lt1"/>
                </a:solidFill>
                <a:latin typeface="Arial" charset="0"/>
                <a:ea typeface="Arial" charset="0"/>
                <a:cs typeface="Arial" charset="0"/>
                <a:sym typeface="Cabin"/>
              </a:rPr>
              <a:t>αν η συμβολοσειρά δεν περιέχει αριθμητικούς χαρακτήρες</a:t>
            </a:r>
            <a:endParaRPr lang="en-US" sz="3600" u="none" strike="noStrike" cap="none" dirty="0">
              <a:solidFill>
                <a:schemeClr val="lt1"/>
              </a:solidFill>
              <a:latin typeface="Arial" charset="0"/>
              <a:ea typeface="Arial" charset="0"/>
              <a:cs typeface="Arial" charset="0"/>
              <a:sym typeface="Cabin"/>
            </a:endParaRPr>
          </a:p>
        </p:txBody>
      </p:sp>
      <p:sp>
        <p:nvSpPr>
          <p:cNvPr id="466" name="Shape 466"/>
          <p:cNvSpPr txBox="1"/>
          <p:nvPr/>
        </p:nvSpPr>
        <p:spPr>
          <a:xfrm>
            <a:off x="8470900" y="730250"/>
            <a:ext cx="7607300" cy="7658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a:cs typeface="Courier"/>
                <a:sym typeface="Courier New"/>
              </a:rPr>
              <a:t>&gt;</a:t>
            </a:r>
            <a:r>
              <a:rPr lang="en-US" sz="2600" i="0" u="none" strike="noStrike" cap="none" dirty="0">
                <a:solidFill>
                  <a:schemeClr val="lt1"/>
                </a:solidFill>
                <a:latin typeface="Courier"/>
                <a:ea typeface="Courier"/>
                <a:cs typeface="Courier"/>
                <a:sym typeface="Courier New"/>
              </a:rPr>
              <a:t>&gt;&gt; </a:t>
            </a:r>
            <a:r>
              <a:rPr lang="en-US" sz="2600" i="0" u="none" strike="noStrike" cap="none" dirty="0" err="1">
                <a:solidFill>
                  <a:srgbClr val="00FF00"/>
                </a:solidFill>
                <a:latin typeface="Courier"/>
                <a:ea typeface="Courier"/>
                <a:cs typeface="Courier"/>
                <a:sym typeface="Courier New"/>
              </a:rPr>
              <a:t>sval</a:t>
            </a:r>
            <a:r>
              <a:rPr lang="en-US" sz="2600" i="0" u="none" strike="noStrike" cap="none" dirty="0">
                <a:solidFill>
                  <a:schemeClr val="lt1"/>
                </a:solidFill>
                <a:latin typeface="Courier"/>
                <a:ea typeface="Courier"/>
                <a:cs typeface="Courier"/>
                <a:sym typeface="Courier New"/>
              </a:rPr>
              <a:t> = '123'</a:t>
            </a:r>
          </a:p>
          <a:p>
            <a:pPr marL="0" marR="0" lvl="0" indent="0" algn="l" rtl="0">
              <a:lnSpc>
                <a:spcPct val="100000"/>
              </a:lnSpc>
              <a:spcBef>
                <a:spcPts val="0"/>
              </a:spcBef>
              <a:spcAft>
                <a:spcPts val="0"/>
              </a:spcAft>
              <a:buClr>
                <a:schemeClr val="lt1"/>
              </a:buClr>
              <a:buSzPct val="25000"/>
              <a:buFont typeface="Cabin"/>
              <a:buNone/>
            </a:pPr>
            <a:r>
              <a:rPr lang="en-US" sz="2600" i="0" u="none" strike="noStrike" cap="none" dirty="0">
                <a:solidFill>
                  <a:schemeClr val="lt1"/>
                </a:solidFill>
                <a:latin typeface="Courier"/>
                <a:ea typeface="Courier"/>
                <a:cs typeface="Courier"/>
                <a:sym typeface="Courier New"/>
              </a:rPr>
              <a:t>&gt;&gt;&gt; </a:t>
            </a:r>
            <a:r>
              <a:rPr lang="en-US" sz="2600" i="0" u="none" strike="noStrike" cap="none" dirty="0">
                <a:solidFill>
                  <a:srgbClr val="FFFF00"/>
                </a:solidFill>
                <a:latin typeface="Courier"/>
                <a:ea typeface="Courier"/>
                <a:cs typeface="Courier"/>
                <a:sym typeface="Courier New"/>
              </a:rPr>
              <a:t>type</a:t>
            </a:r>
            <a:r>
              <a:rPr lang="en-US" sz="2600" i="0" u="none" strike="noStrike" cap="none" dirty="0">
                <a:solidFill>
                  <a:schemeClr val="lt1"/>
                </a:solidFill>
                <a:latin typeface="Courier"/>
                <a:ea typeface="Courier"/>
                <a:cs typeface="Courier"/>
                <a:sym typeface="Courier New"/>
              </a:rPr>
              <a:t>(</a:t>
            </a:r>
            <a:r>
              <a:rPr lang="en-US" sz="2600" i="0" u="none" strike="noStrike" cap="none" dirty="0" err="1">
                <a:solidFill>
                  <a:srgbClr val="00FF00"/>
                </a:solidFill>
                <a:latin typeface="Courier"/>
                <a:ea typeface="Courier"/>
                <a:cs typeface="Courier"/>
                <a:sym typeface="Courier New"/>
              </a:rPr>
              <a:t>sval</a:t>
            </a:r>
            <a:r>
              <a:rPr lang="en-US" sz="26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600" i="0" u="none" strike="noStrike" cap="none" dirty="0">
                <a:solidFill>
                  <a:schemeClr val="lt1"/>
                </a:solidFill>
                <a:latin typeface="Courier"/>
                <a:ea typeface="Courier"/>
                <a:cs typeface="Courier"/>
                <a:sym typeface="Courier New"/>
              </a:rPr>
              <a:t>&lt;class '</a:t>
            </a:r>
            <a:r>
              <a:rPr lang="en-US" sz="2600" i="0" u="none" strike="noStrike" cap="none" dirty="0" err="1">
                <a:solidFill>
                  <a:schemeClr val="lt1"/>
                </a:solidFill>
                <a:latin typeface="Courier"/>
                <a:ea typeface="Courier"/>
                <a:cs typeface="Courier"/>
                <a:sym typeface="Courier New"/>
              </a:rPr>
              <a:t>str</a:t>
            </a:r>
            <a:r>
              <a:rPr lang="en-US" sz="2600" i="0" u="none" strike="noStrike" cap="none" dirty="0">
                <a:solidFill>
                  <a:schemeClr val="lt1"/>
                </a:solidFill>
                <a:latin typeface="Courier"/>
                <a:ea typeface="Courier"/>
                <a:cs typeface="Courier"/>
                <a:sym typeface="Courier New"/>
              </a:rPr>
              <a:t>'&gt;</a:t>
            </a:r>
          </a:p>
          <a:p>
            <a:pPr marL="0" marR="0" lvl="0" indent="0" algn="l" rtl="0">
              <a:lnSpc>
                <a:spcPct val="100000"/>
              </a:lnSpc>
              <a:spcBef>
                <a:spcPts val="0"/>
              </a:spcBef>
              <a:spcAft>
                <a:spcPts val="0"/>
              </a:spcAft>
              <a:buClr>
                <a:schemeClr val="lt1"/>
              </a:buClr>
              <a:buSzPct val="25000"/>
              <a:buFont typeface="Cabin"/>
              <a:buNone/>
            </a:pPr>
            <a:r>
              <a:rPr lang="en-US" sz="2600" i="0" u="none" strike="noStrike" cap="none" dirty="0">
                <a:solidFill>
                  <a:schemeClr val="lt1"/>
                </a:solidFill>
                <a:latin typeface="Courier"/>
                <a:ea typeface="Courier"/>
                <a:cs typeface="Courier"/>
                <a:sym typeface="Courier New"/>
              </a:rPr>
              <a:t>&gt;&gt;&gt; </a:t>
            </a:r>
            <a:r>
              <a:rPr lang="en-US" sz="2600" i="0" u="none" strike="noStrike" cap="none" dirty="0">
                <a:solidFill>
                  <a:srgbClr val="FFFF00"/>
                </a:solidFill>
                <a:latin typeface="Courier"/>
                <a:ea typeface="Courier"/>
                <a:cs typeface="Courier"/>
                <a:sym typeface="Courier New"/>
              </a:rPr>
              <a:t>print</a:t>
            </a:r>
            <a:r>
              <a:rPr lang="en-US" sz="2600" dirty="0">
                <a:solidFill>
                  <a:schemeClr val="lt1"/>
                </a:solidFill>
                <a:latin typeface="Courier"/>
                <a:ea typeface="Courier"/>
                <a:cs typeface="Courier"/>
                <a:sym typeface="Courier New"/>
              </a:rPr>
              <a:t>(</a:t>
            </a:r>
            <a:r>
              <a:rPr lang="en-US" sz="2600" i="0" u="none" strike="noStrike" cap="none" dirty="0" err="1">
                <a:solidFill>
                  <a:srgbClr val="00FF00"/>
                </a:solidFill>
                <a:latin typeface="Courier"/>
                <a:ea typeface="Courier"/>
                <a:cs typeface="Courier"/>
                <a:sym typeface="Courier New"/>
              </a:rPr>
              <a:t>sval</a:t>
            </a:r>
            <a:r>
              <a:rPr lang="en-US" sz="2600" i="0" u="none" strike="noStrike" cap="none" dirty="0">
                <a:solidFill>
                  <a:schemeClr val="lt1"/>
                </a:solidFill>
                <a:latin typeface="Courier"/>
                <a:ea typeface="Courier"/>
                <a:cs typeface="Courier"/>
                <a:sym typeface="Courier New"/>
              </a:rPr>
              <a:t> </a:t>
            </a:r>
            <a:r>
              <a:rPr lang="en-US" sz="2600" i="0" u="none" strike="noStrike" cap="none" dirty="0">
                <a:solidFill>
                  <a:srgbClr val="00FFFF"/>
                </a:solidFill>
                <a:latin typeface="Courier"/>
                <a:ea typeface="Courier"/>
                <a:cs typeface="Courier"/>
                <a:sym typeface="Courier New"/>
              </a:rPr>
              <a:t>+</a:t>
            </a:r>
            <a:r>
              <a:rPr lang="en-US" sz="2600" i="0" u="none" strike="noStrike" cap="none" dirty="0">
                <a:solidFill>
                  <a:schemeClr val="lt1"/>
                </a:solidFill>
                <a:latin typeface="Courier"/>
                <a:ea typeface="Courier"/>
                <a:cs typeface="Courier"/>
                <a:sym typeface="Courier New"/>
              </a:rPr>
              <a:t> 1)</a:t>
            </a:r>
          </a:p>
          <a:p>
            <a:pPr lvl="0">
              <a:buClr>
                <a:srgbClr val="FF0000"/>
              </a:buClr>
              <a:buSzPct val="25000"/>
            </a:pPr>
            <a:r>
              <a:rPr lang="en-US" sz="2600" dirty="0" err="1">
                <a:solidFill>
                  <a:srgbClr val="E06666"/>
                </a:solidFill>
                <a:latin typeface="Courier"/>
                <a:ea typeface="Courier"/>
                <a:cs typeface="Courier"/>
                <a:sym typeface="Courier New"/>
              </a:rPr>
              <a:t>Traceback</a:t>
            </a:r>
            <a:r>
              <a:rPr lang="en-US" sz="2600" dirty="0">
                <a:solidFill>
                  <a:srgbClr val="E06666"/>
                </a:solidFill>
                <a:latin typeface="Courier"/>
                <a:ea typeface="Courier"/>
                <a:cs typeface="Courier"/>
                <a:sym typeface="Courier New"/>
              </a:rPr>
              <a:t> (most recent call last):  File "&lt;</a:t>
            </a:r>
            <a:r>
              <a:rPr lang="en-US" sz="2600" dirty="0" err="1">
                <a:solidFill>
                  <a:srgbClr val="E06666"/>
                </a:solidFill>
                <a:latin typeface="Courier"/>
                <a:ea typeface="Courier"/>
                <a:cs typeface="Courier"/>
                <a:sym typeface="Courier New"/>
              </a:rPr>
              <a:t>stdin</a:t>
            </a:r>
            <a:r>
              <a:rPr lang="en-US" sz="2600" dirty="0">
                <a:solidFill>
                  <a:srgbClr val="E06666"/>
                </a:solidFill>
                <a:latin typeface="Courier"/>
                <a:ea typeface="Courier"/>
                <a:cs typeface="Courier"/>
                <a:sym typeface="Courier New"/>
              </a:rPr>
              <a:t>&gt;", line 1, in &lt;module&gt;</a:t>
            </a:r>
          </a:p>
          <a:p>
            <a:pPr lvl="0">
              <a:buClr>
                <a:srgbClr val="FF0000"/>
              </a:buClr>
              <a:buSzPct val="25000"/>
            </a:pPr>
            <a:r>
              <a:rPr lang="en-US" sz="2600" dirty="0" err="1">
                <a:solidFill>
                  <a:srgbClr val="E06666"/>
                </a:solidFill>
                <a:latin typeface="Courier"/>
                <a:ea typeface="Courier"/>
                <a:cs typeface="Courier"/>
                <a:sym typeface="Courier New"/>
              </a:rPr>
              <a:t>TypeError</a:t>
            </a:r>
            <a:r>
              <a:rPr lang="en-US" sz="2600" dirty="0">
                <a:solidFill>
                  <a:srgbClr val="E06666"/>
                </a:solidFill>
                <a:latin typeface="Courier"/>
                <a:ea typeface="Courier"/>
                <a:cs typeface="Courier"/>
                <a:sym typeface="Courier New"/>
              </a:rPr>
              <a:t>: Can't convert '</a:t>
            </a:r>
            <a:r>
              <a:rPr lang="en-US" sz="2600" dirty="0" err="1">
                <a:solidFill>
                  <a:srgbClr val="E06666"/>
                </a:solidFill>
                <a:latin typeface="Courier"/>
                <a:ea typeface="Courier"/>
                <a:cs typeface="Courier"/>
                <a:sym typeface="Courier New"/>
              </a:rPr>
              <a:t>int</a:t>
            </a:r>
            <a:r>
              <a:rPr lang="en-US" sz="2600" dirty="0">
                <a:solidFill>
                  <a:srgbClr val="E06666"/>
                </a:solidFill>
                <a:latin typeface="Courier"/>
                <a:ea typeface="Courier"/>
                <a:cs typeface="Courier"/>
                <a:sym typeface="Courier New"/>
              </a:rPr>
              <a:t>' object to </a:t>
            </a:r>
            <a:r>
              <a:rPr lang="en-US" sz="2600" dirty="0" err="1">
                <a:solidFill>
                  <a:srgbClr val="E06666"/>
                </a:solidFill>
                <a:latin typeface="Courier"/>
                <a:ea typeface="Courier"/>
                <a:cs typeface="Courier"/>
                <a:sym typeface="Courier New"/>
              </a:rPr>
              <a:t>str</a:t>
            </a:r>
            <a:r>
              <a:rPr lang="en-US" sz="2600" dirty="0">
                <a:solidFill>
                  <a:srgbClr val="E06666"/>
                </a:solidFill>
                <a:latin typeface="Courier"/>
                <a:ea typeface="Courier"/>
                <a:cs typeface="Courier"/>
                <a:sym typeface="Courier New"/>
              </a:rPr>
              <a:t> implicitly</a:t>
            </a:r>
          </a:p>
          <a:p>
            <a:pPr marL="0" marR="0" lvl="0" indent="0" algn="l" rtl="0">
              <a:lnSpc>
                <a:spcPct val="100000"/>
              </a:lnSpc>
              <a:spcBef>
                <a:spcPts val="0"/>
              </a:spcBef>
              <a:spcAft>
                <a:spcPts val="0"/>
              </a:spcAft>
              <a:buClr>
                <a:schemeClr val="lt1"/>
              </a:buClr>
              <a:buSzPct val="25000"/>
              <a:buFont typeface="Cabin"/>
              <a:buNone/>
            </a:pPr>
            <a:r>
              <a:rPr lang="en-US" sz="2600" i="0" u="none" strike="noStrike" cap="none" dirty="0">
                <a:solidFill>
                  <a:schemeClr val="lt1"/>
                </a:solidFill>
                <a:latin typeface="Courier"/>
                <a:ea typeface="Courier"/>
                <a:cs typeface="Courier"/>
                <a:sym typeface="Courier New"/>
              </a:rPr>
              <a:t>&gt;&gt;&gt; </a:t>
            </a:r>
            <a:r>
              <a:rPr lang="en-US" sz="2600" i="0" u="none" strike="noStrike" cap="none" dirty="0" err="1">
                <a:solidFill>
                  <a:srgbClr val="00FF00"/>
                </a:solidFill>
                <a:latin typeface="Courier"/>
                <a:ea typeface="Courier"/>
                <a:cs typeface="Courier"/>
                <a:sym typeface="Courier New"/>
              </a:rPr>
              <a:t>ival</a:t>
            </a:r>
            <a:r>
              <a:rPr lang="en-US" sz="2600" i="0" u="none" strike="noStrike" cap="none" dirty="0">
                <a:solidFill>
                  <a:schemeClr val="lt1"/>
                </a:solidFill>
                <a:latin typeface="Courier"/>
                <a:ea typeface="Courier"/>
                <a:cs typeface="Courier"/>
                <a:sym typeface="Courier New"/>
              </a:rPr>
              <a:t> = </a:t>
            </a:r>
            <a:r>
              <a:rPr lang="en-US" sz="2600" i="0" u="none" strike="noStrike" cap="none" dirty="0" err="1">
                <a:solidFill>
                  <a:srgbClr val="FFFF00"/>
                </a:solidFill>
                <a:latin typeface="Courier"/>
                <a:ea typeface="Courier"/>
                <a:cs typeface="Courier"/>
                <a:sym typeface="Courier New"/>
              </a:rPr>
              <a:t>int</a:t>
            </a:r>
            <a:r>
              <a:rPr lang="en-US" sz="2600" i="0" u="none" strike="noStrike" cap="none" dirty="0">
                <a:solidFill>
                  <a:schemeClr val="lt1"/>
                </a:solidFill>
                <a:latin typeface="Courier"/>
                <a:ea typeface="Courier"/>
                <a:cs typeface="Courier"/>
                <a:sym typeface="Courier New"/>
              </a:rPr>
              <a:t>(</a:t>
            </a:r>
            <a:r>
              <a:rPr lang="en-US" sz="2600" i="0" u="none" strike="noStrike" cap="none" dirty="0" err="1">
                <a:solidFill>
                  <a:srgbClr val="00FF00"/>
                </a:solidFill>
                <a:latin typeface="Courier"/>
                <a:ea typeface="Courier"/>
                <a:cs typeface="Courier"/>
                <a:sym typeface="Courier New"/>
              </a:rPr>
              <a:t>sval</a:t>
            </a:r>
            <a:r>
              <a:rPr lang="en-US" sz="26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600" i="0" u="none" strike="noStrike" cap="none" dirty="0">
                <a:solidFill>
                  <a:schemeClr val="lt1"/>
                </a:solidFill>
                <a:latin typeface="Courier"/>
                <a:ea typeface="Courier"/>
                <a:cs typeface="Courier"/>
                <a:sym typeface="Courier New"/>
              </a:rPr>
              <a:t>&gt;&gt;&gt; </a:t>
            </a:r>
            <a:r>
              <a:rPr lang="en-US" sz="2600" i="0" u="none" strike="noStrike" cap="none" dirty="0">
                <a:solidFill>
                  <a:srgbClr val="FFFF00"/>
                </a:solidFill>
                <a:latin typeface="Courier"/>
                <a:ea typeface="Courier"/>
                <a:cs typeface="Courier"/>
                <a:sym typeface="Courier New"/>
              </a:rPr>
              <a:t>type</a:t>
            </a:r>
            <a:r>
              <a:rPr lang="en-US" sz="2600" i="0" u="none" strike="noStrike" cap="none" dirty="0">
                <a:solidFill>
                  <a:schemeClr val="lt1"/>
                </a:solidFill>
                <a:latin typeface="Courier"/>
                <a:ea typeface="Courier"/>
                <a:cs typeface="Courier"/>
                <a:sym typeface="Courier New"/>
              </a:rPr>
              <a:t>(</a:t>
            </a:r>
            <a:r>
              <a:rPr lang="en-US" sz="2600" i="0" u="none" strike="noStrike" cap="none" dirty="0" err="1">
                <a:solidFill>
                  <a:srgbClr val="00FF00"/>
                </a:solidFill>
                <a:latin typeface="Courier"/>
                <a:ea typeface="Courier"/>
                <a:cs typeface="Courier"/>
                <a:sym typeface="Courier New"/>
              </a:rPr>
              <a:t>ival</a:t>
            </a:r>
            <a:r>
              <a:rPr lang="en-US" sz="26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600" i="0" u="none" strike="noStrike" cap="none" dirty="0">
                <a:solidFill>
                  <a:schemeClr val="lt1"/>
                </a:solidFill>
                <a:latin typeface="Courier"/>
                <a:ea typeface="Courier"/>
                <a:cs typeface="Courier"/>
                <a:sym typeface="Courier New"/>
              </a:rPr>
              <a:t>&lt;class '</a:t>
            </a:r>
            <a:r>
              <a:rPr lang="en-US" sz="2600" i="0" u="none" strike="noStrike" cap="none" dirty="0" err="1">
                <a:solidFill>
                  <a:schemeClr val="lt1"/>
                </a:solidFill>
                <a:latin typeface="Courier"/>
                <a:ea typeface="Courier"/>
                <a:cs typeface="Courier"/>
                <a:sym typeface="Courier New"/>
              </a:rPr>
              <a:t>int</a:t>
            </a:r>
            <a:r>
              <a:rPr lang="en-US" sz="2600" i="0" u="none" strike="noStrike" cap="none" dirty="0">
                <a:solidFill>
                  <a:schemeClr val="lt1"/>
                </a:solidFill>
                <a:latin typeface="Courier"/>
                <a:ea typeface="Courier"/>
                <a:cs typeface="Courier"/>
                <a:sym typeface="Courier New"/>
              </a:rPr>
              <a:t>'&gt;</a:t>
            </a:r>
          </a:p>
          <a:p>
            <a:pPr marL="0" marR="0" lvl="0" indent="0" algn="l" rtl="0">
              <a:lnSpc>
                <a:spcPct val="100000"/>
              </a:lnSpc>
              <a:spcBef>
                <a:spcPts val="0"/>
              </a:spcBef>
              <a:spcAft>
                <a:spcPts val="0"/>
              </a:spcAft>
              <a:buClr>
                <a:schemeClr val="lt1"/>
              </a:buClr>
              <a:buSzPct val="25000"/>
              <a:buFont typeface="Cabin"/>
              <a:buNone/>
            </a:pPr>
            <a:r>
              <a:rPr lang="en-US" sz="2600" i="0" u="none" strike="noStrike" cap="none" dirty="0">
                <a:solidFill>
                  <a:schemeClr val="lt1"/>
                </a:solidFill>
                <a:latin typeface="Courier"/>
                <a:ea typeface="Courier"/>
                <a:cs typeface="Courier"/>
                <a:sym typeface="Courier New"/>
              </a:rPr>
              <a:t>&gt;&gt;&gt; </a:t>
            </a:r>
            <a:r>
              <a:rPr lang="en-US" sz="2600" i="0" u="none" strike="noStrike" cap="none" dirty="0">
                <a:solidFill>
                  <a:srgbClr val="FFFF00"/>
                </a:solidFill>
                <a:latin typeface="Courier"/>
                <a:ea typeface="Courier"/>
                <a:cs typeface="Courier"/>
                <a:sym typeface="Courier New"/>
              </a:rPr>
              <a:t>print</a:t>
            </a:r>
            <a:r>
              <a:rPr lang="en-US" sz="2600" dirty="0">
                <a:solidFill>
                  <a:schemeClr val="lt1"/>
                </a:solidFill>
                <a:latin typeface="Courier"/>
                <a:ea typeface="Courier"/>
                <a:cs typeface="Courier"/>
                <a:sym typeface="Courier New"/>
              </a:rPr>
              <a:t>(</a:t>
            </a:r>
            <a:r>
              <a:rPr lang="en-US" sz="2600" i="0" u="none" strike="noStrike" cap="none" dirty="0" err="1">
                <a:solidFill>
                  <a:srgbClr val="00FF00"/>
                </a:solidFill>
                <a:latin typeface="Courier"/>
                <a:ea typeface="Courier"/>
                <a:cs typeface="Courier"/>
                <a:sym typeface="Courier New"/>
              </a:rPr>
              <a:t>ival</a:t>
            </a:r>
            <a:r>
              <a:rPr lang="en-US" sz="2600" i="0" u="none" strike="noStrike" cap="none" dirty="0">
                <a:solidFill>
                  <a:schemeClr val="lt1"/>
                </a:solidFill>
                <a:latin typeface="Courier"/>
                <a:ea typeface="Courier"/>
                <a:cs typeface="Courier"/>
                <a:sym typeface="Courier New"/>
              </a:rPr>
              <a:t> + 1)</a:t>
            </a:r>
          </a:p>
          <a:p>
            <a:pPr marL="0" marR="0" lvl="0" indent="0" algn="l" rtl="0">
              <a:lnSpc>
                <a:spcPct val="100000"/>
              </a:lnSpc>
              <a:spcBef>
                <a:spcPts val="0"/>
              </a:spcBef>
              <a:spcAft>
                <a:spcPts val="0"/>
              </a:spcAft>
              <a:buClr>
                <a:schemeClr val="lt1"/>
              </a:buClr>
              <a:buSzPct val="25000"/>
              <a:buFont typeface="Cabin"/>
              <a:buNone/>
            </a:pPr>
            <a:r>
              <a:rPr lang="en-US" sz="2600" i="0" u="none" strike="noStrike" cap="none" dirty="0">
                <a:solidFill>
                  <a:schemeClr val="lt1"/>
                </a:solidFill>
                <a:latin typeface="Courier"/>
                <a:ea typeface="Courier"/>
                <a:cs typeface="Courier"/>
                <a:sym typeface="Courier New"/>
              </a:rPr>
              <a:t>124</a:t>
            </a:r>
          </a:p>
          <a:p>
            <a:pPr marL="0" marR="0" lvl="0" indent="0" algn="l" rtl="0">
              <a:lnSpc>
                <a:spcPct val="100000"/>
              </a:lnSpc>
              <a:spcBef>
                <a:spcPts val="0"/>
              </a:spcBef>
              <a:spcAft>
                <a:spcPts val="0"/>
              </a:spcAft>
              <a:buClr>
                <a:schemeClr val="lt1"/>
              </a:buClr>
              <a:buSzPct val="25000"/>
              <a:buFont typeface="Cabin"/>
              <a:buNone/>
            </a:pPr>
            <a:r>
              <a:rPr lang="en-US" sz="2600" i="0" u="none" strike="noStrike" cap="none" dirty="0">
                <a:solidFill>
                  <a:schemeClr val="lt1"/>
                </a:solidFill>
                <a:latin typeface="Courier"/>
                <a:ea typeface="Courier"/>
                <a:cs typeface="Courier"/>
                <a:sym typeface="Courier New"/>
              </a:rPr>
              <a:t>&gt;&gt;&gt; </a:t>
            </a:r>
            <a:r>
              <a:rPr lang="en-US" sz="2600" i="0" u="none" strike="noStrike" cap="none" dirty="0" err="1">
                <a:solidFill>
                  <a:srgbClr val="00FF00"/>
                </a:solidFill>
                <a:latin typeface="Courier"/>
                <a:ea typeface="Courier"/>
                <a:cs typeface="Courier"/>
                <a:sym typeface="Courier New"/>
              </a:rPr>
              <a:t>nsv</a:t>
            </a:r>
            <a:r>
              <a:rPr lang="en-US" sz="2600" i="0" u="none" strike="noStrike" cap="none" dirty="0">
                <a:solidFill>
                  <a:schemeClr val="lt1"/>
                </a:solidFill>
                <a:latin typeface="Courier"/>
                <a:ea typeface="Courier"/>
                <a:cs typeface="Courier"/>
                <a:sym typeface="Courier New"/>
              </a:rPr>
              <a:t> = 'hello bob'</a:t>
            </a:r>
          </a:p>
          <a:p>
            <a:pPr marL="0" marR="0" lvl="0" indent="0" algn="l" rtl="0">
              <a:lnSpc>
                <a:spcPct val="100000"/>
              </a:lnSpc>
              <a:spcBef>
                <a:spcPts val="0"/>
              </a:spcBef>
              <a:spcAft>
                <a:spcPts val="0"/>
              </a:spcAft>
              <a:buClr>
                <a:schemeClr val="lt1"/>
              </a:buClr>
              <a:buSzPct val="25000"/>
              <a:buFont typeface="Cabin"/>
              <a:buNone/>
            </a:pPr>
            <a:r>
              <a:rPr lang="en-US" sz="2600" i="0" u="none" strike="noStrike" cap="none" dirty="0">
                <a:solidFill>
                  <a:schemeClr val="lt1"/>
                </a:solidFill>
                <a:latin typeface="Courier"/>
                <a:ea typeface="Courier"/>
                <a:cs typeface="Courier"/>
                <a:sym typeface="Courier New"/>
              </a:rPr>
              <a:t>&gt;&gt;&gt; </a:t>
            </a:r>
            <a:r>
              <a:rPr lang="en-US" sz="2600" i="0" u="none" strike="noStrike" cap="none" dirty="0" err="1">
                <a:solidFill>
                  <a:srgbClr val="00FF00"/>
                </a:solidFill>
                <a:latin typeface="Courier"/>
                <a:ea typeface="Courier"/>
                <a:cs typeface="Courier"/>
                <a:sym typeface="Courier New"/>
              </a:rPr>
              <a:t>niv</a:t>
            </a:r>
            <a:r>
              <a:rPr lang="en-US" sz="2600" i="0" u="none" strike="noStrike" cap="none" dirty="0">
                <a:solidFill>
                  <a:schemeClr val="lt1"/>
                </a:solidFill>
                <a:latin typeface="Courier"/>
                <a:ea typeface="Courier"/>
                <a:cs typeface="Courier"/>
                <a:sym typeface="Courier New"/>
              </a:rPr>
              <a:t> = </a:t>
            </a:r>
            <a:r>
              <a:rPr lang="en-US" sz="2600" i="0" u="none" strike="noStrike" cap="none" dirty="0" err="1">
                <a:solidFill>
                  <a:srgbClr val="FFFF00"/>
                </a:solidFill>
                <a:latin typeface="Courier"/>
                <a:ea typeface="Courier"/>
                <a:cs typeface="Courier"/>
                <a:sym typeface="Courier New"/>
              </a:rPr>
              <a:t>int</a:t>
            </a:r>
            <a:r>
              <a:rPr lang="en-US" sz="2600" i="0" u="none" strike="noStrike" cap="none" dirty="0">
                <a:solidFill>
                  <a:schemeClr val="lt1"/>
                </a:solidFill>
                <a:latin typeface="Courier"/>
                <a:ea typeface="Courier"/>
                <a:cs typeface="Courier"/>
                <a:sym typeface="Courier New"/>
              </a:rPr>
              <a:t>(</a:t>
            </a:r>
            <a:r>
              <a:rPr lang="en-US" sz="2600" i="0" u="none" strike="noStrike" cap="none" dirty="0" err="1">
                <a:solidFill>
                  <a:srgbClr val="00FF00"/>
                </a:solidFill>
                <a:latin typeface="Courier"/>
                <a:ea typeface="Courier"/>
                <a:cs typeface="Courier"/>
                <a:sym typeface="Courier New"/>
              </a:rPr>
              <a:t>nsv</a:t>
            </a:r>
            <a:r>
              <a:rPr lang="en-US" sz="2600" i="0" u="none" strike="noStrike" cap="none" dirty="0">
                <a:solidFill>
                  <a:schemeClr val="lt1"/>
                </a:solidFill>
                <a:latin typeface="Courier"/>
                <a:ea typeface="Courier"/>
                <a:cs typeface="Courier"/>
                <a:sym typeface="Courier New"/>
              </a:rPr>
              <a:t>)</a:t>
            </a:r>
          </a:p>
          <a:p>
            <a:pPr lvl="0">
              <a:buClr>
                <a:srgbClr val="FF0000"/>
              </a:buClr>
              <a:buSzPct val="25000"/>
            </a:pPr>
            <a:r>
              <a:rPr lang="en-US" sz="2600" dirty="0" err="1">
                <a:solidFill>
                  <a:srgbClr val="E06666"/>
                </a:solidFill>
                <a:latin typeface="Courier"/>
                <a:ea typeface="Courier"/>
                <a:cs typeface="Courier"/>
                <a:sym typeface="Courier New"/>
              </a:rPr>
              <a:t>Traceback</a:t>
            </a:r>
            <a:r>
              <a:rPr lang="en-US" sz="2600" dirty="0">
                <a:solidFill>
                  <a:srgbClr val="E06666"/>
                </a:solidFill>
                <a:latin typeface="Courier"/>
                <a:ea typeface="Courier"/>
                <a:cs typeface="Courier"/>
                <a:sym typeface="Courier New"/>
              </a:rPr>
              <a:t> (most recent call last):  File "&lt;</a:t>
            </a:r>
            <a:r>
              <a:rPr lang="en-US" sz="2600" dirty="0" err="1">
                <a:solidFill>
                  <a:srgbClr val="E06666"/>
                </a:solidFill>
                <a:latin typeface="Courier"/>
                <a:ea typeface="Courier"/>
                <a:cs typeface="Courier"/>
                <a:sym typeface="Courier New"/>
              </a:rPr>
              <a:t>stdin</a:t>
            </a:r>
            <a:r>
              <a:rPr lang="en-US" sz="2600" dirty="0">
                <a:solidFill>
                  <a:srgbClr val="E06666"/>
                </a:solidFill>
                <a:latin typeface="Courier"/>
                <a:ea typeface="Courier"/>
                <a:cs typeface="Courier"/>
                <a:sym typeface="Courier New"/>
              </a:rPr>
              <a:t>&gt;", line 1, in &lt;module&gt;</a:t>
            </a:r>
          </a:p>
          <a:p>
            <a:pPr lvl="0">
              <a:buClr>
                <a:srgbClr val="FF0000"/>
              </a:buClr>
              <a:buSzPct val="25000"/>
            </a:pPr>
            <a:r>
              <a:rPr lang="en-US" sz="2600" dirty="0" err="1">
                <a:solidFill>
                  <a:srgbClr val="E06666"/>
                </a:solidFill>
                <a:latin typeface="Courier"/>
                <a:ea typeface="Courier"/>
                <a:cs typeface="Courier"/>
                <a:sym typeface="Courier New"/>
              </a:rPr>
              <a:t>ValueError</a:t>
            </a:r>
            <a:r>
              <a:rPr lang="en-US" sz="2600" dirty="0">
                <a:solidFill>
                  <a:srgbClr val="E06666"/>
                </a:solidFill>
                <a:latin typeface="Courier"/>
                <a:ea typeface="Courier"/>
                <a:cs typeface="Courier"/>
                <a:sym typeface="Courier New"/>
              </a:rPr>
              <a:t>: invalid literal for </a:t>
            </a:r>
            <a:r>
              <a:rPr lang="en-US" sz="2600" dirty="0" err="1">
                <a:solidFill>
                  <a:srgbClr val="E06666"/>
                </a:solidFill>
                <a:latin typeface="Courier"/>
                <a:ea typeface="Courier"/>
                <a:cs typeface="Courier"/>
                <a:sym typeface="Courier New"/>
              </a:rPr>
              <a:t>int</a:t>
            </a:r>
            <a:r>
              <a:rPr lang="en-US" sz="2600" dirty="0">
                <a:solidFill>
                  <a:srgbClr val="E06666"/>
                </a:solidFill>
                <a:latin typeface="Courier"/>
                <a:ea typeface="Courier"/>
                <a:cs typeface="Courier"/>
                <a:sym typeface="Courier New"/>
              </a:rPr>
              <a:t>() with base 10: 'x'</a:t>
            </a:r>
            <a:endParaRPr lang="en-US" sz="2600" i="0" u="none" strike="noStrike" cap="none" dirty="0">
              <a:solidFill>
                <a:srgbClr val="E06666"/>
              </a:solidFill>
              <a:latin typeface="Courier"/>
              <a:ea typeface="Courier"/>
              <a:cs typeface="Courier"/>
              <a:sym typeface="Courier New"/>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Shape 471"/>
          <p:cNvSpPr txBox="1">
            <a:spLocks noGrp="1"/>
          </p:cNvSpPr>
          <p:nvPr>
            <p:ph type="title"/>
          </p:nvPr>
        </p:nvSpPr>
        <p:spPr>
          <a:xfrm>
            <a:off x="812800" y="785812"/>
            <a:ext cx="13652465" cy="1104899"/>
          </a:xfrm>
          <a:prstGeom prst="rect">
            <a:avLst/>
          </a:prstGeom>
          <a:noFill/>
          <a:ln>
            <a:noFill/>
          </a:ln>
        </p:spPr>
        <p:txBody>
          <a:bodyPr lIns="50800" tIns="50800" rIns="50800" bIns="508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7800" u="none" strike="noStrike" cap="none" dirty="0">
                <a:solidFill>
                  <a:srgbClr val="FFD966"/>
                </a:solidFill>
                <a:latin typeface="Arial" charset="0"/>
                <a:ea typeface="Arial" charset="0"/>
                <a:cs typeface="Arial" charset="0"/>
                <a:sym typeface="Cabin"/>
              </a:rPr>
              <a:t>Είσοδος από το Χρήστη</a:t>
            </a:r>
            <a:endParaRPr lang="en-US" sz="7800" u="none" strike="noStrike" cap="none" dirty="0">
              <a:solidFill>
                <a:srgbClr val="FFD966"/>
              </a:solidFill>
              <a:latin typeface="Arial" charset="0"/>
              <a:ea typeface="Arial" charset="0"/>
              <a:cs typeface="Arial" charset="0"/>
              <a:sym typeface="Cabin"/>
            </a:endParaRPr>
          </a:p>
        </p:txBody>
      </p:sp>
      <p:sp>
        <p:nvSpPr>
          <p:cNvPr id="472" name="Shape 472"/>
          <p:cNvSpPr txBox="1">
            <a:spLocks noGrp="1"/>
          </p:cNvSpPr>
          <p:nvPr>
            <p:ph type="body" idx="1"/>
          </p:nvPr>
        </p:nvSpPr>
        <p:spPr>
          <a:xfrm>
            <a:off x="812800" y="2407050"/>
            <a:ext cx="7431548" cy="5295900"/>
          </a:xfrm>
          <a:prstGeom prst="rect">
            <a:avLst/>
          </a:prstGeom>
          <a:noFill/>
          <a:ln>
            <a:noFill/>
          </a:ln>
        </p:spPr>
        <p:txBody>
          <a:bodyPr lIns="50800" tIns="50800" rIns="50800" bIns="50800" anchor="ctr" anchorCtr="0">
            <a:noAutofit/>
          </a:bodyPr>
          <a:lstStyle/>
          <a:p>
            <a:pPr marL="1104900" marR="0" lvl="0" indent="-787400" algn="l" rtl="0">
              <a:lnSpc>
                <a:spcPct val="100000"/>
              </a:lnSpc>
              <a:spcBef>
                <a:spcPts val="0"/>
              </a:spcBef>
              <a:spcAft>
                <a:spcPts val="0"/>
              </a:spcAft>
              <a:buClr>
                <a:schemeClr val="lt1"/>
              </a:buClr>
              <a:buSzPct val="171000"/>
              <a:buFont typeface="Cabin"/>
              <a:buChar char="•"/>
            </a:pPr>
            <a:r>
              <a:rPr lang="el-GR" sz="3800" u="none" strike="noStrike" cap="none" dirty="0">
                <a:solidFill>
                  <a:schemeClr val="lt1"/>
                </a:solidFill>
                <a:latin typeface="Arial" charset="0"/>
                <a:ea typeface="Arial" charset="0"/>
                <a:cs typeface="Arial" charset="0"/>
                <a:sym typeface="Cabin"/>
              </a:rPr>
              <a:t>Μπορούμε να δώσουμε εντολή στην </a:t>
            </a:r>
            <a:r>
              <a:rPr lang="en-US" sz="3800" u="none" strike="noStrike" cap="none" dirty="0">
                <a:solidFill>
                  <a:schemeClr val="lt1"/>
                </a:solidFill>
                <a:latin typeface="Arial" charset="0"/>
                <a:ea typeface="Arial" charset="0"/>
                <a:cs typeface="Arial" charset="0"/>
                <a:sym typeface="Cabin"/>
              </a:rPr>
              <a:t>Python </a:t>
            </a:r>
            <a:r>
              <a:rPr lang="el-GR" sz="3800" u="none" strike="noStrike" cap="none" dirty="0">
                <a:solidFill>
                  <a:schemeClr val="lt1"/>
                </a:solidFill>
                <a:latin typeface="Arial" charset="0"/>
                <a:ea typeface="Arial" charset="0"/>
                <a:cs typeface="Arial" charset="0"/>
                <a:sym typeface="Cabin"/>
              </a:rPr>
              <a:t>να σταματήσει και να διαβάσει δεδομένα από το χρήστη χρησιμοποιώντας τη συνάρτηση</a:t>
            </a:r>
            <a:r>
              <a:rPr lang="en-US" sz="3800" u="none" strike="noStrike" cap="none" dirty="0">
                <a:solidFill>
                  <a:schemeClr val="lt1"/>
                </a:solidFill>
                <a:latin typeface="Arial" charset="0"/>
                <a:ea typeface="Arial" charset="0"/>
                <a:cs typeface="Arial" charset="0"/>
                <a:sym typeface="Cabin"/>
              </a:rPr>
              <a:t> </a:t>
            </a:r>
            <a:r>
              <a:rPr lang="en-US" sz="3800" u="none" strike="noStrike" cap="none" dirty="0">
                <a:solidFill>
                  <a:srgbClr val="FFFF00"/>
                </a:solidFill>
                <a:latin typeface="Arial" charset="0"/>
                <a:ea typeface="Arial" charset="0"/>
                <a:cs typeface="Arial" charset="0"/>
                <a:sym typeface="Cabin"/>
              </a:rPr>
              <a:t>input()</a:t>
            </a:r>
            <a:r>
              <a:rPr lang="en-US" sz="3800" u="none" strike="noStrike" cap="none" dirty="0">
                <a:solidFill>
                  <a:srgbClr val="FF00FF"/>
                </a:solidFill>
                <a:latin typeface="Arial" charset="0"/>
                <a:ea typeface="Arial" charset="0"/>
                <a:cs typeface="Arial" charset="0"/>
                <a:sym typeface="Cabin"/>
              </a:rPr>
              <a:t> </a:t>
            </a:r>
            <a:endParaRPr lang="en-US" sz="3800" u="none" strike="noStrike" cap="none" dirty="0">
              <a:solidFill>
                <a:schemeClr val="lt1"/>
              </a:solidFill>
              <a:latin typeface="Arial" charset="0"/>
              <a:ea typeface="Arial" charset="0"/>
              <a:cs typeface="Arial" charset="0"/>
              <a:sym typeface="Cabin"/>
            </a:endParaRPr>
          </a:p>
          <a:p>
            <a:pPr marL="1104900" marR="0" lvl="0" indent="-787400" algn="l" rtl="0">
              <a:lnSpc>
                <a:spcPct val="100000"/>
              </a:lnSpc>
              <a:spcBef>
                <a:spcPts val="2300"/>
              </a:spcBef>
              <a:spcAft>
                <a:spcPts val="0"/>
              </a:spcAft>
              <a:buClr>
                <a:schemeClr val="lt1"/>
              </a:buClr>
              <a:buSzPct val="171000"/>
              <a:buFont typeface="Cabin"/>
              <a:buChar char="•"/>
            </a:pPr>
            <a:r>
              <a:rPr lang="el-GR" sz="3800" u="none" strike="noStrike" cap="none" dirty="0">
                <a:solidFill>
                  <a:schemeClr val="lt1"/>
                </a:solidFill>
                <a:latin typeface="Arial" charset="0"/>
                <a:ea typeface="Arial" charset="0"/>
                <a:cs typeface="Arial" charset="0"/>
                <a:sym typeface="Cabin"/>
              </a:rPr>
              <a:t>Η συνάρτηση</a:t>
            </a:r>
            <a:r>
              <a:rPr lang="en-US" sz="3800" u="none" strike="noStrike" cap="none" dirty="0">
                <a:solidFill>
                  <a:schemeClr val="lt1"/>
                </a:solidFill>
                <a:latin typeface="Arial" charset="0"/>
                <a:ea typeface="Arial" charset="0"/>
                <a:cs typeface="Arial" charset="0"/>
                <a:sym typeface="Cabin"/>
              </a:rPr>
              <a:t> </a:t>
            </a:r>
            <a:r>
              <a:rPr lang="en-US" sz="3800" u="none" strike="noStrike" cap="none" dirty="0">
                <a:solidFill>
                  <a:srgbClr val="FFFF00"/>
                </a:solidFill>
                <a:latin typeface="Arial" charset="0"/>
                <a:ea typeface="Arial" charset="0"/>
                <a:cs typeface="Arial" charset="0"/>
                <a:sym typeface="Cabin"/>
              </a:rPr>
              <a:t>input()</a:t>
            </a:r>
            <a:r>
              <a:rPr lang="en-US" sz="3800" u="none" strike="noStrike" cap="none" dirty="0">
                <a:solidFill>
                  <a:srgbClr val="FF00FF"/>
                </a:solidFill>
                <a:latin typeface="Arial" charset="0"/>
                <a:ea typeface="Arial" charset="0"/>
                <a:cs typeface="Arial" charset="0"/>
                <a:sym typeface="Cabin"/>
              </a:rPr>
              <a:t> </a:t>
            </a:r>
            <a:r>
              <a:rPr lang="en-US" sz="3800" u="none" strike="noStrike" cap="none" dirty="0">
                <a:solidFill>
                  <a:schemeClr val="lt1"/>
                </a:solidFill>
                <a:latin typeface="Arial" charset="0"/>
                <a:ea typeface="Arial" charset="0"/>
                <a:cs typeface="Arial" charset="0"/>
                <a:sym typeface="Cabin"/>
              </a:rPr>
              <a:t> </a:t>
            </a:r>
            <a:r>
              <a:rPr lang="el-GR" sz="3800" u="none" strike="noStrike" cap="none" dirty="0">
                <a:solidFill>
                  <a:schemeClr val="lt1"/>
                </a:solidFill>
                <a:latin typeface="Arial" charset="0"/>
                <a:ea typeface="Arial" charset="0"/>
                <a:cs typeface="Arial" charset="0"/>
                <a:sym typeface="Cabin"/>
              </a:rPr>
              <a:t>επιστέφει μια συμβολοσειρά</a:t>
            </a:r>
            <a:endParaRPr lang="en-US" sz="3800" u="none" strike="noStrike" cap="none" dirty="0">
              <a:solidFill>
                <a:schemeClr val="lt1"/>
              </a:solidFill>
              <a:latin typeface="Arial" charset="0"/>
              <a:ea typeface="Arial" charset="0"/>
              <a:cs typeface="Arial" charset="0"/>
              <a:sym typeface="Cabin"/>
            </a:endParaRPr>
          </a:p>
        </p:txBody>
      </p:sp>
      <p:sp>
        <p:nvSpPr>
          <p:cNvPr id="473" name="Shape 473"/>
          <p:cNvSpPr txBox="1"/>
          <p:nvPr/>
        </p:nvSpPr>
        <p:spPr>
          <a:xfrm>
            <a:off x="8822673" y="3226594"/>
            <a:ext cx="7077727" cy="1219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err="1">
                <a:solidFill>
                  <a:srgbClr val="00FF00"/>
                </a:solidFill>
                <a:latin typeface="Courier"/>
                <a:ea typeface="Courier"/>
                <a:cs typeface="Courier"/>
                <a:sym typeface="Courier New"/>
              </a:rPr>
              <a:t>nam</a:t>
            </a:r>
            <a:r>
              <a:rPr lang="en-US" sz="3000" i="0" u="none" strike="noStrike" cap="none" dirty="0">
                <a:solidFill>
                  <a:schemeClr val="lt1"/>
                </a:solidFill>
                <a:latin typeface="Courier"/>
                <a:ea typeface="Courier"/>
                <a:cs typeface="Courier"/>
                <a:sym typeface="Courier New"/>
              </a:rPr>
              <a:t> = </a:t>
            </a:r>
            <a:r>
              <a:rPr lang="en-US" sz="3000" i="0" u="none" strike="noStrike" cap="none" dirty="0">
                <a:solidFill>
                  <a:srgbClr val="FFFF00"/>
                </a:solidFill>
                <a:latin typeface="Courier"/>
                <a:ea typeface="Courier"/>
                <a:cs typeface="Courier"/>
                <a:sym typeface="Courier New"/>
              </a:rPr>
              <a:t>input</a:t>
            </a:r>
            <a:r>
              <a:rPr lang="en-US" sz="3000" i="0" u="none" strike="noStrike" cap="none" dirty="0">
                <a:solidFill>
                  <a:schemeClr val="lt1"/>
                </a:solidFill>
                <a:latin typeface="Courier"/>
                <a:ea typeface="Courier"/>
                <a:cs typeface="Courier"/>
                <a:sym typeface="Courier New"/>
              </a:rPr>
              <a:t>(</a:t>
            </a:r>
            <a:r>
              <a:rPr lang="en-US" sz="3000" dirty="0">
                <a:solidFill>
                  <a:schemeClr val="lt1"/>
                </a:solidFill>
                <a:latin typeface="Courier"/>
                <a:ea typeface="Courier"/>
                <a:cs typeface="Courier"/>
                <a:sym typeface="Courier New"/>
              </a:rPr>
              <a:t>‘</a:t>
            </a:r>
            <a:r>
              <a:rPr lang="el-GR" sz="3000" i="0" u="none" strike="noStrike" cap="none" dirty="0">
                <a:solidFill>
                  <a:schemeClr val="lt1"/>
                </a:solidFill>
                <a:latin typeface="Courier"/>
                <a:ea typeface="Courier"/>
                <a:cs typeface="Courier"/>
                <a:sym typeface="Courier New"/>
              </a:rPr>
              <a:t>Ποιος είσαι; </a:t>
            </a:r>
            <a:r>
              <a:rPr lang="en-US" sz="3000" dirty="0">
                <a:solidFill>
                  <a:schemeClr val="lt1"/>
                </a:solidFill>
                <a:latin typeface="Courier"/>
                <a:ea typeface="Courier"/>
                <a:cs typeface="Courier"/>
                <a:sym typeface="Courier New"/>
              </a:rPr>
              <a:t>'</a:t>
            </a:r>
            <a:r>
              <a:rPr lang="en-US" sz="3000" i="0" u="none" strike="noStrike" cap="none" dirty="0">
                <a:solidFill>
                  <a:schemeClr val="lt1"/>
                </a:solidFill>
                <a:latin typeface="Courier"/>
                <a:ea typeface="Courier"/>
                <a:cs typeface="Courier"/>
                <a:sym typeface="Courier New"/>
              </a:rPr>
              <a:t>)</a:t>
            </a:r>
          </a:p>
          <a:p>
            <a:pPr lvl="0">
              <a:buClr>
                <a:srgbClr val="FFFF00"/>
              </a:buClr>
              <a:buSzPct val="25000"/>
            </a:pPr>
            <a:r>
              <a:rPr lang="en-US" sz="3000" dirty="0">
                <a:solidFill>
                  <a:srgbClr val="FFFF00"/>
                </a:solidFill>
                <a:latin typeface="Courier"/>
                <a:ea typeface="Courier"/>
                <a:cs typeface="Courier"/>
                <a:sym typeface="Courier New"/>
              </a:rPr>
              <a:t>p</a:t>
            </a:r>
            <a:r>
              <a:rPr lang="en-US" sz="3000" i="0" u="none" strike="noStrike" cap="none" dirty="0">
                <a:solidFill>
                  <a:srgbClr val="FFFF00"/>
                </a:solidFill>
                <a:latin typeface="Courier"/>
                <a:ea typeface="Courier"/>
                <a:cs typeface="Courier"/>
                <a:sym typeface="Courier New"/>
              </a:rPr>
              <a:t>rint(</a:t>
            </a:r>
            <a:r>
              <a:rPr lang="en-US" sz="3000" i="0" u="none" strike="noStrike" cap="none" dirty="0">
                <a:solidFill>
                  <a:schemeClr val="lt1"/>
                </a:solidFill>
                <a:latin typeface="Courier"/>
                <a:ea typeface="Courier"/>
                <a:cs typeface="Courier"/>
                <a:sym typeface="Courier New"/>
              </a:rPr>
              <a:t>‘</a:t>
            </a:r>
            <a:r>
              <a:rPr lang="el-GR" sz="3000" i="0" u="none" strike="noStrike" cap="none" dirty="0" err="1">
                <a:solidFill>
                  <a:schemeClr val="lt1"/>
                </a:solidFill>
                <a:latin typeface="Courier"/>
                <a:ea typeface="Courier"/>
                <a:cs typeface="Courier"/>
                <a:sym typeface="Courier New"/>
              </a:rPr>
              <a:t>Καλωσήρθες</a:t>
            </a:r>
            <a:r>
              <a:rPr lang="en-US" sz="3000" i="0" u="none" strike="noStrike" cap="none" dirty="0">
                <a:solidFill>
                  <a:schemeClr val="lt1"/>
                </a:solidFill>
                <a:latin typeface="Courier"/>
                <a:ea typeface="Courier"/>
                <a:cs typeface="Courier"/>
                <a:sym typeface="Courier New"/>
              </a:rPr>
              <a:t>', </a:t>
            </a:r>
            <a:r>
              <a:rPr lang="en-US" sz="3000" i="0" u="none" strike="noStrike" cap="none" dirty="0" err="1">
                <a:solidFill>
                  <a:srgbClr val="00FF00"/>
                </a:solidFill>
                <a:latin typeface="Courier"/>
                <a:ea typeface="Courier"/>
                <a:cs typeface="Courier"/>
                <a:sym typeface="Courier New"/>
              </a:rPr>
              <a:t>nam</a:t>
            </a:r>
            <a:r>
              <a:rPr lang="en-US" sz="3000" dirty="0">
                <a:solidFill>
                  <a:srgbClr val="FFFF00"/>
                </a:solidFill>
                <a:latin typeface="Courier"/>
                <a:ea typeface="Courier"/>
                <a:cs typeface="Courier"/>
                <a:sym typeface="Courier New"/>
              </a:rPr>
              <a:t>)</a:t>
            </a:r>
            <a:endParaRPr lang="en-US" sz="3000" i="0" u="none" strike="noStrike" cap="none" dirty="0">
              <a:solidFill>
                <a:srgbClr val="00FF00"/>
              </a:solidFill>
              <a:latin typeface="Courier"/>
              <a:ea typeface="Courier"/>
              <a:cs typeface="Courier"/>
              <a:sym typeface="Courier New"/>
            </a:endParaRPr>
          </a:p>
        </p:txBody>
      </p:sp>
      <p:sp>
        <p:nvSpPr>
          <p:cNvPr id="474" name="Shape 474"/>
          <p:cNvSpPr txBox="1"/>
          <p:nvPr/>
        </p:nvSpPr>
        <p:spPr>
          <a:xfrm>
            <a:off x="9385497" y="5781676"/>
            <a:ext cx="4679870" cy="1921274"/>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l-GR" sz="3800" u="none" strike="noStrike" cap="none" dirty="0">
                <a:solidFill>
                  <a:schemeClr val="lt1"/>
                </a:solidFill>
                <a:latin typeface="Arial" charset="0"/>
                <a:ea typeface="Arial" charset="0"/>
                <a:cs typeface="Arial" charset="0"/>
                <a:sym typeface="Cabin"/>
              </a:rPr>
              <a:t>Ποιος είσαι;</a:t>
            </a:r>
            <a:r>
              <a:rPr lang="en-US" sz="3800" u="none" strike="noStrike" cap="none" dirty="0">
                <a:solidFill>
                  <a:schemeClr val="lt1"/>
                </a:solidFill>
                <a:latin typeface="Arial" charset="0"/>
                <a:ea typeface="Arial" charset="0"/>
                <a:cs typeface="Arial" charset="0"/>
                <a:sym typeface="Cabin"/>
              </a:rPr>
              <a:t> </a:t>
            </a:r>
            <a:r>
              <a:rPr lang="en-US" sz="3800" u="none" strike="noStrike" cap="none" dirty="0">
                <a:solidFill>
                  <a:srgbClr val="FFFF00"/>
                </a:solidFill>
                <a:latin typeface="Arial" charset="0"/>
                <a:ea typeface="Arial" charset="0"/>
                <a:cs typeface="Arial" charset="0"/>
                <a:sym typeface="Cabin"/>
              </a:rPr>
              <a:t>Chuck</a:t>
            </a:r>
          </a:p>
          <a:p>
            <a:pPr marL="0" marR="0" lvl="0" indent="0" algn="l" rtl="0">
              <a:lnSpc>
                <a:spcPct val="100000"/>
              </a:lnSpc>
              <a:spcBef>
                <a:spcPts val="0"/>
              </a:spcBef>
              <a:spcAft>
                <a:spcPts val="0"/>
              </a:spcAft>
              <a:buClr>
                <a:schemeClr val="lt1"/>
              </a:buClr>
              <a:buSzPct val="25000"/>
              <a:buFont typeface="Cabin"/>
              <a:buNone/>
            </a:pPr>
            <a:r>
              <a:rPr lang="el-GR" sz="3800" u="none" strike="noStrike" cap="none" dirty="0" err="1">
                <a:solidFill>
                  <a:schemeClr val="lt1"/>
                </a:solidFill>
                <a:latin typeface="Arial" charset="0"/>
                <a:ea typeface="Arial" charset="0"/>
                <a:cs typeface="Arial" charset="0"/>
                <a:sym typeface="Cabin"/>
              </a:rPr>
              <a:t>Καλωσήρθες</a:t>
            </a:r>
            <a:r>
              <a:rPr lang="en-US" sz="3800" u="none" strike="noStrike" cap="none" dirty="0">
                <a:solidFill>
                  <a:schemeClr val="lt1"/>
                </a:solidFill>
                <a:latin typeface="Arial" charset="0"/>
                <a:ea typeface="Arial" charset="0"/>
                <a:cs typeface="Arial" charset="0"/>
                <a:sym typeface="Cabin"/>
              </a:rPr>
              <a:t> Chuck</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479" name="Shape 479"/>
          <p:cNvSpPr txBox="1">
            <a:spLocks noGrp="1"/>
          </p:cNvSpPr>
          <p:nvPr>
            <p:ph type="title"/>
          </p:nvPr>
        </p:nvSpPr>
        <p:spPr>
          <a:xfrm>
            <a:off x="812800" y="785812"/>
            <a:ext cx="11133394" cy="1104899"/>
          </a:xfrm>
          <a:prstGeom prst="rect">
            <a:avLst/>
          </a:prstGeom>
          <a:noFill/>
          <a:ln>
            <a:noFill/>
          </a:ln>
        </p:spPr>
        <p:txBody>
          <a:bodyPr lIns="50800" tIns="50800" rIns="50800" bIns="508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7800" u="none" strike="noStrike" cap="none" dirty="0">
                <a:solidFill>
                  <a:srgbClr val="FFD966"/>
                </a:solidFill>
                <a:latin typeface="Arial" charset="0"/>
                <a:ea typeface="Arial" charset="0"/>
                <a:cs typeface="Arial" charset="0"/>
                <a:sym typeface="Cabin"/>
              </a:rPr>
              <a:t>Μετατροπή της Εισόδου από το Χρήστη</a:t>
            </a:r>
            <a:endParaRPr lang="en-US" sz="7800" u="none" strike="noStrike" cap="none" dirty="0">
              <a:solidFill>
                <a:srgbClr val="FFD966"/>
              </a:solidFill>
              <a:latin typeface="Arial" charset="0"/>
              <a:ea typeface="Arial" charset="0"/>
              <a:cs typeface="Arial" charset="0"/>
              <a:sym typeface="Cabin"/>
            </a:endParaRPr>
          </a:p>
        </p:txBody>
      </p:sp>
      <p:sp>
        <p:nvSpPr>
          <p:cNvPr id="480" name="Shape 480"/>
          <p:cNvSpPr txBox="1">
            <a:spLocks noGrp="1"/>
          </p:cNvSpPr>
          <p:nvPr>
            <p:ph type="body" idx="1"/>
          </p:nvPr>
        </p:nvSpPr>
        <p:spPr>
          <a:xfrm>
            <a:off x="768092" y="2444056"/>
            <a:ext cx="7903497" cy="6034087"/>
          </a:xfrm>
          <a:prstGeom prst="rect">
            <a:avLst/>
          </a:prstGeom>
          <a:noFill/>
          <a:ln>
            <a:noFill/>
          </a:ln>
        </p:spPr>
        <p:txBody>
          <a:bodyPr lIns="50800" tIns="50800" rIns="50800" bIns="50800" anchor="ctr" anchorCtr="0">
            <a:noAutofit/>
          </a:bodyPr>
          <a:lstStyle/>
          <a:p>
            <a:pPr marL="1104900" marR="0" lvl="0" indent="-787400" algn="l" rtl="0">
              <a:lnSpc>
                <a:spcPct val="100000"/>
              </a:lnSpc>
              <a:spcBef>
                <a:spcPts val="0"/>
              </a:spcBef>
              <a:spcAft>
                <a:spcPts val="0"/>
              </a:spcAft>
              <a:buClr>
                <a:schemeClr val="lt1"/>
              </a:buClr>
              <a:buSzPct val="171000"/>
              <a:buFont typeface="Cabin"/>
              <a:buChar char="•"/>
            </a:pPr>
            <a:r>
              <a:rPr lang="el-GR" sz="3800" u="none" strike="noStrike" cap="none" dirty="0">
                <a:solidFill>
                  <a:schemeClr val="lt1"/>
                </a:solidFill>
                <a:latin typeface="Arial" charset="0"/>
                <a:ea typeface="Arial" charset="0"/>
                <a:cs typeface="Arial" charset="0"/>
                <a:sym typeface="Cabin"/>
              </a:rPr>
              <a:t>Αν επιθυμούμε να διαβάσουμε έναν αριθμό από το χρήστη, πρέπει να τον μετατρέψουμε από συμβολοσειρά σε αριθμό χρησιμοποιώντας μια συνάρτηση μετατροπής τύπου</a:t>
            </a:r>
            <a:endParaRPr lang="en-US" sz="3800" u="none" strike="noStrike" cap="none" dirty="0">
              <a:solidFill>
                <a:schemeClr val="lt1"/>
              </a:solidFill>
              <a:latin typeface="Arial" charset="0"/>
              <a:ea typeface="Arial" charset="0"/>
              <a:cs typeface="Arial" charset="0"/>
              <a:sym typeface="Cabin"/>
            </a:endParaRPr>
          </a:p>
          <a:p>
            <a:pPr marL="1104900" marR="0" lvl="0" indent="-787400" algn="l" rtl="0">
              <a:lnSpc>
                <a:spcPct val="100000"/>
              </a:lnSpc>
              <a:spcBef>
                <a:spcPts val="2300"/>
              </a:spcBef>
              <a:spcAft>
                <a:spcPts val="0"/>
              </a:spcAft>
              <a:buClr>
                <a:schemeClr val="lt1"/>
              </a:buClr>
              <a:buSzPct val="171000"/>
              <a:buFont typeface="Cabin"/>
              <a:buChar char="•"/>
            </a:pPr>
            <a:r>
              <a:rPr lang="el-GR" sz="3800" dirty="0">
                <a:solidFill>
                  <a:schemeClr val="lt1"/>
                </a:solidFill>
                <a:latin typeface="Arial" charset="0"/>
                <a:ea typeface="Arial" charset="0"/>
                <a:cs typeface="Arial" charset="0"/>
                <a:sym typeface="Cabin"/>
              </a:rPr>
              <a:t>Στη συνέχεια θα ασχοληθούμε με την περίπτωση εισαγωγής μη έγκυρων δεδομένων</a:t>
            </a:r>
            <a:endParaRPr lang="en-US" sz="3800" u="none" strike="noStrike" cap="none" dirty="0">
              <a:solidFill>
                <a:schemeClr val="lt1"/>
              </a:solidFill>
              <a:latin typeface="Arial" charset="0"/>
              <a:ea typeface="Arial" charset="0"/>
              <a:cs typeface="Arial" charset="0"/>
              <a:sym typeface="Cabin"/>
            </a:endParaRPr>
          </a:p>
        </p:txBody>
      </p:sp>
      <p:sp>
        <p:nvSpPr>
          <p:cNvPr id="481" name="Shape 481"/>
          <p:cNvSpPr txBox="1"/>
          <p:nvPr/>
        </p:nvSpPr>
        <p:spPr>
          <a:xfrm>
            <a:off x="8786549" y="4025900"/>
            <a:ext cx="7393001" cy="1778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err="1">
                <a:solidFill>
                  <a:srgbClr val="00FF00"/>
                </a:solidFill>
                <a:latin typeface="Courier"/>
                <a:ea typeface="Courier"/>
                <a:cs typeface="Courier"/>
                <a:sym typeface="Courier New"/>
              </a:rPr>
              <a:t>inp</a:t>
            </a:r>
            <a:r>
              <a:rPr lang="en-US" sz="2800" i="0" u="none" strike="noStrike" cap="none" dirty="0">
                <a:solidFill>
                  <a:schemeClr val="lt1"/>
                </a:solidFill>
                <a:latin typeface="Courier"/>
                <a:ea typeface="Courier"/>
                <a:cs typeface="Courier"/>
                <a:sym typeface="Courier New"/>
              </a:rPr>
              <a:t> = </a:t>
            </a:r>
            <a:r>
              <a:rPr lang="en-US" sz="2800" i="0" u="none" strike="noStrike" cap="none" dirty="0">
                <a:solidFill>
                  <a:srgbClr val="FFFF00"/>
                </a:solidFill>
                <a:latin typeface="Courier"/>
                <a:ea typeface="Courier"/>
                <a:cs typeface="Courier"/>
                <a:sym typeface="Courier New"/>
              </a:rPr>
              <a:t>input(</a:t>
            </a:r>
            <a:r>
              <a:rPr lang="en-US" sz="2800" dirty="0">
                <a:solidFill>
                  <a:schemeClr val="lt1"/>
                </a:solidFill>
                <a:latin typeface="Courier"/>
                <a:ea typeface="Courier"/>
                <a:cs typeface="Courier"/>
                <a:sym typeface="Courier New"/>
              </a:rPr>
              <a:t>‘</a:t>
            </a:r>
            <a:r>
              <a:rPr lang="el-GR" sz="2800" dirty="0">
                <a:solidFill>
                  <a:schemeClr val="lt1"/>
                </a:solidFill>
                <a:latin typeface="Courier"/>
                <a:ea typeface="Courier"/>
                <a:cs typeface="Courier"/>
                <a:sym typeface="Courier New"/>
              </a:rPr>
              <a:t>Όροφος στην Ευρώπη;</a:t>
            </a:r>
            <a:r>
              <a:rPr lang="en-US" sz="2800" dirty="0">
                <a:solidFill>
                  <a:schemeClr val="lt1"/>
                </a:solidFill>
                <a:latin typeface="Courier"/>
                <a:ea typeface="Courier"/>
                <a:cs typeface="Courier"/>
                <a:sym typeface="Courier New"/>
              </a:rPr>
              <a:t>'</a:t>
            </a:r>
            <a:r>
              <a:rPr lang="en-US" sz="2800" i="0" u="none" strike="noStrike" cap="none"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err="1">
                <a:solidFill>
                  <a:srgbClr val="00FF00"/>
                </a:solidFill>
                <a:latin typeface="Courier"/>
                <a:ea typeface="Courier"/>
                <a:cs typeface="Courier"/>
                <a:sym typeface="Courier New"/>
              </a:rPr>
              <a:t>usf</a:t>
            </a:r>
            <a:r>
              <a:rPr lang="en-US" sz="2800" i="0" u="none" strike="noStrike" cap="none" dirty="0">
                <a:solidFill>
                  <a:schemeClr val="lt1"/>
                </a:solidFill>
                <a:latin typeface="Courier"/>
                <a:ea typeface="Courier"/>
                <a:cs typeface="Courier"/>
                <a:sym typeface="Courier New"/>
              </a:rPr>
              <a:t> = </a:t>
            </a:r>
            <a:r>
              <a:rPr lang="en-US" sz="2800" i="0" u="none" strike="noStrike" cap="none" dirty="0" err="1">
                <a:solidFill>
                  <a:srgbClr val="FFFF00"/>
                </a:solidFill>
                <a:latin typeface="Courier"/>
                <a:ea typeface="Courier"/>
                <a:cs typeface="Courier"/>
                <a:sym typeface="Courier New"/>
              </a:rPr>
              <a:t>int</a:t>
            </a:r>
            <a:r>
              <a:rPr lang="en-US" sz="2800" i="0" u="none" strike="noStrike" cap="none" dirty="0">
                <a:solidFill>
                  <a:srgbClr val="FFFF00"/>
                </a:solidFill>
                <a:latin typeface="Courier"/>
                <a:ea typeface="Courier"/>
                <a:cs typeface="Courier"/>
                <a:sym typeface="Courier New"/>
              </a:rPr>
              <a:t>(</a:t>
            </a:r>
            <a:r>
              <a:rPr lang="en-US" sz="2800" i="0" u="none" strike="noStrike" cap="none" dirty="0" err="1">
                <a:solidFill>
                  <a:srgbClr val="00FF00"/>
                </a:solidFill>
                <a:latin typeface="Courier"/>
                <a:ea typeface="Courier"/>
                <a:cs typeface="Courier"/>
                <a:sym typeface="Courier New"/>
              </a:rPr>
              <a:t>inp</a:t>
            </a:r>
            <a:r>
              <a:rPr lang="en-US" sz="2800" i="0" u="none" strike="noStrike" cap="none" dirty="0">
                <a:solidFill>
                  <a:srgbClr val="FFFF00"/>
                </a:solidFill>
                <a:latin typeface="Courier"/>
                <a:ea typeface="Courier"/>
                <a:cs typeface="Courier"/>
                <a:sym typeface="Courier New"/>
              </a:rPr>
              <a:t>)</a:t>
            </a:r>
            <a:r>
              <a:rPr lang="en-US" sz="2800" i="0" u="none" strike="noStrike" cap="none" dirty="0">
                <a:solidFill>
                  <a:schemeClr val="lt1"/>
                </a:solidFill>
                <a:latin typeface="Courier"/>
                <a:ea typeface="Courier"/>
                <a:cs typeface="Courier"/>
                <a:sym typeface="Courier New"/>
              </a:rPr>
              <a:t> </a:t>
            </a:r>
            <a:r>
              <a:rPr lang="en-US" sz="2800" i="0" u="none" strike="noStrike" cap="none" dirty="0">
                <a:solidFill>
                  <a:srgbClr val="00FFFF"/>
                </a:solidFill>
                <a:latin typeface="Courier"/>
                <a:ea typeface="Courier"/>
                <a:cs typeface="Courier"/>
                <a:sym typeface="Courier New"/>
              </a:rPr>
              <a:t>+</a:t>
            </a:r>
            <a:r>
              <a:rPr lang="en-US" sz="2800" i="0" u="none" strike="noStrike" cap="none" dirty="0">
                <a:solidFill>
                  <a:schemeClr val="lt1"/>
                </a:solidFill>
                <a:latin typeface="Courier"/>
                <a:ea typeface="Courier"/>
                <a:cs typeface="Courier"/>
                <a:sym typeface="Courier New"/>
              </a:rPr>
              <a:t> 1</a:t>
            </a:r>
          </a:p>
          <a:p>
            <a:pPr marL="0" marR="0" lvl="0" indent="0" algn="l" rtl="0">
              <a:lnSpc>
                <a:spcPct val="100000"/>
              </a:lnSpc>
              <a:spcBef>
                <a:spcPts val="0"/>
              </a:spcBef>
              <a:spcAft>
                <a:spcPts val="0"/>
              </a:spcAft>
              <a:buClr>
                <a:srgbClr val="FFFF00"/>
              </a:buClr>
              <a:buSzPct val="25000"/>
              <a:buFont typeface="Cabin"/>
              <a:buNone/>
            </a:pPr>
            <a:r>
              <a:rPr lang="en-US" sz="2800" i="0" u="none" strike="noStrike" cap="none" dirty="0">
                <a:solidFill>
                  <a:srgbClr val="FFFF00"/>
                </a:solidFill>
                <a:latin typeface="Courier"/>
                <a:ea typeface="Courier"/>
                <a:cs typeface="Courier"/>
                <a:sym typeface="Courier New"/>
              </a:rPr>
              <a:t>print(</a:t>
            </a:r>
            <a:r>
              <a:rPr lang="en-US" sz="2800" i="0" u="none" strike="noStrike" cap="none" dirty="0">
                <a:solidFill>
                  <a:schemeClr val="lt1"/>
                </a:solidFill>
                <a:latin typeface="Courier"/>
                <a:ea typeface="Courier"/>
                <a:cs typeface="Courier"/>
                <a:sym typeface="Courier New"/>
              </a:rPr>
              <a:t>‘</a:t>
            </a:r>
            <a:r>
              <a:rPr lang="el-GR" sz="2800" i="0" u="none" strike="noStrike" cap="none" dirty="0">
                <a:solidFill>
                  <a:schemeClr val="lt1"/>
                </a:solidFill>
                <a:latin typeface="Courier"/>
                <a:ea typeface="Courier"/>
                <a:cs typeface="Courier"/>
                <a:sym typeface="Courier New"/>
              </a:rPr>
              <a:t>Όροφος στις ΗΠΑ</a:t>
            </a:r>
            <a:r>
              <a:rPr lang="en-US" sz="2800" i="0" u="none" strike="noStrike" cap="none" dirty="0">
                <a:solidFill>
                  <a:schemeClr val="lt1"/>
                </a:solidFill>
                <a:latin typeface="Courier"/>
                <a:ea typeface="Courier"/>
                <a:cs typeface="Courier"/>
                <a:sym typeface="Courier New"/>
              </a:rPr>
              <a:t>', </a:t>
            </a:r>
            <a:r>
              <a:rPr lang="en-US" sz="2800" i="0" u="none" strike="noStrike" cap="none" dirty="0" err="1">
                <a:solidFill>
                  <a:srgbClr val="00FF00"/>
                </a:solidFill>
                <a:latin typeface="Courier"/>
                <a:ea typeface="Courier"/>
                <a:cs typeface="Courier"/>
                <a:sym typeface="Courier New"/>
              </a:rPr>
              <a:t>usf</a:t>
            </a:r>
            <a:r>
              <a:rPr lang="en-US" sz="2800" i="0" u="none" strike="noStrike" cap="none" dirty="0">
                <a:solidFill>
                  <a:srgbClr val="FFFF00"/>
                </a:solidFill>
                <a:latin typeface="Courier"/>
                <a:ea typeface="Courier"/>
                <a:cs typeface="Courier"/>
                <a:sym typeface="Courier New"/>
              </a:rPr>
              <a:t>)</a:t>
            </a:r>
          </a:p>
        </p:txBody>
      </p:sp>
      <p:sp>
        <p:nvSpPr>
          <p:cNvPr id="482" name="Shape 482"/>
          <p:cNvSpPr txBox="1"/>
          <p:nvPr/>
        </p:nvSpPr>
        <p:spPr>
          <a:xfrm>
            <a:off x="10008473" y="6700043"/>
            <a:ext cx="5479435" cy="1778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l-GR" sz="3800" u="none" strike="noStrike" cap="none" dirty="0">
                <a:solidFill>
                  <a:schemeClr val="lt1"/>
                </a:solidFill>
                <a:latin typeface="Arial" charset="0"/>
                <a:ea typeface="Arial" charset="0"/>
                <a:cs typeface="Arial" charset="0"/>
                <a:sym typeface="Cabin"/>
              </a:rPr>
              <a:t>Όροφος στην Ευρώπη;</a:t>
            </a:r>
            <a:r>
              <a:rPr lang="en-US" sz="3800" u="none" strike="noStrike" cap="none" dirty="0">
                <a:solidFill>
                  <a:schemeClr val="lt1"/>
                </a:solidFill>
                <a:latin typeface="Arial" charset="0"/>
                <a:ea typeface="Arial" charset="0"/>
                <a:cs typeface="Arial" charset="0"/>
                <a:sym typeface="Cabin"/>
              </a:rPr>
              <a:t> </a:t>
            </a:r>
            <a:r>
              <a:rPr lang="en-US" sz="3800" u="none" strike="noStrike" cap="none" dirty="0">
                <a:solidFill>
                  <a:srgbClr val="FFFF00"/>
                </a:solidFill>
                <a:latin typeface="Arial" charset="0"/>
                <a:ea typeface="Arial" charset="0"/>
                <a:cs typeface="Arial" charset="0"/>
                <a:sym typeface="Cabin"/>
              </a:rPr>
              <a:t>0</a:t>
            </a:r>
          </a:p>
          <a:p>
            <a:pPr marL="0" marR="0" lvl="0" indent="0" algn="l" rtl="0">
              <a:lnSpc>
                <a:spcPct val="100000"/>
              </a:lnSpc>
              <a:spcBef>
                <a:spcPts val="0"/>
              </a:spcBef>
              <a:spcAft>
                <a:spcPts val="0"/>
              </a:spcAft>
              <a:buClr>
                <a:schemeClr val="lt1"/>
              </a:buClr>
              <a:buSzPct val="25000"/>
              <a:buFont typeface="Cabin"/>
              <a:buNone/>
            </a:pPr>
            <a:r>
              <a:rPr lang="el-GR" sz="3800" u="none" strike="noStrike" cap="none" dirty="0">
                <a:solidFill>
                  <a:schemeClr val="lt1"/>
                </a:solidFill>
                <a:latin typeface="Arial" charset="0"/>
                <a:ea typeface="Arial" charset="0"/>
                <a:cs typeface="Arial" charset="0"/>
                <a:sym typeface="Cabin"/>
              </a:rPr>
              <a:t>Όροφος στις ΗΠΑ </a:t>
            </a:r>
            <a:r>
              <a:rPr lang="en-US" sz="3800" u="none" strike="noStrike" cap="none" dirty="0">
                <a:solidFill>
                  <a:schemeClr val="lt1"/>
                </a:solidFill>
                <a:latin typeface="Arial" charset="0"/>
                <a:ea typeface="Arial" charset="0"/>
                <a:cs typeface="Arial" charset="0"/>
                <a:sym typeface="Cabin"/>
              </a:rPr>
              <a:t>1</a:t>
            </a:r>
          </a:p>
        </p:txBody>
      </p:sp>
      <p:pic>
        <p:nvPicPr>
          <p:cNvPr id="483" name="Shape 483"/>
          <p:cNvPicPr preferRelativeResize="0"/>
          <p:nvPr/>
        </p:nvPicPr>
        <p:blipFill rotWithShape="1">
          <a:blip r:embed="rId3">
            <a:alphaModFix/>
          </a:blip>
          <a:srcRect/>
          <a:stretch/>
        </p:blipFill>
        <p:spPr>
          <a:xfrm>
            <a:off x="12153875" y="1193800"/>
            <a:ext cx="3174900" cy="2121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00"/>
        <p:cNvGrpSpPr/>
        <p:nvPr/>
      </p:nvGrpSpPr>
      <p:grpSpPr>
        <a:xfrm>
          <a:off x="0" y="0"/>
          <a:ext cx="0" cy="0"/>
          <a:chOff x="0" y="0"/>
          <a:chExt cx="0" cy="0"/>
        </a:xfrm>
      </p:grpSpPr>
      <p:sp>
        <p:nvSpPr>
          <p:cNvPr id="501" name="Shape 501"/>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l-GR" sz="7600" u="none" strike="noStrike" cap="none" dirty="0">
                <a:solidFill>
                  <a:srgbClr val="FFD966"/>
                </a:solidFill>
                <a:latin typeface="Arial" charset="0"/>
                <a:ea typeface="Arial" charset="0"/>
                <a:cs typeface="Arial" charset="0"/>
                <a:sym typeface="Cabin"/>
              </a:rPr>
              <a:t>Δεσμευμένες Λέξεις</a:t>
            </a:r>
            <a:endParaRPr lang="en-US" sz="7600" u="none" strike="noStrike" cap="none" dirty="0">
              <a:solidFill>
                <a:srgbClr val="FFD966"/>
              </a:solidFill>
              <a:latin typeface="Arial" charset="0"/>
              <a:ea typeface="Arial" charset="0"/>
              <a:cs typeface="Arial" charset="0"/>
              <a:sym typeface="Cabin"/>
            </a:endParaRPr>
          </a:p>
        </p:txBody>
      </p:sp>
      <p:sp>
        <p:nvSpPr>
          <p:cNvPr id="502" name="Shape 502"/>
          <p:cNvSpPr txBox="1">
            <a:spLocks noGrp="1"/>
          </p:cNvSpPr>
          <p:nvPr>
            <p:ph type="body" idx="1"/>
          </p:nvPr>
        </p:nvSpPr>
        <p:spPr>
          <a:xfrm>
            <a:off x="812800" y="2273446"/>
            <a:ext cx="14630400" cy="1186775"/>
          </a:xfrm>
          <a:prstGeom prst="rect">
            <a:avLst/>
          </a:prstGeom>
          <a:noFill/>
          <a:ln>
            <a:noFill/>
          </a:ln>
        </p:spPr>
        <p:txBody>
          <a:bodyPr lIns="38100" tIns="38100" rIns="38100" bIns="38100" anchor="t" anchorCtr="0">
            <a:noAutofit/>
          </a:bodyPr>
          <a:lstStyle/>
          <a:p>
            <a:pPr marL="215900" marR="0" lvl="0" indent="0" algn="l" rtl="0">
              <a:lnSpc>
                <a:spcPct val="100000"/>
              </a:lnSpc>
              <a:spcBef>
                <a:spcPts val="0"/>
              </a:spcBef>
              <a:spcAft>
                <a:spcPts val="0"/>
              </a:spcAft>
              <a:buClr>
                <a:schemeClr val="lt1"/>
              </a:buClr>
              <a:buSzPct val="171000"/>
              <a:buNone/>
            </a:pPr>
            <a:r>
              <a:rPr lang="el-GR" sz="3600" u="none" strike="noStrike" cap="none" dirty="0">
                <a:solidFill>
                  <a:schemeClr val="lt1"/>
                </a:solidFill>
                <a:latin typeface="Arial" charset="0"/>
                <a:ea typeface="Arial" charset="0"/>
                <a:cs typeface="Arial" charset="0"/>
                <a:sym typeface="Cabin"/>
              </a:rPr>
              <a:t>Δεν μπορείτε να χρησιμοποιήσετε </a:t>
            </a:r>
            <a:r>
              <a:rPr lang="el-GR" sz="3600" u="none" strike="noStrike" cap="none" dirty="0">
                <a:solidFill>
                  <a:srgbClr val="FFFF00"/>
                </a:solidFill>
                <a:latin typeface="Arial" charset="0"/>
                <a:ea typeface="Arial" charset="0"/>
                <a:cs typeface="Arial" charset="0"/>
                <a:sym typeface="Cabin"/>
              </a:rPr>
              <a:t>δεσμευμένες λέξεις </a:t>
            </a:r>
            <a:r>
              <a:rPr lang="el-GR" sz="3600" u="none" strike="noStrike" cap="none" dirty="0">
                <a:solidFill>
                  <a:schemeClr val="lt1"/>
                </a:solidFill>
                <a:latin typeface="Arial" charset="0"/>
                <a:ea typeface="Arial" charset="0"/>
                <a:cs typeface="Arial" charset="0"/>
                <a:sym typeface="Cabin"/>
              </a:rPr>
              <a:t>ως ονόματα μεταβλητών / αναγνωριστικών</a:t>
            </a:r>
            <a:endParaRPr lang="en-US" sz="3600" u="none" strike="noStrike" cap="none" dirty="0">
              <a:solidFill>
                <a:schemeClr val="lt1"/>
              </a:solidFill>
              <a:latin typeface="Arial" charset="0"/>
              <a:ea typeface="Arial" charset="0"/>
              <a:cs typeface="Arial" charset="0"/>
              <a:sym typeface="Cabin"/>
            </a:endParaRPr>
          </a:p>
        </p:txBody>
      </p:sp>
      <p:sp>
        <p:nvSpPr>
          <p:cNvPr id="503" name="Shape 503"/>
          <p:cNvSpPr txBox="1"/>
          <p:nvPr/>
        </p:nvSpPr>
        <p:spPr>
          <a:xfrm>
            <a:off x="3346315" y="3482501"/>
            <a:ext cx="10369686" cy="4182269"/>
          </a:xfrm>
          <a:prstGeom prst="rect">
            <a:avLst/>
          </a:prstGeom>
          <a:noFill/>
          <a:ln>
            <a:noFill/>
          </a:ln>
        </p:spPr>
        <p:txBody>
          <a:bodyPr lIns="0" tIns="0" rIns="0" bIns="0" anchor="ctr" anchorCtr="0">
            <a:noAutofit/>
          </a:bodyPr>
          <a:lstStyle/>
          <a:p>
            <a:pPr lvl="0">
              <a:buClr>
                <a:srgbClr val="FFFF00"/>
              </a:buClr>
              <a:buSzPct val="25000"/>
            </a:pPr>
            <a:r>
              <a:rPr lang="de-DE" sz="3200" dirty="0" err="1">
                <a:solidFill>
                  <a:srgbClr val="FFFF00"/>
                </a:solidFill>
                <a:latin typeface="Courier" charset="0"/>
                <a:ea typeface="Courier" charset="0"/>
                <a:cs typeface="Courier" charset="0"/>
                <a:sym typeface="Cabin"/>
              </a:rPr>
              <a:t>False</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class</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return</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is</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finally</a:t>
            </a:r>
            <a:r>
              <a:rPr lang="de-DE" sz="3200" dirty="0">
                <a:solidFill>
                  <a:srgbClr val="FFFF00"/>
                </a:solidFill>
                <a:latin typeface="Courier" charset="0"/>
                <a:ea typeface="Courier" charset="0"/>
                <a:cs typeface="Courier" charset="0"/>
                <a:sym typeface="Cabin"/>
              </a:rPr>
              <a:t> </a:t>
            </a:r>
          </a:p>
          <a:p>
            <a:pPr lvl="0">
              <a:buClr>
                <a:srgbClr val="FFFF00"/>
              </a:buClr>
              <a:buSzPct val="25000"/>
            </a:pPr>
            <a:r>
              <a:rPr lang="de-DE" sz="3200" dirty="0">
                <a:solidFill>
                  <a:srgbClr val="FFFF00"/>
                </a:solidFill>
                <a:latin typeface="Courier" charset="0"/>
                <a:ea typeface="Courier" charset="0"/>
                <a:cs typeface="Courier" charset="0"/>
                <a:sym typeface="Cabin"/>
              </a:rPr>
              <a:t>None 	</a:t>
            </a:r>
            <a:r>
              <a:rPr lang="de-DE" sz="3200" dirty="0" err="1">
                <a:solidFill>
                  <a:srgbClr val="FFFF00"/>
                </a:solidFill>
                <a:latin typeface="Courier" charset="0"/>
                <a:ea typeface="Courier" charset="0"/>
                <a:cs typeface="Courier" charset="0"/>
                <a:sym typeface="Cabin"/>
              </a:rPr>
              <a:t>if</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for</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lambda</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continue</a:t>
            </a:r>
            <a:r>
              <a:rPr lang="de-DE" sz="3200" dirty="0">
                <a:solidFill>
                  <a:srgbClr val="FFFF00"/>
                </a:solidFill>
                <a:latin typeface="Courier" charset="0"/>
                <a:ea typeface="Courier" charset="0"/>
                <a:cs typeface="Courier" charset="0"/>
                <a:sym typeface="Cabin"/>
              </a:rPr>
              <a:t> </a:t>
            </a:r>
          </a:p>
          <a:p>
            <a:pPr lvl="0">
              <a:buClr>
                <a:srgbClr val="FFFF00"/>
              </a:buClr>
              <a:buSzPct val="25000"/>
            </a:pPr>
            <a:r>
              <a:rPr lang="de-DE" sz="3200" dirty="0">
                <a:solidFill>
                  <a:srgbClr val="FFFF00"/>
                </a:solidFill>
                <a:latin typeface="Courier" charset="0"/>
                <a:ea typeface="Courier" charset="0"/>
                <a:cs typeface="Courier" charset="0"/>
                <a:sym typeface="Cabin"/>
              </a:rPr>
              <a:t>True 	</a:t>
            </a:r>
            <a:r>
              <a:rPr lang="de-DE" sz="3200" dirty="0" err="1">
                <a:solidFill>
                  <a:srgbClr val="FFFF00"/>
                </a:solidFill>
                <a:latin typeface="Courier" charset="0"/>
                <a:ea typeface="Courier" charset="0"/>
                <a:cs typeface="Courier" charset="0"/>
                <a:sym typeface="Cabin"/>
              </a:rPr>
              <a:t>def</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from</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while</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nonlocal</a:t>
            </a:r>
            <a:endParaRPr lang="de-DE" sz="3200" dirty="0">
              <a:solidFill>
                <a:srgbClr val="FFFF00"/>
              </a:solidFill>
              <a:latin typeface="Courier" charset="0"/>
              <a:ea typeface="Courier" charset="0"/>
              <a:cs typeface="Courier" charset="0"/>
              <a:sym typeface="Cabin"/>
            </a:endParaRPr>
          </a:p>
          <a:p>
            <a:pPr lvl="0">
              <a:buClr>
                <a:srgbClr val="FFFF00"/>
              </a:buClr>
              <a:buSzPct val="25000"/>
            </a:pPr>
            <a:r>
              <a:rPr lang="de-DE" sz="3200" dirty="0" err="1">
                <a:solidFill>
                  <a:srgbClr val="FFFF00"/>
                </a:solidFill>
                <a:latin typeface="Courier" charset="0"/>
                <a:ea typeface="Courier" charset="0"/>
                <a:cs typeface="Courier" charset="0"/>
                <a:sym typeface="Cabin"/>
              </a:rPr>
              <a:t>and</a:t>
            </a:r>
            <a:r>
              <a:rPr lang="de-DE" sz="3200" dirty="0">
                <a:solidFill>
                  <a:srgbClr val="FFFF00"/>
                </a:solidFill>
                <a:latin typeface="Courier" charset="0"/>
                <a:ea typeface="Courier" charset="0"/>
                <a:cs typeface="Courier" charset="0"/>
                <a:sym typeface="Cabin"/>
              </a:rPr>
              <a:t> 	del 	global 	not 	</a:t>
            </a:r>
            <a:r>
              <a:rPr lang="de-DE" sz="3200" dirty="0" err="1">
                <a:solidFill>
                  <a:srgbClr val="FFFF00"/>
                </a:solidFill>
                <a:latin typeface="Courier" charset="0"/>
                <a:ea typeface="Courier" charset="0"/>
                <a:cs typeface="Courier" charset="0"/>
                <a:sym typeface="Cabin"/>
              </a:rPr>
              <a:t>with</a:t>
            </a:r>
            <a:endParaRPr lang="de-DE" sz="3200" dirty="0">
              <a:solidFill>
                <a:srgbClr val="FFFF00"/>
              </a:solidFill>
              <a:latin typeface="Courier" charset="0"/>
              <a:ea typeface="Courier" charset="0"/>
              <a:cs typeface="Courier" charset="0"/>
              <a:sym typeface="Cabin"/>
            </a:endParaRPr>
          </a:p>
          <a:p>
            <a:pPr lvl="0">
              <a:buClr>
                <a:srgbClr val="FFFF00"/>
              </a:buClr>
              <a:buSzPct val="25000"/>
            </a:pPr>
            <a:r>
              <a:rPr lang="de-DE" sz="3200" dirty="0" err="1">
                <a:solidFill>
                  <a:srgbClr val="FFFF00"/>
                </a:solidFill>
                <a:latin typeface="Courier" charset="0"/>
                <a:ea typeface="Courier" charset="0"/>
                <a:cs typeface="Courier" charset="0"/>
                <a:sym typeface="Cabin"/>
              </a:rPr>
              <a:t>as</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elif</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try</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or</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yield</a:t>
            </a:r>
            <a:endParaRPr lang="de-DE" sz="3200" dirty="0">
              <a:solidFill>
                <a:srgbClr val="FFFF00"/>
              </a:solidFill>
              <a:latin typeface="Courier" charset="0"/>
              <a:ea typeface="Courier" charset="0"/>
              <a:cs typeface="Courier" charset="0"/>
              <a:sym typeface="Cabin"/>
            </a:endParaRPr>
          </a:p>
          <a:p>
            <a:pPr lvl="0">
              <a:buClr>
                <a:srgbClr val="FFFF00"/>
              </a:buClr>
              <a:buSzPct val="25000"/>
            </a:pPr>
            <a:r>
              <a:rPr lang="de-DE" sz="3200" dirty="0" err="1">
                <a:solidFill>
                  <a:srgbClr val="FFFF00"/>
                </a:solidFill>
                <a:latin typeface="Courier" charset="0"/>
                <a:ea typeface="Courier" charset="0"/>
                <a:cs typeface="Courier" charset="0"/>
                <a:sym typeface="Cabin"/>
              </a:rPr>
              <a:t>assert</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else</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import</a:t>
            </a:r>
            <a:r>
              <a:rPr lang="de-DE" sz="3200" dirty="0">
                <a:solidFill>
                  <a:srgbClr val="FFFF00"/>
                </a:solidFill>
                <a:latin typeface="Courier" charset="0"/>
                <a:ea typeface="Courier" charset="0"/>
                <a:cs typeface="Courier" charset="0"/>
                <a:sym typeface="Cabin"/>
              </a:rPr>
              <a:t> 	pass</a:t>
            </a:r>
          </a:p>
          <a:p>
            <a:pPr lvl="0">
              <a:buClr>
                <a:srgbClr val="FFFF00"/>
              </a:buClr>
              <a:buSzPct val="25000"/>
            </a:pPr>
            <a:r>
              <a:rPr lang="de-DE" sz="3200" dirty="0">
                <a:solidFill>
                  <a:srgbClr val="FFFF00"/>
                </a:solidFill>
                <a:latin typeface="Courier" charset="0"/>
                <a:ea typeface="Courier" charset="0"/>
                <a:cs typeface="Courier" charset="0"/>
                <a:sym typeface="Cabin"/>
              </a:rPr>
              <a:t>break 	</a:t>
            </a:r>
            <a:r>
              <a:rPr lang="de-DE" sz="3200" dirty="0" err="1">
                <a:solidFill>
                  <a:srgbClr val="FFFF00"/>
                </a:solidFill>
                <a:latin typeface="Courier" charset="0"/>
                <a:ea typeface="Courier" charset="0"/>
                <a:cs typeface="Courier" charset="0"/>
                <a:sym typeface="Cabin"/>
              </a:rPr>
              <a:t>except</a:t>
            </a:r>
            <a:r>
              <a:rPr lang="de-DE" sz="3200" dirty="0">
                <a:solidFill>
                  <a:srgbClr val="FFFF00"/>
                </a:solidFill>
                <a:latin typeface="Courier" charset="0"/>
                <a:ea typeface="Courier" charset="0"/>
                <a:cs typeface="Courier" charset="0"/>
                <a:sym typeface="Cabin"/>
              </a:rPr>
              <a:t> 	in 		</a:t>
            </a:r>
            <a:r>
              <a:rPr lang="de-DE" sz="3200" dirty="0" err="1">
                <a:solidFill>
                  <a:srgbClr val="FFFF00"/>
                </a:solidFill>
                <a:latin typeface="Courier" charset="0"/>
                <a:ea typeface="Courier" charset="0"/>
                <a:cs typeface="Courier" charset="0"/>
                <a:sym typeface="Cabin"/>
              </a:rPr>
              <a:t>raise</a:t>
            </a:r>
            <a:endParaRPr lang="en-US" sz="3200" u="none" strike="noStrike" cap="none" dirty="0">
              <a:solidFill>
                <a:srgbClr val="FFFF00"/>
              </a:solidFill>
              <a:latin typeface="Courier" charset="0"/>
              <a:ea typeface="Courier" charset="0"/>
              <a:cs typeface="Courier" charset="0"/>
              <a:sym typeface="Cabin"/>
            </a:endParaRPr>
          </a:p>
        </p:txBody>
      </p:sp>
    </p:spTree>
    <p:extLst>
      <p:ext uri="{BB962C8B-B14F-4D97-AF65-F5344CB8AC3E}">
        <p14:creationId xmlns:p14="http://schemas.microsoft.com/office/powerpoint/2010/main" val="19759387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Shape 48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l-GR" sz="7600" u="none" strike="noStrike" cap="none" dirty="0">
                <a:solidFill>
                  <a:srgbClr val="FFD966"/>
                </a:solidFill>
                <a:latin typeface="Arial" charset="0"/>
                <a:ea typeface="Arial" charset="0"/>
                <a:cs typeface="Arial" charset="0"/>
                <a:sym typeface="Cabin"/>
              </a:rPr>
              <a:t>Σχόλια στην </a:t>
            </a:r>
            <a:r>
              <a:rPr lang="en-US" sz="7600" u="none" strike="noStrike" cap="none" dirty="0">
                <a:solidFill>
                  <a:srgbClr val="FFD966"/>
                </a:solidFill>
                <a:latin typeface="Arial" charset="0"/>
                <a:ea typeface="Arial" charset="0"/>
                <a:cs typeface="Arial" charset="0"/>
                <a:sym typeface="Cabin"/>
              </a:rPr>
              <a:t>Python</a:t>
            </a:r>
          </a:p>
        </p:txBody>
      </p:sp>
      <p:sp>
        <p:nvSpPr>
          <p:cNvPr id="489" name="Shape 489"/>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Οτιδήποτε μετά από το</a:t>
            </a:r>
            <a:r>
              <a:rPr lang="en-US" sz="3600" u="none" strike="noStrike" cap="none" dirty="0">
                <a:solidFill>
                  <a:schemeClr val="lt1"/>
                </a:solidFill>
                <a:latin typeface="Arial" charset="0"/>
                <a:ea typeface="Arial" charset="0"/>
                <a:cs typeface="Arial" charset="0"/>
                <a:sym typeface="Cabin"/>
              </a:rPr>
              <a:t> </a:t>
            </a:r>
            <a:r>
              <a:rPr lang="en-US" sz="3600" u="none" strike="noStrike" cap="none" dirty="0">
                <a:solidFill>
                  <a:srgbClr val="FFFF00"/>
                </a:solidFill>
                <a:latin typeface="Arial" charset="0"/>
                <a:ea typeface="Arial" charset="0"/>
                <a:cs typeface="Arial" charset="0"/>
                <a:sym typeface="Cabin"/>
              </a:rPr>
              <a:t># </a:t>
            </a:r>
            <a:r>
              <a:rPr lang="el-GR" sz="3600" u="none" strike="noStrike" cap="none" dirty="0">
                <a:solidFill>
                  <a:schemeClr val="lt1"/>
                </a:solidFill>
                <a:latin typeface="Arial" charset="0"/>
                <a:ea typeface="Arial" charset="0"/>
                <a:cs typeface="Arial" charset="0"/>
                <a:sym typeface="Cabin"/>
              </a:rPr>
              <a:t>αγνοείται από την</a:t>
            </a:r>
            <a:r>
              <a:rPr lang="en-US" sz="3600" u="none" strike="noStrike" cap="none" dirty="0">
                <a:solidFill>
                  <a:schemeClr val="lt1"/>
                </a:solidFill>
                <a:latin typeface="Arial" charset="0"/>
                <a:ea typeface="Arial" charset="0"/>
                <a:cs typeface="Arial" charset="0"/>
                <a:sym typeface="Cabin"/>
              </a:rPr>
              <a:t> Python</a:t>
            </a:r>
          </a:p>
          <a:p>
            <a:pPr marL="749300" marR="0" lvl="0" indent="-371094" algn="l" rtl="0">
              <a:lnSpc>
                <a:spcPct val="100000"/>
              </a:lnSpc>
              <a:spcBef>
                <a:spcPts val="350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Γιατί Σχόλια;</a:t>
            </a:r>
            <a:endParaRPr lang="en-US" sz="3600" u="none" strike="noStrike" cap="none" dirty="0">
              <a:solidFill>
                <a:schemeClr val="lt1"/>
              </a:solidFill>
              <a:latin typeface="Arial" charset="0"/>
              <a:ea typeface="Arial" charset="0"/>
              <a:cs typeface="Arial" charset="0"/>
              <a:sym typeface="Cabin"/>
            </a:endParaRPr>
          </a:p>
          <a:p>
            <a:pPr marL="670306" marR="0" lvl="1" indent="0" algn="l" rtl="0">
              <a:lnSpc>
                <a:spcPct val="100000"/>
              </a:lnSpc>
              <a:spcBef>
                <a:spcPts val="3500"/>
              </a:spcBef>
              <a:spcAft>
                <a:spcPts val="0"/>
              </a:spcAft>
              <a:buClr>
                <a:schemeClr val="lt1"/>
              </a:buClr>
              <a:buSzPct val="100000"/>
              <a:buNone/>
            </a:pPr>
            <a:r>
              <a:rPr lang="en-US" sz="3600" u="none" strike="noStrike" cap="none" dirty="0">
                <a:solidFill>
                  <a:schemeClr val="lt1"/>
                </a:solidFill>
                <a:latin typeface="Arial" charset="0"/>
                <a:ea typeface="Arial" charset="0"/>
                <a:cs typeface="Arial" charset="0"/>
                <a:sym typeface="Cabin"/>
              </a:rPr>
              <a:t> -  </a:t>
            </a:r>
            <a:r>
              <a:rPr lang="el-GR" sz="3600" u="none" strike="noStrike" cap="none" dirty="0">
                <a:solidFill>
                  <a:schemeClr val="lt1"/>
                </a:solidFill>
                <a:latin typeface="Arial" charset="0"/>
                <a:ea typeface="Arial" charset="0"/>
                <a:cs typeface="Arial" charset="0"/>
                <a:sym typeface="Cabin"/>
              </a:rPr>
              <a:t>Περιγράφουν τι πρόκειται να συμβεί σε με μια ακολουθία κώδικα</a:t>
            </a:r>
            <a:endParaRPr lang="en-US" sz="3600" u="none" strike="noStrike" cap="none" dirty="0">
              <a:solidFill>
                <a:schemeClr val="lt1"/>
              </a:solidFill>
              <a:latin typeface="Arial" charset="0"/>
              <a:ea typeface="Arial" charset="0"/>
              <a:cs typeface="Arial" charset="0"/>
              <a:sym typeface="Cabin"/>
            </a:endParaRPr>
          </a:p>
          <a:p>
            <a:pPr marL="1165225" marR="0" lvl="1" indent="-495300" algn="l" rtl="0">
              <a:lnSpc>
                <a:spcPct val="100000"/>
              </a:lnSpc>
              <a:spcBef>
                <a:spcPts val="3500"/>
              </a:spcBef>
              <a:spcAft>
                <a:spcPts val="0"/>
              </a:spcAft>
              <a:buClr>
                <a:schemeClr val="lt1"/>
              </a:buClr>
              <a:buSzPct val="100000"/>
              <a:buNone/>
            </a:pPr>
            <a:r>
              <a:rPr lang="en-US" sz="3600" u="none" strike="noStrike" cap="none" dirty="0">
                <a:solidFill>
                  <a:schemeClr val="lt1"/>
                </a:solidFill>
                <a:latin typeface="Arial" charset="0"/>
                <a:ea typeface="Arial" charset="0"/>
                <a:cs typeface="Arial" charset="0"/>
                <a:sym typeface="Cabin"/>
              </a:rPr>
              <a:t> -  </a:t>
            </a:r>
            <a:r>
              <a:rPr lang="el-GR" sz="3600" u="none" strike="noStrike" cap="none" dirty="0">
                <a:solidFill>
                  <a:schemeClr val="lt1"/>
                </a:solidFill>
                <a:latin typeface="Arial" charset="0"/>
                <a:ea typeface="Arial" charset="0"/>
                <a:cs typeface="Arial" charset="0"/>
                <a:sym typeface="Cabin"/>
              </a:rPr>
              <a:t>Τεκμηρίωση αυτού που έγραψε τον κώδικα ή άλλες βοηθητικές πληροφορίες</a:t>
            </a:r>
            <a:endParaRPr lang="en-US" sz="3600" u="none" strike="noStrike" cap="none" dirty="0">
              <a:solidFill>
                <a:schemeClr val="lt1"/>
              </a:solidFill>
              <a:latin typeface="Arial" charset="0"/>
              <a:ea typeface="Arial" charset="0"/>
              <a:cs typeface="Arial" charset="0"/>
              <a:sym typeface="Cabin"/>
            </a:endParaRPr>
          </a:p>
          <a:p>
            <a:pPr marL="670306" marR="0" lvl="1" indent="0" algn="l" rtl="0">
              <a:lnSpc>
                <a:spcPct val="100000"/>
              </a:lnSpc>
              <a:spcBef>
                <a:spcPts val="3500"/>
              </a:spcBef>
              <a:spcAft>
                <a:spcPts val="0"/>
              </a:spcAft>
              <a:buClr>
                <a:schemeClr val="lt1"/>
              </a:buClr>
              <a:buSzPct val="100000"/>
              <a:buNone/>
            </a:pPr>
            <a:r>
              <a:rPr lang="en-US" sz="3600" u="none" strike="noStrike" cap="none" dirty="0">
                <a:solidFill>
                  <a:schemeClr val="lt1"/>
                </a:solidFill>
                <a:latin typeface="Arial" charset="0"/>
                <a:ea typeface="Arial" charset="0"/>
                <a:cs typeface="Arial" charset="0"/>
                <a:sym typeface="Cabin"/>
              </a:rPr>
              <a:t> -  </a:t>
            </a:r>
            <a:r>
              <a:rPr lang="el-GR" sz="3600" u="none" strike="noStrike" cap="none" dirty="0">
                <a:solidFill>
                  <a:schemeClr val="lt1"/>
                </a:solidFill>
                <a:latin typeface="Arial" charset="0"/>
                <a:ea typeface="Arial" charset="0"/>
                <a:cs typeface="Arial" charset="0"/>
                <a:sym typeface="Cabin"/>
              </a:rPr>
              <a:t>Ακυρώνει μια γραμμή κώδικα – ίσως προσωρινά</a:t>
            </a:r>
            <a:endParaRPr lang="en-US" sz="3600" u="none" strike="noStrike" cap="none" dirty="0">
              <a:solidFill>
                <a:schemeClr val="lt1"/>
              </a:solidFill>
              <a:latin typeface="Arial" charset="0"/>
              <a:ea typeface="Arial" charset="0"/>
              <a:cs typeface="Arial" charset="0"/>
              <a:sym typeface="Cabin"/>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Shape 494"/>
          <p:cNvSpPr txBox="1"/>
          <p:nvPr/>
        </p:nvSpPr>
        <p:spPr>
          <a:xfrm>
            <a:off x="3752236" y="685801"/>
            <a:ext cx="8751529" cy="76200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2400" i="0" u="none" strike="noStrike" cap="none" dirty="0">
                <a:solidFill>
                  <a:srgbClr val="FFFF00"/>
                </a:solidFill>
                <a:latin typeface="Courier"/>
                <a:ea typeface="Courier"/>
                <a:cs typeface="Courier"/>
                <a:sym typeface="Courier New"/>
              </a:rPr>
              <a:t># </a:t>
            </a:r>
            <a:r>
              <a:rPr lang="el-GR" sz="2400" i="0" u="none" strike="noStrike" cap="none" dirty="0">
                <a:solidFill>
                  <a:srgbClr val="FFFF00"/>
                </a:solidFill>
                <a:latin typeface="Courier"/>
                <a:ea typeface="Courier"/>
                <a:cs typeface="Courier"/>
                <a:sym typeface="Courier New"/>
              </a:rPr>
              <a:t>Δέχεται το όνομα του αρχείου και το ανοίγει</a:t>
            </a:r>
            <a:endParaRPr lang="en-US" sz="2400" i="0" u="none" strike="noStrike" cap="none" dirty="0">
              <a:solidFill>
                <a:srgbClr val="FFF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a:cs typeface="Courier"/>
                <a:sym typeface="Courier New"/>
              </a:rPr>
              <a:t>name = input('Enter file:')</a:t>
            </a: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a:cs typeface="Courier"/>
                <a:sym typeface="Courier New"/>
              </a:rPr>
              <a:t>handle = open(name, 'r')</a:t>
            </a:r>
          </a:p>
          <a:p>
            <a:pPr marL="0" marR="0" lvl="0" indent="0" algn="ctr" rtl="0">
              <a:lnSpc>
                <a:spcPct val="100000"/>
              </a:lnSpc>
              <a:spcBef>
                <a:spcPts val="0"/>
              </a:spcBef>
              <a:spcAft>
                <a:spcPts val="0"/>
              </a:spcAft>
              <a:buNone/>
            </a:pPr>
            <a:endParaRPr sz="2400" i="0" u="none" strike="noStrike" cap="none" dirty="0">
              <a:solidFill>
                <a:srgbClr val="FFFF00"/>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2400" i="0" u="none" strike="noStrike" cap="none" dirty="0">
                <a:solidFill>
                  <a:srgbClr val="FFFF00"/>
                </a:solidFill>
                <a:latin typeface="Courier"/>
                <a:ea typeface="Courier"/>
                <a:cs typeface="Courier"/>
                <a:sym typeface="Courier New"/>
              </a:rPr>
              <a:t># </a:t>
            </a:r>
            <a:r>
              <a:rPr lang="el-GR" sz="2400" i="0" u="none" strike="noStrike" cap="none" dirty="0">
                <a:solidFill>
                  <a:srgbClr val="FFFF00"/>
                </a:solidFill>
                <a:latin typeface="Courier"/>
                <a:ea typeface="Courier"/>
                <a:cs typeface="Courier"/>
                <a:sym typeface="Courier New"/>
              </a:rPr>
              <a:t>Μετρά τη συχνότητα των λέξεων</a:t>
            </a:r>
            <a:endParaRPr lang="en-US" sz="2400" i="0" u="none" strike="noStrike" cap="none" dirty="0">
              <a:solidFill>
                <a:srgbClr val="FFFF00"/>
              </a:solidFill>
              <a:latin typeface="Courier"/>
              <a:ea typeface="Courier"/>
              <a:cs typeface="Courier"/>
              <a:sym typeface="Courier New"/>
            </a:endParaRPr>
          </a:p>
          <a:p>
            <a:pPr lvl="0">
              <a:buClr>
                <a:srgbClr val="FFFFFF"/>
              </a:buClr>
              <a:buSzPct val="25000"/>
            </a:pPr>
            <a:r>
              <a:rPr lang="en-US" sz="2400" dirty="0">
                <a:solidFill>
                  <a:srgbClr val="FFFFFF"/>
                </a:solidFill>
                <a:latin typeface="Courier"/>
                <a:ea typeface="Courier"/>
                <a:cs typeface="Courier"/>
                <a:sym typeface="Courier New"/>
              </a:rPr>
              <a:t>counts = </a:t>
            </a:r>
            <a:r>
              <a:rPr lang="en-US" sz="2400" dirty="0" err="1">
                <a:solidFill>
                  <a:srgbClr val="FFFFFF"/>
                </a:solidFill>
                <a:latin typeface="Courier"/>
                <a:ea typeface="Courier"/>
                <a:cs typeface="Courier"/>
                <a:sym typeface="Courier New"/>
              </a:rPr>
              <a:t>dict</a:t>
            </a:r>
            <a:r>
              <a:rPr lang="en-US" sz="2400" dirty="0">
                <a:solidFill>
                  <a:srgbClr val="FFFFFF"/>
                </a:solidFill>
                <a:latin typeface="Courier"/>
                <a:ea typeface="Courier"/>
                <a:cs typeface="Courier"/>
                <a:sym typeface="Courier New"/>
              </a:rPr>
              <a:t>()</a:t>
            </a:r>
          </a:p>
          <a:p>
            <a:pPr lvl="0">
              <a:buClr>
                <a:srgbClr val="FFFFFF"/>
              </a:buClr>
              <a:buSzPct val="25000"/>
            </a:pPr>
            <a:r>
              <a:rPr lang="en-US" sz="2400" dirty="0">
                <a:solidFill>
                  <a:srgbClr val="FFFFFF"/>
                </a:solidFill>
                <a:latin typeface="Courier"/>
                <a:ea typeface="Courier"/>
                <a:cs typeface="Courier"/>
                <a:sym typeface="Courier New"/>
              </a:rPr>
              <a:t>for line in handle:</a:t>
            </a:r>
          </a:p>
          <a:p>
            <a:pPr lvl="0">
              <a:buClr>
                <a:srgbClr val="FFFFFF"/>
              </a:buClr>
              <a:buSzPct val="25000"/>
            </a:pPr>
            <a:r>
              <a:rPr lang="en-US" sz="2400" dirty="0">
                <a:solidFill>
                  <a:srgbClr val="FFFFFF"/>
                </a:solidFill>
                <a:latin typeface="Courier"/>
                <a:ea typeface="Courier"/>
                <a:cs typeface="Courier"/>
                <a:sym typeface="Courier New"/>
              </a:rPr>
              <a:t>    words = </a:t>
            </a:r>
            <a:r>
              <a:rPr lang="en-US" sz="2400" dirty="0" err="1">
                <a:solidFill>
                  <a:srgbClr val="FFFFFF"/>
                </a:solidFill>
                <a:latin typeface="Courier"/>
                <a:ea typeface="Courier"/>
                <a:cs typeface="Courier"/>
                <a:sym typeface="Courier New"/>
              </a:rPr>
              <a:t>line.split</a:t>
            </a:r>
            <a:r>
              <a:rPr lang="en-US" sz="2400" dirty="0">
                <a:solidFill>
                  <a:srgbClr val="FFFFFF"/>
                </a:solidFill>
                <a:latin typeface="Courier"/>
                <a:ea typeface="Courier"/>
                <a:cs typeface="Courier"/>
                <a:sym typeface="Courier New"/>
              </a:rPr>
              <a:t>()</a:t>
            </a:r>
          </a:p>
          <a:p>
            <a:pPr lvl="0">
              <a:buClr>
                <a:srgbClr val="FFFFFF"/>
              </a:buClr>
              <a:buSzPct val="25000"/>
            </a:pPr>
            <a:r>
              <a:rPr lang="en-US" sz="2400" dirty="0">
                <a:solidFill>
                  <a:srgbClr val="FFFFFF"/>
                </a:solidFill>
                <a:latin typeface="Courier"/>
                <a:ea typeface="Courier"/>
                <a:cs typeface="Courier"/>
                <a:sym typeface="Courier New"/>
              </a:rPr>
              <a:t>    for word in words:</a:t>
            </a:r>
          </a:p>
          <a:p>
            <a:pPr lvl="0">
              <a:buClr>
                <a:srgbClr val="FFFFFF"/>
              </a:buClr>
              <a:buSzPct val="25000"/>
            </a:pPr>
            <a:r>
              <a:rPr lang="en-US" sz="2400" dirty="0">
                <a:solidFill>
                  <a:srgbClr val="FFFFFF"/>
                </a:solidFill>
                <a:latin typeface="Courier"/>
                <a:ea typeface="Courier"/>
                <a:cs typeface="Courier"/>
                <a:sym typeface="Courier New"/>
              </a:rPr>
              <a:t>        counts[word] = </a:t>
            </a:r>
            <a:r>
              <a:rPr lang="en-US" sz="2400" dirty="0" err="1">
                <a:solidFill>
                  <a:srgbClr val="FFFFFF"/>
                </a:solidFill>
                <a:latin typeface="Courier"/>
                <a:ea typeface="Courier"/>
                <a:cs typeface="Courier"/>
                <a:sym typeface="Courier New"/>
              </a:rPr>
              <a:t>counts.get</a:t>
            </a:r>
            <a:r>
              <a:rPr lang="en-US" sz="2400" dirty="0">
                <a:solidFill>
                  <a:srgbClr val="FFFFFF"/>
                </a:solidFill>
                <a:latin typeface="Courier"/>
                <a:ea typeface="Courier"/>
                <a:cs typeface="Courier"/>
                <a:sym typeface="Courier New"/>
              </a:rPr>
              <a:t>(word,0) + 1</a:t>
            </a:r>
          </a:p>
          <a:p>
            <a:pPr marL="0" marR="0" lvl="0" indent="0" algn="ctr" rtl="0">
              <a:lnSpc>
                <a:spcPct val="100000"/>
              </a:lnSpc>
              <a:spcBef>
                <a:spcPts val="0"/>
              </a:spcBef>
              <a:spcAft>
                <a:spcPts val="0"/>
              </a:spcAft>
              <a:buNone/>
            </a:pPr>
            <a:endParaRPr sz="2400" i="0" u="none" strike="noStrike" cap="none" dirty="0">
              <a:solidFill>
                <a:srgbClr val="FFFF00"/>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2400" i="0" u="none" strike="noStrike" cap="none" dirty="0">
                <a:solidFill>
                  <a:srgbClr val="FFFF00"/>
                </a:solidFill>
                <a:latin typeface="Courier"/>
                <a:ea typeface="Courier"/>
                <a:cs typeface="Courier"/>
                <a:sym typeface="Courier New"/>
              </a:rPr>
              <a:t># </a:t>
            </a:r>
            <a:r>
              <a:rPr lang="el-GR" sz="2400" i="0" u="none" strike="noStrike" cap="none" dirty="0">
                <a:solidFill>
                  <a:srgbClr val="FFFF00"/>
                </a:solidFill>
                <a:latin typeface="Courier"/>
                <a:ea typeface="Courier"/>
                <a:cs typeface="Courier"/>
                <a:sym typeface="Courier New"/>
              </a:rPr>
              <a:t>Βρίσκει την περισσότερο επαναλαμβανόμενη λέξη</a:t>
            </a:r>
            <a:endParaRPr lang="en-US" sz="2400" i="0" u="none" strike="noStrike" cap="none" dirty="0">
              <a:solidFill>
                <a:srgbClr val="FFFF00"/>
              </a:solidFill>
              <a:latin typeface="Courier"/>
              <a:ea typeface="Courier"/>
              <a:cs typeface="Courier"/>
              <a:sym typeface="Courier New"/>
            </a:endParaRPr>
          </a:p>
          <a:p>
            <a:pPr marL="0" marR="0" lvl="0" indent="0" algn="l" rtl="0">
              <a:lnSpc>
                <a:spcPct val="100000"/>
              </a:lnSpc>
              <a:spcBef>
                <a:spcPts val="0"/>
              </a:spcBef>
              <a:spcAft>
                <a:spcPts val="0"/>
              </a:spcAft>
              <a:buClr>
                <a:srgbClr val="FFFFFF"/>
              </a:buClr>
              <a:buSzPct val="25000"/>
              <a:buFont typeface="Cabin"/>
              <a:buNone/>
            </a:pPr>
            <a:r>
              <a:rPr lang="en-US" sz="2400" i="0" u="none" strike="noStrike" cap="none" dirty="0" err="1">
                <a:solidFill>
                  <a:srgbClr val="FFFFFF"/>
                </a:solidFill>
                <a:latin typeface="Courier"/>
                <a:ea typeface="Courier"/>
                <a:cs typeface="Courier"/>
                <a:sym typeface="Courier New"/>
              </a:rPr>
              <a:t>bigcount</a:t>
            </a:r>
            <a:r>
              <a:rPr lang="en-US" sz="2400" i="0" u="none" strike="noStrike" cap="none" dirty="0">
                <a:solidFill>
                  <a:srgbClr val="FFFFFF"/>
                </a:solidFill>
                <a:latin typeface="Courier"/>
                <a:ea typeface="Courier"/>
                <a:cs typeface="Courier"/>
                <a:sym typeface="Courier New"/>
              </a:rPr>
              <a:t> = None</a:t>
            </a:r>
          </a:p>
          <a:p>
            <a:pPr marL="0" marR="0" lvl="0" indent="0" algn="l" rtl="0">
              <a:lnSpc>
                <a:spcPct val="100000"/>
              </a:lnSpc>
              <a:spcBef>
                <a:spcPts val="0"/>
              </a:spcBef>
              <a:spcAft>
                <a:spcPts val="0"/>
              </a:spcAft>
              <a:buClr>
                <a:srgbClr val="FFFFFF"/>
              </a:buClr>
              <a:buSzPct val="25000"/>
              <a:buFont typeface="Cabin"/>
              <a:buNone/>
            </a:pPr>
            <a:r>
              <a:rPr lang="en-US" sz="2400" i="0" u="none" strike="noStrike" cap="none" dirty="0" err="1">
                <a:solidFill>
                  <a:srgbClr val="FFFFFF"/>
                </a:solidFill>
                <a:latin typeface="Courier"/>
                <a:ea typeface="Courier"/>
                <a:cs typeface="Courier"/>
                <a:sym typeface="Courier New"/>
              </a:rPr>
              <a:t>bigword</a:t>
            </a:r>
            <a:r>
              <a:rPr lang="en-US" sz="2400" i="0" u="none" strike="noStrike" cap="none" dirty="0">
                <a:solidFill>
                  <a:srgbClr val="FFFFFF"/>
                </a:solidFill>
                <a:latin typeface="Courier"/>
                <a:ea typeface="Courier"/>
                <a:cs typeface="Courier"/>
                <a:sym typeface="Courier New"/>
              </a:rPr>
              <a:t> = None</a:t>
            </a:r>
          </a:p>
          <a:p>
            <a:pPr marL="0" marR="0" lvl="0" indent="0" algn="l" rtl="0">
              <a:lnSpc>
                <a:spcPct val="100000"/>
              </a:lnSpc>
              <a:spcBef>
                <a:spcPts val="0"/>
              </a:spcBef>
              <a:spcAft>
                <a:spcPts val="0"/>
              </a:spcAft>
              <a:buClr>
                <a:srgbClr val="FFFFFF"/>
              </a:buClr>
              <a:buSzPct val="25000"/>
              <a:buFont typeface="Cabin"/>
              <a:buNone/>
            </a:pPr>
            <a:r>
              <a:rPr lang="en-US" sz="2400" i="0" u="none" strike="noStrike" cap="none" dirty="0">
                <a:solidFill>
                  <a:srgbClr val="FFFFFF"/>
                </a:solidFill>
                <a:latin typeface="Courier"/>
                <a:ea typeface="Courier"/>
                <a:cs typeface="Courier"/>
                <a:sym typeface="Courier New"/>
              </a:rPr>
              <a:t>for </a:t>
            </a:r>
            <a:r>
              <a:rPr lang="en-US" sz="2400" i="0" u="none" strike="noStrike" cap="none" dirty="0" err="1">
                <a:solidFill>
                  <a:srgbClr val="FFFFFF"/>
                </a:solidFill>
                <a:latin typeface="Courier"/>
                <a:ea typeface="Courier"/>
                <a:cs typeface="Courier"/>
                <a:sym typeface="Courier New"/>
              </a:rPr>
              <a:t>word,count</a:t>
            </a:r>
            <a:r>
              <a:rPr lang="en-US" sz="2400" i="0" u="none" strike="noStrike" cap="none" dirty="0">
                <a:solidFill>
                  <a:srgbClr val="FFFFFF"/>
                </a:solidFill>
                <a:latin typeface="Courier"/>
                <a:ea typeface="Courier"/>
                <a:cs typeface="Courier"/>
                <a:sym typeface="Courier New"/>
              </a:rPr>
              <a:t> in </a:t>
            </a:r>
            <a:r>
              <a:rPr lang="en-US" sz="2400" i="0" u="none" strike="noStrike" cap="none" dirty="0" err="1">
                <a:solidFill>
                  <a:srgbClr val="FFFFFF"/>
                </a:solidFill>
                <a:latin typeface="Courier"/>
                <a:ea typeface="Courier"/>
                <a:cs typeface="Courier"/>
                <a:sym typeface="Courier New"/>
              </a:rPr>
              <a:t>counts.items</a:t>
            </a:r>
            <a:r>
              <a:rPr lang="en-US" sz="2400" i="0" u="none" strike="noStrike" cap="none" dirty="0">
                <a:solidFill>
                  <a:srgbClr val="FFFFFF"/>
                </a:solidFill>
                <a:latin typeface="Courier"/>
                <a:ea typeface="Courier"/>
                <a:cs typeface="Courier"/>
                <a:sym typeface="Courier New"/>
              </a:rPr>
              <a:t>():</a:t>
            </a:r>
          </a:p>
          <a:p>
            <a:pPr marL="0" marR="0" lvl="0" indent="0" algn="l" rtl="0">
              <a:lnSpc>
                <a:spcPct val="100000"/>
              </a:lnSpc>
              <a:spcBef>
                <a:spcPts val="0"/>
              </a:spcBef>
              <a:spcAft>
                <a:spcPts val="0"/>
              </a:spcAft>
              <a:buClr>
                <a:srgbClr val="FFFFFF"/>
              </a:buClr>
              <a:buSzPct val="25000"/>
              <a:buFont typeface="Cabin"/>
              <a:buNone/>
            </a:pPr>
            <a:r>
              <a:rPr lang="en-US" sz="2400" i="0" u="none" strike="noStrike" cap="none" dirty="0">
                <a:solidFill>
                  <a:srgbClr val="FFFFFF"/>
                </a:solidFill>
                <a:latin typeface="Courier"/>
                <a:ea typeface="Courier"/>
                <a:cs typeface="Courier"/>
                <a:sym typeface="Courier New"/>
              </a:rPr>
              <a:t>    if </a:t>
            </a:r>
            <a:r>
              <a:rPr lang="en-US" sz="2400" i="0" u="none" strike="noStrike" cap="none" dirty="0" err="1">
                <a:solidFill>
                  <a:srgbClr val="FFFFFF"/>
                </a:solidFill>
                <a:latin typeface="Courier"/>
                <a:ea typeface="Courier"/>
                <a:cs typeface="Courier"/>
                <a:sym typeface="Courier New"/>
              </a:rPr>
              <a:t>bigcount</a:t>
            </a:r>
            <a:r>
              <a:rPr lang="en-US" sz="2400" i="0" u="none" strike="noStrike" cap="none" dirty="0">
                <a:solidFill>
                  <a:srgbClr val="FFFFFF"/>
                </a:solidFill>
                <a:latin typeface="Courier"/>
                <a:ea typeface="Courier"/>
                <a:cs typeface="Courier"/>
                <a:sym typeface="Courier New"/>
              </a:rPr>
              <a:t> is None or count &gt; </a:t>
            </a:r>
            <a:r>
              <a:rPr lang="en-US" sz="2400" i="0" u="none" strike="noStrike" cap="none" dirty="0" err="1">
                <a:solidFill>
                  <a:srgbClr val="FFFFFF"/>
                </a:solidFill>
                <a:latin typeface="Courier"/>
                <a:ea typeface="Courier"/>
                <a:cs typeface="Courier"/>
                <a:sym typeface="Courier New"/>
              </a:rPr>
              <a:t>bigcount</a:t>
            </a:r>
            <a:r>
              <a:rPr lang="en-US" sz="2400" i="0" u="none" strike="noStrike" cap="none" dirty="0">
                <a:solidFill>
                  <a:srgbClr val="FFFFFF"/>
                </a:solidFill>
                <a:latin typeface="Courier"/>
                <a:ea typeface="Courier"/>
                <a:cs typeface="Courier"/>
                <a:sym typeface="Courier New"/>
              </a:rPr>
              <a:t>:</a:t>
            </a:r>
          </a:p>
          <a:p>
            <a:pPr marL="0" marR="0" lvl="0" indent="0" algn="l" rtl="0">
              <a:lnSpc>
                <a:spcPct val="100000"/>
              </a:lnSpc>
              <a:spcBef>
                <a:spcPts val="0"/>
              </a:spcBef>
              <a:spcAft>
                <a:spcPts val="0"/>
              </a:spcAft>
              <a:buClr>
                <a:srgbClr val="FFFFFF"/>
              </a:buClr>
              <a:buSzPct val="25000"/>
              <a:buFont typeface="Cabin"/>
              <a:buNone/>
            </a:pPr>
            <a:r>
              <a:rPr lang="en-US" sz="2400" i="0" u="none" strike="noStrike" cap="none" dirty="0">
                <a:solidFill>
                  <a:srgbClr val="FFFFFF"/>
                </a:solidFill>
                <a:latin typeface="Courier"/>
                <a:ea typeface="Courier"/>
                <a:cs typeface="Courier"/>
                <a:sym typeface="Courier New"/>
              </a:rPr>
              <a:t>        </a:t>
            </a:r>
            <a:r>
              <a:rPr lang="en-US" sz="2400" i="0" u="none" strike="noStrike" cap="none" dirty="0" err="1">
                <a:solidFill>
                  <a:srgbClr val="FFFFFF"/>
                </a:solidFill>
                <a:latin typeface="Courier"/>
                <a:ea typeface="Courier"/>
                <a:cs typeface="Courier"/>
                <a:sym typeface="Courier New"/>
              </a:rPr>
              <a:t>bigword</a:t>
            </a:r>
            <a:r>
              <a:rPr lang="en-US" sz="2400" i="0" u="none" strike="noStrike" cap="none" dirty="0">
                <a:solidFill>
                  <a:srgbClr val="FFFFFF"/>
                </a:solidFill>
                <a:latin typeface="Courier"/>
                <a:ea typeface="Courier"/>
                <a:cs typeface="Courier"/>
                <a:sym typeface="Courier New"/>
              </a:rPr>
              <a:t> = word</a:t>
            </a:r>
          </a:p>
          <a:p>
            <a:pPr marL="0" marR="0" lvl="0" indent="0" algn="l" rtl="0">
              <a:lnSpc>
                <a:spcPct val="100000"/>
              </a:lnSpc>
              <a:spcBef>
                <a:spcPts val="0"/>
              </a:spcBef>
              <a:spcAft>
                <a:spcPts val="0"/>
              </a:spcAft>
              <a:buClr>
                <a:srgbClr val="FFFFFF"/>
              </a:buClr>
              <a:buSzPct val="25000"/>
              <a:buFont typeface="Cabin"/>
              <a:buNone/>
            </a:pPr>
            <a:r>
              <a:rPr lang="en-US" sz="2400" i="0" u="none" strike="noStrike" cap="none" dirty="0">
                <a:solidFill>
                  <a:srgbClr val="FFFFFF"/>
                </a:solidFill>
                <a:latin typeface="Courier"/>
                <a:ea typeface="Courier"/>
                <a:cs typeface="Courier"/>
                <a:sym typeface="Courier New"/>
              </a:rPr>
              <a:t>        </a:t>
            </a:r>
            <a:r>
              <a:rPr lang="en-US" sz="2400" i="0" u="none" strike="noStrike" cap="none" dirty="0" err="1">
                <a:solidFill>
                  <a:srgbClr val="FFFFFF"/>
                </a:solidFill>
                <a:latin typeface="Courier"/>
                <a:ea typeface="Courier"/>
                <a:cs typeface="Courier"/>
                <a:sym typeface="Courier New"/>
              </a:rPr>
              <a:t>bigcount</a:t>
            </a:r>
            <a:r>
              <a:rPr lang="en-US" sz="2400" i="0" u="none" strike="noStrike" cap="none" dirty="0">
                <a:solidFill>
                  <a:srgbClr val="FFFFFF"/>
                </a:solidFill>
                <a:latin typeface="Courier"/>
                <a:ea typeface="Courier"/>
                <a:cs typeface="Courier"/>
                <a:sym typeface="Courier New"/>
              </a:rPr>
              <a:t> = count</a:t>
            </a:r>
          </a:p>
          <a:p>
            <a:pPr marL="0" marR="0" lvl="0" indent="0" algn="ctr" rtl="0">
              <a:lnSpc>
                <a:spcPct val="100000"/>
              </a:lnSpc>
              <a:spcBef>
                <a:spcPts val="0"/>
              </a:spcBef>
              <a:spcAft>
                <a:spcPts val="0"/>
              </a:spcAft>
              <a:buNone/>
            </a:pPr>
            <a:endParaRPr sz="2400" i="0" u="none" strike="noStrike" cap="none" dirty="0">
              <a:solidFill>
                <a:srgbClr val="FFFF00"/>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2400" i="0" u="none" strike="noStrike" cap="none" dirty="0">
                <a:solidFill>
                  <a:srgbClr val="FFFF00"/>
                </a:solidFill>
                <a:latin typeface="Courier"/>
                <a:ea typeface="Courier"/>
                <a:cs typeface="Courier"/>
                <a:sym typeface="Courier New"/>
              </a:rPr>
              <a:t># </a:t>
            </a:r>
            <a:r>
              <a:rPr lang="el-GR" sz="2400" dirty="0">
                <a:solidFill>
                  <a:srgbClr val="FFFF00"/>
                </a:solidFill>
                <a:latin typeface="Courier"/>
                <a:ea typeface="Courier"/>
                <a:cs typeface="Courier"/>
                <a:sym typeface="Courier New"/>
              </a:rPr>
              <a:t>Τ</a:t>
            </a:r>
            <a:r>
              <a:rPr lang="el-GR" sz="2400" i="0" u="none" strike="noStrike" cap="none" dirty="0">
                <a:solidFill>
                  <a:srgbClr val="FFFF00"/>
                </a:solidFill>
                <a:latin typeface="Courier"/>
                <a:ea typeface="Courier"/>
                <a:cs typeface="Courier"/>
                <a:sym typeface="Courier New"/>
              </a:rPr>
              <a:t>ελείωσαν όλα</a:t>
            </a:r>
            <a:endParaRPr lang="en-US" sz="2400" i="0" u="none" strike="noStrike" cap="none" dirty="0">
              <a:solidFill>
                <a:srgbClr val="FFFF00"/>
              </a:solidFill>
              <a:latin typeface="Courier"/>
              <a:ea typeface="Courier"/>
              <a:cs typeface="Courier"/>
              <a:sym typeface="Courier New"/>
            </a:endParaRPr>
          </a:p>
          <a:p>
            <a:pPr marL="0" marR="0" lvl="0" indent="0" algn="l" rtl="0">
              <a:lnSpc>
                <a:spcPct val="100000"/>
              </a:lnSpc>
              <a:spcBef>
                <a:spcPts val="0"/>
              </a:spcBef>
              <a:spcAft>
                <a:spcPts val="0"/>
              </a:spcAft>
              <a:buClr>
                <a:srgbClr val="FFFFFF"/>
              </a:buClr>
              <a:buSzPct val="25000"/>
              <a:buFont typeface="Cabin"/>
              <a:buNone/>
            </a:pPr>
            <a:r>
              <a:rPr lang="en-US" sz="2400" dirty="0">
                <a:solidFill>
                  <a:srgbClr val="FFFFFF"/>
                </a:solidFill>
                <a:latin typeface="Courier"/>
                <a:ea typeface="Courier"/>
                <a:cs typeface="Courier"/>
                <a:sym typeface="Courier New"/>
              </a:rPr>
              <a:t>p</a:t>
            </a:r>
            <a:r>
              <a:rPr lang="en-US" sz="2400" i="0" u="none" strike="noStrike" cap="none" dirty="0">
                <a:solidFill>
                  <a:srgbClr val="FFFFFF"/>
                </a:solidFill>
                <a:latin typeface="Courier"/>
                <a:ea typeface="Courier"/>
                <a:cs typeface="Courier"/>
                <a:sym typeface="Courier New"/>
              </a:rPr>
              <a:t>rint(</a:t>
            </a:r>
            <a:r>
              <a:rPr lang="en-US" sz="2400" i="0" u="none" strike="noStrike" cap="none" dirty="0" err="1">
                <a:solidFill>
                  <a:srgbClr val="FFFFFF"/>
                </a:solidFill>
                <a:latin typeface="Courier"/>
                <a:ea typeface="Courier"/>
                <a:cs typeface="Courier"/>
                <a:sym typeface="Courier New"/>
              </a:rPr>
              <a:t>bigword</a:t>
            </a:r>
            <a:r>
              <a:rPr lang="en-US" sz="2400" i="0" u="none" strike="noStrike" cap="none" dirty="0">
                <a:solidFill>
                  <a:srgbClr val="FFFFFF"/>
                </a:solidFill>
                <a:latin typeface="Courier"/>
                <a:ea typeface="Courier"/>
                <a:cs typeface="Courier"/>
                <a:sym typeface="Courier New"/>
              </a:rPr>
              <a:t>, </a:t>
            </a:r>
            <a:r>
              <a:rPr lang="en-US" sz="2400" i="0" u="none" strike="noStrike" cap="none" dirty="0" err="1">
                <a:solidFill>
                  <a:srgbClr val="FFFFFF"/>
                </a:solidFill>
                <a:latin typeface="Courier"/>
                <a:ea typeface="Courier"/>
                <a:cs typeface="Courier"/>
                <a:sym typeface="Courier New"/>
              </a:rPr>
              <a:t>bigcount</a:t>
            </a:r>
            <a:r>
              <a:rPr lang="en-US" sz="2400" i="0" u="none" strike="noStrike" cap="none" dirty="0">
                <a:solidFill>
                  <a:srgbClr val="FFFFFF"/>
                </a:solidFill>
                <a:latin typeface="Courier"/>
                <a:ea typeface="Courier"/>
                <a:cs typeface="Courier"/>
                <a:sym typeface="Courier New"/>
              </a:rPr>
              <a: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sp>
        <p:nvSpPr>
          <p:cNvPr id="540" name="Shape 540"/>
          <p:cNvSpPr txBox="1">
            <a:spLocks noGrp="1"/>
          </p:cNvSpPr>
          <p:nvPr>
            <p:ph type="title"/>
          </p:nvPr>
        </p:nvSpPr>
        <p:spPr>
          <a:xfrm>
            <a:off x="812800" y="785812"/>
            <a:ext cx="13745390" cy="11048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l-GR" sz="7600" u="none" strike="noStrike" cap="none" dirty="0">
                <a:solidFill>
                  <a:srgbClr val="FFD966"/>
                </a:solidFill>
                <a:latin typeface="Arial" charset="0"/>
                <a:ea typeface="Arial" charset="0"/>
                <a:cs typeface="Arial" charset="0"/>
                <a:sym typeface="Cabin"/>
              </a:rPr>
              <a:t>Σύνοψη</a:t>
            </a:r>
            <a:endParaRPr lang="en-US" sz="7600" u="none" strike="noStrike" cap="none" dirty="0">
              <a:solidFill>
                <a:srgbClr val="FFD966"/>
              </a:solidFill>
              <a:latin typeface="Arial" charset="0"/>
              <a:ea typeface="Arial" charset="0"/>
              <a:cs typeface="Arial" charset="0"/>
              <a:sym typeface="Cabin"/>
            </a:endParaRPr>
          </a:p>
        </p:txBody>
      </p:sp>
      <p:sp>
        <p:nvSpPr>
          <p:cNvPr id="541" name="Shape 541"/>
          <p:cNvSpPr txBox="1">
            <a:spLocks noGrp="1"/>
          </p:cNvSpPr>
          <p:nvPr>
            <p:ph type="body" idx="1"/>
          </p:nvPr>
        </p:nvSpPr>
        <p:spPr>
          <a:xfrm>
            <a:off x="1362894" y="2659529"/>
            <a:ext cx="6427286" cy="5508158"/>
          </a:xfrm>
          <a:prstGeom prst="rect">
            <a:avLst/>
          </a:prstGeom>
          <a:noFill/>
          <a:ln>
            <a:noFill/>
          </a:ln>
        </p:spPr>
        <p:txBody>
          <a:bodyPr lIns="38100" tIns="38100" rIns="38100" bIns="38100" anchor="t" anchorCtr="0">
            <a:noAutofit/>
          </a:bodyPr>
          <a:lstStyle/>
          <a:p>
            <a:pPr marL="685800" marR="0" lvl="0" indent="-329311" algn="l" rtl="0">
              <a:lnSpc>
                <a:spcPct val="100000"/>
              </a:lnSpc>
              <a:spcBef>
                <a:spcPts val="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Τύπος</a:t>
            </a:r>
            <a:endParaRPr lang="en-US" sz="3600" u="none" strike="noStrike" cap="none" dirty="0">
              <a:solidFill>
                <a:schemeClr val="lt1"/>
              </a:solidFill>
              <a:latin typeface="Arial" charset="0"/>
              <a:ea typeface="Arial" charset="0"/>
              <a:cs typeface="Arial" charset="0"/>
              <a:sym typeface="Cabin"/>
            </a:endParaRPr>
          </a:p>
          <a:p>
            <a:pPr marL="685800" marR="0" lvl="0" indent="-329311" algn="l" rtl="0">
              <a:lnSpc>
                <a:spcPct val="100000"/>
              </a:lnSpc>
              <a:spcBef>
                <a:spcPts val="350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Δεσμευμένες λέξεις</a:t>
            </a:r>
            <a:endParaRPr lang="en-US" sz="3600" u="none" strike="noStrike" cap="none" dirty="0">
              <a:solidFill>
                <a:schemeClr val="lt1"/>
              </a:solidFill>
              <a:latin typeface="Arial" charset="0"/>
              <a:ea typeface="Arial" charset="0"/>
              <a:cs typeface="Arial" charset="0"/>
              <a:sym typeface="Cabin"/>
            </a:endParaRPr>
          </a:p>
          <a:p>
            <a:pPr marL="685800" marR="0" lvl="0" indent="-329311" algn="l" rtl="0">
              <a:lnSpc>
                <a:spcPct val="100000"/>
              </a:lnSpc>
              <a:spcBef>
                <a:spcPts val="350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Μεταβλητές</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chemeClr val="lt1"/>
                </a:solidFill>
                <a:latin typeface="Arial" charset="0"/>
                <a:ea typeface="Arial" charset="0"/>
                <a:cs typeface="Arial" charset="0"/>
                <a:sym typeface="Cabin"/>
              </a:rPr>
              <a:t>μνημονικά</a:t>
            </a:r>
            <a:r>
              <a:rPr lang="en-US" sz="3600" u="none" strike="noStrike" cap="none" dirty="0">
                <a:solidFill>
                  <a:schemeClr val="lt1"/>
                </a:solidFill>
                <a:latin typeface="Arial" charset="0"/>
                <a:ea typeface="Arial" charset="0"/>
                <a:cs typeface="Arial" charset="0"/>
                <a:sym typeface="Cabin"/>
              </a:rPr>
              <a:t>)</a:t>
            </a:r>
          </a:p>
          <a:p>
            <a:pPr marL="685800" marR="0" lvl="0" indent="-329311" algn="l" rtl="0">
              <a:lnSpc>
                <a:spcPct val="100000"/>
              </a:lnSpc>
              <a:spcBef>
                <a:spcPts val="350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Τελεστές</a:t>
            </a:r>
            <a:endParaRPr lang="en-US" sz="3600" u="none" strike="noStrike" cap="none" dirty="0">
              <a:solidFill>
                <a:schemeClr val="lt1"/>
              </a:solidFill>
              <a:latin typeface="Arial" charset="0"/>
              <a:ea typeface="Arial" charset="0"/>
              <a:cs typeface="Arial" charset="0"/>
              <a:sym typeface="Cabin"/>
            </a:endParaRPr>
          </a:p>
          <a:p>
            <a:pPr marL="685800" marR="0" lvl="0" indent="-329311" algn="l" rtl="0">
              <a:lnSpc>
                <a:spcPct val="100000"/>
              </a:lnSpc>
              <a:spcBef>
                <a:spcPts val="350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Προτεραιότητα τελεστών</a:t>
            </a:r>
            <a:endParaRPr lang="en-US" sz="3600" u="none" strike="noStrike" cap="none" dirty="0">
              <a:solidFill>
                <a:schemeClr val="lt1"/>
              </a:solidFill>
              <a:latin typeface="Arial" charset="0"/>
              <a:ea typeface="Arial" charset="0"/>
              <a:cs typeface="Arial" charset="0"/>
              <a:sym typeface="Cabin"/>
            </a:endParaRPr>
          </a:p>
          <a:p>
            <a:pPr marL="0" marR="0" lvl="0" indent="0" algn="l" rtl="0">
              <a:lnSpc>
                <a:spcPct val="100000"/>
              </a:lnSpc>
              <a:spcBef>
                <a:spcPts val="3500"/>
              </a:spcBef>
              <a:spcAft>
                <a:spcPts val="0"/>
              </a:spcAft>
              <a:buNone/>
            </a:pPr>
            <a:endParaRPr sz="3600" dirty="0"/>
          </a:p>
        </p:txBody>
      </p:sp>
      <p:sp>
        <p:nvSpPr>
          <p:cNvPr id="543" name="Shape 543"/>
          <p:cNvSpPr txBox="1">
            <a:spLocks noGrp="1"/>
          </p:cNvSpPr>
          <p:nvPr>
            <p:ph type="body" idx="4294967295"/>
          </p:nvPr>
        </p:nvSpPr>
        <p:spPr>
          <a:xfrm>
            <a:off x="8753402" y="2659529"/>
            <a:ext cx="6532697" cy="5395913"/>
          </a:xfrm>
          <a:prstGeom prst="rect">
            <a:avLst/>
          </a:prstGeom>
          <a:noFill/>
          <a:ln>
            <a:noFill/>
          </a:ln>
        </p:spPr>
        <p:txBody>
          <a:bodyPr lIns="38100" tIns="38100" rIns="38100" bIns="38100" anchor="t" anchorCtr="0">
            <a:noAutofit/>
          </a:bodyPr>
          <a:lstStyle/>
          <a:p>
            <a:pPr marL="685800" marR="0" lvl="0" indent="-329311" algn="l" rtl="0">
              <a:lnSpc>
                <a:spcPct val="100000"/>
              </a:lnSpc>
              <a:spcBef>
                <a:spcPts val="350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Διαίρεση ακεραίων</a:t>
            </a:r>
            <a:endParaRPr lang="en-US" sz="3600" u="none" strike="noStrike" cap="none" dirty="0">
              <a:solidFill>
                <a:schemeClr val="lt1"/>
              </a:solidFill>
              <a:latin typeface="Arial" charset="0"/>
              <a:ea typeface="Arial" charset="0"/>
              <a:cs typeface="Arial" charset="0"/>
              <a:sym typeface="Cabin"/>
            </a:endParaRPr>
          </a:p>
          <a:p>
            <a:pPr marL="685800" marR="0" lvl="0" indent="-329311" algn="l" rtl="0">
              <a:lnSpc>
                <a:spcPct val="100000"/>
              </a:lnSpc>
              <a:spcBef>
                <a:spcPts val="350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Μετατροπές μεταξύ τύπων</a:t>
            </a:r>
            <a:endParaRPr lang="en-US" sz="3600" u="none" strike="noStrike" cap="none" dirty="0">
              <a:solidFill>
                <a:schemeClr val="lt1"/>
              </a:solidFill>
              <a:latin typeface="Arial" charset="0"/>
              <a:ea typeface="Arial" charset="0"/>
              <a:cs typeface="Arial" charset="0"/>
              <a:sym typeface="Cabin"/>
            </a:endParaRPr>
          </a:p>
          <a:p>
            <a:pPr marL="685800" marR="0" lvl="0" indent="-329311" algn="l" rtl="0">
              <a:lnSpc>
                <a:spcPct val="100000"/>
              </a:lnSpc>
              <a:spcBef>
                <a:spcPts val="350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Είσοδος από το χρήστη</a:t>
            </a:r>
            <a:endParaRPr lang="en-US" sz="3600" u="none" strike="noStrike" cap="none" dirty="0">
              <a:solidFill>
                <a:schemeClr val="lt1"/>
              </a:solidFill>
              <a:latin typeface="Arial" charset="0"/>
              <a:ea typeface="Arial" charset="0"/>
              <a:cs typeface="Arial" charset="0"/>
              <a:sym typeface="Cabin"/>
            </a:endParaRPr>
          </a:p>
          <a:p>
            <a:pPr marL="685800" marR="0" lvl="0" indent="-329311" algn="l" rtl="0">
              <a:lnSpc>
                <a:spcPct val="100000"/>
              </a:lnSpc>
              <a:spcBef>
                <a:spcPts val="350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Σχόλια</a:t>
            </a:r>
            <a:r>
              <a:rPr lang="en-US" sz="3600" u="none" strike="noStrike" cap="none" dirty="0">
                <a:solidFill>
                  <a:schemeClr val="lt1"/>
                </a:solidFill>
                <a:latin typeface="Arial" charset="0"/>
                <a:ea typeface="Arial" charset="0"/>
                <a:cs typeface="Arial" charset="0"/>
                <a:sym typeface="Cabin"/>
              </a:rPr>
              <a:t>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534" name="Shape 534"/>
          <p:cNvSpPr txBox="1"/>
          <p:nvPr/>
        </p:nvSpPr>
        <p:spPr>
          <a:xfrm>
            <a:off x="687387" y="985837"/>
            <a:ext cx="2727325" cy="6603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3800" u="none" strike="noStrike" cap="none" dirty="0">
                <a:solidFill>
                  <a:srgbClr val="FFFF00"/>
                </a:solidFill>
                <a:latin typeface="Arial" charset="0"/>
                <a:ea typeface="Arial" charset="0"/>
                <a:cs typeface="Arial" charset="0"/>
                <a:sym typeface="Cabin"/>
              </a:rPr>
              <a:t>Άσκηση</a:t>
            </a:r>
            <a:endParaRPr lang="en-US" sz="3800" u="none" strike="noStrike" cap="none" dirty="0">
              <a:solidFill>
                <a:srgbClr val="FFFF00"/>
              </a:solidFill>
              <a:latin typeface="Arial" charset="0"/>
              <a:ea typeface="Arial" charset="0"/>
              <a:cs typeface="Arial" charset="0"/>
              <a:sym typeface="Cabin"/>
            </a:endParaRPr>
          </a:p>
        </p:txBody>
      </p:sp>
      <p:sp>
        <p:nvSpPr>
          <p:cNvPr id="535" name="Shape 535"/>
          <p:cNvSpPr txBox="1"/>
          <p:nvPr/>
        </p:nvSpPr>
        <p:spPr>
          <a:xfrm>
            <a:off x="2259369" y="2413000"/>
            <a:ext cx="11825339" cy="4449669"/>
          </a:xfrm>
          <a:prstGeom prst="rect">
            <a:avLst/>
          </a:prstGeom>
          <a:noFill/>
          <a:ln>
            <a:noFill/>
          </a:ln>
        </p:spPr>
        <p:txBody>
          <a:bodyPr lIns="0" tIns="0" rIns="0" bIns="0" anchor="ctr" anchorCtr="0">
            <a:noAutofit/>
          </a:bodyPr>
          <a:lstStyle/>
          <a:p>
            <a:pPr marL="457200" marR="0" lvl="0" indent="0" algn="l" rtl="0">
              <a:lnSpc>
                <a:spcPct val="100000"/>
              </a:lnSpc>
              <a:spcBef>
                <a:spcPts val="0"/>
              </a:spcBef>
              <a:spcAft>
                <a:spcPts val="0"/>
              </a:spcAft>
              <a:buClr>
                <a:schemeClr val="lt1"/>
              </a:buClr>
              <a:buSzPct val="25000"/>
              <a:buFont typeface="Cabin"/>
              <a:buNone/>
            </a:pPr>
            <a:r>
              <a:rPr lang="el-GR" sz="3800" u="none" strike="noStrike" cap="none" dirty="0">
                <a:solidFill>
                  <a:schemeClr val="lt1"/>
                </a:solidFill>
                <a:latin typeface="Arial" charset="0"/>
                <a:ea typeface="Arial" charset="0"/>
                <a:cs typeface="Arial" charset="0"/>
                <a:sym typeface="Cabin"/>
              </a:rPr>
              <a:t>Γράψτε ένα πρόγραμμα που θα ζητά από το χρήστη ώρες και ποσό ανά ώρα, για τον υπολογισμό του ακαθάριστου μισθού.</a:t>
            </a:r>
            <a:br>
              <a:rPr lang="en-US" sz="3800" u="none" strike="noStrike" cap="none" dirty="0">
                <a:solidFill>
                  <a:schemeClr val="lt1"/>
                </a:solidFill>
                <a:latin typeface="Arial" charset="0"/>
                <a:ea typeface="Arial" charset="0"/>
                <a:cs typeface="Arial" charset="0"/>
                <a:sym typeface="Cabin"/>
              </a:rPr>
            </a:br>
            <a:endParaRPr lang="en-US" sz="3800" u="none" strike="noStrike" cap="none" dirty="0">
              <a:solidFill>
                <a:schemeClr val="lt1"/>
              </a:solidFill>
              <a:latin typeface="Arial" charset="0"/>
              <a:ea typeface="Arial" charset="0"/>
              <a:cs typeface="Arial" charset="0"/>
              <a:sym typeface="Cabin"/>
            </a:endParaRPr>
          </a:p>
          <a:p>
            <a:pPr marL="457200" marR="0" lvl="0" indent="0" algn="l" rtl="0">
              <a:lnSpc>
                <a:spcPct val="100000"/>
              </a:lnSpc>
              <a:spcBef>
                <a:spcPts val="0"/>
              </a:spcBef>
              <a:spcAft>
                <a:spcPts val="0"/>
              </a:spcAft>
              <a:buClr>
                <a:schemeClr val="lt1"/>
              </a:buClr>
              <a:buSzPct val="25000"/>
              <a:buFont typeface="Cabin"/>
              <a:buNone/>
            </a:pPr>
            <a:r>
              <a:rPr lang="el-GR" sz="3800" u="none" strike="noStrike" cap="none" dirty="0">
                <a:solidFill>
                  <a:schemeClr val="lt1"/>
                </a:solidFill>
                <a:latin typeface="Courier" charset="0"/>
                <a:ea typeface="Courier" charset="0"/>
                <a:cs typeface="Courier" charset="0"/>
                <a:sym typeface="Cabin"/>
              </a:rPr>
              <a:t>Δώστε Ώρες</a:t>
            </a:r>
            <a:r>
              <a:rPr lang="en-US" sz="3800" u="none" strike="noStrike" cap="none" dirty="0">
                <a:solidFill>
                  <a:schemeClr val="lt1"/>
                </a:solidFill>
                <a:latin typeface="Courier" charset="0"/>
                <a:ea typeface="Courier" charset="0"/>
                <a:cs typeface="Courier" charset="0"/>
                <a:sym typeface="Cabin"/>
              </a:rPr>
              <a:t>: </a:t>
            </a:r>
            <a:r>
              <a:rPr lang="en-US" sz="3800" u="none" strike="noStrike" cap="none" dirty="0">
                <a:solidFill>
                  <a:srgbClr val="FFFF00"/>
                </a:solidFill>
                <a:latin typeface="Courier" charset="0"/>
                <a:ea typeface="Courier" charset="0"/>
                <a:cs typeface="Courier" charset="0"/>
                <a:sym typeface="Cabin"/>
              </a:rPr>
              <a:t>35</a:t>
            </a:r>
            <a:r>
              <a:rPr lang="en-US" sz="3800" u="none" strike="noStrike" cap="none" dirty="0">
                <a:solidFill>
                  <a:schemeClr val="lt1"/>
                </a:solidFill>
                <a:latin typeface="Courier" charset="0"/>
                <a:ea typeface="Courier" charset="0"/>
                <a:cs typeface="Courier" charset="0"/>
                <a:sym typeface="Cabin"/>
              </a:rPr>
              <a:t> </a:t>
            </a:r>
          </a:p>
          <a:p>
            <a:pPr marL="457200" marR="0" lvl="0" indent="0" algn="l" rtl="0">
              <a:lnSpc>
                <a:spcPct val="100000"/>
              </a:lnSpc>
              <a:spcBef>
                <a:spcPts val="0"/>
              </a:spcBef>
              <a:spcAft>
                <a:spcPts val="0"/>
              </a:spcAft>
              <a:buClr>
                <a:schemeClr val="lt1"/>
              </a:buClr>
              <a:buSzPct val="25000"/>
              <a:buFont typeface="Cabin"/>
              <a:buNone/>
            </a:pPr>
            <a:r>
              <a:rPr lang="el-GR" sz="3800" u="none" strike="noStrike" cap="none" dirty="0">
                <a:solidFill>
                  <a:schemeClr val="lt1"/>
                </a:solidFill>
                <a:latin typeface="Courier" charset="0"/>
                <a:ea typeface="Courier" charset="0"/>
                <a:cs typeface="Courier" charset="0"/>
                <a:sym typeface="Cabin"/>
              </a:rPr>
              <a:t>Δώστε Ποσό/Ώρα</a:t>
            </a:r>
            <a:r>
              <a:rPr lang="en-US" sz="3800" u="none" strike="noStrike" cap="none" dirty="0">
                <a:solidFill>
                  <a:schemeClr val="lt1"/>
                </a:solidFill>
                <a:latin typeface="Courier" charset="0"/>
                <a:ea typeface="Courier" charset="0"/>
                <a:cs typeface="Courier" charset="0"/>
                <a:sym typeface="Cabin"/>
              </a:rPr>
              <a:t>: </a:t>
            </a:r>
            <a:r>
              <a:rPr lang="en-US" sz="3800" u="none" strike="noStrike" cap="none" dirty="0">
                <a:solidFill>
                  <a:srgbClr val="FFFF00"/>
                </a:solidFill>
                <a:latin typeface="Courier" charset="0"/>
                <a:ea typeface="Courier" charset="0"/>
                <a:cs typeface="Courier" charset="0"/>
                <a:sym typeface="Cabin"/>
              </a:rPr>
              <a:t>2.75 </a:t>
            </a:r>
          </a:p>
          <a:p>
            <a:pPr marL="457200" marR="0" lvl="0" indent="0" algn="l" rtl="0">
              <a:lnSpc>
                <a:spcPct val="100000"/>
              </a:lnSpc>
              <a:spcBef>
                <a:spcPts val="0"/>
              </a:spcBef>
              <a:spcAft>
                <a:spcPts val="0"/>
              </a:spcAft>
              <a:buClr>
                <a:schemeClr val="lt1"/>
              </a:buClr>
              <a:buSzPct val="25000"/>
              <a:buFont typeface="Cabin"/>
              <a:buNone/>
            </a:pPr>
            <a:endParaRPr lang="en-US" sz="3800" u="none" strike="noStrike" cap="none" dirty="0">
              <a:solidFill>
                <a:srgbClr val="FFFF00"/>
              </a:solidFill>
              <a:latin typeface="Courier" charset="0"/>
              <a:ea typeface="Courier" charset="0"/>
              <a:cs typeface="Courier" charset="0"/>
              <a:sym typeface="Cabin"/>
            </a:endParaRPr>
          </a:p>
          <a:p>
            <a:pPr marL="457200" marR="0" lvl="0" indent="0" algn="l" rtl="0">
              <a:lnSpc>
                <a:spcPct val="100000"/>
              </a:lnSpc>
              <a:spcBef>
                <a:spcPts val="0"/>
              </a:spcBef>
              <a:spcAft>
                <a:spcPts val="0"/>
              </a:spcAft>
              <a:buClr>
                <a:schemeClr val="lt1"/>
              </a:buClr>
              <a:buSzPct val="25000"/>
              <a:buFont typeface="Cabin"/>
              <a:buNone/>
            </a:pPr>
            <a:r>
              <a:rPr lang="el-GR" sz="3800" u="none" strike="noStrike" cap="none" dirty="0">
                <a:solidFill>
                  <a:schemeClr val="lt1"/>
                </a:solidFill>
                <a:latin typeface="Courier" charset="0"/>
                <a:ea typeface="Courier" charset="0"/>
                <a:cs typeface="Courier" charset="0"/>
                <a:sym typeface="Cabin"/>
              </a:rPr>
              <a:t>Μισθός</a:t>
            </a:r>
            <a:r>
              <a:rPr lang="en-US" sz="3800" u="none" strike="noStrike" cap="none" dirty="0">
                <a:solidFill>
                  <a:schemeClr val="lt1"/>
                </a:solidFill>
                <a:latin typeface="Courier" charset="0"/>
                <a:ea typeface="Courier" charset="0"/>
                <a:cs typeface="Courier" charset="0"/>
                <a:sym typeface="Cabin"/>
              </a:rPr>
              <a:t>: 96.25</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Shape 646"/>
          <p:cNvSpPr txBox="1">
            <a:spLocks noGrp="1"/>
          </p:cNvSpPr>
          <p:nvPr>
            <p:ph type="title"/>
          </p:nvPr>
        </p:nvSpPr>
        <p:spPr>
          <a:prstGeom prst="rect">
            <a:avLst/>
          </a:prstGeom>
        </p:spPr>
        <p:txBody>
          <a:bodyPr lIns="91425" tIns="91425" rIns="91425" bIns="91425" anchor="ctr" anchorCtr="0">
            <a:noAutofit/>
          </a:bodyPr>
          <a:lstStyle/>
          <a:p>
            <a:pPr lvl="0">
              <a:spcBef>
                <a:spcPts val="0"/>
              </a:spcBef>
              <a:buNone/>
            </a:pPr>
            <a:r>
              <a:rPr lang="el-GR" sz="3600" dirty="0">
                <a:solidFill>
                  <a:srgbClr val="FFFF00"/>
                </a:solidFill>
              </a:rPr>
              <a:t>Ευχαριστίες / Συνεισφορές</a:t>
            </a:r>
            <a:endParaRPr lang="en-US" sz="3600" dirty="0">
              <a:solidFill>
                <a:srgbClr val="FFFF00"/>
              </a:solidFill>
            </a:endParaRPr>
          </a:p>
        </p:txBody>
      </p:sp>
      <p:sp>
        <p:nvSpPr>
          <p:cNvPr id="647" name="Shape 647"/>
          <p:cNvSpPr txBox="1"/>
          <p:nvPr/>
        </p:nvSpPr>
        <p:spPr>
          <a:xfrm>
            <a:off x="1206100" y="2198849"/>
            <a:ext cx="6797699" cy="5914020"/>
          </a:xfrm>
          <a:prstGeom prst="rect">
            <a:avLst/>
          </a:prstGeom>
          <a:noFill/>
          <a:ln>
            <a:noFill/>
          </a:ln>
        </p:spPr>
        <p:txBody>
          <a:bodyPr lIns="91425" tIns="91425" rIns="91425" bIns="91425" anchor="t" anchorCtr="0">
            <a:noAutofit/>
          </a:bodyPr>
          <a:lstStyle/>
          <a:p>
            <a:pPr lvl="0" rtl="0">
              <a:spcBef>
                <a:spcPts val="0"/>
              </a:spcBef>
              <a:buNone/>
            </a:pPr>
            <a:r>
              <a:rPr lang="el-GR" sz="1800" dirty="0">
                <a:solidFill>
                  <a:srgbClr val="FFFFFF"/>
                </a:solidFill>
              </a:rPr>
              <a:t>Αυτές οι διαφάνειες είναι Πνευματική ιδιοκτησία 2010</a:t>
            </a:r>
            <a:r>
              <a:rPr lang="en-US" sz="1800" dirty="0">
                <a:solidFill>
                  <a:srgbClr val="FFFFFF"/>
                </a:solidFill>
              </a:rPr>
              <a:t>-  Charles R. Severance (</a:t>
            </a:r>
            <a:r>
              <a:rPr lang="en-US" sz="1800" u="sng" dirty="0">
                <a:solidFill>
                  <a:srgbClr val="FFFF00"/>
                </a:solidFill>
                <a:hlinkClick r:id="rId3"/>
              </a:rPr>
              <a:t>www.dr-chuck.com</a:t>
            </a:r>
            <a:r>
              <a:rPr lang="en-US" sz="1800" dirty="0">
                <a:solidFill>
                  <a:srgbClr val="FFFFFF"/>
                </a:solidFill>
              </a:rPr>
              <a:t>) </a:t>
            </a:r>
            <a:r>
              <a:rPr lang="el-GR" sz="1800" dirty="0">
                <a:solidFill>
                  <a:srgbClr val="FFFFFF"/>
                </a:solidFill>
              </a:rPr>
              <a:t>του</a:t>
            </a:r>
            <a:r>
              <a:rPr lang="en-US" sz="1800" dirty="0">
                <a:solidFill>
                  <a:srgbClr val="FFFFFF"/>
                </a:solidFill>
              </a:rPr>
              <a:t> University of Michigan School of Information </a:t>
            </a:r>
            <a:r>
              <a:rPr lang="el-GR" sz="1800" dirty="0">
                <a:solidFill>
                  <a:srgbClr val="FFFFFF"/>
                </a:solidFill>
              </a:rPr>
              <a:t>και είναι διαθέσιμες υπό την άδεια</a:t>
            </a:r>
            <a:r>
              <a:rPr lang="en-US" sz="1800" dirty="0">
                <a:solidFill>
                  <a:srgbClr val="FFFFFF"/>
                </a:solidFill>
              </a:rPr>
              <a:t> Creative Commons Attribution 4.0. </a:t>
            </a:r>
            <a:r>
              <a:rPr lang="el-GR" sz="1800" dirty="0">
                <a:solidFill>
                  <a:srgbClr val="FFFFFF"/>
                </a:solidFill>
              </a:rPr>
              <a:t>Παρακαλώ να διατηρήσετε αυτήν την τελευταία διαφάνεια σε όλα τα αντίγραφα του εγγράφου για να συμμορφωθείτε με τις απαιτήσεις απόδοσης της άδειας. Εάν κάνετε κάποια αλλαγή, μη διστάσετε να προσθέσετε το όνομα και τον οργανισμό σας στη λίστα των συντελεστών αυτής της σελίδας καθώς αναδημοσιεύετε το υλικό</a:t>
            </a:r>
            <a:r>
              <a:rPr lang="en-US" sz="1800" dirty="0">
                <a:solidFill>
                  <a:srgbClr val="FFFFFF"/>
                </a:solidFill>
              </a:rPr>
              <a:t>.</a:t>
            </a:r>
          </a:p>
          <a:p>
            <a:pPr lvl="0" rtl="0">
              <a:spcBef>
                <a:spcPts val="0"/>
              </a:spcBef>
              <a:buNone/>
            </a:pPr>
            <a:endParaRPr sz="1800" dirty="0">
              <a:solidFill>
                <a:srgbClr val="FFFFFF"/>
              </a:solidFill>
            </a:endParaRPr>
          </a:p>
          <a:p>
            <a:pPr lvl="0" rtl="0">
              <a:spcBef>
                <a:spcPts val="0"/>
              </a:spcBef>
              <a:buNone/>
            </a:pPr>
            <a:r>
              <a:rPr lang="el-GR" sz="1800" dirty="0">
                <a:solidFill>
                  <a:srgbClr val="FFFFFF"/>
                </a:solidFill>
              </a:rPr>
              <a:t>Αρχική ανάπτυξη </a:t>
            </a:r>
            <a:r>
              <a:rPr lang="en-US" sz="1800" dirty="0">
                <a:solidFill>
                  <a:srgbClr val="FFFFFF"/>
                </a:solidFill>
              </a:rPr>
              <a:t>: Charles Severance, University of Michigan School of Information</a:t>
            </a:r>
            <a:endParaRPr lang="el-GR" sz="1800" dirty="0">
              <a:solidFill>
                <a:srgbClr val="FFFFFF"/>
              </a:solidFill>
            </a:endParaRPr>
          </a:p>
          <a:p>
            <a:pPr lvl="0" rtl="0">
              <a:spcBef>
                <a:spcPts val="0"/>
              </a:spcBef>
              <a:buNone/>
            </a:pPr>
            <a:endParaRPr lang="el-GR" sz="1800" dirty="0">
              <a:solidFill>
                <a:srgbClr val="FFFFFF"/>
              </a:solidFill>
            </a:endParaRPr>
          </a:p>
          <a:p>
            <a:pPr lvl="0" rtl="0">
              <a:spcBef>
                <a:spcPts val="0"/>
              </a:spcBef>
              <a:buNone/>
            </a:pPr>
            <a:r>
              <a:rPr lang="el-GR" sz="1800" dirty="0">
                <a:solidFill>
                  <a:srgbClr val="FFFFFF"/>
                </a:solidFill>
              </a:rPr>
              <a:t>Απόδοση στα Ελληνικά: </a:t>
            </a:r>
            <a:r>
              <a:rPr lang="el-GR" sz="1800" dirty="0" err="1">
                <a:solidFill>
                  <a:srgbClr val="FFFFFF"/>
                </a:solidFill>
              </a:rPr>
              <a:t>Κιουρτίδου</a:t>
            </a:r>
            <a:r>
              <a:rPr lang="el-GR" sz="1800" dirty="0">
                <a:solidFill>
                  <a:srgbClr val="FFFFFF"/>
                </a:solidFill>
              </a:rPr>
              <a:t> Δ. Κωνσταντία</a:t>
            </a:r>
            <a:endParaRPr lang="en-US" sz="1800" dirty="0">
              <a:solidFill>
                <a:srgbClr val="FFFFFF"/>
              </a:solidFill>
            </a:endParaRPr>
          </a:p>
          <a:p>
            <a:pPr lvl="0" rtl="0">
              <a:spcBef>
                <a:spcPts val="0"/>
              </a:spcBef>
              <a:buNone/>
            </a:pPr>
            <a:endParaRPr sz="1800" dirty="0">
              <a:solidFill>
                <a:srgbClr val="FFFFFF"/>
              </a:solidFill>
            </a:endParaRPr>
          </a:p>
          <a:p>
            <a:pPr marL="261938" lvl="0" indent="-261938" rtl="0">
              <a:spcBef>
                <a:spcPts val="0"/>
              </a:spcBef>
              <a:buClr>
                <a:schemeClr val="dk2"/>
              </a:buClr>
              <a:buSzPct val="61111"/>
              <a:buFont typeface="Arial"/>
              <a:buNone/>
            </a:pPr>
            <a:r>
              <a:rPr lang="en-US" sz="1800" dirty="0">
                <a:solidFill>
                  <a:schemeClr val="lt1"/>
                </a:solidFill>
              </a:rPr>
              <a:t>… </a:t>
            </a:r>
            <a:r>
              <a:rPr lang="el-GR" sz="1800" dirty="0">
                <a:solidFill>
                  <a:schemeClr val="lt1"/>
                </a:solidFill>
              </a:rPr>
              <a:t>Εισαγάγετε νέους Μεταφραστές και άτομα που έχουν συνεισφέρει εδώ</a:t>
            </a:r>
            <a:endParaRPr lang="en-US" sz="1800" dirty="0">
              <a:solidFill>
                <a:schemeClr val="lt1"/>
              </a:solidFill>
            </a:endParaRPr>
          </a:p>
          <a:p>
            <a:pPr lvl="0">
              <a:spcBef>
                <a:spcPts val="0"/>
              </a:spcBef>
              <a:buNone/>
            </a:pPr>
            <a:endParaRPr sz="1800" dirty="0">
              <a:solidFill>
                <a:srgbClr val="FFFFFF"/>
              </a:solidFill>
            </a:endParaRPr>
          </a:p>
        </p:txBody>
      </p:sp>
      <p:pic>
        <p:nvPicPr>
          <p:cNvPr id="649" name="Shape 649"/>
          <p:cNvPicPr preferRelativeResize="0"/>
          <p:nvPr/>
        </p:nvPicPr>
        <p:blipFill rotWithShape="1">
          <a:blip r:embed="rId4">
            <a:alphaModFix/>
          </a:blip>
          <a:srcRect/>
          <a:stretch/>
        </p:blipFill>
        <p:spPr>
          <a:xfrm>
            <a:off x="13897687" y="1129973"/>
            <a:ext cx="1968599" cy="668400"/>
          </a:xfrm>
          <a:prstGeom prst="rect">
            <a:avLst/>
          </a:prstGeom>
          <a:noFill/>
          <a:ln>
            <a:noFill/>
          </a:ln>
        </p:spPr>
      </p:pic>
      <p:sp>
        <p:nvSpPr>
          <p:cNvPr id="650" name="Shape 650"/>
          <p:cNvSpPr txBox="1"/>
          <p:nvPr/>
        </p:nvSpPr>
        <p:spPr>
          <a:xfrm>
            <a:off x="8704400" y="2329324"/>
            <a:ext cx="6797699" cy="5783546"/>
          </a:xfrm>
          <a:prstGeom prst="rect">
            <a:avLst/>
          </a:prstGeom>
          <a:noFill/>
          <a:ln>
            <a:noFill/>
          </a:ln>
        </p:spPr>
        <p:txBody>
          <a:bodyPr lIns="91425" tIns="91425" rIns="91425" bIns="91425" anchor="t" anchorCtr="0">
            <a:noAutofit/>
          </a:bodyPr>
          <a:lstStyle/>
          <a:p>
            <a:pPr lvl="0" rtl="0">
              <a:spcBef>
                <a:spcPts val="0"/>
              </a:spcBef>
              <a:buNone/>
            </a:pPr>
            <a:r>
              <a:rPr lang="el-GR" sz="1800" dirty="0">
                <a:solidFill>
                  <a:srgbClr val="FFFFFF"/>
                </a:solidFill>
              </a:rPr>
              <a:t>Συνέχεια</a:t>
            </a:r>
            <a:r>
              <a:rPr lang="is-IS" sz="1800" dirty="0">
                <a:solidFill>
                  <a:srgbClr val="FFFFFF"/>
                </a:solidFill>
              </a:rPr>
              <a:t>…</a:t>
            </a:r>
            <a:endParaRPr lang="en-US" sz="1800" dirty="0">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Shape 257"/>
          <p:cNvSpPr txBox="1">
            <a:spLocks noGrp="1"/>
          </p:cNvSpPr>
          <p:nvPr>
            <p:ph type="title"/>
          </p:nvPr>
        </p:nvSpPr>
        <p:spPr>
          <a:xfrm>
            <a:off x="812800" y="542812"/>
            <a:ext cx="14630400" cy="11048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600" u="none" strike="noStrike" cap="none" dirty="0">
                <a:solidFill>
                  <a:srgbClr val="FFD966"/>
                </a:solidFill>
                <a:latin typeface="Arial" charset="0"/>
                <a:ea typeface="Arial" charset="0"/>
                <a:cs typeface="Arial" charset="0"/>
                <a:sym typeface="Cabin"/>
              </a:rPr>
              <a:t>Μεταβλητές</a:t>
            </a:r>
            <a:endParaRPr lang="en-US" sz="7600" u="none" strike="noStrike" cap="none" dirty="0">
              <a:solidFill>
                <a:srgbClr val="FFD966"/>
              </a:solidFill>
              <a:latin typeface="Arial" charset="0"/>
              <a:ea typeface="Arial" charset="0"/>
              <a:cs typeface="Arial" charset="0"/>
              <a:sym typeface="Cabin"/>
            </a:endParaRPr>
          </a:p>
        </p:txBody>
      </p:sp>
      <p:sp>
        <p:nvSpPr>
          <p:cNvPr id="258" name="Shape 258"/>
          <p:cNvSpPr txBox="1">
            <a:spLocks noGrp="1"/>
          </p:cNvSpPr>
          <p:nvPr>
            <p:ph type="body" idx="1"/>
          </p:nvPr>
        </p:nvSpPr>
        <p:spPr>
          <a:xfrm>
            <a:off x="812800" y="1827383"/>
            <a:ext cx="14630400" cy="3470161"/>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l-GR" sz="3200" u="none" strike="noStrike" cap="none" dirty="0">
                <a:solidFill>
                  <a:schemeClr val="lt1"/>
                </a:solidFill>
                <a:latin typeface="Arial" charset="0"/>
                <a:ea typeface="Arial" charset="0"/>
                <a:cs typeface="Arial" charset="0"/>
                <a:sym typeface="Cabin"/>
              </a:rPr>
              <a:t>Μια</a:t>
            </a:r>
            <a:r>
              <a:rPr lang="en-US" sz="3200" u="none" strike="noStrike" cap="none" dirty="0">
                <a:solidFill>
                  <a:schemeClr val="lt1"/>
                </a:solidFill>
                <a:latin typeface="Arial" charset="0"/>
                <a:ea typeface="Arial" charset="0"/>
                <a:cs typeface="Arial" charset="0"/>
                <a:sym typeface="Cabin"/>
              </a:rPr>
              <a:t> </a:t>
            </a:r>
            <a:r>
              <a:rPr lang="el-GR" sz="3200" u="none" strike="noStrike" cap="none" dirty="0">
                <a:solidFill>
                  <a:srgbClr val="00FF00"/>
                </a:solidFill>
                <a:latin typeface="Arial" charset="0"/>
                <a:ea typeface="Arial" charset="0"/>
                <a:cs typeface="Arial" charset="0"/>
                <a:sym typeface="Cabin"/>
              </a:rPr>
              <a:t>μεταβλητή</a:t>
            </a:r>
            <a:r>
              <a:rPr lang="en-US" sz="3200" u="none" strike="noStrike" cap="none" dirty="0">
                <a:solidFill>
                  <a:schemeClr val="lt1"/>
                </a:solidFill>
                <a:latin typeface="Arial" charset="0"/>
                <a:ea typeface="Arial" charset="0"/>
                <a:cs typeface="Arial" charset="0"/>
                <a:sym typeface="Cabin"/>
              </a:rPr>
              <a:t> </a:t>
            </a:r>
            <a:r>
              <a:rPr lang="el-GR" sz="3200" u="none" strike="noStrike" cap="none" dirty="0">
                <a:solidFill>
                  <a:schemeClr val="lt1"/>
                </a:solidFill>
                <a:latin typeface="Arial" charset="0"/>
                <a:ea typeface="Arial" charset="0"/>
                <a:cs typeface="Arial" charset="0"/>
                <a:sym typeface="Cabin"/>
              </a:rPr>
              <a:t>είναι ένα όνομα αντιστοιχισμένο στη μνήμη, όπου ο προγραμματιστής μπορεί να αποθηκεύσει δεδομένα και αργότερα να τα ανακτήσει με ανα</a:t>
            </a:r>
            <a:r>
              <a:rPr lang="el-GR" sz="3200" dirty="0">
                <a:solidFill>
                  <a:schemeClr val="lt1"/>
                </a:solidFill>
                <a:latin typeface="Arial" charset="0"/>
                <a:ea typeface="Arial" charset="0"/>
                <a:cs typeface="Arial" charset="0"/>
                <a:sym typeface="Cabin"/>
              </a:rPr>
              <a:t>φορά του «ονόματος» της </a:t>
            </a:r>
            <a:r>
              <a:rPr lang="el-GR" sz="3200" u="none" strike="noStrike" cap="none" dirty="0">
                <a:solidFill>
                  <a:srgbClr val="00FF00"/>
                </a:solidFill>
                <a:latin typeface="Arial" charset="0"/>
                <a:ea typeface="Arial" charset="0"/>
                <a:cs typeface="Arial" charset="0"/>
                <a:sym typeface="Cabin"/>
              </a:rPr>
              <a:t>μεταβλητής</a:t>
            </a:r>
            <a:r>
              <a:rPr lang="el-GR" sz="3200" u="none" strike="noStrike" cap="none" dirty="0">
                <a:solidFill>
                  <a:schemeClr val="lt1"/>
                </a:solidFill>
                <a:latin typeface="Arial" charset="0"/>
                <a:ea typeface="Arial" charset="0"/>
                <a:cs typeface="Arial" charset="0"/>
                <a:sym typeface="Cabin"/>
              </a:rPr>
              <a:t>.</a:t>
            </a:r>
            <a:endParaRPr lang="en-US" sz="3200" b="0" i="0" u="none" strike="noStrike" cap="none" dirty="0">
              <a:solidFill>
                <a:schemeClr val="lt1"/>
              </a:solidFill>
              <a:sym typeface="Arial"/>
            </a:endParaRPr>
          </a:p>
          <a:p>
            <a:pPr marL="749300" marR="0" lvl="0" indent="-371094" algn="l" rtl="0">
              <a:lnSpc>
                <a:spcPct val="100000"/>
              </a:lnSpc>
              <a:spcBef>
                <a:spcPts val="3500"/>
              </a:spcBef>
              <a:spcAft>
                <a:spcPts val="0"/>
              </a:spcAft>
              <a:buClr>
                <a:schemeClr val="lt1"/>
              </a:buClr>
              <a:buSzPct val="100000"/>
              <a:buFont typeface="Cabin"/>
              <a:buChar char="•"/>
            </a:pPr>
            <a:r>
              <a:rPr lang="el-GR" sz="3200" u="none" strike="noStrike" cap="none" dirty="0">
                <a:solidFill>
                  <a:schemeClr val="lt1"/>
                </a:solidFill>
                <a:latin typeface="Arial" charset="0"/>
                <a:ea typeface="Arial" charset="0"/>
                <a:cs typeface="Arial" charset="0"/>
                <a:sym typeface="Cabin"/>
              </a:rPr>
              <a:t>Οι προγραμματιστές επιλέγουν τα ονόματα των </a:t>
            </a:r>
            <a:r>
              <a:rPr lang="el-GR" sz="3200" dirty="0">
                <a:solidFill>
                  <a:srgbClr val="00FF00"/>
                </a:solidFill>
                <a:latin typeface="Arial" charset="0"/>
                <a:cs typeface="Arial" charset="0"/>
                <a:sym typeface="Cabin"/>
              </a:rPr>
              <a:t>μεταβλητών</a:t>
            </a:r>
            <a:endParaRPr lang="en-US" sz="3200" dirty="0">
              <a:solidFill>
                <a:srgbClr val="00FF00"/>
              </a:solidFill>
              <a:latin typeface="Arial" charset="0"/>
              <a:cs typeface="Arial" charset="0"/>
              <a:sym typeface="Cabin"/>
            </a:endParaRPr>
          </a:p>
          <a:p>
            <a:pPr marL="749300" marR="0" lvl="0" indent="-371094" algn="l" rtl="0">
              <a:lnSpc>
                <a:spcPct val="100000"/>
              </a:lnSpc>
              <a:spcBef>
                <a:spcPts val="3500"/>
              </a:spcBef>
              <a:spcAft>
                <a:spcPts val="0"/>
              </a:spcAft>
              <a:buClr>
                <a:schemeClr val="lt1"/>
              </a:buClr>
              <a:buSzPct val="100000"/>
              <a:buFont typeface="Cabin"/>
              <a:buChar char="•"/>
            </a:pPr>
            <a:r>
              <a:rPr lang="el-GR" sz="3200" u="none" strike="noStrike" cap="none" dirty="0">
                <a:solidFill>
                  <a:schemeClr val="lt1"/>
                </a:solidFill>
                <a:latin typeface="Arial" charset="0"/>
                <a:ea typeface="Arial" charset="0"/>
                <a:cs typeface="Arial" charset="0"/>
                <a:sym typeface="Cabin"/>
              </a:rPr>
              <a:t>Μπορείτε να αλλάξετε το περιεχόμενο μιας </a:t>
            </a:r>
            <a:r>
              <a:rPr lang="en-US" sz="3200" u="none" strike="noStrike" cap="none" dirty="0">
                <a:solidFill>
                  <a:schemeClr val="lt1"/>
                </a:solidFill>
                <a:latin typeface="Arial" charset="0"/>
                <a:ea typeface="Arial" charset="0"/>
                <a:cs typeface="Arial" charset="0"/>
                <a:sym typeface="Cabin"/>
              </a:rPr>
              <a:t> </a:t>
            </a:r>
            <a:r>
              <a:rPr lang="el-GR" sz="3200" u="none" strike="noStrike" cap="none" dirty="0">
                <a:solidFill>
                  <a:srgbClr val="00FF00"/>
                </a:solidFill>
                <a:latin typeface="Arial" charset="0"/>
                <a:ea typeface="Arial" charset="0"/>
                <a:cs typeface="Arial" charset="0"/>
                <a:sym typeface="Cabin"/>
              </a:rPr>
              <a:t>μεταβλητής</a:t>
            </a:r>
            <a:r>
              <a:rPr lang="en-US" sz="3200" u="none" strike="noStrike" cap="none" dirty="0">
                <a:solidFill>
                  <a:srgbClr val="00FF00"/>
                </a:solidFill>
                <a:latin typeface="Arial" charset="0"/>
                <a:ea typeface="Arial" charset="0"/>
                <a:cs typeface="Arial" charset="0"/>
                <a:sym typeface="Cabin"/>
              </a:rPr>
              <a:t> </a:t>
            </a:r>
            <a:r>
              <a:rPr lang="el-GR" sz="3200" u="none" strike="noStrike" cap="none" dirty="0">
                <a:solidFill>
                  <a:schemeClr val="lt1"/>
                </a:solidFill>
                <a:latin typeface="Arial" charset="0"/>
                <a:ea typeface="Arial" charset="0"/>
                <a:cs typeface="Arial" charset="0"/>
                <a:sym typeface="Cabin"/>
              </a:rPr>
              <a:t>σε επόμενη εντολή</a:t>
            </a:r>
            <a:endParaRPr lang="en-US" sz="3200" u="none" strike="noStrike" cap="none" dirty="0">
              <a:solidFill>
                <a:schemeClr val="lt1"/>
              </a:solidFill>
              <a:latin typeface="Arial" charset="0"/>
              <a:ea typeface="Arial" charset="0"/>
              <a:cs typeface="Arial" charset="0"/>
              <a:sym typeface="Cabin"/>
            </a:endParaRPr>
          </a:p>
        </p:txBody>
      </p:sp>
      <p:sp>
        <p:nvSpPr>
          <p:cNvPr id="259" name="Shape 259"/>
          <p:cNvSpPr txBox="1"/>
          <p:nvPr/>
        </p:nvSpPr>
        <p:spPr>
          <a:xfrm>
            <a:off x="10388600" y="5770301"/>
            <a:ext cx="5016500" cy="12700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4900">
                <a:solidFill>
                  <a:schemeClr val="lt1"/>
                </a:solidFill>
                <a:latin typeface="Arial" charset="0"/>
                <a:ea typeface="Arial" charset="0"/>
                <a:cs typeface="Arial" charset="0"/>
                <a:sym typeface="Cabin"/>
              </a:rPr>
              <a:t> </a:t>
            </a:r>
            <a:r>
              <a:rPr lang="en-US" sz="4900" u="none" strike="noStrike" cap="none">
                <a:solidFill>
                  <a:schemeClr val="lt1"/>
                </a:solidFill>
                <a:latin typeface="Arial" charset="0"/>
                <a:ea typeface="Arial" charset="0"/>
                <a:cs typeface="Arial" charset="0"/>
                <a:sym typeface="Cabin"/>
              </a:rPr>
              <a:t>12.2</a:t>
            </a:r>
          </a:p>
        </p:txBody>
      </p:sp>
      <p:sp>
        <p:nvSpPr>
          <p:cNvPr id="260" name="Shape 260"/>
          <p:cNvSpPr txBox="1"/>
          <p:nvPr/>
        </p:nvSpPr>
        <p:spPr>
          <a:xfrm>
            <a:off x="9534525" y="5967151"/>
            <a:ext cx="444500" cy="863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5200" u="none" strike="noStrike" cap="none">
                <a:solidFill>
                  <a:srgbClr val="00FF00"/>
                </a:solidFill>
                <a:latin typeface="Arial" charset="0"/>
                <a:ea typeface="Arial" charset="0"/>
                <a:cs typeface="Arial" charset="0"/>
                <a:sym typeface="Cabin"/>
              </a:rPr>
              <a:t>x</a:t>
            </a:r>
          </a:p>
        </p:txBody>
      </p:sp>
      <p:sp>
        <p:nvSpPr>
          <p:cNvPr id="261" name="Shape 261"/>
          <p:cNvSpPr txBox="1"/>
          <p:nvPr/>
        </p:nvSpPr>
        <p:spPr>
          <a:xfrm>
            <a:off x="10350500" y="7408601"/>
            <a:ext cx="5016500" cy="12700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4900">
                <a:solidFill>
                  <a:schemeClr val="lt1"/>
                </a:solidFill>
                <a:latin typeface="Arial" charset="0"/>
                <a:ea typeface="Arial" charset="0"/>
                <a:cs typeface="Arial" charset="0"/>
                <a:sym typeface="Cabin"/>
              </a:rPr>
              <a:t> </a:t>
            </a:r>
            <a:r>
              <a:rPr lang="en-US" sz="4900" u="none" strike="noStrike" cap="none">
                <a:solidFill>
                  <a:schemeClr val="lt1"/>
                </a:solidFill>
                <a:latin typeface="Arial" charset="0"/>
                <a:ea typeface="Arial" charset="0"/>
                <a:cs typeface="Arial" charset="0"/>
                <a:sym typeface="Cabin"/>
              </a:rPr>
              <a:t>14               </a:t>
            </a:r>
          </a:p>
        </p:txBody>
      </p:sp>
      <p:sp>
        <p:nvSpPr>
          <p:cNvPr id="262" name="Shape 262"/>
          <p:cNvSpPr txBox="1"/>
          <p:nvPr/>
        </p:nvSpPr>
        <p:spPr>
          <a:xfrm>
            <a:off x="9518650" y="7611801"/>
            <a:ext cx="404811" cy="863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5200" u="none" strike="noStrike" cap="none">
                <a:solidFill>
                  <a:srgbClr val="00FF00"/>
                </a:solidFill>
                <a:latin typeface="Arial" charset="0"/>
                <a:ea typeface="Arial" charset="0"/>
                <a:cs typeface="Arial" charset="0"/>
                <a:sym typeface="Cabin"/>
              </a:rPr>
              <a:t>y</a:t>
            </a:r>
          </a:p>
        </p:txBody>
      </p:sp>
      <p:sp>
        <p:nvSpPr>
          <p:cNvPr id="263" name="Shape 263"/>
          <p:cNvSpPr txBox="1"/>
          <p:nvPr/>
        </p:nvSpPr>
        <p:spPr>
          <a:xfrm>
            <a:off x="2624125" y="6001964"/>
            <a:ext cx="4038900" cy="23876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4800" i="0" u="none" strike="noStrike" cap="none" dirty="0">
                <a:solidFill>
                  <a:srgbClr val="00FF00"/>
                </a:solidFill>
                <a:latin typeface="Courier"/>
                <a:ea typeface="Courier"/>
                <a:cs typeface="Courier"/>
                <a:sym typeface="Courier New"/>
              </a:rPr>
              <a:t>x </a:t>
            </a:r>
            <a:r>
              <a:rPr lang="en-US" sz="4800" i="0" u="none" strike="noStrike" cap="none" dirty="0">
                <a:solidFill>
                  <a:srgbClr val="FFFFFF"/>
                </a:solidFill>
                <a:latin typeface="Courier"/>
                <a:ea typeface="Courier"/>
                <a:cs typeface="Courier"/>
                <a:sym typeface="Courier New"/>
              </a:rPr>
              <a:t>=</a:t>
            </a:r>
            <a:r>
              <a:rPr lang="en-US" sz="4800" i="0" u="none" strike="noStrike" cap="none" dirty="0">
                <a:solidFill>
                  <a:srgbClr val="FFFF00"/>
                </a:solidFill>
                <a:latin typeface="Courier"/>
                <a:ea typeface="Courier"/>
                <a:cs typeface="Courier"/>
                <a:sym typeface="Courier New"/>
              </a:rPr>
              <a:t> </a:t>
            </a:r>
            <a:r>
              <a:rPr lang="en-US" sz="4800" i="0" u="none" strike="noStrike" cap="none" dirty="0">
                <a:solidFill>
                  <a:srgbClr val="FF9900"/>
                </a:solidFill>
                <a:latin typeface="Courier"/>
                <a:ea typeface="Courier"/>
                <a:cs typeface="Courier"/>
                <a:sym typeface="Courier New"/>
              </a:rPr>
              <a:t>12.2</a:t>
            </a:r>
          </a:p>
          <a:p>
            <a:pPr marL="0" marR="0" lvl="0" indent="0" algn="l" rtl="0">
              <a:lnSpc>
                <a:spcPct val="100000"/>
              </a:lnSpc>
              <a:spcBef>
                <a:spcPts val="0"/>
              </a:spcBef>
              <a:spcAft>
                <a:spcPts val="0"/>
              </a:spcAft>
              <a:buClr>
                <a:srgbClr val="00FF00"/>
              </a:buClr>
              <a:buSzPct val="25000"/>
              <a:buFont typeface="Cabin"/>
              <a:buNone/>
            </a:pPr>
            <a:r>
              <a:rPr lang="en-US" sz="4800" i="0" u="none" strike="noStrike" cap="none" dirty="0">
                <a:solidFill>
                  <a:srgbClr val="00FF00"/>
                </a:solidFill>
                <a:latin typeface="Courier"/>
                <a:ea typeface="Courier"/>
                <a:cs typeface="Courier"/>
                <a:sym typeface="Courier New"/>
              </a:rPr>
              <a:t>y</a:t>
            </a:r>
            <a:r>
              <a:rPr lang="en-US" sz="4800" i="0" u="none" strike="noStrike" cap="none" dirty="0">
                <a:solidFill>
                  <a:srgbClr val="FFFF00"/>
                </a:solidFill>
                <a:latin typeface="Courier"/>
                <a:ea typeface="Courier"/>
                <a:cs typeface="Courier"/>
                <a:sym typeface="Courier New"/>
              </a:rPr>
              <a:t> </a:t>
            </a:r>
            <a:r>
              <a:rPr lang="en-US" sz="4800" i="0" u="none" strike="noStrike" cap="none" dirty="0">
                <a:solidFill>
                  <a:srgbClr val="FFFFFF"/>
                </a:solidFill>
                <a:latin typeface="Courier"/>
                <a:ea typeface="Courier"/>
                <a:cs typeface="Courier"/>
                <a:sym typeface="Courier New"/>
              </a:rPr>
              <a:t>=</a:t>
            </a:r>
            <a:r>
              <a:rPr lang="en-US" sz="4800" i="0" u="none" strike="noStrike" cap="none" dirty="0">
                <a:solidFill>
                  <a:srgbClr val="FFFF00"/>
                </a:solidFill>
                <a:latin typeface="Courier"/>
                <a:ea typeface="Courier"/>
                <a:cs typeface="Courier"/>
                <a:sym typeface="Courier New"/>
              </a:rPr>
              <a:t> </a:t>
            </a:r>
            <a:r>
              <a:rPr lang="en-US" sz="4800" i="0" u="none" strike="noStrike" cap="none" dirty="0">
                <a:solidFill>
                  <a:srgbClr val="FF9900"/>
                </a:solidFill>
                <a:latin typeface="Courier"/>
                <a:ea typeface="Courier"/>
                <a:cs typeface="Courier"/>
                <a:sym typeface="Courier New"/>
              </a:rPr>
              <a:t>14</a:t>
            </a:r>
          </a:p>
          <a:p>
            <a:pPr marL="0" marR="0" lvl="0" indent="0" algn="ctr" rtl="0">
              <a:lnSpc>
                <a:spcPct val="100000"/>
              </a:lnSpc>
              <a:spcBef>
                <a:spcPts val="0"/>
              </a:spcBef>
              <a:spcAft>
                <a:spcPts val="0"/>
              </a:spcAft>
              <a:buNone/>
            </a:pPr>
            <a:endParaRPr sz="4800" b="1" dirty="0">
              <a:latin typeface="Courier"/>
              <a:ea typeface="Courier"/>
              <a:cs typeface="Courier"/>
              <a:sym typeface="Courier New"/>
            </a:endParaRPr>
          </a:p>
        </p:txBody>
      </p:sp>
      <p:sp>
        <p:nvSpPr>
          <p:cNvPr id="264" name="Shape 264"/>
          <p:cNvSpPr txBox="1"/>
          <p:nvPr/>
        </p:nvSpPr>
        <p:spPr>
          <a:xfrm>
            <a:off x="2624125" y="8034325"/>
            <a:ext cx="3789000" cy="863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Font typeface="Cabin"/>
              <a:buNone/>
            </a:pPr>
            <a:endParaRPr sz="4800">
              <a:latin typeface="Courier"/>
              <a:ea typeface="Courier"/>
              <a:cs typeface="Courier"/>
              <a:sym typeface="Courier New"/>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9" name="Shape 259"/>
          <p:cNvSpPr txBox="1"/>
          <p:nvPr/>
        </p:nvSpPr>
        <p:spPr>
          <a:xfrm>
            <a:off x="10388600" y="5776342"/>
            <a:ext cx="5016500" cy="12700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4900">
                <a:solidFill>
                  <a:schemeClr val="lt1"/>
                </a:solidFill>
                <a:latin typeface="Arial" charset="0"/>
                <a:ea typeface="Arial" charset="0"/>
                <a:cs typeface="Arial" charset="0"/>
                <a:sym typeface="Cabin"/>
              </a:rPr>
              <a:t> </a:t>
            </a:r>
            <a:r>
              <a:rPr lang="en-US" sz="4900" u="none" strike="noStrike" cap="none">
                <a:solidFill>
                  <a:schemeClr val="lt1"/>
                </a:solidFill>
                <a:latin typeface="Arial" charset="0"/>
                <a:ea typeface="Arial" charset="0"/>
                <a:cs typeface="Arial" charset="0"/>
                <a:sym typeface="Cabin"/>
              </a:rPr>
              <a:t>12.2</a:t>
            </a:r>
          </a:p>
        </p:txBody>
      </p:sp>
      <p:sp>
        <p:nvSpPr>
          <p:cNvPr id="260" name="Shape 260"/>
          <p:cNvSpPr txBox="1"/>
          <p:nvPr/>
        </p:nvSpPr>
        <p:spPr>
          <a:xfrm>
            <a:off x="9534525" y="5973192"/>
            <a:ext cx="444500" cy="863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5200" u="none" strike="noStrike" cap="none">
                <a:solidFill>
                  <a:srgbClr val="00FF00"/>
                </a:solidFill>
                <a:latin typeface="Arial" charset="0"/>
                <a:ea typeface="Arial" charset="0"/>
                <a:cs typeface="Arial" charset="0"/>
                <a:sym typeface="Cabin"/>
              </a:rPr>
              <a:t>x</a:t>
            </a:r>
          </a:p>
        </p:txBody>
      </p:sp>
      <p:sp>
        <p:nvSpPr>
          <p:cNvPr id="261" name="Shape 261"/>
          <p:cNvSpPr txBox="1"/>
          <p:nvPr/>
        </p:nvSpPr>
        <p:spPr>
          <a:xfrm>
            <a:off x="10350500" y="7414642"/>
            <a:ext cx="5016500" cy="12700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4900">
                <a:solidFill>
                  <a:schemeClr val="lt1"/>
                </a:solidFill>
                <a:latin typeface="Arial" charset="0"/>
                <a:ea typeface="Arial" charset="0"/>
                <a:cs typeface="Arial" charset="0"/>
                <a:sym typeface="Cabin"/>
              </a:rPr>
              <a:t> </a:t>
            </a:r>
            <a:r>
              <a:rPr lang="en-US" sz="4900" u="none" strike="noStrike" cap="none">
                <a:solidFill>
                  <a:schemeClr val="lt1"/>
                </a:solidFill>
                <a:latin typeface="Arial" charset="0"/>
                <a:ea typeface="Arial" charset="0"/>
                <a:cs typeface="Arial" charset="0"/>
                <a:sym typeface="Cabin"/>
              </a:rPr>
              <a:t>14               </a:t>
            </a:r>
          </a:p>
        </p:txBody>
      </p:sp>
      <p:sp>
        <p:nvSpPr>
          <p:cNvPr id="262" name="Shape 262"/>
          <p:cNvSpPr txBox="1"/>
          <p:nvPr/>
        </p:nvSpPr>
        <p:spPr>
          <a:xfrm>
            <a:off x="9518650" y="7617842"/>
            <a:ext cx="404811" cy="863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5200" u="none" strike="noStrike" cap="none">
                <a:solidFill>
                  <a:srgbClr val="00FF00"/>
                </a:solidFill>
                <a:latin typeface="Arial" charset="0"/>
                <a:ea typeface="Arial" charset="0"/>
                <a:cs typeface="Arial" charset="0"/>
                <a:sym typeface="Cabin"/>
              </a:rPr>
              <a:t>y</a:t>
            </a:r>
          </a:p>
        </p:txBody>
      </p:sp>
      <p:grpSp>
        <p:nvGrpSpPr>
          <p:cNvPr id="10" name="Shape 276"/>
          <p:cNvGrpSpPr/>
          <p:nvPr/>
        </p:nvGrpSpPr>
        <p:grpSpPr>
          <a:xfrm>
            <a:off x="10690224" y="6012880"/>
            <a:ext cx="763600" cy="903398"/>
            <a:chOff x="0" y="0"/>
            <a:chExt cx="762000" cy="901775"/>
          </a:xfrm>
        </p:grpSpPr>
        <p:cxnSp>
          <p:nvCxnSpPr>
            <p:cNvPr id="11" name="Shape 277"/>
            <p:cNvCxnSpPr/>
            <p:nvPr/>
          </p:nvCxnSpPr>
          <p:spPr>
            <a:xfrm flipH="1">
              <a:off x="0" y="15875"/>
              <a:ext cx="762000" cy="885900"/>
            </a:xfrm>
            <a:prstGeom prst="straightConnector1">
              <a:avLst/>
            </a:prstGeom>
            <a:noFill/>
            <a:ln w="63500" cap="rnd" cmpd="sng">
              <a:solidFill>
                <a:srgbClr val="FFFF00"/>
              </a:solidFill>
              <a:prstDash val="solid"/>
              <a:miter/>
              <a:headEnd type="none" w="med" len="med"/>
              <a:tailEnd type="none" w="med" len="med"/>
            </a:ln>
          </p:spPr>
        </p:cxnSp>
        <p:cxnSp>
          <p:nvCxnSpPr>
            <p:cNvPr id="12" name="Shape 278"/>
            <p:cNvCxnSpPr/>
            <p:nvPr/>
          </p:nvCxnSpPr>
          <p:spPr>
            <a:xfrm>
              <a:off x="0" y="0"/>
              <a:ext cx="571500" cy="796799"/>
            </a:xfrm>
            <a:prstGeom prst="straightConnector1">
              <a:avLst/>
            </a:prstGeom>
            <a:noFill/>
            <a:ln w="63500" cap="rnd" cmpd="sng">
              <a:solidFill>
                <a:srgbClr val="FFFF00"/>
              </a:solidFill>
              <a:prstDash val="solid"/>
              <a:miter/>
              <a:headEnd type="none" w="med" len="med"/>
              <a:tailEnd type="none" w="med" len="med"/>
            </a:ln>
          </p:spPr>
        </p:cxnSp>
      </p:grpSp>
      <p:sp>
        <p:nvSpPr>
          <p:cNvPr id="13" name="Shape 279"/>
          <p:cNvSpPr txBox="1"/>
          <p:nvPr/>
        </p:nvSpPr>
        <p:spPr>
          <a:xfrm>
            <a:off x="11852275" y="5949380"/>
            <a:ext cx="1669799" cy="9399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5800" u="none" strike="noStrike" cap="none">
                <a:solidFill>
                  <a:schemeClr val="lt1"/>
                </a:solidFill>
                <a:latin typeface="Arial" charset="0"/>
                <a:ea typeface="Arial" charset="0"/>
                <a:cs typeface="Arial" charset="0"/>
                <a:sym typeface="Cabin"/>
              </a:rPr>
              <a:t>100</a:t>
            </a:r>
          </a:p>
        </p:txBody>
      </p:sp>
      <p:sp>
        <p:nvSpPr>
          <p:cNvPr id="14" name="Shape 263"/>
          <p:cNvSpPr txBox="1"/>
          <p:nvPr/>
        </p:nvSpPr>
        <p:spPr>
          <a:xfrm>
            <a:off x="2624125" y="6008005"/>
            <a:ext cx="4038900" cy="23876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4800" i="0" u="none" strike="noStrike" cap="none" dirty="0">
                <a:solidFill>
                  <a:srgbClr val="00FF00"/>
                </a:solidFill>
                <a:latin typeface="Courier"/>
                <a:ea typeface="Courier"/>
                <a:cs typeface="Courier"/>
                <a:sym typeface="Courier New"/>
              </a:rPr>
              <a:t>x </a:t>
            </a:r>
            <a:r>
              <a:rPr lang="en-US" sz="4800" i="0" u="none" strike="noStrike" cap="none" dirty="0">
                <a:solidFill>
                  <a:srgbClr val="FFFFFF"/>
                </a:solidFill>
                <a:latin typeface="Courier"/>
                <a:ea typeface="Courier"/>
                <a:cs typeface="Courier"/>
                <a:sym typeface="Courier New"/>
              </a:rPr>
              <a:t>=</a:t>
            </a:r>
            <a:r>
              <a:rPr lang="en-US" sz="4800" i="0" u="none" strike="noStrike" cap="none" dirty="0">
                <a:solidFill>
                  <a:srgbClr val="FFFF00"/>
                </a:solidFill>
                <a:latin typeface="Courier"/>
                <a:ea typeface="Courier"/>
                <a:cs typeface="Courier"/>
                <a:sym typeface="Courier New"/>
              </a:rPr>
              <a:t> </a:t>
            </a:r>
            <a:r>
              <a:rPr lang="en-US" sz="4800" i="0" u="none" strike="noStrike" cap="none" dirty="0">
                <a:solidFill>
                  <a:srgbClr val="FF9900"/>
                </a:solidFill>
                <a:latin typeface="Courier"/>
                <a:ea typeface="Courier"/>
                <a:cs typeface="Courier"/>
                <a:sym typeface="Courier New"/>
              </a:rPr>
              <a:t>12.2</a:t>
            </a:r>
          </a:p>
          <a:p>
            <a:pPr marL="0" marR="0" lvl="0" indent="0" algn="l" rtl="0">
              <a:lnSpc>
                <a:spcPct val="100000"/>
              </a:lnSpc>
              <a:spcBef>
                <a:spcPts val="0"/>
              </a:spcBef>
              <a:spcAft>
                <a:spcPts val="0"/>
              </a:spcAft>
              <a:buClr>
                <a:srgbClr val="00FF00"/>
              </a:buClr>
              <a:buSzPct val="25000"/>
              <a:buFont typeface="Cabin"/>
              <a:buNone/>
            </a:pPr>
            <a:r>
              <a:rPr lang="en-US" sz="4800" i="0" u="none" strike="noStrike" cap="none" dirty="0">
                <a:solidFill>
                  <a:srgbClr val="00FF00"/>
                </a:solidFill>
                <a:latin typeface="Courier"/>
                <a:ea typeface="Courier"/>
                <a:cs typeface="Courier"/>
                <a:sym typeface="Courier New"/>
              </a:rPr>
              <a:t>y</a:t>
            </a:r>
            <a:r>
              <a:rPr lang="en-US" sz="4800" i="0" u="none" strike="noStrike" cap="none" dirty="0">
                <a:solidFill>
                  <a:srgbClr val="FFFF00"/>
                </a:solidFill>
                <a:latin typeface="Courier"/>
                <a:ea typeface="Courier"/>
                <a:cs typeface="Courier"/>
                <a:sym typeface="Courier New"/>
              </a:rPr>
              <a:t> </a:t>
            </a:r>
            <a:r>
              <a:rPr lang="en-US" sz="4800" i="0" u="none" strike="noStrike" cap="none" dirty="0">
                <a:solidFill>
                  <a:srgbClr val="FFFFFF"/>
                </a:solidFill>
                <a:latin typeface="Courier"/>
                <a:ea typeface="Courier"/>
                <a:cs typeface="Courier"/>
                <a:sym typeface="Courier New"/>
              </a:rPr>
              <a:t>=</a:t>
            </a:r>
            <a:r>
              <a:rPr lang="en-US" sz="4800" i="0" u="none" strike="noStrike" cap="none" dirty="0">
                <a:solidFill>
                  <a:srgbClr val="FFFF00"/>
                </a:solidFill>
                <a:latin typeface="Courier"/>
                <a:ea typeface="Courier"/>
                <a:cs typeface="Courier"/>
                <a:sym typeface="Courier New"/>
              </a:rPr>
              <a:t> </a:t>
            </a:r>
            <a:r>
              <a:rPr lang="en-US" sz="4800" i="0" u="none" strike="noStrike" cap="none" dirty="0">
                <a:solidFill>
                  <a:srgbClr val="FF9900"/>
                </a:solidFill>
                <a:latin typeface="Courier"/>
                <a:ea typeface="Courier"/>
                <a:cs typeface="Courier"/>
                <a:sym typeface="Courier New"/>
              </a:rPr>
              <a:t>14</a:t>
            </a:r>
          </a:p>
          <a:p>
            <a:r>
              <a:rPr lang="en-US" sz="4800" dirty="0">
                <a:solidFill>
                  <a:srgbClr val="00FF00"/>
                </a:solidFill>
                <a:latin typeface="Courier"/>
                <a:ea typeface="Courier"/>
                <a:cs typeface="Courier"/>
                <a:sym typeface="Courier New"/>
              </a:rPr>
              <a:t>x </a:t>
            </a:r>
            <a:r>
              <a:rPr lang="en-US" sz="4800" dirty="0">
                <a:solidFill>
                  <a:srgbClr val="FFFFFF"/>
                </a:solidFill>
                <a:latin typeface="Courier"/>
                <a:ea typeface="Courier"/>
                <a:cs typeface="Courier"/>
                <a:sym typeface="Courier New"/>
              </a:rPr>
              <a:t>=</a:t>
            </a:r>
            <a:r>
              <a:rPr lang="en-US" sz="4800" dirty="0">
                <a:solidFill>
                  <a:srgbClr val="FFFF00"/>
                </a:solidFill>
                <a:latin typeface="Courier"/>
                <a:ea typeface="Courier"/>
                <a:cs typeface="Courier"/>
                <a:sym typeface="Courier New"/>
              </a:rPr>
              <a:t> </a:t>
            </a:r>
            <a:r>
              <a:rPr lang="en-US" sz="4800" dirty="0">
                <a:solidFill>
                  <a:srgbClr val="FF9900"/>
                </a:solidFill>
                <a:latin typeface="Courier"/>
                <a:ea typeface="Courier"/>
                <a:cs typeface="Courier"/>
                <a:sym typeface="Courier New"/>
              </a:rPr>
              <a:t>100</a:t>
            </a:r>
          </a:p>
        </p:txBody>
      </p:sp>
      <p:sp>
        <p:nvSpPr>
          <p:cNvPr id="19" name="Shape 257">
            <a:extLst>
              <a:ext uri="{FF2B5EF4-FFF2-40B4-BE49-F238E27FC236}">
                <a16:creationId xmlns:a16="http://schemas.microsoft.com/office/drawing/2014/main" id="{80FBAC5D-0923-43BC-84B9-EE63F34F158D}"/>
              </a:ext>
            </a:extLst>
          </p:cNvPr>
          <p:cNvSpPr txBox="1">
            <a:spLocks noGrp="1"/>
          </p:cNvSpPr>
          <p:nvPr>
            <p:ph type="title"/>
          </p:nvPr>
        </p:nvSpPr>
        <p:spPr>
          <a:xfrm>
            <a:off x="812800" y="542812"/>
            <a:ext cx="14630400" cy="11048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600" u="none" strike="noStrike" cap="none" dirty="0">
                <a:solidFill>
                  <a:srgbClr val="FFD966"/>
                </a:solidFill>
                <a:latin typeface="Arial" charset="0"/>
                <a:ea typeface="Arial" charset="0"/>
                <a:cs typeface="Arial" charset="0"/>
                <a:sym typeface="Cabin"/>
              </a:rPr>
              <a:t>Μεταβλητές</a:t>
            </a:r>
            <a:endParaRPr lang="en-US" sz="7600" u="none" strike="noStrike" cap="none" dirty="0">
              <a:solidFill>
                <a:srgbClr val="FFD966"/>
              </a:solidFill>
              <a:latin typeface="Arial" charset="0"/>
              <a:ea typeface="Arial" charset="0"/>
              <a:cs typeface="Arial" charset="0"/>
              <a:sym typeface="Cabin"/>
            </a:endParaRPr>
          </a:p>
        </p:txBody>
      </p:sp>
      <p:sp>
        <p:nvSpPr>
          <p:cNvPr id="20" name="Shape 258">
            <a:extLst>
              <a:ext uri="{FF2B5EF4-FFF2-40B4-BE49-F238E27FC236}">
                <a16:creationId xmlns:a16="http://schemas.microsoft.com/office/drawing/2014/main" id="{800BAD51-0066-4C46-9D03-4C260A13F2E9}"/>
              </a:ext>
            </a:extLst>
          </p:cNvPr>
          <p:cNvSpPr txBox="1">
            <a:spLocks noGrp="1"/>
          </p:cNvSpPr>
          <p:nvPr>
            <p:ph type="body" idx="1"/>
          </p:nvPr>
        </p:nvSpPr>
        <p:spPr>
          <a:xfrm>
            <a:off x="812800" y="1827383"/>
            <a:ext cx="14630400" cy="3470161"/>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l-GR" sz="3200" u="none" strike="noStrike" cap="none" dirty="0">
                <a:solidFill>
                  <a:schemeClr val="lt1"/>
                </a:solidFill>
                <a:latin typeface="Arial" charset="0"/>
                <a:ea typeface="Arial" charset="0"/>
                <a:cs typeface="Arial" charset="0"/>
                <a:sym typeface="Cabin"/>
              </a:rPr>
              <a:t>Μια</a:t>
            </a:r>
            <a:r>
              <a:rPr lang="en-US" sz="3200" u="none" strike="noStrike" cap="none" dirty="0">
                <a:solidFill>
                  <a:schemeClr val="lt1"/>
                </a:solidFill>
                <a:latin typeface="Arial" charset="0"/>
                <a:ea typeface="Arial" charset="0"/>
                <a:cs typeface="Arial" charset="0"/>
                <a:sym typeface="Cabin"/>
              </a:rPr>
              <a:t> </a:t>
            </a:r>
            <a:r>
              <a:rPr lang="el-GR" sz="3200" u="none" strike="noStrike" cap="none" dirty="0">
                <a:solidFill>
                  <a:srgbClr val="00FF00"/>
                </a:solidFill>
                <a:latin typeface="Arial" charset="0"/>
                <a:ea typeface="Arial" charset="0"/>
                <a:cs typeface="Arial" charset="0"/>
                <a:sym typeface="Cabin"/>
              </a:rPr>
              <a:t>μεταβλητή</a:t>
            </a:r>
            <a:r>
              <a:rPr lang="en-US" sz="3200" u="none" strike="noStrike" cap="none" dirty="0">
                <a:solidFill>
                  <a:schemeClr val="lt1"/>
                </a:solidFill>
                <a:latin typeface="Arial" charset="0"/>
                <a:ea typeface="Arial" charset="0"/>
                <a:cs typeface="Arial" charset="0"/>
                <a:sym typeface="Cabin"/>
              </a:rPr>
              <a:t> </a:t>
            </a:r>
            <a:r>
              <a:rPr lang="el-GR" sz="3200" u="none" strike="noStrike" cap="none" dirty="0">
                <a:solidFill>
                  <a:schemeClr val="lt1"/>
                </a:solidFill>
                <a:latin typeface="Arial" charset="0"/>
                <a:ea typeface="Arial" charset="0"/>
                <a:cs typeface="Arial" charset="0"/>
                <a:sym typeface="Cabin"/>
              </a:rPr>
              <a:t>είναι ένα όνομα αντιστοιχισμένο στη μνήμη, όπου ο προγραμματιστής μπορεί να αποθηκεύσει δεδομένα και αργότερα να τα ανακτήσει με ανα</a:t>
            </a:r>
            <a:r>
              <a:rPr lang="el-GR" sz="3200" dirty="0">
                <a:solidFill>
                  <a:schemeClr val="lt1"/>
                </a:solidFill>
                <a:latin typeface="Arial" charset="0"/>
                <a:ea typeface="Arial" charset="0"/>
                <a:cs typeface="Arial" charset="0"/>
                <a:sym typeface="Cabin"/>
              </a:rPr>
              <a:t>φορά του «ονόματος» της </a:t>
            </a:r>
            <a:r>
              <a:rPr lang="el-GR" sz="3200" u="none" strike="noStrike" cap="none" dirty="0">
                <a:solidFill>
                  <a:srgbClr val="00FF00"/>
                </a:solidFill>
                <a:latin typeface="Arial" charset="0"/>
                <a:ea typeface="Arial" charset="0"/>
                <a:cs typeface="Arial" charset="0"/>
                <a:sym typeface="Cabin"/>
              </a:rPr>
              <a:t>μεταβλητής</a:t>
            </a:r>
            <a:r>
              <a:rPr lang="el-GR" sz="3200" u="none" strike="noStrike" cap="none" dirty="0">
                <a:solidFill>
                  <a:schemeClr val="lt1"/>
                </a:solidFill>
                <a:latin typeface="Arial" charset="0"/>
                <a:ea typeface="Arial" charset="0"/>
                <a:cs typeface="Arial" charset="0"/>
                <a:sym typeface="Cabin"/>
              </a:rPr>
              <a:t>.</a:t>
            </a:r>
            <a:endParaRPr lang="en-US" sz="3200" b="0" i="0" u="none" strike="noStrike" cap="none" dirty="0">
              <a:solidFill>
                <a:schemeClr val="lt1"/>
              </a:solidFill>
              <a:sym typeface="Arial"/>
            </a:endParaRPr>
          </a:p>
          <a:p>
            <a:pPr marL="749300" marR="0" lvl="0" indent="-371094" algn="l" rtl="0">
              <a:lnSpc>
                <a:spcPct val="100000"/>
              </a:lnSpc>
              <a:spcBef>
                <a:spcPts val="3500"/>
              </a:spcBef>
              <a:spcAft>
                <a:spcPts val="0"/>
              </a:spcAft>
              <a:buClr>
                <a:schemeClr val="lt1"/>
              </a:buClr>
              <a:buSzPct val="100000"/>
              <a:buFont typeface="Cabin"/>
              <a:buChar char="•"/>
            </a:pPr>
            <a:r>
              <a:rPr lang="el-GR" sz="3200" u="none" strike="noStrike" cap="none" dirty="0">
                <a:solidFill>
                  <a:schemeClr val="lt1"/>
                </a:solidFill>
                <a:latin typeface="Arial" charset="0"/>
                <a:ea typeface="Arial" charset="0"/>
                <a:cs typeface="Arial" charset="0"/>
                <a:sym typeface="Cabin"/>
              </a:rPr>
              <a:t>Οι προγραμματιστές επιλέγουν τα ονόματα των </a:t>
            </a:r>
            <a:r>
              <a:rPr lang="el-GR" sz="3200" dirty="0">
                <a:solidFill>
                  <a:srgbClr val="00FF00"/>
                </a:solidFill>
                <a:latin typeface="Arial" charset="0"/>
                <a:cs typeface="Arial" charset="0"/>
                <a:sym typeface="Cabin"/>
              </a:rPr>
              <a:t>μεταβλητών</a:t>
            </a:r>
            <a:endParaRPr lang="en-US" sz="3200" dirty="0">
              <a:solidFill>
                <a:srgbClr val="00FF00"/>
              </a:solidFill>
              <a:latin typeface="Arial" charset="0"/>
              <a:cs typeface="Arial" charset="0"/>
              <a:sym typeface="Cabin"/>
            </a:endParaRPr>
          </a:p>
          <a:p>
            <a:pPr marL="749300" marR="0" lvl="0" indent="-371094" algn="l" rtl="0">
              <a:lnSpc>
                <a:spcPct val="100000"/>
              </a:lnSpc>
              <a:spcBef>
                <a:spcPts val="3500"/>
              </a:spcBef>
              <a:spcAft>
                <a:spcPts val="0"/>
              </a:spcAft>
              <a:buClr>
                <a:schemeClr val="lt1"/>
              </a:buClr>
              <a:buSzPct val="100000"/>
              <a:buFont typeface="Cabin"/>
              <a:buChar char="•"/>
            </a:pPr>
            <a:r>
              <a:rPr lang="el-GR" sz="3200" u="none" strike="noStrike" cap="none" dirty="0">
                <a:solidFill>
                  <a:schemeClr val="lt1"/>
                </a:solidFill>
                <a:latin typeface="Arial" charset="0"/>
                <a:ea typeface="Arial" charset="0"/>
                <a:cs typeface="Arial" charset="0"/>
                <a:sym typeface="Cabin"/>
              </a:rPr>
              <a:t>Μπορείτε να αλλάξετε το περιεχόμενο μιας </a:t>
            </a:r>
            <a:r>
              <a:rPr lang="en-US" sz="3200" u="none" strike="noStrike" cap="none" dirty="0">
                <a:solidFill>
                  <a:schemeClr val="lt1"/>
                </a:solidFill>
                <a:latin typeface="Arial" charset="0"/>
                <a:ea typeface="Arial" charset="0"/>
                <a:cs typeface="Arial" charset="0"/>
                <a:sym typeface="Cabin"/>
              </a:rPr>
              <a:t> </a:t>
            </a:r>
            <a:r>
              <a:rPr lang="el-GR" sz="3200" u="none" strike="noStrike" cap="none" dirty="0">
                <a:solidFill>
                  <a:srgbClr val="00FF00"/>
                </a:solidFill>
                <a:latin typeface="Arial" charset="0"/>
                <a:ea typeface="Arial" charset="0"/>
                <a:cs typeface="Arial" charset="0"/>
                <a:sym typeface="Cabin"/>
              </a:rPr>
              <a:t>μεταβλητής</a:t>
            </a:r>
            <a:r>
              <a:rPr lang="en-US" sz="3200" u="none" strike="noStrike" cap="none" dirty="0">
                <a:solidFill>
                  <a:srgbClr val="00FF00"/>
                </a:solidFill>
                <a:latin typeface="Arial" charset="0"/>
                <a:ea typeface="Arial" charset="0"/>
                <a:cs typeface="Arial" charset="0"/>
                <a:sym typeface="Cabin"/>
              </a:rPr>
              <a:t> </a:t>
            </a:r>
            <a:r>
              <a:rPr lang="el-GR" sz="3200" u="none" strike="noStrike" cap="none" dirty="0">
                <a:solidFill>
                  <a:schemeClr val="lt1"/>
                </a:solidFill>
                <a:latin typeface="Arial" charset="0"/>
                <a:ea typeface="Arial" charset="0"/>
                <a:cs typeface="Arial" charset="0"/>
                <a:sym typeface="Cabin"/>
              </a:rPr>
              <a:t>σε επόμενη εντολή</a:t>
            </a:r>
            <a:endParaRPr lang="en-US" sz="3200" u="none" strike="noStrike" cap="none" dirty="0">
              <a:solidFill>
                <a:schemeClr val="lt1"/>
              </a:solidFill>
              <a:latin typeface="Arial" charset="0"/>
              <a:ea typeface="Arial" charset="0"/>
              <a:cs typeface="Arial" charset="0"/>
              <a:sym typeface="Cabin"/>
            </a:endParaRPr>
          </a:p>
        </p:txBody>
      </p:sp>
    </p:spTree>
    <p:extLst>
      <p:ext uri="{BB962C8B-B14F-4D97-AF65-F5344CB8AC3E}">
        <p14:creationId xmlns:p14="http://schemas.microsoft.com/office/powerpoint/2010/main" val="8049623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Shape 285"/>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l-GR" sz="7600" u="none" strike="noStrike" cap="none" dirty="0">
                <a:solidFill>
                  <a:srgbClr val="FFD966"/>
                </a:solidFill>
                <a:latin typeface="Arial" charset="0"/>
                <a:ea typeface="Arial" charset="0"/>
                <a:cs typeface="Arial" charset="0"/>
                <a:sym typeface="Cabin"/>
              </a:rPr>
              <a:t>Κανόνες Ονοματολογίας Μεταβλητών στην </a:t>
            </a:r>
            <a:r>
              <a:rPr lang="en-US" sz="7600" u="none" strike="noStrike" cap="none" dirty="0">
                <a:solidFill>
                  <a:srgbClr val="FFD966"/>
                </a:solidFill>
                <a:latin typeface="Arial" charset="0"/>
                <a:ea typeface="Arial" charset="0"/>
                <a:cs typeface="Arial" charset="0"/>
                <a:sym typeface="Cabin"/>
              </a:rPr>
              <a:t>Python</a:t>
            </a:r>
          </a:p>
        </p:txBody>
      </p:sp>
      <p:sp>
        <p:nvSpPr>
          <p:cNvPr id="286" name="Shape 286"/>
          <p:cNvSpPr txBox="1">
            <a:spLocks noGrp="1"/>
          </p:cNvSpPr>
          <p:nvPr>
            <p:ph type="body" idx="1"/>
          </p:nvPr>
        </p:nvSpPr>
        <p:spPr>
          <a:xfrm>
            <a:off x="812800" y="2913626"/>
            <a:ext cx="14630400" cy="3124200"/>
          </a:xfrm>
          <a:prstGeom prst="rect">
            <a:avLst/>
          </a:prstGeom>
          <a:noFill/>
          <a:ln>
            <a:noFill/>
          </a:ln>
        </p:spPr>
        <p:txBody>
          <a:bodyPr lIns="38100" tIns="38100" rIns="38100" bIns="38100" anchor="ctr" anchorCtr="0">
            <a:noAutofit/>
          </a:bodyPr>
          <a:lstStyle/>
          <a:p>
            <a:pPr marL="949706" indent="-571500">
              <a:spcBef>
                <a:spcPts val="0"/>
              </a:spcBef>
              <a:buSzPct val="100000"/>
            </a:pPr>
            <a:r>
              <a:rPr lang="el-GR" sz="3600" u="none" strike="noStrike" cap="none" dirty="0">
                <a:solidFill>
                  <a:schemeClr val="lt1"/>
                </a:solidFill>
                <a:latin typeface="Arial" charset="0"/>
                <a:ea typeface="Arial" charset="0"/>
                <a:cs typeface="Arial" charset="0"/>
                <a:sym typeface="Cabin"/>
              </a:rPr>
              <a:t>Πρέπει να αρχίζουν με γράμμα ή κάτω παύλα</a:t>
            </a:r>
            <a:r>
              <a:rPr lang="en-US" sz="3600" u="none" strike="noStrike" cap="none" dirty="0">
                <a:solidFill>
                  <a:schemeClr val="lt1"/>
                </a:solidFill>
                <a:latin typeface="Arial" charset="0"/>
                <a:ea typeface="Arial" charset="0"/>
                <a:cs typeface="Arial" charset="0"/>
                <a:sym typeface="Cabin"/>
              </a:rPr>
              <a:t> _ </a:t>
            </a:r>
          </a:p>
          <a:p>
            <a:pPr marL="949706" indent="-571500">
              <a:buSzPct val="100000"/>
            </a:pPr>
            <a:r>
              <a:rPr lang="el-GR" sz="3600" u="none" strike="noStrike" cap="none" dirty="0">
                <a:solidFill>
                  <a:schemeClr val="lt1"/>
                </a:solidFill>
                <a:latin typeface="Arial" charset="0"/>
                <a:ea typeface="Arial" charset="0"/>
                <a:cs typeface="Arial" charset="0"/>
                <a:sym typeface="Cabin"/>
              </a:rPr>
              <a:t>Πρέπει να αποτελούνται από γράμματα, ψηφία και/ή κάτω παύλες.</a:t>
            </a:r>
            <a:endParaRPr lang="en-US" sz="3600" u="none" strike="noStrike" cap="none" dirty="0">
              <a:solidFill>
                <a:schemeClr val="lt1"/>
              </a:solidFill>
              <a:latin typeface="Arial" charset="0"/>
              <a:ea typeface="Arial" charset="0"/>
              <a:cs typeface="Arial" charset="0"/>
              <a:sym typeface="Cabin"/>
            </a:endParaRPr>
          </a:p>
          <a:p>
            <a:pPr marL="949706" indent="-571500">
              <a:buSzPct val="100000"/>
            </a:pPr>
            <a:r>
              <a:rPr lang="el-GR" sz="3600" u="none" strike="noStrike" cap="none" dirty="0">
                <a:solidFill>
                  <a:schemeClr val="lt1"/>
                </a:solidFill>
                <a:latin typeface="Arial" charset="0"/>
                <a:ea typeface="Arial" charset="0"/>
                <a:cs typeface="Arial" charset="0"/>
                <a:sym typeface="Cabin"/>
              </a:rPr>
              <a:t>Με διάκριση </a:t>
            </a:r>
            <a:r>
              <a:rPr lang="el-GR" sz="3600" dirty="0">
                <a:solidFill>
                  <a:schemeClr val="lt1"/>
                </a:solidFill>
                <a:latin typeface="Arial" charset="0"/>
                <a:ea typeface="Arial" charset="0"/>
                <a:cs typeface="Arial" charset="0"/>
                <a:sym typeface="Cabin"/>
              </a:rPr>
              <a:t>Π</a:t>
            </a:r>
            <a:r>
              <a:rPr lang="el-GR" sz="3600" u="none" strike="noStrike" cap="none" dirty="0">
                <a:solidFill>
                  <a:schemeClr val="lt1"/>
                </a:solidFill>
                <a:latin typeface="Arial" charset="0"/>
                <a:ea typeface="Arial" charset="0"/>
                <a:cs typeface="Arial" charset="0"/>
                <a:sym typeface="Cabin"/>
              </a:rPr>
              <a:t>εζών – Κεφαλαίων.</a:t>
            </a:r>
            <a:br>
              <a:rPr lang="en-US" sz="3600" dirty="0">
                <a:solidFill>
                  <a:schemeClr val="lt1"/>
                </a:solidFill>
                <a:latin typeface="Arial" charset="0"/>
                <a:ea typeface="Arial" charset="0"/>
                <a:cs typeface="Arial" charset="0"/>
                <a:sym typeface="Cabin"/>
              </a:rPr>
            </a:br>
            <a:endParaRPr lang="en-US" sz="3600" dirty="0">
              <a:solidFill>
                <a:schemeClr val="lt1"/>
              </a:solidFill>
              <a:latin typeface="Arial" charset="0"/>
              <a:ea typeface="Arial" charset="0"/>
              <a:cs typeface="Arial" charset="0"/>
              <a:sym typeface="Cabin"/>
            </a:endParaRPr>
          </a:p>
        </p:txBody>
      </p:sp>
      <p:sp>
        <p:nvSpPr>
          <p:cNvPr id="3" name="TextBox 2"/>
          <p:cNvSpPr txBox="1"/>
          <p:nvPr/>
        </p:nvSpPr>
        <p:spPr>
          <a:xfrm>
            <a:off x="2352220" y="6377854"/>
            <a:ext cx="11277446" cy="1754326"/>
          </a:xfrm>
          <a:prstGeom prst="rect">
            <a:avLst/>
          </a:prstGeom>
          <a:noFill/>
        </p:spPr>
        <p:txBody>
          <a:bodyPr wrap="none" rtlCol="0">
            <a:spAutoFit/>
          </a:bodyPr>
          <a:lstStyle/>
          <a:p>
            <a:r>
              <a:rPr lang="el-GR" sz="3600" dirty="0">
                <a:solidFill>
                  <a:srgbClr val="00FA00"/>
                </a:solidFill>
                <a:latin typeface="Courier" charset="0"/>
                <a:ea typeface="Courier" charset="0"/>
                <a:cs typeface="Courier" charset="0"/>
              </a:rPr>
              <a:t>Καλό</a:t>
            </a:r>
            <a:r>
              <a:rPr lang="en-US" sz="3600" dirty="0">
                <a:solidFill>
                  <a:srgbClr val="00FA00"/>
                </a:solidFill>
                <a:latin typeface="Courier" charset="0"/>
                <a:ea typeface="Courier" charset="0"/>
                <a:cs typeface="Courier" charset="0"/>
              </a:rPr>
              <a:t>:    </a:t>
            </a:r>
            <a:r>
              <a:rPr lang="en-US" sz="3600" dirty="0">
                <a:solidFill>
                  <a:schemeClr val="bg1"/>
                </a:solidFill>
                <a:latin typeface="Courier" charset="0"/>
                <a:ea typeface="Courier" charset="0"/>
                <a:cs typeface="Courier" charset="0"/>
              </a:rPr>
              <a:t>spam    eggs   spam23    _speed</a:t>
            </a:r>
          </a:p>
          <a:p>
            <a:r>
              <a:rPr lang="el-GR" sz="3600" dirty="0">
                <a:solidFill>
                  <a:srgbClr val="FF545A"/>
                </a:solidFill>
                <a:latin typeface="Courier" charset="0"/>
                <a:ea typeface="Courier" charset="0"/>
                <a:cs typeface="Courier" charset="0"/>
              </a:rPr>
              <a:t>Κακό</a:t>
            </a:r>
            <a:r>
              <a:rPr lang="en-US" sz="3600" dirty="0">
                <a:solidFill>
                  <a:srgbClr val="FF545A"/>
                </a:solidFill>
                <a:latin typeface="Courier" charset="0"/>
                <a:ea typeface="Courier" charset="0"/>
                <a:cs typeface="Courier" charset="0"/>
              </a:rPr>
              <a:t>:</a:t>
            </a:r>
            <a:r>
              <a:rPr lang="en-US" sz="3600" dirty="0">
                <a:solidFill>
                  <a:srgbClr val="FF0000"/>
                </a:solidFill>
                <a:latin typeface="Courier" charset="0"/>
                <a:ea typeface="Courier" charset="0"/>
                <a:cs typeface="Courier" charset="0"/>
              </a:rPr>
              <a:t>     </a:t>
            </a:r>
            <a:r>
              <a:rPr lang="en-US" sz="3600" dirty="0">
                <a:solidFill>
                  <a:schemeClr val="bg1"/>
                </a:solidFill>
                <a:latin typeface="Courier" charset="0"/>
                <a:ea typeface="Courier" charset="0"/>
                <a:cs typeface="Courier" charset="0"/>
              </a:rPr>
              <a:t>23spam     #sign  var.12</a:t>
            </a:r>
          </a:p>
          <a:p>
            <a:r>
              <a:rPr lang="el-GR" sz="3600" dirty="0">
                <a:solidFill>
                  <a:srgbClr val="00FDFF"/>
                </a:solidFill>
                <a:latin typeface="Courier" charset="0"/>
                <a:ea typeface="Courier" charset="0"/>
                <a:cs typeface="Courier" charset="0"/>
              </a:rPr>
              <a:t>Διαφορετικό</a:t>
            </a:r>
            <a:r>
              <a:rPr lang="en-US" sz="3600" dirty="0">
                <a:solidFill>
                  <a:srgbClr val="00FDFF"/>
                </a:solidFill>
                <a:latin typeface="Courier" charset="0"/>
                <a:ea typeface="Courier" charset="0"/>
                <a:cs typeface="Courier" charset="0"/>
              </a:rPr>
              <a:t>:    </a:t>
            </a:r>
            <a:r>
              <a:rPr lang="en-US" sz="3600" dirty="0">
                <a:solidFill>
                  <a:schemeClr val="bg1"/>
                </a:solidFill>
                <a:latin typeface="Courier" charset="0"/>
                <a:ea typeface="Courier" charset="0"/>
                <a:cs typeface="Courier" charset="0"/>
              </a:rPr>
              <a:t>spam   Spam   SPAM</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Shape 506"/>
          <p:cNvSpPr txBox="1">
            <a:spLocks noGrp="1"/>
          </p:cNvSpPr>
          <p:nvPr>
            <p:ph type="title"/>
          </p:nvPr>
        </p:nvSpPr>
        <p:spPr>
          <a:xfrm>
            <a:off x="680884" y="785812"/>
            <a:ext cx="14894232" cy="1104899"/>
          </a:xfrm>
          <a:prstGeom prst="rect">
            <a:avLst/>
          </a:prstGeom>
          <a:noFill/>
          <a:ln>
            <a:noFill/>
          </a:ln>
        </p:spPr>
        <p:txBody>
          <a:bodyPr lIns="50800" tIns="50800" rIns="50800" bIns="508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800" u="none" strike="noStrike" cap="none" dirty="0">
                <a:solidFill>
                  <a:srgbClr val="FFD966"/>
                </a:solidFill>
                <a:latin typeface="Arial" charset="0"/>
                <a:ea typeface="Arial" charset="0"/>
                <a:cs typeface="Arial" charset="0"/>
                <a:sym typeface="Cabin"/>
              </a:rPr>
              <a:t>Μνημονικά Ονόματα Μεταβλητών</a:t>
            </a:r>
            <a:endParaRPr lang="en-US" sz="7800" u="none" strike="noStrike" cap="none" dirty="0">
              <a:solidFill>
                <a:srgbClr val="FFD966"/>
              </a:solidFill>
              <a:latin typeface="Arial" charset="0"/>
              <a:ea typeface="Arial" charset="0"/>
              <a:cs typeface="Arial" charset="0"/>
              <a:sym typeface="Cabin"/>
            </a:endParaRPr>
          </a:p>
        </p:txBody>
      </p:sp>
      <p:sp>
        <p:nvSpPr>
          <p:cNvPr id="507" name="Shape 507"/>
          <p:cNvSpPr txBox="1">
            <a:spLocks noGrp="1"/>
          </p:cNvSpPr>
          <p:nvPr>
            <p:ph type="body" idx="1"/>
          </p:nvPr>
        </p:nvSpPr>
        <p:spPr>
          <a:xfrm>
            <a:off x="812800" y="2394026"/>
            <a:ext cx="14630400" cy="4995863"/>
          </a:xfrm>
          <a:prstGeom prst="rect">
            <a:avLst/>
          </a:prstGeom>
          <a:noFill/>
          <a:ln>
            <a:noFill/>
          </a:ln>
        </p:spPr>
        <p:txBody>
          <a:bodyPr lIns="50800" tIns="50800" rIns="50800" bIns="50800" anchor="ctr" anchorCtr="0">
            <a:noAutofit/>
          </a:bodyPr>
          <a:lstStyle/>
          <a:p>
            <a:pPr marL="1104900" marR="0" lvl="0" indent="-603377" algn="l" rtl="0">
              <a:lnSpc>
                <a:spcPct val="100000"/>
              </a:lnSpc>
              <a:spcBef>
                <a:spcPts val="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Μιας και</a:t>
            </a:r>
            <a:r>
              <a:rPr lang="en-US" sz="3600" u="none" strike="noStrike" cap="none" dirty="0">
                <a:solidFill>
                  <a:schemeClr val="lt1"/>
                </a:solidFill>
                <a:latin typeface="Arial" charset="0"/>
                <a:ea typeface="Arial" charset="0"/>
                <a:cs typeface="Arial" charset="0"/>
                <a:sym typeface="Cabin"/>
              </a:rPr>
              <a:t>,</a:t>
            </a:r>
            <a:r>
              <a:rPr lang="el-GR" sz="3600" u="none" strike="noStrike" cap="none" dirty="0">
                <a:solidFill>
                  <a:schemeClr val="lt1"/>
                </a:solidFill>
                <a:latin typeface="Arial" charset="0"/>
                <a:ea typeface="Arial" charset="0"/>
                <a:cs typeface="Arial" charset="0"/>
                <a:sym typeface="Cabin"/>
              </a:rPr>
              <a:t> εμείς οι προγραμματιστές</a:t>
            </a:r>
            <a:r>
              <a:rPr lang="en-US" sz="3600" u="none" strike="noStrike" cap="none" dirty="0">
                <a:solidFill>
                  <a:schemeClr val="lt1"/>
                </a:solidFill>
                <a:latin typeface="Arial" charset="0"/>
                <a:ea typeface="Arial" charset="0"/>
                <a:cs typeface="Arial" charset="0"/>
                <a:sym typeface="Cabin"/>
              </a:rPr>
              <a:t>,</a:t>
            </a:r>
            <a:r>
              <a:rPr lang="el-GR" sz="3600" u="none" strike="noStrike" cap="none" dirty="0">
                <a:solidFill>
                  <a:schemeClr val="lt1"/>
                </a:solidFill>
                <a:latin typeface="Arial" charset="0"/>
                <a:ea typeface="Arial" charset="0"/>
                <a:cs typeface="Arial" charset="0"/>
                <a:sym typeface="Cabin"/>
              </a:rPr>
              <a:t> έχουμε τη δυνατότητα επιλογής των ονομάτων των μεταβλητών μας, υπάρχει η λεγόμενη </a:t>
            </a:r>
            <a:r>
              <a:rPr lang="en-US" sz="3600" b="0" i="0" u="none" strike="noStrike" cap="none" dirty="0">
                <a:solidFill>
                  <a:schemeClr val="lt1"/>
                </a:solidFill>
                <a:latin typeface="Arial"/>
                <a:ea typeface="Arial"/>
                <a:cs typeface="Arial"/>
                <a:sym typeface="Arial"/>
              </a:rPr>
              <a:t>“</a:t>
            </a:r>
            <a:r>
              <a:rPr lang="el-GR" sz="3600" u="none" strike="noStrike" cap="none" dirty="0">
                <a:solidFill>
                  <a:schemeClr val="lt1"/>
                </a:solidFill>
                <a:latin typeface="Arial" charset="0"/>
                <a:ea typeface="Arial" charset="0"/>
                <a:cs typeface="Arial" charset="0"/>
                <a:sym typeface="Cabin"/>
              </a:rPr>
              <a:t>βέλτιστη εφαρμογή</a:t>
            </a:r>
            <a:r>
              <a:rPr lang="en-US" sz="3600" b="0" i="0" u="none" strike="noStrike" cap="none" dirty="0">
                <a:solidFill>
                  <a:schemeClr val="lt1"/>
                </a:solidFill>
                <a:latin typeface="Arial"/>
                <a:ea typeface="Arial"/>
                <a:cs typeface="Arial"/>
                <a:sym typeface="Arial"/>
              </a:rPr>
              <a:t>”</a:t>
            </a:r>
          </a:p>
          <a:p>
            <a:pPr marL="1104900" marR="0" lvl="0" indent="-603377" algn="l" rtl="0">
              <a:lnSpc>
                <a:spcPct val="100000"/>
              </a:lnSpc>
              <a:spcBef>
                <a:spcPts val="230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Ονομάζουμε μεταβλητές με τέτοιο τρόπο ώστε να θυμόμαστε τι σκοπεύουμε να αποθηκεύσουμε σε αυτές ("</a:t>
            </a:r>
            <a:r>
              <a:rPr lang="el-GR" sz="3600" dirty="0">
                <a:solidFill>
                  <a:srgbClr val="FFFF00"/>
                </a:solidFill>
                <a:latin typeface="Arial" charset="0"/>
                <a:cs typeface="Arial" charset="0"/>
                <a:sym typeface="Cabin"/>
              </a:rPr>
              <a:t>μνημονικό</a:t>
            </a:r>
            <a:r>
              <a:rPr lang="el-GR" sz="3600" u="none" strike="noStrike" cap="none" dirty="0">
                <a:solidFill>
                  <a:schemeClr val="lt1"/>
                </a:solidFill>
                <a:latin typeface="Arial" charset="0"/>
                <a:ea typeface="Arial" charset="0"/>
                <a:cs typeface="Arial" charset="0"/>
                <a:sym typeface="Cabin"/>
              </a:rPr>
              <a:t>" = "βοήθημα μνήμης")</a:t>
            </a:r>
            <a:endParaRPr lang="en-US" sz="3600" u="none" strike="noStrike" cap="none" dirty="0">
              <a:solidFill>
                <a:schemeClr val="lt1"/>
              </a:solidFill>
              <a:latin typeface="Arial" charset="0"/>
              <a:ea typeface="Arial" charset="0"/>
              <a:cs typeface="Arial" charset="0"/>
              <a:sym typeface="Cabin"/>
            </a:endParaRPr>
          </a:p>
          <a:p>
            <a:pPr marL="1104900" marR="0" lvl="0" indent="-603377" algn="l" rtl="0">
              <a:lnSpc>
                <a:spcPct val="100000"/>
              </a:lnSpc>
              <a:spcBef>
                <a:spcPts val="230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Αυτό μπορεί να μπερδέψει τους αρχάριους επειδή οι καλά ονομασμένες μεταβλητές συχνά «ακούγονται» τόσο καλά νομίζουν ότι είναι λέξεις-κλειδιά</a:t>
            </a:r>
            <a:endParaRPr lang="en-US" sz="3600" u="none" strike="noStrike" cap="none" dirty="0">
              <a:solidFill>
                <a:schemeClr val="lt1"/>
              </a:solidFill>
              <a:latin typeface="Arial" charset="0"/>
              <a:ea typeface="Arial" charset="0"/>
              <a:cs typeface="Arial" charset="0"/>
              <a:sym typeface="Cabin"/>
            </a:endParaRPr>
          </a:p>
        </p:txBody>
      </p:sp>
      <p:sp>
        <p:nvSpPr>
          <p:cNvPr id="508" name="Shape 508"/>
          <p:cNvSpPr txBox="1"/>
          <p:nvPr/>
        </p:nvSpPr>
        <p:spPr>
          <a:xfrm>
            <a:off x="3980350" y="7851725"/>
            <a:ext cx="8295300" cy="6603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u="sng" strike="noStrike" cap="none" dirty="0">
                <a:solidFill>
                  <a:srgbClr val="FFFF00"/>
                </a:solidFill>
                <a:latin typeface="Arial" charset="0"/>
                <a:ea typeface="Arial" charset="0"/>
                <a:cs typeface="Arial" charset="0"/>
                <a:sym typeface="Cabin"/>
                <a:hlinkClick r:id="rId3"/>
              </a:rPr>
              <a:t>http://en.wikipedia.org/wiki/Mnemonic </a:t>
            </a:r>
          </a:p>
        </p:txBody>
      </p:sp>
    </p:spTree>
    <p:extLst>
      <p:ext uri="{BB962C8B-B14F-4D97-AF65-F5344CB8AC3E}">
        <p14:creationId xmlns:p14="http://schemas.microsoft.com/office/powerpoint/2010/main" val="13509069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Shape 513"/>
          <p:cNvSpPr txBox="1"/>
          <p:nvPr/>
        </p:nvSpPr>
        <p:spPr>
          <a:xfrm>
            <a:off x="1208073" y="1676400"/>
            <a:ext cx="8341499" cy="2336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x1q3z9ocd = 35.0 </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x1q3z9afd = 12.50</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x1q3p9afd = x1q3z9ocd * x1q3z9afd</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print(x1q3p9afd)</a:t>
            </a:r>
          </a:p>
        </p:txBody>
      </p:sp>
      <p:sp>
        <p:nvSpPr>
          <p:cNvPr id="514" name="Shape 514"/>
          <p:cNvSpPr txBox="1"/>
          <p:nvPr/>
        </p:nvSpPr>
        <p:spPr>
          <a:xfrm>
            <a:off x="1536700" y="6057900"/>
            <a:ext cx="3860400" cy="1219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800" u="none" strike="noStrike" cap="none" dirty="0">
                <a:solidFill>
                  <a:schemeClr val="lt1"/>
                </a:solidFill>
                <a:latin typeface="Arial" charset="0"/>
                <a:ea typeface="Arial" charset="0"/>
                <a:cs typeface="Arial" charset="0"/>
                <a:sym typeface="Cabin"/>
              </a:rPr>
              <a:t>Τί κάνει αυτό το τμήμα κώδικα;</a:t>
            </a:r>
            <a:endParaRPr lang="en-US" sz="3800" u="none" strike="noStrike" cap="none" dirty="0">
              <a:solidFill>
                <a:schemeClr val="lt1"/>
              </a:solidFill>
              <a:latin typeface="Arial" charset="0"/>
              <a:ea typeface="Arial" charset="0"/>
              <a:cs typeface="Arial" charset="0"/>
              <a:sym typeface="Cabin"/>
            </a:endParaRPr>
          </a:p>
        </p:txBody>
      </p:sp>
    </p:spTree>
    <p:extLst>
      <p:ext uri="{BB962C8B-B14F-4D97-AF65-F5344CB8AC3E}">
        <p14:creationId xmlns:p14="http://schemas.microsoft.com/office/powerpoint/2010/main" val="15384186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Shape 519"/>
          <p:cNvSpPr txBox="1"/>
          <p:nvPr/>
        </p:nvSpPr>
        <p:spPr>
          <a:xfrm>
            <a:off x="1208073" y="1676400"/>
            <a:ext cx="8341499" cy="2336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x1q3z9ocd = 35.0 </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x1q3z9afd = 12.50</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x1q3p9afd = x1q3z9ocd * x1q3z9afd</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print(x1q3p9afd)</a:t>
            </a:r>
          </a:p>
        </p:txBody>
      </p:sp>
      <p:sp>
        <p:nvSpPr>
          <p:cNvPr id="520" name="Shape 520"/>
          <p:cNvSpPr txBox="1"/>
          <p:nvPr/>
        </p:nvSpPr>
        <p:spPr>
          <a:xfrm>
            <a:off x="11531600" y="1676400"/>
            <a:ext cx="2109899" cy="2336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3000" i="0" u="none" strike="noStrike" cap="none" dirty="0">
                <a:solidFill>
                  <a:srgbClr val="00FFFF"/>
                </a:solidFill>
                <a:latin typeface="Courier"/>
                <a:ea typeface="Courier"/>
                <a:cs typeface="Courier"/>
                <a:sym typeface="Courier New"/>
              </a:rPr>
              <a:t>a = 35.0 </a:t>
            </a:r>
          </a:p>
          <a:p>
            <a:pPr marL="0" marR="0" lvl="0" indent="0" algn="l" rtl="0">
              <a:lnSpc>
                <a:spcPct val="100000"/>
              </a:lnSpc>
              <a:spcBef>
                <a:spcPts val="0"/>
              </a:spcBef>
              <a:spcAft>
                <a:spcPts val="0"/>
              </a:spcAft>
              <a:buClr>
                <a:srgbClr val="FF00FF"/>
              </a:buClr>
              <a:buSzPct val="25000"/>
              <a:buFont typeface="Cabin"/>
              <a:buNone/>
            </a:pPr>
            <a:r>
              <a:rPr lang="en-US" sz="3000" i="0" u="none" strike="noStrike" cap="none" dirty="0">
                <a:solidFill>
                  <a:srgbClr val="00FFFF"/>
                </a:solidFill>
                <a:latin typeface="Courier"/>
                <a:ea typeface="Courier"/>
                <a:cs typeface="Courier"/>
                <a:sym typeface="Courier New"/>
              </a:rPr>
              <a:t>b = 12.50 </a:t>
            </a:r>
          </a:p>
          <a:p>
            <a:pPr marL="0" marR="0" lvl="0" indent="0" algn="l" rtl="0">
              <a:lnSpc>
                <a:spcPct val="100000"/>
              </a:lnSpc>
              <a:spcBef>
                <a:spcPts val="0"/>
              </a:spcBef>
              <a:spcAft>
                <a:spcPts val="0"/>
              </a:spcAft>
              <a:buClr>
                <a:srgbClr val="FF00FF"/>
              </a:buClr>
              <a:buSzPct val="25000"/>
              <a:buFont typeface="Cabin"/>
              <a:buNone/>
            </a:pPr>
            <a:r>
              <a:rPr lang="en-US" sz="3000" i="0" u="none" strike="noStrike" cap="none" dirty="0">
                <a:solidFill>
                  <a:srgbClr val="00FFFF"/>
                </a:solidFill>
                <a:latin typeface="Courier"/>
                <a:ea typeface="Courier"/>
                <a:cs typeface="Courier"/>
                <a:sym typeface="Courier New"/>
              </a:rPr>
              <a:t>c = a * b </a:t>
            </a:r>
          </a:p>
          <a:p>
            <a:pPr marL="0" marR="0" lvl="0" indent="0" algn="l" rtl="0">
              <a:lnSpc>
                <a:spcPct val="100000"/>
              </a:lnSpc>
              <a:spcBef>
                <a:spcPts val="0"/>
              </a:spcBef>
              <a:spcAft>
                <a:spcPts val="0"/>
              </a:spcAft>
              <a:buClr>
                <a:srgbClr val="FF00FF"/>
              </a:buClr>
              <a:buSzPct val="25000"/>
              <a:buFont typeface="Cabin"/>
              <a:buNone/>
            </a:pPr>
            <a:r>
              <a:rPr lang="en-US" sz="3000" i="0" u="none" strike="noStrike" cap="none" dirty="0">
                <a:solidFill>
                  <a:srgbClr val="00FFFF"/>
                </a:solidFill>
                <a:latin typeface="Courier"/>
                <a:ea typeface="Courier"/>
                <a:cs typeface="Courier"/>
                <a:sym typeface="Courier New"/>
              </a:rPr>
              <a:t>print(c)</a:t>
            </a:r>
          </a:p>
        </p:txBody>
      </p:sp>
      <p:sp>
        <p:nvSpPr>
          <p:cNvPr id="521" name="Shape 521"/>
          <p:cNvSpPr txBox="1"/>
          <p:nvPr/>
        </p:nvSpPr>
        <p:spPr>
          <a:xfrm>
            <a:off x="1536700" y="6057900"/>
            <a:ext cx="4186416" cy="1219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800" u="none" strike="noStrike" cap="none" dirty="0">
                <a:solidFill>
                  <a:schemeClr val="lt1"/>
                </a:solidFill>
                <a:latin typeface="Arial" charset="0"/>
                <a:ea typeface="Arial" charset="0"/>
                <a:cs typeface="Arial" charset="0"/>
                <a:sym typeface="Cabin"/>
              </a:rPr>
              <a:t>Τί κάνει αυτό το τμήμα κώδικα;</a:t>
            </a:r>
            <a:endParaRPr lang="en-US" sz="3800" u="none" strike="noStrike" cap="none" dirty="0">
              <a:solidFill>
                <a:schemeClr val="lt1"/>
              </a:solidFill>
              <a:latin typeface="Arial" charset="0"/>
              <a:ea typeface="Arial" charset="0"/>
              <a:cs typeface="Arial" charset="0"/>
              <a:sym typeface="Cabin"/>
            </a:endParaRPr>
          </a:p>
        </p:txBody>
      </p:sp>
    </p:spTree>
    <p:extLst>
      <p:ext uri="{BB962C8B-B14F-4D97-AF65-F5344CB8AC3E}">
        <p14:creationId xmlns:p14="http://schemas.microsoft.com/office/powerpoint/2010/main" val="1435388888"/>
      </p:ext>
    </p:extLst>
  </p:cSld>
  <p:clrMapOvr>
    <a:masterClrMapping/>
  </p:clrMapOvr>
</p:sld>
</file>

<file path=ppt/theme/theme1.xml><?xml version="1.0" encoding="utf-8"?>
<a:theme xmlns:a="http://schemas.openxmlformats.org/drawingml/2006/main" name="Title &amp; Subtitle">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991</TotalTime>
  <Words>2162</Words>
  <Application>Microsoft Office PowerPoint</Application>
  <PresentationFormat>Προσαρμογή</PresentationFormat>
  <Paragraphs>368</Paragraphs>
  <Slides>34</Slides>
  <Notes>33</Notes>
  <HiddenSlides>0</HiddenSlides>
  <MMClips>0</MMClips>
  <ScaleCrop>false</ScaleCrop>
  <HeadingPairs>
    <vt:vector size="6" baseType="variant">
      <vt:variant>
        <vt:lpstr>Γραμματοσειρές που χρησιμοποιούνται</vt:lpstr>
      </vt:variant>
      <vt:variant>
        <vt:i4>4</vt:i4>
      </vt:variant>
      <vt:variant>
        <vt:lpstr>Θέμα</vt:lpstr>
      </vt:variant>
      <vt:variant>
        <vt:i4>1</vt:i4>
      </vt:variant>
      <vt:variant>
        <vt:lpstr>Τίτλοι διαφανειών</vt:lpstr>
      </vt:variant>
      <vt:variant>
        <vt:i4>34</vt:i4>
      </vt:variant>
    </vt:vector>
  </HeadingPairs>
  <TitlesOfParts>
    <vt:vector size="39" baseType="lpstr">
      <vt:lpstr>Arial</vt:lpstr>
      <vt:lpstr>Cabin</vt:lpstr>
      <vt:lpstr>Courier</vt:lpstr>
      <vt:lpstr>Gill Sans</vt:lpstr>
      <vt:lpstr>Title &amp; Subtitle</vt:lpstr>
      <vt:lpstr>Μεταβλητές, Εκφράσεις και Εντολές</vt:lpstr>
      <vt:lpstr>Σταθερές</vt:lpstr>
      <vt:lpstr>Δεσμευμένες Λέξεις</vt:lpstr>
      <vt:lpstr>Μεταβλητές</vt:lpstr>
      <vt:lpstr>Μεταβλητές</vt:lpstr>
      <vt:lpstr>Κανόνες Ονοματολογίας Μεταβλητών στην Python</vt:lpstr>
      <vt:lpstr>Μνημονικά Ονόματα Μεταβλητών</vt:lpstr>
      <vt:lpstr>Παρουσίαση του PowerPoint</vt:lpstr>
      <vt:lpstr>Παρουσίαση του PowerPoint</vt:lpstr>
      <vt:lpstr>Παρουσίαση του PowerPoint</vt:lpstr>
      <vt:lpstr>Προτάσεις ή Γραμμές</vt:lpstr>
      <vt:lpstr>Εντολές Εκχώρησης Τιμής</vt:lpstr>
      <vt:lpstr>Παρουσίαση του PowerPoint</vt:lpstr>
      <vt:lpstr>Παρουσίαση του PowerPoint</vt:lpstr>
      <vt:lpstr>Εκφράσεις…</vt:lpstr>
      <vt:lpstr>Αριθμητικές Εκφράσεις</vt:lpstr>
      <vt:lpstr>Αριθμητικές Εκφράσεις</vt:lpstr>
      <vt:lpstr>Προτεραιότητα Εκτέλεσης</vt:lpstr>
      <vt:lpstr>Κανόνες Προτεραιότητας Τελεστών</vt:lpstr>
      <vt:lpstr>Παρουσίαση του PowerPoint</vt:lpstr>
      <vt:lpstr>Προτεραιότητα Τελεστών</vt:lpstr>
      <vt:lpstr>Τι σημαίνει «Τύπος»;</vt:lpstr>
      <vt:lpstr>Ο Τύπος έχει Σημασία</vt:lpstr>
      <vt:lpstr>Διαφορετικοί Τύποι Αριθμών</vt:lpstr>
      <vt:lpstr>Μετατροπές Τύπου</vt:lpstr>
      <vt:lpstr>Διαίρεση Ακεραίων</vt:lpstr>
      <vt:lpstr>Μετατροπές Συμβολοσειρών </vt:lpstr>
      <vt:lpstr>Είσοδος από το Χρήστη</vt:lpstr>
      <vt:lpstr>Μετατροπή της Εισόδου από το Χρήστη</vt:lpstr>
      <vt:lpstr>Σχόλια στην Python</vt:lpstr>
      <vt:lpstr>Παρουσίαση του PowerPoint</vt:lpstr>
      <vt:lpstr>Σύνοψη</vt:lpstr>
      <vt:lpstr>Παρουσίαση του PowerPoint</vt:lpstr>
      <vt:lpstr>Ευχαριστίες / Συνεισφορές</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Variables, Expressions, and Statements</dc:title>
  <cp:lastModifiedBy>Konstantia Kiourtidou</cp:lastModifiedBy>
  <cp:revision>95</cp:revision>
  <cp:lastPrinted>2016-11-29T05:21:41Z</cp:lastPrinted>
  <dcterms:modified xsi:type="dcterms:W3CDTF">2021-08-13T23:05:56Z</dcterms:modified>
</cp:coreProperties>
</file>