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5"/>
  </p:notesMasterIdLst>
  <p:sldIdLst>
    <p:sldId id="256" r:id="rId2"/>
    <p:sldId id="257" r:id="rId3"/>
    <p:sldId id="258" r:id="rId4"/>
    <p:sldId id="259" r:id="rId5"/>
    <p:sldId id="260" r:id="rId6"/>
    <p:sldId id="261" r:id="rId7"/>
    <p:sldId id="262" r:id="rId8"/>
    <p:sldId id="287" r:id="rId9"/>
    <p:sldId id="264" r:id="rId10"/>
    <p:sldId id="265" r:id="rId11"/>
    <p:sldId id="266" r:id="rId12"/>
    <p:sldId id="267" r:id="rId13"/>
    <p:sldId id="268" r:id="rId14"/>
    <p:sldId id="269" r:id="rId15"/>
    <p:sldId id="290" r:id="rId16"/>
    <p:sldId id="270"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320"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6"/>
    <p:restoredTop sz="94301"/>
  </p:normalViewPr>
  <p:slideViewPr>
    <p:cSldViewPr snapToGrid="0" snapToObjects="1">
      <p:cViewPr varScale="1">
        <p:scale>
          <a:sx n="61" d="100"/>
          <a:sy n="61" d="100"/>
        </p:scale>
        <p:origin x="108" y="43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9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4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90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5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2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06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48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464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63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935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46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65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2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9455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207443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6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Συμβολοσειρές</a:t>
            </a:r>
            <a:r>
              <a:rPr lang="en-US" sz="7600" u="none" strike="noStrike" cap="none" dirty="0">
                <a:solidFill>
                  <a:srgbClr val="FFD966"/>
                </a:solidFill>
                <a:latin typeface="Arial" charset="0"/>
                <a:ea typeface="Arial" charset="0"/>
                <a:cs typeface="Arial" charset="0"/>
                <a:sym typeface="Cabin"/>
              </a:rPr>
              <a:t> / String</a:t>
            </a: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6</a:t>
            </a: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a:t>
            </a:r>
            <a:r>
              <a:rPr lang="el-GR" sz="3200"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7" name="Shape 207"/>
          <p:cNvPicPr preferRelativeResize="0"/>
          <p:nvPr/>
        </p:nvPicPr>
        <p:blipFill rotWithShape="1">
          <a:blip r:embed="rId4">
            <a:alphaModFix/>
          </a:blip>
          <a:srcRect/>
          <a:stretch/>
        </p:blipFill>
        <p:spPr>
          <a:xfrm>
            <a:off x="13739812" y="7332660"/>
            <a:ext cx="1968599" cy="668400"/>
          </a:xfrm>
          <a:prstGeom prst="rect">
            <a:avLst/>
          </a:prstGeom>
          <a:noFill/>
          <a:ln>
            <a:noFill/>
          </a:ln>
        </p:spPr>
      </p:pic>
      <p:pic>
        <p:nvPicPr>
          <p:cNvPr id="208"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307" name="Shape 307"/>
          <p:cNvSpPr txBox="1">
            <a:spLocks noGrp="1"/>
          </p:cNvSpPr>
          <p:nvPr>
            <p:ph type="body" idx="1"/>
          </p:nvPr>
        </p:nvSpPr>
        <p:spPr>
          <a:xfrm>
            <a:off x="1155701" y="2603500"/>
            <a:ext cx="6537871"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Ένας καθορισμένος βρόχος με χρήση της εντολής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πολύ πιο κομψός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dirty="0">
                <a:solidFill>
                  <a:schemeClr val="lt1"/>
                </a:solidFill>
                <a:latin typeface="Arial" charset="0"/>
                <a:ea typeface="Arial" charset="0"/>
                <a:cs typeface="Arial" charset="0"/>
                <a:sym typeface="Cabin"/>
              </a:rPr>
              <a:t>Ο βρόχος </a:t>
            </a:r>
            <a:r>
              <a:rPr lang="en-US" sz="3600" u="none" strike="noStrike" cap="none" dirty="0">
                <a:solidFill>
                  <a:srgbClr val="FFFF00"/>
                </a:solidFill>
                <a:latin typeface="Arial" charset="0"/>
                <a:ea typeface="Arial" charset="0"/>
                <a:cs typeface="Arial" charset="0"/>
                <a:sym typeface="Cabin"/>
              </a:rPr>
              <a:t>for</a:t>
            </a:r>
            <a:r>
              <a:rPr lang="el-GR" dirty="0">
                <a:solidFill>
                  <a:schemeClr val="lt1"/>
                </a:solidFill>
                <a:latin typeface="Arial" charset="0"/>
                <a:ea typeface="Arial" charset="0"/>
                <a:cs typeface="Arial" charset="0"/>
                <a:sym typeface="Cabin"/>
              </a:rPr>
              <a:t> διαχειρίζεται πλήρως την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chemeClr val="lt1"/>
              </a:solidFill>
              <a:latin typeface="Arial" charset="0"/>
              <a:ea typeface="Arial" charset="0"/>
              <a:cs typeface="Arial" charset="0"/>
              <a:sym typeface="Cabin"/>
            </a:endParaRPr>
          </a:p>
        </p:txBody>
      </p:sp>
      <p:sp>
        <p:nvSpPr>
          <p:cNvPr id="308" name="Shape 30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309" name="Shape 309"/>
          <p:cNvSpPr txBox="1"/>
          <p:nvPr/>
        </p:nvSpPr>
        <p:spPr>
          <a:xfrm>
            <a:off x="8774825" y="4454221"/>
            <a:ext cx="60599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315" name="Shape 315"/>
          <p:cNvSpPr txBox="1">
            <a:spLocks noGrp="1"/>
          </p:cNvSpPr>
          <p:nvPr>
            <p:ph type="body" idx="1"/>
          </p:nvPr>
        </p:nvSpPr>
        <p:spPr>
          <a:xfrm>
            <a:off x="1155700" y="2603500"/>
            <a:ext cx="5891236" cy="5702399"/>
          </a:xfrm>
          <a:prstGeom prst="rect">
            <a:avLst/>
          </a:prstGeom>
          <a:noFill/>
          <a:ln>
            <a:noFill/>
          </a:ln>
        </p:spPr>
        <p:txBody>
          <a:bodyPr lIns="38100" tIns="38100" rIns="38100" bIns="38100" anchor="ctr" anchorCtr="0">
            <a:noAutofit/>
          </a:bodyPr>
          <a:lstStyle/>
          <a:p>
            <a:pPr marL="749300" indent="-533400">
              <a:spcBef>
                <a:spcPts val="0"/>
              </a:spcBef>
              <a:buSzPct val="171000"/>
            </a:pPr>
            <a:r>
              <a:rPr lang="el-GR" sz="3600" u="none" strike="noStrike" cap="none" dirty="0">
                <a:solidFill>
                  <a:schemeClr val="lt1"/>
                </a:solidFill>
                <a:latin typeface="Arial" charset="0"/>
                <a:ea typeface="Arial" charset="0"/>
                <a:cs typeface="Arial" charset="0"/>
                <a:sym typeface="Cabin"/>
              </a:rPr>
              <a:t>Ένας καθορισμένος βρόχος με χρήση της εντολής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πολύ πιο </a:t>
            </a:r>
            <a:r>
              <a:rPr lang="el-GR" dirty="0">
                <a:solidFill>
                  <a:srgbClr val="FF6600"/>
                </a:solidFill>
                <a:latin typeface="Arial" charset="0"/>
                <a:cs typeface="Arial" charset="0"/>
                <a:sym typeface="Cabin"/>
              </a:rPr>
              <a:t>κομψός</a:t>
            </a:r>
            <a:endParaRPr lang="en-US" sz="3600" u="none" strike="noStrike" cap="none" dirty="0">
              <a:solidFill>
                <a:srgbClr val="FF66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dirty="0">
                <a:solidFill>
                  <a:schemeClr val="lt1"/>
                </a:solidFill>
                <a:latin typeface="Arial" charset="0"/>
                <a:ea typeface="Arial" charset="0"/>
                <a:cs typeface="Arial" charset="0"/>
                <a:sym typeface="Cabin"/>
              </a:rPr>
              <a:t>Ο βρόχος </a:t>
            </a:r>
            <a:r>
              <a:rPr lang="en-US" sz="3600" u="none" strike="noStrike" cap="none" dirty="0">
                <a:solidFill>
                  <a:srgbClr val="FFFF00"/>
                </a:solidFill>
                <a:latin typeface="Arial" charset="0"/>
                <a:ea typeface="Arial" charset="0"/>
                <a:cs typeface="Arial" charset="0"/>
                <a:sym typeface="Cabin"/>
              </a:rPr>
              <a:t>for</a:t>
            </a:r>
            <a:r>
              <a:rPr lang="el-GR" dirty="0">
                <a:solidFill>
                  <a:schemeClr val="lt1"/>
                </a:solidFill>
                <a:latin typeface="Arial" charset="0"/>
                <a:ea typeface="Arial" charset="0"/>
                <a:cs typeface="Arial" charset="0"/>
                <a:sym typeface="Cabin"/>
              </a:rPr>
              <a:t> διαχειρίζεται πλήρως την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8058071" y="5568950"/>
            <a:ext cx="59832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17" name="Shape 317"/>
          <p:cNvSpPr txBox="1"/>
          <p:nvPr/>
        </p:nvSpPr>
        <p:spPr>
          <a:xfrm>
            <a:off x="8058071" y="3424870"/>
            <a:ext cx="50157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in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bg1"/>
                </a:solidFill>
                <a:latin typeface="Courier"/>
                <a:ea typeface="Courier"/>
                <a:cs typeface="Courier"/>
                <a:sym typeface="Courier New"/>
              </a:rPr>
              <a:t>)</a:t>
            </a:r>
          </a:p>
        </p:txBody>
      </p:sp>
      <p:sp>
        <p:nvSpPr>
          <p:cNvPr id="318" name="Shape 31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Βρόχος και Μέτρηση</a:t>
            </a:r>
            <a:endParaRPr lang="en-US" sz="7600" u="none" strike="noStrike" cap="none" dirty="0">
              <a:solidFill>
                <a:srgbClr val="FFD966"/>
              </a:solidFill>
              <a:latin typeface="Arial" charset="0"/>
              <a:ea typeface="Arial" charset="0"/>
              <a:cs typeface="Arial" charset="0"/>
              <a:sym typeface="Cabin"/>
            </a:endParaRPr>
          </a:p>
        </p:txBody>
      </p:sp>
      <p:sp>
        <p:nvSpPr>
          <p:cNvPr id="324" name="Shape 324"/>
          <p:cNvSpPr txBox="1">
            <a:spLocks noGrp="1"/>
          </p:cNvSpPr>
          <p:nvPr>
            <p:ph type="body" idx="1"/>
          </p:nvPr>
        </p:nvSpPr>
        <p:spPr>
          <a:xfrm>
            <a:off x="1155700" y="3025790"/>
            <a:ext cx="6273800" cy="443678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Αυτός είναι ένας απλός βρόχος που διατρέχει κάθε γράμμα μιας συμβολοσειράς και μετράει πόσες φορές ο βρόχος συναντά τον χαρακτήρα «a»</a:t>
            </a:r>
            <a:endParaRPr lang="en-US" sz="3600" u="none" strike="noStrike" cap="none" dirty="0">
              <a:solidFill>
                <a:schemeClr val="lt1"/>
              </a:solidFill>
              <a:latin typeface="Arial" charset="0"/>
              <a:ea typeface="Arial" charset="0"/>
              <a:cs typeface="Arial" charset="0"/>
              <a:sym typeface="Cabin"/>
            </a:endParaRPr>
          </a:p>
        </p:txBody>
      </p:sp>
      <p:sp>
        <p:nvSpPr>
          <p:cNvPr id="325" name="Shape 325"/>
          <p:cNvSpPr txBox="1"/>
          <p:nvPr/>
        </p:nvSpPr>
        <p:spPr>
          <a:xfrm>
            <a:off x="8753100" y="3468675"/>
            <a:ext cx="6885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word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count</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rgbClr val="00FF00"/>
                </a:solidFill>
                <a:latin typeface="Courier"/>
                <a:ea typeface="Courier"/>
                <a:cs typeface="Courier"/>
                <a:sym typeface="Courier New"/>
              </a:rPr>
              <a:t> letter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rgbClr val="00FF00"/>
                </a:solidFill>
                <a:latin typeface="Courier"/>
                <a:ea typeface="Courier"/>
                <a:cs typeface="Courier"/>
                <a:sym typeface="Courier New"/>
              </a:rPr>
              <a:t> word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 if</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       count </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count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count</a:t>
            </a:r>
            <a:r>
              <a:rPr lang="en-US" sz="3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Μελετώντας Βαθύτερα την </a:t>
            </a:r>
            <a:r>
              <a:rPr lang="en-US" sz="7600" u="none" strike="noStrike" cap="none" dirty="0">
                <a:solidFill>
                  <a:srgbClr val="FFFF00"/>
                </a:solidFill>
                <a:latin typeface="Arial" charset="0"/>
                <a:ea typeface="Arial" charset="0"/>
                <a:cs typeface="Arial" charset="0"/>
                <a:sym typeface="Cabin"/>
              </a:rPr>
              <a:t>in</a:t>
            </a:r>
          </a:p>
        </p:txBody>
      </p:sp>
      <p:sp>
        <p:nvSpPr>
          <p:cNvPr id="331" name="Shape 331"/>
          <p:cNvSpPr txBox="1">
            <a:spLocks noGrp="1"/>
          </p:cNvSpPr>
          <p:nvPr>
            <p:ph type="body" idx="1"/>
          </p:nvPr>
        </p:nvSpPr>
        <p:spPr>
          <a:xfrm>
            <a:off x="1155700" y="2603500"/>
            <a:ext cx="668813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00"/>
                </a:solidFill>
                <a:latin typeface="Arial" charset="0"/>
                <a:ea typeface="Arial" charset="0"/>
                <a:cs typeface="Arial" charset="0"/>
                <a:sym typeface="Cabin"/>
              </a:rPr>
              <a:t>μεταβλητή επανάληψης</a:t>
            </a:r>
            <a:r>
              <a:rPr lang="en-US" sz="3400" u="none" strike="noStrike" cap="none" dirty="0">
                <a:solidFill>
                  <a:srgbClr val="00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a:t>
            </a:r>
            <a:r>
              <a:rPr lang="el-GR" sz="3400" b="0" i="0" u="none" strike="noStrike" cap="none" dirty="0">
                <a:solidFill>
                  <a:schemeClr val="lt1"/>
                </a:solidFill>
                <a:latin typeface="Arial"/>
                <a:ea typeface="Arial"/>
                <a:cs typeface="Arial"/>
                <a:sym typeface="Arial"/>
              </a:rPr>
              <a:t>διατρέχει» την</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7F00"/>
                </a:solidFill>
                <a:latin typeface="Arial" charset="0"/>
                <a:ea typeface="Arial" charset="0"/>
                <a:cs typeface="Arial" charset="0"/>
                <a:sym typeface="Cabin"/>
              </a:rPr>
              <a:t>ακολουθία</a:t>
            </a:r>
            <a:r>
              <a:rPr lang="en-US" sz="3400" u="none" strike="noStrike" cap="none" dirty="0">
                <a:solidFill>
                  <a:srgbClr val="FF7F00"/>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επιθυμητό σύνολο</a:t>
            </a:r>
            <a:r>
              <a:rPr lang="en-US" sz="3400" u="none" strike="noStrike" cap="none" dirty="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Το</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μπλοκ (σώμα)</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του κώδικα εκτελείτε μία φορά για κάθε τιμή (</a:t>
            </a:r>
            <a:r>
              <a:rPr lang="el-GR" sz="3400" u="none" strike="noStrike" cap="none" dirty="0">
                <a:solidFill>
                  <a:srgbClr val="FFFF00"/>
                </a:solidFill>
                <a:latin typeface="Arial" charset="0"/>
                <a:ea typeface="Arial" charset="0"/>
                <a:cs typeface="Arial" charset="0"/>
                <a:sym typeface="Cabin"/>
              </a:rPr>
              <a:t>εντός</a:t>
            </a:r>
            <a:r>
              <a:rPr lang="el-GR" sz="3400" u="none" strike="noStrike" cap="none" dirty="0">
                <a:latin typeface="Arial" charset="0"/>
                <a:ea typeface="Arial" charset="0"/>
                <a:cs typeface="Arial" charset="0"/>
                <a:sym typeface="Cabin"/>
              </a:rPr>
              <a:t>)</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της </a:t>
            </a:r>
            <a:r>
              <a:rPr lang="el-GR" sz="3400" u="none" strike="noStrike" cap="none" dirty="0">
                <a:solidFill>
                  <a:srgbClr val="FF7F00"/>
                </a:solidFill>
                <a:latin typeface="Arial" charset="0"/>
                <a:ea typeface="Arial" charset="0"/>
                <a:cs typeface="Arial" charset="0"/>
                <a:sym typeface="Cabin"/>
              </a:rPr>
              <a:t>ακολουθίας</a:t>
            </a:r>
            <a:endParaRPr lang="en-US" sz="3400" u="none" strike="noStrike" cap="none" dirty="0">
              <a:solidFill>
                <a:srgbClr val="FF7F00"/>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00"/>
                </a:solidFill>
                <a:latin typeface="Arial" charset="0"/>
                <a:ea typeface="Arial" charset="0"/>
                <a:cs typeface="Arial" charset="0"/>
                <a:sym typeface="Cabin"/>
              </a:rPr>
              <a:t>μεταβλητή επανάληψης</a:t>
            </a:r>
            <a:r>
              <a:rPr lang="en-US" sz="3400" u="none" strike="noStrike" cap="none" dirty="0">
                <a:solidFill>
                  <a:srgbClr val="00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a:t>
            </a:r>
            <a:r>
              <a:rPr lang="el-GR" sz="3400" b="0" i="0" u="none" strike="noStrike" cap="none" dirty="0">
                <a:solidFill>
                  <a:schemeClr val="lt1"/>
                </a:solidFill>
                <a:latin typeface="Arial"/>
                <a:ea typeface="Arial"/>
                <a:cs typeface="Arial"/>
                <a:sym typeface="Arial"/>
              </a:rPr>
              <a:t>διατρέχει» όλες τις τιμές </a:t>
            </a:r>
            <a:r>
              <a:rPr lang="el-GR" sz="3400" dirty="0">
                <a:solidFill>
                  <a:srgbClr val="FFFF00"/>
                </a:solidFill>
                <a:latin typeface="Arial" charset="0"/>
                <a:cs typeface="Arial" charset="0"/>
              </a:rPr>
              <a:t>μέσα</a:t>
            </a:r>
            <a:r>
              <a:rPr lang="el-GR" sz="3400" b="0" i="0" u="none" strike="noStrike" cap="none" dirty="0">
                <a:solidFill>
                  <a:schemeClr val="lt1"/>
                </a:solidFill>
                <a:latin typeface="Arial"/>
                <a:ea typeface="Arial"/>
                <a:cs typeface="Arial"/>
                <a:sym typeface="Arial"/>
              </a:rPr>
              <a:t> στην </a:t>
            </a:r>
            <a:r>
              <a:rPr lang="el-GR" sz="3400" u="none" strike="noStrike" cap="none" dirty="0">
                <a:solidFill>
                  <a:srgbClr val="FF7F00"/>
                </a:solidFill>
                <a:latin typeface="Arial" charset="0"/>
                <a:ea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p:txBody>
      </p:sp>
      <p:sp>
        <p:nvSpPr>
          <p:cNvPr id="332" name="Shape 332"/>
          <p:cNvSpPr txBox="1"/>
          <p:nvPr/>
        </p:nvSpPr>
        <p:spPr>
          <a:xfrm>
            <a:off x="8669342"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00FF"/>
                </a:solidFill>
                <a:latin typeface="Courier"/>
                <a:ea typeface="Courier"/>
                <a:cs typeface="Courier"/>
                <a:sym typeface="Courier New"/>
              </a:rPr>
              <a:t> print(letter)</a:t>
            </a:r>
          </a:p>
        </p:txBody>
      </p:sp>
      <p:sp>
        <p:nvSpPr>
          <p:cNvPr id="334" name="Shape 334"/>
          <p:cNvSpPr txBox="1"/>
          <p:nvPr/>
        </p:nvSpPr>
        <p:spPr>
          <a:xfrm>
            <a:off x="8108943" y="3248202"/>
            <a:ext cx="3256613" cy="128102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rgbClr val="00FF00"/>
              </a:solidFill>
              <a:latin typeface="Arial" charset="0"/>
              <a:ea typeface="Arial" charset="0"/>
              <a:cs typeface="Arial" charset="0"/>
              <a:sym typeface="Cabin"/>
            </a:endParaRPr>
          </a:p>
        </p:txBody>
      </p:sp>
      <p:sp>
        <p:nvSpPr>
          <p:cNvPr id="335" name="Shape 335"/>
          <p:cNvSpPr txBox="1"/>
          <p:nvPr/>
        </p:nvSpPr>
        <p:spPr>
          <a:xfrm>
            <a:off x="12275426" y="3248202"/>
            <a:ext cx="3751578" cy="1075126"/>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Συμβολοσειρά </a:t>
            </a: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έξι-χαρακτήρων</a:t>
            </a:r>
            <a:endParaRPr lang="en-US" sz="3600" u="none" strike="noStrike" cap="none" dirty="0">
              <a:solidFill>
                <a:srgbClr val="FF7F00"/>
              </a:solidFill>
              <a:latin typeface="Arial" charset="0"/>
              <a:ea typeface="Arial" charset="0"/>
              <a:cs typeface="Arial" charset="0"/>
              <a:sym typeface="Cabin"/>
            </a:endParaRPr>
          </a:p>
        </p:txBody>
      </p:sp>
      <p:cxnSp>
        <p:nvCxnSpPr>
          <p:cNvPr id="336" name="Shape 336"/>
          <p:cNvCxnSpPr/>
          <p:nvPr/>
        </p:nvCxnSpPr>
        <p:spPr>
          <a:xfrm rot="10800000">
            <a:off x="9577502"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544454"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Shape 342"/>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343" name="Shape 343"/>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FFFF"/>
                </a:solidFill>
                <a:latin typeface="Arial" charset="0"/>
                <a:ea typeface="Arial" charset="0"/>
                <a:cs typeface="Arial" charset="0"/>
                <a:sym typeface="Cabin"/>
              </a:rPr>
              <a:t>Τέλος</a:t>
            </a:r>
            <a:endParaRPr lang="en-US" sz="3400" u="none" strike="noStrike" cap="none" dirty="0">
              <a:solidFill>
                <a:srgbClr val="FFFFFF"/>
              </a:solidFill>
              <a:latin typeface="Arial" charset="0"/>
              <a:ea typeface="Arial" charset="0"/>
              <a:cs typeface="Arial" charset="0"/>
              <a:sym typeface="Cabin"/>
            </a:endParaRPr>
          </a:p>
        </p:txBody>
      </p:sp>
      <p:cxnSp>
        <p:nvCxnSpPr>
          <p:cNvPr id="344" name="Shape 344"/>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345" name="Shape 345"/>
          <p:cNvCxnSpPr>
            <a:endCxn id="354" idx="2"/>
          </p:cNvCxnSpPr>
          <p:nvPr/>
        </p:nvCxnSpPr>
        <p:spPr>
          <a:xfrm flipH="1" flipV="1">
            <a:off x="6686600" y="2768699"/>
            <a:ext cx="14238" cy="587276"/>
          </a:xfrm>
          <a:prstGeom prst="straightConnector1">
            <a:avLst/>
          </a:prstGeom>
          <a:noFill/>
          <a:ln w="76200" cap="rnd" cmpd="sng">
            <a:solidFill>
              <a:srgbClr val="00FF00"/>
            </a:solidFill>
            <a:prstDash val="solid"/>
            <a:miter/>
            <a:headEnd type="stealth" w="med" len="med"/>
            <a:tailEnd type="none" w="med" len="med"/>
          </a:ln>
        </p:spPr>
      </p:cxnSp>
      <p:cxnSp>
        <p:nvCxnSpPr>
          <p:cNvPr id="346" name="Shape 346"/>
          <p:cNvCxnSpPr>
            <a:stCxn id="347" idx="2"/>
          </p:cNvCxnSpPr>
          <p:nvPr/>
        </p:nvCxnSpPr>
        <p:spPr>
          <a:xfrm flipH="1">
            <a:off x="6697549" y="4051399"/>
            <a:ext cx="8100" cy="472800"/>
          </a:xfrm>
          <a:prstGeom prst="straightConnector1">
            <a:avLst/>
          </a:prstGeom>
          <a:noFill/>
          <a:ln w="76200" cap="rnd" cmpd="sng">
            <a:solidFill>
              <a:srgbClr val="00FF00"/>
            </a:solidFill>
            <a:prstDash val="solid"/>
            <a:miter/>
            <a:headEnd type="none" w="med" len="med"/>
            <a:tailEnd type="none" w="med" len="med"/>
          </a:ln>
        </p:spPr>
      </p:cxnSp>
      <p:cxnSp>
        <p:nvCxnSpPr>
          <p:cNvPr id="348" name="Shape 348"/>
          <p:cNvCxnSpPr/>
          <p:nvPr/>
        </p:nvCxnSpPr>
        <p:spPr>
          <a:xfrm>
            <a:off x="3133200" y="4516675"/>
            <a:ext cx="3596099" cy="4500"/>
          </a:xfrm>
          <a:prstGeom prst="straightConnector1">
            <a:avLst/>
          </a:prstGeom>
          <a:noFill/>
          <a:ln w="76200" cap="rnd" cmpd="sng">
            <a:solidFill>
              <a:srgbClr val="00FF00"/>
            </a:solidFill>
            <a:prstDash val="solid"/>
            <a:miter/>
            <a:headEnd type="none" w="med" len="med"/>
            <a:tailEnd type="none" w="med" len="med"/>
          </a:ln>
        </p:spPr>
      </p:cxnSp>
      <p:cxnSp>
        <p:nvCxnSpPr>
          <p:cNvPr id="349" name="Shape 349"/>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50" name="Shape 350"/>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51" name="Shape 351"/>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52" name="Shape 352"/>
          <p:cNvCxnSpPr/>
          <p:nvPr/>
        </p:nvCxnSpPr>
        <p:spPr>
          <a:xfrm>
            <a:off x="1401761" y="5209178"/>
            <a:ext cx="1752600" cy="0"/>
          </a:xfrm>
          <a:prstGeom prst="straightConnector1">
            <a:avLst/>
          </a:prstGeom>
          <a:noFill/>
          <a:ln w="76200" cap="rnd" cmpd="sng">
            <a:solidFill>
              <a:srgbClr val="00FF00"/>
            </a:solidFill>
            <a:prstDash val="solid"/>
            <a:miter/>
            <a:headEnd type="none" w="med" len="med"/>
            <a:tailEnd type="none" w="med" len="med"/>
          </a:ln>
        </p:spPr>
      </p:cxnSp>
      <p:sp>
        <p:nvSpPr>
          <p:cNvPr id="353" name="Shape 35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47" name="Shape 347"/>
          <p:cNvSpPr txBox="1"/>
          <p:nvPr/>
        </p:nvSpPr>
        <p:spPr>
          <a:xfrm>
            <a:off x="5245100" y="3302000"/>
            <a:ext cx="2921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00FF00"/>
                </a:solidFill>
                <a:latin typeface="Arial" charset="0"/>
                <a:ea typeface="Arial" charset="0"/>
                <a:cs typeface="Arial" charset="0"/>
                <a:sym typeface="Cabin"/>
              </a:rPr>
              <a:t>letter</a:t>
            </a:r>
            <a:r>
              <a:rPr lang="en-US" sz="3500" u="none" strike="noStrike" cap="none" dirty="0">
                <a:solidFill>
                  <a:schemeClr val="bg1"/>
                </a:solidFill>
                <a:latin typeface="Arial" charset="0"/>
                <a:ea typeface="Arial" charset="0"/>
                <a:cs typeface="Arial" charset="0"/>
                <a:sym typeface="Cabin"/>
              </a:rPr>
              <a:t>)</a:t>
            </a:r>
          </a:p>
        </p:txBody>
      </p:sp>
      <p:sp>
        <p:nvSpPr>
          <p:cNvPr id="354" name="Shape 354"/>
          <p:cNvSpPr txBox="1"/>
          <p:nvPr/>
        </p:nvSpPr>
        <p:spPr>
          <a:xfrm>
            <a:off x="5130800" y="2019300"/>
            <a:ext cx="31115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FFFF"/>
                </a:solidFill>
                <a:latin typeface="Arial" charset="0"/>
                <a:ea typeface="Arial" charset="0"/>
                <a:cs typeface="Arial" charset="0"/>
                <a:sym typeface="Cabin"/>
              </a:rPr>
              <a:t>Επόμενο</a:t>
            </a:r>
            <a:r>
              <a:rPr lang="en-US" sz="3500" u="none" strike="noStrike" cap="none" dirty="0">
                <a:solidFill>
                  <a:srgbClr val="FFFFFF"/>
                </a:solidFill>
                <a:latin typeface="Arial" charset="0"/>
                <a:ea typeface="Arial" charset="0"/>
                <a:cs typeface="Arial" charset="0"/>
                <a:sym typeface="Cabin"/>
              </a:rPr>
              <a:t> </a:t>
            </a:r>
            <a:r>
              <a:rPr lang="en-US" sz="3500" u="none" strike="noStrike" cap="none" dirty="0">
                <a:solidFill>
                  <a:srgbClr val="00FF00"/>
                </a:solidFill>
                <a:latin typeface="Arial" charset="0"/>
                <a:ea typeface="Arial" charset="0"/>
                <a:cs typeface="Arial" charset="0"/>
                <a:sym typeface="Cabin"/>
              </a:rPr>
              <a:t>letter</a:t>
            </a:r>
          </a:p>
        </p:txBody>
      </p:sp>
      <p:sp>
        <p:nvSpPr>
          <p:cNvPr id="355" name="Shape 355"/>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600" i="0" u="none" strike="noStrike" cap="none" dirty="0">
                <a:solidFill>
                  <a:srgbClr val="FF00FF"/>
                </a:solidFill>
                <a:latin typeface="Courier"/>
                <a:ea typeface="Courier"/>
                <a:cs typeface="Courier"/>
                <a:sym typeface="Courier New"/>
              </a:rPr>
              <a:t>    print(letter)</a:t>
            </a:r>
          </a:p>
        </p:txBody>
      </p:sp>
      <p:sp>
        <p:nvSpPr>
          <p:cNvPr id="356" name="Shape 356"/>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357" name="Shape 357"/>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58" name="Shape 358"/>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59" name="Shape 359"/>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0" name="Shape 360"/>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61" name="Shape 361"/>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2" name="Shape 362"/>
          <p:cNvSpPr txBox="1"/>
          <p:nvPr/>
        </p:nvSpPr>
        <p:spPr>
          <a:xfrm>
            <a:off x="520104" y="6978788"/>
            <a:ext cx="15215793" cy="1350826"/>
          </a:xfrm>
          <a:prstGeom prst="rect">
            <a:avLst/>
          </a:prstGeom>
          <a:noFill/>
          <a:ln>
            <a:noFill/>
          </a:ln>
        </p:spPr>
        <p:txBody>
          <a:bodyPr lIns="0" tIns="0" rIns="0" bIns="0" anchor="ctr" anchorCtr="0">
            <a:noAutofit/>
          </a:bodyPr>
          <a:lstStyle/>
          <a:p>
            <a:pPr algn="ctr">
              <a:lnSpc>
                <a:spcPct val="115000"/>
              </a:lnSpc>
              <a:buClr>
                <a:schemeClr val="lt1"/>
              </a:buClr>
              <a:buSzPct val="25000"/>
            </a:pPr>
            <a:r>
              <a:rPr lang="el-GR" sz="3600" u="none" strike="noStrike" cap="none" dirty="0">
                <a:solidFill>
                  <a:schemeClr val="lt1"/>
                </a:solidFill>
                <a:latin typeface="Arial" charset="0"/>
                <a:ea typeface="Arial" charset="0"/>
                <a:cs typeface="Arial" charset="0"/>
                <a:sym typeface="Cabin"/>
              </a:rPr>
              <a:t>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διατρέχει» την </a:t>
            </a:r>
            <a:r>
              <a:rPr lang="el-GR" sz="3600" u="none" strike="noStrike" cap="none" dirty="0">
                <a:solidFill>
                  <a:srgbClr val="FF7F00"/>
                </a:solidFill>
                <a:latin typeface="Arial" charset="0"/>
                <a:ea typeface="Arial" charset="0"/>
                <a:cs typeface="Arial" charset="0"/>
                <a:sym typeface="Cabin"/>
              </a:rPr>
              <a:t>συμβολοσειρά</a:t>
            </a:r>
            <a:r>
              <a:rPr lang="el-GR" sz="3600" dirty="0">
                <a:solidFill>
                  <a:srgbClr val="FF7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το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μπλοκ (σώμα)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του κώδικα εκτελείτε μία φορά για κάθε τιμή (</a:t>
            </a:r>
            <a:r>
              <a:rPr lang="el-GR" sz="3600" u="none" strike="noStrike" cap="none" dirty="0">
                <a:solidFill>
                  <a:srgbClr val="FFFF00"/>
                </a:solidFill>
                <a:latin typeface="Arial" charset="0"/>
                <a:ea typeface="Arial" charset="0"/>
                <a:cs typeface="Arial" charset="0"/>
                <a:sym typeface="Cabin"/>
              </a:rPr>
              <a:t>εντός</a:t>
            </a:r>
            <a:r>
              <a:rPr lang="el-GR" sz="3600" u="none" strike="noStrike" cap="none" dirty="0">
                <a:solidFill>
                  <a:schemeClr val="bg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της </a:t>
            </a:r>
            <a:r>
              <a:rPr lang="el-GR" sz="3600" u="none" strike="noStrike" cap="none" dirty="0">
                <a:solidFill>
                  <a:srgbClr val="FF7F00"/>
                </a:solidFill>
                <a:latin typeface="Arial" charset="0"/>
                <a:ea typeface="Arial" charset="0"/>
                <a:cs typeface="Arial" charset="0"/>
                <a:sym typeface="Cabin"/>
              </a:rPr>
              <a:t>ακολουθίας</a:t>
            </a:r>
            <a:endParaRPr lang="en-US" sz="3600" u="none" strike="noStrike" cap="none" dirty="0">
              <a:solidFill>
                <a:srgbClr val="FF7F00"/>
              </a:solidFill>
              <a:latin typeface="Arial" charset="0"/>
              <a:ea typeface="Arial" charset="0"/>
              <a:cs typeface="Arial" charset="0"/>
              <a:sym typeface="Cabin"/>
            </a:endParaRPr>
          </a:p>
        </p:txBody>
      </p:sp>
      <p:cxnSp>
        <p:nvCxnSpPr>
          <p:cNvPr id="363" name="Shape 363"/>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364" name="Shape 364"/>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dirty="0">
                <a:solidFill>
                  <a:schemeClr val="lt1"/>
                </a:solidFill>
                <a:latin typeface="Arial" charset="0"/>
                <a:ea typeface="Arial" charset="0"/>
                <a:cs typeface="Arial" charset="0"/>
                <a:sym typeface="Cabin"/>
              </a:rPr>
              <a:t>Όχι</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Λειτουργίες Συμβολοσειρών</a:t>
            </a:r>
            <a:endParaRPr lang="en-US" sz="7200" dirty="0">
              <a:solidFill>
                <a:srgbClr val="FFD966"/>
              </a:solidFill>
            </a:endParaRPr>
          </a:p>
        </p:txBody>
      </p:sp>
    </p:spTree>
    <p:extLst>
      <p:ext uri="{BB962C8B-B14F-4D97-AF65-F5344CB8AC3E}">
        <p14:creationId xmlns:p14="http://schemas.microsoft.com/office/powerpoint/2010/main" val="91023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1155700" y="786420"/>
            <a:ext cx="537122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dirty="0">
                <a:solidFill>
                  <a:srgbClr val="FFD966"/>
                </a:solidFill>
                <a:latin typeface="Arial" charset="0"/>
                <a:ea typeface="Arial" charset="0"/>
                <a:cs typeface="Arial" charset="0"/>
                <a:sym typeface="Cabin"/>
              </a:rPr>
              <a:t>Τεμαχισμός Συμβολοσειράς</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425669" y="2824221"/>
            <a:ext cx="8161123"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Μπορούμε επίσης να εξετάσουμε οποιοδήποτε συνεχές τμήμα μιας συμβολοσειράς χρησιμοποιώντας τελεστή </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FF"/>
                </a:solidFill>
                <a:latin typeface="Arial" charset="0"/>
                <a:ea typeface="Arial" charset="0"/>
                <a:cs typeface="Arial" charset="0"/>
                <a:sym typeface="Cabin"/>
              </a:rPr>
              <a:t>:</a:t>
            </a:r>
            <a:endParaRPr lang="en-US" sz="3400" u="none" strike="noStrike" cap="none" dirty="0">
              <a:solidFill>
                <a:srgbClr val="00FFFF"/>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FFFF"/>
              </a:buClr>
              <a:buSzPct val="100000"/>
              <a:buFont typeface="Cabin"/>
              <a:buChar char="•"/>
            </a:pPr>
            <a:r>
              <a:rPr lang="el-GR" sz="3400" u="none" strike="noStrike" cap="none" dirty="0">
                <a:solidFill>
                  <a:srgbClr val="FFFFFF"/>
                </a:solidFill>
                <a:latin typeface="Arial" charset="0"/>
                <a:ea typeface="Arial" charset="0"/>
                <a:cs typeface="Arial" charset="0"/>
                <a:sym typeface="Cabin"/>
              </a:rPr>
              <a:t>Ο δεύτερος αριθμός είναι ένας πέρα από το τέλος του τμήματος - "έως το χωρίς να συμπεριλαμβάνεται»</a:t>
            </a:r>
          </a:p>
          <a:p>
            <a:pPr marL="749300" marR="0" lvl="0" indent="-358394" algn="l" rtl="0">
              <a:lnSpc>
                <a:spcPct val="100000"/>
              </a:lnSpc>
              <a:spcBef>
                <a:spcPts val="3500"/>
              </a:spcBef>
              <a:spcAft>
                <a:spcPts val="0"/>
              </a:spcAft>
              <a:buClr>
                <a:srgbClr val="FFFFFF"/>
              </a:buClr>
              <a:buSzPct val="100000"/>
              <a:buFont typeface="Cabin"/>
              <a:buChar char="•"/>
            </a:pPr>
            <a:r>
              <a:rPr lang="el-GR" sz="3400" u="none" strike="noStrike" cap="none" dirty="0">
                <a:solidFill>
                  <a:srgbClr val="FFFFFF"/>
                </a:solidFill>
                <a:latin typeface="Arial" charset="0"/>
                <a:ea typeface="Arial" charset="0"/>
                <a:cs typeface="Arial" charset="0"/>
                <a:sym typeface="Cabin"/>
              </a:rPr>
              <a:t>Εάν ο δεύτερος αριθμός είναι πέρα από το τέλος της συμβολοσειράς, σταματά στο τέλος</a:t>
            </a:r>
            <a:endParaRPr lang="en-US" sz="3400" u="none" strike="noStrike" cap="none" dirty="0">
              <a:solidFill>
                <a:schemeClr val="lt1"/>
              </a:solidFill>
              <a:latin typeface="Arial" charset="0"/>
              <a:ea typeface="Arial" charset="0"/>
              <a:cs typeface="Arial" charset="0"/>
              <a:sym typeface="Cabin"/>
            </a:endParaRPr>
          </a:p>
        </p:txBody>
      </p:sp>
      <p:sp>
        <p:nvSpPr>
          <p:cNvPr id="371" name="Shape 371"/>
          <p:cNvSpPr txBox="1"/>
          <p:nvPr/>
        </p:nvSpPr>
        <p:spPr>
          <a:xfrm>
            <a:off x="9069093" y="335183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a:t>
            </a:r>
            <a:r>
              <a:rPr lang="en-US" sz="3600" i="0" u="none" strike="noStrike" cap="none">
                <a:solidFill>
                  <a:schemeClr val="lt1"/>
                </a:solidFill>
                <a:latin typeface="Courier"/>
                <a:ea typeface="Courier"/>
                <a:cs typeface="Courier"/>
                <a:sym typeface="Courier New"/>
              </a:rPr>
              <a:t>= </a:t>
            </a:r>
            <a:r>
              <a:rPr lang="en-US" sz="3600" i="0" u="none" strike="noStrike" cap="none">
                <a:solidFill>
                  <a:srgbClr val="FF7F00"/>
                </a:solidFill>
                <a:latin typeface="Courier"/>
                <a:ea typeface="Courier"/>
                <a:cs typeface="Courier"/>
                <a:sym typeface="Courier New"/>
              </a:rPr>
              <a:t>'Monty </a:t>
            </a:r>
            <a:r>
              <a:rPr lang="en-US" sz="3600" i="0" u="none" strike="noStrike" cap="none" dirty="0">
                <a:solidFill>
                  <a:srgbClr val="FF7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0</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4</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6:7</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20</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8</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dirty="0">
                <a:solidFill>
                  <a:schemeClr val="lt1"/>
                </a:solidFill>
                <a:latin typeface="Courier"/>
                <a:ea typeface="Courier"/>
                <a:cs typeface="Courier"/>
                <a:sym typeface="Courier New"/>
              </a:rPr>
              <a:t>t</a:t>
            </a:r>
            <a:r>
              <a:rPr lang="en-US" sz="3600" i="0" u="none" strike="noStrike" cap="none" dirty="0">
                <a:solidFill>
                  <a:schemeClr val="lt1"/>
                </a:solidFill>
                <a:latin typeface="Courier"/>
                <a:ea typeface="Courier"/>
                <a:cs typeface="Courier"/>
                <a:sym typeface="Courier New"/>
              </a:rPr>
              <a: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Monty Python</a:t>
            </a:r>
          </a:p>
        </p:txBody>
      </p:sp>
      <p:sp>
        <p:nvSpPr>
          <p:cNvPr id="370" name="Shape 370"/>
          <p:cNvSpPr txBox="1">
            <a:spLocks noGrp="1"/>
          </p:cNvSpPr>
          <p:nvPr>
            <p:ph type="title"/>
          </p:nvPr>
        </p:nvSpPr>
        <p:spPr>
          <a:xfrm>
            <a:off x="1155700" y="833718"/>
            <a:ext cx="5418521"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dirty="0">
                <a:solidFill>
                  <a:srgbClr val="FFD966"/>
                </a:solidFill>
                <a:latin typeface="Arial" charset="0"/>
                <a:ea typeface="Arial" charset="0"/>
                <a:cs typeface="Arial" charset="0"/>
                <a:sym typeface="Cabin"/>
              </a:rPr>
              <a:t>Τεμαχισμός Συμβολοσειράς</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1155701" y="2603500"/>
            <a:ext cx="6166752" cy="5702399"/>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el-GR" sz="3400" dirty="0">
                <a:solidFill>
                  <a:schemeClr val="lt1"/>
                </a:solidFill>
                <a:latin typeface="Arial" charset="0"/>
                <a:ea typeface="Arial" charset="0"/>
                <a:cs typeface="Arial" charset="0"/>
                <a:sym typeface="Cabin"/>
              </a:rPr>
              <a:t>Εάν παραλείψουμε τον πρώτο αριθμό ή τον τελευταίο αριθμό του τμήματος, εννοείται η αρχή ή το τέλος της συμβολοσειράς αντίστοιχα</a:t>
            </a:r>
            <a:endParaRPr lang="en-US" sz="3400" dirty="0">
              <a:solidFill>
                <a:schemeClr val="lt1"/>
              </a:solidFill>
              <a:latin typeface="Arial" charset="0"/>
              <a:ea typeface="Arial" charset="0"/>
              <a:cs typeface="Arial" charset="0"/>
              <a:sym typeface="Cabin"/>
            </a:endParaRP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extLst>
      <p:ext uri="{BB962C8B-B14F-4D97-AF65-F5344CB8AC3E}">
        <p14:creationId xmlns:p14="http://schemas.microsoft.com/office/powerpoint/2010/main" val="10850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Συνένωση Συμβολοσειρών</a:t>
            </a:r>
            <a:endParaRPr lang="en-US" sz="7600" u="none" strike="noStrike" cap="none" dirty="0">
              <a:solidFill>
                <a:srgbClr val="FFD966"/>
              </a:solidFill>
              <a:latin typeface="Arial" charset="0"/>
              <a:ea typeface="Arial" charset="0"/>
              <a:cs typeface="Arial" charset="0"/>
              <a:sym typeface="Cabin"/>
            </a:endParaRPr>
          </a:p>
        </p:txBody>
      </p:sp>
      <p:sp>
        <p:nvSpPr>
          <p:cNvPr id="432" name="Shape 432"/>
          <p:cNvSpPr txBox="1">
            <a:spLocks noGrp="1"/>
          </p:cNvSpPr>
          <p:nvPr>
            <p:ph type="body" idx="1"/>
          </p:nvPr>
        </p:nvSpPr>
        <p:spPr>
          <a:xfrm>
            <a:off x="1155700" y="2603501"/>
            <a:ext cx="6059488" cy="4757778"/>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Όταν εφαρμόζεται ο τελεστής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συμβολοσειρές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n-US" sz="3600" dirty="0">
                <a:solidFill>
                  <a:schemeClr val="lt1"/>
                </a:solidFill>
                <a:latin typeface="Arial" charset="0"/>
                <a:ea typeface="Arial" charset="0"/>
                <a:cs typeface="Arial" charset="0"/>
                <a:sym typeface="Cabin"/>
              </a:rPr>
              <a:t>“</a:t>
            </a:r>
            <a:r>
              <a:rPr lang="el-GR" sz="3600" u="none" strike="noStrike" cap="none" dirty="0">
                <a:solidFill>
                  <a:srgbClr val="00FFFF"/>
                </a:solidFill>
                <a:latin typeface="Arial" charset="0"/>
                <a:ea typeface="Arial" charset="0"/>
                <a:cs typeface="Arial" charset="0"/>
                <a:sym typeface="Cabin"/>
              </a:rPr>
              <a:t>συνένωση</a:t>
            </a:r>
            <a:r>
              <a:rPr lang="en-US" sz="3600" dirty="0">
                <a:solidFill>
                  <a:schemeClr val="lt1"/>
                </a:solidFill>
                <a:latin typeface="Arial" charset="0"/>
                <a:ea typeface="Arial" charset="0"/>
                <a:cs typeface="Arial" charset="0"/>
                <a:sym typeface="Cabin"/>
              </a:rPr>
              <a:t>”</a:t>
            </a:r>
          </a:p>
        </p:txBody>
      </p:sp>
      <p:sp>
        <p:nvSpPr>
          <p:cNvPr id="433" name="Shape 433"/>
          <p:cNvSpPr txBox="1"/>
          <p:nvPr/>
        </p:nvSpPr>
        <p:spPr>
          <a:xfrm>
            <a:off x="7900200" y="3101750"/>
            <a:ext cx="7187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b</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b</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HelloThere</a:t>
            </a:r>
            <a:endParaRPr lang="en-US" sz="3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c</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c</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660300"/>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Χρησιμοποιώντας το</a:t>
            </a:r>
            <a:r>
              <a:rPr lang="en-US" sz="7600" u="none" strike="noStrike" cap="none" dirty="0">
                <a:solidFill>
                  <a:srgbClr val="FFFFFF"/>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rgbClr val="FFFFFF"/>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ως Λογικό Τελεστή</a:t>
            </a:r>
            <a:endParaRPr lang="en-US" sz="7600" u="none" strike="noStrike" cap="none" dirty="0">
              <a:solidFill>
                <a:srgbClr val="FFD966"/>
              </a:solidFill>
              <a:latin typeface="Arial" charset="0"/>
              <a:ea typeface="Arial" charset="0"/>
              <a:cs typeface="Arial" charset="0"/>
              <a:sym typeface="Cabin"/>
            </a:endParaRPr>
          </a:p>
        </p:txBody>
      </p:sp>
      <p:sp>
        <p:nvSpPr>
          <p:cNvPr id="439" name="Shape 439"/>
          <p:cNvSpPr txBox="1">
            <a:spLocks noGrp="1"/>
          </p:cNvSpPr>
          <p:nvPr>
            <p:ph type="body" idx="1"/>
          </p:nvPr>
        </p:nvSpPr>
        <p:spPr>
          <a:xfrm>
            <a:off x="1155700" y="2603500"/>
            <a:ext cx="6659563"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λέξη-κλειδί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μπορεί επίσης να χρησιμοποιηθεί για να ελέγξει εάν μια συμβολοσειρά είναι «μέσα» μια άλλη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έκφραση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είναι μια λογική έκφραση που επιστρέφει </a:t>
            </a:r>
            <a:r>
              <a:rPr lang="en-US" sz="3600" u="none" strike="noStrike" cap="none" dirty="0">
                <a:solidFill>
                  <a:srgbClr val="FF7F00"/>
                </a:solidFill>
                <a:latin typeface="Arial" charset="0"/>
                <a:ea typeface="Arial" charset="0"/>
                <a:cs typeface="Arial" charset="0"/>
                <a:sym typeface="Cabin"/>
              </a:rPr>
              <a:t>True</a:t>
            </a:r>
            <a:r>
              <a:rPr lang="el-GR" sz="3600" u="none" strike="noStrike" cap="none" dirty="0">
                <a:solidFill>
                  <a:schemeClr val="lt1"/>
                </a:solidFill>
                <a:latin typeface="Arial" charset="0"/>
                <a:ea typeface="Arial" charset="0"/>
                <a:cs typeface="Arial" charset="0"/>
                <a:sym typeface="Cabin"/>
              </a:rPr>
              <a:t> ή </a:t>
            </a:r>
            <a:r>
              <a:rPr lang="en-US" sz="3600" u="none" strike="noStrike" cap="none" dirty="0">
                <a:solidFill>
                  <a:srgbClr val="FF7F00"/>
                </a:solidFill>
                <a:latin typeface="Arial" charset="0"/>
                <a:ea typeface="Arial" charset="0"/>
                <a:cs typeface="Arial" charset="0"/>
                <a:sym typeface="Cabin"/>
              </a:rPr>
              <a:t>False</a:t>
            </a:r>
            <a:r>
              <a:rPr lang="el-GR" sz="3600" u="none" strike="noStrike" cap="none" dirty="0">
                <a:solidFill>
                  <a:schemeClr val="lt1"/>
                </a:solidFill>
                <a:latin typeface="Arial" charset="0"/>
                <a:ea typeface="Arial" charset="0"/>
                <a:cs typeface="Arial" charset="0"/>
                <a:sym typeface="Cabin"/>
              </a:rPr>
              <a:t> και μπορεί να χρησιμοποιηθεί σε μια πρόταση </a:t>
            </a:r>
            <a:r>
              <a:rPr lang="en-US" sz="3600" u="none" strike="noStrike" cap="none" dirty="0">
                <a:solidFill>
                  <a:srgbClr val="FFFF00"/>
                </a:solidFill>
                <a:latin typeface="Arial" charset="0"/>
                <a:ea typeface="Arial" charset="0"/>
                <a:cs typeface="Arial" charset="0"/>
                <a:sym typeface="Cabin"/>
              </a:rPr>
              <a:t>if</a:t>
            </a:r>
            <a:endParaRPr lang="en-US" sz="3600" u="none" strike="noStrike" cap="none" dirty="0">
              <a:solidFill>
                <a:schemeClr val="lt1"/>
              </a:solidFill>
              <a:latin typeface="Arial" charset="0"/>
              <a:ea typeface="Arial" charset="0"/>
              <a:cs typeface="Arial" charset="0"/>
              <a:sym typeface="Cabin"/>
            </a:endParaRPr>
          </a:p>
        </p:txBody>
      </p:sp>
      <p:sp>
        <p:nvSpPr>
          <p:cNvPr id="440" name="Shape 440"/>
          <p:cNvSpPr txBox="1"/>
          <p:nvPr/>
        </p:nvSpPr>
        <p:spPr>
          <a:xfrm>
            <a:off x="9255125" y="2645542"/>
            <a:ext cx="6721474" cy="631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fruit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'm'</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fruit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False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 </a:t>
            </a:r>
            <a:r>
              <a:rPr lang="en-US" sz="3000" i="0" u="none" strike="noStrike" cap="none" dirty="0">
                <a:solidFill>
                  <a:srgbClr val="00FF00"/>
                </a:solidFill>
                <a:latin typeface="Courier"/>
                <a:ea typeface="Courier"/>
                <a:cs typeface="Courier"/>
                <a:sym typeface="Courier New"/>
              </a:rPr>
              <a:t>fruit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Βρέθηκε</a:t>
            </a:r>
            <a:r>
              <a:rPr lang="en-US" sz="3000" i="0" u="none" strike="noStrike" cap="none" dirty="0">
                <a:solidFill>
                  <a:srgbClr val="FF7F00"/>
                </a:solidFill>
                <a:latin typeface="Courier"/>
                <a:ea typeface="Courier"/>
                <a:cs typeface="Courier"/>
                <a:sym typeface="Courier New"/>
              </a:rPr>
              <a:t>!</a:t>
            </a:r>
            <a:r>
              <a:rPr lang="en-US" sz="3000" dirty="0">
                <a:solidFill>
                  <a:srgbClr val="FF7F00"/>
                </a:solidFill>
                <a:latin typeface="Courier"/>
                <a:ea typeface="Courier"/>
                <a:cs typeface="Courier"/>
                <a:sym typeface="Courier New"/>
              </a:rPr>
              <a:t>'</a:t>
            </a:r>
            <a:r>
              <a:rPr lang="en-US" sz="30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l-GR" sz="3000" i="0" u="none" strike="noStrike" cap="none" dirty="0">
                <a:solidFill>
                  <a:schemeClr val="lt1"/>
                </a:solidFill>
                <a:latin typeface="Courier"/>
                <a:ea typeface="Courier"/>
                <a:cs typeface="Courier"/>
                <a:sym typeface="Courier New"/>
              </a:rPr>
              <a:t>Βρέθηκε</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789452" y="833718"/>
            <a:ext cx="8020707"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Τύπος Δεδομένων </a:t>
            </a:r>
            <a:r>
              <a:rPr lang="en-US" sz="7600" u="none" strike="noStrike" cap="none" dirty="0">
                <a:solidFill>
                  <a:srgbClr val="FFD966"/>
                </a:solidFill>
                <a:latin typeface="Arial" charset="0"/>
                <a:ea typeface="Arial" charset="0"/>
                <a:cs typeface="Arial" charset="0"/>
                <a:sym typeface="Cabin"/>
              </a:rPr>
              <a:t>String</a:t>
            </a:r>
          </a:p>
        </p:txBody>
      </p:sp>
      <p:sp>
        <p:nvSpPr>
          <p:cNvPr id="214" name="Shape 214"/>
          <p:cNvSpPr txBox="1">
            <a:spLocks noGrp="1"/>
          </p:cNvSpPr>
          <p:nvPr>
            <p:ph type="body" idx="1"/>
          </p:nvPr>
        </p:nvSpPr>
        <p:spPr>
          <a:xfrm>
            <a:off x="789452" y="2776924"/>
            <a:ext cx="7654462" cy="5941410"/>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rgbClr val="FF00FF"/>
              </a:buClr>
              <a:buSzPct val="100000"/>
              <a:buFont typeface="Cabin"/>
              <a:buChar char="•"/>
            </a:pPr>
            <a:r>
              <a:rPr lang="en-US" sz="3000" dirty="0">
                <a:solidFill>
                  <a:srgbClr val="FF00FF"/>
                </a:solidFill>
                <a:latin typeface="Arial" charset="0"/>
                <a:ea typeface="Arial" charset="0"/>
                <a:cs typeface="Arial" charset="0"/>
                <a:sym typeface="Cabin"/>
              </a:rPr>
              <a:t>S</a:t>
            </a:r>
            <a:r>
              <a:rPr lang="en-US" sz="3000" u="none" strike="noStrike" cap="none" dirty="0">
                <a:solidFill>
                  <a:srgbClr val="FF00FF"/>
                </a:solidFill>
                <a:latin typeface="Arial" charset="0"/>
                <a:ea typeface="Arial" charset="0"/>
                <a:cs typeface="Arial" charset="0"/>
                <a:sym typeface="Cabin"/>
              </a:rPr>
              <a:t>tring </a:t>
            </a:r>
            <a:r>
              <a:rPr lang="el-GR" sz="3000" u="none" strike="noStrike" cap="none" dirty="0">
                <a:solidFill>
                  <a:srgbClr val="FF00FF"/>
                </a:solidFill>
                <a:latin typeface="Arial" charset="0"/>
                <a:ea typeface="Arial" charset="0"/>
                <a:cs typeface="Arial" charset="0"/>
                <a:sym typeface="Cabin"/>
              </a:rPr>
              <a:t>είναι μια ακολουθία χαρακτήρων</a:t>
            </a:r>
            <a:endParaRPr lang="en-US" sz="3000" u="none" strike="noStrike" cap="none" dirty="0">
              <a:solidFill>
                <a:srgbClr val="FF00FF"/>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rgbClr val="FF00FF"/>
              </a:buClr>
              <a:buSzPct val="100000"/>
              <a:buFont typeface="Cabin"/>
              <a:buChar char="•"/>
            </a:pPr>
            <a:r>
              <a:rPr lang="el-GR" sz="3000" dirty="0">
                <a:solidFill>
                  <a:srgbClr val="FF00FF"/>
                </a:solidFill>
                <a:latin typeface="Arial" charset="0"/>
                <a:ea typeface="Arial" charset="0"/>
                <a:cs typeface="Arial" charset="0"/>
                <a:sym typeface="Cabin"/>
              </a:rPr>
              <a:t>Μια τιμή</a:t>
            </a:r>
            <a:r>
              <a:rPr lang="en-US" sz="3000" u="none" strike="noStrike" cap="none" dirty="0">
                <a:solidFill>
                  <a:srgbClr val="FF00FF"/>
                </a:solidFill>
                <a:latin typeface="Arial" charset="0"/>
                <a:ea typeface="Arial" charset="0"/>
                <a:cs typeface="Arial" charset="0"/>
                <a:sym typeface="Cabin"/>
              </a:rPr>
              <a:t> string </a:t>
            </a:r>
            <a:r>
              <a:rPr lang="el-GR" sz="3000" u="none" strike="noStrike" cap="none" dirty="0">
                <a:solidFill>
                  <a:srgbClr val="FF00FF"/>
                </a:solidFill>
                <a:latin typeface="Arial" charset="0"/>
                <a:ea typeface="Arial" charset="0"/>
                <a:cs typeface="Arial" charset="0"/>
                <a:sym typeface="Cabin"/>
              </a:rPr>
              <a:t>χρησιμοποιεί εισαγωγικά</a:t>
            </a:r>
            <a:r>
              <a:rPr lang="en-US" sz="3000" u="none" strike="noStrike" cap="none" dirty="0">
                <a:solidFill>
                  <a:srgbClr val="FF00FF"/>
                </a:solidFill>
                <a:latin typeface="Arial" charset="0"/>
                <a:ea typeface="Arial" charset="0"/>
                <a:cs typeface="Arial" charset="0"/>
                <a:sym typeface="Cabin"/>
              </a:rPr>
              <a:t> </a:t>
            </a:r>
            <a:br>
              <a:rPr lang="en-US" sz="3000" u="none" strike="noStrike" cap="none" dirty="0">
                <a:solidFill>
                  <a:srgbClr val="FF00FF"/>
                </a:solidFill>
                <a:latin typeface="Arial" charset="0"/>
                <a:ea typeface="Arial" charset="0"/>
                <a:cs typeface="Arial" charset="0"/>
                <a:sym typeface="Cabin"/>
              </a:rPr>
            </a:b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Hello</a:t>
            </a: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 </a:t>
            </a:r>
            <a:r>
              <a:rPr lang="el-GR" sz="3000" u="none" strike="noStrike" cap="none" dirty="0">
                <a:solidFill>
                  <a:srgbClr val="FF00FF"/>
                </a:solidFill>
                <a:latin typeface="Arial" charset="0"/>
                <a:ea typeface="Arial" charset="0"/>
                <a:cs typeface="Arial" charset="0"/>
                <a:sym typeface="Cabin"/>
              </a:rPr>
              <a:t>ή</a:t>
            </a:r>
            <a:r>
              <a:rPr lang="en-US" sz="3000" u="none" strike="noStrike" cap="none" dirty="0">
                <a:solidFill>
                  <a:srgbClr val="FF00FF"/>
                </a:solidFill>
                <a:latin typeface="Arial" charset="0"/>
                <a:ea typeface="Arial" charset="0"/>
                <a:cs typeface="Arial" charset="0"/>
                <a:sym typeface="Cabin"/>
              </a:rPr>
              <a:t> </a:t>
            </a:r>
            <a:r>
              <a:rPr lang="en-US" sz="3000" dirty="0">
                <a:solidFill>
                  <a:srgbClr val="FF00FF"/>
                </a:solidFill>
              </a:rPr>
              <a:t>"</a:t>
            </a:r>
            <a:r>
              <a:rPr lang="en-US" sz="3000" u="none" strike="noStrike" cap="none" dirty="0">
                <a:solidFill>
                  <a:srgbClr val="FF00FF"/>
                </a:solidFill>
                <a:latin typeface="Arial" charset="0"/>
                <a:ea typeface="Arial" charset="0"/>
                <a:cs typeface="Arial" charset="0"/>
                <a:sym typeface="Cabin"/>
              </a:rPr>
              <a:t>Hello</a:t>
            </a:r>
            <a:r>
              <a:rPr lang="en-US" sz="3000" dirty="0">
                <a:solidFill>
                  <a:srgbClr val="FF00FF"/>
                </a:solidFill>
              </a:rPr>
              <a:t>"</a:t>
            </a:r>
          </a:p>
          <a:p>
            <a:pPr marL="749300" marR="0" lvl="0" indent="-332994" algn="l" rtl="0">
              <a:lnSpc>
                <a:spcPct val="100000"/>
              </a:lnSpc>
              <a:spcBef>
                <a:spcPts val="3500"/>
              </a:spcBef>
              <a:spcAft>
                <a:spcPts val="0"/>
              </a:spcAft>
              <a:buClr>
                <a:srgbClr val="00FF00"/>
              </a:buClr>
              <a:buSzPct val="100000"/>
              <a:buFont typeface="Cabin"/>
              <a:buChar char="•"/>
            </a:pPr>
            <a:r>
              <a:rPr lang="el-GR" sz="3000" dirty="0">
                <a:solidFill>
                  <a:srgbClr val="00FF00"/>
                </a:solidFill>
                <a:latin typeface="Arial" charset="0"/>
                <a:ea typeface="Arial" charset="0"/>
                <a:cs typeface="Arial" charset="0"/>
                <a:sym typeface="Cabin"/>
              </a:rPr>
              <a:t>Για</a:t>
            </a:r>
            <a:r>
              <a:rPr lang="en-US" sz="3000" u="none" strike="noStrike" cap="none" dirty="0">
                <a:solidFill>
                  <a:srgbClr val="00FF00"/>
                </a:solidFill>
                <a:latin typeface="Arial" charset="0"/>
                <a:ea typeface="Arial" charset="0"/>
                <a:cs typeface="Arial" charset="0"/>
                <a:sym typeface="Cabin"/>
              </a:rPr>
              <a:t> strings</a:t>
            </a:r>
            <a:r>
              <a:rPr lang="el-GR" sz="3000" u="none" strike="noStrike" cap="none" dirty="0">
                <a:solidFill>
                  <a:srgbClr val="00FF00"/>
                </a:solidFill>
                <a:latin typeface="Arial" charset="0"/>
                <a:ea typeface="Arial" charset="0"/>
                <a:cs typeface="Arial" charset="0"/>
                <a:sym typeface="Cabin"/>
              </a:rPr>
              <a:t> το</a:t>
            </a:r>
            <a:r>
              <a:rPr lang="en-US" sz="3000" u="none" strike="noStrike" cap="none" dirty="0">
                <a:solidFill>
                  <a:srgbClr val="00FF00"/>
                </a:solidFill>
                <a:latin typeface="Arial" charset="0"/>
                <a:ea typeface="Arial" charset="0"/>
                <a:cs typeface="Arial" charset="0"/>
                <a:sym typeface="Cabin"/>
              </a:rPr>
              <a:t> + </a:t>
            </a:r>
            <a:r>
              <a:rPr lang="el-GR" sz="3000" u="none" strike="noStrike" cap="none" dirty="0">
                <a:solidFill>
                  <a:srgbClr val="00FF00"/>
                </a:solidFill>
                <a:latin typeface="Arial" charset="0"/>
                <a:ea typeface="Arial" charset="0"/>
                <a:cs typeface="Arial" charset="0"/>
                <a:sym typeface="Cabin"/>
              </a:rPr>
              <a:t>σημαίνει</a:t>
            </a:r>
            <a:r>
              <a:rPr lang="en-US" sz="3000" u="none" strike="noStrike" cap="none" dirty="0">
                <a:solidFill>
                  <a:srgbClr val="00FF00"/>
                </a:solidFill>
                <a:latin typeface="Arial" charset="0"/>
                <a:ea typeface="Arial" charset="0"/>
                <a:cs typeface="Arial" charset="0"/>
                <a:sym typeface="Cabin"/>
              </a:rPr>
              <a:t> </a:t>
            </a:r>
            <a:r>
              <a:rPr lang="el-GR" sz="3000" b="0" i="0" u="none" strike="noStrike" cap="none" dirty="0">
                <a:solidFill>
                  <a:srgbClr val="00FF00"/>
                </a:solidFill>
                <a:latin typeface="Arial"/>
                <a:ea typeface="Arial"/>
                <a:cs typeface="Arial"/>
                <a:sym typeface="Arial"/>
              </a:rPr>
              <a:t>«</a:t>
            </a:r>
            <a:r>
              <a:rPr lang="el-GR" sz="3000" u="none" strike="noStrike" cap="none" dirty="0">
                <a:solidFill>
                  <a:srgbClr val="00FF00"/>
                </a:solidFill>
                <a:latin typeface="Arial" charset="0"/>
                <a:ea typeface="Arial" charset="0"/>
                <a:cs typeface="Arial" charset="0"/>
                <a:sym typeface="Cabin"/>
              </a:rPr>
              <a:t>συνένωση»</a:t>
            </a:r>
            <a:endParaRPr lang="en-US" sz="3000" b="0" i="0" u="none" strike="noStrike" cap="none" dirty="0">
              <a:solidFill>
                <a:srgbClr val="00FF00"/>
              </a:solidFill>
              <a:latin typeface="Arial"/>
              <a:ea typeface="Arial"/>
              <a:cs typeface="Arial"/>
              <a:sym typeface="Arial"/>
            </a:endParaRPr>
          </a:p>
          <a:p>
            <a:pPr marL="749300" marR="0" lvl="0" indent="-332994" algn="l" rtl="0">
              <a:lnSpc>
                <a:spcPct val="100000"/>
              </a:lnSpc>
              <a:spcBef>
                <a:spcPts val="3500"/>
              </a:spcBef>
              <a:spcAft>
                <a:spcPts val="0"/>
              </a:spcAft>
              <a:buClr>
                <a:srgbClr val="FF7F00"/>
              </a:buClr>
              <a:buSzPct val="100000"/>
              <a:buFont typeface="Cabin"/>
              <a:buChar char="•"/>
            </a:pPr>
            <a:r>
              <a:rPr lang="el-GR" sz="3000" u="none" strike="noStrike" cap="none" dirty="0">
                <a:solidFill>
                  <a:srgbClr val="FF7F00"/>
                </a:solidFill>
                <a:latin typeface="Arial" charset="0"/>
                <a:ea typeface="Arial" charset="0"/>
                <a:cs typeface="Arial" charset="0"/>
                <a:sym typeface="Cabin"/>
              </a:rPr>
              <a:t>Όταν ένα </a:t>
            </a:r>
            <a:r>
              <a:rPr lang="en-US" sz="3000" u="none" strike="noStrike" cap="none" dirty="0">
                <a:solidFill>
                  <a:srgbClr val="FF7F00"/>
                </a:solidFill>
                <a:latin typeface="Arial" charset="0"/>
                <a:ea typeface="Arial" charset="0"/>
                <a:cs typeface="Arial" charset="0"/>
                <a:sym typeface="Cabin"/>
              </a:rPr>
              <a:t>string</a:t>
            </a:r>
            <a:r>
              <a:rPr lang="el-GR" sz="3000" u="none" strike="noStrike" cap="none" dirty="0">
                <a:solidFill>
                  <a:srgbClr val="FF7F00"/>
                </a:solidFill>
                <a:latin typeface="Arial" charset="0"/>
                <a:ea typeface="Arial" charset="0"/>
                <a:cs typeface="Arial" charset="0"/>
                <a:sym typeface="Cabin"/>
              </a:rPr>
              <a:t> περιέχει αριθμούς, εξακολουθεί να είναι</a:t>
            </a:r>
            <a:r>
              <a:rPr lang="en-US" sz="3000" u="none" strike="noStrike" cap="none" dirty="0">
                <a:solidFill>
                  <a:srgbClr val="FF7F00"/>
                </a:solidFill>
                <a:latin typeface="Arial" charset="0"/>
                <a:ea typeface="Arial" charset="0"/>
                <a:cs typeface="Arial" charset="0"/>
                <a:sym typeface="Cabin"/>
              </a:rPr>
              <a:t> string</a:t>
            </a:r>
          </a:p>
          <a:p>
            <a:pPr marL="749300" marR="0" lvl="0" indent="-332994" algn="l" rtl="0">
              <a:lnSpc>
                <a:spcPct val="100000"/>
              </a:lnSpc>
              <a:spcBef>
                <a:spcPts val="3500"/>
              </a:spcBef>
              <a:spcAft>
                <a:spcPts val="0"/>
              </a:spcAft>
              <a:buClr>
                <a:srgbClr val="00FFFF"/>
              </a:buClr>
              <a:buSzPct val="100000"/>
              <a:buFont typeface="Cabin"/>
              <a:buChar char="•"/>
            </a:pPr>
            <a:r>
              <a:rPr lang="el-GR" sz="3000" u="none" strike="noStrike" cap="none" dirty="0">
                <a:solidFill>
                  <a:srgbClr val="00FFFF"/>
                </a:solidFill>
                <a:latin typeface="Arial" charset="0"/>
                <a:ea typeface="Arial" charset="0"/>
                <a:cs typeface="Arial" charset="0"/>
                <a:sym typeface="Cabin"/>
              </a:rPr>
              <a:t>Μπορούμε να μετατρέψουμε αριθμούς που περιέχονται σε ένα </a:t>
            </a:r>
            <a:r>
              <a:rPr lang="en-US" sz="3000" u="none" strike="noStrike" cap="none" dirty="0">
                <a:solidFill>
                  <a:srgbClr val="00FFFF"/>
                </a:solidFill>
                <a:latin typeface="Arial" charset="0"/>
                <a:ea typeface="Arial" charset="0"/>
                <a:cs typeface="Arial" charset="0"/>
                <a:sym typeface="Cabin"/>
              </a:rPr>
              <a:t>string </a:t>
            </a:r>
            <a:r>
              <a:rPr lang="el-GR" sz="3000" u="none" strike="noStrike" cap="none" dirty="0">
                <a:solidFill>
                  <a:srgbClr val="00FFFF"/>
                </a:solidFill>
                <a:latin typeface="Arial" charset="0"/>
                <a:ea typeface="Arial" charset="0"/>
                <a:cs typeface="Arial" charset="0"/>
                <a:sym typeface="Cabin"/>
              </a:rPr>
              <a:t>σε αριθμούς χρησιμοποιώντας την</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int</a:t>
            </a:r>
            <a:r>
              <a:rPr lang="en-US" sz="3000" u="none" strike="noStrike" cap="none" dirty="0">
                <a:solidFill>
                  <a:srgbClr val="00FFFF"/>
                </a:solidFill>
                <a:latin typeface="Arial" charset="0"/>
                <a:ea typeface="Arial" charset="0"/>
                <a:cs typeface="Arial" charset="0"/>
                <a:sym typeface="Cabin"/>
              </a:rPr>
              <a:t>()</a:t>
            </a:r>
          </a:p>
        </p:txBody>
      </p:sp>
      <p:sp>
        <p:nvSpPr>
          <p:cNvPr id="215" name="Shape 215"/>
          <p:cNvSpPr txBox="1"/>
          <p:nvPr/>
        </p:nvSpPr>
        <p:spPr>
          <a:xfrm>
            <a:off x="9040811" y="833718"/>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str1 = "Hello</a:t>
            </a:r>
            <a:r>
              <a:rPr lang="en-US" sz="28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str2 = 'there'</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bob = str1 + str2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bg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bob</a:t>
            </a:r>
            <a:r>
              <a:rPr lang="en-US" sz="28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Hellothere</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a:solidFill>
                  <a:srgbClr val="E06666"/>
                </a:solidFill>
                <a:latin typeface="Courier"/>
                <a:ea typeface="Courier"/>
                <a:cs typeface="Courier"/>
                <a:sym typeface="Courier New"/>
              </a:rPr>
              <a:t>Traceback</a:t>
            </a:r>
            <a:r>
              <a:rPr lang="en-US" sz="2800" i="0" u="none" strike="noStrike" cap="none" dirty="0">
                <a:solidFill>
                  <a:srgbClr val="E06666"/>
                </a:solidFill>
                <a:latin typeface="Courier"/>
                <a:ea typeface="Courier"/>
                <a:cs typeface="Courier"/>
                <a:sym typeface="Courier New"/>
              </a:rPr>
              <a:t> (most recent call last):  File "&lt;</a:t>
            </a:r>
            <a:r>
              <a:rPr lang="en-US" sz="2800" i="0" u="none" strike="noStrike" cap="none" dirty="0" err="1">
                <a:solidFill>
                  <a:srgbClr val="E06666"/>
                </a:solidFill>
                <a:latin typeface="Courier"/>
                <a:ea typeface="Courier"/>
                <a:cs typeface="Courier"/>
                <a:sym typeface="Courier New"/>
              </a:rPr>
              <a:t>stdin</a:t>
            </a:r>
            <a:r>
              <a:rPr lang="en-US" sz="28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a:solidFill>
                  <a:srgbClr val="E06666"/>
                </a:solidFill>
                <a:latin typeface="Courier"/>
                <a:ea typeface="Courier"/>
                <a:cs typeface="Courier"/>
                <a:sym typeface="Courier New"/>
              </a:rPr>
              <a:t>TypeError</a:t>
            </a:r>
            <a:r>
              <a:rPr lang="en-US" sz="2800" i="0" u="none" strike="noStrike" cap="none" dirty="0">
                <a:solidFill>
                  <a:srgbClr val="E06666"/>
                </a:solidFill>
                <a:latin typeface="Courier"/>
                <a:ea typeface="Courier"/>
                <a:cs typeface="Courier"/>
                <a:sym typeface="Courier New"/>
              </a:rPr>
              <a:t>: cannot concatenate '</a:t>
            </a:r>
            <a:r>
              <a:rPr lang="en-US" sz="2800" i="0" u="none" strike="noStrike" cap="none" dirty="0" err="1">
                <a:solidFill>
                  <a:srgbClr val="E06666"/>
                </a:solidFill>
                <a:latin typeface="Courier"/>
                <a:ea typeface="Courier"/>
                <a:cs typeface="Courier"/>
                <a:sym typeface="Courier New"/>
              </a:rPr>
              <a:t>str</a:t>
            </a:r>
            <a:r>
              <a:rPr lang="en-US" sz="2800" i="0" u="none" strike="noStrike" cap="none" dirty="0">
                <a:solidFill>
                  <a:srgbClr val="E06666"/>
                </a:solidFill>
                <a:latin typeface="Courier"/>
                <a:ea typeface="Courier"/>
                <a:cs typeface="Courier"/>
                <a:sym typeface="Courier New"/>
              </a:rPr>
              <a:t>' and '</a:t>
            </a:r>
            <a:r>
              <a:rPr lang="en-US" sz="2800" i="0" u="none" strike="noStrike" cap="none" dirty="0" err="1">
                <a:solidFill>
                  <a:srgbClr val="E06666"/>
                </a:solidFill>
                <a:latin typeface="Courier"/>
                <a:ea typeface="Courier"/>
                <a:cs typeface="Courier"/>
                <a:sym typeface="Courier New"/>
              </a:rPr>
              <a:t>int</a:t>
            </a:r>
            <a:r>
              <a:rPr lang="en-US" sz="2800" i="0" u="none" strike="noStrike" cap="none" dirty="0">
                <a:solidFill>
                  <a:srgbClr val="E06666"/>
                </a:solidFill>
                <a:latin typeface="Courier"/>
                <a:ea typeface="Courier"/>
                <a:cs typeface="Courier"/>
                <a:sym typeface="Courier New"/>
              </a:rPr>
              <a:t>' objects</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FF"/>
                </a:solidFill>
                <a:latin typeface="Courier"/>
                <a:ea typeface="Courier"/>
                <a:cs typeface="Courier"/>
                <a:sym typeface="Courier New"/>
              </a:rPr>
              <a:t>x = </a:t>
            </a:r>
            <a:r>
              <a:rPr lang="en-US" sz="2800" i="0" u="none" strike="noStrike" cap="none" dirty="0" err="1">
                <a:solidFill>
                  <a:srgbClr val="FF00FF"/>
                </a:solidFill>
                <a:latin typeface="Courier"/>
                <a:ea typeface="Courier"/>
                <a:cs typeface="Courier"/>
                <a:sym typeface="Courier New"/>
              </a:rPr>
              <a:t>int</a:t>
            </a:r>
            <a:r>
              <a:rPr lang="en-US" sz="2800" i="0" u="none" strike="noStrike" cap="none" dirty="0">
                <a:solidFill>
                  <a:srgbClr val="00FFFF"/>
                </a:solidFill>
                <a:latin typeface="Courier"/>
                <a:ea typeface="Courier"/>
                <a:cs typeface="Courier"/>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bg1"/>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x</a:t>
            </a:r>
            <a:r>
              <a:rPr lang="en-US" sz="28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2800" i="0" u="none" strike="noStrike" cap="none" dirty="0">
                <a:solidFill>
                  <a:srgbClr val="00FFFF"/>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Σύγκριση Συμβολοσειρών</a:t>
            </a:r>
            <a:endParaRPr lang="en-US" sz="7600" u="none" strike="noStrike" cap="none" dirty="0">
              <a:solidFill>
                <a:srgbClr val="FFD966"/>
              </a:solidFill>
              <a:latin typeface="Arial" charset="0"/>
              <a:ea typeface="Arial" charset="0"/>
              <a:cs typeface="Arial" charset="0"/>
              <a:sym typeface="Cabin"/>
            </a:endParaRPr>
          </a:p>
        </p:txBody>
      </p:sp>
      <p:sp>
        <p:nvSpPr>
          <p:cNvPr id="446" name="Shape 446"/>
          <p:cNvSpPr txBox="1"/>
          <p:nvPr/>
        </p:nvSpPr>
        <p:spPr>
          <a:xfrm>
            <a:off x="583324" y="2667000"/>
            <a:ext cx="15672676" cy="532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if</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Όλα ίδια</a:t>
            </a:r>
            <a:r>
              <a:rPr lang="en-US" sz="3400" i="0" u="none" strike="noStrike" cap="none" dirty="0">
                <a:solidFill>
                  <a:srgbClr val="FF7F00"/>
                </a:solidFill>
                <a:latin typeface="Courier"/>
                <a:ea typeface="Courier"/>
                <a:cs typeface="Courier"/>
                <a:sym typeface="Courier New"/>
              </a:rPr>
              <a:t>, bananas.’</a:t>
            </a:r>
            <a:r>
              <a:rPr lang="en-US" sz="3400" i="0" u="none" strike="noStrike" cap="none" dirty="0">
                <a:solidFill>
                  <a:schemeClr val="bg1"/>
                </a:solidFill>
                <a:latin typeface="Courier"/>
                <a:ea typeface="Courier"/>
                <a:cs typeface="Courier"/>
                <a:sym typeface="Courier New"/>
              </a:rPr>
              <a:t>)</a:t>
            </a:r>
            <a:endParaRPr lang="el-GR" sz="34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endParaRPr sz="3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if</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&lt;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Η λέξη σου</a:t>
            </a:r>
            <a:r>
              <a:rPr lang="en-US" sz="3400" i="0" u="none" strike="noStrike" cap="none" dirty="0">
                <a:solidFill>
                  <a:srgbClr val="FF7F00"/>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a:t>
            </a:r>
            <a:r>
              <a:rPr lang="el-GR" sz="3400" i="0" u="none" strike="noStrike" cap="none" dirty="0">
                <a:solidFill>
                  <a:srgbClr val="FF7F00"/>
                </a:solidFill>
                <a:latin typeface="Courier"/>
                <a:ea typeface="Courier"/>
                <a:cs typeface="Courier"/>
                <a:sym typeface="Courier New"/>
              </a:rPr>
              <a:t>προηγείται της </a:t>
            </a:r>
            <a:r>
              <a:rPr lang="en-US" sz="3400" i="0" u="none" strike="noStrike" cap="none" dirty="0">
                <a:solidFill>
                  <a:srgbClr val="FF7F00"/>
                </a:solidFill>
                <a:latin typeface="Courier"/>
                <a:ea typeface="Courier"/>
                <a:cs typeface="Courier"/>
                <a:sym typeface="Courier New"/>
              </a:rPr>
              <a:t>banana.</a:t>
            </a:r>
            <a:r>
              <a:rPr lang="en-US" sz="3400" dirty="0">
                <a:solidFill>
                  <a:srgbClr val="FF7F00"/>
                </a:solidFill>
                <a:latin typeface="Courier"/>
                <a:ea typeface="Courier"/>
                <a:cs typeface="Courier"/>
                <a:sym typeface="Courier New"/>
              </a:rPr>
              <a:t>'</a:t>
            </a:r>
            <a:r>
              <a:rPr lang="en-US" sz="3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err="1">
                <a:solidFill>
                  <a:srgbClr val="FFFF00"/>
                </a:solidFill>
                <a:latin typeface="Courier"/>
                <a:ea typeface="Courier"/>
                <a:cs typeface="Courier"/>
                <a:sym typeface="Courier New"/>
              </a:rPr>
              <a:t>elif</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&gt;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Η λέξη σου</a:t>
            </a:r>
            <a:r>
              <a:rPr lang="en-US" sz="3400" i="0" u="none" strike="noStrike" cap="none" dirty="0">
                <a:solidFill>
                  <a:srgbClr val="FF7F00"/>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a:t>
            </a:r>
            <a:r>
              <a:rPr lang="el-GR" sz="3400" i="0" u="none" strike="noStrike" cap="none" dirty="0">
                <a:solidFill>
                  <a:srgbClr val="FF7F00"/>
                </a:solidFill>
                <a:latin typeface="Courier"/>
                <a:ea typeface="Courier"/>
                <a:cs typeface="Courier"/>
                <a:sym typeface="Courier New"/>
              </a:rPr>
              <a:t>έπεται της</a:t>
            </a:r>
            <a:r>
              <a:rPr lang="en-US" sz="3400" i="0" u="none" strike="noStrike" cap="none" dirty="0">
                <a:solidFill>
                  <a:srgbClr val="FF7F00"/>
                </a:solidFill>
                <a:latin typeface="Courier"/>
                <a:ea typeface="Courier"/>
                <a:cs typeface="Courier"/>
                <a:sym typeface="Courier New"/>
              </a:rPr>
              <a:t> banana.</a:t>
            </a:r>
            <a:r>
              <a:rPr lang="en-US" sz="3400" dirty="0">
                <a:solidFill>
                  <a:srgbClr val="FF7F00"/>
                </a:solidFill>
                <a:latin typeface="Courier"/>
                <a:ea typeface="Courier"/>
                <a:cs typeface="Courier"/>
                <a:sym typeface="Courier New"/>
              </a:rPr>
              <a:t>'</a:t>
            </a:r>
            <a:r>
              <a:rPr lang="en-US" sz="3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else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Όλα ίδια</a:t>
            </a:r>
            <a:r>
              <a:rPr lang="en-US" sz="3400" i="0" u="none" strike="noStrike" cap="none" dirty="0">
                <a:solidFill>
                  <a:srgbClr val="FF7F00"/>
                </a:solidFill>
                <a:latin typeface="Courier"/>
                <a:ea typeface="Courier"/>
                <a:cs typeface="Courier"/>
                <a:sym typeface="Courier New"/>
              </a:rPr>
              <a:t>, bananas.'</a:t>
            </a:r>
            <a:r>
              <a:rPr lang="en-US" sz="34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8207433" y="673718"/>
            <a:ext cx="6958997"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Βιβλιοθήκη </a:t>
            </a:r>
            <a:r>
              <a:rPr lang="en-US" sz="7600" u="none" strike="noStrike" cap="none" dirty="0">
                <a:solidFill>
                  <a:srgbClr val="FFD966"/>
                </a:solidFill>
                <a:latin typeface="Arial" charset="0"/>
                <a:ea typeface="Arial" charset="0"/>
                <a:cs typeface="Arial" charset="0"/>
                <a:sym typeface="Cabin"/>
              </a:rPr>
              <a:t>String</a:t>
            </a:r>
          </a:p>
        </p:txBody>
      </p:sp>
      <p:sp>
        <p:nvSpPr>
          <p:cNvPr id="452" name="Shape 452"/>
          <p:cNvSpPr txBox="1">
            <a:spLocks noGrp="1"/>
          </p:cNvSpPr>
          <p:nvPr>
            <p:ph type="body" idx="1"/>
          </p:nvPr>
        </p:nvSpPr>
        <p:spPr>
          <a:xfrm>
            <a:off x="429415" y="1452218"/>
            <a:ext cx="7778017" cy="6977161"/>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n-US" sz="3400" u="none" strike="noStrike" cap="none" dirty="0">
                <a:solidFill>
                  <a:schemeClr val="lt1"/>
                </a:solidFill>
                <a:latin typeface="Arial" charset="0"/>
                <a:ea typeface="Arial" charset="0"/>
                <a:cs typeface="Arial" charset="0"/>
                <a:sym typeface="Cabin"/>
              </a:rPr>
              <a:t>Python </a:t>
            </a:r>
            <a:r>
              <a:rPr lang="el-GR" sz="3400" u="none" strike="noStrike" cap="none" dirty="0">
                <a:solidFill>
                  <a:schemeClr val="lt1"/>
                </a:solidFill>
                <a:latin typeface="Arial" charset="0"/>
                <a:ea typeface="Arial" charset="0"/>
                <a:cs typeface="Arial" charset="0"/>
                <a:sym typeface="Cabin"/>
              </a:rPr>
              <a:t>διαθέτει ένα πλήθος </a:t>
            </a:r>
            <a:r>
              <a:rPr lang="el-GR" sz="3400" u="none" strike="noStrike" cap="none" dirty="0">
                <a:solidFill>
                  <a:srgbClr val="FF00FF"/>
                </a:solidFill>
                <a:latin typeface="Arial" charset="0"/>
                <a:ea typeface="Arial" charset="0"/>
                <a:cs typeface="Arial" charset="0"/>
                <a:sym typeface="Cabin"/>
              </a:rPr>
              <a:t>συναρτήσεων</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συμβολοσειρών οι οποίες περι</a:t>
            </a:r>
            <a:r>
              <a:rPr lang="el-GR" sz="3400" dirty="0">
                <a:solidFill>
                  <a:schemeClr val="lt1"/>
                </a:solidFill>
                <a:latin typeface="Arial" charset="0"/>
                <a:ea typeface="Arial" charset="0"/>
                <a:cs typeface="Arial" charset="0"/>
                <a:sym typeface="Cabin"/>
              </a:rPr>
              <a:t>έχονται στη </a:t>
            </a:r>
            <a:r>
              <a:rPr lang="el-GR" sz="3400" u="none" strike="noStrike" cap="none" dirty="0">
                <a:solidFill>
                  <a:srgbClr val="FF00FF"/>
                </a:solidFill>
                <a:latin typeface="Arial" charset="0"/>
                <a:ea typeface="Arial" charset="0"/>
                <a:cs typeface="Arial" charset="0"/>
                <a:sym typeface="Cabin"/>
              </a:rPr>
              <a:t>βιβλιοθήκη </a:t>
            </a:r>
            <a:r>
              <a:rPr lang="en-US" sz="3400" u="none" strike="noStrike" cap="none" dirty="0">
                <a:solidFill>
                  <a:srgbClr val="FF00FF"/>
                </a:solidFill>
                <a:latin typeface="Arial" charset="0"/>
                <a:ea typeface="Arial" charset="0"/>
                <a:cs typeface="Arial" charset="0"/>
                <a:sym typeface="Cabin"/>
              </a:rPr>
              <a:t>string</a:t>
            </a:r>
          </a:p>
          <a:p>
            <a:pPr marL="749300" marR="0" lvl="0" indent="-358394" algn="l" rtl="0">
              <a:lnSpc>
                <a:spcPct val="100000"/>
              </a:lnSpc>
              <a:spcBef>
                <a:spcPts val="3500"/>
              </a:spcBef>
              <a:spcAft>
                <a:spcPts val="0"/>
              </a:spcAft>
              <a:buClr>
                <a:schemeClr val="lt1"/>
              </a:buClr>
              <a:buSzPct val="100000"/>
              <a:buFont typeface="Cabin"/>
              <a:buChar char="•"/>
            </a:pPr>
            <a:r>
              <a:rPr lang="el-GR" sz="3400" dirty="0">
                <a:solidFill>
                  <a:schemeClr val="lt1"/>
                </a:solidFill>
                <a:latin typeface="Arial" charset="0"/>
                <a:ea typeface="Arial" charset="0"/>
                <a:cs typeface="Arial" charset="0"/>
                <a:sym typeface="Cabin"/>
              </a:rPr>
              <a:t>Αυτές οι </a:t>
            </a:r>
            <a:r>
              <a:rPr lang="el-GR" sz="3400" u="none" strike="noStrike" cap="none" dirty="0">
                <a:solidFill>
                  <a:srgbClr val="FF00FF"/>
                </a:solidFill>
                <a:latin typeface="Arial" charset="0"/>
                <a:ea typeface="Arial" charset="0"/>
                <a:cs typeface="Arial" charset="0"/>
                <a:sym typeface="Cabin"/>
              </a:rPr>
              <a:t>συναρτήσεις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είναι</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ενσωματωμένες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σε κάθε </a:t>
            </a:r>
            <a:r>
              <a:rPr lang="en-US" sz="3400" u="none" strike="noStrike" cap="none" dirty="0">
                <a:solidFill>
                  <a:schemeClr val="lt1"/>
                </a:solidFill>
                <a:latin typeface="Arial" charset="0"/>
                <a:ea typeface="Arial" charset="0"/>
                <a:cs typeface="Arial" charset="0"/>
                <a:sym typeface="Cabin"/>
              </a:rPr>
              <a:t>string -</a:t>
            </a:r>
            <a:r>
              <a:rPr lang="el-GR" sz="3400" u="none" strike="noStrike" cap="none" dirty="0">
                <a:solidFill>
                  <a:schemeClr val="lt1"/>
                </a:solidFill>
                <a:latin typeface="Arial" charset="0"/>
                <a:ea typeface="Arial" charset="0"/>
                <a:cs typeface="Arial" charset="0"/>
                <a:sym typeface="Cabin"/>
              </a:rPr>
              <a:t> τα επικαλούμαστε προσθέτοντας τη συνάρτηση στο τέλος της μεταβλητής συμβολοσειράς</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Αυτές οι</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συναρτήσεις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τροποποιούν την αρχική συμβολοσειρά</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αλλά επιστέφουν μια νέα, τροποποιημένη συμβολοσειρά</a:t>
            </a:r>
            <a:endParaRPr lang="en-US" sz="3400" u="none" strike="noStrike" cap="none" dirty="0">
              <a:solidFill>
                <a:schemeClr val="lt1"/>
              </a:solidFill>
              <a:latin typeface="Arial" charset="0"/>
              <a:ea typeface="Arial" charset="0"/>
              <a:cs typeface="Arial" charset="0"/>
              <a:sym typeface="Cabin"/>
            </a:endParaRPr>
          </a:p>
        </p:txBody>
      </p:sp>
      <p:sp>
        <p:nvSpPr>
          <p:cNvPr id="453" name="Shape 453"/>
          <p:cNvSpPr txBox="1"/>
          <p:nvPr/>
        </p:nvSpPr>
        <p:spPr>
          <a:xfrm>
            <a:off x="8484325" y="2379900"/>
            <a:ext cx="7557299" cy="589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greet</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FF00"/>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zap</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 </a:t>
            </a:r>
            <a:r>
              <a:rPr lang="en-US" sz="3400" i="0" u="none" strike="noStrike" cap="none" dirty="0" err="1">
                <a:solidFill>
                  <a:srgbClr val="00FF00"/>
                </a:solidFill>
                <a:latin typeface="Courier"/>
                <a:ea typeface="Courier"/>
                <a:cs typeface="Courier"/>
                <a:sym typeface="Courier New"/>
              </a:rPr>
              <a:t>greet</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dirty="0">
                <a:solidFill>
                  <a:schemeClr val="bg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zap</a:t>
            </a:r>
            <a:r>
              <a:rPr lang="en-US" sz="3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greet)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i="0" u="none" strike="noStrike" cap="none" dirty="0">
                <a:solidFill>
                  <a:schemeClr val="bg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'Hi </a:t>
            </a:r>
            <a:r>
              <a:rPr lang="en-US" sz="3400" i="0" u="none" strike="noStrike" cap="none" dirty="0" err="1">
                <a:solidFill>
                  <a:srgbClr val="FF7F00"/>
                </a:solidFill>
                <a:latin typeface="Courier"/>
                <a:ea typeface="Courier"/>
                <a:cs typeface="Courier"/>
                <a:sym typeface="Courier New"/>
              </a:rPr>
              <a:t>There'</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hi there</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902991" y="692855"/>
            <a:ext cx="14919599" cy="77887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'Hello world</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&lt;class '</a:t>
            </a:r>
            <a:r>
              <a:rPr lang="en-US" sz="3000" i="0" u="none" strike="noStrike" cap="none" dirty="0" err="1">
                <a:solidFill>
                  <a:schemeClr val="lt1"/>
                </a:solidFill>
                <a:latin typeface="Courier"/>
                <a:ea typeface="Courier"/>
                <a:cs typeface="Courier"/>
                <a:sym typeface="Courier New"/>
              </a:rPr>
              <a:t>str</a:t>
            </a:r>
            <a:r>
              <a:rPr lang="en-US" sz="30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FF00"/>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dirty="0">
                <a:solidFill>
                  <a:schemeClr val="lt1"/>
                </a:solidFill>
                <a:latin typeface="Courier"/>
                <a:ea typeface="Courier"/>
                <a:cs typeface="Courier"/>
                <a:sym typeface="Courier New"/>
              </a:rPr>
              <a:t>['capitalize', '</a:t>
            </a:r>
            <a:r>
              <a:rPr lang="en-US" sz="3000" dirty="0" err="1">
                <a:solidFill>
                  <a:schemeClr val="lt1"/>
                </a:solidFill>
                <a:latin typeface="Courier"/>
                <a:ea typeface="Courier"/>
                <a:cs typeface="Courier"/>
                <a:sym typeface="Courier New"/>
              </a:rPr>
              <a:t>casefold</a:t>
            </a:r>
            <a:r>
              <a:rPr lang="en-US" sz="3000" dirty="0">
                <a:solidFill>
                  <a:schemeClr val="lt1"/>
                </a:solidFill>
                <a:latin typeface="Courier"/>
                <a:ea typeface="Courier"/>
                <a:cs typeface="Courier"/>
                <a:sym typeface="Courier New"/>
              </a:rPr>
              <a:t>', 'center', 'count', 'encode', '</a:t>
            </a:r>
            <a:r>
              <a:rPr lang="en-US" sz="3000" dirty="0" err="1">
                <a:solidFill>
                  <a:schemeClr val="lt1"/>
                </a:solidFill>
                <a:latin typeface="Courier"/>
                <a:ea typeface="Courier"/>
                <a:cs typeface="Courier"/>
                <a:sym typeface="Courier New"/>
              </a:rPr>
              <a:t>endswith</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expandtabs</a:t>
            </a:r>
            <a:r>
              <a:rPr lang="en-US" sz="3000" dirty="0">
                <a:solidFill>
                  <a:schemeClr val="lt1"/>
                </a:solidFill>
                <a:latin typeface="Courier"/>
                <a:ea typeface="Courier"/>
                <a:cs typeface="Courier"/>
                <a:sym typeface="Courier New"/>
              </a:rPr>
              <a:t>', 'find', 'format', '</a:t>
            </a:r>
            <a:r>
              <a:rPr lang="en-US" sz="3000" dirty="0" err="1">
                <a:solidFill>
                  <a:schemeClr val="lt1"/>
                </a:solidFill>
                <a:latin typeface="Courier"/>
                <a:ea typeface="Courier"/>
                <a:cs typeface="Courier"/>
                <a:sym typeface="Courier New"/>
              </a:rPr>
              <a:t>format_map</a:t>
            </a:r>
            <a:r>
              <a:rPr lang="en-US" sz="3000" dirty="0">
                <a:solidFill>
                  <a:schemeClr val="lt1"/>
                </a:solidFill>
                <a:latin typeface="Courier"/>
                <a:ea typeface="Courier"/>
                <a:cs typeface="Courier"/>
                <a:sym typeface="Courier New"/>
              </a:rPr>
              <a:t>', 'index', '</a:t>
            </a:r>
            <a:r>
              <a:rPr lang="en-US" sz="3000" dirty="0" err="1">
                <a:solidFill>
                  <a:schemeClr val="lt1"/>
                </a:solidFill>
                <a:latin typeface="Courier"/>
                <a:ea typeface="Courier"/>
                <a:cs typeface="Courier"/>
                <a:sym typeface="Courier New"/>
              </a:rPr>
              <a:t>isalnum</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isalpha</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isdecimal</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isdigit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isidentifier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islower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isnumeric</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isprintable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isspace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istitle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isupper</a:t>
            </a:r>
            <a:r>
              <a:rPr lang="en-US" sz="3000" dirty="0">
                <a:solidFill>
                  <a:schemeClr val="lt1"/>
                </a:solidFill>
                <a:latin typeface="Courier"/>
                <a:ea typeface="Courier"/>
                <a:cs typeface="Courier"/>
                <a:sym typeface="Courier New"/>
              </a:rPr>
              <a:t>', 'join', '</a:t>
            </a:r>
            <a:r>
              <a:rPr lang="en-US" sz="3000" dirty="0" err="1">
                <a:solidFill>
                  <a:schemeClr val="lt1"/>
                </a:solidFill>
                <a:latin typeface="Courier"/>
                <a:ea typeface="Courier"/>
                <a:cs typeface="Courier"/>
                <a:sym typeface="Courier New"/>
              </a:rPr>
              <a:t>ljust</a:t>
            </a:r>
            <a:r>
              <a:rPr lang="en-US" sz="3000" dirty="0">
                <a:solidFill>
                  <a:schemeClr val="lt1"/>
                </a:solidFill>
                <a:latin typeface="Courier"/>
                <a:ea typeface="Courier"/>
                <a:cs typeface="Courier"/>
                <a:sym typeface="Courier New"/>
              </a:rPr>
              <a:t>', 'lower', '</a:t>
            </a:r>
            <a:r>
              <a:rPr lang="en-US" sz="3000" dirty="0" err="1">
                <a:solidFill>
                  <a:schemeClr val="lt1"/>
                </a:solidFill>
                <a:latin typeface="Courier"/>
                <a:ea typeface="Courier"/>
                <a:cs typeface="Courier"/>
                <a:sym typeface="Courier New"/>
              </a:rPr>
              <a:t>lstrip</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maketrans</a:t>
            </a:r>
            <a:r>
              <a:rPr lang="en-US" sz="3000" dirty="0">
                <a:solidFill>
                  <a:schemeClr val="lt1"/>
                </a:solidFill>
                <a:latin typeface="Courier"/>
                <a:ea typeface="Courier"/>
                <a:cs typeface="Courier"/>
                <a:sym typeface="Courier New"/>
              </a:rPr>
              <a:t>', 'partition', 'replace', '</a:t>
            </a:r>
            <a:r>
              <a:rPr lang="en-US" sz="3000" dirty="0" err="1">
                <a:solidFill>
                  <a:schemeClr val="lt1"/>
                </a:solidFill>
                <a:latin typeface="Courier"/>
                <a:ea typeface="Courier"/>
                <a:cs typeface="Courier"/>
                <a:sym typeface="Courier New"/>
              </a:rPr>
              <a:t>rfind</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rindex</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rjust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rpartition</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rsplit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rstrip</a:t>
            </a:r>
            <a:r>
              <a:rPr lang="en-US" sz="3000" dirty="0">
                <a:solidFill>
                  <a:schemeClr val="lt1"/>
                </a:solidFill>
                <a:latin typeface="Courier"/>
                <a:ea typeface="Courier"/>
                <a:cs typeface="Courier"/>
                <a:sym typeface="Courier New"/>
              </a:rPr>
              <a:t>', 'split', '</a:t>
            </a:r>
            <a:r>
              <a:rPr lang="en-US" sz="3000" dirty="0" err="1">
                <a:solidFill>
                  <a:schemeClr val="lt1"/>
                </a:solidFill>
                <a:latin typeface="Courier"/>
                <a:ea typeface="Courier"/>
                <a:cs typeface="Courier"/>
                <a:sym typeface="Courier New"/>
              </a:rPr>
              <a:t>splitlines</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startswith</a:t>
            </a:r>
            <a:r>
              <a:rPr lang="en-US" sz="3000" dirty="0">
                <a:solidFill>
                  <a:schemeClr val="lt1"/>
                </a:solidFill>
                <a:latin typeface="Courier"/>
                <a:ea typeface="Courier"/>
                <a:cs typeface="Courier"/>
                <a:sym typeface="Courier New"/>
              </a:rPr>
              <a:t>', 'strip', '</a:t>
            </a:r>
            <a:r>
              <a:rPr lang="en-US" sz="3000" dirty="0" err="1">
                <a:solidFill>
                  <a:schemeClr val="lt1"/>
                </a:solidFill>
                <a:latin typeface="Courier"/>
                <a:ea typeface="Courier"/>
                <a:cs typeface="Courier"/>
                <a:sym typeface="Courier New"/>
              </a:rPr>
              <a:t>swapcase</a:t>
            </a:r>
            <a:r>
              <a:rPr lang="en-US" sz="3000" dirty="0">
                <a:solidFill>
                  <a:schemeClr val="lt1"/>
                </a:solidFill>
                <a:latin typeface="Courier"/>
                <a:ea typeface="Courier"/>
                <a:cs typeface="Courier"/>
                <a:sym typeface="Courier New"/>
              </a:rPr>
              <a:t>', 'title', 'translate', 'upper', '</a:t>
            </a:r>
            <a:r>
              <a:rPr lang="en-US" sz="3000" dirty="0" err="1">
                <a:solidFill>
                  <a:schemeClr val="lt1"/>
                </a:solidFill>
                <a:latin typeface="Courier"/>
                <a:ea typeface="Courier"/>
                <a:cs typeface="Courier"/>
                <a:sym typeface="Courier New"/>
              </a:rPr>
              <a:t>zfill</a:t>
            </a:r>
            <a:r>
              <a:rPr lang="en-US" sz="3000" dirty="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lang="en-US"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dirty="0">
                <a:solidFill>
                  <a:schemeClr val="lt1"/>
                </a:solidFill>
                <a:latin typeface="Courier"/>
                <a:ea typeface="Courier"/>
                <a:cs typeface="Courier"/>
                <a:sym typeface="Courier New"/>
              </a:rPr>
              <a:t>          </a:t>
            </a:r>
            <a:r>
              <a:rPr lang="en-US" sz="2800" u="sng" dirty="0">
                <a:solidFill>
                  <a:srgbClr val="FFFF00"/>
                </a:solidFill>
                <a:latin typeface="Arial" charset="0"/>
                <a:ea typeface="Arial" charset="0"/>
                <a:cs typeface="Arial" charset="0"/>
                <a:sym typeface="Cabin"/>
                <a:hlinkClick r:id="rId3"/>
              </a:rPr>
              <a:t>https://docs.python.org/3/library/stdtypes.html#string-methods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5" name="TextBox 4">
            <a:extLst>
              <a:ext uri="{FF2B5EF4-FFF2-40B4-BE49-F238E27FC236}">
                <a16:creationId xmlns:a16="http://schemas.microsoft.com/office/drawing/2014/main" id="{821CB0F1-A0E1-4E9A-89F2-ED06182B28E0}"/>
              </a:ext>
            </a:extLst>
          </p:cNvPr>
          <p:cNvSpPr txBox="1"/>
          <p:nvPr/>
        </p:nvSpPr>
        <p:spPr>
          <a:xfrm>
            <a:off x="615731" y="509350"/>
            <a:ext cx="15024538" cy="8125301"/>
          </a:xfrm>
          <a:prstGeom prst="rect">
            <a:avLst/>
          </a:prstGeom>
          <a:solidFill>
            <a:schemeClr val="bg1"/>
          </a:solidFill>
        </p:spPr>
        <p:txBody>
          <a:bodyPr wrap="square" rtlCol="0">
            <a:spAutoFit/>
          </a:bodyPr>
          <a:lstStyle/>
          <a:p>
            <a:r>
              <a:rPr lang="en-US" sz="1800" b="0" i="0" dirty="0">
                <a:solidFill>
                  <a:schemeClr val="bg2"/>
                </a:solidFill>
                <a:effectLst/>
                <a:latin typeface="Courier New" panose="02070309020205020404" pitchFamily="49" charset="0"/>
                <a:cs typeface="Courier New" panose="02070309020205020404" pitchFamily="49" charset="0"/>
              </a:rPr>
              <a:t>str</a:t>
            </a:r>
            <a:r>
              <a:rPr lang="el-GR" sz="1800" b="0" i="0" dirty="0">
                <a:solidFill>
                  <a:schemeClr val="bg2"/>
                </a:solidFill>
                <a:effectLst/>
                <a:latin typeface="Courier New" panose="02070309020205020404" pitchFamily="49" charset="0"/>
                <a:cs typeface="Courier New" panose="02070309020205020404" pitchFamily="49" charset="0"/>
              </a:rPr>
              <a:t>.</a:t>
            </a:r>
            <a:r>
              <a:rPr lang="en-US" sz="1800" b="1" i="0" dirty="0">
                <a:solidFill>
                  <a:schemeClr val="bg2"/>
                </a:solidFill>
                <a:effectLst/>
                <a:latin typeface="Courier New" panose="02070309020205020404" pitchFamily="49" charset="0"/>
                <a:cs typeface="Courier New" panose="02070309020205020404" pitchFamily="49" charset="0"/>
              </a:rPr>
              <a:t>replace</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παλιό</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νέο</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πλήθος</a:t>
            </a:r>
            <a:r>
              <a:rPr lang="en-US" sz="1800" b="0" i="0" dirty="0">
                <a:solidFill>
                  <a:schemeClr val="bg2"/>
                </a:solidFill>
                <a:effectLst/>
                <a:latin typeface="Courier New" panose="02070309020205020404" pitchFamily="49" charset="0"/>
                <a:cs typeface="Courier New" panose="02070309020205020404" pitchFamily="49" charset="0"/>
              </a:rPr>
              <a:t>])</a:t>
            </a:r>
          </a:p>
          <a:p>
            <a:r>
              <a:rPr lang="el-GR" sz="1800" b="0" i="0" dirty="0">
                <a:solidFill>
                  <a:schemeClr val="bg2"/>
                </a:solidFill>
                <a:effectLst/>
                <a:latin typeface="Courier New" panose="02070309020205020404" pitchFamily="49" charset="0"/>
                <a:cs typeface="Courier New" panose="02070309020205020404" pitchFamily="49" charset="0"/>
              </a:rPr>
              <a:t>Επιστρέφει ένα αντίγραφο της συμβολοσειράς με όλες τις εμφανίσεις της συμβολοσειράς «παλαιό» να αντικαθίστανται από την «νέο». Εάν δίνεται ο προαιρετικός αριθμός πλήθος, αντικαθίστανται μόνο οι πρώτες «πλήθος» εμφανίσεις.</a:t>
            </a:r>
          </a:p>
          <a:p>
            <a:endParaRPr lang="en-US"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i="0" dirty="0" err="1">
                <a:solidFill>
                  <a:schemeClr val="bg2"/>
                </a:solidFill>
                <a:effectLst/>
                <a:latin typeface="Courier New" panose="02070309020205020404" pitchFamily="49" charset="0"/>
                <a:cs typeface="Courier New" panose="02070309020205020404" pitchFamily="49" charset="0"/>
              </a:rPr>
              <a:t>rfind</a:t>
            </a:r>
            <a:r>
              <a:rPr lang="en-US" sz="1800" b="0" i="0" dirty="0">
                <a:solidFill>
                  <a:schemeClr val="bg2"/>
                </a:solidFill>
                <a:effectLst/>
                <a:latin typeface="Lucida Grande"/>
              </a:rPr>
              <a:t> (</a:t>
            </a:r>
            <a:r>
              <a:rPr lang="en-US" sz="1800" i="1" dirty="0">
                <a:solidFill>
                  <a:schemeClr val="bg2"/>
                </a:solidFill>
                <a:latin typeface="Courier New" panose="02070309020205020404" pitchFamily="49" charset="0"/>
                <a:cs typeface="Courier New" panose="02070309020205020404" pitchFamily="49" charset="0"/>
              </a:rPr>
              <a:t>sub[, </a:t>
            </a:r>
            <a:r>
              <a:rPr lang="el-GR" sz="1800" i="1" dirty="0">
                <a:solidFill>
                  <a:schemeClr val="bg2"/>
                </a:solidFill>
                <a:latin typeface="Courier New" panose="02070309020205020404" pitchFamily="49" charset="0"/>
                <a:cs typeface="Courier New" panose="02070309020205020404" pitchFamily="49" charset="0"/>
              </a:rPr>
              <a:t>αρχή[, τέλος]</a:t>
            </a:r>
            <a:r>
              <a:rPr lang="en-US" sz="1800" b="0" i="0" dirty="0">
                <a:solidFill>
                  <a:schemeClr val="bg2"/>
                </a:solidFill>
                <a:effectLst/>
                <a:latin typeface="Lucida Grande"/>
              </a:rPr>
              <a:t>)</a:t>
            </a:r>
          </a:p>
          <a:p>
            <a:r>
              <a:rPr lang="el-GR" sz="1800" dirty="0">
                <a:solidFill>
                  <a:schemeClr val="bg2"/>
                </a:solidFill>
                <a:latin typeface="Courier New" panose="02070309020205020404" pitchFamily="49" charset="0"/>
                <a:cs typeface="Courier New" panose="02070309020205020404" pitchFamily="49" charset="0"/>
              </a:rPr>
              <a:t>Επιστρέφει τον μεγαλύτερο δείκτη στη συμβολοσειρά όπου βρίσκεται το </a:t>
            </a:r>
            <a:r>
              <a:rPr lang="el-GR" sz="1800" dirty="0" err="1">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a:t>
            </a:r>
            <a:r>
              <a:rPr lang="el-GR" sz="1800" dirty="0" err="1">
                <a:solidFill>
                  <a:schemeClr val="bg2"/>
                </a:solidFill>
                <a:latin typeface="Courier New" panose="02070309020205020404" pitchFamily="49" charset="0"/>
                <a:cs typeface="Courier New" panose="02070309020205020404" pitchFamily="49" charset="0"/>
              </a:rPr>
              <a:t>string</a:t>
            </a:r>
            <a:r>
              <a:rPr lang="el-GR" sz="1800" dirty="0">
                <a:solidFill>
                  <a:schemeClr val="bg2"/>
                </a:solidFill>
                <a:latin typeface="Courier New" panose="02070309020205020404" pitchFamily="49" charset="0"/>
                <a:cs typeface="Courier New" panose="02070309020205020404" pitchFamily="49" charset="0"/>
              </a:rPr>
              <a:t>, έτσι ώστε το </a:t>
            </a:r>
            <a:r>
              <a:rPr lang="el-GR" sz="1800" dirty="0" err="1">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να περιέχεται στο s[αρχή: τέλος]. Τα προαιρετικά ορίσματα αρχή και </a:t>
            </a:r>
            <a:r>
              <a:rPr lang="el-GR" sz="1800" dirty="0" err="1">
                <a:solidFill>
                  <a:schemeClr val="bg2"/>
                </a:solidFill>
                <a:latin typeface="Courier New" panose="02070309020205020404" pitchFamily="49" charset="0"/>
                <a:cs typeface="Courier New" panose="02070309020205020404" pitchFamily="49" charset="0"/>
              </a:rPr>
              <a:t>τελος</a:t>
            </a:r>
            <a:r>
              <a:rPr lang="el-GR" sz="1800" dirty="0">
                <a:solidFill>
                  <a:schemeClr val="bg2"/>
                </a:solidFill>
                <a:latin typeface="Courier New" panose="02070309020205020404" pitchFamily="49" charset="0"/>
                <a:cs typeface="Courier New" panose="02070309020205020404" pitchFamily="49" charset="0"/>
              </a:rPr>
              <a:t> ερμηνεύονται όπως </a:t>
            </a:r>
            <a:r>
              <a:rPr lang="el-GR" sz="1800" dirty="0" err="1">
                <a:solidFill>
                  <a:schemeClr val="bg2"/>
                </a:solidFill>
                <a:latin typeface="Courier New" panose="02070309020205020404" pitchFamily="49" charset="0"/>
                <a:cs typeface="Courier New" panose="02070309020205020404" pitchFamily="49" charset="0"/>
              </a:rPr>
              <a:t>στ</a:t>
            </a:r>
            <a:r>
              <a:rPr lang="el-GR" sz="1800" dirty="0">
                <a:solidFill>
                  <a:schemeClr val="bg2"/>
                </a:solidFill>
                <a:latin typeface="Courier New" panose="02070309020205020404" pitchFamily="49" charset="0"/>
                <a:cs typeface="Courier New" panose="02070309020205020404" pitchFamily="49" charset="0"/>
              </a:rPr>
              <a:t> </a:t>
            </a:r>
            <a:r>
              <a:rPr lang="en-US" sz="1800" dirty="0">
                <a:solidFill>
                  <a:schemeClr val="bg2"/>
                </a:solidFill>
                <a:latin typeface="Courier New" panose="02070309020205020404" pitchFamily="49" charset="0"/>
                <a:cs typeface="Courier New" panose="02070309020205020404" pitchFamily="49" charset="0"/>
              </a:rPr>
              <a:t>slice</a:t>
            </a:r>
            <a:r>
              <a:rPr lang="el-GR" sz="1800" dirty="0">
                <a:solidFill>
                  <a:schemeClr val="bg2"/>
                </a:solidFill>
                <a:latin typeface="Courier New" panose="02070309020205020404" pitchFamily="49" charset="0"/>
                <a:cs typeface="Courier New" panose="02070309020205020404" pitchFamily="49" charset="0"/>
              </a:rPr>
              <a:t>. Επιστρέφει -1 σε περίπτωση αποτυχίας.</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rindex</a:t>
            </a:r>
            <a:r>
              <a:rPr lang="en-US" sz="1800" dirty="0">
                <a:solidFill>
                  <a:schemeClr val="bg2"/>
                </a:solidFill>
                <a:latin typeface="Courier New" panose="02070309020205020404" pitchFamily="49" charset="0"/>
                <a:cs typeface="Courier New" panose="02070309020205020404" pitchFamily="49" charset="0"/>
              </a:rPr>
              <a:t>(</a:t>
            </a:r>
            <a:r>
              <a:rPr lang="en-US" sz="1800" i="1" dirty="0">
                <a:solidFill>
                  <a:schemeClr val="bg2"/>
                </a:solidFill>
                <a:latin typeface="Courier New" panose="02070309020205020404" pitchFamily="49" charset="0"/>
                <a:cs typeface="Courier New" panose="02070309020205020404" pitchFamily="49" charset="0"/>
              </a:rPr>
              <a:t>sub[, </a:t>
            </a:r>
            <a:r>
              <a:rPr lang="el-GR" sz="1800" i="1" dirty="0">
                <a:solidFill>
                  <a:schemeClr val="bg2"/>
                </a:solidFill>
                <a:latin typeface="Courier New" panose="02070309020205020404" pitchFamily="49" charset="0"/>
                <a:cs typeface="Courier New" panose="02070309020205020404" pitchFamily="49" charset="0"/>
              </a:rPr>
              <a:t>αρχή[, τέλος]]</a:t>
            </a:r>
            <a:r>
              <a:rPr lang="el-GR"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Όπως η </a:t>
            </a:r>
            <a:r>
              <a:rPr lang="en-US" sz="1800" dirty="0" err="1">
                <a:solidFill>
                  <a:schemeClr val="bg2"/>
                </a:solidFill>
                <a:latin typeface="Courier New" panose="02070309020205020404" pitchFamily="49" charset="0"/>
                <a:cs typeface="Courier New" panose="02070309020205020404" pitchFamily="49" charset="0"/>
              </a:rPr>
              <a:t>rfind</a:t>
            </a:r>
            <a:r>
              <a:rPr lang="en-US" sz="1800" dirty="0">
                <a:solidFill>
                  <a:schemeClr val="bg2"/>
                </a:solidFill>
                <a:latin typeface="Courier New" panose="02070309020205020404" pitchFamily="49" charset="0"/>
                <a:cs typeface="Courier New" panose="02070309020205020404" pitchFamily="49" charset="0"/>
              </a:rPr>
              <a:t>()</a:t>
            </a:r>
            <a:r>
              <a:rPr lang="el-GR" sz="1800" dirty="0">
                <a:solidFill>
                  <a:schemeClr val="bg2"/>
                </a:solidFill>
                <a:latin typeface="Courier New" panose="02070309020205020404" pitchFamily="49" charset="0"/>
                <a:cs typeface="Courier New" panose="02070309020205020404" pitchFamily="49" charset="0"/>
              </a:rPr>
              <a:t> αλλά εγείρει </a:t>
            </a:r>
            <a:r>
              <a:rPr lang="en-US" sz="1800" dirty="0" err="1">
                <a:solidFill>
                  <a:schemeClr val="bg2"/>
                </a:solidFill>
                <a:latin typeface="Courier New" panose="02070309020205020404" pitchFamily="49" charset="0"/>
                <a:cs typeface="Courier New" panose="02070309020205020404" pitchFamily="49" charset="0"/>
              </a:rPr>
              <a:t>ValueError</a:t>
            </a:r>
            <a:r>
              <a:rPr lang="el-GR" sz="1800" dirty="0">
                <a:solidFill>
                  <a:schemeClr val="bg2"/>
                </a:solidFill>
                <a:latin typeface="Courier New" panose="02070309020205020404" pitchFamily="49" charset="0"/>
                <a:cs typeface="Courier New" panose="02070309020205020404" pitchFamily="49" charset="0"/>
              </a:rPr>
              <a:t> όταν το τμήμα της συμβολοσειράς </a:t>
            </a:r>
            <a:r>
              <a:rPr lang="en-US" sz="1800" dirty="0">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δεν βρεθεί</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rjust</a:t>
            </a:r>
            <a:r>
              <a:rPr lang="en-US" sz="1800" dirty="0">
                <a:solidFill>
                  <a:schemeClr val="bg2"/>
                </a:solidFill>
                <a:latin typeface="Courier New" panose="02070309020205020404" pitchFamily="49" charset="0"/>
                <a:cs typeface="Courier New" panose="02070309020205020404" pitchFamily="49" charset="0"/>
              </a:rPr>
              <a:t>(</a:t>
            </a:r>
            <a:r>
              <a:rPr lang="el-GR" sz="1800" i="1" dirty="0">
                <a:solidFill>
                  <a:schemeClr val="bg2"/>
                </a:solidFill>
                <a:latin typeface="Courier New" panose="02070309020205020404" pitchFamily="49" charset="0"/>
                <a:cs typeface="Courier New" panose="02070309020205020404" pitchFamily="49" charset="0"/>
              </a:rPr>
              <a:t>εύρος</a:t>
            </a:r>
            <a:r>
              <a:rPr lang="en-US" sz="1800" i="1" dirty="0">
                <a:solidFill>
                  <a:schemeClr val="bg2"/>
                </a:solidFill>
                <a:latin typeface="Courier New" panose="02070309020205020404" pitchFamily="49" charset="0"/>
                <a:cs typeface="Courier New" panose="02070309020205020404" pitchFamily="49" charset="0"/>
              </a:rPr>
              <a:t>[, </a:t>
            </a:r>
            <a:r>
              <a:rPr lang="el-GR" sz="1800" i="1" dirty="0" err="1">
                <a:solidFill>
                  <a:schemeClr val="bg2"/>
                </a:solidFill>
                <a:latin typeface="Courier New" panose="02070309020205020404" pitchFamily="49" charset="0"/>
                <a:cs typeface="Courier New" panose="02070309020205020404" pitchFamily="49" charset="0"/>
              </a:rPr>
              <a:t>χαρακτήρας_αναπλήρωσης</a:t>
            </a:r>
            <a:r>
              <a:rPr lang="en-US" sz="1800" i="1" dirty="0">
                <a:solidFill>
                  <a:schemeClr val="bg2"/>
                </a:solidFill>
                <a:latin typeface="Courier New" panose="02070309020205020404" pitchFamily="49" charset="0"/>
                <a:cs typeface="Courier New" panose="02070309020205020404" pitchFamily="49" charset="0"/>
              </a:rPr>
              <a:t>]</a:t>
            </a:r>
            <a:r>
              <a:rPr lang="en-US" sz="1800" dirty="0">
                <a:solidFill>
                  <a:schemeClr val="bg2"/>
                </a:solidFill>
                <a:latin typeface="Courier New" panose="02070309020205020404" pitchFamily="49" charset="0"/>
                <a:cs typeface="Courier New" panose="02070309020205020404" pitchFamily="49" charset="0"/>
              </a:rPr>
              <a:t>)</a:t>
            </a:r>
            <a:endParaRPr lang="el-GR" sz="1800" dirty="0">
              <a:solidFill>
                <a:schemeClr val="bg2"/>
              </a:solidFill>
              <a:latin typeface="Courier New" panose="02070309020205020404" pitchFamily="49" charset="0"/>
              <a:cs typeface="Courier New" panose="02070309020205020404" pitchFamily="49" charset="0"/>
            </a:endParaRPr>
          </a:p>
          <a:p>
            <a:r>
              <a:rPr lang="el-GR" sz="1800" dirty="0">
                <a:solidFill>
                  <a:schemeClr val="bg2"/>
                </a:solidFill>
                <a:latin typeface="Courier New" panose="02070309020205020404" pitchFamily="49" charset="0"/>
                <a:cs typeface="Courier New" panose="02070309020205020404" pitchFamily="49" charset="0"/>
              </a:rPr>
              <a:t>Επιστρέψτε τη συμβολοσειρά ίδια με την αρχική συμβολοσειρά επιστρέφεται εάν το εύρος είναι μικρότερο ή ίσο με το </a:t>
            </a:r>
            <a:r>
              <a:rPr lang="el-GR" sz="1800" dirty="0" err="1">
                <a:solidFill>
                  <a:schemeClr val="bg2"/>
                </a:solidFill>
                <a:latin typeface="Courier New" panose="02070309020205020404" pitchFamily="49" charset="0"/>
                <a:cs typeface="Courier New" panose="02070309020205020404" pitchFamily="49" charset="0"/>
              </a:rPr>
              <a:t>len</a:t>
            </a:r>
            <a:r>
              <a:rPr lang="el-GR" sz="1800" dirty="0">
                <a:solidFill>
                  <a:schemeClr val="bg2"/>
                </a:solidFill>
                <a:latin typeface="Courier New" panose="02070309020205020404" pitchFamily="49" charset="0"/>
                <a:cs typeface="Courier New" panose="02070309020205020404" pitchFamily="49" charset="0"/>
              </a:rPr>
              <a:t>(s) ή μια νέα με δεξιά στοιχισμένη την αρχική συμβολοσειρά και συμπληρωμένη αριστερά με τον καθορισμένο χαρακτήρα συμπλήρωσης (η προεπιλογή είναι ένα κενό ASCII). </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rpartition</a:t>
            </a:r>
            <a:r>
              <a:rPr lang="en-US" sz="1800" dirty="0">
                <a:solidFill>
                  <a:schemeClr val="bg2"/>
                </a:solidFill>
                <a:latin typeface="Courier New" panose="02070309020205020404" pitchFamily="49" charset="0"/>
                <a:cs typeface="Courier New" panose="02070309020205020404" pitchFamily="49" charset="0"/>
              </a:rPr>
              <a:t>(</a:t>
            </a:r>
            <a:r>
              <a:rPr lang="en-US" sz="1800" i="1" dirty="0" err="1">
                <a:solidFill>
                  <a:schemeClr val="bg2"/>
                </a:solidFill>
                <a:latin typeface="Courier New" panose="02070309020205020404" pitchFamily="49" charset="0"/>
                <a:cs typeface="Courier New" panose="02070309020205020404" pitchFamily="49" charset="0"/>
              </a:rPr>
              <a:t>sep</a:t>
            </a:r>
            <a:r>
              <a:rPr lang="en-US"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Διαχωρίζει τη συμβολοσειρά στην τελευταία εμφάνιση του διαχωριστικού(</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και επιστρέψτε μια τριάδα που περιέχει το τμήμα πριν από το διαχωριστικό, το ίδιο το διαχωριστικό και το τμήμα μετά το διαχωριστικό. Εάν το διαχωριστής δεν βρεθεί, επιστρέφει μια τριάδα που περιέχει δύο κενές συμβολοσειρές, ακολουθούμενη από την ίδια τη συμβολοσειρά.</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rsplit</a:t>
            </a:r>
            <a:r>
              <a:rPr lang="en-US" sz="1800" dirty="0">
                <a:solidFill>
                  <a:schemeClr val="bg2"/>
                </a:solidFill>
                <a:latin typeface="Courier New" panose="02070309020205020404" pitchFamily="49" charset="0"/>
                <a:cs typeface="Courier New" panose="02070309020205020404" pitchFamily="49" charset="0"/>
              </a:rPr>
              <a:t>(</a:t>
            </a:r>
            <a:r>
              <a:rPr lang="en-US" sz="1800" i="1" dirty="0" err="1">
                <a:solidFill>
                  <a:schemeClr val="bg2"/>
                </a:solidFill>
                <a:latin typeface="Courier New" panose="02070309020205020404" pitchFamily="49" charset="0"/>
                <a:cs typeface="Courier New" panose="02070309020205020404" pitchFamily="49" charset="0"/>
              </a:rPr>
              <a:t>sep</a:t>
            </a:r>
            <a:r>
              <a:rPr lang="en-US" sz="1800" i="1" dirty="0">
                <a:solidFill>
                  <a:schemeClr val="bg2"/>
                </a:solidFill>
                <a:latin typeface="Courier New" panose="02070309020205020404" pitchFamily="49" charset="0"/>
                <a:cs typeface="Courier New" panose="02070309020205020404" pitchFamily="49" charset="0"/>
              </a:rPr>
              <a:t>=None,</a:t>
            </a:r>
            <a:r>
              <a:rPr lang="el-GR" sz="1800" i="1" dirty="0">
                <a:solidFill>
                  <a:schemeClr val="bg2"/>
                </a:solidFill>
                <a:latin typeface="Courier New" panose="02070309020205020404" pitchFamily="49" charset="0"/>
                <a:cs typeface="Courier New" panose="02070309020205020404" pitchFamily="49" charset="0"/>
              </a:rPr>
              <a:t> </a:t>
            </a:r>
            <a:r>
              <a:rPr lang="en-US" sz="1800" i="1" dirty="0" err="1">
                <a:solidFill>
                  <a:schemeClr val="bg2"/>
                </a:solidFill>
                <a:latin typeface="Courier New" panose="02070309020205020404" pitchFamily="49" charset="0"/>
                <a:cs typeface="Courier New" panose="02070309020205020404" pitchFamily="49" charset="0"/>
              </a:rPr>
              <a:t>maxsplit</a:t>
            </a:r>
            <a:r>
              <a:rPr lang="en-US" sz="1800" i="1" dirty="0">
                <a:solidFill>
                  <a:schemeClr val="bg2"/>
                </a:solidFill>
                <a:latin typeface="Courier New" panose="02070309020205020404" pitchFamily="49" charset="0"/>
                <a:cs typeface="Courier New" panose="02070309020205020404" pitchFamily="49" charset="0"/>
              </a:rPr>
              <a:t>=-1</a:t>
            </a:r>
            <a:r>
              <a:rPr lang="en-US"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Επιστρέφει μια λίστα με τις λέξεις στη συμβολοσειρά, χρησιμοποιώντας το </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ως διαχωριστικό. Εάν δίνεται το </a:t>
            </a:r>
            <a:r>
              <a:rPr lang="el-GR" sz="1800" dirty="0" err="1">
                <a:solidFill>
                  <a:schemeClr val="bg2"/>
                </a:solidFill>
                <a:latin typeface="Courier New" panose="02070309020205020404" pitchFamily="49" charset="0"/>
                <a:cs typeface="Courier New" panose="02070309020205020404" pitchFamily="49" charset="0"/>
              </a:rPr>
              <a:t>maxsplit</a:t>
            </a:r>
            <a:r>
              <a:rPr lang="el-GR" sz="1800" dirty="0">
                <a:solidFill>
                  <a:schemeClr val="bg2"/>
                </a:solidFill>
                <a:latin typeface="Courier New" panose="02070309020205020404" pitchFamily="49" charset="0"/>
                <a:cs typeface="Courier New" panose="02070309020205020404" pitchFamily="49" charset="0"/>
              </a:rPr>
              <a:t>, γίνονται το πολύ </a:t>
            </a:r>
            <a:r>
              <a:rPr lang="el-GR" sz="1800" dirty="0" err="1">
                <a:solidFill>
                  <a:schemeClr val="bg2"/>
                </a:solidFill>
                <a:latin typeface="Courier New" panose="02070309020205020404" pitchFamily="49" charset="0"/>
                <a:cs typeface="Courier New" panose="02070309020205020404" pitchFamily="49" charset="0"/>
              </a:rPr>
              <a:t>maxsplit</a:t>
            </a:r>
            <a:r>
              <a:rPr lang="el-GR" sz="1800" dirty="0">
                <a:solidFill>
                  <a:schemeClr val="bg2"/>
                </a:solidFill>
                <a:latin typeface="Courier New" panose="02070309020205020404" pitchFamily="49" charset="0"/>
                <a:cs typeface="Courier New" panose="02070309020205020404" pitchFamily="49" charset="0"/>
              </a:rPr>
              <a:t> τμήματα ξεκινώντας από τα δεξιά. Εάν το </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δεν είναι καθορισμένο ή </a:t>
            </a:r>
            <a:r>
              <a:rPr lang="el-GR" sz="1800" dirty="0" err="1">
                <a:solidFill>
                  <a:schemeClr val="bg2"/>
                </a:solidFill>
                <a:latin typeface="Courier New" panose="02070309020205020404" pitchFamily="49" charset="0"/>
                <a:cs typeface="Courier New" panose="02070309020205020404" pitchFamily="49" charset="0"/>
              </a:rPr>
              <a:t>None</a:t>
            </a:r>
            <a:r>
              <a:rPr lang="el-GR" sz="1800" dirty="0">
                <a:solidFill>
                  <a:schemeClr val="bg2"/>
                </a:solidFill>
                <a:latin typeface="Courier New" panose="02070309020205020404" pitchFamily="49" charset="0"/>
                <a:cs typeface="Courier New" panose="02070309020205020404" pitchFamily="49" charset="0"/>
              </a:rPr>
              <a:t>, οποιαδήποτε συμβολοσειρά λευκού χώρου είναι διαχωριστικό. Εκτός από τη φορά του διαχωρισμού, από τα δεξιά, το </a:t>
            </a:r>
            <a:r>
              <a:rPr lang="el-GR" sz="1800" dirty="0" err="1">
                <a:solidFill>
                  <a:schemeClr val="bg2"/>
                </a:solidFill>
                <a:latin typeface="Courier New" panose="02070309020205020404" pitchFamily="49" charset="0"/>
                <a:cs typeface="Courier New" panose="02070309020205020404" pitchFamily="49" charset="0"/>
              </a:rPr>
              <a:t>rsplit</a:t>
            </a:r>
            <a:r>
              <a:rPr lang="el-GR" sz="1800" dirty="0">
                <a:solidFill>
                  <a:schemeClr val="bg2"/>
                </a:solidFill>
                <a:latin typeface="Courier New" panose="02070309020205020404" pitchFamily="49" charset="0"/>
                <a:cs typeface="Courier New" panose="02070309020205020404" pitchFamily="49" charset="0"/>
              </a:rPr>
              <a:t>() συμπεριφέρεται σαν </a:t>
            </a:r>
            <a:r>
              <a:rPr lang="el-GR" sz="1800" dirty="0" err="1">
                <a:solidFill>
                  <a:schemeClr val="bg2"/>
                </a:solidFill>
                <a:latin typeface="Courier New" panose="02070309020205020404" pitchFamily="49" charset="0"/>
                <a:cs typeface="Courier New" panose="02070309020205020404" pitchFamily="49" charset="0"/>
              </a:rPr>
              <a:t>split</a:t>
            </a:r>
            <a:r>
              <a:rPr lang="el-GR" sz="1800" dirty="0">
                <a:solidFill>
                  <a:schemeClr val="bg2"/>
                </a:solidFill>
                <a:latin typeface="Courier New" panose="02070309020205020404" pitchFamily="49" charset="0"/>
                <a:cs typeface="Courier New" panose="02070309020205020404" pitchFamily="49" charset="0"/>
              </a:rPr>
              <a:t>() το οποίο περιγράφεται λεπτομερώς παρακάτω.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728663" y="2406640"/>
            <a:ext cx="7857886"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str.capitalize</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str.center</a:t>
            </a:r>
            <a:r>
              <a:rPr lang="en-US" sz="2800" u="none" strike="noStrike" cap="none" dirty="0">
                <a:solidFill>
                  <a:schemeClr val="lt1"/>
                </a:solidFill>
                <a:latin typeface="Courier" charset="0"/>
                <a:ea typeface="Courier" charset="0"/>
                <a:cs typeface="Courier" charset="0"/>
                <a:sym typeface="Cabin"/>
              </a:rPr>
              <a:t>(width[, </a:t>
            </a:r>
            <a:r>
              <a:rPr lang="en-US" sz="2800" u="none" strike="noStrike" cap="none" dirty="0" err="1">
                <a:solidFill>
                  <a:schemeClr val="lt1"/>
                </a:solidFill>
                <a:latin typeface="Courier" charset="0"/>
                <a:ea typeface="Courier" charset="0"/>
                <a:cs typeface="Courier" charset="0"/>
                <a:sym typeface="Cabin"/>
              </a:rPr>
              <a:t>fillchar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str.endswith</a:t>
            </a:r>
            <a:r>
              <a:rPr lang="en-US" sz="2800" u="none" strike="noStrike" cap="none" dirty="0">
                <a:solidFill>
                  <a:schemeClr val="lt1"/>
                </a:solidFill>
                <a:latin typeface="Courier" charset="0"/>
                <a:ea typeface="Courier" charset="0"/>
                <a:cs typeface="Courier" charset="0"/>
                <a:sym typeface="Cabin"/>
              </a:rPr>
              <a:t>(suffix[,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str.find</a:t>
            </a:r>
            <a:r>
              <a:rPr lang="en-US" sz="2800" u="none" strike="noStrike" cap="none" dirty="0">
                <a:solidFill>
                  <a:schemeClr val="lt1"/>
                </a:solidFill>
                <a:latin typeface="Courier" charset="0"/>
                <a:ea typeface="Courier" charset="0"/>
                <a:cs typeface="Courier" charset="0"/>
                <a:sym typeface="Cabin"/>
              </a:rPr>
              <a:t>(sub[,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str.lstrip</a:t>
            </a:r>
            <a:r>
              <a:rPr lang="en-US" sz="2800" u="none" strike="noStrike" cap="none" dirty="0">
                <a:solidFill>
                  <a:schemeClr val="lt1"/>
                </a:solidFill>
                <a:latin typeface="Courier" charset="0"/>
                <a:ea typeface="Courier" charset="0"/>
                <a:cs typeface="Courier" charset="0"/>
                <a:sym typeface="Cabin"/>
              </a:rPr>
              <a:t>([chars])</a:t>
            </a:r>
          </a:p>
        </p:txBody>
      </p:sp>
      <p:sp>
        <p:nvSpPr>
          <p:cNvPr id="469" name="Shape 469"/>
          <p:cNvSpPr txBox="1"/>
          <p:nvPr/>
        </p:nvSpPr>
        <p:spPr>
          <a:xfrm>
            <a:off x="9080500" y="2406640"/>
            <a:ext cx="6721475"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str.replace</a:t>
            </a:r>
            <a:r>
              <a:rPr lang="en-US" sz="2800" u="none" strike="noStrike" cap="none" dirty="0">
                <a:solidFill>
                  <a:schemeClr val="lt1"/>
                </a:solidFill>
                <a:latin typeface="Courier" charset="0"/>
                <a:ea typeface="Courier" charset="0"/>
                <a:cs typeface="Courier" charset="0"/>
                <a:sym typeface="Cabin"/>
              </a:rPr>
              <a:t>(old, new[, count])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str.lower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str.upper</a:t>
            </a:r>
            <a:r>
              <a:rPr lang="en-US" sz="2800" u="none" strike="noStrike" cap="none" dirty="0">
                <a:solidFill>
                  <a:schemeClr val="lt1"/>
                </a:solidFill>
                <a:latin typeface="Courier" charset="0"/>
                <a:ea typeface="Courier" charset="0"/>
                <a:cs typeface="Courier" charset="0"/>
                <a:sym typeface="Cabin"/>
              </a:rPr>
              <a:t>()</a:t>
            </a:r>
          </a:p>
        </p:txBody>
      </p:sp>
      <p:sp>
        <p:nvSpPr>
          <p:cNvPr id="470" name="Shape 470"/>
          <p:cNvSpPr txBox="1">
            <a:spLocks noGrp="1"/>
          </p:cNvSpPr>
          <p:nvPr>
            <p:ph type="title"/>
          </p:nvPr>
        </p:nvSpPr>
        <p:spPr>
          <a:xfrm>
            <a:off x="1155700" y="833718"/>
            <a:ext cx="1272089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Βιβλιοθήκη </a:t>
            </a:r>
            <a:r>
              <a:rPr lang="en-US" sz="7600" u="none" strike="noStrike" cap="none" dirty="0">
                <a:solidFill>
                  <a:srgbClr val="FFD966"/>
                </a:solidFill>
                <a:latin typeface="Arial" charset="0"/>
                <a:ea typeface="Arial" charset="0"/>
                <a:cs typeface="Arial" charset="0"/>
                <a:sym typeface="Cabin"/>
              </a:rPr>
              <a:t>String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835579" y="833718"/>
            <a:ext cx="8860221"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700" u="none" strike="noStrike" cap="none" dirty="0">
                <a:solidFill>
                  <a:srgbClr val="FFD966"/>
                </a:solidFill>
                <a:latin typeface="Arial" charset="0"/>
                <a:ea typeface="Arial" charset="0"/>
                <a:cs typeface="Arial" charset="0"/>
                <a:sym typeface="Cabin"/>
              </a:rPr>
              <a:t>Αναζήτηση ενός </a:t>
            </a:r>
            <a:r>
              <a:rPr lang="en-US" sz="6700" u="none" strike="noStrike" cap="none" dirty="0">
                <a:solidFill>
                  <a:srgbClr val="FFD966"/>
                </a:solidFill>
                <a:latin typeface="Arial" charset="0"/>
                <a:ea typeface="Arial" charset="0"/>
                <a:cs typeface="Arial" charset="0"/>
                <a:sym typeface="Cabin"/>
              </a:rPr>
              <a:t>String</a:t>
            </a:r>
          </a:p>
        </p:txBody>
      </p:sp>
      <p:sp>
        <p:nvSpPr>
          <p:cNvPr id="476" name="Shape 476"/>
          <p:cNvSpPr txBox="1">
            <a:spLocks noGrp="1"/>
          </p:cNvSpPr>
          <p:nvPr>
            <p:ph type="body" idx="1"/>
          </p:nvPr>
        </p:nvSpPr>
        <p:spPr>
          <a:xfrm>
            <a:off x="573300" y="2489199"/>
            <a:ext cx="871040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Χρησιμοποιούμε τη συνάρτηση </a:t>
            </a:r>
            <a:r>
              <a:rPr lang="en-US" sz="3400" u="none" strike="noStrike" cap="none" dirty="0">
                <a:solidFill>
                  <a:srgbClr val="FF00FF"/>
                </a:solidFill>
                <a:latin typeface="Arial" charset="0"/>
                <a:ea typeface="Arial" charset="0"/>
                <a:cs typeface="Arial" charset="0"/>
                <a:sym typeface="Cabin"/>
              </a:rPr>
              <a:t>find()</a:t>
            </a:r>
            <a:r>
              <a:rPr lang="el-GR" sz="3400" u="none" strike="noStrike" cap="none" dirty="0">
                <a:solidFill>
                  <a:schemeClr val="lt1"/>
                </a:solidFill>
                <a:latin typeface="Arial" charset="0"/>
                <a:ea typeface="Arial" charset="0"/>
                <a:cs typeface="Arial" charset="0"/>
                <a:sym typeface="Cabin"/>
              </a:rPr>
              <a:t> για να αναζητήσουμε μια </a:t>
            </a:r>
            <a:r>
              <a:rPr lang="el-GR" sz="3400" u="none" strike="noStrike" cap="none" dirty="0" err="1">
                <a:solidFill>
                  <a:schemeClr val="lt1"/>
                </a:solidFill>
                <a:latin typeface="Arial" charset="0"/>
                <a:ea typeface="Arial" charset="0"/>
                <a:cs typeface="Arial" charset="0"/>
                <a:sym typeface="Cabin"/>
              </a:rPr>
              <a:t>υποσυμβολοσειρά</a:t>
            </a:r>
            <a:r>
              <a:rPr lang="el-GR" sz="3400" u="none" strike="noStrike" cap="none" dirty="0">
                <a:solidFill>
                  <a:schemeClr val="lt1"/>
                </a:solidFill>
                <a:latin typeface="Arial" charset="0"/>
                <a:ea typeface="Arial" charset="0"/>
                <a:cs typeface="Arial" charset="0"/>
                <a:sym typeface="Cabin"/>
              </a:rPr>
              <a:t> μέσα σε μια άλλη συμβολοσειρά</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00FF"/>
              </a:buClr>
              <a:buSzPct val="100000"/>
              <a:buFont typeface="Cabin"/>
              <a:buChar char="•"/>
            </a:pP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βρίσκει την πρώτη εμφάνιση της </a:t>
            </a:r>
            <a:r>
              <a:rPr lang="el-GR" sz="3400" u="none" strike="noStrike" cap="none" dirty="0" err="1">
                <a:solidFill>
                  <a:schemeClr val="lt1"/>
                </a:solidFill>
                <a:latin typeface="Arial" charset="0"/>
                <a:ea typeface="Arial" charset="0"/>
                <a:cs typeface="Arial" charset="0"/>
                <a:sym typeface="Cabin"/>
              </a:rPr>
              <a:t>υποσυμβολοσειράς</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Εάν η </a:t>
            </a:r>
            <a:r>
              <a:rPr lang="el-GR" sz="3400" u="none" strike="noStrike" cap="none" dirty="0" err="1">
                <a:solidFill>
                  <a:schemeClr val="lt1"/>
                </a:solidFill>
                <a:latin typeface="Arial" charset="0"/>
                <a:ea typeface="Arial" charset="0"/>
                <a:cs typeface="Arial" charset="0"/>
                <a:sym typeface="Cabin"/>
              </a:rPr>
              <a:t>υποσυμβολοσειρά</a:t>
            </a:r>
            <a:r>
              <a:rPr lang="el-GR" sz="3400" u="none" strike="noStrike" cap="none" dirty="0">
                <a:solidFill>
                  <a:schemeClr val="lt1"/>
                </a:solidFill>
                <a:latin typeface="Arial" charset="0"/>
                <a:ea typeface="Arial" charset="0"/>
                <a:cs typeface="Arial" charset="0"/>
                <a:sym typeface="Cabin"/>
              </a:rPr>
              <a:t> δεν βρεθεί</a:t>
            </a:r>
            <a:r>
              <a:rPr lang="en-US" sz="3400" u="none" strike="noStrike" cap="none" dirty="0">
                <a:solidFill>
                  <a:schemeClr val="lt1"/>
                </a:solidFill>
                <a:latin typeface="Arial" charset="0"/>
                <a:ea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 η</a:t>
            </a:r>
            <a:r>
              <a:rPr lang="en-US" sz="3400" u="none" strike="noStrike" cap="none" dirty="0">
                <a:solidFill>
                  <a:schemeClr val="lt1"/>
                </a:solidFill>
                <a:latin typeface="Arial" charset="0"/>
                <a:ea typeface="Arial" charset="0"/>
                <a:cs typeface="Arial" charset="0"/>
                <a:sym typeface="Cabin"/>
              </a:rPr>
              <a:t> </a:t>
            </a: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επιστέφει</a:t>
            </a:r>
            <a:r>
              <a:rPr lang="en-US" sz="3400" u="none" strike="noStrike" cap="none" dirty="0">
                <a:solidFill>
                  <a:schemeClr val="lt1"/>
                </a:solidFill>
                <a:latin typeface="Arial" charset="0"/>
                <a:ea typeface="Arial" charset="0"/>
                <a:cs typeface="Arial" charset="0"/>
                <a:sym typeface="Cabin"/>
              </a:rPr>
              <a:t> </a:t>
            </a:r>
            <a:r>
              <a:rPr lang="en-US" sz="3400" u="none" strike="noStrike" cap="none" dirty="0">
                <a:solidFill>
                  <a:srgbClr val="00FF00"/>
                </a:solidFill>
                <a:latin typeface="Arial" charset="0"/>
                <a:ea typeface="Arial" charset="0"/>
                <a:cs typeface="Arial" charset="0"/>
                <a:sym typeface="Cabin"/>
              </a:rPr>
              <a:t>-1</a:t>
            </a:r>
          </a:p>
          <a:p>
            <a:pPr marL="749300" marR="0" lvl="0" indent="-358394" algn="l" rtl="0">
              <a:lnSpc>
                <a:spcPct val="100000"/>
              </a:lnSpc>
              <a:spcBef>
                <a:spcPts val="3500"/>
              </a:spcBef>
              <a:spcAft>
                <a:spcPts val="0"/>
              </a:spcAft>
              <a:buClr>
                <a:srgbClr val="FFFF00"/>
              </a:buClr>
              <a:buSzPct val="100000"/>
              <a:buFont typeface="Cabin"/>
              <a:buChar char="•"/>
            </a:pPr>
            <a:r>
              <a:rPr lang="el-GR" sz="3400" u="none" strike="noStrike" cap="none" dirty="0">
                <a:solidFill>
                  <a:srgbClr val="FFFF00"/>
                </a:solidFill>
                <a:latin typeface="Arial" charset="0"/>
                <a:ea typeface="Arial" charset="0"/>
                <a:cs typeface="Arial" charset="0"/>
                <a:sym typeface="Cabin"/>
              </a:rPr>
              <a:t>Θυμηθείτε ότι η θέση συμβολοσειράς ξεκινά από το μηδέν</a:t>
            </a:r>
            <a:endParaRPr lang="en-US" sz="3400" u="none" strike="noStrike" cap="none" dirty="0">
              <a:solidFill>
                <a:srgbClr val="FFFF00"/>
              </a:solidFill>
              <a:latin typeface="Arial" charset="0"/>
              <a:ea typeface="Arial" charset="0"/>
              <a:cs typeface="Arial" charset="0"/>
              <a:sym typeface="Cabin"/>
            </a:endParaRPr>
          </a:p>
        </p:txBody>
      </p:sp>
      <p:sp>
        <p:nvSpPr>
          <p:cNvPr id="477" name="Shape 477"/>
          <p:cNvSpPr txBox="1"/>
          <p:nvPr/>
        </p:nvSpPr>
        <p:spPr>
          <a:xfrm>
            <a:off x="9677400" y="3986200"/>
            <a:ext cx="6246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pos</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fruit</a:t>
            </a:r>
            <a:r>
              <a:rPr lang="en-US" sz="3000" i="0" u="none" strike="noStrike" cap="none" dirty="0" err="1">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na</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pos</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aa</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fruit</a:t>
            </a:r>
            <a:r>
              <a:rPr lang="en-US" sz="3000" i="0" u="none" strike="noStrike" cap="none" dirty="0" err="1">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'z'</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aa</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a:t>
            </a:r>
          </a:p>
        </p:txBody>
      </p:sp>
      <p:cxnSp>
        <p:nvCxnSpPr>
          <p:cNvPr id="478" name="Shape 478"/>
          <p:cNvCxnSpPr/>
          <p:nvPr/>
        </p:nvCxnSpPr>
        <p:spPr>
          <a:xfrm flipH="1" flipV="1">
            <a:off x="10302875" y="1084262"/>
            <a:ext cx="1295910" cy="826299"/>
          </a:xfrm>
          <a:prstGeom prst="straightConnector1">
            <a:avLst/>
          </a:prstGeom>
          <a:noFill/>
          <a:ln w="63500" cap="rnd" cmpd="sng">
            <a:solidFill>
              <a:srgbClr val="FFFF00"/>
            </a:solidFill>
            <a:prstDash val="solid"/>
            <a:miter/>
            <a:headEnd type="stealth" w="med" len="med"/>
            <a:tailEnd type="none" w="med" len="med"/>
          </a:ln>
        </p:spPr>
      </p:cxnSp>
      <p:sp>
        <p:nvSpPr>
          <p:cNvPr id="479" name="Shape 479"/>
          <p:cNvSpPr txBox="1"/>
          <p:nvPr/>
        </p:nvSpPr>
        <p:spPr>
          <a:xfrm>
            <a:off x="9766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480" name="Shape 480"/>
          <p:cNvSpPr txBox="1"/>
          <p:nvPr/>
        </p:nvSpPr>
        <p:spPr>
          <a:xfrm>
            <a:off x="9766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481" name="Shape 481"/>
          <p:cNvSpPr txBox="1"/>
          <p:nvPr/>
        </p:nvSpPr>
        <p:spPr>
          <a:xfrm>
            <a:off x="10515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482" name="Shape 482"/>
          <p:cNvSpPr txBox="1"/>
          <p:nvPr/>
        </p:nvSpPr>
        <p:spPr>
          <a:xfrm>
            <a:off x="10515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3" name="Shape 483"/>
          <p:cNvSpPr txBox="1"/>
          <p:nvPr/>
        </p:nvSpPr>
        <p:spPr>
          <a:xfrm>
            <a:off x="11290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484" name="Shape 484"/>
          <p:cNvSpPr txBox="1"/>
          <p:nvPr/>
        </p:nvSpPr>
        <p:spPr>
          <a:xfrm>
            <a:off x="11290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5" name="Shape 485"/>
          <p:cNvSpPr txBox="1"/>
          <p:nvPr/>
        </p:nvSpPr>
        <p:spPr>
          <a:xfrm>
            <a:off x="12039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486" name="Shape 486"/>
          <p:cNvSpPr txBox="1"/>
          <p:nvPr/>
        </p:nvSpPr>
        <p:spPr>
          <a:xfrm>
            <a:off x="12039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7" name="Shape 487"/>
          <p:cNvSpPr txBox="1"/>
          <p:nvPr/>
        </p:nvSpPr>
        <p:spPr>
          <a:xfrm>
            <a:off x="127635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488" name="Shape 488"/>
          <p:cNvSpPr txBox="1"/>
          <p:nvPr/>
        </p:nvSpPr>
        <p:spPr>
          <a:xfrm>
            <a:off x="127635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9" name="Shape 489"/>
          <p:cNvSpPr txBox="1"/>
          <p:nvPr/>
        </p:nvSpPr>
        <p:spPr>
          <a:xfrm>
            <a:off x="135128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490" name="Shape 490"/>
          <p:cNvSpPr txBox="1"/>
          <p:nvPr/>
        </p:nvSpPr>
        <p:spPr>
          <a:xfrm>
            <a:off x="135128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D966"/>
                </a:solidFill>
                <a:latin typeface="Arial" charset="0"/>
                <a:ea typeface="Arial" charset="0"/>
                <a:cs typeface="Arial" charset="0"/>
                <a:sym typeface="Cabin"/>
              </a:rPr>
              <a:t>Μετατροπή όλων σε </a:t>
            </a:r>
            <a:r>
              <a:rPr lang="el-GR" sz="6000" u="none" strike="noStrike" cap="none" dirty="0">
                <a:solidFill>
                  <a:srgbClr val="00FFFF"/>
                </a:solidFill>
                <a:latin typeface="Arial" charset="0"/>
                <a:ea typeface="Arial" charset="0"/>
                <a:cs typeface="Arial" charset="0"/>
                <a:sym typeface="Cabin"/>
              </a:rPr>
              <a:t>ΚΕΦΑΛΑΙΑ</a:t>
            </a:r>
            <a:endParaRPr lang="en-US" sz="6000" u="none" strike="noStrike" cap="none" dirty="0">
              <a:solidFill>
                <a:srgbClr val="00FFFF"/>
              </a:solidFill>
              <a:latin typeface="Arial" charset="0"/>
              <a:ea typeface="Arial" charset="0"/>
              <a:cs typeface="Arial" charset="0"/>
              <a:sym typeface="Cabin"/>
            </a:endParaRPr>
          </a:p>
        </p:txBody>
      </p:sp>
      <p:sp>
        <p:nvSpPr>
          <p:cNvPr id="496" name="Shape 496"/>
          <p:cNvSpPr txBox="1">
            <a:spLocks noGrp="1"/>
          </p:cNvSpPr>
          <p:nvPr>
            <p:ph type="body" idx="1"/>
          </p:nvPr>
        </p:nvSpPr>
        <p:spPr>
          <a:xfrm>
            <a:off x="930167" y="2603500"/>
            <a:ext cx="7762054"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να δημιουργήσετε ένα αντίγραφο μιας συμβολοσειράς σε </a:t>
            </a:r>
            <a:r>
              <a:rPr lang="el-GR" dirty="0">
                <a:solidFill>
                  <a:srgbClr val="00FF00"/>
                </a:solidFill>
                <a:latin typeface="Arial" charset="0"/>
                <a:cs typeface="Arial" charset="0"/>
                <a:sym typeface="Cabin"/>
              </a:rPr>
              <a:t>πεζά</a:t>
            </a:r>
            <a:r>
              <a:rPr lang="el-GR" sz="3600" u="none" strike="noStrike" cap="none" dirty="0">
                <a:solidFill>
                  <a:schemeClr val="lt1"/>
                </a:solidFill>
                <a:latin typeface="Arial" charset="0"/>
                <a:ea typeface="Arial" charset="0"/>
                <a:cs typeface="Arial" charset="0"/>
                <a:sym typeface="Cabin"/>
              </a:rPr>
              <a:t> ή </a:t>
            </a:r>
            <a:r>
              <a:rPr lang="el-GR" dirty="0">
                <a:solidFill>
                  <a:srgbClr val="00FFFF"/>
                </a:solidFill>
                <a:latin typeface="Arial" charset="0"/>
                <a:cs typeface="Arial" charset="0"/>
                <a:sym typeface="Cabin"/>
              </a:rPr>
              <a:t>κεφαλαία</a:t>
            </a:r>
            <a:r>
              <a:rPr lang="el-GR" sz="3600" u="none" strike="noStrike" cap="none" dirty="0">
                <a:solidFill>
                  <a:schemeClr val="lt1"/>
                </a:solidFill>
                <a:latin typeface="Arial" charset="0"/>
                <a:ea typeface="Arial" charset="0"/>
                <a:cs typeface="Arial" charset="0"/>
                <a:sym typeface="Cabin"/>
              </a:rPr>
              <a:t> γράμματα</a:t>
            </a:r>
            <a:endParaRPr lang="en-US" sz="3600" u="none" strike="noStrike" cap="none" dirty="0">
              <a:solidFill>
                <a:srgbClr val="00FFFF"/>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Συχνά όταν ψάχνουμε για μια συμβολοσειρά χρησιμοποιώντας το </a:t>
            </a:r>
            <a:r>
              <a:rPr lang="en-US" sz="3600" u="none" strike="noStrike" cap="none" dirty="0">
                <a:solidFill>
                  <a:srgbClr val="FF00FF"/>
                </a:solidFill>
                <a:latin typeface="Arial" charset="0"/>
                <a:ea typeface="Arial" charset="0"/>
                <a:cs typeface="Arial" charset="0"/>
                <a:sym typeface="Cabin"/>
              </a:rPr>
              <a:t>find</a:t>
            </a:r>
            <a:r>
              <a:rPr lang="el-GR" sz="3600" u="none" strike="noStrike" cap="none" dirty="0">
                <a:solidFill>
                  <a:schemeClr val="lt1"/>
                </a:solidFill>
                <a:latin typeface="Arial" charset="0"/>
                <a:ea typeface="Arial" charset="0"/>
                <a:cs typeface="Arial" charset="0"/>
                <a:sym typeface="Cabin"/>
              </a:rPr>
              <a:t>() μετατρέπουμε πρώτα τη συμβολοσειρά σε πεζά για να μπορέσουμε να αναζητήσουμε μια συμβολοσειρά ανεξαρτήτως πεζών - κεφαλαίων</a:t>
            </a:r>
            <a:endParaRPr lang="en-US" sz="3600" u="none" strike="noStrike" cap="none" dirty="0">
              <a:solidFill>
                <a:schemeClr val="lt1"/>
              </a:solidFill>
              <a:latin typeface="Arial" charset="0"/>
              <a:ea typeface="Arial" charset="0"/>
              <a:cs typeface="Arial" charset="0"/>
              <a:sym typeface="Cabin"/>
            </a:endParaRPr>
          </a:p>
        </p:txBody>
      </p:sp>
      <p:sp>
        <p:nvSpPr>
          <p:cNvPr id="497" name="Shape 497"/>
          <p:cNvSpPr txBox="1"/>
          <p:nvPr/>
        </p:nvSpPr>
        <p:spPr>
          <a:xfrm>
            <a:off x="9317825" y="3232150"/>
            <a:ext cx="66896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greet</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nnn</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.upper</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nnn</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www</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.lower</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www</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και Αντικατάσταση</a:t>
            </a:r>
            <a:endParaRPr lang="en-US" sz="7600" u="none" strike="noStrike" cap="none" dirty="0">
              <a:solidFill>
                <a:srgbClr val="FFD966"/>
              </a:solidFill>
              <a:latin typeface="Arial" charset="0"/>
              <a:ea typeface="Arial" charset="0"/>
              <a:cs typeface="Arial" charset="0"/>
              <a:sym typeface="Cabin"/>
            </a:endParaRPr>
          </a:p>
        </p:txBody>
      </p:sp>
      <p:sp>
        <p:nvSpPr>
          <p:cNvPr id="503" name="Shape 503"/>
          <p:cNvSpPr txBox="1">
            <a:spLocks noGrp="1"/>
          </p:cNvSpPr>
          <p:nvPr>
            <p:ph type="body" idx="1"/>
          </p:nvPr>
        </p:nvSpPr>
        <p:spPr>
          <a:xfrm>
            <a:off x="31529" y="2603500"/>
            <a:ext cx="7239876"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συνάρτηση </a:t>
            </a:r>
            <a:r>
              <a:rPr lang="en-US" sz="3600" u="none" strike="noStrike" cap="none" dirty="0">
                <a:solidFill>
                  <a:srgbClr val="FF00FF"/>
                </a:solidFill>
                <a:latin typeface="Arial" charset="0"/>
                <a:ea typeface="Arial" charset="0"/>
                <a:cs typeface="Arial" charset="0"/>
                <a:sym typeface="Cabin"/>
              </a:rPr>
              <a:t>replace()</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σαν μια λειτουργία "αναζήτησης και αντικατάστασης" σε έναν επεξεργαστή κειμένου</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Αντικαθιστά </a:t>
            </a:r>
            <a:r>
              <a:rPr lang="el-GR" dirty="0">
                <a:solidFill>
                  <a:srgbClr val="FF7F00"/>
                </a:solidFill>
                <a:latin typeface="Arial" charset="0"/>
                <a:cs typeface="Arial" charset="0"/>
                <a:sym typeface="Cabin"/>
              </a:rPr>
              <a:t>όλες τις εμφανίσεις</a:t>
            </a:r>
            <a:r>
              <a:rPr lang="el-GR" sz="3600" u="none" strike="noStrike" cap="none" dirty="0">
                <a:solidFill>
                  <a:schemeClr val="lt1"/>
                </a:solidFill>
                <a:latin typeface="Arial" charset="0"/>
                <a:ea typeface="Arial" charset="0"/>
                <a:cs typeface="Arial" charset="0"/>
                <a:sym typeface="Cabin"/>
              </a:rPr>
              <a:t> της </a:t>
            </a:r>
            <a:r>
              <a:rPr lang="el-GR" dirty="0">
                <a:solidFill>
                  <a:srgbClr val="00FF00"/>
                </a:solidFill>
                <a:latin typeface="Arial" charset="0"/>
                <a:cs typeface="Arial" charset="0"/>
                <a:sym typeface="Cabin"/>
              </a:rPr>
              <a:t>αναζητούμενης συμβολοσειράς </a:t>
            </a:r>
            <a:r>
              <a:rPr lang="el-GR" sz="3600" u="none" strike="noStrike" cap="none" dirty="0">
                <a:solidFill>
                  <a:schemeClr val="lt1"/>
                </a:solidFill>
                <a:latin typeface="Arial" charset="0"/>
                <a:ea typeface="Arial" charset="0"/>
                <a:cs typeface="Arial" charset="0"/>
                <a:sym typeface="Cabin"/>
              </a:rPr>
              <a:t>με τη </a:t>
            </a:r>
            <a:r>
              <a:rPr lang="el-GR" dirty="0">
                <a:solidFill>
                  <a:srgbClr val="00FFFF"/>
                </a:solidFill>
                <a:latin typeface="Arial" charset="0"/>
                <a:cs typeface="Arial" charset="0"/>
                <a:sym typeface="Cabin"/>
              </a:rPr>
              <a:t>συμβολοσειρά αντικατάστασης</a:t>
            </a:r>
            <a:endParaRPr lang="en-US" sz="3600" u="none" strike="noStrike" cap="none" dirty="0">
              <a:solidFill>
                <a:srgbClr val="00FFFF"/>
              </a:solidFill>
              <a:latin typeface="Arial" charset="0"/>
              <a:ea typeface="Arial" charset="0"/>
              <a:cs typeface="Arial" charset="0"/>
              <a:sym typeface="Cabin"/>
            </a:endParaRPr>
          </a:p>
        </p:txBody>
      </p:sp>
      <p:sp>
        <p:nvSpPr>
          <p:cNvPr id="504" name="Shape 504"/>
          <p:cNvSpPr txBox="1"/>
          <p:nvPr/>
        </p:nvSpPr>
        <p:spPr>
          <a:xfrm>
            <a:off x="7507895" y="3516300"/>
            <a:ext cx="8699062"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greet = 'Hello </a:t>
            </a:r>
            <a:r>
              <a:rPr lang="en-US" sz="3000" i="0" u="none" strike="noStrike" cap="none" dirty="0">
                <a:solidFill>
                  <a:srgbClr val="00FF00"/>
                </a:solidFill>
                <a:latin typeface="Courier"/>
                <a:ea typeface="Courier"/>
                <a:cs typeface="Courier"/>
                <a:sym typeface="Courier New"/>
              </a:rPr>
              <a:t>Bob</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Bob'</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'Jane</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a:t>
            </a:r>
            <a:r>
              <a:rPr lang="en-US" sz="3000" i="0" u="none" strike="noStrike" cap="none" dirty="0">
                <a:solidFill>
                  <a:srgbClr val="00FFFF"/>
                </a:solidFill>
                <a:latin typeface="Courier"/>
                <a:ea typeface="Courier"/>
                <a:cs typeface="Courier"/>
                <a:sym typeface="Courier New"/>
              </a:rPr>
              <a:t>Jane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o'</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Hell</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chemeClr val="lt1"/>
                </a:solidFill>
                <a:latin typeface="Courier"/>
                <a:ea typeface="Courier"/>
                <a:cs typeface="Courier"/>
                <a:sym typeface="Courier New"/>
              </a:rPr>
              <a:t>B</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err="1">
                <a:solidFill>
                  <a:schemeClr val="lt1"/>
                </a:solidFill>
                <a:latin typeface="Courier"/>
                <a:ea typeface="Courier"/>
                <a:cs typeface="Courier"/>
                <a:sym typeface="Courier New"/>
              </a:rPr>
              <a:t>b</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028043" y="833718"/>
            <a:ext cx="1419991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Απαλοιφή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Λευκών-Χαρακτήρων</a:t>
            </a:r>
            <a:endParaRPr lang="en-US" sz="7600" u="none" strike="noStrike" cap="none" dirty="0">
              <a:solidFill>
                <a:srgbClr val="FFD966"/>
              </a:solidFill>
              <a:latin typeface="Arial" charset="0"/>
              <a:ea typeface="Arial" charset="0"/>
              <a:cs typeface="Arial" charset="0"/>
              <a:sym typeface="Cabin"/>
            </a:endParaRPr>
          </a:p>
        </p:txBody>
      </p:sp>
      <p:sp>
        <p:nvSpPr>
          <p:cNvPr id="510" name="Shape 510"/>
          <p:cNvSpPr txBox="1">
            <a:spLocks noGrp="1"/>
          </p:cNvSpPr>
          <p:nvPr>
            <p:ph type="body" idx="1"/>
          </p:nvPr>
        </p:nvSpPr>
        <p:spPr>
          <a:xfrm>
            <a:off x="385139" y="2729624"/>
            <a:ext cx="8002116"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θέλουμε </a:t>
            </a:r>
            <a:r>
              <a:rPr lang="el-GR" dirty="0">
                <a:solidFill>
                  <a:schemeClr val="lt1"/>
                </a:solidFill>
                <a:latin typeface="Arial" charset="0"/>
                <a:ea typeface="Arial" charset="0"/>
                <a:cs typeface="Arial" charset="0"/>
                <a:sym typeface="Cabin"/>
              </a:rPr>
              <a:t>σε </a:t>
            </a:r>
            <a:r>
              <a:rPr lang="el-GR" sz="3600" u="none" strike="noStrike" cap="none" dirty="0">
                <a:solidFill>
                  <a:schemeClr val="lt1"/>
                </a:solidFill>
                <a:latin typeface="Arial" charset="0"/>
                <a:ea typeface="Arial" charset="0"/>
                <a:cs typeface="Arial" charset="0"/>
                <a:sym typeface="Cabin"/>
              </a:rPr>
              <a:t>μια συμβολοσειρά να αφαιρέσουμε τους κενούς χαρακτήρες στην αρχή ή/και στο τέλος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err="1">
                <a:solidFill>
                  <a:srgbClr val="FF00FF"/>
                </a:solidFill>
                <a:latin typeface="Arial" charset="0"/>
                <a:ea typeface="Arial" charset="0"/>
                <a:cs typeface="Arial" charset="0"/>
                <a:sym typeface="Cabin"/>
              </a:rPr>
              <a:t>lstrip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rgbClr val="FF00FF"/>
                </a:solidFill>
                <a:latin typeface="Arial" charset="0"/>
                <a:ea typeface="Arial" charset="0"/>
                <a:cs typeface="Arial" charset="0"/>
                <a:sym typeface="Cabin"/>
              </a:rPr>
              <a:t>rstrip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αφαιρούν τους κενούς χαρακτήρες στα αριστερά ή δεξιά</a:t>
            </a:r>
            <a:r>
              <a:rPr lang="el-GR" sz="3600" dirty="0">
                <a:solidFill>
                  <a:schemeClr val="lt1"/>
                </a:solidFill>
                <a:latin typeface="Arial" charset="0"/>
                <a:ea typeface="Arial" charset="0"/>
                <a:cs typeface="Arial" charset="0"/>
                <a:sym typeface="Cabin"/>
              </a:rPr>
              <a:t> αντίστοιχα</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a:solidFill>
                  <a:srgbClr val="FF00FF"/>
                </a:solidFill>
                <a:latin typeface="Arial" charset="0"/>
                <a:ea typeface="Arial" charset="0"/>
                <a:cs typeface="Arial" charset="0"/>
                <a:sym typeface="Cabin"/>
              </a:rPr>
              <a:t>strip() </a:t>
            </a:r>
            <a:r>
              <a:rPr lang="el-GR" sz="3600" u="none" strike="noStrike" cap="none" dirty="0">
                <a:solidFill>
                  <a:schemeClr val="lt1"/>
                </a:solidFill>
                <a:latin typeface="Arial" charset="0"/>
                <a:ea typeface="Arial" charset="0"/>
                <a:cs typeface="Arial" charset="0"/>
                <a:sym typeface="Cabin"/>
              </a:rPr>
              <a:t>αφαιρεί τους κενούς χαρακτήρες από την αρχή και το τέλος</a:t>
            </a:r>
            <a:endParaRPr lang="en-US" sz="3600" u="none" strike="noStrike" cap="none" dirty="0">
              <a:solidFill>
                <a:schemeClr val="lt1"/>
              </a:solidFill>
              <a:latin typeface="Arial" charset="0"/>
              <a:ea typeface="Arial" charset="0"/>
              <a:cs typeface="Arial" charset="0"/>
              <a:sym typeface="Cabin"/>
            </a:endParaRPr>
          </a:p>
        </p:txBody>
      </p:sp>
      <p:sp>
        <p:nvSpPr>
          <p:cNvPr id="511" name="Shape 511"/>
          <p:cNvSpPr txBox="1"/>
          <p:nvPr/>
        </p:nvSpPr>
        <p:spPr>
          <a:xfrm>
            <a:off x="8818275" y="3244850"/>
            <a:ext cx="6863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   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.lstrip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1411262" y="2946377"/>
            <a:ext cx="130107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line</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'Please have a nice day</a:t>
            </a:r>
            <a:r>
              <a:rPr lang="en-US" sz="3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line</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'Please'</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line</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'p'</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False</a:t>
            </a:r>
          </a:p>
        </p:txBody>
      </p:sp>
      <p:sp>
        <p:nvSpPr>
          <p:cNvPr id="517" name="Shape 517"/>
          <p:cNvSpPr txBox="1"/>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Προθέματα</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833718"/>
            <a:ext cx="641667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700" u="none" strike="noStrike" cap="none" dirty="0">
                <a:solidFill>
                  <a:srgbClr val="FFD966"/>
                </a:solidFill>
                <a:latin typeface="Arial" charset="0"/>
                <a:ea typeface="Arial" charset="0"/>
                <a:cs typeface="Arial" charset="0"/>
                <a:sym typeface="Cabin"/>
              </a:rPr>
              <a:t>Ανάγνωση και Μετατροπή</a:t>
            </a:r>
            <a:endParaRPr lang="en-US" sz="6700" u="none" strike="noStrike" cap="none" dirty="0">
              <a:solidFill>
                <a:srgbClr val="FFD966"/>
              </a:solidFill>
              <a:latin typeface="Arial" charset="0"/>
              <a:ea typeface="Arial" charset="0"/>
              <a:cs typeface="Arial" charset="0"/>
              <a:sym typeface="Cabin"/>
            </a:endParaRPr>
          </a:p>
        </p:txBody>
      </p:sp>
      <p:sp>
        <p:nvSpPr>
          <p:cNvPr id="221" name="Shape 221"/>
          <p:cNvSpPr txBox="1">
            <a:spLocks noGrp="1"/>
          </p:cNvSpPr>
          <p:nvPr>
            <p:ph type="body" idx="1"/>
          </p:nvPr>
        </p:nvSpPr>
        <p:spPr>
          <a:xfrm>
            <a:off x="934979" y="2603500"/>
            <a:ext cx="697230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Προτιμούμε να διαβάζουμε δεδομένα χρησιμοποιώντας </a:t>
            </a:r>
            <a:r>
              <a:rPr lang="el-GR" sz="3000" dirty="0">
                <a:solidFill>
                  <a:srgbClr val="FF7F00"/>
                </a:solidFill>
                <a:latin typeface="Arial" charset="0"/>
                <a:cs typeface="Arial" charset="0"/>
                <a:sym typeface="Cabin"/>
              </a:rPr>
              <a:t>συμβολοσειρές</a:t>
            </a:r>
            <a:r>
              <a:rPr lang="el-GR" sz="3000" u="none" strike="noStrike" cap="none" dirty="0">
                <a:solidFill>
                  <a:schemeClr val="lt1"/>
                </a:solidFill>
                <a:latin typeface="Arial" charset="0"/>
                <a:ea typeface="Arial" charset="0"/>
                <a:cs typeface="Arial" charset="0"/>
                <a:sym typeface="Cabin"/>
              </a:rPr>
              <a:t> και στη συνέχεια να αναλύουμε και να μετατρέπουμε τα δεδομένα όπου χρειάζεται</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Αυτό μας επιτρέπει περισσότερο έλεγχο σε περιπτώσεις σφαλμάτων και/ή κακή εισαγωγή χρηστών</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Οι αριθμοί εισαγωγής πρέπει να </a:t>
            </a:r>
            <a:r>
              <a:rPr lang="el-GR" sz="3000" dirty="0">
                <a:solidFill>
                  <a:srgbClr val="FF00FF"/>
                </a:solidFill>
                <a:latin typeface="Arial" charset="0"/>
                <a:cs typeface="Arial" charset="0"/>
                <a:sym typeface="Cabin"/>
              </a:rPr>
              <a:t>μετατραπούν</a:t>
            </a:r>
            <a:r>
              <a:rPr lang="el-GR" sz="3000" u="none" strike="noStrike" cap="none" dirty="0">
                <a:solidFill>
                  <a:schemeClr val="lt1"/>
                </a:solidFill>
                <a:latin typeface="Arial" charset="0"/>
                <a:ea typeface="Arial" charset="0"/>
                <a:cs typeface="Arial" charset="0"/>
                <a:sym typeface="Cabin"/>
              </a:rPr>
              <a:t> από συμβολοσειρές</a:t>
            </a:r>
            <a:endParaRPr lang="en-US" sz="3000" u="none" strike="noStrike" cap="none" dirty="0">
              <a:solidFill>
                <a:schemeClr val="lt1"/>
              </a:solidFill>
              <a:latin typeface="Arial" charset="0"/>
              <a:ea typeface="Arial" charset="0"/>
              <a:cs typeface="Arial" charset="0"/>
              <a:sym typeface="Cabin"/>
            </a:endParaRPr>
          </a:p>
        </p:txBody>
      </p:sp>
      <p:sp>
        <p:nvSpPr>
          <p:cNvPr id="222" name="Shape 222"/>
          <p:cNvSpPr txBox="1"/>
          <p:nvPr/>
        </p:nvSpPr>
        <p:spPr>
          <a:xfrm>
            <a:off x="8342311" y="869950"/>
            <a:ext cx="7099200" cy="7391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Εισάγετε</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Εισάγετε</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Chuck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name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Chuck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Εισάγετε</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a:t>
            </a:r>
            <a:r>
              <a:rPr lang="en-US" sz="30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10</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a:solidFill>
                  <a:srgbClr val="E06666"/>
                </a:solidFill>
                <a:latin typeface="Courier"/>
                <a:ea typeface="Courier"/>
                <a:cs typeface="Courier"/>
                <a:sym typeface="Courier New"/>
              </a:rPr>
              <a:t>TypeError</a:t>
            </a:r>
            <a:r>
              <a:rPr lang="en-US" sz="3000" i="0" u="none" strike="noStrike" cap="none" dirty="0">
                <a:solidFill>
                  <a:srgbClr val="E06666"/>
                </a:solidFill>
                <a:latin typeface="Courier"/>
                <a:ea typeface="Courier"/>
                <a:cs typeface="Courier"/>
                <a:sym typeface="Courier New"/>
              </a:rPr>
              <a:t>: unsupported operand type(s) for -: '</a:t>
            </a:r>
            <a:r>
              <a:rPr lang="en-US" sz="3000" i="0" u="none" strike="noStrike" cap="none" dirty="0" err="1">
                <a:solidFill>
                  <a:srgbClr val="E06666"/>
                </a:solidFill>
                <a:latin typeface="Courier"/>
                <a:ea typeface="Courier"/>
                <a:cs typeface="Courier"/>
                <a:sym typeface="Courier New"/>
              </a:rPr>
              <a:t>str</a:t>
            </a:r>
            <a:r>
              <a:rPr lang="en-US" sz="3000" i="0" u="none" strike="noStrike" cap="none" dirty="0">
                <a:solidFill>
                  <a:srgbClr val="E06666"/>
                </a:solidFill>
                <a:latin typeface="Courier"/>
                <a:ea typeface="Courier"/>
                <a:cs typeface="Courier"/>
                <a:sym typeface="Courier New"/>
              </a:rPr>
              <a:t>' and '</a:t>
            </a:r>
            <a:r>
              <a:rPr lang="en-US" sz="3000" i="0" u="none" strike="noStrike" cap="none" dirty="0" err="1">
                <a:solidFill>
                  <a:srgbClr val="E06666"/>
                </a:solidFill>
                <a:latin typeface="Courier"/>
                <a:ea typeface="Courier"/>
                <a:cs typeface="Courier"/>
                <a:sym typeface="Courier New"/>
              </a:rPr>
              <a:t>int</a:t>
            </a:r>
            <a:r>
              <a:rPr lang="en-US" sz="3000" i="0" u="none" strike="noStrike" cap="none" dirty="0">
                <a:solidFill>
                  <a:srgbClr val="E06666"/>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00FF"/>
                </a:solidFill>
                <a:latin typeface="Courier"/>
                <a:ea typeface="Courier"/>
                <a:cs typeface="Courier"/>
                <a:sym typeface="Courier New"/>
              </a:rPr>
              <a:t>int</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10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832600" y="3383450"/>
            <a:ext cx="15316200"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'From </a:t>
            </a:r>
            <a:r>
              <a:rPr lang="en-US" sz="2800" i="0" u="none" strike="noStrike" cap="none" dirty="0" err="1">
                <a:solidFill>
                  <a:srgbClr val="FF7F00"/>
                </a:solidFill>
                <a:latin typeface="Courier"/>
                <a:ea typeface="Courier"/>
                <a:cs typeface="Courier"/>
                <a:sym typeface="Courier New"/>
              </a:rPr>
              <a:t>stephen.marquard@uct.ac.za</a:t>
            </a:r>
            <a:r>
              <a:rPr lang="en-US" sz="2800" i="0" u="none" strike="noStrike" cap="none" dirty="0">
                <a:solidFill>
                  <a:srgbClr val="FF7F00"/>
                </a:solidFill>
                <a:latin typeface="Courier"/>
                <a:ea typeface="Courier"/>
                <a:cs typeface="Courier"/>
                <a:sym typeface="Courier New"/>
              </a:rPr>
              <a:t> Sat Jan  5 09:14:16 2008</a:t>
            </a:r>
            <a:r>
              <a:rPr lang="en-US" sz="28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sppos</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host</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atpos</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1</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rgbClr val="00FFFF"/>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host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a:cs typeface="Courier"/>
                <a:sym typeface="Courier New"/>
              </a:rPr>
              <a:t>uct.ac.za</a:t>
            </a:r>
            <a:endParaRPr lang="en-US" sz="2800" i="0" u="none" strike="noStrike" cap="none" dirty="0">
              <a:solidFill>
                <a:schemeClr val="lt1"/>
              </a:solidFill>
              <a:latin typeface="Courier"/>
              <a:ea typeface="Courier"/>
              <a:cs typeface="Courier"/>
              <a:sym typeface="Courier New"/>
            </a:endParaRPr>
          </a:p>
        </p:txBody>
      </p:sp>
      <p:sp>
        <p:nvSpPr>
          <p:cNvPr id="523" name="Shape 523"/>
          <p:cNvSpPr txBox="1"/>
          <p:nvPr/>
        </p:nvSpPr>
        <p:spPr>
          <a:xfrm>
            <a:off x="1016000" y="2749550"/>
            <a:ext cx="14649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stephen.marquard</a:t>
            </a:r>
            <a:r>
              <a:rPr lang="en-US" sz="3000" i="0" u="none" strike="noStrike" cap="none" dirty="0" err="1">
                <a:solidFill>
                  <a:srgbClr val="FFFF00"/>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uct.ac.za</a:t>
            </a:r>
            <a:r>
              <a:rPr lang="en-US" sz="3000" i="0" u="none" strike="noStrike" cap="none" dirty="0">
                <a:solidFill>
                  <a:schemeClr val="lt1"/>
                </a:solidFill>
                <a:latin typeface="Courier"/>
                <a:ea typeface="Courier"/>
                <a:cs typeface="Courier"/>
                <a:sym typeface="Courier New"/>
              </a:rPr>
              <a:t> Sat Jan  5 09:14:16 2008</a:t>
            </a:r>
          </a:p>
        </p:txBody>
      </p:sp>
      <p:sp>
        <p:nvSpPr>
          <p:cNvPr id="524" name="Shape 524"/>
          <p:cNvSpPr txBox="1"/>
          <p:nvPr/>
        </p:nvSpPr>
        <p:spPr>
          <a:xfrm>
            <a:off x="5599987" y="1764575"/>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21</a:t>
            </a:r>
          </a:p>
        </p:txBody>
      </p:sp>
      <p:sp>
        <p:nvSpPr>
          <p:cNvPr id="525" name="Shape 525"/>
          <p:cNvSpPr txBox="1"/>
          <p:nvPr/>
        </p:nvSpPr>
        <p:spPr>
          <a:xfrm>
            <a:off x="7917521" y="1816100"/>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31</a:t>
            </a:r>
          </a:p>
        </p:txBody>
      </p:sp>
      <p:cxnSp>
        <p:nvCxnSpPr>
          <p:cNvPr id="526" name="Shape 526"/>
          <p:cNvCxnSpPr/>
          <p:nvPr/>
        </p:nvCxnSpPr>
        <p:spPr>
          <a:xfrm rot="10800000">
            <a:off x="5859764" y="2395399"/>
            <a:ext cx="17700" cy="373199"/>
          </a:xfrm>
          <a:prstGeom prst="straightConnector1">
            <a:avLst/>
          </a:prstGeom>
          <a:noFill/>
          <a:ln w="50800" cap="rnd" cmpd="sng">
            <a:solidFill>
              <a:srgbClr val="00FF00"/>
            </a:solidFill>
            <a:prstDash val="solid"/>
            <a:miter/>
            <a:headEnd type="stealth" w="med" len="med"/>
            <a:tailEnd type="none" w="med" len="med"/>
          </a:ln>
        </p:spPr>
      </p:cxnSp>
      <p:cxnSp>
        <p:nvCxnSpPr>
          <p:cNvPr id="527" name="Shape 527"/>
          <p:cNvCxnSpPr/>
          <p:nvPr/>
        </p:nvCxnSpPr>
        <p:spPr>
          <a:xfrm rot="10800000">
            <a:off x="8180110" y="2476361"/>
            <a:ext cx="16499" cy="373199"/>
          </a:xfrm>
          <a:prstGeom prst="straightConnector1">
            <a:avLst/>
          </a:prstGeom>
          <a:noFill/>
          <a:ln w="50800" cap="rnd" cmpd="sng">
            <a:solidFill>
              <a:srgbClr val="00FF00"/>
            </a:solidFill>
            <a:prstDash val="solid"/>
            <a:miter/>
            <a:headEnd type="stealth" w="med" len="med"/>
            <a:tailEnd type="none" w="med" len="med"/>
          </a:ln>
        </p:spPr>
      </p:cxnSp>
      <p:cxnSp>
        <p:nvCxnSpPr>
          <p:cNvPr id="528" name="Shape 528"/>
          <p:cNvCxnSpPr/>
          <p:nvPr/>
        </p:nvCxnSpPr>
        <p:spPr>
          <a:xfrm rot="10800000" flipH="1">
            <a:off x="6116450" y="3362449"/>
            <a:ext cx="1877699" cy="17700"/>
          </a:xfrm>
          <a:prstGeom prst="straightConnector1">
            <a:avLst/>
          </a:prstGeom>
          <a:noFill/>
          <a:ln w="76200" cap="rnd" cmpd="sng">
            <a:solidFill>
              <a:srgbClr val="FF00FF"/>
            </a:solidFill>
            <a:prstDash val="solid"/>
            <a:miter/>
            <a:headEnd type="none" w="med" len="med"/>
            <a:tailEnd type="none" w="med" len="med"/>
          </a:ln>
        </p:spPr>
      </p:cxnSp>
      <p:sp>
        <p:nvSpPr>
          <p:cNvPr id="529" name="Shape 529"/>
          <p:cNvSpPr txBox="1"/>
          <p:nvPr/>
        </p:nvSpPr>
        <p:spPr>
          <a:xfrm>
            <a:off x="10159724" y="776149"/>
            <a:ext cx="5506176" cy="14002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D966"/>
                </a:solidFill>
                <a:latin typeface="Arial" charset="0"/>
                <a:ea typeface="Arial" charset="0"/>
                <a:cs typeface="Arial" charset="0"/>
                <a:sym typeface="Cabin"/>
              </a:rPr>
              <a:t>Ανάλυση και </a:t>
            </a:r>
            <a:r>
              <a:rPr lang="en-US" sz="6000" u="none" strike="noStrike" cap="none" dirty="0">
                <a:solidFill>
                  <a:srgbClr val="FFD966"/>
                </a:solidFill>
                <a:latin typeface="Arial" charset="0"/>
                <a:ea typeface="Arial" charset="0"/>
                <a:cs typeface="Arial" charset="0"/>
                <a:sym typeface="Cabin"/>
              </a:rPr>
              <a:t>E</a:t>
            </a:r>
            <a:r>
              <a:rPr lang="el-GR" sz="6000" u="none" strike="noStrike" cap="none" dirty="0" err="1">
                <a:solidFill>
                  <a:srgbClr val="FFD966"/>
                </a:solidFill>
                <a:latin typeface="Arial" charset="0"/>
                <a:ea typeface="Arial" charset="0"/>
                <a:cs typeface="Arial" charset="0"/>
                <a:sym typeface="Cabin"/>
              </a:rPr>
              <a:t>ξαγωγή</a:t>
            </a:r>
            <a:endParaRPr lang="en-US" sz="6000" u="none" strike="noStrike" cap="none" dirty="0">
              <a:solidFill>
                <a:srgbClr val="FFD966"/>
              </a:solidFill>
              <a:latin typeface="Arial" charset="0"/>
              <a:ea typeface="Arial" charset="0"/>
              <a:cs typeface="Arial" charset="0"/>
              <a:sym typeface="Cabin"/>
            </a:endParaRPr>
          </a:p>
        </p:txBody>
      </p:sp>
      <p:pic>
        <p:nvPicPr>
          <p:cNvPr id="530" name="Shape 530"/>
          <p:cNvPicPr preferRelativeResize="0"/>
          <p:nvPr/>
        </p:nvPicPr>
        <p:blipFill rotWithShape="1">
          <a:blip r:embed="rId3">
            <a:alphaModFix/>
          </a:blip>
          <a:srcRect/>
          <a:stretch/>
        </p:blipFill>
        <p:spPr>
          <a:xfrm>
            <a:off x="11102186" y="5241450"/>
            <a:ext cx="2186099" cy="2324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833718"/>
            <a:ext cx="13360712" cy="1706182"/>
          </a:xfrm>
        </p:spPr>
        <p:txBody>
          <a:bodyPr/>
          <a:lstStyle/>
          <a:p>
            <a:r>
              <a:rPr lang="el-GR" sz="7200" dirty="0">
                <a:solidFill>
                  <a:srgbClr val="FFD966"/>
                </a:solidFill>
              </a:rPr>
              <a:t>Δύο Είδη Συμβολοσειρών</a:t>
            </a:r>
            <a:endParaRPr lang="en-US" sz="7200" dirty="0">
              <a:solidFill>
                <a:srgbClr val="FFD966"/>
              </a:solidFill>
            </a:endParaRPr>
          </a:p>
        </p:txBody>
      </p:sp>
      <p:sp>
        <p:nvSpPr>
          <p:cNvPr id="5" name="TextBox 4"/>
          <p:cNvSpPr txBox="1"/>
          <p:nvPr/>
        </p:nvSpPr>
        <p:spPr>
          <a:xfrm>
            <a:off x="8719694" y="2723853"/>
            <a:ext cx="6284186"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3.5.1</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&lt;class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&lt;class '</a:t>
            </a:r>
            <a:r>
              <a:rPr lang="en-US" sz="3200" dirty="0" err="1">
                <a:solidFill>
                  <a:srgbClr val="00FA00"/>
                </a:solidFill>
                <a:latin typeface="Courier" charset="0"/>
                <a:ea typeface="Courier" charset="0"/>
                <a:cs typeface="Courier" charset="0"/>
              </a:rPr>
              <a:t>str</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6" name="TextBox 5"/>
          <p:cNvSpPr txBox="1"/>
          <p:nvPr/>
        </p:nvSpPr>
        <p:spPr>
          <a:xfrm>
            <a:off x="1727137" y="2723853"/>
            <a:ext cx="6360160"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2.7.10 </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&lt;type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&lt;type '</a:t>
            </a:r>
            <a:r>
              <a:rPr lang="en-US" sz="3200" dirty="0" err="1">
                <a:solidFill>
                  <a:srgbClr val="00FA00"/>
                </a:solidFill>
                <a:latin typeface="Courier" charset="0"/>
                <a:ea typeface="Courier" charset="0"/>
                <a:cs typeface="Courier" charset="0"/>
              </a:rPr>
              <a:t>unicode</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7" name="TextBox 6"/>
          <p:cNvSpPr txBox="1"/>
          <p:nvPr/>
        </p:nvSpPr>
        <p:spPr>
          <a:xfrm>
            <a:off x="1727137" y="7699529"/>
            <a:ext cx="10925504" cy="646331"/>
          </a:xfrm>
          <a:prstGeom prst="rect">
            <a:avLst/>
          </a:prstGeom>
          <a:noFill/>
        </p:spPr>
        <p:txBody>
          <a:bodyPr wrap="square" rtlCol="0">
            <a:spAutoFit/>
          </a:bodyPr>
          <a:lstStyle/>
          <a:p>
            <a:r>
              <a:rPr lang="el-GR" sz="3600" dirty="0">
                <a:solidFill>
                  <a:srgbClr val="00FA00"/>
                </a:solidFill>
              </a:rPr>
              <a:t>Στην</a:t>
            </a:r>
            <a:r>
              <a:rPr lang="en-US" sz="3600" dirty="0">
                <a:solidFill>
                  <a:srgbClr val="00FA00"/>
                </a:solidFill>
              </a:rPr>
              <a:t> Python 3, </a:t>
            </a:r>
            <a:r>
              <a:rPr lang="el-GR" sz="3600" dirty="0">
                <a:solidFill>
                  <a:srgbClr val="00FA00"/>
                </a:solidFill>
              </a:rPr>
              <a:t>όλες οι συμβολοσειρές είναι </a:t>
            </a:r>
            <a:r>
              <a:rPr lang="en-US" sz="3600" dirty="0">
                <a:solidFill>
                  <a:srgbClr val="00FA00"/>
                </a:solidFill>
              </a:rPr>
              <a:t>Unicode</a:t>
            </a:r>
          </a:p>
        </p:txBody>
      </p:sp>
    </p:spTree>
    <p:extLst>
      <p:ext uri="{BB962C8B-B14F-4D97-AF65-F5344CB8AC3E}">
        <p14:creationId xmlns:p14="http://schemas.microsoft.com/office/powerpoint/2010/main" val="15796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155700" y="833718"/>
            <a:ext cx="1315171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36" name="Shape 536"/>
          <p:cNvSpPr txBox="1">
            <a:spLocks noGrp="1"/>
          </p:cNvSpPr>
          <p:nvPr>
            <p:ph type="body" idx="1"/>
          </p:nvPr>
        </p:nvSpPr>
        <p:spPr>
          <a:xfrm>
            <a:off x="553541" y="2539900"/>
            <a:ext cx="13932000" cy="5702399"/>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 Συμβολοσειράς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15000"/>
              </a:lnSpc>
              <a:spcBef>
                <a:spcPts val="100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Ανάγνωση</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Μετατροπή</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Δείκτης συμβολοσειράς </a:t>
            </a:r>
            <a:r>
              <a:rPr lang="en-US" sz="3600" u="none" strike="noStrike" cap="none" dirty="0">
                <a:solidFill>
                  <a:srgbClr val="00FFFF"/>
                </a:solidFill>
                <a:latin typeface="Arial" charset="0"/>
                <a:ea typeface="Arial" charset="0"/>
                <a:cs typeface="Arial" charset="0"/>
                <a:sym typeface="Cabin"/>
              </a:rPr>
              <a:t>[]</a:t>
            </a:r>
          </a:p>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Τεμαχισμός συμβολοσειράς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7F00"/>
                </a:solidFill>
                <a:latin typeface="Arial" charset="0"/>
                <a:ea typeface="Arial" charset="0"/>
                <a:cs typeface="Arial" charset="0"/>
                <a:sym typeface="Cabin"/>
              </a:rPr>
              <a:t>2</a:t>
            </a:r>
            <a:r>
              <a:rPr lang="en-US" sz="3600" u="none" strike="noStrike" cap="none" dirty="0">
                <a:solidFill>
                  <a:srgbClr val="00FFFF"/>
                </a:solidFill>
                <a:latin typeface="Arial" charset="0"/>
                <a:ea typeface="Arial" charset="0"/>
                <a:cs typeface="Arial" charset="0"/>
                <a:sym typeface="Cabin"/>
              </a:rPr>
              <a:t>:4]</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Επαναλήψεις σε συμβολοσειρές</a:t>
            </a:r>
            <a:r>
              <a:rPr lang="en-US" sz="3600" dirty="0">
                <a:solidFill>
                  <a:schemeClr val="lt1"/>
                </a:solidFill>
                <a:latin typeface="Arial" charset="0"/>
                <a:ea typeface="Arial" charset="0"/>
                <a:cs typeface="Arial" charset="0"/>
                <a:sym typeface="Cabin"/>
              </a:rPr>
              <a:t> </a:t>
            </a:r>
            <a:br>
              <a:rPr lang="en-US" sz="3600" dirty="0">
                <a:solidFill>
                  <a:schemeClr val="lt1"/>
                </a:solidFill>
                <a:latin typeface="Arial" charset="0"/>
                <a:ea typeface="Arial" charset="0"/>
                <a:cs typeface="Arial" charset="0"/>
                <a:sym typeface="Cabin"/>
              </a:rPr>
            </a:br>
            <a:r>
              <a:rPr lang="el-GR" sz="3600" dirty="0">
                <a:solidFill>
                  <a:schemeClr val="lt1"/>
                </a:solidFill>
                <a:latin typeface="Arial" charset="0"/>
                <a:ea typeface="Arial" charset="0"/>
                <a:cs typeface="Arial" charset="0"/>
                <a:sym typeface="Cabin"/>
              </a:rPr>
              <a:t>με </a:t>
            </a:r>
            <a:r>
              <a:rPr lang="en-US" sz="3600" dirty="0">
                <a:solidFill>
                  <a:srgbClr val="FFFF00"/>
                </a:solidFill>
                <a:latin typeface="Arial" charset="0"/>
                <a:ea typeface="Arial" charset="0"/>
                <a:cs typeface="Arial" charset="0"/>
                <a:sym typeface="Cabin"/>
              </a:rPr>
              <a:t>for</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while</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Συνένωση</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συμβολοσειρών με</a:t>
            </a:r>
            <a:r>
              <a:rPr lang="en-US" sz="3600" dirty="0">
                <a:solidFill>
                  <a:schemeClr val="lt1"/>
                </a:solidFill>
                <a:latin typeface="Arial" charset="0"/>
                <a:ea typeface="Arial" charset="0"/>
                <a:cs typeface="Arial" charset="0"/>
                <a:sym typeface="Cabin"/>
              </a:rPr>
              <a:t>  </a:t>
            </a:r>
            <a:r>
              <a:rPr lang="en-US" sz="3600" dirty="0">
                <a:solidFill>
                  <a:srgbClr val="00FFFF"/>
                </a:solidFill>
                <a:latin typeface="Arial" charset="0"/>
                <a:ea typeface="Arial" charset="0"/>
                <a:cs typeface="Arial" charset="0"/>
                <a:sym typeface="Cabin"/>
              </a:rPr>
              <a:t>+</a:t>
            </a:r>
          </a:p>
        </p:txBody>
      </p:sp>
      <p:sp>
        <p:nvSpPr>
          <p:cNvPr id="537" name="Shape 537"/>
          <p:cNvSpPr txBox="1">
            <a:spLocks noGrp="1"/>
          </p:cNvSpPr>
          <p:nvPr>
            <p:ph type="body" idx="4294967295"/>
          </p:nvPr>
        </p:nvSpPr>
        <p:spPr>
          <a:xfrm>
            <a:off x="8513379" y="2555666"/>
            <a:ext cx="7220607" cy="5627688"/>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Λειτουργίες συμβολοσειράς</a:t>
            </a:r>
            <a:r>
              <a:rPr lang="en-US" sz="3600" u="none" strike="noStrike" cap="none" dirty="0">
                <a:solidFill>
                  <a:schemeClr val="lt1"/>
                </a:solidFill>
                <a:latin typeface="Arial" charset="0"/>
                <a:ea typeface="Arial" charset="0"/>
                <a:cs typeface="Arial" charset="0"/>
                <a:sym typeface="Cabin"/>
              </a:rPr>
              <a:t> </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Βιβλιοθήκη </a:t>
            </a:r>
            <a:r>
              <a:rPr lang="en-US" sz="3600" dirty="0">
                <a:solidFill>
                  <a:schemeClr val="lt1"/>
                </a:solidFill>
                <a:latin typeface="Arial" charset="0"/>
                <a:ea typeface="Arial" charset="0"/>
                <a:cs typeface="Arial" charset="0"/>
                <a:sym typeface="Cabin"/>
              </a:rPr>
              <a:t>String</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Σύγκριση συμβολοσειρών</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Αναζήτηση σε συμβολοσειρά</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Αντικατάσταση κειμένου</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Απαλοιφή λευκών-χαρακτήρων</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028950" y="833718"/>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Ψάχνοντας μέσα σε </a:t>
            </a:r>
            <a:r>
              <a:rPr lang="en-US" sz="7600" u="none" strike="noStrike" cap="none" dirty="0">
                <a:solidFill>
                  <a:srgbClr val="FFD966"/>
                </a:solidFill>
                <a:latin typeface="Arial" charset="0"/>
                <a:ea typeface="Arial" charset="0"/>
                <a:cs typeface="Arial" charset="0"/>
                <a:sym typeface="Cabin"/>
              </a:rPr>
              <a:t>String</a:t>
            </a:r>
          </a:p>
        </p:txBody>
      </p:sp>
      <p:sp>
        <p:nvSpPr>
          <p:cNvPr id="228" name="Shape 228"/>
          <p:cNvSpPr txBox="1">
            <a:spLocks noGrp="1"/>
          </p:cNvSpPr>
          <p:nvPr>
            <p:ph type="body" idx="1"/>
          </p:nvPr>
        </p:nvSpPr>
        <p:spPr>
          <a:xfrm>
            <a:off x="1155700" y="2603500"/>
            <a:ext cx="880268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Μπορούμε να πάρουμε οποιοδήποτε χαρακτήρα σε μια συμβολοσειρά χρησιμοποιώντας ένα δείκτη που καθορίζεται μέσα σε </a:t>
            </a:r>
            <a:r>
              <a:rPr lang="el-GR" dirty="0">
                <a:solidFill>
                  <a:srgbClr val="00FFFF"/>
                </a:solidFill>
                <a:latin typeface="Arial" charset="0"/>
                <a:cs typeface="Arial" charset="0"/>
                <a:sym typeface="Cabin"/>
              </a:rPr>
              <a:t>αγκύλες</a:t>
            </a:r>
            <a:endParaRPr lang="en-US" sz="3600" u="none" strike="noStrike" cap="none" dirty="0">
              <a:solidFill>
                <a:srgbClr val="00FFFF"/>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τιμή του δείκτη πρέπει να είναι ένας ακ</a:t>
            </a:r>
            <a:r>
              <a:rPr lang="el-GR" dirty="0">
                <a:solidFill>
                  <a:schemeClr val="lt1"/>
                </a:solidFill>
                <a:latin typeface="Arial" charset="0"/>
                <a:ea typeface="Arial" charset="0"/>
                <a:cs typeface="Arial" charset="0"/>
                <a:sym typeface="Cabin"/>
              </a:rPr>
              <a:t>έραιος και ξεκινά από 0</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τιμή του δείκτη μπορεί να είναι μια έκφραση που θα υπολογιστεί</a:t>
            </a:r>
            <a:endParaRPr lang="en-US" sz="3600" u="none" strike="noStrike" cap="none" dirty="0">
              <a:solidFill>
                <a:schemeClr val="lt1"/>
              </a:solidFill>
              <a:latin typeface="Arial" charset="0"/>
              <a:ea typeface="Arial" charset="0"/>
              <a:cs typeface="Arial" charset="0"/>
              <a:sym typeface="Cabin"/>
            </a:endParaRPr>
          </a:p>
        </p:txBody>
      </p:sp>
      <p:sp>
        <p:nvSpPr>
          <p:cNvPr id="229" name="Shape 229"/>
          <p:cNvSpPr txBox="1"/>
          <p:nvPr/>
        </p:nvSpPr>
        <p:spPr>
          <a:xfrm>
            <a:off x="10867921" y="4517526"/>
            <a:ext cx="4878899" cy="37883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a:t>
            </a:r>
          </a:p>
        </p:txBody>
      </p:sp>
      <p:pic>
        <p:nvPicPr>
          <p:cNvPr id="230" name="Shape 230"/>
          <p:cNvPicPr preferRelativeResize="0"/>
          <p:nvPr/>
        </p:nvPicPr>
        <p:blipFill rotWithShape="1">
          <a:blip r:embed="rId3">
            <a:alphaModFix/>
          </a:blip>
          <a:srcRect/>
          <a:stretch/>
        </p:blipFill>
        <p:spPr>
          <a:xfrm>
            <a:off x="654050" y="908000"/>
            <a:ext cx="2489200" cy="1663317"/>
          </a:xfrm>
          <a:prstGeom prst="rect">
            <a:avLst/>
          </a:prstGeom>
          <a:noFill/>
          <a:ln>
            <a:noFill/>
          </a:ln>
        </p:spPr>
      </p:pic>
      <p:sp>
        <p:nvSpPr>
          <p:cNvPr id="231" name="Shape 231"/>
          <p:cNvSpPr txBox="1"/>
          <p:nvPr/>
        </p:nvSpPr>
        <p:spPr>
          <a:xfrm>
            <a:off x="10566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566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315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315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2090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2090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37" name="Shape 237"/>
          <p:cNvSpPr txBox="1"/>
          <p:nvPr/>
        </p:nvSpPr>
        <p:spPr>
          <a:xfrm>
            <a:off x="12839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839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5636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5636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3129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3129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n-US" sz="7600" u="none" strike="noStrike" cap="none" dirty="0">
                <a:solidFill>
                  <a:srgbClr val="FFD966"/>
                </a:solidFill>
                <a:latin typeface="Arial" charset="0"/>
                <a:ea typeface="Arial" charset="0"/>
                <a:cs typeface="Arial" charset="0"/>
                <a:sym typeface="Cabin"/>
              </a:rPr>
              <a:t>A Character Too Far</a:t>
            </a:r>
          </a:p>
        </p:txBody>
      </p:sp>
      <p:sp>
        <p:nvSpPr>
          <p:cNvPr id="248" name="Shape 248"/>
          <p:cNvSpPr txBox="1">
            <a:spLocks noGrp="1"/>
          </p:cNvSpPr>
          <p:nvPr>
            <p:ph type="body" idx="1"/>
          </p:nvPr>
        </p:nvSpPr>
        <p:spPr>
          <a:xfrm>
            <a:off x="1155700" y="2603500"/>
            <a:ext cx="6245225" cy="5188301"/>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 </a:t>
            </a:r>
            <a:r>
              <a:rPr lang="el-GR" sz="3600" u="none" strike="noStrike" cap="none" dirty="0">
                <a:solidFill>
                  <a:srgbClr val="E06666"/>
                </a:solidFill>
                <a:latin typeface="Arial" charset="0"/>
                <a:ea typeface="Arial" charset="0"/>
                <a:cs typeface="Arial" charset="0"/>
                <a:sym typeface="Cabin"/>
              </a:rPr>
              <a:t>λάθος στην</a:t>
            </a:r>
            <a:r>
              <a:rPr lang="en-US" sz="3600" u="none" strike="noStrike" cap="none" dirty="0">
                <a:solidFill>
                  <a:srgbClr val="E06666"/>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εάν προσπαθήσετε να χρησιμοποιήσετε τιμή δείκτη μεγαλύτερη από το μήκος της συμβολοσειράς μειωμένο κατά ένα</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Προσοχή λοιπόν κατά την κατασκευή τιμών δεικτών και τμημάτων</a:t>
            </a:r>
            <a:endParaRPr lang="en-US" sz="3600" u="none" strike="noStrike" cap="none" dirty="0">
              <a:solidFill>
                <a:schemeClr val="lt1"/>
              </a:solidFill>
              <a:latin typeface="Arial" charset="0"/>
              <a:ea typeface="Arial" charset="0"/>
              <a:cs typeface="Arial" charset="0"/>
              <a:sym typeface="Cabin"/>
            </a:endParaRPr>
          </a:p>
        </p:txBody>
      </p:sp>
      <p:sp>
        <p:nvSpPr>
          <p:cNvPr id="249" name="Shape 249"/>
          <p:cNvSpPr txBox="1"/>
          <p:nvPr/>
        </p:nvSpPr>
        <p:spPr>
          <a:xfrm>
            <a:off x="8759825" y="3239110"/>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5</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IndexError</a:t>
            </a:r>
            <a:r>
              <a:rPr lang="en-US" sz="3000" i="0" u="none" strike="noStrike" cap="none" dirty="0">
                <a:solidFill>
                  <a:srgbClr val="E06666"/>
                </a:solidFill>
                <a:latin typeface="Courier"/>
                <a:ea typeface="Courier"/>
                <a:cs typeface="Courier"/>
                <a:sym typeface="Courier New"/>
              </a:rPr>
              <a:t>: string index out of range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Οι Συμβολοσειρές έχουν </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Μήκος (</a:t>
            </a:r>
            <a:r>
              <a:rPr lang="en-US" sz="7600" u="none" strike="noStrike" cap="none" dirty="0">
                <a:solidFill>
                  <a:srgbClr val="FFD966"/>
                </a:solidFill>
                <a:latin typeface="Arial" charset="0"/>
                <a:ea typeface="Arial" charset="0"/>
                <a:cs typeface="Arial" charset="0"/>
                <a:sym typeface="Cabin"/>
              </a:rPr>
              <a:t>Length</a:t>
            </a:r>
            <a:r>
              <a:rPr lang="el-GR" sz="7600" u="none" strike="noStrike" cap="none"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xfrm>
            <a:off x="1155700" y="2603501"/>
            <a:ext cx="7386041" cy="4608474"/>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4000" dirty="0">
                <a:solidFill>
                  <a:schemeClr val="lt1"/>
                </a:solidFill>
                <a:latin typeface="Arial" charset="0"/>
                <a:ea typeface="Arial" charset="0"/>
                <a:cs typeface="Arial" charset="0"/>
                <a:sym typeface="Cabin"/>
              </a:rPr>
              <a:t>Η ενσωματωμένη συνάρτηση</a:t>
            </a:r>
            <a:r>
              <a:rPr lang="en-US" sz="4000" u="none" strike="noStrike" cap="none" dirty="0">
                <a:solidFill>
                  <a:schemeClr val="lt1"/>
                </a:solidFill>
                <a:latin typeface="Arial" charset="0"/>
                <a:ea typeface="Arial" charset="0"/>
                <a:cs typeface="Arial" charset="0"/>
                <a:sym typeface="Cabin"/>
              </a:rPr>
              <a:t> </a:t>
            </a:r>
            <a:r>
              <a:rPr lang="en-US" sz="4000" u="none" strike="noStrike" cap="none" dirty="0" err="1">
                <a:solidFill>
                  <a:srgbClr val="FF00FF"/>
                </a:solidFill>
                <a:latin typeface="Arial" charset="0"/>
                <a:ea typeface="Arial" charset="0"/>
                <a:cs typeface="Arial" charset="0"/>
                <a:sym typeface="Cabin"/>
              </a:rPr>
              <a:t>len</a:t>
            </a:r>
            <a:r>
              <a:rPr lang="en-US" sz="4000" u="none" strike="noStrike" cap="none" dirty="0">
                <a:solidFill>
                  <a:schemeClr val="lt1"/>
                </a:solidFill>
                <a:latin typeface="Arial" charset="0"/>
                <a:ea typeface="Arial" charset="0"/>
                <a:cs typeface="Arial" charset="0"/>
                <a:sym typeface="Cabin"/>
              </a:rPr>
              <a:t> </a:t>
            </a:r>
            <a:r>
              <a:rPr lang="el-GR" sz="4000" u="none" strike="noStrike" cap="none" dirty="0">
                <a:solidFill>
                  <a:schemeClr val="lt1"/>
                </a:solidFill>
                <a:latin typeface="Arial" charset="0"/>
                <a:ea typeface="Arial" charset="0"/>
                <a:cs typeface="Arial" charset="0"/>
                <a:sym typeface="Cabin"/>
              </a:rPr>
              <a:t>επιστέφει το μήκος μιας συμβολοσειράς</a:t>
            </a:r>
            <a:endParaRPr lang="en-US" sz="4000" u="none" strike="noStrike" cap="none" dirty="0">
              <a:solidFill>
                <a:schemeClr val="lt1"/>
              </a:solidFill>
              <a:latin typeface="Arial" charset="0"/>
              <a:ea typeface="Arial" charset="0"/>
              <a:cs typeface="Arial" charset="0"/>
              <a:sym typeface="Cabin"/>
            </a:endParaRPr>
          </a:p>
        </p:txBody>
      </p:sp>
      <p:sp>
        <p:nvSpPr>
          <p:cNvPr id="256" name="Shape 256"/>
          <p:cNvSpPr txBox="1"/>
          <p:nvPr/>
        </p:nvSpPr>
        <p:spPr>
          <a:xfrm>
            <a:off x="9947700" y="5551475"/>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57" name="Shape 257"/>
          <p:cNvSpPr txBox="1"/>
          <p:nvPr/>
        </p:nvSpPr>
        <p:spPr>
          <a:xfrm>
            <a:off x="10375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10375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1125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1125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1899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1899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2649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2649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33731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33731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41224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41224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p:nvPr/>
        </p:nvSpPr>
        <p:spPr>
          <a:xfrm>
            <a:off x="1200150" y="2539900"/>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75" name="Shape 275"/>
          <p:cNvSpPr txBox="1"/>
          <p:nvPr/>
        </p:nvSpPr>
        <p:spPr>
          <a:xfrm>
            <a:off x="6274675" y="5673396"/>
            <a:ext cx="3752193" cy="2819400"/>
          </a:xfrm>
          <a:prstGeom prst="rect">
            <a:avLst/>
          </a:prstGeom>
          <a:solidFill>
            <a:schemeClr val="accent2">
              <a:lumMod val="60000"/>
              <a:lumOff val="40000"/>
            </a:schemeClr>
          </a:solidFill>
          <a:ln>
            <a:noFill/>
          </a:ln>
        </p:spPr>
        <p:txBody>
          <a:bodyPr lIns="0" tIns="0" rIns="0" bIns="0" anchor="ctr" anchorCtr="0">
            <a:noAutofit/>
          </a:bodyPr>
          <a:lstStyle/>
          <a:p>
            <a:pPr algn="ctr">
              <a:buClr>
                <a:schemeClr val="lt1"/>
              </a:buClr>
              <a:buSzPct val="25000"/>
            </a:pPr>
            <a:r>
              <a:rPr lang="el-GR" sz="5400" u="none" strike="noStrike" cap="none" dirty="0">
                <a:solidFill>
                  <a:schemeClr val="lt1"/>
                </a:solidFill>
                <a:latin typeface="Arial" charset="0"/>
                <a:ea typeface="Arial" charset="0"/>
                <a:cs typeface="Arial" charset="0"/>
                <a:sym typeface="Cabin"/>
              </a:rPr>
              <a:t>συνάρτηση</a:t>
            </a:r>
            <a:endParaRPr lang="en-US" sz="54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len</a:t>
            </a:r>
            <a:r>
              <a:rPr lang="en-US" sz="5400" u="none" strike="noStrike" cap="none" dirty="0">
                <a:solidFill>
                  <a:schemeClr val="lt1"/>
                </a:solidFill>
                <a:latin typeface="Arial" charset="0"/>
                <a:ea typeface="Arial" charset="0"/>
                <a:cs typeface="Arial" charset="0"/>
                <a:sym typeface="Cabin"/>
              </a:rPr>
              <a:t>()</a:t>
            </a:r>
          </a:p>
        </p:txBody>
      </p:sp>
      <p:cxnSp>
        <p:nvCxnSpPr>
          <p:cNvPr id="276" name="Shape 276"/>
          <p:cNvCxnSpPr>
            <a:cxnSpLocks/>
            <a:stCxn id="275" idx="1"/>
          </p:cNvCxnSpPr>
          <p:nvPr/>
        </p:nvCxnSpPr>
        <p:spPr>
          <a:xfrm flipH="1" flipV="1">
            <a:off x="5299073" y="7076746"/>
            <a:ext cx="975602" cy="6350"/>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1907628" y="6540172"/>
            <a:ext cx="3310762"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συμβολοσειρά</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505246"/>
            <a:ext cx="235902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αριθμός</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a:cxnSpLocks/>
            <a:endCxn id="275" idx="3"/>
          </p:cNvCxnSpPr>
          <p:nvPr/>
        </p:nvCxnSpPr>
        <p:spPr>
          <a:xfrm flipH="1">
            <a:off x="10026868" y="7076746"/>
            <a:ext cx="1145956" cy="6350"/>
          </a:xfrm>
          <a:prstGeom prst="straightConnector1">
            <a:avLst/>
          </a:prstGeom>
          <a:noFill/>
          <a:ln w="88900" cap="rnd" cmpd="sng">
            <a:solidFill>
              <a:schemeClr val="lt1"/>
            </a:solidFill>
            <a:prstDash val="solid"/>
            <a:miter/>
            <a:headEnd type="stealth" w="med" len="med"/>
            <a:tailEnd type="none" w="med" len="med"/>
          </a:ln>
        </p:spPr>
      </p:cxnSp>
      <p:sp>
        <p:nvSpPr>
          <p:cNvPr id="280" name="Shape 280"/>
          <p:cNvSpPr txBox="1"/>
          <p:nvPr/>
        </p:nvSpPr>
        <p:spPr>
          <a:xfrm>
            <a:off x="9017874" y="2552862"/>
            <a:ext cx="6842234" cy="2819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συνάρτηση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κάποιος αποθηκευμένος κώδικας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που χρησιμοποιούμε</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 συνάρτηση δέχεται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είσοδο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παράγει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έξοδο</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5" name="Shape 275"/>
          <p:cNvSpPr txBox="1"/>
          <p:nvPr/>
        </p:nvSpPr>
        <p:spPr>
          <a:xfrm>
            <a:off x="6845300" y="5531513"/>
            <a:ext cx="2819400" cy="2819400"/>
          </a:xfrm>
          <a:prstGeom prst="rect">
            <a:avLst/>
          </a:prstGeom>
          <a:solidFill>
            <a:schemeClr val="accent2">
              <a:lumMod val="60000"/>
              <a:lumOff val="40000"/>
            </a:schemeClr>
          </a:solidFill>
          <a:ln>
            <a:noFill/>
          </a:ln>
        </p:spPr>
        <p:txBody>
          <a:bodyPr lIns="0" tIns="0" rIns="0" bIns="0" anchor="ctr" anchorCtr="0">
            <a:noAutofit/>
          </a:bodyPr>
          <a:lstStyle/>
          <a:p>
            <a:pPr lvl="0">
              <a:buClr>
                <a:srgbClr val="FFFF00"/>
              </a:buClr>
              <a:buSzPct val="25000"/>
            </a:pPr>
            <a:r>
              <a:rPr lang="en-US" sz="2400" b="1" dirty="0">
                <a:solidFill>
                  <a:srgbClr val="FFFF00"/>
                </a:solidFill>
                <a:latin typeface="Courier"/>
                <a:ea typeface="Courier"/>
                <a:cs typeface="Courier"/>
                <a:sym typeface="Courier New"/>
              </a:rPr>
              <a:t> </a:t>
            </a:r>
            <a:r>
              <a:rPr lang="en-US" sz="2400" dirty="0" err="1">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a:t>
            </a:r>
            <a:r>
              <a:rPr lang="en-US" sz="2400" dirty="0" err="1">
                <a:solidFill>
                  <a:schemeClr val="lt1"/>
                </a:solidFill>
                <a:latin typeface="Courier"/>
                <a:ea typeface="Courier"/>
                <a:cs typeface="Courier"/>
                <a:sym typeface="Courier New"/>
              </a:rPr>
              <a:t>len</a:t>
            </a:r>
            <a:r>
              <a:rPr lang="en-US" sz="2400" dirty="0">
                <a:solidFill>
                  <a:schemeClr val="lt1"/>
                </a:solidFill>
                <a:latin typeface="Courier"/>
                <a:ea typeface="Courier"/>
                <a:cs typeface="Courier"/>
                <a:sym typeface="Courier New"/>
              </a:rPr>
              <a:t>(</a:t>
            </a:r>
            <a:r>
              <a:rPr lang="en-US" sz="2400" dirty="0" err="1">
                <a:solidFill>
                  <a:schemeClr val="lt1"/>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y:</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p:txBody>
      </p:sp>
      <p:cxnSp>
        <p:nvCxnSpPr>
          <p:cNvPr id="276" name="Shape 276"/>
          <p:cNvCxnSpPr/>
          <p:nvPr/>
        </p:nvCxnSpPr>
        <p:spPr>
          <a:xfrm flipH="1">
            <a:off x="5299074" y="6985663"/>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1639614" y="6431625"/>
            <a:ext cx="3499946"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συμβολοσειρά</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363363"/>
            <a:ext cx="235902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αριθμός</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p:nvPr/>
        </p:nvCxnSpPr>
        <p:spPr>
          <a:xfrm flipH="1">
            <a:off x="9680574" y="6934863"/>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0" name="Shape 280"/>
          <p:cNvSpPr txBox="1"/>
          <p:nvPr/>
        </p:nvSpPr>
        <p:spPr>
          <a:xfrm>
            <a:off x="8970583" y="2710521"/>
            <a:ext cx="6806752" cy="241157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συνάρτηση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κάποιος αποθηκευμένος κώδικας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που χρησιμοποιούμε</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 συνάρτηση δέχεται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είσοδο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παράγει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έξοδο</a:t>
            </a:r>
            <a:r>
              <a:rPr lang="en-US" sz="3600" u="none" strike="noStrike" cap="none" dirty="0">
                <a:solidFill>
                  <a:schemeClr val="lt1"/>
                </a:solidFill>
                <a:latin typeface="Arial" charset="0"/>
                <a:ea typeface="Arial" charset="0"/>
                <a:cs typeface="Arial" charset="0"/>
                <a:sym typeface="Cabin"/>
              </a:rPr>
              <a:t>.</a:t>
            </a:r>
          </a:p>
        </p:txBody>
      </p:sp>
      <p:sp>
        <p:nvSpPr>
          <p:cNvPr id="11" name="Shape 274"/>
          <p:cNvSpPr txBox="1"/>
          <p:nvPr/>
        </p:nvSpPr>
        <p:spPr>
          <a:xfrm>
            <a:off x="1200150" y="2539900"/>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Tree>
    <p:extLst>
      <p:ext uri="{BB962C8B-B14F-4D97-AF65-F5344CB8AC3E}">
        <p14:creationId xmlns:p14="http://schemas.microsoft.com/office/powerpoint/2010/main" val="52719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299" name="Shape 299"/>
          <p:cNvSpPr txBox="1">
            <a:spLocks noGrp="1"/>
          </p:cNvSpPr>
          <p:nvPr>
            <p:ph type="body" idx="1"/>
          </p:nvPr>
        </p:nvSpPr>
        <p:spPr>
          <a:xfrm>
            <a:off x="921712" y="2603500"/>
            <a:ext cx="6425019"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Χρησιμοποιώντας μια εντολή</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while</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rgbClr val="FF00FF"/>
                </a:solidFill>
                <a:latin typeface="Arial" charset="0"/>
                <a:ea typeface="Arial" charset="0"/>
                <a:cs typeface="Arial" charset="0"/>
                <a:sym typeface="Cabin"/>
              </a:rPr>
              <a:t>len</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μπορούμε να κατασκευάσουμε ένα βρόχο που </a:t>
            </a:r>
            <a:r>
              <a:rPr lang="el-GR" sz="3600" u="none" strike="noStrike" cap="none" dirty="0" err="1">
                <a:solidFill>
                  <a:schemeClr val="lt1"/>
                </a:solidFill>
                <a:latin typeface="Arial" charset="0"/>
                <a:ea typeface="Arial" charset="0"/>
                <a:cs typeface="Arial" charset="0"/>
                <a:sym typeface="Cabin"/>
              </a:rPr>
              <a:t>προσπελαύνει</a:t>
            </a:r>
            <a:r>
              <a:rPr lang="el-GR" sz="3600" u="none" strike="noStrike" cap="none" dirty="0">
                <a:solidFill>
                  <a:schemeClr val="lt1"/>
                </a:solidFill>
                <a:latin typeface="Arial" charset="0"/>
                <a:ea typeface="Arial" charset="0"/>
                <a:cs typeface="Arial" charset="0"/>
                <a:sym typeface="Cabin"/>
              </a:rPr>
              <a:t> κάθε ένα από τα γράμματα της συμβολοσειράς ξεχωριστά</a:t>
            </a:r>
            <a:endParaRPr lang="en-US" sz="3600" u="none" strike="noStrike" cap="none" dirty="0">
              <a:solidFill>
                <a:schemeClr val="lt1"/>
              </a:solidFill>
              <a:latin typeface="Arial" charset="0"/>
              <a:ea typeface="Arial" charset="0"/>
              <a:cs typeface="Arial" charset="0"/>
              <a:sym typeface="Cabin"/>
            </a:endParaRPr>
          </a:p>
        </p:txBody>
      </p:sp>
      <p:sp>
        <p:nvSpPr>
          <p:cNvPr id="300" name="Shape 300"/>
          <p:cNvSpPr txBox="1"/>
          <p:nvPr/>
        </p:nvSpPr>
        <p:spPr>
          <a:xfrm>
            <a:off x="8239813" y="3690900"/>
            <a:ext cx="59453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index,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2688</Words>
  <Application>Microsoft Office PowerPoint</Application>
  <PresentationFormat>Προσαρμογή</PresentationFormat>
  <Paragraphs>462</Paragraphs>
  <Slides>33</Slides>
  <Notes>31</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33</vt:i4>
      </vt:variant>
    </vt:vector>
  </HeadingPairs>
  <TitlesOfParts>
    <vt:vector size="40" baseType="lpstr">
      <vt:lpstr>Arial</vt:lpstr>
      <vt:lpstr>Cabin</vt:lpstr>
      <vt:lpstr>Courier</vt:lpstr>
      <vt:lpstr>Courier New</vt:lpstr>
      <vt:lpstr>Gill Sans</vt:lpstr>
      <vt:lpstr>Lucida Grande</vt:lpstr>
      <vt:lpstr>Title &amp; Subtitle</vt:lpstr>
      <vt:lpstr>Συμβολοσειρές / String</vt:lpstr>
      <vt:lpstr>Τύπος Δεδομένων String</vt:lpstr>
      <vt:lpstr>Ανάγνωση και Μετατροπή</vt:lpstr>
      <vt:lpstr>Ψάχνοντας μέσα σε String</vt:lpstr>
      <vt:lpstr>A Character Too Far</vt:lpstr>
      <vt:lpstr>Οι Συμβολοσειρές έχουν  Μήκος (Length)</vt:lpstr>
      <vt:lpstr>Η συνάρτηση len</vt:lpstr>
      <vt:lpstr>Η συνάρτηση len</vt:lpstr>
      <vt:lpstr>Βρόχοι σε Συμβολοσειρές</vt:lpstr>
      <vt:lpstr>Βρόχοι σε Συμβολοσειρές</vt:lpstr>
      <vt:lpstr>Βρόχοι σε Συμβολοσειρές</vt:lpstr>
      <vt:lpstr>Βρόχος και Μέτρηση</vt:lpstr>
      <vt:lpstr>Μελετώντας Βαθύτερα την in</vt:lpstr>
      <vt:lpstr>Παρουσίαση του PowerPoint</vt:lpstr>
      <vt:lpstr>Περισσότερες Λειτουργίες Συμβολοσειρών</vt:lpstr>
      <vt:lpstr>Τεμαχισμός Συμβολοσειράς</vt:lpstr>
      <vt:lpstr>Τεμαχισμός Συμβολοσειράς</vt:lpstr>
      <vt:lpstr>Συνένωση Συμβολοσειρών</vt:lpstr>
      <vt:lpstr>Χρησιμοποιώντας το in ως Λογικό Τελεστή</vt:lpstr>
      <vt:lpstr>Σύγκριση Συμβολοσειρών</vt:lpstr>
      <vt:lpstr>Βιβλιοθήκη String</vt:lpstr>
      <vt:lpstr>Παρουσίαση του PowerPoint</vt:lpstr>
      <vt:lpstr>Παρουσίαση του PowerPoint</vt:lpstr>
      <vt:lpstr>Βιβλιοθήκη String</vt:lpstr>
      <vt:lpstr>Αναζήτηση ενός String</vt:lpstr>
      <vt:lpstr>Μετατροπή όλων σε ΚΕΦΑΛΑΙΑ</vt:lpstr>
      <vt:lpstr>Αναζήτηση και Αντικατάσταση</vt:lpstr>
      <vt:lpstr>Απαλοιφή Λευκών-Χαρακτήρων</vt:lpstr>
      <vt:lpstr>Παρουσίαση του PowerPoint</vt:lpstr>
      <vt:lpstr>Παρουσίαση του PowerPoint</vt:lpstr>
      <vt:lpstr>Δύο Είδη Συμβολοσειρών</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Konstantia Kiourtidou</cp:lastModifiedBy>
  <cp:revision>61</cp:revision>
  <cp:lastPrinted>2021-08-16T12:57:18Z</cp:lastPrinted>
  <dcterms:modified xsi:type="dcterms:W3CDTF">2021-08-16T14:24:45Z</dcterms:modified>
</cp:coreProperties>
</file>