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55"/>
  </p:notesMasterIdLst>
  <p:sldIdLst>
    <p:sldId id="256" r:id="rId2"/>
    <p:sldId id="321" r:id="rId3"/>
    <p:sldId id="258" r:id="rId4"/>
    <p:sldId id="308" r:id="rId5"/>
    <p:sldId id="260" r:id="rId6"/>
    <p:sldId id="261" r:id="rId7"/>
    <p:sldId id="262" r:id="rId8"/>
    <p:sldId id="263" r:id="rId9"/>
    <p:sldId id="264" r:id="rId10"/>
    <p:sldId id="265" r:id="rId11"/>
    <p:sldId id="266" r:id="rId12"/>
    <p:sldId id="318" r:id="rId13"/>
    <p:sldId id="267" r:id="rId14"/>
    <p:sldId id="268" r:id="rId15"/>
    <p:sldId id="269" r:id="rId16"/>
    <p:sldId id="270" r:id="rId17"/>
    <p:sldId id="271" r:id="rId18"/>
    <p:sldId id="272"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309" r:id="rId33"/>
    <p:sldId id="310" r:id="rId34"/>
    <p:sldId id="311" r:id="rId35"/>
    <p:sldId id="312" r:id="rId36"/>
    <p:sldId id="313" r:id="rId37"/>
    <p:sldId id="314" r:id="rId38"/>
    <p:sldId id="315" r:id="rId39"/>
    <p:sldId id="316" r:id="rId40"/>
    <p:sldId id="295" r:id="rId41"/>
    <p:sldId id="319" r:id="rId42"/>
    <p:sldId id="296" r:id="rId43"/>
    <p:sldId id="297" r:id="rId44"/>
    <p:sldId id="298" r:id="rId45"/>
    <p:sldId id="299" r:id="rId46"/>
    <p:sldId id="300" r:id="rId47"/>
    <p:sldId id="301" r:id="rId48"/>
    <p:sldId id="302" r:id="rId49"/>
    <p:sldId id="317" r:id="rId50"/>
    <p:sldId id="304" r:id="rId51"/>
    <p:sldId id="305" r:id="rId52"/>
    <p:sldId id="306" r:id="rId53"/>
    <p:sldId id="320" r:id="rId54"/>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22" autoAdjust="0"/>
    <p:restoredTop sz="94519"/>
  </p:normalViewPr>
  <p:slideViewPr>
    <p:cSldViewPr snapToGrid="0" snapToObjects="1">
      <p:cViewPr varScale="1">
        <p:scale>
          <a:sx n="63" d="100"/>
          <a:sy n="63" d="100"/>
        </p:scale>
        <p:origin x="90" y="384"/>
      </p:cViewPr>
      <p:guideLst>
        <p:guide orient="horz" pos="2880"/>
        <p:guide pos="5120"/>
      </p:guideLst>
    </p:cSldViewPr>
  </p:slideViewPr>
  <p:outlineViewPr>
    <p:cViewPr>
      <p:scale>
        <a:sx n="33" d="100"/>
        <a:sy n="33" d="100"/>
      </p:scale>
      <p:origin x="0" y="-27208"/>
    </p:cViewPr>
  </p:outlineViewPr>
  <p:notesTextViewPr>
    <p:cViewPr>
      <p:scale>
        <a:sx n="1" d="1"/>
        <a:sy n="1" d="1"/>
      </p:scale>
      <p:origin x="0" y="0"/>
    </p:cViewPr>
  </p:notesTextViewPr>
  <p:notesViewPr>
    <p:cSldViewPr snapToGrid="0" snapToObjects="1">
      <p:cViewPr varScale="1">
        <p:scale>
          <a:sx n="70" d="100"/>
          <a:sy n="70" d="100"/>
        </p:scale>
        <p:origin x="3360"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50918718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a:solidFill>
                  <a:schemeClr val="dk2"/>
                </a:solidFill>
              </a:rPr>
              <a:t>Note from Chuck.  </a:t>
            </a:r>
            <a:r>
              <a:rPr lang="en-US">
                <a:solidFill>
                  <a:schemeClr val="dk2"/>
                </a:solidFill>
              </a:rPr>
              <a:t>If you are using these materials, you can remove the UM logo and replace it with your own, but please retain the CC-BY logo on the first page as well as retain the acknowledgement page(s)</a:t>
            </a:r>
            <a:r>
              <a:rPr lang="en-US" baseline="0">
                <a:solidFill>
                  <a:schemeClr val="dk2"/>
                </a:solidFill>
              </a:rPr>
              <a:t> at the end.</a:t>
            </a:r>
            <a:endParaRPr lang="en-US" dirty="0">
              <a:solidFill>
                <a:schemeClr val="dk2"/>
              </a:solidFill>
            </a:endParaRP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6737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6" name="Shape 3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687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4" name="Shape 3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618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0" name="Shape 3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237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0265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5567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4" name="Shape 4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1068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8" name="Shape 4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0461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6504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3545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Shape 51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5" name="Shape 5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1203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7195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1161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Shape 5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0" name="Shape 5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71059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Shape 53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7" name="Shape 5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5159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882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4765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54" name="Shape 5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63865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0" name="Shape 5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69372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6" name="Shape 5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97957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2" name="Shape 5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4464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Shape 5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8" name="Shape 5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512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66650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Shape 5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83" name="Shape 5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11092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Shape 53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7" name="Shape 5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8980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44244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56779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54" name="Shape 5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38963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0" name="Shape 5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12535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6" name="Shape 5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22136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2" name="Shape 5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0858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Shape 5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83" name="Shape 5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7121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Shape 66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70" name="Shape 6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0302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998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18391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Shape 6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78" name="Shape 6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54400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Shape 68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86" name="Shape 6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64748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Shape 6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94" name="Shape 6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17383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Shape 7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02" name="Shape 7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16959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Shape 7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10" name="Shape 7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31329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Shape 7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18" name="Shape 7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54469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Shape 72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26" name="Shape 7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48731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Shape 72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26" name="Shape 7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77317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Shape 7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41" name="Shape 7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0426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9041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Shape 7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49" name="Shape 7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13456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Shape 7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56" name="Shape 7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0232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0970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1361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8" name="Shape 3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2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5044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Bumper">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solidFill>
                  <a:srgbClr val="FFFF00"/>
                </a:solidFill>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solidFill>
                  <a:schemeClr val="bg1"/>
                </a:solidFill>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Bullets">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155700" y="817418"/>
            <a:ext cx="13932000" cy="1722482"/>
          </a:xfrm>
          <a:prstGeom prst="rect">
            <a:avLst/>
          </a:prstGeom>
          <a:noFill/>
          <a:ln>
            <a:noFill/>
          </a:ln>
        </p:spPr>
        <p:txBody>
          <a:bodyPr lIns="91425" tIns="91425" rIns="91425" bIns="91425" anchor="ctr" anchorCtr="0"/>
          <a:lstStyle>
            <a:lvl1pPr lvl="0" algn="ctr" rtl="0">
              <a:spcBef>
                <a:spcPts val="0"/>
              </a:spcBef>
              <a:spcAft>
                <a:spcPts val="0"/>
              </a:spcAft>
              <a:defRPr>
                <a:solidFill>
                  <a:srgbClr val="FFFF00"/>
                </a:solidFill>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195" name="Shape 195"/>
          <p:cNvSpPr txBox="1">
            <a:spLocks noGrp="1"/>
          </p:cNvSpPr>
          <p:nvPr>
            <p:ph type="body" idx="1"/>
          </p:nvPr>
        </p:nvSpPr>
        <p:spPr>
          <a:xfrm>
            <a:off x="1155700" y="2603500"/>
            <a:ext cx="13932000" cy="5702399"/>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sz="3200">
                <a:solidFill>
                  <a:schemeClr val="bg1"/>
                </a:solidFill>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155700" y="817418"/>
            <a:ext cx="13932000" cy="1722482"/>
          </a:xfrm>
          <a:prstGeom prst="rect">
            <a:avLst/>
          </a:prstGeom>
          <a:noFill/>
          <a:ln>
            <a:noFill/>
          </a:ln>
        </p:spPr>
        <p:txBody>
          <a:bodyPr lIns="91425" tIns="91425" rIns="91425" bIns="91425" anchor="ctr" anchorCtr="0"/>
          <a:lstStyle>
            <a:lvl1pPr lvl="0" algn="ctr" rtl="0">
              <a:spcBef>
                <a:spcPts val="0"/>
              </a:spcBef>
              <a:spcAft>
                <a:spcPts val="0"/>
              </a:spcAft>
              <a:defRPr>
                <a:solidFill>
                  <a:srgbClr val="FFFF00"/>
                </a:solidFill>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extLst>
      <p:ext uri="{BB962C8B-B14F-4D97-AF65-F5344CB8AC3E}">
        <p14:creationId xmlns:p14="http://schemas.microsoft.com/office/powerpoint/2010/main" val="1160293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3"/>
        <p:cNvGrpSpPr/>
        <p:nvPr/>
      </p:nvGrpSpPr>
      <p:grpSpPr>
        <a:xfrm>
          <a:off x="0" y="0"/>
          <a:ext cx="0" cy="0"/>
          <a:chOff x="0" y="0"/>
          <a:chExt cx="0" cy="0"/>
        </a:xfrm>
      </p:grpSpPr>
    </p:spTree>
    <p:extLst>
      <p:ext uri="{BB962C8B-B14F-4D97-AF65-F5344CB8AC3E}">
        <p14:creationId xmlns:p14="http://schemas.microsoft.com/office/powerpoint/2010/main" val="1983018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1155700" y="745588"/>
            <a:ext cx="13932000" cy="179431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3956600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57" r:id="rId1"/>
    <p:sldLayoutId id="2147483701" r:id="rId2"/>
    <p:sldLayoutId id="2147483704" r:id="rId3"/>
    <p:sldLayoutId id="2147483705" r:id="rId4"/>
    <p:sldLayoutId id="214748370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7200" b="0" i="0" u="none" strike="noStrike" cap="none">
          <a:solidFill>
            <a:srgbClr val="FFFF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3200" b="0" i="0" u="none" strike="noStrike" cap="none">
          <a:solidFill>
            <a:schemeClr val="bg1"/>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52.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hyperlink" Target="http://en.wikipedia.org/wiki/Transporter_(Star_Trek)"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Βρόχοι και Επανάληψη</a:t>
            </a:r>
            <a:endParaRPr lang="en-US" sz="7600" u="none" strike="noStrike" cap="none" dirty="0">
              <a:solidFill>
                <a:srgbClr val="FFD966"/>
              </a:solidFill>
              <a:latin typeface="Arial" charset="0"/>
              <a:ea typeface="Arial" charset="0"/>
              <a:cs typeface="Arial" charset="0"/>
              <a:sym typeface="Cabin"/>
            </a:endParaRPr>
          </a:p>
        </p:txBody>
      </p:sp>
      <p:sp>
        <p:nvSpPr>
          <p:cNvPr id="204" name="Shape 20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800" u="none" strike="noStrike" cap="none" dirty="0">
                <a:solidFill>
                  <a:schemeClr val="lt1"/>
                </a:solidFill>
                <a:latin typeface="Arial" charset="0"/>
                <a:ea typeface="Arial" charset="0"/>
                <a:cs typeface="Arial" charset="0"/>
                <a:sym typeface="Cabin"/>
              </a:rPr>
              <a:t>Κεφάλαιο</a:t>
            </a:r>
            <a:r>
              <a:rPr lang="en-US" sz="4800" u="none" strike="noStrike" cap="none" dirty="0">
                <a:solidFill>
                  <a:schemeClr val="lt1"/>
                </a:solidFill>
                <a:latin typeface="Arial" charset="0"/>
                <a:ea typeface="Arial" charset="0"/>
                <a:cs typeface="Arial" charset="0"/>
                <a:sym typeface="Cabin"/>
              </a:rPr>
              <a:t> 5</a:t>
            </a:r>
          </a:p>
        </p:txBody>
      </p:sp>
      <p:sp>
        <p:nvSpPr>
          <p:cNvPr id="205" name="Shape 205"/>
          <p:cNvSpPr txBox="1"/>
          <p:nvPr/>
        </p:nvSpPr>
        <p:spPr>
          <a:xfrm>
            <a:off x="3934250" y="6959474"/>
            <a:ext cx="83747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a:t>
            </a:r>
            <a:r>
              <a:rPr lang="el-GR" sz="3200" u="none" strike="noStrike" cap="none" dirty="0">
                <a:solidFill>
                  <a:srgbClr val="FFFF00"/>
                </a:solidFill>
                <a:latin typeface="Arial" charset="0"/>
                <a:ea typeface="Arial" charset="0"/>
                <a:cs typeface="Arial" charset="0"/>
                <a:sym typeface="Cabin"/>
              </a:rPr>
              <a:t>για Όλους</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a:solidFill>
                  <a:srgbClr val="FFFF00"/>
                </a:solidFill>
                <a:latin typeface="Arial" charset="0"/>
                <a:ea typeface="Arial" charset="0"/>
                <a:cs typeface="Arial" charset="0"/>
                <a:sym typeface="Cabin"/>
                <a:hlinkClick r:id="rId3"/>
              </a:rPr>
              <a:t>www.py4e.com</a:t>
            </a:r>
          </a:p>
        </p:txBody>
      </p:sp>
      <p:pic>
        <p:nvPicPr>
          <p:cNvPr id="206" name="Shape 206"/>
          <p:cNvPicPr preferRelativeResize="0"/>
          <p:nvPr/>
        </p:nvPicPr>
        <p:blipFill rotWithShape="1">
          <a:blip r:embed="rId4">
            <a:alphaModFix/>
          </a:blip>
          <a:srcRect/>
          <a:stretch/>
        </p:blipFill>
        <p:spPr>
          <a:xfrm>
            <a:off x="13740562" y="7307173"/>
            <a:ext cx="1968599" cy="668400"/>
          </a:xfrm>
          <a:prstGeom prst="rect">
            <a:avLst/>
          </a:prstGeom>
          <a:noFill/>
          <a:ln>
            <a:noFill/>
          </a:ln>
        </p:spPr>
      </p:pic>
      <p:pic>
        <p:nvPicPr>
          <p:cNvPr id="6" name="Shape 208"/>
          <p:cNvPicPr preferRelativeResize="0"/>
          <p:nvPr/>
        </p:nvPicPr>
        <p:blipFill rotWithShape="1">
          <a:blip r:embed="rId5">
            <a:alphaModFix/>
          </a:blip>
          <a:srcRect/>
          <a:stretch/>
        </p:blipFill>
        <p:spPr>
          <a:xfrm>
            <a:off x="635250" y="6947585"/>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cxnSp>
        <p:nvCxnSpPr>
          <p:cNvPr id="358" name="Shape 358"/>
          <p:cNvCxnSpPr/>
          <p:nvPr/>
        </p:nvCxnSpPr>
        <p:spPr>
          <a:xfrm rot="10800000">
            <a:off x="10991736" y="9382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359" name="Shape 359"/>
          <p:cNvSpPr/>
          <p:nvPr/>
        </p:nvSpPr>
        <p:spPr>
          <a:xfrm>
            <a:off x="9100598" y="1498600"/>
            <a:ext cx="3345302"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600" u="none" strike="noStrike" cap="none" dirty="0">
                <a:solidFill>
                  <a:srgbClr val="FF9900"/>
                </a:solidFill>
                <a:latin typeface="Arial" charset="0"/>
                <a:ea typeface="Arial" charset="0"/>
                <a:cs typeface="Arial" charset="0"/>
                <a:sym typeface="Cabin"/>
              </a:rPr>
              <a:t>Αληθής;</a:t>
            </a:r>
            <a:endParaRPr lang="en-US" sz="3600" u="none" strike="noStrike" cap="none" dirty="0">
              <a:solidFill>
                <a:srgbClr val="FF9900"/>
              </a:solidFill>
              <a:latin typeface="Arial" charset="0"/>
              <a:ea typeface="Arial" charset="0"/>
              <a:cs typeface="Arial" charset="0"/>
              <a:sym typeface="Cabin"/>
            </a:endParaRPr>
          </a:p>
        </p:txBody>
      </p:sp>
      <p:cxnSp>
        <p:nvCxnSpPr>
          <p:cNvPr id="360" name="Shape 360"/>
          <p:cNvCxnSpPr/>
          <p:nvPr/>
        </p:nvCxnSpPr>
        <p:spPr>
          <a:xfrm flipH="1" flipV="1">
            <a:off x="10995701" y="2681851"/>
            <a:ext cx="34625" cy="3920559"/>
          </a:xfrm>
          <a:prstGeom prst="straightConnector1">
            <a:avLst/>
          </a:prstGeom>
          <a:noFill/>
          <a:ln w="76200" cap="rnd" cmpd="sng">
            <a:solidFill>
              <a:srgbClr val="00FFFF"/>
            </a:solidFill>
            <a:prstDash val="solid"/>
            <a:miter/>
            <a:headEnd type="none" w="med" len="med"/>
            <a:tailEnd type="stealth" w="med" len="med"/>
          </a:ln>
        </p:spPr>
      </p:cxnSp>
      <p:cxnSp>
        <p:nvCxnSpPr>
          <p:cNvPr id="361" name="Shape 361"/>
          <p:cNvCxnSpPr/>
          <p:nvPr/>
        </p:nvCxnSpPr>
        <p:spPr>
          <a:xfrm rot="10800000">
            <a:off x="12433374" y="2127325"/>
            <a:ext cx="678900" cy="10799"/>
          </a:xfrm>
          <a:prstGeom prst="straightConnector1">
            <a:avLst/>
          </a:prstGeom>
          <a:noFill/>
          <a:ln w="76200" cap="rnd" cmpd="sng">
            <a:solidFill>
              <a:srgbClr val="00FFFF"/>
            </a:solidFill>
            <a:prstDash val="solid"/>
            <a:miter/>
            <a:headEnd type="none" w="med" len="med"/>
            <a:tailEnd type="none" w="med" len="med"/>
          </a:ln>
        </p:spPr>
      </p:cxnSp>
      <p:cxnSp>
        <p:nvCxnSpPr>
          <p:cNvPr id="362" name="Shape 362"/>
          <p:cNvCxnSpPr/>
          <p:nvPr/>
        </p:nvCxnSpPr>
        <p:spPr>
          <a:xfrm>
            <a:off x="10991725" y="6602410"/>
            <a:ext cx="2178300" cy="3299"/>
          </a:xfrm>
          <a:prstGeom prst="straightConnector1">
            <a:avLst/>
          </a:prstGeom>
          <a:noFill/>
          <a:ln w="76200" cap="rnd" cmpd="sng">
            <a:solidFill>
              <a:srgbClr val="00FFFF"/>
            </a:solidFill>
            <a:prstDash val="solid"/>
            <a:miter/>
            <a:headEnd type="none" w="med" len="med"/>
            <a:tailEnd type="none" w="med" len="med"/>
          </a:ln>
        </p:spPr>
      </p:cxnSp>
      <p:cxnSp>
        <p:nvCxnSpPr>
          <p:cNvPr id="363" name="Shape 363"/>
          <p:cNvCxnSpPr>
            <a:cxnSpLocks/>
            <a:stCxn id="359" idx="1"/>
          </p:cNvCxnSpPr>
          <p:nvPr/>
        </p:nvCxnSpPr>
        <p:spPr>
          <a:xfrm flipH="1" flipV="1">
            <a:off x="8595360" y="2120799"/>
            <a:ext cx="505238" cy="12751"/>
          </a:xfrm>
          <a:prstGeom prst="straightConnector1">
            <a:avLst/>
          </a:prstGeom>
          <a:noFill/>
          <a:ln w="76200" cap="rnd" cmpd="sng">
            <a:solidFill>
              <a:srgbClr val="00FFFF"/>
            </a:solidFill>
            <a:prstDash val="solid"/>
            <a:miter/>
            <a:headEnd type="none" w="med" len="med"/>
            <a:tailEnd type="stealth" w="med" len="med"/>
          </a:ln>
        </p:spPr>
      </p:cxnSp>
      <p:cxnSp>
        <p:nvCxnSpPr>
          <p:cNvPr id="364" name="Shape 364"/>
          <p:cNvCxnSpPr/>
          <p:nvPr/>
        </p:nvCxnSpPr>
        <p:spPr>
          <a:xfrm rot="10800000" flipH="1">
            <a:off x="10917236" y="7027978"/>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365" name="Shape 365"/>
          <p:cNvCxnSpPr/>
          <p:nvPr/>
        </p:nvCxnSpPr>
        <p:spPr>
          <a:xfrm flipV="1">
            <a:off x="8595360" y="2111498"/>
            <a:ext cx="33237" cy="4911703"/>
          </a:xfrm>
          <a:prstGeom prst="straightConnector1">
            <a:avLst/>
          </a:prstGeom>
          <a:noFill/>
          <a:ln w="76200" cap="rnd" cmpd="sng">
            <a:solidFill>
              <a:srgbClr val="00FFFF"/>
            </a:solidFill>
            <a:prstDash val="solid"/>
            <a:miter/>
            <a:headEnd type="stealth" w="med" len="med"/>
            <a:tailEnd type="none" w="med" len="med"/>
          </a:ln>
        </p:spPr>
      </p:cxnSp>
      <p:cxnSp>
        <p:nvCxnSpPr>
          <p:cNvPr id="366" name="Shape 366"/>
          <p:cNvCxnSpPr>
            <a:cxnSpLocks/>
          </p:cNvCxnSpPr>
          <p:nvPr/>
        </p:nvCxnSpPr>
        <p:spPr>
          <a:xfrm>
            <a:off x="8595360" y="7023201"/>
            <a:ext cx="2318701" cy="22114"/>
          </a:xfrm>
          <a:prstGeom prst="straightConnector1">
            <a:avLst/>
          </a:prstGeom>
          <a:noFill/>
          <a:ln w="76200" cap="rnd" cmpd="sng">
            <a:solidFill>
              <a:srgbClr val="00FFFF"/>
            </a:solidFill>
            <a:prstDash val="solid"/>
            <a:miter/>
            <a:headEnd type="none" w="med" len="med"/>
            <a:tailEnd type="none" w="med" len="med"/>
          </a:ln>
        </p:spPr>
      </p:cxnSp>
      <p:sp>
        <p:nvSpPr>
          <p:cNvPr id="367" name="Shape 367"/>
          <p:cNvSpPr txBox="1"/>
          <p:nvPr/>
        </p:nvSpPr>
        <p:spPr>
          <a:xfrm>
            <a:off x="8417961" y="13843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No</a:t>
            </a:r>
          </a:p>
        </p:txBody>
      </p:sp>
      <p:sp>
        <p:nvSpPr>
          <p:cNvPr id="368" name="Shape 368"/>
          <p:cNvSpPr txBox="1"/>
          <p:nvPr/>
        </p:nvSpPr>
        <p:spPr>
          <a:xfrm>
            <a:off x="9474200" y="7643804"/>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print('Done')</a:t>
            </a:r>
          </a:p>
        </p:txBody>
      </p:sp>
      <p:sp>
        <p:nvSpPr>
          <p:cNvPr id="369" name="Shape 369"/>
          <p:cNvSpPr txBox="1"/>
          <p:nvPr/>
        </p:nvSpPr>
        <p:spPr>
          <a:xfrm>
            <a:off x="13230225" y="1828800"/>
            <a:ext cx="942975"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Ναι</a:t>
            </a:r>
            <a:endParaRPr lang="en-US" sz="3600" u="none" strike="noStrike" cap="none" dirty="0">
              <a:solidFill>
                <a:schemeClr val="lt1"/>
              </a:solidFill>
              <a:latin typeface="Arial" charset="0"/>
              <a:ea typeface="Arial" charset="0"/>
              <a:cs typeface="Arial" charset="0"/>
              <a:sym typeface="Cabin"/>
            </a:endParaRPr>
          </a:p>
        </p:txBody>
      </p:sp>
      <p:cxnSp>
        <p:nvCxnSpPr>
          <p:cNvPr id="370" name="Shape 370"/>
          <p:cNvCxnSpPr/>
          <p:nvPr/>
        </p:nvCxnSpPr>
        <p:spPr>
          <a:xfrm rot="10800000" flipH="1">
            <a:off x="11563350" y="1304775"/>
            <a:ext cx="3002099" cy="285899"/>
          </a:xfrm>
          <a:prstGeom prst="straightConnector1">
            <a:avLst/>
          </a:prstGeom>
          <a:noFill/>
          <a:ln w="76200" cap="rnd" cmpd="sng">
            <a:solidFill>
              <a:srgbClr val="FFFF00"/>
            </a:solidFill>
            <a:prstDash val="solid"/>
            <a:miter/>
            <a:headEnd type="stealth" w="med" len="med"/>
            <a:tailEnd type="none" w="med" len="med"/>
          </a:ln>
        </p:spPr>
      </p:cxnSp>
      <p:sp>
        <p:nvSpPr>
          <p:cNvPr id="371" name="Shape 371"/>
          <p:cNvSpPr txBox="1"/>
          <p:nvPr/>
        </p:nvSpPr>
        <p:spPr>
          <a:xfrm>
            <a:off x="2057400" y="2355850"/>
            <a:ext cx="6290999"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True</a:t>
            </a:r>
            <a:r>
              <a:rPr lang="en-US" sz="3000" i="0" u="none" strike="noStrike" cap="none" dirty="0">
                <a:solidFill>
                  <a:srgbClr val="FFFF00"/>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FF9900"/>
                </a:solidFill>
                <a:latin typeface="Courier"/>
                <a:ea typeface="Courier"/>
                <a:cs typeface="Courier"/>
                <a:sym typeface="Courier New"/>
              </a:rPr>
              <a:t>raw_input</a:t>
            </a:r>
            <a:r>
              <a:rPr lang="en-US" sz="3000" i="0" u="none" strike="noStrike" cap="none" dirty="0">
                <a:solidFill>
                  <a:srgbClr val="FF9900"/>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'&gt; </a:t>
            </a:r>
            <a:r>
              <a:rPr lang="en-US" sz="3000" dirty="0">
                <a:solidFill>
                  <a:srgbClr val="FFFFFF"/>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a:t>
            </a:r>
            <a:r>
              <a:rPr lang="en-US" sz="3000" i="0" u="none" strike="noStrike" cap="none" dirty="0">
                <a:solidFill>
                  <a:srgbClr val="00FF00"/>
                </a:solidFill>
                <a:latin typeface="Courier"/>
                <a:ea typeface="Courier"/>
                <a:cs typeface="Courier"/>
                <a:sym typeface="Courier New"/>
              </a:rPr>
              <a:t> line[0]</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 </a:t>
            </a:r>
            <a:r>
              <a:rPr lang="en-US" sz="3000" i="0" u="none" strike="noStrike" cap="none" dirty="0">
                <a:solidFill>
                  <a:srgbClr val="F3F3F3"/>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continue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'done' </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'Done!')</a:t>
            </a:r>
          </a:p>
        </p:txBody>
      </p:sp>
      <p:cxnSp>
        <p:nvCxnSpPr>
          <p:cNvPr id="372" name="Shape 372"/>
          <p:cNvCxnSpPr/>
          <p:nvPr/>
        </p:nvCxnSpPr>
        <p:spPr>
          <a:xfrm flipH="1">
            <a:off x="1703325" y="3029550"/>
            <a:ext cx="265199" cy="837599"/>
          </a:xfrm>
          <a:prstGeom prst="straightConnector1">
            <a:avLst/>
          </a:prstGeom>
          <a:noFill/>
          <a:ln w="50800" cap="rnd" cmpd="sng">
            <a:solidFill>
              <a:srgbClr val="FFFF00"/>
            </a:solidFill>
            <a:prstDash val="solid"/>
            <a:miter/>
            <a:headEnd type="stealth" w="med" len="med"/>
            <a:tailEnd type="none" w="med" len="med"/>
          </a:ln>
        </p:spPr>
      </p:cxnSp>
      <p:cxnSp>
        <p:nvCxnSpPr>
          <p:cNvPr id="373" name="Shape 373"/>
          <p:cNvCxnSpPr/>
          <p:nvPr/>
        </p:nvCxnSpPr>
        <p:spPr>
          <a:xfrm>
            <a:off x="1701738" y="3878074"/>
            <a:ext cx="1237200" cy="464399"/>
          </a:xfrm>
          <a:prstGeom prst="straightConnector1">
            <a:avLst/>
          </a:prstGeom>
          <a:noFill/>
          <a:ln w="50800" cap="rnd" cmpd="sng">
            <a:solidFill>
              <a:srgbClr val="FFFF00"/>
            </a:solidFill>
            <a:prstDash val="solid"/>
            <a:miter/>
            <a:headEnd type="stealth" w="med" len="med"/>
            <a:tailEnd type="none" w="med" len="med"/>
          </a:ln>
        </p:spPr>
      </p:cxnSp>
      <p:sp>
        <p:nvSpPr>
          <p:cNvPr id="374" name="Shape 374"/>
          <p:cNvSpPr txBox="1"/>
          <p:nvPr/>
        </p:nvSpPr>
        <p:spPr>
          <a:xfrm>
            <a:off x="11696700" y="54991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a:t>
            </a:r>
          </a:p>
        </p:txBody>
      </p:sp>
      <p:cxnSp>
        <p:nvCxnSpPr>
          <p:cNvPr id="375" name="Shape 375"/>
          <p:cNvCxnSpPr/>
          <p:nvPr/>
        </p:nvCxnSpPr>
        <p:spPr>
          <a:xfrm>
            <a:off x="14546262" y="1285875"/>
            <a:ext cx="846000" cy="2917799"/>
          </a:xfrm>
          <a:prstGeom prst="straightConnector1">
            <a:avLst/>
          </a:prstGeom>
          <a:noFill/>
          <a:ln w="76200" cap="rnd" cmpd="sng">
            <a:solidFill>
              <a:srgbClr val="FFFF00"/>
            </a:solidFill>
            <a:prstDash val="solid"/>
            <a:miter/>
            <a:headEnd type="stealth" w="med" len="med"/>
            <a:tailEnd type="none" w="med" len="med"/>
          </a:ln>
        </p:spPr>
      </p:cxnSp>
      <p:cxnSp>
        <p:nvCxnSpPr>
          <p:cNvPr id="376" name="Shape 376"/>
          <p:cNvCxnSpPr>
            <a:endCxn id="377" idx="2"/>
          </p:cNvCxnSpPr>
          <p:nvPr/>
        </p:nvCxnSpPr>
        <p:spPr>
          <a:xfrm rot="10800000">
            <a:off x="13144549" y="3573512"/>
            <a:ext cx="1454100" cy="739800"/>
          </a:xfrm>
          <a:prstGeom prst="straightConnector1">
            <a:avLst/>
          </a:prstGeom>
          <a:noFill/>
          <a:ln w="76200" cap="rnd" cmpd="sng">
            <a:solidFill>
              <a:srgbClr val="00FFFF"/>
            </a:solidFill>
            <a:prstDash val="solid"/>
            <a:miter/>
            <a:headEnd type="none" w="med" len="med"/>
            <a:tailEnd type="none" w="med" len="med"/>
          </a:ln>
        </p:spPr>
      </p:cxnSp>
      <p:sp>
        <p:nvSpPr>
          <p:cNvPr id="377" name="Shape 377"/>
          <p:cNvSpPr txBox="1"/>
          <p:nvPr/>
        </p:nvSpPr>
        <p:spPr>
          <a:xfrm>
            <a:off x="11684000" y="2824112"/>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a:t>
            </a:r>
          </a:p>
        </p:txBody>
      </p:sp>
      <p:sp>
        <p:nvSpPr>
          <p:cNvPr id="378" name="Shape 378"/>
          <p:cNvSpPr txBox="1"/>
          <p:nvPr/>
        </p:nvSpPr>
        <p:spPr>
          <a:xfrm>
            <a:off x="13500100" y="4330700"/>
            <a:ext cx="2184300"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continue</a:t>
            </a:r>
          </a:p>
        </p:txBody>
      </p:sp>
      <p:cxnSp>
        <p:nvCxnSpPr>
          <p:cNvPr id="379" name="Shape 379"/>
          <p:cNvCxnSpPr>
            <a:endCxn id="377" idx="2"/>
          </p:cNvCxnSpPr>
          <p:nvPr/>
        </p:nvCxnSpPr>
        <p:spPr>
          <a:xfrm rot="10800000">
            <a:off x="13144549" y="3573512"/>
            <a:ext cx="25500" cy="1925700"/>
          </a:xfrm>
          <a:prstGeom prst="straightConnector1">
            <a:avLst/>
          </a:prstGeom>
          <a:noFill/>
          <a:ln w="76200" cap="rnd" cmpd="sng">
            <a:solidFill>
              <a:srgbClr val="00FFFF"/>
            </a:solidFill>
            <a:prstDash val="solid"/>
            <a:miter/>
            <a:headEnd type="none" w="med" len="med"/>
            <a:tailEnd type="none" w="med" len="med"/>
          </a:ln>
        </p:spPr>
      </p:cxnSp>
      <p:cxnSp>
        <p:nvCxnSpPr>
          <p:cNvPr id="380" name="Shape 380"/>
          <p:cNvCxnSpPr/>
          <p:nvPr/>
        </p:nvCxnSpPr>
        <p:spPr>
          <a:xfrm flipH="1" flipV="1">
            <a:off x="13213562" y="6226200"/>
            <a:ext cx="16663" cy="403200"/>
          </a:xfrm>
          <a:prstGeom prst="straightConnector1">
            <a:avLst/>
          </a:prstGeom>
          <a:noFill/>
          <a:ln w="76200" cap="rnd" cmpd="sng">
            <a:solidFill>
              <a:srgbClr val="00FFFF"/>
            </a:solidFill>
            <a:prstDash val="solid"/>
            <a:miter/>
            <a:headEnd type="stealth" w="med" len="med"/>
            <a:tailEnd type="none" w="med" len="med"/>
          </a:ln>
        </p:spPr>
      </p:cxnSp>
      <p:cxnSp>
        <p:nvCxnSpPr>
          <p:cNvPr id="381" name="Shape 381"/>
          <p:cNvCxnSpPr/>
          <p:nvPr/>
        </p:nvCxnSpPr>
        <p:spPr>
          <a:xfrm rot="10800000">
            <a:off x="13128537" y="2186749"/>
            <a:ext cx="14400" cy="566699"/>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Ατέρμονες Βρόχοι</a:t>
            </a:r>
            <a:endParaRPr lang="en-US" sz="7600" u="none" strike="noStrike" cap="none" dirty="0">
              <a:solidFill>
                <a:srgbClr val="FFD966"/>
              </a:solidFill>
              <a:latin typeface="Arial" charset="0"/>
              <a:ea typeface="Arial" charset="0"/>
              <a:cs typeface="Arial" charset="0"/>
              <a:sym typeface="Cabin"/>
            </a:endParaRPr>
          </a:p>
        </p:txBody>
      </p:sp>
      <p:sp>
        <p:nvSpPr>
          <p:cNvPr id="387" name="Shape 387"/>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Οι βρόχοι </a:t>
            </a:r>
            <a:r>
              <a:rPr lang="en-US" sz="3600" u="none" strike="noStrike" cap="none" dirty="0">
                <a:solidFill>
                  <a:schemeClr val="lt1"/>
                </a:solidFill>
                <a:latin typeface="Arial" charset="0"/>
                <a:ea typeface="Arial" charset="0"/>
                <a:cs typeface="Arial" charset="0"/>
                <a:sym typeface="Cabin"/>
              </a:rPr>
              <a:t>while</a:t>
            </a:r>
            <a:r>
              <a:rPr lang="el-GR" sz="3600" u="none" strike="noStrike" cap="none" dirty="0">
                <a:solidFill>
                  <a:schemeClr val="lt1"/>
                </a:solidFill>
                <a:latin typeface="Arial" charset="0"/>
                <a:ea typeface="Arial" charset="0"/>
                <a:cs typeface="Arial" charset="0"/>
                <a:sym typeface="Cabin"/>
              </a:rPr>
              <a:t> ονομάζονται </a:t>
            </a:r>
            <a:r>
              <a:rPr lang="el-GR" sz="3600" dirty="0">
                <a:solidFill>
                  <a:srgbClr val="FFFF00"/>
                </a:solidFill>
                <a:latin typeface="Arial" charset="0"/>
                <a:cs typeface="Arial" charset="0"/>
                <a:sym typeface="Cabin"/>
              </a:rPr>
              <a:t>«ατέρμονες</a:t>
            </a:r>
            <a:r>
              <a:rPr lang="el-GR" sz="3600" u="none" strike="noStrike" cap="none" dirty="0">
                <a:solidFill>
                  <a:schemeClr val="lt1"/>
                </a:solidFill>
                <a:latin typeface="Arial" charset="0"/>
                <a:ea typeface="Arial" charset="0"/>
                <a:cs typeface="Arial" charset="0"/>
                <a:sym typeface="Cabin"/>
              </a:rPr>
              <a:t> </a:t>
            </a:r>
            <a:r>
              <a:rPr lang="el-GR" sz="3600" dirty="0">
                <a:solidFill>
                  <a:srgbClr val="FFFF00"/>
                </a:solidFill>
                <a:latin typeface="Arial" charset="0"/>
                <a:cs typeface="Arial" charset="0"/>
                <a:sym typeface="Cabin"/>
              </a:rPr>
              <a:t>βρόχοι»</a:t>
            </a:r>
            <a:r>
              <a:rPr lang="el-GR" sz="3600" u="none" strike="noStrike" cap="none" dirty="0">
                <a:solidFill>
                  <a:schemeClr val="lt1"/>
                </a:solidFill>
                <a:latin typeface="Arial" charset="0"/>
                <a:ea typeface="Arial" charset="0"/>
                <a:cs typeface="Arial" charset="0"/>
                <a:sym typeface="Cabin"/>
              </a:rPr>
              <a:t> επειδή συνεχίζουν να εκτελούνται μέχρι μια λογική συνθήκη να γίνει </a:t>
            </a:r>
            <a:r>
              <a:rPr lang="en-US" sz="3600" u="none" strike="noStrike" cap="none" dirty="0">
                <a:solidFill>
                  <a:srgbClr val="FF7F00"/>
                </a:solidFill>
                <a:latin typeface="Arial" charset="0"/>
                <a:ea typeface="Arial" charset="0"/>
                <a:cs typeface="Arial" charset="0"/>
                <a:sym typeface="Cabin"/>
              </a:rPr>
              <a:t>False</a:t>
            </a:r>
            <a:r>
              <a:rPr lang="el-GR" sz="3600" u="none" strike="noStrike" cap="none" dirty="0">
                <a:solidFill>
                  <a:srgbClr val="FF7F00"/>
                </a:solidFill>
                <a:latin typeface="Arial" charset="0"/>
                <a:ea typeface="Arial" charset="0"/>
                <a:cs typeface="Arial" charset="0"/>
                <a:sym typeface="Cabin"/>
              </a:rPr>
              <a:t>/Ψευδής</a:t>
            </a:r>
            <a:endParaRPr lang="en-US" sz="3600" u="none" strike="noStrike" cap="none" dirty="0">
              <a:solidFill>
                <a:srgbClr val="FF7F00"/>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Οι βρόχοι που έχουμε δει μέχρι τώρα είναι αρκετά εύκολο να εξεταστούν για να δούμε αν θα τερματιστούν ή αν θα είναι «ατέρμονες βρόχοι»</a:t>
            </a:r>
            <a:endParaRPr lang="en-US" sz="3600"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Κάποιες φορές είναι λίγο πιο δύσκολο να βεβαιωθούμε εάν ένας βρόχος θα τερματιστεί</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l-GR" dirty="0">
                <a:solidFill>
                  <a:srgbClr val="FFD966"/>
                </a:solidFill>
              </a:rPr>
              <a:t>Καθορισμένοι Βρόχοι</a:t>
            </a:r>
            <a:endParaRPr lang="en-US" dirty="0">
              <a:solidFill>
                <a:srgbClr val="FFD966"/>
              </a:solidFill>
            </a:endParaRPr>
          </a:p>
        </p:txBody>
      </p:sp>
      <p:sp>
        <p:nvSpPr>
          <p:cNvPr id="5" name="Text Placeholder 4"/>
          <p:cNvSpPr>
            <a:spLocks noGrp="1"/>
          </p:cNvSpPr>
          <p:nvPr>
            <p:ph type="body" idx="1"/>
          </p:nvPr>
        </p:nvSpPr>
        <p:spPr/>
        <p:txBody>
          <a:bodyPr/>
          <a:lstStyle/>
          <a:p>
            <a:r>
              <a:rPr lang="el-GR" dirty="0">
                <a:solidFill>
                  <a:schemeClr val="bg1"/>
                </a:solidFill>
              </a:rPr>
              <a:t>Επανάληψη σε ένα σύνολο στοιχείων</a:t>
            </a:r>
            <a:r>
              <a:rPr lang="is-IS" dirty="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1210892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Καθορισμένοι Βρόχοι</a:t>
            </a:r>
            <a:endParaRPr lang="en-US" sz="7600" u="none" strike="noStrike" cap="none" dirty="0">
              <a:solidFill>
                <a:srgbClr val="FFD966"/>
              </a:solidFill>
              <a:latin typeface="Arial" charset="0"/>
              <a:ea typeface="Arial" charset="0"/>
              <a:cs typeface="Arial" charset="0"/>
              <a:sym typeface="Cabin"/>
            </a:endParaRPr>
          </a:p>
        </p:txBody>
      </p:sp>
      <p:sp>
        <p:nvSpPr>
          <p:cNvPr id="393" name="Shape 393"/>
          <p:cNvSpPr txBox="1">
            <a:spLocks noGrp="1"/>
          </p:cNvSpPr>
          <p:nvPr>
            <p:ph type="body" idx="1"/>
          </p:nvPr>
        </p:nvSpPr>
        <p:spPr>
          <a:xfrm>
            <a:off x="1155700" y="2542540"/>
            <a:ext cx="13932000" cy="625094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Πολύ συχνά έχουμε μια </a:t>
            </a:r>
            <a:r>
              <a:rPr lang="el-GR" sz="3600" dirty="0">
                <a:solidFill>
                  <a:srgbClr val="FF7F00"/>
                </a:solidFill>
                <a:latin typeface="Arial" charset="0"/>
                <a:cs typeface="Arial" charset="0"/>
                <a:sym typeface="Cabin"/>
              </a:rPr>
              <a:t>λίστα</a:t>
            </a:r>
            <a:r>
              <a:rPr lang="el-GR" sz="3600" u="none" strike="noStrike" cap="none" dirty="0">
                <a:solidFill>
                  <a:schemeClr val="lt1"/>
                </a:solidFill>
                <a:latin typeface="Arial" charset="0"/>
                <a:ea typeface="Arial" charset="0"/>
                <a:cs typeface="Arial" charset="0"/>
                <a:sym typeface="Cabin"/>
              </a:rPr>
              <a:t> με στοιχεία τ</a:t>
            </a:r>
            <a:r>
              <a:rPr lang="el-GR" sz="3600" dirty="0">
                <a:solidFill>
                  <a:schemeClr val="lt1"/>
                </a:solidFill>
                <a:latin typeface="Arial" charset="0"/>
                <a:ea typeface="Arial" charset="0"/>
                <a:cs typeface="Arial" charset="0"/>
                <a:sym typeface="Cabin"/>
              </a:rPr>
              <a:t>ις</a:t>
            </a:r>
            <a:r>
              <a:rPr lang="el-GR" sz="3600" u="none" strike="noStrike" cap="none" dirty="0">
                <a:solidFill>
                  <a:schemeClr val="lt1"/>
                </a:solidFill>
                <a:latin typeface="Arial" charset="0"/>
                <a:ea typeface="Arial" charset="0"/>
                <a:cs typeface="Arial" charset="0"/>
                <a:sym typeface="Cabin"/>
              </a:rPr>
              <a:t> </a:t>
            </a:r>
            <a:r>
              <a:rPr lang="el-GR" sz="3600" dirty="0">
                <a:solidFill>
                  <a:srgbClr val="FF7F00"/>
                </a:solidFill>
                <a:latin typeface="Arial" charset="0"/>
                <a:cs typeface="Arial" charset="0"/>
                <a:sym typeface="Cabin"/>
              </a:rPr>
              <a:t>γραμμές</a:t>
            </a:r>
            <a:r>
              <a:rPr lang="el-GR" sz="3600" u="none" strike="noStrike" cap="none" dirty="0">
                <a:solidFill>
                  <a:schemeClr val="lt1"/>
                </a:solidFill>
                <a:latin typeface="Arial" charset="0"/>
                <a:ea typeface="Arial" charset="0"/>
                <a:cs typeface="Arial" charset="0"/>
                <a:sym typeface="Cabin"/>
              </a:rPr>
              <a:t> </a:t>
            </a:r>
            <a:r>
              <a:rPr lang="el-GR" sz="3600" dirty="0">
                <a:solidFill>
                  <a:srgbClr val="FF7F00"/>
                </a:solidFill>
                <a:latin typeface="Arial" charset="0"/>
                <a:cs typeface="Arial" charset="0"/>
                <a:sym typeface="Cabin"/>
              </a:rPr>
              <a:t>ενός</a:t>
            </a:r>
            <a:r>
              <a:rPr lang="el-GR" sz="3600" u="none" strike="noStrike" cap="none" dirty="0">
                <a:solidFill>
                  <a:schemeClr val="lt1"/>
                </a:solidFill>
                <a:latin typeface="Arial" charset="0"/>
                <a:ea typeface="Arial" charset="0"/>
                <a:cs typeface="Arial" charset="0"/>
                <a:sym typeface="Cabin"/>
              </a:rPr>
              <a:t> </a:t>
            </a:r>
            <a:r>
              <a:rPr lang="el-GR" sz="3600" dirty="0">
                <a:solidFill>
                  <a:srgbClr val="FF7F00"/>
                </a:solidFill>
                <a:latin typeface="Arial" charset="0"/>
                <a:cs typeface="Arial" charset="0"/>
                <a:sym typeface="Cabin"/>
              </a:rPr>
              <a:t>αρχείου</a:t>
            </a:r>
            <a:r>
              <a:rPr lang="el-GR" sz="3600" u="none" strike="noStrike" cap="none" dirty="0">
                <a:solidFill>
                  <a:schemeClr val="lt1"/>
                </a:solidFill>
                <a:latin typeface="Arial" charset="0"/>
                <a:ea typeface="Arial" charset="0"/>
                <a:cs typeface="Arial" charset="0"/>
                <a:sym typeface="Cabin"/>
              </a:rPr>
              <a:t> - ουσιαστικά ένα </a:t>
            </a:r>
            <a:r>
              <a:rPr lang="el-GR" sz="3600" dirty="0">
                <a:solidFill>
                  <a:srgbClr val="FFFF00"/>
                </a:solidFill>
                <a:latin typeface="Arial" charset="0"/>
                <a:cs typeface="Arial" charset="0"/>
                <a:sym typeface="Cabin"/>
              </a:rPr>
              <a:t>πεπερασμένο</a:t>
            </a:r>
            <a:r>
              <a:rPr lang="el-GR" sz="3600" u="none" strike="noStrike" cap="none" dirty="0">
                <a:solidFill>
                  <a:schemeClr val="lt1"/>
                </a:solidFill>
                <a:latin typeface="Arial" charset="0"/>
                <a:ea typeface="Arial" charset="0"/>
                <a:cs typeface="Arial" charset="0"/>
                <a:sym typeface="Cabin"/>
              </a:rPr>
              <a:t> </a:t>
            </a:r>
            <a:r>
              <a:rPr lang="el-GR" sz="3600" dirty="0">
                <a:solidFill>
                  <a:srgbClr val="FFFF00"/>
                </a:solidFill>
                <a:latin typeface="Arial" charset="0"/>
                <a:cs typeface="Arial" charset="0"/>
                <a:sym typeface="Cabin"/>
              </a:rPr>
              <a:t>σύνολο</a:t>
            </a:r>
            <a:r>
              <a:rPr lang="el-GR" sz="3600" u="none" strike="noStrike" cap="none" dirty="0">
                <a:solidFill>
                  <a:schemeClr val="lt1"/>
                </a:solidFill>
                <a:latin typeface="Arial" charset="0"/>
                <a:ea typeface="Arial" charset="0"/>
                <a:cs typeface="Arial" charset="0"/>
                <a:sym typeface="Cabin"/>
              </a:rPr>
              <a:t> πραγμάτων</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Μπορούμε να γράψουμε έναν βρόχο που θα εκτελείτε μία φορά για καθένα από τα στοιχεία ενός συνόλου χρησιμοποιώντας την εντολή</a:t>
            </a:r>
            <a:r>
              <a:rPr lang="en-US" sz="3600" u="none" strike="noStrike" cap="none" dirty="0">
                <a:solidFill>
                  <a:srgbClr val="FFFF00"/>
                </a:solidFill>
                <a:latin typeface="Arial" charset="0"/>
                <a:ea typeface="Arial" charset="0"/>
                <a:cs typeface="Arial" charset="0"/>
                <a:sym typeface="Cabin"/>
              </a:rPr>
              <a:t> for</a:t>
            </a:r>
            <a:r>
              <a:rPr lang="el-GR" sz="3600" u="none" strike="noStrike" cap="none" dirty="0">
                <a:solidFill>
                  <a:schemeClr val="lt1"/>
                </a:solidFill>
                <a:latin typeface="Arial" charset="0"/>
                <a:ea typeface="Arial" charset="0"/>
                <a:cs typeface="Arial" charset="0"/>
                <a:sym typeface="Cabin"/>
              </a:rPr>
              <a:t> της </a:t>
            </a:r>
            <a:r>
              <a:rPr lang="el-GR" sz="3600" u="none" strike="noStrike" cap="none" dirty="0" err="1">
                <a:solidFill>
                  <a:schemeClr val="lt1"/>
                </a:solidFill>
                <a:latin typeface="Arial" charset="0"/>
                <a:ea typeface="Arial" charset="0"/>
                <a:cs typeface="Arial" charset="0"/>
                <a:sym typeface="Cabin"/>
              </a:rPr>
              <a:t>Python</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Αυτοί οι βρόχοι ονομάζονται </a:t>
            </a:r>
            <a:r>
              <a:rPr lang="el-GR" sz="3600" dirty="0">
                <a:solidFill>
                  <a:srgbClr val="00FF00"/>
                </a:solidFill>
                <a:latin typeface="Arial" charset="0"/>
                <a:cs typeface="Arial" charset="0"/>
                <a:sym typeface="Cabin"/>
              </a:rPr>
              <a:t>«καθορισμένοι βρόχοι» </a:t>
            </a:r>
            <a:r>
              <a:rPr lang="el-GR" sz="3600" u="none" strike="noStrike" cap="none" dirty="0">
                <a:solidFill>
                  <a:schemeClr val="lt1"/>
                </a:solidFill>
                <a:latin typeface="Arial" charset="0"/>
                <a:ea typeface="Arial" charset="0"/>
                <a:cs typeface="Arial" charset="0"/>
                <a:sym typeface="Cabin"/>
              </a:rPr>
              <a:t>επειδή εκτελούν έναν ακριβή αριθμό φορών</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Λέμε ότι οι </a:t>
            </a:r>
            <a:r>
              <a:rPr lang="el-GR" sz="3600" dirty="0">
                <a:solidFill>
                  <a:srgbClr val="00FF00"/>
                </a:solidFill>
                <a:latin typeface="Arial" charset="0"/>
                <a:cs typeface="Arial" charset="0"/>
                <a:sym typeface="Cabin"/>
              </a:rPr>
              <a:t>«καθορισμένοι βρόχοι επαναλαμβάνονται επί των μελών ενός συνόλου»</a:t>
            </a:r>
            <a:endParaRPr lang="en-US" sz="3600" dirty="0">
              <a:solidFill>
                <a:srgbClr val="00FF00"/>
              </a:solidFill>
              <a:latin typeface="Arial" charset="0"/>
              <a:ea typeface="Arial" charset="0"/>
              <a:cs typeface="Arial" charset="0"/>
              <a:sym typeface="Cab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a:spLocks noGrp="1"/>
          </p:cNvSpPr>
          <p:nvPr>
            <p:ph type="title"/>
          </p:nvPr>
        </p:nvSpPr>
        <p:spPr>
          <a:xfrm>
            <a:off x="302260" y="817418"/>
            <a:ext cx="1565148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Ένας Απλός Καθορισμένος Βρόχος</a:t>
            </a:r>
            <a:endParaRPr lang="en-US" sz="7600" u="none" strike="noStrike" cap="none" dirty="0">
              <a:solidFill>
                <a:srgbClr val="FFD966"/>
              </a:solidFill>
              <a:latin typeface="Arial" charset="0"/>
              <a:ea typeface="Arial" charset="0"/>
              <a:cs typeface="Arial" charset="0"/>
              <a:sym typeface="Cabin"/>
            </a:endParaRPr>
          </a:p>
        </p:txBody>
      </p:sp>
      <p:sp>
        <p:nvSpPr>
          <p:cNvPr id="399" name="Shape 399"/>
          <p:cNvSpPr txBox="1"/>
          <p:nvPr/>
        </p:nvSpPr>
        <p:spPr>
          <a:xfrm>
            <a:off x="1926625" y="3414325"/>
            <a:ext cx="7524599" cy="2540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a:rPr>
              <a:t>for</a:t>
            </a:r>
            <a:r>
              <a:rPr lang="en-US" sz="3600" i="0" u="none" strike="noStrike" cap="none" dirty="0">
                <a:solidFill>
                  <a:schemeClr val="lt1"/>
                </a:solidFill>
                <a:latin typeface="Courier"/>
                <a:ea typeface="Courier"/>
                <a:cs typeface="Courier"/>
                <a:sym typeface="Courier New"/>
              </a:rPr>
              <a:t> </a:t>
            </a:r>
            <a:r>
              <a:rPr lang="en-US" sz="3600" i="0" u="none" strike="noStrike" cap="none" dirty="0" err="1">
                <a:solidFill>
                  <a:srgbClr val="00FF00"/>
                </a:solidFill>
                <a:latin typeface="Courier"/>
                <a:ea typeface="Courier"/>
                <a:cs typeface="Courier"/>
                <a:sym typeface="Courier New"/>
              </a:rPr>
              <a:t>i</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in</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[5, 4, 3, 2, 1]</a:t>
            </a:r>
            <a:r>
              <a:rPr lang="en-US" sz="3600" i="0" u="none" strike="noStrike" cap="none" dirty="0">
                <a:solidFill>
                  <a:srgbClr val="00FF00"/>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print(</a:t>
            </a:r>
            <a:r>
              <a:rPr lang="en-US" sz="3600" i="0" u="none" strike="noStrike" cap="none" dirty="0" err="1">
                <a:solidFill>
                  <a:srgbClr val="00FF00"/>
                </a:solidFill>
                <a:latin typeface="Courier"/>
                <a:ea typeface="Courier"/>
                <a:cs typeface="Courier"/>
                <a:sym typeface="Courier New"/>
              </a:rPr>
              <a:t>i</a:t>
            </a:r>
            <a:r>
              <a:rPr lang="en-US" sz="36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a:t>
            </a:r>
            <a:r>
              <a:rPr lang="el-GR" sz="3600" i="0" u="none" strike="noStrike" cap="none" dirty="0">
                <a:solidFill>
                  <a:srgbClr val="FF7F00"/>
                </a:solidFill>
                <a:latin typeface="Courier"/>
                <a:ea typeface="Courier"/>
                <a:cs typeface="Courier"/>
                <a:sym typeface="Courier New"/>
              </a:rPr>
              <a:t>Εκτόξευση</a:t>
            </a:r>
            <a:r>
              <a:rPr lang="en-US" sz="3600" i="0" u="none" strike="noStrike" cap="none" dirty="0">
                <a:solidFill>
                  <a:srgbClr val="FF7F00"/>
                </a:solidFill>
                <a:latin typeface="Courier"/>
                <a:ea typeface="Courier"/>
                <a:cs typeface="Courier"/>
                <a:sym typeface="Courier New"/>
              </a:rPr>
              <a:t>!'</a:t>
            </a:r>
            <a:r>
              <a:rPr lang="en-US" sz="3600" i="0" u="none" strike="noStrike" cap="none" dirty="0">
                <a:solidFill>
                  <a:schemeClr val="bg1"/>
                </a:solidFill>
                <a:latin typeface="Courier"/>
                <a:ea typeface="Courier"/>
                <a:cs typeface="Courier"/>
                <a:sym typeface="Courier New"/>
              </a:rPr>
              <a:t>)</a:t>
            </a:r>
          </a:p>
        </p:txBody>
      </p:sp>
      <p:sp>
        <p:nvSpPr>
          <p:cNvPr id="400" name="Shape 400"/>
          <p:cNvSpPr txBox="1"/>
          <p:nvPr/>
        </p:nvSpPr>
        <p:spPr>
          <a:xfrm>
            <a:off x="11091861" y="3003550"/>
            <a:ext cx="3237514" cy="4902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4800" u="none" strike="noStrike" cap="none" dirty="0">
                <a:solidFill>
                  <a:srgbClr val="FFFFFF"/>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4800" u="none" strike="noStrike" cap="none" dirty="0">
                <a:solidFill>
                  <a:srgbClr val="FFFFFF"/>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4800" u="none" strike="noStrike" cap="none" dirty="0">
                <a:solidFill>
                  <a:srgbClr val="FFFF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4800" u="none" strike="noStrike" cap="none" dirty="0">
                <a:solidFill>
                  <a:srgbClr val="FFFFFF"/>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4800" u="none" strike="noStrike" cap="none" dirty="0">
                <a:solidFill>
                  <a:srgbClr val="FF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l-GR" sz="4800" u="none" strike="noStrike" cap="none" dirty="0">
                <a:solidFill>
                  <a:srgbClr val="FFFFFF"/>
                </a:solidFill>
                <a:latin typeface="Arial" charset="0"/>
                <a:ea typeface="Arial" charset="0"/>
                <a:cs typeface="Arial" charset="0"/>
                <a:sym typeface="Cabin"/>
              </a:rPr>
              <a:t>Εκτόξευση</a:t>
            </a:r>
            <a:r>
              <a:rPr lang="en-US" sz="4800" u="none" strike="noStrike" cap="none" dirty="0">
                <a:solidFill>
                  <a:srgbClr val="FFFFFF"/>
                </a:solidFill>
                <a:latin typeface="Arial" charset="0"/>
                <a:ea typeface="Arial" charset="0"/>
                <a:cs typeface="Arial" charset="0"/>
                <a:sym typeface="Cabin"/>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Ένας Καθορισμένος Βρόχος με Συμβολοσειρές</a:t>
            </a:r>
            <a:endParaRPr lang="en-US" sz="7600" u="none" strike="noStrike" cap="none" dirty="0">
              <a:solidFill>
                <a:srgbClr val="FFD966"/>
              </a:solidFill>
              <a:latin typeface="Arial" charset="0"/>
              <a:ea typeface="Arial" charset="0"/>
              <a:cs typeface="Arial" charset="0"/>
              <a:sym typeface="Cabin"/>
            </a:endParaRPr>
          </a:p>
        </p:txBody>
      </p:sp>
      <p:sp>
        <p:nvSpPr>
          <p:cNvPr id="406" name="Shape 406"/>
          <p:cNvSpPr txBox="1"/>
          <p:nvPr/>
        </p:nvSpPr>
        <p:spPr>
          <a:xfrm>
            <a:off x="698125" y="4144325"/>
            <a:ext cx="92139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friends</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Δημήτρης</a:t>
            </a:r>
            <a:r>
              <a:rPr lang="en-US" sz="3000" i="0" u="none" strike="noStrike" cap="none" dirty="0">
                <a:solidFill>
                  <a:srgbClr val="FF7F00"/>
                </a:solidFill>
                <a:latin typeface="Courier"/>
                <a:ea typeface="Courier"/>
                <a:cs typeface="Courier"/>
                <a:sym typeface="Courier New"/>
              </a:rPr>
              <a:t>', '</a:t>
            </a:r>
            <a:r>
              <a:rPr lang="el-GR" sz="3000" i="0" u="none" strike="noStrike" cap="none" dirty="0">
                <a:solidFill>
                  <a:srgbClr val="FF7F00"/>
                </a:solidFill>
                <a:latin typeface="Courier"/>
                <a:ea typeface="Courier"/>
                <a:cs typeface="Courier"/>
                <a:sym typeface="Courier New"/>
              </a:rPr>
              <a:t>Σοφία</a:t>
            </a:r>
            <a:r>
              <a:rPr lang="en-US" sz="3000" i="0" u="none" strike="noStrike" cap="none" dirty="0">
                <a:solidFill>
                  <a:srgbClr val="FF7F00"/>
                </a:solidFill>
                <a:latin typeface="Courier"/>
                <a:ea typeface="Courier"/>
                <a:cs typeface="Courier"/>
                <a:sym typeface="Courier New"/>
              </a:rPr>
              <a:t>', '</a:t>
            </a:r>
            <a:r>
              <a:rPr lang="el-GR" sz="3000" i="0" u="none" strike="noStrike" cap="none" dirty="0">
                <a:solidFill>
                  <a:srgbClr val="FF7F00"/>
                </a:solidFill>
                <a:latin typeface="Courier"/>
                <a:ea typeface="Courier"/>
                <a:cs typeface="Courier"/>
                <a:sym typeface="Courier New"/>
              </a:rPr>
              <a:t>Άρης</a:t>
            </a: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friend</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friends </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Καλή Χρονιά</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friend</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Τέλος</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chemeClr val="bg1"/>
                </a:solidFill>
                <a:latin typeface="Courier"/>
                <a:ea typeface="Courier"/>
                <a:cs typeface="Courier"/>
                <a:sym typeface="Courier New"/>
              </a:rPr>
              <a:t>)</a:t>
            </a:r>
          </a:p>
        </p:txBody>
      </p:sp>
      <p:sp>
        <p:nvSpPr>
          <p:cNvPr id="407" name="Shape 407"/>
          <p:cNvSpPr txBox="1"/>
          <p:nvPr/>
        </p:nvSpPr>
        <p:spPr>
          <a:xfrm>
            <a:off x="10287000" y="3551825"/>
            <a:ext cx="5767975" cy="309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l-GR" sz="3600" u="none" strike="noStrike" cap="none" dirty="0">
                <a:solidFill>
                  <a:srgbClr val="FFFFFF"/>
                </a:solidFill>
                <a:latin typeface="Arial" charset="0"/>
                <a:ea typeface="Arial" charset="0"/>
                <a:cs typeface="Arial" charset="0"/>
                <a:sym typeface="Cabin"/>
              </a:rPr>
              <a:t>Καλή Χρονιά</a:t>
            </a:r>
            <a:r>
              <a:rPr lang="en-US" sz="3600" u="none" strike="noStrike" cap="none" dirty="0">
                <a:solidFill>
                  <a:srgbClr val="FFFFFF"/>
                </a:solidFill>
                <a:latin typeface="Arial" charset="0"/>
                <a:ea typeface="Arial" charset="0"/>
                <a:cs typeface="Arial" charset="0"/>
                <a:sym typeface="Cabin"/>
              </a:rPr>
              <a:t>: </a:t>
            </a:r>
            <a:r>
              <a:rPr lang="el-GR" sz="3600" u="none" strike="noStrike" cap="none" dirty="0">
                <a:solidFill>
                  <a:srgbClr val="FFFFFF"/>
                </a:solidFill>
                <a:latin typeface="Arial" charset="0"/>
                <a:ea typeface="Arial" charset="0"/>
                <a:cs typeface="Arial" charset="0"/>
                <a:sym typeface="Cabin"/>
              </a:rPr>
              <a:t>Δημήτρης</a:t>
            </a:r>
            <a:br>
              <a:rPr lang="en-US" sz="3600" u="none" strike="noStrike" cap="none" dirty="0">
                <a:solidFill>
                  <a:srgbClr val="FFFFFF"/>
                </a:solidFill>
                <a:latin typeface="Arial" charset="0"/>
                <a:ea typeface="Arial" charset="0"/>
                <a:cs typeface="Arial" charset="0"/>
                <a:sym typeface="Cabin"/>
              </a:rPr>
            </a:br>
            <a:r>
              <a:rPr lang="el-GR" sz="3600" u="none" strike="noStrike" cap="none" dirty="0">
                <a:solidFill>
                  <a:srgbClr val="FFFFFF"/>
                </a:solidFill>
                <a:latin typeface="Arial" charset="0"/>
                <a:ea typeface="Arial" charset="0"/>
                <a:cs typeface="Arial" charset="0"/>
                <a:sym typeface="Cabin"/>
              </a:rPr>
              <a:t>Καλή Χρονιά </a:t>
            </a:r>
            <a:r>
              <a:rPr lang="en-US" sz="3600" u="none" strike="noStrike" cap="none" dirty="0">
                <a:solidFill>
                  <a:srgbClr val="FFFFFF"/>
                </a:solidFill>
                <a:latin typeface="Arial" charset="0"/>
                <a:ea typeface="Arial" charset="0"/>
                <a:cs typeface="Arial" charset="0"/>
                <a:sym typeface="Cabin"/>
              </a:rPr>
              <a:t>: </a:t>
            </a:r>
            <a:r>
              <a:rPr lang="el-GR" sz="3600" u="none" strike="noStrike" cap="none" dirty="0">
                <a:solidFill>
                  <a:srgbClr val="FFFFFF"/>
                </a:solidFill>
                <a:latin typeface="Arial" charset="0"/>
                <a:ea typeface="Arial" charset="0"/>
                <a:cs typeface="Arial" charset="0"/>
                <a:sym typeface="Cabin"/>
              </a:rPr>
              <a:t>Σοφία</a:t>
            </a:r>
            <a:endParaRPr lang="en-US" sz="3600" u="none" strike="noStrike" cap="none" dirty="0">
              <a:solidFill>
                <a:srgbClr val="FFFF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600" u="none" strike="noStrike" cap="none" dirty="0">
                <a:solidFill>
                  <a:srgbClr val="FFFFFF"/>
                </a:solidFill>
                <a:latin typeface="Arial" charset="0"/>
                <a:ea typeface="Arial" charset="0"/>
                <a:cs typeface="Arial" charset="0"/>
                <a:sym typeface="Cabin"/>
              </a:rPr>
              <a:t>Καλή Χρονιά </a:t>
            </a:r>
            <a:r>
              <a:rPr lang="en-US" sz="3600" u="none" strike="noStrike" cap="none" dirty="0">
                <a:solidFill>
                  <a:srgbClr val="FFFFFF"/>
                </a:solidFill>
                <a:latin typeface="Arial" charset="0"/>
                <a:ea typeface="Arial" charset="0"/>
                <a:cs typeface="Arial" charset="0"/>
                <a:sym typeface="Cabin"/>
              </a:rPr>
              <a:t>: </a:t>
            </a:r>
            <a:r>
              <a:rPr lang="el-GR" sz="3600" u="none" strike="noStrike" cap="none" dirty="0">
                <a:solidFill>
                  <a:srgbClr val="FFFFFF"/>
                </a:solidFill>
                <a:latin typeface="Arial" charset="0"/>
                <a:ea typeface="Arial" charset="0"/>
                <a:cs typeface="Arial" charset="0"/>
                <a:sym typeface="Cabin"/>
              </a:rPr>
              <a:t>Άρης</a:t>
            </a:r>
            <a:endParaRPr lang="en-US" sz="3600" u="none" strike="noStrike" cap="none" dirty="0">
              <a:solidFill>
                <a:srgbClr val="FFFF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Font typeface="Cabin"/>
              <a:buNone/>
            </a:pPr>
            <a:endParaRPr sz="3600" dirty="0">
              <a:solidFill>
                <a:srgbClr val="FFFF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600" u="none" strike="noStrike" cap="none" dirty="0">
                <a:solidFill>
                  <a:srgbClr val="FFFFFF"/>
                </a:solidFill>
                <a:latin typeface="Arial" charset="0"/>
                <a:ea typeface="Arial" charset="0"/>
                <a:cs typeface="Arial" charset="0"/>
                <a:sym typeface="Cabin"/>
              </a:rPr>
              <a:t>Τέλος</a:t>
            </a:r>
            <a:r>
              <a:rPr lang="en-US" sz="3600" u="none" strike="noStrike" cap="none" dirty="0">
                <a:solidFill>
                  <a:srgbClr val="FFFFFF"/>
                </a:solidFill>
                <a:latin typeface="Arial" charset="0"/>
                <a:ea typeface="Arial" charset="0"/>
                <a:cs typeface="Arial" charset="0"/>
                <a:sym typeface="Cabin"/>
              </a:rPr>
              <a:t>!</a:t>
            </a:r>
          </a:p>
        </p:txBody>
      </p:sp>
      <p:cxnSp>
        <p:nvCxnSpPr>
          <p:cNvPr id="408" name="Shape 408"/>
          <p:cNvCxnSpPr>
            <a:cxnSpLocks/>
          </p:cNvCxnSpPr>
          <p:nvPr/>
        </p:nvCxnSpPr>
        <p:spPr>
          <a:xfrm flipH="1">
            <a:off x="9001125" y="4777875"/>
            <a:ext cx="1148715" cy="708525"/>
          </a:xfrm>
          <a:prstGeom prst="straightConnector1">
            <a:avLst/>
          </a:prstGeom>
          <a:noFill/>
          <a:ln w="50800" cap="rnd" cmpd="sng">
            <a:solidFill>
              <a:srgbClr val="FFFF00"/>
            </a:solidFill>
            <a:prstDash val="solid"/>
            <a:miter/>
            <a:headEnd type="stealth" w="med" len="med"/>
            <a:tailEnd type="none" w="med" len="med"/>
          </a:ln>
        </p:spPr>
      </p:cxnSp>
      <p:cxnSp>
        <p:nvCxnSpPr>
          <p:cNvPr id="409" name="Shape 409"/>
          <p:cNvCxnSpPr>
            <a:cxnSpLocks/>
          </p:cNvCxnSpPr>
          <p:nvPr/>
        </p:nvCxnSpPr>
        <p:spPr>
          <a:xfrm flipH="1" flipV="1">
            <a:off x="4057651" y="5972176"/>
            <a:ext cx="5991534" cy="243724"/>
          </a:xfrm>
          <a:prstGeom prst="straightConnector1">
            <a:avLst/>
          </a:prstGeom>
          <a:noFill/>
          <a:ln w="50800" cap="rnd" cmpd="sng">
            <a:solidFill>
              <a:srgbClr val="FFFF00"/>
            </a:solidFill>
            <a:prstDash val="solid"/>
            <a:miter/>
            <a:headEnd type="stealth"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txBox="1">
            <a:spLocks noGrp="1"/>
          </p:cNvSpPr>
          <p:nvPr>
            <p:ph type="title"/>
          </p:nvPr>
        </p:nvSpPr>
        <p:spPr>
          <a:xfrm>
            <a:off x="402299" y="817418"/>
            <a:ext cx="15451403" cy="113545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Ένας Απλός Καθορισμένος Βρόχος</a:t>
            </a:r>
            <a:endParaRPr lang="en-US" sz="7600" u="none" strike="noStrike" cap="none" dirty="0">
              <a:solidFill>
                <a:srgbClr val="FFD966"/>
              </a:solidFill>
              <a:latin typeface="Arial" charset="0"/>
              <a:ea typeface="Arial" charset="0"/>
              <a:cs typeface="Arial" charset="0"/>
              <a:sym typeface="Cabin"/>
            </a:endParaRPr>
          </a:p>
        </p:txBody>
      </p:sp>
      <p:sp>
        <p:nvSpPr>
          <p:cNvPr id="417" name="Shape 417"/>
          <p:cNvSpPr txBox="1"/>
          <p:nvPr/>
        </p:nvSpPr>
        <p:spPr>
          <a:xfrm>
            <a:off x="8786700" y="3524225"/>
            <a:ext cx="5106600" cy="1660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i</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7F00"/>
                </a:solidFill>
                <a:latin typeface="Courier"/>
                <a:ea typeface="Courier"/>
                <a:cs typeface="Courier"/>
                <a:sym typeface="Courier New"/>
              </a:rPr>
              <a:t>[5, 4, 3, 2, 1]</a:t>
            </a:r>
            <a:r>
              <a:rPr lang="en-US" sz="2400" i="0" u="none" strike="noStrike" cap="none" dirty="0">
                <a:solidFill>
                  <a:srgbClr val="00FF00"/>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print</a:t>
            </a:r>
            <a:r>
              <a:rPr lang="en-US" sz="2400" dirty="0">
                <a:solidFill>
                  <a:schemeClr val="lt1"/>
                </a:solidFill>
                <a:latin typeface="Courier"/>
                <a:ea typeface="Courier"/>
                <a:cs typeface="Courier"/>
                <a:sym typeface="Courier New"/>
              </a:rPr>
              <a:t>(</a:t>
            </a:r>
            <a:r>
              <a:rPr lang="en-US" sz="2400" i="0" u="none" strike="noStrike" cap="none" dirty="0" err="1">
                <a:solidFill>
                  <a:srgbClr val="00FF00"/>
                </a:solidFill>
                <a:latin typeface="Courier"/>
                <a:ea typeface="Courier"/>
                <a:cs typeface="Courier"/>
                <a:sym typeface="Courier New"/>
              </a:rPr>
              <a:t>i</a:t>
            </a:r>
            <a:r>
              <a:rPr lang="en-US" sz="24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print</a:t>
            </a:r>
            <a:r>
              <a:rPr lang="en-US" sz="2400" dirty="0">
                <a:solidFill>
                  <a:schemeClr val="lt1"/>
                </a:solidFill>
                <a:latin typeface="Courier"/>
                <a:ea typeface="Courier"/>
                <a:cs typeface="Courier"/>
                <a:sym typeface="Courier New"/>
              </a:rPr>
              <a:t>(</a:t>
            </a:r>
            <a:r>
              <a:rPr lang="en-US" sz="2400" i="0" u="none" strike="noStrike" cap="none" dirty="0">
                <a:solidFill>
                  <a:srgbClr val="FF7F00"/>
                </a:solidFill>
                <a:latin typeface="Courier"/>
                <a:ea typeface="Courier"/>
                <a:cs typeface="Courier"/>
                <a:sym typeface="Courier New"/>
              </a:rPr>
              <a:t>‘</a:t>
            </a:r>
            <a:r>
              <a:rPr lang="el-GR" sz="2400" i="0" u="none" strike="noStrike" cap="none" dirty="0">
                <a:solidFill>
                  <a:srgbClr val="FF7F00"/>
                </a:solidFill>
                <a:latin typeface="Courier"/>
                <a:ea typeface="Courier"/>
                <a:cs typeface="Courier"/>
                <a:sym typeface="Courier New"/>
              </a:rPr>
              <a:t>Εκτόξευση</a:t>
            </a:r>
            <a:r>
              <a:rPr lang="en-US" sz="2400" i="0" u="none" strike="noStrike" cap="none" dirty="0">
                <a:solidFill>
                  <a:srgbClr val="FF7F00"/>
                </a:solidFill>
                <a:latin typeface="Courier"/>
                <a:ea typeface="Courier"/>
                <a:cs typeface="Courier"/>
                <a:sym typeface="Courier New"/>
              </a:rPr>
              <a:t>!'</a:t>
            </a:r>
            <a:r>
              <a:rPr lang="en-US" sz="2400" i="0" u="none" strike="noStrike" cap="none" dirty="0">
                <a:solidFill>
                  <a:schemeClr val="bg1"/>
                </a:solidFill>
                <a:latin typeface="Courier"/>
                <a:ea typeface="Courier"/>
                <a:cs typeface="Courier"/>
                <a:sym typeface="Courier New"/>
              </a:rPr>
              <a:t>)</a:t>
            </a:r>
          </a:p>
        </p:txBody>
      </p:sp>
      <p:sp>
        <p:nvSpPr>
          <p:cNvPr id="418" name="Shape 418"/>
          <p:cNvSpPr txBox="1"/>
          <p:nvPr/>
        </p:nvSpPr>
        <p:spPr>
          <a:xfrm>
            <a:off x="14170825" y="3059375"/>
            <a:ext cx="1980826"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u="none" strike="noStrike" cap="none" dirty="0">
                <a:solidFill>
                  <a:srgbClr val="FFFFFF"/>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000" u="none" strike="noStrike" cap="none" dirty="0">
                <a:solidFill>
                  <a:srgbClr val="FFFFFF"/>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000" u="none" strike="noStrike" cap="none" dirty="0">
                <a:solidFill>
                  <a:srgbClr val="FFFF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000" u="none" strike="noStrike" cap="none" dirty="0">
                <a:solidFill>
                  <a:srgbClr val="FFFFFF"/>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000" u="none" strike="noStrike" cap="none" dirty="0">
                <a:solidFill>
                  <a:srgbClr val="FF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l-GR" sz="3000" u="none" strike="noStrike" cap="none" dirty="0">
                <a:solidFill>
                  <a:srgbClr val="FFFFFF"/>
                </a:solidFill>
                <a:latin typeface="Arial" charset="0"/>
                <a:ea typeface="Arial" charset="0"/>
                <a:cs typeface="Arial" charset="0"/>
                <a:sym typeface="Cabin"/>
              </a:rPr>
              <a:t>Εκτόξευση</a:t>
            </a:r>
            <a:r>
              <a:rPr lang="en-US" sz="3000" u="none" strike="noStrike" cap="none" dirty="0">
                <a:solidFill>
                  <a:srgbClr val="FFFFFF"/>
                </a:solidFill>
                <a:latin typeface="Arial" charset="0"/>
                <a:ea typeface="Arial" charset="0"/>
                <a:cs typeface="Arial" charset="0"/>
                <a:sym typeface="Cabin"/>
              </a:rPr>
              <a:t>!</a:t>
            </a:r>
          </a:p>
        </p:txBody>
      </p:sp>
      <p:cxnSp>
        <p:nvCxnSpPr>
          <p:cNvPr id="419" name="Shape 419"/>
          <p:cNvCxnSpPr/>
          <p:nvPr/>
        </p:nvCxnSpPr>
        <p:spPr>
          <a:xfrm rot="10800000">
            <a:off x="3041537" y="21879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420" name="Shape 420"/>
          <p:cNvSpPr/>
          <p:nvPr/>
        </p:nvSpPr>
        <p:spPr>
          <a:xfrm>
            <a:off x="1625600" y="2748300"/>
            <a:ext cx="2870100" cy="1269899"/>
          </a:xfrm>
          <a:prstGeom prst="diamond">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400" u="none" strike="noStrike" cap="none" dirty="0">
                <a:solidFill>
                  <a:srgbClr val="FF9900"/>
                </a:solidFill>
                <a:latin typeface="Arial" charset="0"/>
                <a:ea typeface="Arial" charset="0"/>
                <a:cs typeface="Arial" charset="0"/>
                <a:sym typeface="Cabin"/>
              </a:rPr>
              <a:t>Τέλος;</a:t>
            </a:r>
            <a:endParaRPr lang="en-US" sz="3400" u="none" strike="noStrike" cap="none" dirty="0">
              <a:solidFill>
                <a:srgbClr val="FF9900"/>
              </a:solidFill>
              <a:latin typeface="Arial" charset="0"/>
              <a:ea typeface="Arial" charset="0"/>
              <a:cs typeface="Arial" charset="0"/>
              <a:sym typeface="Cabin"/>
            </a:endParaRPr>
          </a:p>
        </p:txBody>
      </p:sp>
      <p:cxnSp>
        <p:nvCxnSpPr>
          <p:cNvPr id="421" name="Shape 421"/>
          <p:cNvCxnSpPr>
            <a:cxnSpLocks/>
          </p:cNvCxnSpPr>
          <p:nvPr/>
        </p:nvCxnSpPr>
        <p:spPr>
          <a:xfrm flipH="1" flipV="1">
            <a:off x="3060712" y="4018399"/>
            <a:ext cx="11124" cy="1697573"/>
          </a:xfrm>
          <a:prstGeom prst="straightConnector1">
            <a:avLst/>
          </a:prstGeom>
          <a:noFill/>
          <a:ln w="76200" cap="rnd" cmpd="sng">
            <a:solidFill>
              <a:srgbClr val="00FFFF"/>
            </a:solidFill>
            <a:prstDash val="solid"/>
            <a:miter/>
            <a:headEnd type="none" w="med" len="med"/>
            <a:tailEnd type="stealth" w="med" len="med"/>
          </a:ln>
        </p:spPr>
      </p:cxnSp>
      <p:cxnSp>
        <p:nvCxnSpPr>
          <p:cNvPr id="422" name="Shape 422"/>
          <p:cNvCxnSpPr>
            <a:cxnSpLocks/>
            <a:stCxn id="424" idx="0"/>
            <a:endCxn id="433" idx="2"/>
          </p:cNvCxnSpPr>
          <p:nvPr/>
        </p:nvCxnSpPr>
        <p:spPr>
          <a:xfrm flipH="1" flipV="1">
            <a:off x="6524756" y="3947833"/>
            <a:ext cx="3593" cy="547264"/>
          </a:xfrm>
          <a:prstGeom prst="straightConnector1">
            <a:avLst/>
          </a:prstGeom>
          <a:noFill/>
          <a:ln w="76200" cap="rnd" cmpd="sng">
            <a:solidFill>
              <a:srgbClr val="00FFFF"/>
            </a:solidFill>
            <a:prstDash val="solid"/>
            <a:miter/>
            <a:headEnd type="stealth" w="med" len="med"/>
            <a:tailEnd type="none" w="med" len="med"/>
          </a:ln>
        </p:spPr>
      </p:cxnSp>
      <p:cxnSp>
        <p:nvCxnSpPr>
          <p:cNvPr id="423" name="Shape 423"/>
          <p:cNvCxnSpPr>
            <a:cxnSpLocks/>
            <a:stCxn id="424" idx="2"/>
          </p:cNvCxnSpPr>
          <p:nvPr/>
        </p:nvCxnSpPr>
        <p:spPr>
          <a:xfrm>
            <a:off x="6528349" y="5244496"/>
            <a:ext cx="0" cy="471476"/>
          </a:xfrm>
          <a:prstGeom prst="straightConnector1">
            <a:avLst/>
          </a:prstGeom>
          <a:noFill/>
          <a:ln w="76200" cap="rnd" cmpd="sng">
            <a:solidFill>
              <a:srgbClr val="00FFFF"/>
            </a:solidFill>
            <a:prstDash val="solid"/>
            <a:miter/>
            <a:headEnd type="none" w="med" len="med"/>
            <a:tailEnd type="none" w="med" len="med"/>
          </a:ln>
        </p:spPr>
      </p:cxnSp>
      <p:cxnSp>
        <p:nvCxnSpPr>
          <p:cNvPr id="425" name="Shape 425"/>
          <p:cNvCxnSpPr>
            <a:cxnSpLocks/>
          </p:cNvCxnSpPr>
          <p:nvPr/>
        </p:nvCxnSpPr>
        <p:spPr>
          <a:xfrm>
            <a:off x="3096911" y="5715972"/>
            <a:ext cx="3431438" cy="0"/>
          </a:xfrm>
          <a:prstGeom prst="straightConnector1">
            <a:avLst/>
          </a:prstGeom>
          <a:noFill/>
          <a:ln w="76200" cap="rnd" cmpd="sng">
            <a:solidFill>
              <a:srgbClr val="00FFFF"/>
            </a:solidFill>
            <a:prstDash val="solid"/>
            <a:miter/>
            <a:headEnd type="none" w="med" len="med"/>
            <a:tailEnd type="none" w="med" len="med"/>
          </a:ln>
        </p:spPr>
      </p:cxnSp>
      <p:cxnSp>
        <p:nvCxnSpPr>
          <p:cNvPr id="426" name="Shape 426"/>
          <p:cNvCxnSpPr/>
          <p:nvPr/>
        </p:nvCxnSpPr>
        <p:spPr>
          <a:xfrm flipH="1">
            <a:off x="1269974" y="339282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427" name="Shape 427"/>
          <p:cNvCxnSpPr>
            <a:cxnSpLocks/>
            <a:stCxn id="431" idx="0"/>
          </p:cNvCxnSpPr>
          <p:nvPr/>
        </p:nvCxnSpPr>
        <p:spPr>
          <a:xfrm flipH="1" flipV="1">
            <a:off x="3096911" y="6234574"/>
            <a:ext cx="21804" cy="577726"/>
          </a:xfrm>
          <a:prstGeom prst="straightConnector1">
            <a:avLst/>
          </a:prstGeom>
          <a:noFill/>
          <a:ln w="76200" cap="rnd" cmpd="sng">
            <a:solidFill>
              <a:srgbClr val="00FFFF"/>
            </a:solidFill>
            <a:prstDash val="solid"/>
            <a:miter/>
            <a:headEnd type="stealth" w="med" len="med"/>
            <a:tailEnd type="none" w="med" len="med"/>
          </a:ln>
        </p:spPr>
      </p:cxnSp>
      <p:cxnSp>
        <p:nvCxnSpPr>
          <p:cNvPr id="428" name="Shape 428"/>
          <p:cNvCxnSpPr/>
          <p:nvPr/>
        </p:nvCxnSpPr>
        <p:spPr>
          <a:xfrm rot="10800000">
            <a:off x="1300036" y="3446712"/>
            <a:ext cx="3299" cy="2779799"/>
          </a:xfrm>
          <a:prstGeom prst="straightConnector1">
            <a:avLst/>
          </a:prstGeom>
          <a:noFill/>
          <a:ln w="76200" cap="rnd" cmpd="sng">
            <a:solidFill>
              <a:srgbClr val="00FFFF"/>
            </a:solidFill>
            <a:prstDash val="solid"/>
            <a:miter/>
            <a:headEnd type="stealth" w="med" len="med"/>
            <a:tailEnd type="none" w="med" len="med"/>
          </a:ln>
        </p:spPr>
      </p:cxnSp>
      <p:cxnSp>
        <p:nvCxnSpPr>
          <p:cNvPr id="429" name="Shape 429"/>
          <p:cNvCxnSpPr/>
          <p:nvPr/>
        </p:nvCxnSpPr>
        <p:spPr>
          <a:xfrm>
            <a:off x="1300161" y="6251912"/>
            <a:ext cx="1752600" cy="0"/>
          </a:xfrm>
          <a:prstGeom prst="straightConnector1">
            <a:avLst/>
          </a:prstGeom>
          <a:noFill/>
          <a:ln w="76200" cap="rnd" cmpd="sng">
            <a:solidFill>
              <a:srgbClr val="00FFFF"/>
            </a:solidFill>
            <a:prstDash val="solid"/>
            <a:miter/>
            <a:headEnd type="none" w="med" len="med"/>
            <a:tailEnd type="none" w="med" len="med"/>
          </a:ln>
        </p:spPr>
      </p:cxnSp>
      <p:sp>
        <p:nvSpPr>
          <p:cNvPr id="430" name="Shape 430"/>
          <p:cNvSpPr txBox="1"/>
          <p:nvPr/>
        </p:nvSpPr>
        <p:spPr>
          <a:xfrm>
            <a:off x="698076" y="2634000"/>
            <a:ext cx="1175905"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Ναι</a:t>
            </a:r>
            <a:endParaRPr lang="en-US" sz="3600" u="none" strike="noStrike" cap="none" dirty="0">
              <a:solidFill>
                <a:schemeClr val="lt1"/>
              </a:solidFill>
              <a:latin typeface="Arial" charset="0"/>
              <a:ea typeface="Arial" charset="0"/>
              <a:cs typeface="Arial" charset="0"/>
              <a:sym typeface="Cabin"/>
            </a:endParaRPr>
          </a:p>
        </p:txBody>
      </p:sp>
      <p:sp>
        <p:nvSpPr>
          <p:cNvPr id="431" name="Shape 431"/>
          <p:cNvSpPr txBox="1"/>
          <p:nvPr/>
        </p:nvSpPr>
        <p:spPr>
          <a:xfrm>
            <a:off x="1269973" y="6812300"/>
            <a:ext cx="3697483"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l-GR" sz="3500" u="none" strike="noStrike" cap="none" dirty="0">
                <a:solidFill>
                  <a:schemeClr val="lt1"/>
                </a:solidFill>
                <a:latin typeface="Arial" charset="0"/>
                <a:ea typeface="Arial" charset="0"/>
                <a:cs typeface="Arial" charset="0"/>
                <a:sym typeface="Cabin"/>
              </a:rPr>
              <a:t>Εκτόξευση</a:t>
            </a:r>
            <a:r>
              <a:rPr lang="en-US" sz="3500" u="none" strike="noStrike" cap="none" dirty="0">
                <a:solidFill>
                  <a:schemeClr val="lt1"/>
                </a:solidFill>
                <a:latin typeface="Arial" charset="0"/>
                <a:ea typeface="Arial" charset="0"/>
                <a:cs typeface="Arial" charset="0"/>
                <a:sym typeface="Cabin"/>
              </a:rPr>
              <a:t>!')</a:t>
            </a:r>
          </a:p>
        </p:txBody>
      </p:sp>
      <p:sp>
        <p:nvSpPr>
          <p:cNvPr id="424" name="Shape 424"/>
          <p:cNvSpPr txBox="1"/>
          <p:nvPr/>
        </p:nvSpPr>
        <p:spPr>
          <a:xfrm>
            <a:off x="5067799" y="449509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err="1">
                <a:solidFill>
                  <a:srgbClr val="00FF00"/>
                </a:solidFill>
                <a:latin typeface="Arial" charset="0"/>
                <a:ea typeface="Arial" charset="0"/>
                <a:cs typeface="Arial" charset="0"/>
                <a:sym typeface="Cabin"/>
              </a:rPr>
              <a:t>i</a:t>
            </a:r>
            <a:r>
              <a:rPr lang="en-US" sz="3500" u="none" strike="noStrike" cap="none" dirty="0">
                <a:solidFill>
                  <a:schemeClr val="bg1"/>
                </a:solidFill>
                <a:latin typeface="Arial" charset="0"/>
                <a:ea typeface="Arial" charset="0"/>
                <a:cs typeface="Arial" charset="0"/>
                <a:sym typeface="Cabin"/>
              </a:rPr>
              <a:t>)</a:t>
            </a:r>
          </a:p>
        </p:txBody>
      </p:sp>
      <p:sp>
        <p:nvSpPr>
          <p:cNvPr id="432" name="Shape 432"/>
          <p:cNvSpPr txBox="1"/>
          <p:nvPr/>
        </p:nvSpPr>
        <p:spPr>
          <a:xfrm>
            <a:off x="4087438" y="25705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Όχι</a:t>
            </a:r>
            <a:endParaRPr lang="en-US" sz="3600" u="none" strike="noStrike" cap="none" dirty="0">
              <a:solidFill>
                <a:schemeClr val="lt1"/>
              </a:solidFill>
              <a:latin typeface="Arial" charset="0"/>
              <a:ea typeface="Arial" charset="0"/>
              <a:cs typeface="Arial" charset="0"/>
              <a:sym typeface="Cabin"/>
            </a:endParaRPr>
          </a:p>
        </p:txBody>
      </p:sp>
      <p:sp>
        <p:nvSpPr>
          <p:cNvPr id="433" name="Shape 433"/>
          <p:cNvSpPr txBox="1"/>
          <p:nvPr/>
        </p:nvSpPr>
        <p:spPr>
          <a:xfrm>
            <a:off x="4967456" y="2815676"/>
            <a:ext cx="3114600" cy="1132157"/>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500" u="none" strike="noStrike" cap="none" dirty="0">
                <a:solidFill>
                  <a:srgbClr val="FF9900"/>
                </a:solidFill>
                <a:latin typeface="Arial" charset="0"/>
                <a:ea typeface="Arial" charset="0"/>
                <a:cs typeface="Arial" charset="0"/>
                <a:sym typeface="Cabin"/>
              </a:rPr>
              <a:t>Προχώρα στο επόμενο</a:t>
            </a:r>
            <a:r>
              <a:rPr lang="en-US" sz="3500" u="none" strike="noStrike" cap="none" dirty="0">
                <a:solidFill>
                  <a:srgbClr val="FF9900"/>
                </a:solidFill>
                <a:latin typeface="Arial" charset="0"/>
                <a:ea typeface="Arial" charset="0"/>
                <a:cs typeface="Arial" charset="0"/>
                <a:sym typeface="Cabin"/>
              </a:rPr>
              <a:t> </a:t>
            </a:r>
            <a:r>
              <a:rPr lang="en-US" sz="3500" u="none" strike="noStrike" cap="none" dirty="0" err="1">
                <a:solidFill>
                  <a:srgbClr val="00FF00"/>
                </a:solidFill>
                <a:latin typeface="Arial" charset="0"/>
                <a:ea typeface="Arial" charset="0"/>
                <a:cs typeface="Arial" charset="0"/>
                <a:sym typeface="Cabin"/>
              </a:rPr>
              <a:t>i</a:t>
            </a:r>
            <a:r>
              <a:rPr lang="en-US" sz="3500" u="none" strike="noStrike" cap="none" dirty="0">
                <a:solidFill>
                  <a:srgbClr val="FF9900"/>
                </a:solidFill>
                <a:latin typeface="Arial" charset="0"/>
                <a:ea typeface="Arial" charset="0"/>
                <a:cs typeface="Arial" charset="0"/>
                <a:sym typeface="Cabin"/>
              </a:rPr>
              <a:t> </a:t>
            </a:r>
          </a:p>
        </p:txBody>
      </p:sp>
      <p:sp>
        <p:nvSpPr>
          <p:cNvPr id="434" name="Shape 434"/>
          <p:cNvSpPr txBox="1"/>
          <p:nvPr/>
        </p:nvSpPr>
        <p:spPr>
          <a:xfrm>
            <a:off x="5435293" y="6536301"/>
            <a:ext cx="10418407" cy="199809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Οι καθορισμένοι βρόχοι (βρόχος </a:t>
            </a:r>
            <a:r>
              <a:rPr lang="en-US" sz="3200" u="none" strike="noStrike" cap="none" dirty="0">
                <a:solidFill>
                  <a:schemeClr val="lt1"/>
                </a:solidFill>
                <a:latin typeface="Arial" charset="0"/>
                <a:ea typeface="Arial" charset="0"/>
                <a:cs typeface="Arial" charset="0"/>
                <a:sym typeface="Cabin"/>
              </a:rPr>
              <a:t>for</a:t>
            </a:r>
            <a:r>
              <a:rPr lang="el-GR" sz="3200" u="none" strike="noStrike" cap="none" dirty="0">
                <a:solidFill>
                  <a:schemeClr val="lt1"/>
                </a:solidFill>
                <a:latin typeface="Arial" charset="0"/>
                <a:ea typeface="Arial" charset="0"/>
                <a:cs typeface="Arial" charset="0"/>
                <a:sym typeface="Cabin"/>
              </a:rPr>
              <a:t>) χρησιμοποιούν </a:t>
            </a:r>
            <a:r>
              <a:rPr lang="el-GR" sz="3200" dirty="0">
                <a:solidFill>
                  <a:srgbClr val="00FF00"/>
                </a:solidFill>
                <a:latin typeface="Arial" charset="0"/>
                <a:cs typeface="Arial" charset="0"/>
                <a:sym typeface="Cabin"/>
              </a:rPr>
              <a:t>μεταβλητές</a:t>
            </a:r>
            <a:r>
              <a:rPr lang="el-GR" sz="3200" u="none" strike="noStrike" cap="none" dirty="0">
                <a:solidFill>
                  <a:schemeClr val="lt1"/>
                </a:solidFill>
                <a:latin typeface="Arial" charset="0"/>
                <a:ea typeface="Arial" charset="0"/>
                <a:cs typeface="Arial" charset="0"/>
                <a:sym typeface="Cabin"/>
              </a:rPr>
              <a:t> </a:t>
            </a:r>
            <a:r>
              <a:rPr lang="el-GR" sz="3200" dirty="0">
                <a:solidFill>
                  <a:srgbClr val="00FF00"/>
                </a:solidFill>
                <a:latin typeface="Arial" charset="0"/>
                <a:cs typeface="Arial" charset="0"/>
                <a:sym typeface="Cabin"/>
              </a:rPr>
              <a:t>επανάληψης</a:t>
            </a:r>
            <a:r>
              <a:rPr lang="el-GR" sz="3200" u="none" strike="noStrike" cap="none" dirty="0">
                <a:solidFill>
                  <a:schemeClr val="lt1"/>
                </a:solidFill>
                <a:latin typeface="Arial" charset="0"/>
                <a:ea typeface="Arial" charset="0"/>
                <a:cs typeface="Arial" charset="0"/>
                <a:sym typeface="Cabin"/>
              </a:rPr>
              <a:t> που αλλάζουν κάθε φορά μέσω του βρόχου. Αυτές οι </a:t>
            </a:r>
            <a:r>
              <a:rPr lang="el-GR" sz="3200" dirty="0">
                <a:solidFill>
                  <a:srgbClr val="00FF00"/>
                </a:solidFill>
                <a:latin typeface="Arial" charset="0"/>
                <a:cs typeface="Arial" charset="0"/>
                <a:sym typeface="Cabin"/>
              </a:rPr>
              <a:t>μεταβλητές</a:t>
            </a:r>
            <a:r>
              <a:rPr lang="el-GR" sz="3200" u="none" strike="noStrike" cap="none" dirty="0">
                <a:solidFill>
                  <a:schemeClr val="lt1"/>
                </a:solidFill>
                <a:latin typeface="Arial" charset="0"/>
                <a:ea typeface="Arial" charset="0"/>
                <a:cs typeface="Arial" charset="0"/>
                <a:sym typeface="Cabin"/>
              </a:rPr>
              <a:t> </a:t>
            </a:r>
            <a:r>
              <a:rPr lang="el-GR" sz="3200" dirty="0">
                <a:solidFill>
                  <a:srgbClr val="00FF00"/>
                </a:solidFill>
                <a:latin typeface="Arial" charset="0"/>
                <a:cs typeface="Arial" charset="0"/>
                <a:sym typeface="Cabin"/>
              </a:rPr>
              <a:t>επανάληψης</a:t>
            </a:r>
            <a:r>
              <a:rPr lang="el-GR" sz="3200" u="none" strike="noStrike" cap="none" dirty="0">
                <a:solidFill>
                  <a:schemeClr val="lt1"/>
                </a:solidFill>
                <a:latin typeface="Arial" charset="0"/>
                <a:ea typeface="Arial" charset="0"/>
                <a:cs typeface="Arial" charset="0"/>
                <a:sym typeface="Cabin"/>
              </a:rPr>
              <a:t> παίρνουν τιμές από την ακολουθία ή το σύνολο που θα ορίσουμε</a:t>
            </a:r>
            <a:endParaRPr lang="en-US" sz="3200" u="none" strike="noStrike" cap="none" dirty="0">
              <a:solidFill>
                <a:schemeClr val="lt1"/>
              </a:solidFill>
              <a:latin typeface="Arial" charset="0"/>
              <a:ea typeface="Arial" charset="0"/>
              <a:cs typeface="Arial" charset="0"/>
              <a:sym typeface="Cabin"/>
            </a:endParaRPr>
          </a:p>
        </p:txBody>
      </p:sp>
      <p:cxnSp>
        <p:nvCxnSpPr>
          <p:cNvPr id="435" name="Shape 435"/>
          <p:cNvCxnSpPr/>
          <p:nvPr/>
        </p:nvCxnSpPr>
        <p:spPr>
          <a:xfrm>
            <a:off x="4559325" y="3392825"/>
            <a:ext cx="396900" cy="3299"/>
          </a:xfrm>
          <a:prstGeom prst="straightConnector1">
            <a:avLst/>
          </a:prstGeom>
          <a:noFill/>
          <a:ln w="76200" cap="rnd" cmpd="sng">
            <a:solidFill>
              <a:srgbClr val="00FFFF"/>
            </a:solidFill>
            <a:prstDash val="solid"/>
            <a:miter/>
            <a:headEnd type="none" w="med" len="med"/>
            <a:tailEnd type="stealth"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Ας δούμε το</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a:solidFill>
                  <a:srgbClr val="FFFF00"/>
                </a:solidFill>
                <a:latin typeface="Arial" charset="0"/>
                <a:ea typeface="Arial" charset="0"/>
                <a:cs typeface="Arial" charset="0"/>
                <a:sym typeface="Cabin"/>
              </a:rPr>
              <a:t>in...</a:t>
            </a:r>
          </a:p>
        </p:txBody>
      </p:sp>
      <p:sp>
        <p:nvSpPr>
          <p:cNvPr id="441" name="Shape 441"/>
          <p:cNvSpPr txBox="1">
            <a:spLocks noGrp="1"/>
          </p:cNvSpPr>
          <p:nvPr>
            <p:ph type="body" idx="1"/>
          </p:nvPr>
        </p:nvSpPr>
        <p:spPr>
          <a:xfrm>
            <a:off x="698500" y="2603500"/>
            <a:ext cx="7606828" cy="570239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Η </a:t>
            </a:r>
            <a:r>
              <a:rPr lang="el-GR" sz="3400" dirty="0">
                <a:solidFill>
                  <a:srgbClr val="00FF00"/>
                </a:solidFill>
                <a:latin typeface="Arial" charset="0"/>
                <a:cs typeface="Arial" charset="0"/>
                <a:sym typeface="Cabin"/>
              </a:rPr>
              <a:t>μεταβλητή επανάληψης </a:t>
            </a:r>
            <a:r>
              <a:rPr lang="el-GR" sz="3400" u="none" strike="noStrike" cap="none" dirty="0">
                <a:solidFill>
                  <a:schemeClr val="lt1"/>
                </a:solidFill>
                <a:latin typeface="Arial" charset="0"/>
                <a:ea typeface="Arial" charset="0"/>
                <a:cs typeface="Arial" charset="0"/>
                <a:sym typeface="Cabin"/>
              </a:rPr>
              <a:t>"επαναλαμβάνεται" </a:t>
            </a:r>
            <a:r>
              <a:rPr lang="el-GR" sz="3400" dirty="0">
                <a:solidFill>
                  <a:schemeClr val="lt1"/>
                </a:solidFill>
                <a:latin typeface="Arial" charset="0"/>
                <a:ea typeface="Arial" charset="0"/>
                <a:cs typeface="Arial" charset="0"/>
                <a:sym typeface="Cabin"/>
              </a:rPr>
              <a:t>επί</a:t>
            </a:r>
            <a:r>
              <a:rPr lang="el-GR" sz="3400" u="none" strike="noStrike" cap="none" dirty="0">
                <a:solidFill>
                  <a:schemeClr val="lt1"/>
                </a:solidFill>
                <a:latin typeface="Arial" charset="0"/>
                <a:ea typeface="Arial" charset="0"/>
                <a:cs typeface="Arial" charset="0"/>
                <a:sym typeface="Cabin"/>
              </a:rPr>
              <a:t> της </a:t>
            </a:r>
            <a:r>
              <a:rPr lang="el-GR" sz="3400" dirty="0">
                <a:solidFill>
                  <a:srgbClr val="FF7F00"/>
                </a:solidFill>
                <a:latin typeface="Arial" charset="0"/>
                <a:cs typeface="Arial" charset="0"/>
                <a:sym typeface="Cabin"/>
              </a:rPr>
              <a:t>ακολουθίας</a:t>
            </a:r>
            <a:r>
              <a:rPr lang="el-GR" sz="3400" u="none" strike="noStrike" cap="none" dirty="0">
                <a:solidFill>
                  <a:schemeClr val="lt1"/>
                </a:solidFill>
                <a:latin typeface="Arial" charset="0"/>
                <a:ea typeface="Arial" charset="0"/>
                <a:cs typeface="Arial" charset="0"/>
                <a:sym typeface="Cabin"/>
              </a:rPr>
              <a:t> (ταξινομημένο σύνολο)</a:t>
            </a:r>
            <a:endParaRPr lang="en-US" sz="3400" u="none" strike="noStrike" cap="none" dirty="0">
              <a:solidFill>
                <a:schemeClr val="lt1"/>
              </a:solidFill>
              <a:latin typeface="Arial" charset="0"/>
              <a:ea typeface="Arial" charset="0"/>
              <a:cs typeface="Arial" charset="0"/>
              <a:sym typeface="Cabin"/>
            </a:endParaRPr>
          </a:p>
          <a:p>
            <a:pPr marL="749300" marR="0" lvl="0" indent="-358394" algn="l" rtl="0">
              <a:lnSpc>
                <a:spcPct val="100000"/>
              </a:lnSpc>
              <a:spcBef>
                <a:spcPts val="350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Το </a:t>
            </a:r>
            <a:r>
              <a:rPr lang="el-GR" sz="3400" dirty="0">
                <a:solidFill>
                  <a:srgbClr val="FF00FF"/>
                </a:solidFill>
                <a:latin typeface="Arial" charset="0"/>
                <a:cs typeface="Arial" charset="0"/>
                <a:sym typeface="Cabin"/>
              </a:rPr>
              <a:t>μπλοκ (σώμα) </a:t>
            </a:r>
            <a:r>
              <a:rPr lang="el-GR" sz="3400" u="none" strike="noStrike" cap="none" dirty="0">
                <a:solidFill>
                  <a:schemeClr val="lt1"/>
                </a:solidFill>
                <a:latin typeface="Arial" charset="0"/>
                <a:ea typeface="Arial" charset="0"/>
                <a:cs typeface="Arial" charset="0"/>
                <a:sym typeface="Cabin"/>
              </a:rPr>
              <a:t>του κώδικα εκτελείται μία φορά για κάθε τιμή </a:t>
            </a:r>
            <a:r>
              <a:rPr lang="en-US" sz="3400" u="none" strike="noStrike" cap="none" dirty="0">
                <a:solidFill>
                  <a:srgbClr val="FFFF00"/>
                </a:solidFill>
                <a:latin typeface="Arial" charset="0"/>
                <a:ea typeface="Arial" charset="0"/>
                <a:cs typeface="Arial" charset="0"/>
                <a:sym typeface="Cabin"/>
              </a:rPr>
              <a:t>in</a:t>
            </a:r>
            <a:r>
              <a:rPr lang="el-GR" sz="3400" u="none" strike="noStrike" cap="none" dirty="0">
                <a:solidFill>
                  <a:srgbClr val="FFFF00"/>
                </a:solidFill>
                <a:latin typeface="Arial" charset="0"/>
                <a:ea typeface="Arial" charset="0"/>
                <a:cs typeface="Arial" charset="0"/>
                <a:sym typeface="Cabin"/>
              </a:rPr>
              <a:t> (μέσα)</a:t>
            </a:r>
            <a:r>
              <a:rPr lang="en-US" sz="3400" u="none" strike="noStrike" cap="none" dirty="0">
                <a:solidFill>
                  <a:srgbClr val="FFFF00"/>
                </a:solidFill>
                <a:latin typeface="Arial" charset="0"/>
                <a:ea typeface="Arial" charset="0"/>
                <a:cs typeface="Arial" charset="0"/>
                <a:sym typeface="Cabin"/>
              </a:rPr>
              <a:t> </a:t>
            </a:r>
            <a:r>
              <a:rPr lang="el-GR" sz="3400" u="none" strike="noStrike" cap="none" dirty="0">
                <a:latin typeface="Arial" charset="0"/>
                <a:ea typeface="Arial" charset="0"/>
                <a:cs typeface="Arial" charset="0"/>
                <a:sym typeface="Cabin"/>
              </a:rPr>
              <a:t>σ</a:t>
            </a:r>
            <a:r>
              <a:rPr lang="el-GR" sz="3400" u="none" strike="noStrike" cap="none" dirty="0">
                <a:solidFill>
                  <a:schemeClr val="lt1"/>
                </a:solidFill>
                <a:latin typeface="Arial" charset="0"/>
                <a:ea typeface="Arial" charset="0"/>
                <a:cs typeface="Arial" charset="0"/>
                <a:sym typeface="Cabin"/>
              </a:rPr>
              <a:t>την </a:t>
            </a:r>
            <a:r>
              <a:rPr lang="el-GR" sz="3400" dirty="0">
                <a:solidFill>
                  <a:srgbClr val="FF7F00"/>
                </a:solidFill>
                <a:latin typeface="Arial" charset="0"/>
                <a:cs typeface="Arial" charset="0"/>
                <a:sym typeface="Cabin"/>
              </a:rPr>
              <a:t>ακολουθία</a:t>
            </a:r>
            <a:endParaRPr lang="en-US" sz="3400" u="none" strike="noStrike" cap="none" dirty="0">
              <a:solidFill>
                <a:srgbClr val="FF7F00"/>
              </a:solidFill>
              <a:latin typeface="Arial" charset="0"/>
              <a:ea typeface="Arial" charset="0"/>
              <a:cs typeface="Arial" charset="0"/>
              <a:sym typeface="Cabin"/>
            </a:endParaRPr>
          </a:p>
          <a:p>
            <a:pPr marL="749300" marR="0" lvl="0" indent="-358394" algn="l" rtl="0">
              <a:lnSpc>
                <a:spcPct val="100000"/>
              </a:lnSpc>
              <a:spcBef>
                <a:spcPts val="350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Η </a:t>
            </a:r>
            <a:r>
              <a:rPr lang="el-GR" sz="3400" dirty="0">
                <a:solidFill>
                  <a:srgbClr val="00FF00"/>
                </a:solidFill>
                <a:latin typeface="Arial" charset="0"/>
                <a:cs typeface="Arial" charset="0"/>
                <a:sym typeface="Cabin"/>
              </a:rPr>
              <a:t>μεταβλητή επανάληψης </a:t>
            </a:r>
            <a:r>
              <a:rPr lang="el-GR" sz="3400" u="none" strike="noStrike" cap="none" dirty="0">
                <a:solidFill>
                  <a:schemeClr val="lt1"/>
                </a:solidFill>
                <a:latin typeface="Arial" charset="0"/>
                <a:ea typeface="Arial" charset="0"/>
                <a:cs typeface="Arial" charset="0"/>
                <a:sym typeface="Cabin"/>
              </a:rPr>
              <a:t>διατρέχει όλες τις τιμές </a:t>
            </a:r>
            <a:r>
              <a:rPr lang="en-US" sz="3400" u="none" strike="noStrike" cap="none" dirty="0">
                <a:solidFill>
                  <a:srgbClr val="FFFF00"/>
                </a:solidFill>
                <a:latin typeface="Arial" charset="0"/>
                <a:ea typeface="Arial" charset="0"/>
                <a:cs typeface="Arial" charset="0"/>
                <a:sym typeface="Cabin"/>
              </a:rPr>
              <a:t>in</a:t>
            </a:r>
            <a:r>
              <a:rPr lang="el-GR" sz="3400" u="none" strike="noStrike" cap="none" dirty="0">
                <a:solidFill>
                  <a:srgbClr val="FFFF00"/>
                </a:solidFill>
                <a:latin typeface="Arial" charset="0"/>
                <a:ea typeface="Arial" charset="0"/>
                <a:cs typeface="Arial" charset="0"/>
                <a:sym typeface="Cabin"/>
              </a:rPr>
              <a:t> (μέσα)</a:t>
            </a:r>
            <a:r>
              <a:rPr lang="en-US" sz="3400" u="none" strike="noStrike" cap="none" dirty="0">
                <a:solidFill>
                  <a:srgbClr val="FFFF00"/>
                </a:solidFill>
                <a:latin typeface="Arial" charset="0"/>
                <a:ea typeface="Arial" charset="0"/>
                <a:cs typeface="Arial" charset="0"/>
                <a:sym typeface="Cabin"/>
              </a:rPr>
              <a:t> </a:t>
            </a:r>
            <a:r>
              <a:rPr lang="el-GR" sz="3400" u="none" strike="noStrike" cap="none" dirty="0">
                <a:latin typeface="Arial" charset="0"/>
                <a:ea typeface="Arial" charset="0"/>
                <a:cs typeface="Arial" charset="0"/>
                <a:sym typeface="Cabin"/>
              </a:rPr>
              <a:t>σ</a:t>
            </a:r>
            <a:r>
              <a:rPr lang="el-GR" sz="3400" u="none" strike="noStrike" cap="none" dirty="0">
                <a:solidFill>
                  <a:schemeClr val="lt1"/>
                </a:solidFill>
                <a:latin typeface="Arial" charset="0"/>
                <a:ea typeface="Arial" charset="0"/>
                <a:cs typeface="Arial" charset="0"/>
                <a:sym typeface="Cabin"/>
              </a:rPr>
              <a:t>την </a:t>
            </a:r>
            <a:r>
              <a:rPr lang="el-GR" sz="3400" dirty="0">
                <a:solidFill>
                  <a:srgbClr val="FF7F00"/>
                </a:solidFill>
                <a:latin typeface="Arial" charset="0"/>
                <a:cs typeface="Arial" charset="0"/>
                <a:sym typeface="Cabin"/>
              </a:rPr>
              <a:t>ακολουθία</a:t>
            </a:r>
            <a:endParaRPr lang="en-US" sz="3400" u="none" strike="noStrike" cap="none" dirty="0">
              <a:solidFill>
                <a:srgbClr val="FF7F00"/>
              </a:solidFill>
              <a:latin typeface="Arial" charset="0"/>
              <a:ea typeface="Arial" charset="0"/>
              <a:cs typeface="Arial" charset="0"/>
              <a:sym typeface="Cabin"/>
            </a:endParaRPr>
          </a:p>
        </p:txBody>
      </p:sp>
      <p:sp>
        <p:nvSpPr>
          <p:cNvPr id="442" name="Shape 442"/>
          <p:cNvSpPr txBox="1"/>
          <p:nvPr/>
        </p:nvSpPr>
        <p:spPr>
          <a:xfrm>
            <a:off x="9055105" y="5280013"/>
            <a:ext cx="6364200" cy="1332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i</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[5, 4, 3, 2, 1]</a:t>
            </a:r>
            <a:r>
              <a:rPr lang="en-US" sz="3000" i="0" u="none" strike="noStrike" cap="none" dirty="0">
                <a:solidFill>
                  <a:srgbClr val="00F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 print(</a:t>
            </a:r>
            <a:r>
              <a:rPr lang="en-US" sz="3000" i="0" u="none" strike="noStrike" cap="none" dirty="0" err="1">
                <a:solidFill>
                  <a:srgbClr val="FF00FF"/>
                </a:solidFill>
                <a:latin typeface="Courier"/>
                <a:ea typeface="Courier"/>
                <a:cs typeface="Courier"/>
                <a:sym typeface="Courier New"/>
              </a:rPr>
              <a:t>i</a:t>
            </a:r>
            <a:r>
              <a:rPr lang="en-US" sz="3000" i="0" u="none" strike="noStrike" cap="none" dirty="0">
                <a:solidFill>
                  <a:srgbClr val="FF00FF"/>
                </a:solidFill>
                <a:latin typeface="Courier"/>
                <a:ea typeface="Courier"/>
                <a:cs typeface="Courier"/>
                <a:sym typeface="Courier New"/>
              </a:rPr>
              <a:t>)</a:t>
            </a:r>
          </a:p>
        </p:txBody>
      </p:sp>
      <p:sp>
        <p:nvSpPr>
          <p:cNvPr id="443" name="Shape 443"/>
          <p:cNvSpPr txBox="1"/>
          <p:nvPr/>
        </p:nvSpPr>
        <p:spPr>
          <a:xfrm>
            <a:off x="8243415" y="3460535"/>
            <a:ext cx="3449638" cy="103971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Μεταβλητή επανάληψης</a:t>
            </a:r>
            <a:endParaRPr lang="en-US" sz="3600" u="none" strike="noStrike" cap="none" dirty="0">
              <a:solidFill>
                <a:srgbClr val="00FF00"/>
              </a:solidFill>
              <a:latin typeface="Arial" charset="0"/>
              <a:ea typeface="Arial" charset="0"/>
              <a:cs typeface="Arial" charset="0"/>
              <a:sym typeface="Cabin"/>
            </a:endParaRPr>
          </a:p>
        </p:txBody>
      </p:sp>
      <p:sp>
        <p:nvSpPr>
          <p:cNvPr id="444" name="Shape 444"/>
          <p:cNvSpPr txBox="1"/>
          <p:nvPr/>
        </p:nvSpPr>
        <p:spPr>
          <a:xfrm>
            <a:off x="11985630" y="3114676"/>
            <a:ext cx="3772530" cy="1039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charset="0"/>
                <a:ea typeface="Arial" charset="0"/>
                <a:cs typeface="Arial" charset="0"/>
                <a:sym typeface="Cabin"/>
              </a:rPr>
              <a:t>Ακολουθία πέντε στοιχείων</a:t>
            </a:r>
            <a:endParaRPr lang="en-US" sz="3600" u="none" strike="noStrike" cap="none" dirty="0">
              <a:solidFill>
                <a:srgbClr val="FF7F00"/>
              </a:solidFill>
              <a:latin typeface="Arial" charset="0"/>
              <a:ea typeface="Arial" charset="0"/>
              <a:cs typeface="Arial" charset="0"/>
              <a:sym typeface="Cabin"/>
            </a:endParaRPr>
          </a:p>
        </p:txBody>
      </p:sp>
      <p:cxnSp>
        <p:nvCxnSpPr>
          <p:cNvPr id="445" name="Shape 445"/>
          <p:cNvCxnSpPr/>
          <p:nvPr/>
        </p:nvCxnSpPr>
        <p:spPr>
          <a:xfrm rot="10800000">
            <a:off x="9979030" y="4530724"/>
            <a:ext cx="34924" cy="677861"/>
          </a:xfrm>
          <a:prstGeom prst="straightConnector1">
            <a:avLst/>
          </a:prstGeom>
          <a:noFill/>
          <a:ln w="63500" cap="rnd" cmpd="sng">
            <a:solidFill>
              <a:srgbClr val="00FF00"/>
            </a:solidFill>
            <a:prstDash val="solid"/>
            <a:miter/>
            <a:headEnd type="stealth" w="med" len="med"/>
            <a:tailEnd type="none" w="med" len="med"/>
          </a:ln>
        </p:spPr>
      </p:cxnSp>
      <p:cxnSp>
        <p:nvCxnSpPr>
          <p:cNvPr id="446" name="Shape 446"/>
          <p:cNvCxnSpPr/>
          <p:nvPr/>
        </p:nvCxnSpPr>
        <p:spPr>
          <a:xfrm rot="10800000" flipH="1">
            <a:off x="12987800" y="4341217"/>
            <a:ext cx="794999" cy="1078200"/>
          </a:xfrm>
          <a:prstGeom prst="straightConnector1">
            <a:avLst/>
          </a:prstGeom>
          <a:noFill/>
          <a:ln w="63500" cap="rnd" cmpd="sng">
            <a:solidFill>
              <a:srgbClr val="FF7F00"/>
            </a:solidFill>
            <a:prstDash val="solid"/>
            <a:miter/>
            <a:headEnd type="stealth"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cxnSp>
        <p:nvCxnSpPr>
          <p:cNvPr id="451" name="Shape 451"/>
          <p:cNvCxnSpPr/>
          <p:nvPr/>
        </p:nvCxnSpPr>
        <p:spPr>
          <a:xfrm rot="10800000">
            <a:off x="3143137" y="11922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452" name="Shape 452"/>
          <p:cNvSpPr/>
          <p:nvPr/>
        </p:nvSpPr>
        <p:spPr>
          <a:xfrm>
            <a:off x="1727200" y="1752600"/>
            <a:ext cx="2870100" cy="1269899"/>
          </a:xfrm>
          <a:prstGeom prst="diamond">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400" u="none" strike="noStrike" cap="none" dirty="0">
                <a:solidFill>
                  <a:srgbClr val="FF9900"/>
                </a:solidFill>
                <a:latin typeface="Arial" charset="0"/>
                <a:ea typeface="Arial" charset="0"/>
                <a:cs typeface="Arial" charset="0"/>
                <a:sym typeface="Cabin"/>
              </a:rPr>
              <a:t>Τέλος;</a:t>
            </a:r>
            <a:endParaRPr lang="en-US" sz="3400" u="none" strike="noStrike" cap="none" dirty="0">
              <a:solidFill>
                <a:srgbClr val="FF9900"/>
              </a:solidFill>
              <a:latin typeface="Arial" charset="0"/>
              <a:ea typeface="Arial" charset="0"/>
              <a:cs typeface="Arial" charset="0"/>
              <a:sym typeface="Cabin"/>
            </a:endParaRPr>
          </a:p>
        </p:txBody>
      </p:sp>
      <p:cxnSp>
        <p:nvCxnSpPr>
          <p:cNvPr id="453" name="Shape 453"/>
          <p:cNvCxnSpPr/>
          <p:nvPr/>
        </p:nvCxnSpPr>
        <p:spPr>
          <a:xfrm rot="10800000">
            <a:off x="3162312" y="3022699"/>
            <a:ext cx="11100" cy="1498500"/>
          </a:xfrm>
          <a:prstGeom prst="straightConnector1">
            <a:avLst/>
          </a:prstGeom>
          <a:noFill/>
          <a:ln w="76200" cap="rnd" cmpd="sng">
            <a:solidFill>
              <a:srgbClr val="00FFFF"/>
            </a:solidFill>
            <a:prstDash val="solid"/>
            <a:miter/>
            <a:headEnd type="none" w="med" len="med"/>
            <a:tailEnd type="stealth" w="med" len="med"/>
          </a:ln>
        </p:spPr>
      </p:cxnSp>
      <p:cxnSp>
        <p:nvCxnSpPr>
          <p:cNvPr id="454" name="Shape 454"/>
          <p:cNvCxnSpPr>
            <a:cxnSpLocks/>
            <a:stCxn id="457" idx="0"/>
            <a:endCxn id="455" idx="2"/>
          </p:cNvCxnSpPr>
          <p:nvPr/>
        </p:nvCxnSpPr>
        <p:spPr>
          <a:xfrm flipH="1" flipV="1">
            <a:off x="6515150" y="2961258"/>
            <a:ext cx="7620" cy="340742"/>
          </a:xfrm>
          <a:prstGeom prst="straightConnector1">
            <a:avLst/>
          </a:prstGeom>
          <a:noFill/>
          <a:ln w="76200" cap="rnd" cmpd="sng">
            <a:solidFill>
              <a:srgbClr val="00FFFF"/>
            </a:solidFill>
            <a:prstDash val="solid"/>
            <a:miter/>
            <a:headEnd type="stealth" w="med" len="med"/>
            <a:tailEnd type="none" w="med" len="med"/>
          </a:ln>
        </p:spPr>
      </p:cxnSp>
      <p:cxnSp>
        <p:nvCxnSpPr>
          <p:cNvPr id="456" name="Shape 456"/>
          <p:cNvCxnSpPr>
            <a:cxnSpLocks/>
            <a:stCxn id="457" idx="2"/>
          </p:cNvCxnSpPr>
          <p:nvPr/>
        </p:nvCxnSpPr>
        <p:spPr>
          <a:xfrm flipH="1">
            <a:off x="6506362" y="4051399"/>
            <a:ext cx="16408" cy="450713"/>
          </a:xfrm>
          <a:prstGeom prst="straightConnector1">
            <a:avLst/>
          </a:prstGeom>
          <a:noFill/>
          <a:ln w="76200" cap="rnd" cmpd="sng">
            <a:solidFill>
              <a:srgbClr val="00FFFF"/>
            </a:solidFill>
            <a:prstDash val="solid"/>
            <a:miter/>
            <a:headEnd type="none" w="med" len="med"/>
            <a:tailEnd type="none" w="med" len="med"/>
          </a:ln>
        </p:spPr>
      </p:cxnSp>
      <p:cxnSp>
        <p:nvCxnSpPr>
          <p:cNvPr id="458" name="Shape 458"/>
          <p:cNvCxnSpPr/>
          <p:nvPr/>
        </p:nvCxnSpPr>
        <p:spPr>
          <a:xfrm rot="10800000" flipH="1">
            <a:off x="3170237" y="4502112"/>
            <a:ext cx="3328200" cy="4799"/>
          </a:xfrm>
          <a:prstGeom prst="straightConnector1">
            <a:avLst/>
          </a:prstGeom>
          <a:noFill/>
          <a:ln w="76200" cap="rnd" cmpd="sng">
            <a:solidFill>
              <a:srgbClr val="00FFFF"/>
            </a:solidFill>
            <a:prstDash val="solid"/>
            <a:miter/>
            <a:headEnd type="none" w="med" len="med"/>
            <a:tailEnd type="none" w="med" len="med"/>
          </a:ln>
        </p:spPr>
      </p:cxnSp>
      <p:cxnSp>
        <p:nvCxnSpPr>
          <p:cNvPr id="459" name="Shape 459"/>
          <p:cNvCxnSpPr/>
          <p:nvPr/>
        </p:nvCxnSpPr>
        <p:spPr>
          <a:xfrm flipH="1">
            <a:off x="1371574" y="239712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460" name="Shape 460"/>
          <p:cNvCxnSpPr/>
          <p:nvPr/>
        </p:nvCxnSpPr>
        <p:spPr>
          <a:xfrm rot="10800000" flipH="1">
            <a:off x="3157537" y="52388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461" name="Shape 461"/>
          <p:cNvCxnSpPr/>
          <p:nvPr/>
        </p:nvCxnSpPr>
        <p:spPr>
          <a:xfrm rot="10800000">
            <a:off x="1401636" y="2451012"/>
            <a:ext cx="3299" cy="2779799"/>
          </a:xfrm>
          <a:prstGeom prst="straightConnector1">
            <a:avLst/>
          </a:prstGeom>
          <a:noFill/>
          <a:ln w="76200" cap="rnd" cmpd="sng">
            <a:solidFill>
              <a:srgbClr val="00FFFF"/>
            </a:solidFill>
            <a:prstDash val="solid"/>
            <a:miter/>
            <a:headEnd type="stealth" w="med" len="med"/>
            <a:tailEnd type="none" w="med" len="med"/>
          </a:ln>
        </p:spPr>
      </p:cxnSp>
      <p:cxnSp>
        <p:nvCxnSpPr>
          <p:cNvPr id="462" name="Shape 462"/>
          <p:cNvCxnSpPr/>
          <p:nvPr/>
        </p:nvCxnSpPr>
        <p:spPr>
          <a:xfrm>
            <a:off x="1401761" y="5225236"/>
            <a:ext cx="1752600" cy="0"/>
          </a:xfrm>
          <a:prstGeom prst="straightConnector1">
            <a:avLst/>
          </a:prstGeom>
          <a:noFill/>
          <a:ln w="76200" cap="rnd" cmpd="sng">
            <a:solidFill>
              <a:srgbClr val="00FFFF"/>
            </a:solidFill>
            <a:prstDash val="solid"/>
            <a:miter/>
            <a:headEnd type="none" w="med" len="med"/>
            <a:tailEnd type="none" w="med" len="med"/>
          </a:ln>
        </p:spPr>
      </p:cxnSp>
      <p:sp>
        <p:nvSpPr>
          <p:cNvPr id="463" name="Shape 463"/>
          <p:cNvSpPr txBox="1"/>
          <p:nvPr/>
        </p:nvSpPr>
        <p:spPr>
          <a:xfrm>
            <a:off x="846137" y="1638300"/>
            <a:ext cx="8810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Ναι</a:t>
            </a:r>
            <a:endParaRPr lang="en-US" sz="3600" u="none" strike="noStrike" cap="none" dirty="0">
              <a:solidFill>
                <a:schemeClr val="lt1"/>
              </a:solidFill>
              <a:latin typeface="Arial" charset="0"/>
              <a:ea typeface="Arial" charset="0"/>
              <a:cs typeface="Arial" charset="0"/>
              <a:sym typeface="Cabin"/>
            </a:endParaRPr>
          </a:p>
        </p:txBody>
      </p:sp>
      <p:sp>
        <p:nvSpPr>
          <p:cNvPr id="457" name="Shape 457"/>
          <p:cNvSpPr txBox="1"/>
          <p:nvPr/>
        </p:nvSpPr>
        <p:spPr>
          <a:xfrm>
            <a:off x="5062220" y="33020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err="1">
                <a:solidFill>
                  <a:srgbClr val="00FF00"/>
                </a:solidFill>
                <a:latin typeface="Arial" charset="0"/>
                <a:ea typeface="Arial" charset="0"/>
                <a:cs typeface="Arial" charset="0"/>
                <a:sym typeface="Cabin"/>
              </a:rPr>
              <a:t>i</a:t>
            </a:r>
            <a:r>
              <a:rPr lang="en-US" sz="3500" u="none" strike="noStrike" cap="none" dirty="0">
                <a:solidFill>
                  <a:schemeClr val="bg1"/>
                </a:solidFill>
                <a:latin typeface="Arial" charset="0"/>
                <a:ea typeface="Arial" charset="0"/>
                <a:cs typeface="Arial" charset="0"/>
                <a:sym typeface="Cabin"/>
              </a:rPr>
              <a:t>)</a:t>
            </a:r>
          </a:p>
        </p:txBody>
      </p:sp>
      <p:sp>
        <p:nvSpPr>
          <p:cNvPr id="464" name="Shape 464"/>
          <p:cNvSpPr txBox="1"/>
          <p:nvPr/>
        </p:nvSpPr>
        <p:spPr>
          <a:xfrm>
            <a:off x="4145190" y="14733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Όχι</a:t>
            </a:r>
            <a:endParaRPr lang="en-US" sz="3600" u="none" strike="noStrike" cap="none" dirty="0">
              <a:solidFill>
                <a:schemeClr val="lt1"/>
              </a:solidFill>
              <a:latin typeface="Arial" charset="0"/>
              <a:ea typeface="Arial" charset="0"/>
              <a:cs typeface="Arial" charset="0"/>
              <a:sym typeface="Cabin"/>
            </a:endParaRPr>
          </a:p>
        </p:txBody>
      </p:sp>
      <p:sp>
        <p:nvSpPr>
          <p:cNvPr id="455" name="Shape 455"/>
          <p:cNvSpPr txBox="1"/>
          <p:nvPr/>
        </p:nvSpPr>
        <p:spPr>
          <a:xfrm>
            <a:off x="5016500" y="1856358"/>
            <a:ext cx="2997300" cy="1104900"/>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500" u="none" strike="noStrike" cap="none" dirty="0">
                <a:solidFill>
                  <a:srgbClr val="FF9900"/>
                </a:solidFill>
                <a:latin typeface="Arial" charset="0"/>
                <a:ea typeface="Arial" charset="0"/>
                <a:cs typeface="Arial" charset="0"/>
                <a:sym typeface="Cabin"/>
              </a:rPr>
              <a:t>Προχώρα στο επόμενο</a:t>
            </a:r>
            <a:r>
              <a:rPr lang="en-US" sz="3500" u="none" strike="noStrike" cap="none" dirty="0">
                <a:solidFill>
                  <a:srgbClr val="FF9900"/>
                </a:solidFill>
                <a:latin typeface="Arial" charset="0"/>
                <a:ea typeface="Arial" charset="0"/>
                <a:cs typeface="Arial" charset="0"/>
                <a:sym typeface="Cabin"/>
              </a:rPr>
              <a:t> </a:t>
            </a:r>
            <a:r>
              <a:rPr lang="en-US" sz="3500" u="none" strike="noStrike" cap="none" dirty="0" err="1">
                <a:solidFill>
                  <a:srgbClr val="00FF00"/>
                </a:solidFill>
                <a:latin typeface="Arial" charset="0"/>
                <a:ea typeface="Arial" charset="0"/>
                <a:cs typeface="Arial" charset="0"/>
                <a:sym typeface="Cabin"/>
              </a:rPr>
              <a:t>i</a:t>
            </a:r>
            <a:r>
              <a:rPr lang="en-US" sz="3500" u="none" strike="noStrike" cap="none" dirty="0">
                <a:solidFill>
                  <a:srgbClr val="FF9900"/>
                </a:solidFill>
                <a:latin typeface="Arial" charset="0"/>
                <a:ea typeface="Arial" charset="0"/>
                <a:cs typeface="Arial" charset="0"/>
                <a:sym typeface="Cabin"/>
              </a:rPr>
              <a:t> </a:t>
            </a:r>
          </a:p>
        </p:txBody>
      </p:sp>
      <p:sp>
        <p:nvSpPr>
          <p:cNvPr id="465" name="Shape 465"/>
          <p:cNvSpPr txBox="1"/>
          <p:nvPr/>
        </p:nvSpPr>
        <p:spPr>
          <a:xfrm>
            <a:off x="8356600" y="1332090"/>
            <a:ext cx="7162799" cy="6479820"/>
          </a:xfrm>
          <a:prstGeom prst="rect">
            <a:avLst/>
          </a:prstGeom>
          <a:noFill/>
          <a:ln>
            <a:noFill/>
          </a:ln>
        </p:spPr>
        <p:txBody>
          <a:bodyPr lIns="38100" tIns="38100" rIns="38100" bIns="38100" anchor="ctr" anchorCtr="0">
            <a:noAutofit/>
          </a:bodyPr>
          <a:lstStyle/>
          <a:p>
            <a:pPr marL="495300" indent="-332994">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Η </a:t>
            </a:r>
            <a:r>
              <a:rPr lang="el-GR" sz="3600" dirty="0">
                <a:solidFill>
                  <a:srgbClr val="00FF00"/>
                </a:solidFill>
                <a:latin typeface="Arial" charset="0"/>
                <a:cs typeface="Arial" charset="0"/>
                <a:sym typeface="Cabin"/>
              </a:rPr>
              <a:t>μεταβλητή επανάληψης </a:t>
            </a:r>
            <a:r>
              <a:rPr lang="el-GR" sz="3600" u="none" strike="noStrike" cap="none" dirty="0">
                <a:solidFill>
                  <a:schemeClr val="lt1"/>
                </a:solidFill>
                <a:latin typeface="Arial" charset="0"/>
                <a:ea typeface="Arial" charset="0"/>
                <a:cs typeface="Arial" charset="0"/>
                <a:sym typeface="Cabin"/>
              </a:rPr>
              <a:t>"επαναλαμβάνεται" </a:t>
            </a:r>
            <a:r>
              <a:rPr lang="el-GR" sz="3600" dirty="0">
                <a:solidFill>
                  <a:schemeClr val="lt1"/>
                </a:solidFill>
                <a:latin typeface="Arial" charset="0"/>
                <a:ea typeface="Arial" charset="0"/>
                <a:cs typeface="Arial" charset="0"/>
                <a:sym typeface="Cabin"/>
              </a:rPr>
              <a:t>επί</a:t>
            </a:r>
            <a:r>
              <a:rPr lang="el-GR" sz="3600" u="none" strike="noStrike" cap="none" dirty="0">
                <a:solidFill>
                  <a:schemeClr val="lt1"/>
                </a:solidFill>
                <a:latin typeface="Arial" charset="0"/>
                <a:ea typeface="Arial" charset="0"/>
                <a:cs typeface="Arial" charset="0"/>
                <a:sym typeface="Cabin"/>
              </a:rPr>
              <a:t> της </a:t>
            </a:r>
            <a:r>
              <a:rPr lang="el-GR" sz="3600" dirty="0">
                <a:solidFill>
                  <a:srgbClr val="FF7F00"/>
                </a:solidFill>
                <a:latin typeface="Arial" charset="0"/>
                <a:cs typeface="Arial" charset="0"/>
                <a:sym typeface="Cabin"/>
              </a:rPr>
              <a:t>ακολουθίας</a:t>
            </a:r>
            <a:r>
              <a:rPr lang="el-GR" sz="3600" u="none" strike="noStrike" cap="none" dirty="0">
                <a:solidFill>
                  <a:schemeClr val="lt1"/>
                </a:solidFill>
                <a:latin typeface="Arial" charset="0"/>
                <a:ea typeface="Arial" charset="0"/>
                <a:cs typeface="Arial" charset="0"/>
                <a:sym typeface="Cabin"/>
              </a:rPr>
              <a:t> (ταξινομημένο σύνολο)</a:t>
            </a:r>
            <a:endParaRPr lang="en-US" sz="3600" u="none" strike="noStrike" cap="none" dirty="0">
              <a:solidFill>
                <a:schemeClr val="lt1"/>
              </a:solidFill>
              <a:latin typeface="Arial" charset="0"/>
              <a:ea typeface="Arial" charset="0"/>
              <a:cs typeface="Arial" charset="0"/>
              <a:sym typeface="Cabin"/>
            </a:endParaRPr>
          </a:p>
          <a:p>
            <a:pPr marL="495300" marR="0" lvl="0" indent="-3329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Το </a:t>
            </a:r>
            <a:r>
              <a:rPr lang="el-GR" sz="3600" dirty="0">
                <a:solidFill>
                  <a:srgbClr val="FF00FF"/>
                </a:solidFill>
                <a:latin typeface="Arial" charset="0"/>
                <a:cs typeface="Arial" charset="0"/>
                <a:sym typeface="Cabin"/>
              </a:rPr>
              <a:t>μπλοκ (σώμα) </a:t>
            </a:r>
            <a:r>
              <a:rPr lang="el-GR" sz="3600" u="none" strike="noStrike" cap="none" dirty="0">
                <a:solidFill>
                  <a:schemeClr val="lt1"/>
                </a:solidFill>
                <a:latin typeface="Arial" charset="0"/>
                <a:ea typeface="Arial" charset="0"/>
                <a:cs typeface="Arial" charset="0"/>
                <a:sym typeface="Cabin"/>
              </a:rPr>
              <a:t>του κώδικα εκτελείται μία φορά για κάθε τιμή </a:t>
            </a:r>
            <a:r>
              <a:rPr lang="en-US" sz="3600" u="none" strike="noStrike" cap="none" dirty="0">
                <a:solidFill>
                  <a:srgbClr val="FFFF00"/>
                </a:solidFill>
                <a:latin typeface="Arial" charset="0"/>
                <a:ea typeface="Arial" charset="0"/>
                <a:cs typeface="Arial" charset="0"/>
                <a:sym typeface="Cabin"/>
              </a:rPr>
              <a:t>in</a:t>
            </a:r>
            <a:r>
              <a:rPr lang="el-GR" sz="3600" u="none" strike="noStrike" cap="none" dirty="0">
                <a:solidFill>
                  <a:srgbClr val="FFFF00"/>
                </a:solidFill>
                <a:latin typeface="Arial" charset="0"/>
                <a:ea typeface="Arial" charset="0"/>
                <a:cs typeface="Arial" charset="0"/>
                <a:sym typeface="Cabin"/>
              </a:rPr>
              <a:t> (μέσα)</a:t>
            </a:r>
            <a:r>
              <a:rPr lang="en-US" sz="3600" u="none" strike="noStrike" cap="none" dirty="0">
                <a:solidFill>
                  <a:srgbClr val="FFFF00"/>
                </a:solidFill>
                <a:latin typeface="Arial" charset="0"/>
                <a:ea typeface="Arial" charset="0"/>
                <a:cs typeface="Arial" charset="0"/>
                <a:sym typeface="Cabin"/>
              </a:rPr>
              <a:t> </a:t>
            </a:r>
            <a:r>
              <a:rPr lang="el-GR" sz="3600" u="none" strike="noStrike" cap="none" dirty="0">
                <a:solidFill>
                  <a:schemeClr val="bg1"/>
                </a:solidFill>
                <a:latin typeface="Arial" charset="0"/>
                <a:ea typeface="Arial" charset="0"/>
                <a:cs typeface="Arial" charset="0"/>
                <a:sym typeface="Cabin"/>
              </a:rPr>
              <a:t>σ</a:t>
            </a:r>
            <a:r>
              <a:rPr lang="el-GR" sz="3600" u="none" strike="noStrike" cap="none" dirty="0">
                <a:solidFill>
                  <a:schemeClr val="lt1"/>
                </a:solidFill>
                <a:latin typeface="Arial" charset="0"/>
                <a:ea typeface="Arial" charset="0"/>
                <a:cs typeface="Arial" charset="0"/>
                <a:sym typeface="Cabin"/>
              </a:rPr>
              <a:t>την </a:t>
            </a:r>
            <a:r>
              <a:rPr lang="el-GR" sz="3600" dirty="0">
                <a:solidFill>
                  <a:srgbClr val="FF7F00"/>
                </a:solidFill>
                <a:latin typeface="Arial" charset="0"/>
                <a:cs typeface="Arial" charset="0"/>
                <a:sym typeface="Cabin"/>
              </a:rPr>
              <a:t>ακολουθία</a:t>
            </a:r>
            <a:endParaRPr lang="en-US" sz="3600" u="none" strike="noStrike" cap="none" dirty="0">
              <a:solidFill>
                <a:srgbClr val="FF7F00"/>
              </a:solidFill>
              <a:latin typeface="Arial" charset="0"/>
              <a:ea typeface="Arial" charset="0"/>
              <a:cs typeface="Arial" charset="0"/>
              <a:sym typeface="Cabin"/>
            </a:endParaRPr>
          </a:p>
          <a:p>
            <a:pPr marL="495300" marR="0" lvl="0" indent="-3329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Η </a:t>
            </a:r>
            <a:r>
              <a:rPr lang="el-GR" sz="3600" dirty="0">
                <a:solidFill>
                  <a:srgbClr val="00FF00"/>
                </a:solidFill>
                <a:latin typeface="Arial" charset="0"/>
                <a:cs typeface="Arial" charset="0"/>
                <a:sym typeface="Cabin"/>
              </a:rPr>
              <a:t>μεταβλητή επανάληψης </a:t>
            </a:r>
            <a:r>
              <a:rPr lang="el-GR" sz="3600" u="none" strike="noStrike" cap="none" dirty="0">
                <a:solidFill>
                  <a:schemeClr val="lt1"/>
                </a:solidFill>
                <a:latin typeface="Arial" charset="0"/>
                <a:ea typeface="Arial" charset="0"/>
                <a:cs typeface="Arial" charset="0"/>
                <a:sym typeface="Cabin"/>
              </a:rPr>
              <a:t>διατρέχει όλες τις τιμές </a:t>
            </a:r>
            <a:r>
              <a:rPr lang="en-US" sz="3600" u="none" strike="noStrike" cap="none" dirty="0">
                <a:solidFill>
                  <a:srgbClr val="FFFF00"/>
                </a:solidFill>
                <a:latin typeface="Arial" charset="0"/>
                <a:ea typeface="Arial" charset="0"/>
                <a:cs typeface="Arial" charset="0"/>
                <a:sym typeface="Cabin"/>
              </a:rPr>
              <a:t>in</a:t>
            </a:r>
            <a:r>
              <a:rPr lang="el-GR" sz="3600" u="none" strike="noStrike" cap="none" dirty="0">
                <a:solidFill>
                  <a:srgbClr val="FFFF00"/>
                </a:solidFill>
                <a:latin typeface="Arial" charset="0"/>
                <a:ea typeface="Arial" charset="0"/>
                <a:cs typeface="Arial" charset="0"/>
                <a:sym typeface="Cabin"/>
              </a:rPr>
              <a:t> (μέσα)</a:t>
            </a:r>
            <a:r>
              <a:rPr lang="en-US" sz="3600" u="none" strike="noStrike" cap="none" dirty="0">
                <a:solidFill>
                  <a:srgbClr val="FFFF00"/>
                </a:solidFill>
                <a:latin typeface="Arial" charset="0"/>
                <a:ea typeface="Arial" charset="0"/>
                <a:cs typeface="Arial" charset="0"/>
                <a:sym typeface="Cabin"/>
              </a:rPr>
              <a:t> </a:t>
            </a:r>
            <a:r>
              <a:rPr lang="el-GR" sz="3600" u="none" strike="noStrike" cap="none" dirty="0">
                <a:solidFill>
                  <a:schemeClr val="bg1"/>
                </a:solidFill>
                <a:latin typeface="Arial" charset="0"/>
                <a:ea typeface="Arial" charset="0"/>
                <a:cs typeface="Arial" charset="0"/>
                <a:sym typeface="Cabin"/>
              </a:rPr>
              <a:t>σ</a:t>
            </a:r>
            <a:r>
              <a:rPr lang="el-GR" sz="3600" u="none" strike="noStrike" cap="none" dirty="0">
                <a:solidFill>
                  <a:schemeClr val="lt1"/>
                </a:solidFill>
                <a:latin typeface="Arial" charset="0"/>
                <a:ea typeface="Arial" charset="0"/>
                <a:cs typeface="Arial" charset="0"/>
                <a:sym typeface="Cabin"/>
              </a:rPr>
              <a:t>την </a:t>
            </a:r>
            <a:r>
              <a:rPr lang="el-GR" sz="3600" dirty="0">
                <a:solidFill>
                  <a:srgbClr val="FF7F00"/>
                </a:solidFill>
                <a:latin typeface="Arial" charset="0"/>
                <a:cs typeface="Arial" charset="0"/>
                <a:sym typeface="Cabin"/>
              </a:rPr>
              <a:t>ακολουθία</a:t>
            </a:r>
            <a:endParaRPr lang="en-US" sz="3600" u="none" strike="noStrike" cap="none" dirty="0">
              <a:solidFill>
                <a:srgbClr val="FF7F00"/>
              </a:solidFill>
              <a:latin typeface="Arial" charset="0"/>
              <a:ea typeface="Arial" charset="0"/>
              <a:cs typeface="Arial" charset="0"/>
              <a:sym typeface="Cabin"/>
            </a:endParaRPr>
          </a:p>
        </p:txBody>
      </p:sp>
      <p:sp>
        <p:nvSpPr>
          <p:cNvPr id="466" name="Shape 466"/>
          <p:cNvSpPr txBox="1"/>
          <p:nvPr/>
        </p:nvSpPr>
        <p:spPr>
          <a:xfrm>
            <a:off x="1400175" y="6704000"/>
            <a:ext cx="6537300"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i</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[5, 4, 3, 2, 1] </a:t>
            </a:r>
            <a:r>
              <a:rPr lang="en-US" sz="3000"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i</a:t>
            </a:r>
            <a:r>
              <a:rPr lang="en-US" sz="3000" i="0" u="none" strike="noStrike" cap="none" dirty="0">
                <a:solidFill>
                  <a:schemeClr val="bg1"/>
                </a:solidFill>
                <a:latin typeface="Courier"/>
                <a:ea typeface="Courier"/>
                <a:cs typeface="Courier"/>
                <a:sym typeface="Courier New"/>
              </a:rPr>
              <a:t>)</a:t>
            </a:r>
          </a:p>
        </p:txBody>
      </p:sp>
      <p:cxnSp>
        <p:nvCxnSpPr>
          <p:cNvPr id="467" name="Shape 467"/>
          <p:cNvCxnSpPr/>
          <p:nvPr/>
        </p:nvCxnSpPr>
        <p:spPr>
          <a:xfrm>
            <a:off x="4635525" y="2397125"/>
            <a:ext cx="396900" cy="3299"/>
          </a:xfrm>
          <a:prstGeom prst="straightConnector1">
            <a:avLst/>
          </a:prstGeom>
          <a:noFill/>
          <a:ln w="76200" cap="rnd" cmpd="sng">
            <a:solidFill>
              <a:srgbClr val="00FFFF"/>
            </a:solidFill>
            <a:prstDash val="solid"/>
            <a:miter/>
            <a:headEnd type="none" w="med" len="med"/>
            <a:tailEnd type="triangl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grpSp>
        <p:nvGrpSpPr>
          <p:cNvPr id="4" name="Group 3"/>
          <p:cNvGrpSpPr/>
          <p:nvPr/>
        </p:nvGrpSpPr>
        <p:grpSpPr>
          <a:xfrm>
            <a:off x="11703050" y="814388"/>
            <a:ext cx="2984500" cy="7472362"/>
            <a:chOff x="11703050" y="381000"/>
            <a:chExt cx="2984500" cy="8278812"/>
          </a:xfrm>
        </p:grpSpPr>
        <p:cxnSp>
          <p:nvCxnSpPr>
            <p:cNvPr id="486" name="Shape 486"/>
            <p:cNvCxnSpPr/>
            <p:nvPr/>
          </p:nvCxnSpPr>
          <p:spPr>
            <a:xfrm rot="10800000" flipH="1">
              <a:off x="13185775" y="915987"/>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487" name="Shape 487"/>
            <p:cNvSpPr txBox="1"/>
            <p:nvPr/>
          </p:nvSpPr>
          <p:spPr>
            <a:xfrm>
              <a:off x="11703050" y="1231900"/>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u="none" strike="noStrike" cap="none" dirty="0" err="1">
                  <a:solidFill>
                    <a:srgbClr val="00FF00"/>
                  </a:solidFill>
                  <a:latin typeface="Arial" charset="0"/>
                  <a:ea typeface="Arial" charset="0"/>
                  <a:cs typeface="Arial" charset="0"/>
                  <a:sym typeface="Cabin"/>
                </a:rPr>
                <a:t>i</a:t>
              </a:r>
              <a:r>
                <a:rPr lang="en-US" sz="3200" u="none" strike="noStrike" cap="none" dirty="0">
                  <a:solidFill>
                    <a:schemeClr val="bg1"/>
                  </a:solidFill>
                  <a:latin typeface="Arial" charset="0"/>
                  <a:ea typeface="Arial" charset="0"/>
                  <a:cs typeface="Arial" charset="0"/>
                  <a:sym typeface="Cabin"/>
                </a:rPr>
                <a:t>)</a:t>
              </a:r>
            </a:p>
          </p:txBody>
        </p:sp>
        <p:sp>
          <p:nvSpPr>
            <p:cNvPr id="488" name="Shape 488"/>
            <p:cNvSpPr txBox="1"/>
            <p:nvPr/>
          </p:nvSpPr>
          <p:spPr>
            <a:xfrm>
              <a:off x="11703050" y="381000"/>
              <a:ext cx="2984500" cy="523874"/>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a:solidFill>
                    <a:srgbClr val="00FF00"/>
                  </a:solidFill>
                  <a:latin typeface="Arial" charset="0"/>
                  <a:ea typeface="Arial" charset="0"/>
                  <a:cs typeface="Arial" charset="0"/>
                  <a:sym typeface="Cabin"/>
                </a:rPr>
                <a:t>i = 5</a:t>
              </a:r>
            </a:p>
          </p:txBody>
        </p:sp>
        <p:cxnSp>
          <p:nvCxnSpPr>
            <p:cNvPr id="489" name="Shape 489"/>
            <p:cNvCxnSpPr/>
            <p:nvPr/>
          </p:nvCxnSpPr>
          <p:spPr>
            <a:xfrm rot="10800000" flipH="1">
              <a:off x="13181012" y="1825625"/>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490" name="Shape 490"/>
            <p:cNvCxnSpPr/>
            <p:nvPr/>
          </p:nvCxnSpPr>
          <p:spPr>
            <a:xfrm rot="10800000" flipH="1">
              <a:off x="13181012" y="2630486"/>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491" name="Shape 491"/>
            <p:cNvSpPr txBox="1"/>
            <p:nvPr/>
          </p:nvSpPr>
          <p:spPr>
            <a:xfrm>
              <a:off x="11703050" y="2946400"/>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u="none" strike="noStrike" cap="none" dirty="0" err="1">
                  <a:solidFill>
                    <a:srgbClr val="00FF00"/>
                  </a:solidFill>
                  <a:latin typeface="Arial" charset="0"/>
                  <a:ea typeface="Arial" charset="0"/>
                  <a:cs typeface="Arial" charset="0"/>
                  <a:sym typeface="Cabin"/>
                </a:rPr>
                <a:t>i</a:t>
              </a:r>
              <a:r>
                <a:rPr lang="en-US" sz="3200" u="none" strike="noStrike" cap="none" dirty="0">
                  <a:solidFill>
                    <a:schemeClr val="bg1"/>
                  </a:solidFill>
                  <a:latin typeface="Arial" charset="0"/>
                  <a:ea typeface="Arial" charset="0"/>
                  <a:cs typeface="Arial" charset="0"/>
                  <a:sym typeface="Cabin"/>
                </a:rPr>
                <a:t>)</a:t>
              </a:r>
              <a:endParaRPr lang="en-US" sz="3200" u="none" strike="noStrike" cap="none" dirty="0">
                <a:solidFill>
                  <a:srgbClr val="00FF00"/>
                </a:solidFill>
                <a:latin typeface="Arial" charset="0"/>
                <a:ea typeface="Arial" charset="0"/>
                <a:cs typeface="Arial" charset="0"/>
                <a:sym typeface="Cabin"/>
              </a:endParaRPr>
            </a:p>
          </p:txBody>
        </p:sp>
        <p:sp>
          <p:nvSpPr>
            <p:cNvPr id="492" name="Shape 492"/>
            <p:cNvSpPr txBox="1"/>
            <p:nvPr/>
          </p:nvSpPr>
          <p:spPr>
            <a:xfrm>
              <a:off x="11703050" y="2093911"/>
              <a:ext cx="2984500" cy="525462"/>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dirty="0" err="1">
                  <a:solidFill>
                    <a:srgbClr val="00FF00"/>
                  </a:solidFill>
                  <a:latin typeface="Arial" charset="0"/>
                  <a:ea typeface="Arial" charset="0"/>
                  <a:cs typeface="Arial" charset="0"/>
                  <a:sym typeface="Cabin"/>
                </a:rPr>
                <a:t>i</a:t>
              </a:r>
              <a:r>
                <a:rPr lang="en-US" sz="3200" u="none" strike="noStrike" cap="none" dirty="0">
                  <a:solidFill>
                    <a:srgbClr val="00FF00"/>
                  </a:solidFill>
                  <a:latin typeface="Arial" charset="0"/>
                  <a:ea typeface="Arial" charset="0"/>
                  <a:cs typeface="Arial" charset="0"/>
                  <a:sym typeface="Cabin"/>
                </a:rPr>
                <a:t> = 4</a:t>
              </a:r>
            </a:p>
          </p:txBody>
        </p:sp>
        <p:cxnSp>
          <p:nvCxnSpPr>
            <p:cNvPr id="493" name="Shape 493"/>
            <p:cNvCxnSpPr/>
            <p:nvPr/>
          </p:nvCxnSpPr>
          <p:spPr>
            <a:xfrm rot="10800000" flipH="1">
              <a:off x="13181012" y="3459162"/>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494" name="Shape 494"/>
            <p:cNvCxnSpPr/>
            <p:nvPr/>
          </p:nvCxnSpPr>
          <p:spPr>
            <a:xfrm rot="10800000" flipH="1">
              <a:off x="13181012" y="4310062"/>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495" name="Shape 495"/>
            <p:cNvSpPr txBox="1"/>
            <p:nvPr/>
          </p:nvSpPr>
          <p:spPr>
            <a:xfrm>
              <a:off x="11703050" y="4625975"/>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u="none" strike="noStrike" cap="none" dirty="0" err="1">
                  <a:solidFill>
                    <a:srgbClr val="00FF00"/>
                  </a:solidFill>
                  <a:latin typeface="Arial" charset="0"/>
                  <a:ea typeface="Arial" charset="0"/>
                  <a:cs typeface="Arial" charset="0"/>
                  <a:sym typeface="Cabin"/>
                </a:rPr>
                <a:t>i</a:t>
              </a:r>
              <a:r>
                <a:rPr lang="en-US" sz="3200" u="none" strike="noStrike" cap="none" dirty="0">
                  <a:solidFill>
                    <a:schemeClr val="bg1"/>
                  </a:solidFill>
                  <a:latin typeface="Arial" charset="0"/>
                  <a:ea typeface="Arial" charset="0"/>
                  <a:cs typeface="Arial" charset="0"/>
                  <a:sym typeface="Cabin"/>
                </a:rPr>
                <a:t>)</a:t>
              </a:r>
            </a:p>
          </p:txBody>
        </p:sp>
        <p:sp>
          <p:nvSpPr>
            <p:cNvPr id="496" name="Shape 496"/>
            <p:cNvSpPr txBox="1"/>
            <p:nvPr/>
          </p:nvSpPr>
          <p:spPr>
            <a:xfrm>
              <a:off x="11703050" y="3773487"/>
              <a:ext cx="2984500" cy="525462"/>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a:solidFill>
                    <a:srgbClr val="00FF00"/>
                  </a:solidFill>
                  <a:latin typeface="Arial" charset="0"/>
                  <a:ea typeface="Arial" charset="0"/>
                  <a:cs typeface="Arial" charset="0"/>
                  <a:sym typeface="Cabin"/>
                </a:rPr>
                <a:t>i = 3</a:t>
              </a:r>
            </a:p>
          </p:txBody>
        </p:sp>
        <p:cxnSp>
          <p:nvCxnSpPr>
            <p:cNvPr id="497" name="Shape 497"/>
            <p:cNvCxnSpPr/>
            <p:nvPr/>
          </p:nvCxnSpPr>
          <p:spPr>
            <a:xfrm rot="10800000" flipH="1">
              <a:off x="13181012" y="5208587"/>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498" name="Shape 498"/>
            <p:cNvCxnSpPr/>
            <p:nvPr/>
          </p:nvCxnSpPr>
          <p:spPr>
            <a:xfrm rot="10800000" flipH="1">
              <a:off x="13181012" y="6107111"/>
              <a:ext cx="12699" cy="306386"/>
            </a:xfrm>
            <a:prstGeom prst="straightConnector1">
              <a:avLst/>
            </a:prstGeom>
            <a:noFill/>
            <a:ln w="50800" cap="rnd" cmpd="sng">
              <a:solidFill>
                <a:srgbClr val="1155CC"/>
              </a:solidFill>
              <a:prstDash val="solid"/>
              <a:miter/>
              <a:headEnd type="stealth" w="med" len="med"/>
              <a:tailEnd type="none" w="med" len="med"/>
            </a:ln>
          </p:spPr>
        </p:cxnSp>
        <p:sp>
          <p:nvSpPr>
            <p:cNvPr id="499" name="Shape 499"/>
            <p:cNvSpPr txBox="1"/>
            <p:nvPr/>
          </p:nvSpPr>
          <p:spPr>
            <a:xfrm>
              <a:off x="11703050" y="6421437"/>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dirty="0">
                  <a:solidFill>
                    <a:schemeClr val="bg1"/>
                  </a:solidFill>
                  <a:latin typeface="Arial" charset="0"/>
                  <a:ea typeface="Arial" charset="0"/>
                  <a:cs typeface="Arial" charset="0"/>
                  <a:sym typeface="Cabin"/>
                </a:rPr>
                <a:t>(</a:t>
              </a:r>
              <a:r>
                <a:rPr lang="en-US" sz="3200" u="none" strike="noStrike" cap="none" dirty="0" err="1">
                  <a:solidFill>
                    <a:srgbClr val="00FF00"/>
                  </a:solidFill>
                  <a:latin typeface="Arial" charset="0"/>
                  <a:ea typeface="Arial" charset="0"/>
                  <a:cs typeface="Arial" charset="0"/>
                  <a:sym typeface="Cabin"/>
                </a:rPr>
                <a:t>i</a:t>
              </a:r>
              <a:r>
                <a:rPr lang="en-US" sz="3200" u="none" strike="noStrike" cap="none" dirty="0">
                  <a:solidFill>
                    <a:schemeClr val="bg1"/>
                  </a:solidFill>
                  <a:latin typeface="Arial" charset="0"/>
                  <a:ea typeface="Arial" charset="0"/>
                  <a:cs typeface="Arial" charset="0"/>
                  <a:sym typeface="Cabin"/>
                </a:rPr>
                <a:t>)</a:t>
              </a:r>
            </a:p>
          </p:txBody>
        </p:sp>
        <p:sp>
          <p:nvSpPr>
            <p:cNvPr id="500" name="Shape 500"/>
            <p:cNvSpPr txBox="1"/>
            <p:nvPr/>
          </p:nvSpPr>
          <p:spPr>
            <a:xfrm>
              <a:off x="11703050" y="5570537"/>
              <a:ext cx="2984500" cy="523874"/>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a:solidFill>
                    <a:srgbClr val="00FF00"/>
                  </a:solidFill>
                  <a:latin typeface="Arial" charset="0"/>
                  <a:ea typeface="Arial" charset="0"/>
                  <a:cs typeface="Arial" charset="0"/>
                  <a:sym typeface="Cabin"/>
                </a:rPr>
                <a:t>i = 2</a:t>
              </a:r>
            </a:p>
          </p:txBody>
        </p:sp>
        <p:cxnSp>
          <p:nvCxnSpPr>
            <p:cNvPr id="501" name="Shape 501"/>
            <p:cNvCxnSpPr/>
            <p:nvPr/>
          </p:nvCxnSpPr>
          <p:spPr>
            <a:xfrm rot="10800000" flipH="1">
              <a:off x="13181012" y="6934200"/>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502" name="Shape 502"/>
            <p:cNvCxnSpPr/>
            <p:nvPr/>
          </p:nvCxnSpPr>
          <p:spPr>
            <a:xfrm rot="10800000" flipH="1">
              <a:off x="13181012" y="7808911"/>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503" name="Shape 503"/>
            <p:cNvSpPr txBox="1"/>
            <p:nvPr/>
          </p:nvSpPr>
          <p:spPr>
            <a:xfrm>
              <a:off x="11703050" y="8124825"/>
              <a:ext cx="2984500" cy="534987"/>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u="none" strike="noStrike" cap="none" dirty="0" err="1">
                  <a:solidFill>
                    <a:srgbClr val="00FF00"/>
                  </a:solidFill>
                  <a:latin typeface="Arial" charset="0"/>
                  <a:ea typeface="Arial" charset="0"/>
                  <a:cs typeface="Arial" charset="0"/>
                  <a:sym typeface="Cabin"/>
                </a:rPr>
                <a:t>i</a:t>
              </a:r>
              <a:r>
                <a:rPr lang="en-US" sz="3200" u="none" strike="noStrike" cap="none" dirty="0">
                  <a:solidFill>
                    <a:srgbClr val="00FF00"/>
                  </a:solidFill>
                  <a:latin typeface="Arial" charset="0"/>
                  <a:ea typeface="Arial" charset="0"/>
                  <a:cs typeface="Arial" charset="0"/>
                  <a:sym typeface="Cabin"/>
                </a:rPr>
                <a:t>)</a:t>
              </a:r>
            </a:p>
          </p:txBody>
        </p:sp>
        <p:sp>
          <p:nvSpPr>
            <p:cNvPr id="504" name="Shape 504"/>
            <p:cNvSpPr txBox="1"/>
            <p:nvPr/>
          </p:nvSpPr>
          <p:spPr>
            <a:xfrm>
              <a:off x="11703050" y="7272336"/>
              <a:ext cx="2984500" cy="525462"/>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dirty="0" err="1">
                  <a:solidFill>
                    <a:srgbClr val="00FF00"/>
                  </a:solidFill>
                  <a:latin typeface="Arial" charset="0"/>
                  <a:ea typeface="Arial" charset="0"/>
                  <a:cs typeface="Arial" charset="0"/>
                  <a:sym typeface="Cabin"/>
                </a:rPr>
                <a:t>i</a:t>
              </a:r>
              <a:r>
                <a:rPr lang="en-US" sz="3200" u="none" strike="noStrike" cap="none" dirty="0">
                  <a:solidFill>
                    <a:srgbClr val="00FF00"/>
                  </a:solidFill>
                  <a:latin typeface="Arial" charset="0"/>
                  <a:ea typeface="Arial" charset="0"/>
                  <a:cs typeface="Arial" charset="0"/>
                  <a:sym typeface="Cabin"/>
                </a:rPr>
                <a:t> = 1</a:t>
              </a:r>
            </a:p>
          </p:txBody>
        </p:sp>
      </p:grpSp>
      <p:sp>
        <p:nvSpPr>
          <p:cNvPr id="505" name="Shape 505"/>
          <p:cNvSpPr txBox="1"/>
          <p:nvPr/>
        </p:nvSpPr>
        <p:spPr>
          <a:xfrm>
            <a:off x="4481375" y="6254750"/>
            <a:ext cx="6268200" cy="1143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i</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[5, 4, 3, 2, 1]</a:t>
            </a:r>
            <a:r>
              <a:rPr lang="en-US" sz="3000" i="0" u="none" strike="noStrike" cap="none" dirty="0">
                <a:solidFill>
                  <a:srgbClr val="00F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i</a:t>
            </a:r>
            <a:r>
              <a:rPr lang="en-US" sz="3000" i="0" u="none" strike="noStrike" cap="none" dirty="0">
                <a:solidFill>
                  <a:schemeClr val="bg1"/>
                </a:solidFill>
                <a:latin typeface="Courier"/>
                <a:ea typeface="Courier"/>
                <a:cs typeface="Courier"/>
                <a:sym typeface="Courier New"/>
              </a:rPr>
              <a:t>)</a:t>
            </a:r>
          </a:p>
        </p:txBody>
      </p:sp>
      <p:cxnSp>
        <p:nvCxnSpPr>
          <p:cNvPr id="53" name="Shape 451">
            <a:extLst>
              <a:ext uri="{FF2B5EF4-FFF2-40B4-BE49-F238E27FC236}">
                <a16:creationId xmlns:a16="http://schemas.microsoft.com/office/drawing/2014/main" id="{CB499285-5138-4D3E-ADB9-1C2A674FE2D5}"/>
              </a:ext>
            </a:extLst>
          </p:cNvPr>
          <p:cNvCxnSpPr/>
          <p:nvPr/>
        </p:nvCxnSpPr>
        <p:spPr>
          <a:xfrm rot="10800000">
            <a:off x="3143137" y="11922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54" name="Shape 452">
            <a:extLst>
              <a:ext uri="{FF2B5EF4-FFF2-40B4-BE49-F238E27FC236}">
                <a16:creationId xmlns:a16="http://schemas.microsoft.com/office/drawing/2014/main" id="{D5FB6BC3-B657-4DAB-B905-7623389DD381}"/>
              </a:ext>
            </a:extLst>
          </p:cNvPr>
          <p:cNvSpPr/>
          <p:nvPr/>
        </p:nvSpPr>
        <p:spPr>
          <a:xfrm>
            <a:off x="1727200" y="1752600"/>
            <a:ext cx="2870100" cy="1269899"/>
          </a:xfrm>
          <a:prstGeom prst="diamond">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400" u="none" strike="noStrike" cap="none" dirty="0">
                <a:solidFill>
                  <a:srgbClr val="FF9900"/>
                </a:solidFill>
                <a:latin typeface="Arial" charset="0"/>
                <a:ea typeface="Arial" charset="0"/>
                <a:cs typeface="Arial" charset="0"/>
                <a:sym typeface="Cabin"/>
              </a:rPr>
              <a:t>Τέλος;</a:t>
            </a:r>
            <a:endParaRPr lang="en-US" sz="3400" u="none" strike="noStrike" cap="none" dirty="0">
              <a:solidFill>
                <a:srgbClr val="FF9900"/>
              </a:solidFill>
              <a:latin typeface="Arial" charset="0"/>
              <a:ea typeface="Arial" charset="0"/>
              <a:cs typeface="Arial" charset="0"/>
              <a:sym typeface="Cabin"/>
            </a:endParaRPr>
          </a:p>
        </p:txBody>
      </p:sp>
      <p:cxnSp>
        <p:nvCxnSpPr>
          <p:cNvPr id="55" name="Shape 453">
            <a:extLst>
              <a:ext uri="{FF2B5EF4-FFF2-40B4-BE49-F238E27FC236}">
                <a16:creationId xmlns:a16="http://schemas.microsoft.com/office/drawing/2014/main" id="{3CC62912-5083-4A1B-AC0F-B1D159822034}"/>
              </a:ext>
            </a:extLst>
          </p:cNvPr>
          <p:cNvCxnSpPr/>
          <p:nvPr/>
        </p:nvCxnSpPr>
        <p:spPr>
          <a:xfrm rot="10800000">
            <a:off x="3162312" y="3022699"/>
            <a:ext cx="11100" cy="1498500"/>
          </a:xfrm>
          <a:prstGeom prst="straightConnector1">
            <a:avLst/>
          </a:prstGeom>
          <a:noFill/>
          <a:ln w="76200" cap="rnd" cmpd="sng">
            <a:solidFill>
              <a:srgbClr val="00FFFF"/>
            </a:solidFill>
            <a:prstDash val="solid"/>
            <a:miter/>
            <a:headEnd type="none" w="med" len="med"/>
            <a:tailEnd type="stealth" w="med" len="med"/>
          </a:ln>
        </p:spPr>
      </p:cxnSp>
      <p:cxnSp>
        <p:nvCxnSpPr>
          <p:cNvPr id="56" name="Shape 454">
            <a:extLst>
              <a:ext uri="{FF2B5EF4-FFF2-40B4-BE49-F238E27FC236}">
                <a16:creationId xmlns:a16="http://schemas.microsoft.com/office/drawing/2014/main" id="{AA5CBD1E-A7C5-4558-BA1A-CCD081930075}"/>
              </a:ext>
            </a:extLst>
          </p:cNvPr>
          <p:cNvCxnSpPr>
            <a:cxnSpLocks/>
            <a:stCxn id="64" idx="0"/>
            <a:endCxn id="66" idx="2"/>
          </p:cNvCxnSpPr>
          <p:nvPr/>
        </p:nvCxnSpPr>
        <p:spPr>
          <a:xfrm flipH="1" flipV="1">
            <a:off x="6515150" y="2961258"/>
            <a:ext cx="7620" cy="340742"/>
          </a:xfrm>
          <a:prstGeom prst="straightConnector1">
            <a:avLst/>
          </a:prstGeom>
          <a:noFill/>
          <a:ln w="76200" cap="rnd" cmpd="sng">
            <a:solidFill>
              <a:srgbClr val="00FFFF"/>
            </a:solidFill>
            <a:prstDash val="solid"/>
            <a:miter/>
            <a:headEnd type="stealth" w="med" len="med"/>
            <a:tailEnd type="none" w="med" len="med"/>
          </a:ln>
        </p:spPr>
      </p:cxnSp>
      <p:cxnSp>
        <p:nvCxnSpPr>
          <p:cNvPr id="57" name="Shape 456">
            <a:extLst>
              <a:ext uri="{FF2B5EF4-FFF2-40B4-BE49-F238E27FC236}">
                <a16:creationId xmlns:a16="http://schemas.microsoft.com/office/drawing/2014/main" id="{70C0A58A-7F85-4800-8AC9-BF950539517A}"/>
              </a:ext>
            </a:extLst>
          </p:cNvPr>
          <p:cNvCxnSpPr>
            <a:cxnSpLocks/>
            <a:stCxn id="64" idx="2"/>
          </p:cNvCxnSpPr>
          <p:nvPr/>
        </p:nvCxnSpPr>
        <p:spPr>
          <a:xfrm flipH="1">
            <a:off x="6506362" y="4051399"/>
            <a:ext cx="16408" cy="450713"/>
          </a:xfrm>
          <a:prstGeom prst="straightConnector1">
            <a:avLst/>
          </a:prstGeom>
          <a:noFill/>
          <a:ln w="76200" cap="rnd" cmpd="sng">
            <a:solidFill>
              <a:srgbClr val="00FFFF"/>
            </a:solidFill>
            <a:prstDash val="solid"/>
            <a:miter/>
            <a:headEnd type="none" w="med" len="med"/>
            <a:tailEnd type="none" w="med" len="med"/>
          </a:ln>
        </p:spPr>
      </p:cxnSp>
      <p:cxnSp>
        <p:nvCxnSpPr>
          <p:cNvPr id="58" name="Shape 458">
            <a:extLst>
              <a:ext uri="{FF2B5EF4-FFF2-40B4-BE49-F238E27FC236}">
                <a16:creationId xmlns:a16="http://schemas.microsoft.com/office/drawing/2014/main" id="{E3579D15-CCED-4DA6-8767-64CAF9164504}"/>
              </a:ext>
            </a:extLst>
          </p:cNvPr>
          <p:cNvCxnSpPr/>
          <p:nvPr/>
        </p:nvCxnSpPr>
        <p:spPr>
          <a:xfrm rot="10800000" flipH="1">
            <a:off x="3170237" y="4502112"/>
            <a:ext cx="3328200" cy="4799"/>
          </a:xfrm>
          <a:prstGeom prst="straightConnector1">
            <a:avLst/>
          </a:prstGeom>
          <a:noFill/>
          <a:ln w="76200" cap="rnd" cmpd="sng">
            <a:solidFill>
              <a:srgbClr val="00FFFF"/>
            </a:solidFill>
            <a:prstDash val="solid"/>
            <a:miter/>
            <a:headEnd type="none" w="med" len="med"/>
            <a:tailEnd type="none" w="med" len="med"/>
          </a:ln>
        </p:spPr>
      </p:cxnSp>
      <p:cxnSp>
        <p:nvCxnSpPr>
          <p:cNvPr id="59" name="Shape 459">
            <a:extLst>
              <a:ext uri="{FF2B5EF4-FFF2-40B4-BE49-F238E27FC236}">
                <a16:creationId xmlns:a16="http://schemas.microsoft.com/office/drawing/2014/main" id="{A398AA59-CE51-43E7-8439-762446A8D6FB}"/>
              </a:ext>
            </a:extLst>
          </p:cNvPr>
          <p:cNvCxnSpPr/>
          <p:nvPr/>
        </p:nvCxnSpPr>
        <p:spPr>
          <a:xfrm flipH="1">
            <a:off x="1371574" y="239712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60" name="Shape 460">
            <a:extLst>
              <a:ext uri="{FF2B5EF4-FFF2-40B4-BE49-F238E27FC236}">
                <a16:creationId xmlns:a16="http://schemas.microsoft.com/office/drawing/2014/main" id="{F1ED795C-BEBD-46B5-9CA6-9136CECB5089}"/>
              </a:ext>
            </a:extLst>
          </p:cNvPr>
          <p:cNvCxnSpPr/>
          <p:nvPr/>
        </p:nvCxnSpPr>
        <p:spPr>
          <a:xfrm rot="10800000" flipH="1">
            <a:off x="3157537" y="52388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 name="Shape 461">
            <a:extLst>
              <a:ext uri="{FF2B5EF4-FFF2-40B4-BE49-F238E27FC236}">
                <a16:creationId xmlns:a16="http://schemas.microsoft.com/office/drawing/2014/main" id="{43F9B19E-EAD1-41FC-8681-367DFB583558}"/>
              </a:ext>
            </a:extLst>
          </p:cNvPr>
          <p:cNvCxnSpPr/>
          <p:nvPr/>
        </p:nvCxnSpPr>
        <p:spPr>
          <a:xfrm rot="10800000">
            <a:off x="1401636" y="2451012"/>
            <a:ext cx="3299" cy="2779799"/>
          </a:xfrm>
          <a:prstGeom prst="straightConnector1">
            <a:avLst/>
          </a:prstGeom>
          <a:noFill/>
          <a:ln w="76200" cap="rnd" cmpd="sng">
            <a:solidFill>
              <a:srgbClr val="00FFFF"/>
            </a:solidFill>
            <a:prstDash val="solid"/>
            <a:miter/>
            <a:headEnd type="stealth" w="med" len="med"/>
            <a:tailEnd type="none" w="med" len="med"/>
          </a:ln>
        </p:spPr>
      </p:cxnSp>
      <p:cxnSp>
        <p:nvCxnSpPr>
          <p:cNvPr id="62" name="Shape 462">
            <a:extLst>
              <a:ext uri="{FF2B5EF4-FFF2-40B4-BE49-F238E27FC236}">
                <a16:creationId xmlns:a16="http://schemas.microsoft.com/office/drawing/2014/main" id="{400A8B30-4E8B-4B26-94FE-BB62F8E423F7}"/>
              </a:ext>
            </a:extLst>
          </p:cNvPr>
          <p:cNvCxnSpPr/>
          <p:nvPr/>
        </p:nvCxnSpPr>
        <p:spPr>
          <a:xfrm>
            <a:off x="1401761" y="5225236"/>
            <a:ext cx="1752600" cy="0"/>
          </a:xfrm>
          <a:prstGeom prst="straightConnector1">
            <a:avLst/>
          </a:prstGeom>
          <a:noFill/>
          <a:ln w="76200" cap="rnd" cmpd="sng">
            <a:solidFill>
              <a:srgbClr val="00FFFF"/>
            </a:solidFill>
            <a:prstDash val="solid"/>
            <a:miter/>
            <a:headEnd type="none" w="med" len="med"/>
            <a:tailEnd type="none" w="med" len="med"/>
          </a:ln>
        </p:spPr>
      </p:cxnSp>
      <p:sp>
        <p:nvSpPr>
          <p:cNvPr id="63" name="Shape 463">
            <a:extLst>
              <a:ext uri="{FF2B5EF4-FFF2-40B4-BE49-F238E27FC236}">
                <a16:creationId xmlns:a16="http://schemas.microsoft.com/office/drawing/2014/main" id="{854DE531-25F4-4465-A840-119966B4B710}"/>
              </a:ext>
            </a:extLst>
          </p:cNvPr>
          <p:cNvSpPr txBox="1"/>
          <p:nvPr/>
        </p:nvSpPr>
        <p:spPr>
          <a:xfrm>
            <a:off x="846137" y="1638300"/>
            <a:ext cx="8810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Ναι</a:t>
            </a:r>
            <a:endParaRPr lang="en-US" sz="3600" u="none" strike="noStrike" cap="none" dirty="0">
              <a:solidFill>
                <a:schemeClr val="lt1"/>
              </a:solidFill>
              <a:latin typeface="Arial" charset="0"/>
              <a:ea typeface="Arial" charset="0"/>
              <a:cs typeface="Arial" charset="0"/>
              <a:sym typeface="Cabin"/>
            </a:endParaRPr>
          </a:p>
        </p:txBody>
      </p:sp>
      <p:sp>
        <p:nvSpPr>
          <p:cNvPr id="64" name="Shape 457">
            <a:extLst>
              <a:ext uri="{FF2B5EF4-FFF2-40B4-BE49-F238E27FC236}">
                <a16:creationId xmlns:a16="http://schemas.microsoft.com/office/drawing/2014/main" id="{15FD76CC-6117-4F45-AB47-F5D04EE24482}"/>
              </a:ext>
            </a:extLst>
          </p:cNvPr>
          <p:cNvSpPr txBox="1"/>
          <p:nvPr/>
        </p:nvSpPr>
        <p:spPr>
          <a:xfrm>
            <a:off x="5062220" y="33020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err="1">
                <a:solidFill>
                  <a:srgbClr val="00FF00"/>
                </a:solidFill>
                <a:latin typeface="Arial" charset="0"/>
                <a:ea typeface="Arial" charset="0"/>
                <a:cs typeface="Arial" charset="0"/>
                <a:sym typeface="Cabin"/>
              </a:rPr>
              <a:t>i</a:t>
            </a:r>
            <a:r>
              <a:rPr lang="en-US" sz="3500" u="none" strike="noStrike" cap="none" dirty="0">
                <a:solidFill>
                  <a:schemeClr val="bg1"/>
                </a:solidFill>
                <a:latin typeface="Arial" charset="0"/>
                <a:ea typeface="Arial" charset="0"/>
                <a:cs typeface="Arial" charset="0"/>
                <a:sym typeface="Cabin"/>
              </a:rPr>
              <a:t>)</a:t>
            </a:r>
          </a:p>
        </p:txBody>
      </p:sp>
      <p:sp>
        <p:nvSpPr>
          <p:cNvPr id="65" name="Shape 464">
            <a:extLst>
              <a:ext uri="{FF2B5EF4-FFF2-40B4-BE49-F238E27FC236}">
                <a16:creationId xmlns:a16="http://schemas.microsoft.com/office/drawing/2014/main" id="{96C145BA-4FF4-4BDE-8FFF-BA8D626EB66D}"/>
              </a:ext>
            </a:extLst>
          </p:cNvPr>
          <p:cNvSpPr txBox="1"/>
          <p:nvPr/>
        </p:nvSpPr>
        <p:spPr>
          <a:xfrm>
            <a:off x="4145190" y="14733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Όχι</a:t>
            </a:r>
            <a:endParaRPr lang="en-US" sz="3600" u="none" strike="noStrike" cap="none" dirty="0">
              <a:solidFill>
                <a:schemeClr val="lt1"/>
              </a:solidFill>
              <a:latin typeface="Arial" charset="0"/>
              <a:ea typeface="Arial" charset="0"/>
              <a:cs typeface="Arial" charset="0"/>
              <a:sym typeface="Cabin"/>
            </a:endParaRPr>
          </a:p>
        </p:txBody>
      </p:sp>
      <p:sp>
        <p:nvSpPr>
          <p:cNvPr id="66" name="Shape 455">
            <a:extLst>
              <a:ext uri="{FF2B5EF4-FFF2-40B4-BE49-F238E27FC236}">
                <a16:creationId xmlns:a16="http://schemas.microsoft.com/office/drawing/2014/main" id="{AADFA792-0EA2-4288-AD9C-611DE34294C2}"/>
              </a:ext>
            </a:extLst>
          </p:cNvPr>
          <p:cNvSpPr txBox="1"/>
          <p:nvPr/>
        </p:nvSpPr>
        <p:spPr>
          <a:xfrm>
            <a:off x="5016500" y="1856358"/>
            <a:ext cx="2997300" cy="1104900"/>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500" u="none" strike="noStrike" cap="none" dirty="0">
                <a:solidFill>
                  <a:srgbClr val="FF9900"/>
                </a:solidFill>
                <a:latin typeface="Arial" charset="0"/>
                <a:ea typeface="Arial" charset="0"/>
                <a:cs typeface="Arial" charset="0"/>
                <a:sym typeface="Cabin"/>
              </a:rPr>
              <a:t>Προχώρα στο επόμενο</a:t>
            </a:r>
            <a:r>
              <a:rPr lang="en-US" sz="3500" u="none" strike="noStrike" cap="none" dirty="0">
                <a:solidFill>
                  <a:srgbClr val="FF9900"/>
                </a:solidFill>
                <a:latin typeface="Arial" charset="0"/>
                <a:ea typeface="Arial" charset="0"/>
                <a:cs typeface="Arial" charset="0"/>
                <a:sym typeface="Cabin"/>
              </a:rPr>
              <a:t> </a:t>
            </a:r>
            <a:r>
              <a:rPr lang="en-US" sz="3500" u="none" strike="noStrike" cap="none" dirty="0" err="1">
                <a:solidFill>
                  <a:srgbClr val="00FF00"/>
                </a:solidFill>
                <a:latin typeface="Arial" charset="0"/>
                <a:ea typeface="Arial" charset="0"/>
                <a:cs typeface="Arial" charset="0"/>
                <a:sym typeface="Cabin"/>
              </a:rPr>
              <a:t>i</a:t>
            </a:r>
            <a:r>
              <a:rPr lang="en-US" sz="3500" u="none" strike="noStrike" cap="none" dirty="0">
                <a:solidFill>
                  <a:srgbClr val="FF9900"/>
                </a:solidFill>
                <a:latin typeface="Arial" charset="0"/>
                <a:ea typeface="Arial" charset="0"/>
                <a:cs typeface="Arial" charset="0"/>
                <a:sym typeface="Cabin"/>
              </a:rPr>
              <a:t> </a:t>
            </a:r>
          </a:p>
        </p:txBody>
      </p:sp>
      <p:cxnSp>
        <p:nvCxnSpPr>
          <p:cNvPr id="67" name="Shape 467">
            <a:extLst>
              <a:ext uri="{FF2B5EF4-FFF2-40B4-BE49-F238E27FC236}">
                <a16:creationId xmlns:a16="http://schemas.microsoft.com/office/drawing/2014/main" id="{0A9EE777-5F3D-4F04-BD05-A14844B72D34}"/>
              </a:ext>
            </a:extLst>
          </p:cNvPr>
          <p:cNvCxnSpPr/>
          <p:nvPr/>
        </p:nvCxnSpPr>
        <p:spPr>
          <a:xfrm>
            <a:off x="4635525" y="2397125"/>
            <a:ext cx="396900" cy="3299"/>
          </a:xfrm>
          <a:prstGeom prst="straightConnector1">
            <a:avLst/>
          </a:prstGeom>
          <a:noFill/>
          <a:ln w="76200" cap="rnd" cmpd="sng">
            <a:solidFill>
              <a:srgbClr val="00FFFF"/>
            </a:solidFill>
            <a:prstDash val="solid"/>
            <a:miter/>
            <a:headEnd type="none" w="med" len="med"/>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4789601" y="461097"/>
            <a:ext cx="11074627" cy="174556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6600" u="none" strike="noStrike" cap="none" dirty="0">
                <a:solidFill>
                  <a:srgbClr val="FFD966"/>
                </a:solidFill>
                <a:latin typeface="Arial" charset="0"/>
                <a:ea typeface="Arial" charset="0"/>
                <a:cs typeface="Arial" charset="0"/>
                <a:sym typeface="Cabin"/>
              </a:rPr>
              <a:t>Επαναλαμβανόμενα βήματα – Δομή Επανάληψης</a:t>
            </a:r>
            <a:endParaRPr lang="en-US" sz="6600" u="none" strike="noStrike" cap="none" dirty="0">
              <a:solidFill>
                <a:srgbClr val="FFD966"/>
              </a:solidFill>
              <a:latin typeface="Arial" charset="0"/>
              <a:ea typeface="Arial" charset="0"/>
              <a:cs typeface="Arial" charset="0"/>
              <a:sym typeface="Cabin"/>
            </a:endParaRPr>
          </a:p>
        </p:txBody>
      </p:sp>
      <p:cxnSp>
        <p:nvCxnSpPr>
          <p:cNvPr id="599" name="Shape 599"/>
          <p:cNvCxnSpPr/>
          <p:nvPr/>
        </p:nvCxnSpPr>
        <p:spPr>
          <a:xfrm rot="10800000">
            <a:off x="2838336" y="1981647"/>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601" name="Shape 601"/>
          <p:cNvSpPr/>
          <p:nvPr/>
        </p:nvSpPr>
        <p:spPr>
          <a:xfrm>
            <a:off x="1422400" y="2527567"/>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dirty="0">
                <a:solidFill>
                  <a:srgbClr val="00FF00"/>
                </a:solidFill>
                <a:latin typeface="Arial" charset="0"/>
                <a:cs typeface="Arial" charset="0"/>
                <a:sym typeface="Cabin"/>
              </a:rPr>
              <a:t>n &gt; 0 ?</a:t>
            </a:r>
          </a:p>
        </p:txBody>
      </p:sp>
      <p:cxnSp>
        <p:nvCxnSpPr>
          <p:cNvPr id="602" name="Shape 602"/>
          <p:cNvCxnSpPr/>
          <p:nvPr/>
        </p:nvCxnSpPr>
        <p:spPr>
          <a:xfrm rot="10800000" flipH="1">
            <a:off x="2836861" y="3797517"/>
            <a:ext cx="20699" cy="2317799"/>
          </a:xfrm>
          <a:prstGeom prst="straightConnector1">
            <a:avLst/>
          </a:prstGeom>
          <a:noFill/>
          <a:ln w="76200" cap="rnd" cmpd="sng">
            <a:solidFill>
              <a:srgbClr val="00FFFF"/>
            </a:solidFill>
            <a:prstDash val="solid"/>
            <a:miter/>
            <a:headEnd type="none" w="med" len="med"/>
            <a:tailEnd type="stealth" w="med" len="med"/>
          </a:ln>
        </p:spPr>
      </p:cxnSp>
      <p:cxnSp>
        <p:nvCxnSpPr>
          <p:cNvPr id="603" name="Shape 603"/>
          <p:cNvCxnSpPr/>
          <p:nvPr/>
        </p:nvCxnSpPr>
        <p:spPr>
          <a:xfrm rot="10800000">
            <a:off x="4279899" y="3156216"/>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604" name="Shape 604"/>
          <p:cNvCxnSpPr/>
          <p:nvPr/>
        </p:nvCxnSpPr>
        <p:spPr>
          <a:xfrm rot="10800000" flipH="1">
            <a:off x="5024437" y="3156217"/>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605" name="Shape 605"/>
          <p:cNvCxnSpPr>
            <a:stCxn id="606" idx="2"/>
          </p:cNvCxnSpPr>
          <p:nvPr/>
        </p:nvCxnSpPr>
        <p:spPr>
          <a:xfrm flipH="1">
            <a:off x="5024449" y="5778866"/>
            <a:ext cx="4800" cy="300000"/>
          </a:xfrm>
          <a:prstGeom prst="straightConnector1">
            <a:avLst/>
          </a:prstGeom>
          <a:noFill/>
          <a:ln w="76200" cap="rnd" cmpd="sng">
            <a:solidFill>
              <a:srgbClr val="00FFFF"/>
            </a:solidFill>
            <a:prstDash val="solid"/>
            <a:miter/>
            <a:headEnd type="none" w="med" len="med"/>
            <a:tailEnd type="none" w="med" len="med"/>
          </a:ln>
        </p:spPr>
      </p:cxnSp>
      <p:cxnSp>
        <p:nvCxnSpPr>
          <p:cNvPr id="607" name="Shape 607"/>
          <p:cNvCxnSpPr/>
          <p:nvPr/>
        </p:nvCxnSpPr>
        <p:spPr>
          <a:xfrm>
            <a:off x="2852736" y="6081979"/>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608" name="Shape 608"/>
          <p:cNvCxnSpPr/>
          <p:nvPr/>
        </p:nvCxnSpPr>
        <p:spPr>
          <a:xfrm flipH="1">
            <a:off x="1066800" y="3172092"/>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609" name="Shape 609"/>
          <p:cNvCxnSpPr/>
          <p:nvPr/>
        </p:nvCxnSpPr>
        <p:spPr>
          <a:xfrm rot="10800000" flipH="1">
            <a:off x="2840036" y="6559941"/>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0" name="Shape 610"/>
          <p:cNvCxnSpPr/>
          <p:nvPr/>
        </p:nvCxnSpPr>
        <p:spPr>
          <a:xfrm flipV="1">
            <a:off x="1100137" y="3156217"/>
            <a:ext cx="1" cy="3478786"/>
          </a:xfrm>
          <a:prstGeom prst="straightConnector1">
            <a:avLst/>
          </a:prstGeom>
          <a:noFill/>
          <a:ln w="76200" cap="rnd" cmpd="sng">
            <a:solidFill>
              <a:srgbClr val="00FFFF"/>
            </a:solidFill>
            <a:prstDash val="solid"/>
            <a:miter/>
            <a:headEnd type="stealth" w="med" len="med"/>
            <a:tailEnd type="none" w="med" len="med"/>
          </a:ln>
        </p:spPr>
      </p:cxnSp>
      <p:cxnSp>
        <p:nvCxnSpPr>
          <p:cNvPr id="611" name="Shape 611"/>
          <p:cNvCxnSpPr/>
          <p:nvPr/>
        </p:nvCxnSpPr>
        <p:spPr>
          <a:xfrm>
            <a:off x="1084262" y="6577279"/>
            <a:ext cx="1752600" cy="0"/>
          </a:xfrm>
          <a:prstGeom prst="straightConnector1">
            <a:avLst/>
          </a:prstGeom>
          <a:noFill/>
          <a:ln w="76200" cap="rnd" cmpd="sng">
            <a:solidFill>
              <a:srgbClr val="00FFFF"/>
            </a:solidFill>
            <a:prstDash val="solid"/>
            <a:miter/>
            <a:headEnd type="none" w="med" len="med"/>
            <a:tailEnd type="none" w="med" len="med"/>
          </a:ln>
        </p:spPr>
      </p:cxnSp>
      <p:sp>
        <p:nvSpPr>
          <p:cNvPr id="613" name="Shape 613"/>
          <p:cNvSpPr txBox="1"/>
          <p:nvPr/>
        </p:nvSpPr>
        <p:spPr>
          <a:xfrm>
            <a:off x="5301614" y="7286940"/>
            <a:ext cx="10719198" cy="11931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Οι βρόχοι (επαναλαμβανόμενα βήματα) έχουν </a:t>
            </a:r>
            <a:r>
              <a:rPr lang="el-GR" sz="3200" dirty="0">
                <a:solidFill>
                  <a:srgbClr val="00FF00"/>
                </a:solidFill>
                <a:latin typeface="Arial" charset="0"/>
                <a:cs typeface="Arial" charset="0"/>
                <a:sym typeface="Cabin"/>
              </a:rPr>
              <a:t>μεταβλητές</a:t>
            </a:r>
            <a:r>
              <a:rPr lang="el-GR" sz="3200" u="none" strike="noStrike" cap="none" dirty="0">
                <a:solidFill>
                  <a:schemeClr val="lt1"/>
                </a:solidFill>
                <a:latin typeface="Arial" charset="0"/>
                <a:ea typeface="Arial" charset="0"/>
                <a:cs typeface="Arial" charset="0"/>
                <a:sym typeface="Cabin"/>
              </a:rPr>
              <a:t> </a:t>
            </a:r>
            <a:r>
              <a:rPr lang="el-GR" sz="3200" dirty="0">
                <a:solidFill>
                  <a:srgbClr val="00FF00"/>
                </a:solidFill>
                <a:latin typeface="Arial" charset="0"/>
                <a:cs typeface="Arial" charset="0"/>
                <a:sym typeface="Cabin"/>
              </a:rPr>
              <a:t>επανάληψης</a:t>
            </a:r>
            <a:r>
              <a:rPr lang="el-GR" sz="3200" u="none" strike="noStrike" cap="none" dirty="0">
                <a:solidFill>
                  <a:schemeClr val="lt1"/>
                </a:solidFill>
                <a:latin typeface="Arial" charset="0"/>
                <a:ea typeface="Arial" charset="0"/>
                <a:cs typeface="Arial" charset="0"/>
                <a:sym typeface="Cabin"/>
              </a:rPr>
              <a:t> που αλλάζουν κάθε φορά που εκτελείτε ο βρόχος</a:t>
            </a:r>
            <a:r>
              <a:rPr lang="en-US" sz="3200" u="none" strike="noStrike" cap="none" dirty="0">
                <a:solidFill>
                  <a:schemeClr val="lt1"/>
                </a:solidFill>
                <a:latin typeface="Arial" charset="0"/>
                <a:ea typeface="Arial" charset="0"/>
                <a:cs typeface="Arial" charset="0"/>
                <a:sym typeface="Cabin"/>
              </a:rPr>
              <a:t>.</a:t>
            </a:r>
            <a:r>
              <a:rPr lang="el-GR" sz="3200" u="none" strike="noStrike" cap="none" dirty="0">
                <a:solidFill>
                  <a:schemeClr val="lt1"/>
                </a:solidFill>
                <a:latin typeface="Arial" charset="0"/>
                <a:ea typeface="Arial" charset="0"/>
                <a:cs typeface="Arial" charset="0"/>
                <a:sym typeface="Cabin"/>
              </a:rPr>
              <a:t> Συχνά αυτές οι </a:t>
            </a:r>
            <a:r>
              <a:rPr lang="el-GR" sz="3200" dirty="0">
                <a:solidFill>
                  <a:srgbClr val="00FF00"/>
                </a:solidFill>
                <a:latin typeface="Arial" charset="0"/>
                <a:cs typeface="Arial" charset="0"/>
                <a:sym typeface="Cabin"/>
              </a:rPr>
              <a:t>μεταβλητές</a:t>
            </a:r>
            <a:r>
              <a:rPr lang="el-GR" sz="3200" u="none" strike="noStrike" cap="none" dirty="0">
                <a:solidFill>
                  <a:schemeClr val="lt1"/>
                </a:solidFill>
                <a:latin typeface="Arial" charset="0"/>
                <a:ea typeface="Arial" charset="0"/>
                <a:cs typeface="Arial" charset="0"/>
                <a:sym typeface="Cabin"/>
              </a:rPr>
              <a:t> </a:t>
            </a:r>
            <a:r>
              <a:rPr lang="el-GR" sz="3200" dirty="0">
                <a:solidFill>
                  <a:srgbClr val="00FF00"/>
                </a:solidFill>
                <a:latin typeface="Arial" charset="0"/>
                <a:cs typeface="Arial" charset="0"/>
                <a:sym typeface="Cabin"/>
              </a:rPr>
              <a:t>επανάληψης</a:t>
            </a:r>
            <a:r>
              <a:rPr lang="el-GR" sz="3200" u="none" strike="noStrike" cap="none" dirty="0">
                <a:solidFill>
                  <a:schemeClr val="lt1"/>
                </a:solidFill>
                <a:latin typeface="Arial" charset="0"/>
                <a:ea typeface="Arial" charset="0"/>
                <a:cs typeface="Arial" charset="0"/>
                <a:sym typeface="Cabin"/>
              </a:rPr>
              <a:t> διατ</a:t>
            </a:r>
            <a:r>
              <a:rPr lang="el-GR" sz="3200" dirty="0">
                <a:solidFill>
                  <a:schemeClr val="lt1"/>
                </a:solidFill>
                <a:latin typeface="Arial" charset="0"/>
                <a:ea typeface="Arial" charset="0"/>
                <a:cs typeface="Arial" charset="0"/>
                <a:sym typeface="Cabin"/>
              </a:rPr>
              <a:t>ρέχουν</a:t>
            </a:r>
            <a:r>
              <a:rPr lang="el-GR" sz="3200" u="none" strike="noStrike" cap="none" dirty="0">
                <a:solidFill>
                  <a:schemeClr val="lt1"/>
                </a:solidFill>
                <a:latin typeface="Arial" charset="0"/>
                <a:ea typeface="Arial" charset="0"/>
                <a:cs typeface="Arial" charset="0"/>
                <a:sym typeface="Cabin"/>
              </a:rPr>
              <a:t> μια ακολουθία αριθμών</a:t>
            </a:r>
            <a:endParaRPr lang="en-US" sz="3200" u="none" strike="noStrike" cap="none" dirty="0">
              <a:solidFill>
                <a:schemeClr val="lt1"/>
              </a:solidFill>
              <a:latin typeface="Arial" charset="0"/>
              <a:ea typeface="Arial" charset="0"/>
              <a:cs typeface="Arial" charset="0"/>
              <a:sym typeface="Cabin"/>
            </a:endParaRPr>
          </a:p>
        </p:txBody>
      </p:sp>
      <p:sp>
        <p:nvSpPr>
          <p:cNvPr id="614" name="Shape 614"/>
          <p:cNvSpPr txBox="1"/>
          <p:nvPr/>
        </p:nvSpPr>
        <p:spPr>
          <a:xfrm>
            <a:off x="777419" y="2406332"/>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rgbClr val="FFFFFF"/>
                </a:solidFill>
                <a:latin typeface="Arial" charset="0"/>
                <a:ea typeface="Arial" charset="0"/>
                <a:cs typeface="Arial" charset="0"/>
                <a:sym typeface="Cabin"/>
              </a:rPr>
              <a:t>Όχι</a:t>
            </a:r>
            <a:endParaRPr lang="en-US" sz="3600" u="none" strike="noStrike" cap="none" dirty="0">
              <a:solidFill>
                <a:srgbClr val="FFFFFF"/>
              </a:solidFill>
              <a:latin typeface="Arial" charset="0"/>
              <a:ea typeface="Arial" charset="0"/>
              <a:cs typeface="Arial" charset="0"/>
              <a:sym typeface="Cabin"/>
            </a:endParaRPr>
          </a:p>
        </p:txBody>
      </p:sp>
      <p:sp>
        <p:nvSpPr>
          <p:cNvPr id="615" name="Shape 615"/>
          <p:cNvSpPr txBox="1"/>
          <p:nvPr/>
        </p:nvSpPr>
        <p:spPr>
          <a:xfrm>
            <a:off x="1066801" y="7175767"/>
            <a:ext cx="3722800"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a:solidFill>
                  <a:schemeClr val="lt1"/>
                </a:solidFill>
                <a:latin typeface="Arial" charset="0"/>
                <a:ea typeface="Arial" charset="0"/>
                <a:cs typeface="Arial" charset="0"/>
                <a:sym typeface="Cabin"/>
              </a:rPr>
              <a:t>print('</a:t>
            </a:r>
            <a:r>
              <a:rPr lang="el-GR" sz="3500" dirty="0">
                <a:solidFill>
                  <a:schemeClr val="lt1"/>
                </a:solidFill>
                <a:latin typeface="Arial" charset="0"/>
                <a:ea typeface="Arial" charset="0"/>
                <a:cs typeface="Arial" charset="0"/>
                <a:sym typeface="Cabin"/>
              </a:rPr>
              <a:t>Εκτόξευση</a:t>
            </a:r>
            <a:r>
              <a:rPr lang="en-US" sz="3500" dirty="0">
                <a:solidFill>
                  <a:schemeClr val="lt1"/>
                </a:solidFill>
                <a:latin typeface="Arial" charset="0"/>
                <a:ea typeface="Arial" charset="0"/>
                <a:cs typeface="Arial" charset="0"/>
                <a:sym typeface="Cabin"/>
              </a:rPr>
              <a:t>')</a:t>
            </a:r>
            <a:endParaRPr lang="en-US" sz="3500" u="none" strike="noStrike" cap="none" dirty="0">
              <a:solidFill>
                <a:schemeClr val="lt1"/>
              </a:solidFill>
              <a:latin typeface="Arial" charset="0"/>
              <a:ea typeface="Arial" charset="0"/>
              <a:cs typeface="Arial" charset="0"/>
              <a:sym typeface="Cabin"/>
            </a:endParaRPr>
          </a:p>
        </p:txBody>
      </p:sp>
      <p:sp>
        <p:nvSpPr>
          <p:cNvPr id="616" name="Shape 616"/>
          <p:cNvSpPr txBox="1"/>
          <p:nvPr/>
        </p:nvSpPr>
        <p:spPr>
          <a:xfrm>
            <a:off x="4659311" y="2413267"/>
            <a:ext cx="997649"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rgbClr val="FFFFFF"/>
                </a:solidFill>
                <a:latin typeface="Arial" charset="0"/>
                <a:ea typeface="Arial" charset="0"/>
                <a:cs typeface="Arial" charset="0"/>
                <a:sym typeface="Cabin"/>
              </a:rPr>
              <a:t>Ναι</a:t>
            </a:r>
            <a:endParaRPr lang="en-US" sz="3600" u="none" strike="noStrike" cap="none" dirty="0">
              <a:solidFill>
                <a:srgbClr val="FFFFFF"/>
              </a:solidFill>
              <a:latin typeface="Arial" charset="0"/>
              <a:ea typeface="Arial" charset="0"/>
              <a:cs typeface="Arial" charset="0"/>
              <a:sym typeface="Cabin"/>
            </a:endParaRPr>
          </a:p>
        </p:txBody>
      </p:sp>
      <p:sp>
        <p:nvSpPr>
          <p:cNvPr id="617" name="Shape 617"/>
          <p:cNvSpPr txBox="1"/>
          <p:nvPr/>
        </p:nvSpPr>
        <p:spPr>
          <a:xfrm>
            <a:off x="1397000" y="12321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618" name="Shape 618"/>
          <p:cNvSpPr txBox="1"/>
          <p:nvPr/>
        </p:nvSpPr>
        <p:spPr>
          <a:xfrm>
            <a:off x="3581400" y="38102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dirty="0">
                <a:solidFill>
                  <a:srgbClr val="00FF00"/>
                </a:solidFill>
                <a:latin typeface="Arial" charset="0"/>
                <a:cs typeface="Arial" charset="0"/>
                <a:sym typeface="Cabin"/>
              </a:rPr>
              <a:t>n</a:t>
            </a:r>
            <a:r>
              <a:rPr lang="en-US" sz="3500" u="none" strike="noStrike" cap="none" dirty="0">
                <a:solidFill>
                  <a:srgbClr val="FFFFFF"/>
                </a:solidFill>
                <a:latin typeface="Arial" charset="0"/>
                <a:ea typeface="Arial" charset="0"/>
                <a:cs typeface="Arial" charset="0"/>
                <a:sym typeface="Cabin"/>
              </a:rPr>
              <a:t>)</a:t>
            </a:r>
          </a:p>
        </p:txBody>
      </p:sp>
      <p:sp>
        <p:nvSpPr>
          <p:cNvPr id="606" name="Shape 606"/>
          <p:cNvSpPr txBox="1"/>
          <p:nvPr/>
        </p:nvSpPr>
        <p:spPr>
          <a:xfrm>
            <a:off x="3568700" y="50294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 </a:t>
            </a:r>
            <a:r>
              <a:rPr lang="en-US" sz="3500" u="none" strike="noStrike" cap="none">
                <a:solidFill>
                  <a:schemeClr val="lt1"/>
                </a:solidFill>
                <a:latin typeface="Arial" charset="0"/>
                <a:ea typeface="Arial" charset="0"/>
                <a:cs typeface="Arial" charset="0"/>
                <a:sym typeface="Cabin"/>
              </a:rPr>
              <a:t>n = n -1</a:t>
            </a:r>
          </a:p>
        </p:txBody>
      </p:sp>
      <p:cxnSp>
        <p:nvCxnSpPr>
          <p:cNvPr id="620" name="Shape 620"/>
          <p:cNvCxnSpPr>
            <a:stCxn id="606" idx="0"/>
            <a:endCxn id="618" idx="2"/>
          </p:cNvCxnSpPr>
          <p:nvPr/>
        </p:nvCxnSpPr>
        <p:spPr>
          <a:xfrm flipV="1">
            <a:off x="5029250" y="4559666"/>
            <a:ext cx="12700" cy="469801"/>
          </a:xfrm>
          <a:prstGeom prst="straightConnector1">
            <a:avLst/>
          </a:prstGeom>
          <a:noFill/>
          <a:ln w="76200" cap="rnd" cmpd="sng">
            <a:solidFill>
              <a:srgbClr val="00FFFF"/>
            </a:solidFill>
            <a:prstDash val="solid"/>
            <a:miter/>
            <a:headEnd type="stealth" w="med" len="med"/>
            <a:tailEnd type="none" w="med" len="med"/>
          </a:ln>
        </p:spPr>
      </p:cxnSp>
      <p:sp>
        <p:nvSpPr>
          <p:cNvPr id="27" name="Shape 213">
            <a:extLst>
              <a:ext uri="{FF2B5EF4-FFF2-40B4-BE49-F238E27FC236}">
                <a16:creationId xmlns:a16="http://schemas.microsoft.com/office/drawing/2014/main" id="{6275FD78-9368-4BB9-962B-D8D5839324D7}"/>
              </a:ext>
            </a:extLst>
          </p:cNvPr>
          <p:cNvSpPr txBox="1"/>
          <p:nvPr/>
        </p:nvSpPr>
        <p:spPr>
          <a:xfrm>
            <a:off x="7665721" y="2396271"/>
            <a:ext cx="4372609"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b="1"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5</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 </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&gt;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0</a:t>
            </a:r>
            <a:r>
              <a:rPr lang="en-US" sz="30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dirty="0">
                <a:solidFill>
                  <a:srgbClr val="FFFF00"/>
                </a:solidFill>
                <a:latin typeface="Courier"/>
                <a:ea typeface="Courier"/>
                <a:cs typeface="Courier"/>
                <a:sym typeface="Courier New"/>
              </a:rPr>
              <a:t>prin</a:t>
            </a:r>
            <a:r>
              <a:rPr lang="en-US" sz="3000" i="0" u="none" strike="noStrike" cap="none" dirty="0">
                <a:solidFill>
                  <a:srgbClr val="FFFF00"/>
                </a:solidFill>
                <a:latin typeface="Courier"/>
                <a:ea typeface="Courier"/>
                <a:cs typeface="Courier"/>
                <a:sym typeface="Courier New"/>
              </a:rPr>
              <a:t>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 1</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a:t>
            </a:r>
            <a:r>
              <a:rPr lang="el-GR" sz="3000" i="0" u="none" strike="noStrike" cap="none" dirty="0">
                <a:solidFill>
                  <a:srgbClr val="FF9900"/>
                </a:solidFill>
                <a:latin typeface="Courier"/>
                <a:ea typeface="Courier"/>
                <a:cs typeface="Courier"/>
                <a:sym typeface="Courier New"/>
              </a:rPr>
              <a:t>Εκτόξευση</a:t>
            </a:r>
            <a:r>
              <a:rPr lang="en-US" sz="3000" i="0" u="none" strike="noStrike" cap="none" dirty="0">
                <a:solidFill>
                  <a:srgbClr val="FF9900"/>
                </a:solidFill>
                <a:latin typeface="Courier"/>
                <a:ea typeface="Courier"/>
                <a:cs typeface="Courier"/>
                <a:sym typeface="Courier New"/>
              </a:rPr>
              <a:t>!'</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chemeClr val="bg1"/>
                </a:solidFill>
                <a:latin typeface="Courier"/>
                <a:ea typeface="Courier"/>
                <a:cs typeface="Courier"/>
                <a:sym typeface="Courier New"/>
              </a:rPr>
              <a:t>)</a:t>
            </a:r>
          </a:p>
        </p:txBody>
      </p:sp>
      <p:sp>
        <p:nvSpPr>
          <p:cNvPr id="28" name="Shape 233">
            <a:extLst>
              <a:ext uri="{FF2B5EF4-FFF2-40B4-BE49-F238E27FC236}">
                <a16:creationId xmlns:a16="http://schemas.microsoft.com/office/drawing/2014/main" id="{FB798D25-C146-43C4-8CCB-CA75CFF63956}"/>
              </a:ext>
            </a:extLst>
          </p:cNvPr>
          <p:cNvSpPr txBox="1"/>
          <p:nvPr/>
        </p:nvSpPr>
        <p:spPr>
          <a:xfrm>
            <a:off x="13415964" y="2269706"/>
            <a:ext cx="2311057"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Output:</a:t>
            </a:r>
            <a:endParaRPr sz="36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l-GR" sz="3600" u="none" strike="noStrike" cap="none" dirty="0">
                <a:solidFill>
                  <a:srgbClr val="FFFF00"/>
                </a:solidFill>
                <a:latin typeface="Arial" charset="0"/>
                <a:ea typeface="Arial" charset="0"/>
                <a:cs typeface="Arial" charset="0"/>
                <a:sym typeface="Cabin"/>
              </a:rPr>
              <a:t>Εκτόξευση</a:t>
            </a:r>
            <a:r>
              <a:rPr lang="en-US" sz="3600" u="none" strike="noStrike" cap="none" dirty="0">
                <a:solidFill>
                  <a:srgbClr val="FFF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0</a:t>
            </a:r>
          </a:p>
        </p:txBody>
      </p:sp>
      <p:cxnSp>
        <p:nvCxnSpPr>
          <p:cNvPr id="29" name="Shape 215">
            <a:extLst>
              <a:ext uri="{FF2B5EF4-FFF2-40B4-BE49-F238E27FC236}">
                <a16:creationId xmlns:a16="http://schemas.microsoft.com/office/drawing/2014/main" id="{2E53FF9C-0A2E-4B09-82AF-C8D127F75C54}"/>
              </a:ext>
            </a:extLst>
          </p:cNvPr>
          <p:cNvCxnSpPr>
            <a:cxnSpLocks/>
          </p:cNvCxnSpPr>
          <p:nvPr/>
        </p:nvCxnSpPr>
        <p:spPr>
          <a:xfrm flipH="1">
            <a:off x="10999788" y="3453553"/>
            <a:ext cx="2209999" cy="928837"/>
          </a:xfrm>
          <a:prstGeom prst="straightConnector1">
            <a:avLst/>
          </a:prstGeom>
          <a:noFill/>
          <a:ln w="50800" cap="rnd" cmpd="sng">
            <a:solidFill>
              <a:srgbClr val="FF7F00"/>
            </a:solidFill>
            <a:prstDash val="solid"/>
            <a:miter/>
            <a:headEnd type="stealth" w="med" len="med"/>
            <a:tailEnd type="none" w="med" len="med"/>
          </a:ln>
        </p:spPr>
      </p:cxnSp>
      <p:cxnSp>
        <p:nvCxnSpPr>
          <p:cNvPr id="30" name="Shape 226">
            <a:extLst>
              <a:ext uri="{FF2B5EF4-FFF2-40B4-BE49-F238E27FC236}">
                <a16:creationId xmlns:a16="http://schemas.microsoft.com/office/drawing/2014/main" id="{B9125D85-B0C6-4CA0-B650-5DD1DA643425}"/>
              </a:ext>
            </a:extLst>
          </p:cNvPr>
          <p:cNvCxnSpPr>
            <a:cxnSpLocks/>
          </p:cNvCxnSpPr>
          <p:nvPr/>
        </p:nvCxnSpPr>
        <p:spPr>
          <a:xfrm flipH="1" flipV="1">
            <a:off x="10999789" y="4559666"/>
            <a:ext cx="2209998" cy="880006"/>
          </a:xfrm>
          <a:prstGeom prst="straightConnector1">
            <a:avLst/>
          </a:prstGeom>
          <a:noFill/>
          <a:ln w="50800" cap="rnd" cmpd="sng">
            <a:solidFill>
              <a:srgbClr val="FF7F00"/>
            </a:solidFill>
            <a:prstDash val="solid"/>
            <a:miter/>
            <a:headEnd type="stealth"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Shape 517"/>
          <p:cNvSpPr txBox="1">
            <a:spLocks noGrp="1"/>
          </p:cNvSpPr>
          <p:nvPr>
            <p:ph type="title"/>
          </p:nvPr>
        </p:nvSpPr>
        <p:spPr>
          <a:xfrm>
            <a:off x="949960" y="1536700"/>
            <a:ext cx="14356080" cy="503555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Ιδιωματισμοί Βρόχου:</a:t>
            </a:r>
            <a:br>
              <a:rPr lang="el-GR" sz="7600" u="none" strike="noStrike" cap="none" dirty="0">
                <a:solidFill>
                  <a:srgbClr val="FFD966"/>
                </a:solidFill>
                <a:latin typeface="Arial" charset="0"/>
                <a:ea typeface="Arial" charset="0"/>
                <a:cs typeface="Arial" charset="0"/>
                <a:sym typeface="Cabin"/>
              </a:rPr>
            </a:br>
            <a:r>
              <a:rPr lang="el-GR" sz="7600" u="none" strike="noStrike" cap="none" dirty="0">
                <a:solidFill>
                  <a:srgbClr val="FFD966"/>
                </a:solidFill>
                <a:latin typeface="Arial" charset="0"/>
                <a:ea typeface="Arial" charset="0"/>
                <a:cs typeface="Arial" charset="0"/>
                <a:sym typeface="Cabin"/>
              </a:rPr>
              <a:t>Τι Κάνουμε σε Βρόχους</a:t>
            </a:r>
            <a:endParaRPr lang="en-US" sz="7600" u="none" strike="noStrike" cap="none" dirty="0">
              <a:solidFill>
                <a:srgbClr val="FFD966"/>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00FF00"/>
              </a:buClr>
              <a:buSzPct val="25000"/>
              <a:buFont typeface="Cabin"/>
              <a:buNone/>
            </a:pPr>
            <a:br>
              <a:rPr lang="en-US" sz="7600" u="none" strike="noStrike" cap="none" dirty="0">
                <a:solidFill>
                  <a:srgbClr val="00FF00"/>
                </a:solidFill>
                <a:latin typeface="Arial" charset="0"/>
                <a:ea typeface="Arial" charset="0"/>
                <a:cs typeface="Arial" charset="0"/>
                <a:sym typeface="Cabin"/>
              </a:rPr>
            </a:br>
            <a:r>
              <a:rPr lang="el-GR" sz="4800" u="none" strike="noStrike" cap="none" dirty="0">
                <a:solidFill>
                  <a:schemeClr val="lt1"/>
                </a:solidFill>
                <a:latin typeface="Arial" charset="0"/>
                <a:ea typeface="Arial" charset="0"/>
                <a:cs typeface="Arial" charset="0"/>
                <a:sym typeface="Cabin"/>
              </a:rPr>
              <a:t>Σημείωση: Παρόλο που αυτά τα παραδείγματα είναι απλά, τα μοτίβα ισχύουν για όλα τα είδη βρόχων</a:t>
            </a:r>
            <a:endParaRPr lang="en-US" sz="48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Κατασκευή</a:t>
            </a:r>
            <a:r>
              <a:rPr lang="en-US" sz="7600" u="none" strike="noStrike" cap="none" dirty="0">
                <a:solidFill>
                  <a:srgbClr val="FFD966"/>
                </a:solidFill>
                <a:latin typeface="Arial" charset="0"/>
                <a:ea typeface="Arial" charset="0"/>
                <a:cs typeface="Arial" charset="0"/>
                <a:sym typeface="Cabin"/>
              </a:rPr>
              <a:t> </a:t>
            </a:r>
            <a:r>
              <a:rPr lang="el-GR" sz="7600" b="0" i="0" u="none" strike="noStrike" cap="none" dirty="0">
                <a:solidFill>
                  <a:srgbClr val="FFD966"/>
                </a:solidFill>
                <a:latin typeface="Arial"/>
                <a:ea typeface="Arial"/>
                <a:cs typeface="Arial"/>
                <a:sym typeface="Arial"/>
              </a:rPr>
              <a:t>«έξυπνων»</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βρόχων</a:t>
            </a:r>
            <a:endParaRPr lang="en-US" sz="7600" u="none" strike="noStrike" cap="none" dirty="0">
              <a:solidFill>
                <a:srgbClr val="FFD966"/>
              </a:solidFill>
              <a:latin typeface="Arial" charset="0"/>
              <a:ea typeface="Arial" charset="0"/>
              <a:cs typeface="Arial" charset="0"/>
              <a:sym typeface="Cabin"/>
            </a:endParaRPr>
          </a:p>
        </p:txBody>
      </p:sp>
      <p:sp>
        <p:nvSpPr>
          <p:cNvPr id="523" name="Shape 523"/>
          <p:cNvSpPr txBox="1">
            <a:spLocks noGrp="1"/>
          </p:cNvSpPr>
          <p:nvPr>
            <p:ph type="body" idx="1"/>
          </p:nvPr>
        </p:nvSpPr>
        <p:spPr>
          <a:xfrm>
            <a:off x="1155700" y="2603500"/>
            <a:ext cx="6845300" cy="57023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l-GR" sz="3600" u="none" strike="noStrike" cap="none" dirty="0">
                <a:solidFill>
                  <a:schemeClr val="lt1"/>
                </a:solidFill>
                <a:latin typeface="Arial" charset="0"/>
                <a:ea typeface="Arial" charset="0"/>
                <a:cs typeface="Arial" charset="0"/>
                <a:sym typeface="Cabin"/>
              </a:rPr>
              <a:t>Το κόλπο είναι να «γνωρίζετε» κάτι για ολόκληρο τον βρόχο όταν είστε κολλημένοι γράφοντας κώδικα που βλέπει μόνο μία καταχώριση τη φορά</a:t>
            </a:r>
            <a:endParaRPr lang="en-US" sz="3600" u="none" strike="noStrike" cap="none" dirty="0">
              <a:solidFill>
                <a:schemeClr val="lt1"/>
              </a:solidFill>
              <a:latin typeface="Arial" charset="0"/>
              <a:ea typeface="Arial" charset="0"/>
              <a:cs typeface="Arial" charset="0"/>
              <a:sym typeface="Cabin"/>
            </a:endParaRPr>
          </a:p>
        </p:txBody>
      </p:sp>
      <p:sp>
        <p:nvSpPr>
          <p:cNvPr id="524" name="Shape 524"/>
          <p:cNvSpPr txBox="1"/>
          <p:nvPr/>
        </p:nvSpPr>
        <p:spPr>
          <a:xfrm>
            <a:off x="9245600" y="2628900"/>
            <a:ext cx="5080000" cy="1181100"/>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300" u="none" strike="noStrike" cap="none" dirty="0">
                <a:solidFill>
                  <a:schemeClr val="lt1"/>
                </a:solidFill>
                <a:latin typeface="Arial" charset="0"/>
                <a:ea typeface="Arial" charset="0"/>
                <a:cs typeface="Arial" charset="0"/>
                <a:sym typeface="Cabin"/>
              </a:rPr>
              <a:t>Εκχώρηση αρχικών τιμών στις μεταβλητές</a:t>
            </a:r>
            <a:endParaRPr lang="en-US" sz="3300" u="none" strike="noStrike" cap="none" dirty="0">
              <a:solidFill>
                <a:schemeClr val="lt1"/>
              </a:solidFill>
              <a:latin typeface="Arial" charset="0"/>
              <a:ea typeface="Arial" charset="0"/>
              <a:cs typeface="Arial" charset="0"/>
              <a:sym typeface="Cabin"/>
            </a:endParaRPr>
          </a:p>
        </p:txBody>
      </p:sp>
      <p:sp>
        <p:nvSpPr>
          <p:cNvPr id="525" name="Shape 525"/>
          <p:cNvSpPr txBox="1"/>
          <p:nvPr/>
        </p:nvSpPr>
        <p:spPr>
          <a:xfrm>
            <a:off x="9867900" y="4584700"/>
            <a:ext cx="5080000" cy="2286000"/>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300" u="none" strike="noStrike" cap="none" dirty="0">
                <a:solidFill>
                  <a:schemeClr val="lt1"/>
                </a:solidFill>
                <a:latin typeface="Arial" charset="0"/>
                <a:ea typeface="Arial" charset="0"/>
                <a:cs typeface="Arial" charset="0"/>
                <a:sym typeface="Cabin"/>
              </a:rPr>
              <a:t>Αναζητήστε κάτι ή κάντε κάτι σε κάθε καταχώριση ξεχωριστά, ενημερώνοντας μια μεταβλητή</a:t>
            </a:r>
            <a:endParaRPr lang="en-US" sz="3300" u="none" strike="noStrike" cap="none" dirty="0">
              <a:solidFill>
                <a:schemeClr val="lt1"/>
              </a:solidFill>
              <a:latin typeface="Arial" charset="0"/>
              <a:ea typeface="Arial" charset="0"/>
              <a:cs typeface="Arial" charset="0"/>
              <a:sym typeface="Cabin"/>
            </a:endParaRPr>
          </a:p>
        </p:txBody>
      </p:sp>
      <p:sp>
        <p:nvSpPr>
          <p:cNvPr id="526" name="Shape 526"/>
          <p:cNvSpPr txBox="1"/>
          <p:nvPr/>
        </p:nvSpPr>
        <p:spPr>
          <a:xfrm>
            <a:off x="9159875" y="3911600"/>
            <a:ext cx="3398838"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for </a:t>
            </a:r>
            <a:r>
              <a:rPr lang="en-US" sz="3600" u="none" strike="noStrike" cap="none">
                <a:solidFill>
                  <a:srgbClr val="00FFFF"/>
                </a:solidFill>
                <a:latin typeface="Arial" charset="0"/>
                <a:ea typeface="Arial" charset="0"/>
                <a:cs typeface="Arial" charset="0"/>
                <a:sym typeface="Cabin"/>
              </a:rPr>
              <a:t>thing</a:t>
            </a:r>
            <a:r>
              <a:rPr lang="en-US" sz="3600" u="none" strike="noStrike" cap="none">
                <a:solidFill>
                  <a:srgbClr val="FFFF00"/>
                </a:solidFill>
                <a:latin typeface="Arial" charset="0"/>
                <a:ea typeface="Arial" charset="0"/>
                <a:cs typeface="Arial" charset="0"/>
                <a:sym typeface="Cabin"/>
              </a:rPr>
              <a:t> in data:</a:t>
            </a:r>
          </a:p>
        </p:txBody>
      </p:sp>
      <p:sp>
        <p:nvSpPr>
          <p:cNvPr id="527" name="Shape 527"/>
          <p:cNvSpPr txBox="1"/>
          <p:nvPr/>
        </p:nvSpPr>
        <p:spPr>
          <a:xfrm>
            <a:off x="9245600" y="7213600"/>
            <a:ext cx="5080000" cy="1016000"/>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300" u="none" strike="noStrike" cap="none" dirty="0">
                <a:solidFill>
                  <a:schemeClr val="lt1"/>
                </a:solidFill>
                <a:latin typeface="Arial" charset="0"/>
                <a:ea typeface="Arial" charset="0"/>
                <a:cs typeface="Arial" charset="0"/>
                <a:sym typeface="Cabin"/>
              </a:rPr>
              <a:t>Προβάλετε τις μεταβλητές</a:t>
            </a:r>
            <a:endParaRPr lang="en-US" sz="33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Shape 5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Βρόχος που Διατρέχει Σύνολο</a:t>
            </a:r>
            <a:endParaRPr lang="en-US" sz="7600" u="none" strike="noStrike" cap="none" dirty="0">
              <a:solidFill>
                <a:srgbClr val="FFD966"/>
              </a:solidFill>
              <a:latin typeface="Arial" charset="0"/>
              <a:ea typeface="Arial" charset="0"/>
              <a:cs typeface="Arial" charset="0"/>
              <a:sym typeface="Cabin"/>
            </a:endParaRPr>
          </a:p>
        </p:txBody>
      </p:sp>
      <p:sp>
        <p:nvSpPr>
          <p:cNvPr id="533" name="Shape 533"/>
          <p:cNvSpPr txBox="1"/>
          <p:nvPr/>
        </p:nvSpPr>
        <p:spPr>
          <a:xfrm>
            <a:off x="1420525" y="3244325"/>
            <a:ext cx="77745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dirty="0">
                <a:solidFill>
                  <a:srgbClr val="FF7F00"/>
                </a:solidFill>
                <a:latin typeface="Courier"/>
                <a:sym typeface="Courier New"/>
              </a:rPr>
              <a:t>'</a:t>
            </a:r>
            <a:r>
              <a:rPr lang="el-GR" sz="2600" i="0" u="none" strike="noStrike" cap="none" dirty="0">
                <a:solidFill>
                  <a:srgbClr val="FF7F00"/>
                </a:solidFill>
                <a:latin typeface="Courier"/>
                <a:ea typeface="Courier"/>
                <a:cs typeface="Courier"/>
                <a:sym typeface="Courier New"/>
              </a:rPr>
              <a:t>Πριν</a:t>
            </a:r>
            <a:r>
              <a:rPr lang="en-US" sz="2600" i="0" u="none" strike="noStrike" cap="none" dirty="0">
                <a:solidFill>
                  <a:srgbClr val="FF7F00"/>
                </a:solidFill>
                <a:latin typeface="Courier"/>
                <a:ea typeface="Courier"/>
                <a:cs typeface="Courier"/>
                <a:sym typeface="Courier New"/>
              </a:rPr>
              <a:t>'</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thing</a:t>
            </a: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[9, 41, 12, 3, 74, 15] </a:t>
            </a:r>
            <a:r>
              <a:rPr lang="en-US" sz="26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00FFFF"/>
                </a:solidFill>
                <a:latin typeface="Courier"/>
                <a:ea typeface="Courier"/>
                <a:cs typeface="Courier"/>
                <a:sym typeface="Courier New"/>
              </a:rPr>
              <a:t>thing</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i="0" u="none" strike="noStrike" cap="none" dirty="0">
                <a:solidFill>
                  <a:schemeClr val="bg1"/>
                </a:solidFill>
                <a:latin typeface="Courier"/>
                <a:ea typeface="Courier"/>
                <a:cs typeface="Courier"/>
                <a:sym typeface="Courier New"/>
              </a:rPr>
              <a:t>(</a:t>
            </a:r>
            <a:r>
              <a:rPr lang="en-US" sz="2600" dirty="0">
                <a:solidFill>
                  <a:srgbClr val="FF7F00"/>
                </a:solidFill>
                <a:latin typeface="Courier"/>
                <a:sym typeface="Courier New"/>
              </a:rPr>
              <a:t>'</a:t>
            </a:r>
            <a:r>
              <a:rPr lang="el-GR" sz="2600" i="0" u="none" strike="noStrike" cap="none" dirty="0">
                <a:solidFill>
                  <a:srgbClr val="FF7F00"/>
                </a:solidFill>
                <a:latin typeface="Courier"/>
                <a:ea typeface="Courier"/>
                <a:cs typeface="Courier"/>
                <a:sym typeface="Courier New"/>
              </a:rPr>
              <a:t>Μετά</a:t>
            </a:r>
            <a:r>
              <a:rPr lang="en-US" sz="2600" i="0" u="none" strike="noStrike" cap="none" dirty="0">
                <a:solidFill>
                  <a:srgbClr val="FF7F00"/>
                </a:solidFill>
                <a:latin typeface="Courier"/>
                <a:ea typeface="Courier"/>
                <a:cs typeface="Courier"/>
                <a:sym typeface="Courier New"/>
              </a:rPr>
              <a:t>'</a:t>
            </a:r>
            <a:r>
              <a:rPr lang="en-US" sz="2600" i="0" u="none" strike="noStrike" cap="none" dirty="0">
                <a:solidFill>
                  <a:schemeClr val="bg1"/>
                </a:solidFill>
                <a:latin typeface="Courier"/>
                <a:ea typeface="Courier"/>
                <a:cs typeface="Courier"/>
                <a:sym typeface="Courier New"/>
              </a:rPr>
              <a:t>)</a:t>
            </a:r>
          </a:p>
        </p:txBody>
      </p:sp>
      <p:sp>
        <p:nvSpPr>
          <p:cNvPr id="534" name="Shape 534"/>
          <p:cNvSpPr txBox="1"/>
          <p:nvPr/>
        </p:nvSpPr>
        <p:spPr>
          <a:xfrm>
            <a:off x="10034586" y="2657475"/>
            <a:ext cx="4767264"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 python </a:t>
            </a:r>
            <a:r>
              <a:rPr lang="en-US" sz="3600" u="none" strike="noStrike" cap="none" dirty="0" err="1">
                <a:solidFill>
                  <a:srgbClr val="FFFF00"/>
                </a:solidFill>
                <a:latin typeface="Arial" charset="0"/>
                <a:ea typeface="Arial" charset="0"/>
                <a:cs typeface="Arial" charset="0"/>
                <a:sym typeface="Cabin"/>
              </a:rPr>
              <a:t>basicloop.py</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charset="0"/>
                <a:ea typeface="Arial" charset="0"/>
                <a:cs typeface="Arial" charset="0"/>
                <a:sym typeface="Cabin"/>
              </a:rPr>
              <a:t>Πριν </a:t>
            </a:r>
            <a:endParaRPr lang="en-US"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41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12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charset="0"/>
                <a:ea typeface="Arial" charset="0"/>
                <a:cs typeface="Arial" charset="0"/>
                <a:sym typeface="Cabin"/>
              </a:rPr>
              <a:t>Μετά</a:t>
            </a:r>
            <a:endParaRPr lang="en-US" sz="3600" u="none" strike="noStrike" cap="none" dirty="0">
              <a:solidFill>
                <a:srgbClr val="FF7F00"/>
              </a:solidFill>
              <a:latin typeface="Arial" charset="0"/>
              <a:ea typeface="Arial" charset="0"/>
              <a:cs typeface="Arial" charset="0"/>
              <a:sym typeface="Cabi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Shape 539"/>
          <p:cNvSpPr txBox="1">
            <a:spLocks noGrp="1"/>
          </p:cNvSpPr>
          <p:nvPr>
            <p:ph type="title"/>
          </p:nvPr>
        </p:nvSpPr>
        <p:spPr>
          <a:xfrm>
            <a:off x="2564130" y="817418"/>
            <a:ext cx="1112774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p:nvPr/>
        </p:nvSpPr>
        <p:spPr>
          <a:xfrm>
            <a:off x="37719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3</a:t>
            </a:r>
          </a:p>
        </p:txBody>
      </p:sp>
      <p:sp>
        <p:nvSpPr>
          <p:cNvPr id="545" name="Shape 545"/>
          <p:cNvSpPr txBox="1">
            <a:spLocks noGrp="1"/>
          </p:cNvSpPr>
          <p:nvPr>
            <p:ph type="title"/>
          </p:nvPr>
        </p:nvSpPr>
        <p:spPr>
          <a:xfrm>
            <a:off x="2556510" y="817418"/>
            <a:ext cx="1114298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xfrm>
            <a:off x="2952750" y="817418"/>
            <a:ext cx="1035050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
        <p:nvSpPr>
          <p:cNvPr id="551" name="Shape 551"/>
          <p:cNvSpPr txBox="1"/>
          <p:nvPr/>
        </p:nvSpPr>
        <p:spPr>
          <a:xfrm>
            <a:off x="534352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41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p:nvPr>
        </p:nvSpPr>
        <p:spPr>
          <a:xfrm>
            <a:off x="2716530" y="817418"/>
            <a:ext cx="1082294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
        <p:nvSpPr>
          <p:cNvPr id="557" name="Shape 557"/>
          <p:cNvSpPr txBox="1"/>
          <p:nvPr/>
        </p:nvSpPr>
        <p:spPr>
          <a:xfrm>
            <a:off x="7145336"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12</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txBox="1">
            <a:spLocks noGrp="1"/>
          </p:cNvSpPr>
          <p:nvPr>
            <p:ph type="title"/>
          </p:nvPr>
        </p:nvSpPr>
        <p:spPr>
          <a:xfrm>
            <a:off x="2457450" y="817418"/>
            <a:ext cx="1134110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
        <p:nvSpPr>
          <p:cNvPr id="563" name="Shape 563"/>
          <p:cNvSpPr txBox="1"/>
          <p:nvPr/>
        </p:nvSpPr>
        <p:spPr>
          <a:xfrm>
            <a:off x="8945561"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9</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xfrm>
            <a:off x="2617470" y="817418"/>
            <a:ext cx="1102106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
        <p:nvSpPr>
          <p:cNvPr id="569" name="Shape 569"/>
          <p:cNvSpPr txBox="1"/>
          <p:nvPr/>
        </p:nvSpPr>
        <p:spPr>
          <a:xfrm>
            <a:off x="1067117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74</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2526030" y="817418"/>
            <a:ext cx="1120394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
        <p:nvSpPr>
          <p:cNvPr id="575" name="Shape 575"/>
          <p:cNvSpPr txBox="1"/>
          <p:nvPr/>
        </p:nvSpPr>
        <p:spPr>
          <a:xfrm>
            <a:off x="125476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6521767" y="817418"/>
            <a:ext cx="9191308"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200" u="none" strike="noStrike" cap="none" dirty="0">
                <a:solidFill>
                  <a:srgbClr val="FFD966"/>
                </a:solidFill>
                <a:latin typeface="Arial" charset="0"/>
                <a:ea typeface="Arial" charset="0"/>
                <a:cs typeface="Arial" charset="0"/>
                <a:sym typeface="Cabin"/>
              </a:rPr>
              <a:t>Ένας Ατέρμων Βρόχος</a:t>
            </a:r>
            <a:endParaRPr lang="en-US" sz="7200" u="none" strike="noStrike" cap="none" dirty="0">
              <a:solidFill>
                <a:srgbClr val="FFD966"/>
              </a:solidFill>
              <a:latin typeface="Arial" charset="0"/>
              <a:ea typeface="Arial" charset="0"/>
              <a:cs typeface="Arial" charset="0"/>
              <a:sym typeface="Cabin"/>
            </a:endParaRPr>
          </a:p>
        </p:txBody>
      </p:sp>
      <p:sp>
        <p:nvSpPr>
          <p:cNvPr id="241" name="Shape 241"/>
          <p:cNvSpPr txBox="1"/>
          <p:nvPr/>
        </p:nvSpPr>
        <p:spPr>
          <a:xfrm>
            <a:off x="8853466" y="3181350"/>
            <a:ext cx="5286405"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5</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 </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&gt;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0</a:t>
            </a:r>
            <a:r>
              <a:rPr lang="en-US" sz="3000" i="0" u="none" strike="noStrike" cap="none" dirty="0">
                <a:solidFill>
                  <a:srgbClr val="FFFF00"/>
                </a:solidFill>
                <a:latin typeface="Courier"/>
                <a:ea typeface="Courier"/>
                <a:cs typeface="Courier"/>
                <a:sym typeface="Courier New"/>
              </a:rPr>
              <a:t> :</a:t>
            </a:r>
          </a:p>
          <a:p>
            <a:pPr>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a:t>
            </a:r>
            <a:r>
              <a:rPr lang="el-GR" sz="3000" i="0" u="none" strike="noStrike" cap="none" dirty="0">
                <a:solidFill>
                  <a:srgbClr val="FF9900"/>
                </a:solidFill>
                <a:latin typeface="Courier"/>
                <a:ea typeface="Courier"/>
                <a:cs typeface="Courier"/>
                <a:sym typeface="Courier New"/>
              </a:rPr>
              <a:t>Σαπούνισμα</a:t>
            </a:r>
            <a:r>
              <a:rPr lang="en-US" sz="3000" i="0" u="none" strike="noStrike" cap="none" dirty="0">
                <a:solidFill>
                  <a:srgbClr val="FF9900"/>
                </a:solidFill>
                <a:latin typeface="Courier"/>
                <a:ea typeface="Courier"/>
                <a:cs typeface="Courier"/>
                <a:sym typeface="Courier New"/>
              </a:rPr>
              <a:t>'</a:t>
            </a:r>
            <a:r>
              <a:rPr lang="en-US" sz="3200" dirty="0">
                <a:solidFill>
                  <a:schemeClr val="bg1"/>
                </a:solidFill>
                <a:latin typeface="Arial" charset="0"/>
                <a:ea typeface="Arial" charset="0"/>
                <a:cs typeface="Arial" charset="0"/>
                <a:sym typeface="Cabin"/>
              </a:rPr>
              <a:t>)</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a:t>
            </a:r>
            <a:r>
              <a:rPr lang="el-GR" sz="3000" i="0" u="none" strike="noStrike" cap="none" dirty="0">
                <a:solidFill>
                  <a:srgbClr val="FF9900"/>
                </a:solidFill>
                <a:latin typeface="Courier"/>
                <a:ea typeface="Courier"/>
                <a:cs typeface="Courier"/>
                <a:sym typeface="Courier New"/>
              </a:rPr>
              <a:t>Ξέπλυμα</a:t>
            </a:r>
            <a:r>
              <a:rPr lang="en-US" sz="3000" i="0" u="none" strike="noStrike" cap="none" dirty="0">
                <a:solidFill>
                  <a:srgbClr val="FF9900"/>
                </a:solidFill>
                <a:latin typeface="Courier"/>
                <a:ea typeface="Courier"/>
                <a:cs typeface="Courier"/>
                <a:sym typeface="Courier New"/>
              </a:rPr>
              <a:t>'</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a:t>
            </a:r>
            <a:r>
              <a:rPr lang="el-GR" sz="3000" i="0" u="none" strike="noStrike" cap="none" dirty="0">
                <a:solidFill>
                  <a:srgbClr val="FF9900"/>
                </a:solidFill>
                <a:latin typeface="Courier"/>
                <a:ea typeface="Courier"/>
                <a:cs typeface="Courier"/>
                <a:sym typeface="Courier New"/>
              </a:rPr>
              <a:t>Στέγνωμα</a:t>
            </a:r>
            <a:r>
              <a:rPr lang="en-US" sz="3000" i="0" u="none" strike="noStrike" cap="none" dirty="0">
                <a:solidFill>
                  <a:srgbClr val="FF9900"/>
                </a:solidFill>
                <a:latin typeface="Courier"/>
                <a:ea typeface="Courier"/>
                <a:cs typeface="Courier"/>
                <a:sym typeface="Courier New"/>
              </a:rPr>
              <a:t>!'</a:t>
            </a:r>
            <a:r>
              <a:rPr lang="en-US" sz="3000" i="0" u="none" strike="noStrike" cap="none" dirty="0">
                <a:solidFill>
                  <a:schemeClr val="bg1"/>
                </a:solidFill>
                <a:latin typeface="Courier"/>
                <a:ea typeface="Courier"/>
                <a:cs typeface="Courier"/>
                <a:sym typeface="Courier New"/>
              </a:rPr>
              <a:t>)</a:t>
            </a:r>
          </a:p>
        </p:txBody>
      </p:sp>
      <p:cxnSp>
        <p:nvCxnSpPr>
          <p:cNvPr id="242" name="Shape 242"/>
          <p:cNvCxnSpPr/>
          <p:nvPr/>
        </p:nvCxnSpPr>
        <p:spPr>
          <a:xfrm rot="10800000">
            <a:off x="2838449" y="2087567"/>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243" name="Shape 243"/>
          <p:cNvSpPr/>
          <p:nvPr/>
        </p:nvSpPr>
        <p:spPr>
          <a:xfrm>
            <a:off x="1422400" y="2647955"/>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b="0" i="0" u="none" strike="noStrike" cap="none" dirty="0">
                <a:solidFill>
                  <a:srgbClr val="00FF00"/>
                </a:solidFill>
                <a:latin typeface="Comic Sans MS"/>
                <a:ea typeface="Comic Sans MS"/>
                <a:cs typeface="Comic Sans MS"/>
                <a:sym typeface="Comic Sans MS"/>
              </a:rPr>
              <a:t>n &gt; 0 </a:t>
            </a:r>
            <a:r>
              <a:rPr lang="el-GR" sz="3500" b="0" i="0" u="none" strike="noStrike" cap="none" dirty="0">
                <a:solidFill>
                  <a:srgbClr val="00FF00"/>
                </a:solidFill>
                <a:latin typeface="Comic Sans MS"/>
                <a:ea typeface="Comic Sans MS"/>
                <a:cs typeface="Comic Sans MS"/>
                <a:sym typeface="Comic Sans MS"/>
              </a:rPr>
              <a:t>;</a:t>
            </a:r>
            <a:endParaRPr lang="en-US" sz="3500" b="0" i="0" u="none" strike="noStrike" cap="none" dirty="0">
              <a:solidFill>
                <a:srgbClr val="00FF00"/>
              </a:solidFill>
              <a:latin typeface="Comic Sans MS"/>
              <a:ea typeface="Comic Sans MS"/>
              <a:cs typeface="Comic Sans MS"/>
              <a:sym typeface="Comic Sans MS"/>
            </a:endParaRPr>
          </a:p>
        </p:txBody>
      </p:sp>
      <p:cxnSp>
        <p:nvCxnSpPr>
          <p:cNvPr id="244" name="Shape 244"/>
          <p:cNvCxnSpPr/>
          <p:nvPr/>
        </p:nvCxnSpPr>
        <p:spPr>
          <a:xfrm rot="10800000" flipH="1">
            <a:off x="2836861" y="3917955"/>
            <a:ext cx="20636" cy="2317749"/>
          </a:xfrm>
          <a:prstGeom prst="straightConnector1">
            <a:avLst/>
          </a:prstGeom>
          <a:noFill/>
          <a:ln w="76200" cap="rnd" cmpd="sng">
            <a:solidFill>
              <a:srgbClr val="00FFFF"/>
            </a:solidFill>
            <a:prstDash val="solid"/>
            <a:miter/>
            <a:headEnd type="none" w="med" len="med"/>
            <a:tailEnd type="stealth" w="med" len="med"/>
          </a:ln>
        </p:spPr>
      </p:cxnSp>
      <p:cxnSp>
        <p:nvCxnSpPr>
          <p:cNvPr id="245" name="Shape 245"/>
          <p:cNvCxnSpPr>
            <a:cxnSpLocks/>
          </p:cNvCxnSpPr>
          <p:nvPr/>
        </p:nvCxnSpPr>
        <p:spPr>
          <a:xfrm flipH="1" flipV="1">
            <a:off x="4203676" y="3276479"/>
            <a:ext cx="1100481" cy="16001"/>
          </a:xfrm>
          <a:prstGeom prst="straightConnector1">
            <a:avLst/>
          </a:prstGeom>
          <a:noFill/>
          <a:ln w="76200" cap="rnd" cmpd="sng">
            <a:solidFill>
              <a:srgbClr val="00FFFF"/>
            </a:solidFill>
            <a:prstDash val="solid"/>
            <a:miter/>
            <a:headEnd type="none" w="med" len="med"/>
            <a:tailEnd type="none" w="med" len="med"/>
          </a:ln>
        </p:spPr>
      </p:cxnSp>
      <p:cxnSp>
        <p:nvCxnSpPr>
          <p:cNvPr id="246" name="Shape 246"/>
          <p:cNvCxnSpPr>
            <a:cxnSpLocks/>
            <a:stCxn id="258" idx="0"/>
          </p:cNvCxnSpPr>
          <p:nvPr/>
        </p:nvCxnSpPr>
        <p:spPr>
          <a:xfrm flipH="1" flipV="1">
            <a:off x="5304159" y="3292481"/>
            <a:ext cx="32710" cy="638174"/>
          </a:xfrm>
          <a:prstGeom prst="straightConnector1">
            <a:avLst/>
          </a:prstGeom>
          <a:noFill/>
          <a:ln w="76200" cap="rnd" cmpd="sng">
            <a:solidFill>
              <a:srgbClr val="00FFFF"/>
            </a:solidFill>
            <a:prstDash val="solid"/>
            <a:miter/>
            <a:headEnd type="stealth" w="med" len="med"/>
            <a:tailEnd type="none" w="med" len="med"/>
          </a:ln>
        </p:spPr>
      </p:cxnSp>
      <p:cxnSp>
        <p:nvCxnSpPr>
          <p:cNvPr id="247" name="Shape 247"/>
          <p:cNvCxnSpPr>
            <a:stCxn id="248" idx="2"/>
          </p:cNvCxnSpPr>
          <p:nvPr/>
        </p:nvCxnSpPr>
        <p:spPr>
          <a:xfrm>
            <a:off x="5336869" y="5899154"/>
            <a:ext cx="0" cy="336550"/>
          </a:xfrm>
          <a:prstGeom prst="straightConnector1">
            <a:avLst/>
          </a:prstGeom>
          <a:noFill/>
          <a:ln w="76200" cap="rnd" cmpd="sng">
            <a:solidFill>
              <a:srgbClr val="00FFFF"/>
            </a:solidFill>
            <a:prstDash val="solid"/>
            <a:miter/>
            <a:headEnd type="none" w="med" len="med"/>
            <a:tailEnd type="none" w="med" len="med"/>
          </a:ln>
        </p:spPr>
      </p:cxnSp>
      <p:cxnSp>
        <p:nvCxnSpPr>
          <p:cNvPr id="249" name="Shape 249"/>
          <p:cNvCxnSpPr>
            <a:cxnSpLocks/>
          </p:cNvCxnSpPr>
          <p:nvPr/>
        </p:nvCxnSpPr>
        <p:spPr>
          <a:xfrm>
            <a:off x="2852736" y="6202367"/>
            <a:ext cx="2451421" cy="14287"/>
          </a:xfrm>
          <a:prstGeom prst="straightConnector1">
            <a:avLst/>
          </a:prstGeom>
          <a:noFill/>
          <a:ln w="76200" cap="rnd" cmpd="sng">
            <a:solidFill>
              <a:srgbClr val="00FFFF"/>
            </a:solidFill>
            <a:prstDash val="solid"/>
            <a:miter/>
            <a:headEnd type="none" w="med" len="med"/>
            <a:tailEnd type="none" w="med" len="med"/>
          </a:ln>
        </p:spPr>
      </p:cxnSp>
      <p:cxnSp>
        <p:nvCxnSpPr>
          <p:cNvPr id="250" name="Shape 250"/>
          <p:cNvCxnSpPr/>
          <p:nvPr/>
        </p:nvCxnSpPr>
        <p:spPr>
          <a:xfrm flipH="1">
            <a:off x="1066800" y="3292480"/>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251" name="Shape 251"/>
          <p:cNvCxnSpPr/>
          <p:nvPr/>
        </p:nvCxnSpPr>
        <p:spPr>
          <a:xfrm rot="10800000" flipH="1">
            <a:off x="2840036" y="6680205"/>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52" name="Shape 252"/>
          <p:cNvCxnSpPr/>
          <p:nvPr/>
        </p:nvCxnSpPr>
        <p:spPr>
          <a:xfrm rot="10800000">
            <a:off x="1063537" y="3340067"/>
            <a:ext cx="36599" cy="3433800"/>
          </a:xfrm>
          <a:prstGeom prst="straightConnector1">
            <a:avLst/>
          </a:prstGeom>
          <a:noFill/>
          <a:ln w="76200" cap="rnd" cmpd="sng">
            <a:solidFill>
              <a:srgbClr val="00FFFF"/>
            </a:solidFill>
            <a:prstDash val="solid"/>
            <a:miter/>
            <a:headEnd type="stealth" w="med" len="med"/>
            <a:tailEnd type="none" w="med" len="med"/>
          </a:ln>
        </p:spPr>
      </p:cxnSp>
      <p:cxnSp>
        <p:nvCxnSpPr>
          <p:cNvPr id="253" name="Shape 253"/>
          <p:cNvCxnSpPr/>
          <p:nvPr/>
        </p:nvCxnSpPr>
        <p:spPr>
          <a:xfrm>
            <a:off x="1084262" y="6697667"/>
            <a:ext cx="1752600" cy="0"/>
          </a:xfrm>
          <a:prstGeom prst="straightConnector1">
            <a:avLst/>
          </a:prstGeom>
          <a:noFill/>
          <a:ln w="76200" cap="rnd" cmpd="sng">
            <a:solidFill>
              <a:srgbClr val="00FFFF"/>
            </a:solidFill>
            <a:prstDash val="solid"/>
            <a:miter/>
            <a:headEnd type="none" w="med" len="med"/>
            <a:tailEnd type="none" w="med" len="med"/>
          </a:ln>
        </p:spPr>
      </p:cxnSp>
      <p:sp>
        <p:nvSpPr>
          <p:cNvPr id="254" name="Shape 254"/>
          <p:cNvSpPr txBox="1"/>
          <p:nvPr/>
        </p:nvSpPr>
        <p:spPr>
          <a:xfrm>
            <a:off x="542925" y="2533655"/>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Όχι</a:t>
            </a:r>
            <a:endParaRPr lang="en-US" sz="3600" u="none" strike="noStrike" cap="none" dirty="0">
              <a:solidFill>
                <a:schemeClr val="lt1"/>
              </a:solidFill>
              <a:latin typeface="Arial" charset="0"/>
              <a:ea typeface="Arial" charset="0"/>
              <a:cs typeface="Arial" charset="0"/>
              <a:sym typeface="Cabin"/>
            </a:endParaRPr>
          </a:p>
        </p:txBody>
      </p:sp>
      <p:sp>
        <p:nvSpPr>
          <p:cNvPr id="255" name="Shape 255"/>
          <p:cNvSpPr txBox="1"/>
          <p:nvPr/>
        </p:nvSpPr>
        <p:spPr>
          <a:xfrm>
            <a:off x="1128077" y="7296155"/>
            <a:ext cx="3428683"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l-GR" sz="3500" u="none" strike="noStrike" cap="none" dirty="0">
                <a:solidFill>
                  <a:schemeClr val="lt1"/>
                </a:solidFill>
                <a:latin typeface="Arial" charset="0"/>
                <a:ea typeface="Arial" charset="0"/>
                <a:cs typeface="Arial" charset="0"/>
                <a:sym typeface="Cabin"/>
              </a:rPr>
              <a:t>Στέγνωμα</a:t>
            </a:r>
            <a:r>
              <a:rPr lang="en-US" sz="3500" u="none" strike="noStrike" cap="none" dirty="0">
                <a:solidFill>
                  <a:schemeClr val="lt1"/>
                </a:solidFill>
                <a:latin typeface="Arial" charset="0"/>
                <a:ea typeface="Arial" charset="0"/>
                <a:cs typeface="Arial" charset="0"/>
                <a:sym typeface="Cabin"/>
              </a:rPr>
              <a:t>!')</a:t>
            </a:r>
          </a:p>
        </p:txBody>
      </p:sp>
      <p:sp>
        <p:nvSpPr>
          <p:cNvPr id="256" name="Shape 256"/>
          <p:cNvSpPr txBox="1"/>
          <p:nvPr/>
        </p:nvSpPr>
        <p:spPr>
          <a:xfrm>
            <a:off x="4659312" y="2533655"/>
            <a:ext cx="107473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Ναι</a:t>
            </a:r>
            <a:endParaRPr lang="en-US" sz="3600" u="none" strike="noStrike" cap="none" dirty="0">
              <a:solidFill>
                <a:schemeClr val="lt1"/>
              </a:solidFill>
              <a:latin typeface="Arial" charset="0"/>
              <a:ea typeface="Arial" charset="0"/>
              <a:cs typeface="Arial" charset="0"/>
              <a:sym typeface="Cabin"/>
            </a:endParaRPr>
          </a:p>
        </p:txBody>
      </p:sp>
      <p:sp>
        <p:nvSpPr>
          <p:cNvPr id="257" name="Shape 257"/>
          <p:cNvSpPr txBox="1"/>
          <p:nvPr/>
        </p:nvSpPr>
        <p:spPr>
          <a:xfrm>
            <a:off x="1397000" y="1352555"/>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258" name="Shape 258"/>
          <p:cNvSpPr txBox="1"/>
          <p:nvPr/>
        </p:nvSpPr>
        <p:spPr>
          <a:xfrm>
            <a:off x="3333116" y="3930655"/>
            <a:ext cx="4007505" cy="747711"/>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FF9900"/>
                </a:solidFill>
                <a:latin typeface="Arial" charset="0"/>
                <a:ea typeface="Arial" charset="0"/>
                <a:cs typeface="Arial" charset="0"/>
                <a:sym typeface="Cabin"/>
              </a:rPr>
              <a:t>'</a:t>
            </a:r>
            <a:r>
              <a:rPr lang="el-GR" sz="3500" u="none" strike="noStrike" cap="none" dirty="0">
                <a:solidFill>
                  <a:srgbClr val="FF9900"/>
                </a:solidFill>
                <a:latin typeface="Arial" charset="0"/>
                <a:ea typeface="Arial" charset="0"/>
                <a:cs typeface="Arial" charset="0"/>
                <a:sym typeface="Cabin"/>
              </a:rPr>
              <a:t>Σαπούνισμα</a:t>
            </a:r>
            <a:r>
              <a:rPr lang="en-US" sz="3500" u="none" strike="noStrike" cap="none" dirty="0">
                <a:solidFill>
                  <a:srgbClr val="FF9900"/>
                </a:solidFill>
                <a:latin typeface="Arial" charset="0"/>
                <a:ea typeface="Arial" charset="0"/>
                <a:cs typeface="Arial" charset="0"/>
                <a:sym typeface="Cabin"/>
              </a:rPr>
              <a:t>'</a:t>
            </a:r>
            <a:r>
              <a:rPr lang="en-US" sz="3500" u="none" strike="noStrike" cap="none" dirty="0">
                <a:solidFill>
                  <a:schemeClr val="bg1"/>
                </a:solidFill>
                <a:latin typeface="Arial" charset="0"/>
                <a:ea typeface="Arial" charset="0"/>
                <a:cs typeface="Arial" charset="0"/>
                <a:sym typeface="Cabin"/>
              </a:rPr>
              <a:t>)</a:t>
            </a:r>
          </a:p>
        </p:txBody>
      </p:sp>
      <p:sp>
        <p:nvSpPr>
          <p:cNvPr id="248" name="Shape 248"/>
          <p:cNvSpPr txBox="1"/>
          <p:nvPr/>
        </p:nvSpPr>
        <p:spPr>
          <a:xfrm>
            <a:off x="3644605" y="5149855"/>
            <a:ext cx="3384527"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FF9900"/>
                </a:solidFill>
                <a:latin typeface="Arial" charset="0"/>
                <a:ea typeface="Arial" charset="0"/>
                <a:cs typeface="Arial" charset="0"/>
                <a:sym typeface="Cabin"/>
              </a:rPr>
              <a:t>'</a:t>
            </a:r>
            <a:r>
              <a:rPr lang="el-GR" sz="3500" u="none" strike="noStrike" cap="none" dirty="0">
                <a:solidFill>
                  <a:srgbClr val="FF9900"/>
                </a:solidFill>
                <a:latin typeface="Arial" charset="0"/>
                <a:ea typeface="Arial" charset="0"/>
                <a:cs typeface="Arial" charset="0"/>
                <a:sym typeface="Cabin"/>
              </a:rPr>
              <a:t>Ξέπλυμα</a:t>
            </a:r>
            <a:r>
              <a:rPr lang="en-US" sz="3500" u="none" strike="noStrike" cap="none" dirty="0">
                <a:solidFill>
                  <a:srgbClr val="FF9900"/>
                </a:solidFill>
                <a:latin typeface="Arial" charset="0"/>
                <a:ea typeface="Arial" charset="0"/>
                <a:cs typeface="Arial" charset="0"/>
                <a:sym typeface="Cabin"/>
              </a:rPr>
              <a:t>'</a:t>
            </a:r>
            <a:r>
              <a:rPr lang="en-US" sz="3500" dirty="0">
                <a:solidFill>
                  <a:schemeClr val="bg1"/>
                </a:solidFill>
                <a:latin typeface="Arial" charset="0"/>
                <a:ea typeface="Arial" charset="0"/>
                <a:cs typeface="Arial" charset="0"/>
                <a:sym typeface="Cabin"/>
              </a:rPr>
              <a:t>)</a:t>
            </a:r>
          </a:p>
        </p:txBody>
      </p:sp>
      <p:sp>
        <p:nvSpPr>
          <p:cNvPr id="259" name="Shape 259"/>
          <p:cNvSpPr txBox="1"/>
          <p:nvPr/>
        </p:nvSpPr>
        <p:spPr>
          <a:xfrm>
            <a:off x="7711440" y="7412450"/>
            <a:ext cx="737625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00FF00"/>
                </a:solidFill>
                <a:latin typeface="Arial" charset="0"/>
                <a:ea typeface="Arial" charset="0"/>
                <a:cs typeface="Arial" charset="0"/>
                <a:sym typeface="Cabin"/>
              </a:rPr>
              <a:t>Τι λάθος υπάρχει </a:t>
            </a:r>
            <a:r>
              <a:rPr lang="el-GR" sz="3600" dirty="0">
                <a:solidFill>
                  <a:srgbClr val="00FF00"/>
                </a:solidFill>
                <a:latin typeface="Arial" charset="0"/>
                <a:ea typeface="Arial" charset="0"/>
                <a:cs typeface="Arial" charset="0"/>
                <a:sym typeface="Cabin"/>
              </a:rPr>
              <a:t>σ</a:t>
            </a:r>
            <a:r>
              <a:rPr lang="el-GR" sz="3600" u="none" strike="noStrike" cap="none" dirty="0">
                <a:solidFill>
                  <a:srgbClr val="00FF00"/>
                </a:solidFill>
                <a:latin typeface="Arial" charset="0"/>
                <a:ea typeface="Arial" charset="0"/>
                <a:cs typeface="Arial" charset="0"/>
                <a:sym typeface="Cabin"/>
              </a:rPr>
              <a:t>ε αυτό το βρόχο;</a:t>
            </a:r>
            <a:endParaRPr lang="en-US" sz="3600" u="none" strike="noStrike" cap="none" dirty="0">
              <a:solidFill>
                <a:srgbClr val="00FF00"/>
              </a:solidFill>
              <a:latin typeface="Arial" charset="0"/>
              <a:ea typeface="Arial" charset="0"/>
              <a:cs typeface="Arial" charset="0"/>
              <a:sym typeface="Cabin"/>
            </a:endParaRPr>
          </a:p>
        </p:txBody>
      </p:sp>
      <p:cxnSp>
        <p:nvCxnSpPr>
          <p:cNvPr id="260" name="Shape 260"/>
          <p:cNvCxnSpPr>
            <a:cxnSpLocks/>
            <a:stCxn id="258" idx="2"/>
            <a:endCxn id="248" idx="0"/>
          </p:cNvCxnSpPr>
          <p:nvPr/>
        </p:nvCxnSpPr>
        <p:spPr>
          <a:xfrm>
            <a:off x="5336869" y="4678366"/>
            <a:ext cx="0" cy="471489"/>
          </a:xfrm>
          <a:prstGeom prst="straightConnector1">
            <a:avLst/>
          </a:prstGeom>
          <a:noFill/>
          <a:ln w="76200" cap="rnd" cmpd="sng">
            <a:solidFill>
              <a:srgbClr val="00FFFF"/>
            </a:solidFill>
            <a:prstDash val="solid"/>
            <a:miter/>
            <a:headEnd type="none" w="med" len="med"/>
            <a:tailEnd type="none"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Shape 580"/>
          <p:cNvSpPr txBox="1">
            <a:spLocks noGrp="1"/>
          </p:cNvSpPr>
          <p:nvPr>
            <p:ph type="title"/>
          </p:nvPr>
        </p:nvSpPr>
        <p:spPr>
          <a:xfrm>
            <a:off x="2609850" y="817418"/>
            <a:ext cx="1103630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Shape 585"/>
          <p:cNvSpPr txBox="1"/>
          <p:nvPr/>
        </p:nvSpPr>
        <p:spPr>
          <a:xfrm>
            <a:off x="37719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3</a:t>
            </a:r>
          </a:p>
        </p:txBody>
      </p:sp>
      <p:sp>
        <p:nvSpPr>
          <p:cNvPr id="586" name="Shape 586"/>
          <p:cNvSpPr txBox="1">
            <a:spLocks noGrp="1"/>
          </p:cNvSpPr>
          <p:nvPr>
            <p:ph type="title"/>
          </p:nvPr>
        </p:nvSpPr>
        <p:spPr>
          <a:xfrm>
            <a:off x="2663190" y="817418"/>
            <a:ext cx="1092962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
        <p:nvSpPr>
          <p:cNvPr id="587" name="Shape 587"/>
          <p:cNvSpPr txBox="1"/>
          <p:nvPr/>
        </p:nvSpPr>
        <p:spPr>
          <a:xfrm>
            <a:off x="534352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41</a:t>
            </a:r>
          </a:p>
        </p:txBody>
      </p:sp>
      <p:sp>
        <p:nvSpPr>
          <p:cNvPr id="588" name="Shape 588"/>
          <p:cNvSpPr txBox="1"/>
          <p:nvPr/>
        </p:nvSpPr>
        <p:spPr>
          <a:xfrm>
            <a:off x="7145336"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12</a:t>
            </a:r>
          </a:p>
        </p:txBody>
      </p:sp>
      <p:sp>
        <p:nvSpPr>
          <p:cNvPr id="589" name="Shape 589"/>
          <p:cNvSpPr txBox="1"/>
          <p:nvPr/>
        </p:nvSpPr>
        <p:spPr>
          <a:xfrm>
            <a:off x="8945561"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9</a:t>
            </a:r>
          </a:p>
        </p:txBody>
      </p:sp>
      <p:sp>
        <p:nvSpPr>
          <p:cNvPr id="590" name="Shape 590"/>
          <p:cNvSpPr txBox="1"/>
          <p:nvPr/>
        </p:nvSpPr>
        <p:spPr>
          <a:xfrm>
            <a:off x="1067117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74</a:t>
            </a:r>
          </a:p>
        </p:txBody>
      </p:sp>
      <p:sp>
        <p:nvSpPr>
          <p:cNvPr id="591" name="Shape 591"/>
          <p:cNvSpPr txBox="1"/>
          <p:nvPr/>
        </p:nvSpPr>
        <p:spPr>
          <a:xfrm>
            <a:off x="125476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15</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Shape 539"/>
          <p:cNvSpPr txBox="1">
            <a:spLocks noGrp="1"/>
          </p:cNvSpPr>
          <p:nvPr>
            <p:ph type="title"/>
          </p:nvPr>
        </p:nvSpPr>
        <p:spPr>
          <a:xfrm>
            <a:off x="2807970" y="817418"/>
            <a:ext cx="1064006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
        <p:nvSpPr>
          <p:cNvPr id="3"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4" name="Shape 598"/>
          <p:cNvSpPr txBox="1"/>
          <p:nvPr/>
        </p:nvSpPr>
        <p:spPr>
          <a:xfrm>
            <a:off x="2841624" y="6502400"/>
            <a:ext cx="33448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err="1">
                <a:solidFill>
                  <a:schemeClr val="lt1"/>
                </a:solidFill>
                <a:latin typeface="Arial" charset="0"/>
                <a:ea typeface="Arial" charset="0"/>
                <a:cs typeface="Arial" charset="0"/>
                <a:sym typeface="Cabin"/>
              </a:rPr>
              <a:t>largest_so_far</a:t>
            </a:r>
            <a:endParaRPr lang="en-US" sz="3600" u="none" strike="noStrike" cap="none" dirty="0">
              <a:solidFill>
                <a:schemeClr val="lt1"/>
              </a:solidFill>
              <a:latin typeface="Arial" charset="0"/>
              <a:ea typeface="Arial" charset="0"/>
              <a:cs typeface="Arial" charset="0"/>
              <a:sym typeface="Cabin"/>
            </a:endParaRPr>
          </a:p>
        </p:txBody>
      </p:sp>
      <p:sp>
        <p:nvSpPr>
          <p:cNvPr id="5" name="Shape 599"/>
          <p:cNvSpPr txBox="1"/>
          <p:nvPr/>
        </p:nvSpPr>
        <p:spPr>
          <a:xfrm>
            <a:off x="6642100" y="6259512"/>
            <a:ext cx="760500"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a:t>
            </a:r>
          </a:p>
        </p:txBody>
      </p:sp>
    </p:spTree>
    <p:extLst>
      <p:ext uri="{BB962C8B-B14F-4D97-AF65-F5344CB8AC3E}">
        <p14:creationId xmlns:p14="http://schemas.microsoft.com/office/powerpoint/2010/main" val="76622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p:nvPr/>
        </p:nvSpPr>
        <p:spPr>
          <a:xfrm>
            <a:off x="37719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3</a:t>
            </a:r>
          </a:p>
        </p:txBody>
      </p:sp>
      <p:sp>
        <p:nvSpPr>
          <p:cNvPr id="545" name="Shape 545"/>
          <p:cNvSpPr txBox="1">
            <a:spLocks noGrp="1"/>
          </p:cNvSpPr>
          <p:nvPr>
            <p:ph type="title"/>
          </p:nvPr>
        </p:nvSpPr>
        <p:spPr>
          <a:xfrm>
            <a:off x="2678430" y="817418"/>
            <a:ext cx="1089914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5" name="Shape 598"/>
          <p:cNvSpPr txBox="1"/>
          <p:nvPr/>
        </p:nvSpPr>
        <p:spPr>
          <a:xfrm>
            <a:off x="2841624" y="6502400"/>
            <a:ext cx="33448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err="1">
                <a:solidFill>
                  <a:schemeClr val="lt1"/>
                </a:solidFill>
                <a:latin typeface="Arial" charset="0"/>
                <a:ea typeface="Arial" charset="0"/>
                <a:cs typeface="Arial" charset="0"/>
                <a:sym typeface="Cabin"/>
              </a:rPr>
              <a:t>largest_so_far</a:t>
            </a:r>
            <a:endParaRPr lang="en-US" sz="3600" u="none" strike="noStrike" cap="none" dirty="0">
              <a:solidFill>
                <a:schemeClr val="lt1"/>
              </a:solidFill>
              <a:latin typeface="Arial" charset="0"/>
              <a:ea typeface="Arial" charset="0"/>
              <a:cs typeface="Arial" charset="0"/>
              <a:sym typeface="Cabin"/>
            </a:endParaRPr>
          </a:p>
        </p:txBody>
      </p:sp>
      <p:sp>
        <p:nvSpPr>
          <p:cNvPr id="6" name="Shape 599"/>
          <p:cNvSpPr txBox="1"/>
          <p:nvPr/>
        </p:nvSpPr>
        <p:spPr>
          <a:xfrm>
            <a:off x="6642100" y="6259512"/>
            <a:ext cx="760500"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3</a:t>
            </a:r>
          </a:p>
        </p:txBody>
      </p:sp>
    </p:spTree>
    <p:extLst>
      <p:ext uri="{BB962C8B-B14F-4D97-AF65-F5344CB8AC3E}">
        <p14:creationId xmlns:p14="http://schemas.microsoft.com/office/powerpoint/2010/main" val="552958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xfrm>
            <a:off x="2762250" y="817418"/>
            <a:ext cx="1073150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
        <p:nvSpPr>
          <p:cNvPr id="551" name="Shape 551"/>
          <p:cNvSpPr txBox="1"/>
          <p:nvPr/>
        </p:nvSpPr>
        <p:spPr>
          <a:xfrm>
            <a:off x="534352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41</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5" name="Shape 598"/>
          <p:cNvSpPr txBox="1"/>
          <p:nvPr/>
        </p:nvSpPr>
        <p:spPr>
          <a:xfrm>
            <a:off x="2841624" y="6502400"/>
            <a:ext cx="33448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err="1">
                <a:solidFill>
                  <a:schemeClr val="lt1"/>
                </a:solidFill>
                <a:latin typeface="Arial" charset="0"/>
                <a:ea typeface="Arial" charset="0"/>
                <a:cs typeface="Arial" charset="0"/>
                <a:sym typeface="Cabin"/>
              </a:rPr>
              <a:t>largest_so_far</a:t>
            </a:r>
            <a:endParaRPr lang="en-US" sz="3600" u="none" strike="noStrike" cap="none" dirty="0">
              <a:solidFill>
                <a:schemeClr val="lt1"/>
              </a:solidFill>
              <a:latin typeface="Arial" charset="0"/>
              <a:ea typeface="Arial" charset="0"/>
              <a:cs typeface="Arial" charset="0"/>
              <a:sym typeface="Cabin"/>
            </a:endParaRPr>
          </a:p>
        </p:txBody>
      </p:sp>
      <p:sp>
        <p:nvSpPr>
          <p:cNvPr id="6"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41</a:t>
            </a:r>
            <a:endParaRPr lang="en-US" sz="5400" u="none" strike="noStrike" cap="none" dirty="0">
              <a:solidFill>
                <a:srgbClr val="FF00FF"/>
              </a:solidFill>
              <a:latin typeface="Arial" charset="0"/>
              <a:ea typeface="Arial" charset="0"/>
              <a:cs typeface="Arial" charset="0"/>
              <a:sym typeface="Cabin"/>
            </a:endParaRPr>
          </a:p>
        </p:txBody>
      </p:sp>
    </p:spTree>
    <p:extLst>
      <p:ext uri="{BB962C8B-B14F-4D97-AF65-F5344CB8AC3E}">
        <p14:creationId xmlns:p14="http://schemas.microsoft.com/office/powerpoint/2010/main" val="1735024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p:nvPr>
        </p:nvSpPr>
        <p:spPr>
          <a:xfrm>
            <a:off x="2632710" y="817418"/>
            <a:ext cx="1099058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
        <p:nvSpPr>
          <p:cNvPr id="557" name="Shape 557"/>
          <p:cNvSpPr txBox="1"/>
          <p:nvPr/>
        </p:nvSpPr>
        <p:spPr>
          <a:xfrm>
            <a:off x="7145336"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12</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5" name="Shape 598"/>
          <p:cNvSpPr txBox="1"/>
          <p:nvPr/>
        </p:nvSpPr>
        <p:spPr>
          <a:xfrm>
            <a:off x="2841624" y="6502400"/>
            <a:ext cx="33448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err="1">
                <a:solidFill>
                  <a:schemeClr val="lt1"/>
                </a:solidFill>
                <a:latin typeface="Arial" charset="0"/>
                <a:ea typeface="Arial" charset="0"/>
                <a:cs typeface="Arial" charset="0"/>
                <a:sym typeface="Cabin"/>
              </a:rPr>
              <a:t>largest_so_far</a:t>
            </a:r>
            <a:endParaRPr lang="en-US" sz="3600" u="none" strike="noStrike" cap="none" dirty="0">
              <a:solidFill>
                <a:schemeClr val="lt1"/>
              </a:solidFill>
              <a:latin typeface="Arial" charset="0"/>
              <a:ea typeface="Arial" charset="0"/>
              <a:cs typeface="Arial" charset="0"/>
              <a:sym typeface="Cabin"/>
            </a:endParaRPr>
          </a:p>
        </p:txBody>
      </p:sp>
      <p:sp>
        <p:nvSpPr>
          <p:cNvPr id="6"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41</a:t>
            </a:r>
          </a:p>
        </p:txBody>
      </p:sp>
    </p:spTree>
    <p:extLst>
      <p:ext uri="{BB962C8B-B14F-4D97-AF65-F5344CB8AC3E}">
        <p14:creationId xmlns:p14="http://schemas.microsoft.com/office/powerpoint/2010/main" val="9447069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txBox="1">
            <a:spLocks noGrp="1"/>
          </p:cNvSpPr>
          <p:nvPr>
            <p:ph type="title"/>
          </p:nvPr>
        </p:nvSpPr>
        <p:spPr>
          <a:xfrm>
            <a:off x="2559101" y="817418"/>
            <a:ext cx="11137799"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
        <p:nvSpPr>
          <p:cNvPr id="563" name="Shape 563"/>
          <p:cNvSpPr txBox="1"/>
          <p:nvPr/>
        </p:nvSpPr>
        <p:spPr>
          <a:xfrm>
            <a:off x="8945561"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9</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5" name="Shape 598"/>
          <p:cNvSpPr txBox="1"/>
          <p:nvPr/>
        </p:nvSpPr>
        <p:spPr>
          <a:xfrm>
            <a:off x="2841624" y="6502400"/>
            <a:ext cx="33448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err="1">
                <a:solidFill>
                  <a:schemeClr val="lt1"/>
                </a:solidFill>
                <a:latin typeface="Arial" charset="0"/>
                <a:ea typeface="Arial" charset="0"/>
                <a:cs typeface="Arial" charset="0"/>
                <a:sym typeface="Cabin"/>
              </a:rPr>
              <a:t>largest_so_far</a:t>
            </a:r>
            <a:endParaRPr lang="en-US" sz="3600" u="none" strike="noStrike" cap="none" dirty="0">
              <a:solidFill>
                <a:schemeClr val="lt1"/>
              </a:solidFill>
              <a:latin typeface="Arial" charset="0"/>
              <a:ea typeface="Arial" charset="0"/>
              <a:cs typeface="Arial" charset="0"/>
              <a:sym typeface="Cabin"/>
            </a:endParaRPr>
          </a:p>
        </p:txBody>
      </p:sp>
      <p:sp>
        <p:nvSpPr>
          <p:cNvPr id="6"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41</a:t>
            </a:r>
            <a:endParaRPr lang="en-US" sz="5400" u="none" strike="noStrike" cap="none" dirty="0">
              <a:solidFill>
                <a:srgbClr val="FF00FF"/>
              </a:solidFill>
              <a:latin typeface="Arial" charset="0"/>
              <a:ea typeface="Arial" charset="0"/>
              <a:cs typeface="Arial" charset="0"/>
              <a:sym typeface="Cabin"/>
            </a:endParaRPr>
          </a:p>
        </p:txBody>
      </p:sp>
    </p:spTree>
    <p:extLst>
      <p:ext uri="{BB962C8B-B14F-4D97-AF65-F5344CB8AC3E}">
        <p14:creationId xmlns:p14="http://schemas.microsoft.com/office/powerpoint/2010/main" val="17797330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xfrm>
            <a:off x="2559101" y="817418"/>
            <a:ext cx="11137799"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
        <p:nvSpPr>
          <p:cNvPr id="569" name="Shape 569"/>
          <p:cNvSpPr txBox="1"/>
          <p:nvPr/>
        </p:nvSpPr>
        <p:spPr>
          <a:xfrm>
            <a:off x="1067117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74</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5" name="Shape 598"/>
          <p:cNvSpPr txBox="1"/>
          <p:nvPr/>
        </p:nvSpPr>
        <p:spPr>
          <a:xfrm>
            <a:off x="2841624" y="6502400"/>
            <a:ext cx="33448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err="1">
                <a:solidFill>
                  <a:schemeClr val="lt1"/>
                </a:solidFill>
                <a:latin typeface="Arial" charset="0"/>
                <a:ea typeface="Arial" charset="0"/>
                <a:cs typeface="Arial" charset="0"/>
                <a:sym typeface="Cabin"/>
              </a:rPr>
              <a:t>largest_so_far</a:t>
            </a:r>
            <a:endParaRPr lang="en-US" sz="3600" u="none" strike="noStrike" cap="none" dirty="0">
              <a:solidFill>
                <a:schemeClr val="lt1"/>
              </a:solidFill>
              <a:latin typeface="Arial" charset="0"/>
              <a:ea typeface="Arial" charset="0"/>
              <a:cs typeface="Arial" charset="0"/>
              <a:sym typeface="Cabin"/>
            </a:endParaRPr>
          </a:p>
        </p:txBody>
      </p:sp>
      <p:sp>
        <p:nvSpPr>
          <p:cNvPr id="6"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74</a:t>
            </a:r>
          </a:p>
        </p:txBody>
      </p:sp>
    </p:spTree>
    <p:extLst>
      <p:ext uri="{BB962C8B-B14F-4D97-AF65-F5344CB8AC3E}">
        <p14:creationId xmlns:p14="http://schemas.microsoft.com/office/powerpoint/2010/main" val="17245487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2670810" y="817418"/>
            <a:ext cx="1091438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
        <p:nvSpPr>
          <p:cNvPr id="575" name="Shape 575"/>
          <p:cNvSpPr txBox="1"/>
          <p:nvPr/>
        </p:nvSpPr>
        <p:spPr>
          <a:xfrm>
            <a:off x="125476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15</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5"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74</a:t>
            </a:r>
          </a:p>
        </p:txBody>
      </p:sp>
    </p:spTree>
    <p:extLst>
      <p:ext uri="{BB962C8B-B14F-4D97-AF65-F5344CB8AC3E}">
        <p14:creationId xmlns:p14="http://schemas.microsoft.com/office/powerpoint/2010/main" val="8194232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Shape 585"/>
          <p:cNvSpPr txBox="1"/>
          <p:nvPr/>
        </p:nvSpPr>
        <p:spPr>
          <a:xfrm>
            <a:off x="37719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3</a:t>
            </a:r>
          </a:p>
        </p:txBody>
      </p:sp>
      <p:sp>
        <p:nvSpPr>
          <p:cNvPr id="586" name="Shape 586"/>
          <p:cNvSpPr txBox="1">
            <a:spLocks noGrp="1"/>
          </p:cNvSpPr>
          <p:nvPr>
            <p:ph type="title"/>
          </p:nvPr>
        </p:nvSpPr>
        <p:spPr>
          <a:xfrm>
            <a:off x="2731770" y="817418"/>
            <a:ext cx="1079246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
        <p:nvSpPr>
          <p:cNvPr id="587" name="Shape 587"/>
          <p:cNvSpPr txBox="1"/>
          <p:nvPr/>
        </p:nvSpPr>
        <p:spPr>
          <a:xfrm>
            <a:off x="534352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41</a:t>
            </a:r>
          </a:p>
        </p:txBody>
      </p:sp>
      <p:sp>
        <p:nvSpPr>
          <p:cNvPr id="588" name="Shape 588"/>
          <p:cNvSpPr txBox="1"/>
          <p:nvPr/>
        </p:nvSpPr>
        <p:spPr>
          <a:xfrm>
            <a:off x="7145336"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12</a:t>
            </a:r>
          </a:p>
        </p:txBody>
      </p:sp>
      <p:sp>
        <p:nvSpPr>
          <p:cNvPr id="589" name="Shape 589"/>
          <p:cNvSpPr txBox="1"/>
          <p:nvPr/>
        </p:nvSpPr>
        <p:spPr>
          <a:xfrm>
            <a:off x="8945561"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9</a:t>
            </a:r>
          </a:p>
        </p:txBody>
      </p:sp>
      <p:sp>
        <p:nvSpPr>
          <p:cNvPr id="590" name="Shape 590"/>
          <p:cNvSpPr txBox="1"/>
          <p:nvPr/>
        </p:nvSpPr>
        <p:spPr>
          <a:xfrm>
            <a:off x="1067117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74</a:t>
            </a:r>
          </a:p>
        </p:txBody>
      </p:sp>
      <p:sp>
        <p:nvSpPr>
          <p:cNvPr id="591" name="Shape 591"/>
          <p:cNvSpPr txBox="1"/>
          <p:nvPr/>
        </p:nvSpPr>
        <p:spPr>
          <a:xfrm>
            <a:off x="125476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15</a:t>
            </a:r>
          </a:p>
        </p:txBody>
      </p:sp>
      <p:sp>
        <p:nvSpPr>
          <p:cNvPr id="9"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10"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74</a:t>
            </a:r>
          </a:p>
        </p:txBody>
      </p:sp>
    </p:spTree>
    <p:extLst>
      <p:ext uri="{BB962C8B-B14F-4D97-AF65-F5344CB8AC3E}">
        <p14:creationId xmlns:p14="http://schemas.microsoft.com/office/powerpoint/2010/main" val="367714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6829550" y="817418"/>
            <a:ext cx="825815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200" u="none" strike="noStrike" cap="none" dirty="0">
                <a:solidFill>
                  <a:srgbClr val="FFD966"/>
                </a:solidFill>
                <a:latin typeface="Arial" charset="0"/>
                <a:ea typeface="Arial" charset="0"/>
                <a:cs typeface="Arial" charset="0"/>
                <a:sym typeface="Cabin"/>
              </a:rPr>
              <a:t>Άλλος ένας Βρόχος</a:t>
            </a:r>
            <a:endParaRPr lang="en-US" sz="7200" u="none" strike="noStrike" cap="none" dirty="0">
              <a:solidFill>
                <a:srgbClr val="FFD966"/>
              </a:solidFill>
              <a:latin typeface="Arial" charset="0"/>
              <a:ea typeface="Arial" charset="0"/>
              <a:cs typeface="Arial" charset="0"/>
              <a:sym typeface="Cabin"/>
            </a:endParaRPr>
          </a:p>
        </p:txBody>
      </p:sp>
      <p:sp>
        <p:nvSpPr>
          <p:cNvPr id="257" name="Shape 257"/>
          <p:cNvSpPr txBox="1"/>
          <p:nvPr/>
        </p:nvSpPr>
        <p:spPr>
          <a:xfrm>
            <a:off x="1397000" y="1352555"/>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n = </a:t>
            </a:r>
            <a:r>
              <a:rPr lang="en-US" sz="3500" dirty="0">
                <a:solidFill>
                  <a:schemeClr val="lt1"/>
                </a:solidFill>
                <a:latin typeface="Arial" charset="0"/>
                <a:ea typeface="Arial" charset="0"/>
                <a:cs typeface="Arial" charset="0"/>
                <a:sym typeface="Cabin"/>
              </a:rPr>
              <a:t>0</a:t>
            </a:r>
            <a:endParaRPr lang="en-US" sz="3500" u="none" strike="noStrike" cap="none" dirty="0">
              <a:solidFill>
                <a:schemeClr val="lt1"/>
              </a:solidFill>
              <a:latin typeface="Arial" charset="0"/>
              <a:ea typeface="Arial" charset="0"/>
              <a:cs typeface="Arial" charset="0"/>
              <a:sym typeface="Cabin"/>
            </a:endParaRPr>
          </a:p>
        </p:txBody>
      </p:sp>
      <p:sp>
        <p:nvSpPr>
          <p:cNvPr id="259" name="Shape 259"/>
          <p:cNvSpPr txBox="1"/>
          <p:nvPr/>
        </p:nvSpPr>
        <p:spPr>
          <a:xfrm>
            <a:off x="8295898" y="7412450"/>
            <a:ext cx="63032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00FF00"/>
                </a:solidFill>
                <a:latin typeface="Arial" charset="0"/>
                <a:ea typeface="Arial" charset="0"/>
                <a:cs typeface="Arial" charset="0"/>
                <a:sym typeface="Cabin"/>
              </a:rPr>
              <a:t>Τι κάνει αυτός ο βρόχος;</a:t>
            </a:r>
            <a:endParaRPr lang="en-US" sz="3600" u="none" strike="noStrike" cap="none" dirty="0">
              <a:solidFill>
                <a:srgbClr val="00FF00"/>
              </a:solidFill>
              <a:latin typeface="Arial" charset="0"/>
              <a:ea typeface="Arial" charset="0"/>
              <a:cs typeface="Arial" charset="0"/>
              <a:sym typeface="Cabin"/>
            </a:endParaRPr>
          </a:p>
        </p:txBody>
      </p:sp>
      <p:cxnSp>
        <p:nvCxnSpPr>
          <p:cNvPr id="23" name="Shape 242">
            <a:extLst>
              <a:ext uri="{FF2B5EF4-FFF2-40B4-BE49-F238E27FC236}">
                <a16:creationId xmlns:a16="http://schemas.microsoft.com/office/drawing/2014/main" id="{F02E1C2D-38BE-4B19-B46D-145C0C591B61}"/>
              </a:ext>
            </a:extLst>
          </p:cNvPr>
          <p:cNvCxnSpPr/>
          <p:nvPr/>
        </p:nvCxnSpPr>
        <p:spPr>
          <a:xfrm rot="10800000">
            <a:off x="2838449" y="2087567"/>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24" name="Shape 243">
            <a:extLst>
              <a:ext uri="{FF2B5EF4-FFF2-40B4-BE49-F238E27FC236}">
                <a16:creationId xmlns:a16="http://schemas.microsoft.com/office/drawing/2014/main" id="{0C2FE1B9-6CF7-48F0-8888-351B4CF9C35E}"/>
              </a:ext>
            </a:extLst>
          </p:cNvPr>
          <p:cNvSpPr/>
          <p:nvPr/>
        </p:nvSpPr>
        <p:spPr>
          <a:xfrm>
            <a:off x="1422400" y="2647955"/>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b="0" i="0" u="none" strike="noStrike" cap="none" dirty="0">
                <a:solidFill>
                  <a:srgbClr val="00FF00"/>
                </a:solidFill>
                <a:latin typeface="Comic Sans MS"/>
                <a:ea typeface="Comic Sans MS"/>
                <a:cs typeface="Comic Sans MS"/>
                <a:sym typeface="Comic Sans MS"/>
              </a:rPr>
              <a:t>n &gt; 0 </a:t>
            </a:r>
            <a:r>
              <a:rPr lang="el-GR" sz="3500" b="0" i="0" u="none" strike="noStrike" cap="none" dirty="0">
                <a:solidFill>
                  <a:srgbClr val="00FF00"/>
                </a:solidFill>
                <a:latin typeface="Comic Sans MS"/>
                <a:ea typeface="Comic Sans MS"/>
                <a:cs typeface="Comic Sans MS"/>
                <a:sym typeface="Comic Sans MS"/>
              </a:rPr>
              <a:t>;</a:t>
            </a:r>
            <a:endParaRPr lang="en-US" sz="3500" b="0" i="0" u="none" strike="noStrike" cap="none" dirty="0">
              <a:solidFill>
                <a:srgbClr val="00FF00"/>
              </a:solidFill>
              <a:latin typeface="Comic Sans MS"/>
              <a:ea typeface="Comic Sans MS"/>
              <a:cs typeface="Comic Sans MS"/>
              <a:sym typeface="Comic Sans MS"/>
            </a:endParaRPr>
          </a:p>
        </p:txBody>
      </p:sp>
      <p:cxnSp>
        <p:nvCxnSpPr>
          <p:cNvPr id="25" name="Shape 244">
            <a:extLst>
              <a:ext uri="{FF2B5EF4-FFF2-40B4-BE49-F238E27FC236}">
                <a16:creationId xmlns:a16="http://schemas.microsoft.com/office/drawing/2014/main" id="{5997FAEB-60A8-4A84-B8B4-3E0EDFD760E0}"/>
              </a:ext>
            </a:extLst>
          </p:cNvPr>
          <p:cNvCxnSpPr/>
          <p:nvPr/>
        </p:nvCxnSpPr>
        <p:spPr>
          <a:xfrm rot="10800000" flipH="1">
            <a:off x="2836861" y="3917955"/>
            <a:ext cx="20636" cy="2317749"/>
          </a:xfrm>
          <a:prstGeom prst="straightConnector1">
            <a:avLst/>
          </a:prstGeom>
          <a:noFill/>
          <a:ln w="76200" cap="rnd" cmpd="sng">
            <a:solidFill>
              <a:srgbClr val="00FFFF"/>
            </a:solidFill>
            <a:prstDash val="solid"/>
            <a:miter/>
            <a:headEnd type="none" w="med" len="med"/>
            <a:tailEnd type="stealth" w="med" len="med"/>
          </a:ln>
        </p:spPr>
      </p:cxnSp>
      <p:cxnSp>
        <p:nvCxnSpPr>
          <p:cNvPr id="26" name="Shape 245">
            <a:extLst>
              <a:ext uri="{FF2B5EF4-FFF2-40B4-BE49-F238E27FC236}">
                <a16:creationId xmlns:a16="http://schemas.microsoft.com/office/drawing/2014/main" id="{C831298E-49D5-48E0-8224-72E989B0CC11}"/>
              </a:ext>
            </a:extLst>
          </p:cNvPr>
          <p:cNvCxnSpPr>
            <a:cxnSpLocks/>
          </p:cNvCxnSpPr>
          <p:nvPr/>
        </p:nvCxnSpPr>
        <p:spPr>
          <a:xfrm flipH="1" flipV="1">
            <a:off x="4203676" y="3276479"/>
            <a:ext cx="1100481" cy="16001"/>
          </a:xfrm>
          <a:prstGeom prst="straightConnector1">
            <a:avLst/>
          </a:prstGeom>
          <a:noFill/>
          <a:ln w="76200" cap="rnd" cmpd="sng">
            <a:solidFill>
              <a:srgbClr val="00FFFF"/>
            </a:solidFill>
            <a:prstDash val="solid"/>
            <a:miter/>
            <a:headEnd type="none" w="med" len="med"/>
            <a:tailEnd type="none" w="med" len="med"/>
          </a:ln>
        </p:spPr>
      </p:cxnSp>
      <p:cxnSp>
        <p:nvCxnSpPr>
          <p:cNvPr id="27" name="Shape 246">
            <a:extLst>
              <a:ext uri="{FF2B5EF4-FFF2-40B4-BE49-F238E27FC236}">
                <a16:creationId xmlns:a16="http://schemas.microsoft.com/office/drawing/2014/main" id="{DBB9F73A-5F1F-40F2-8EC7-1CB40CB1004D}"/>
              </a:ext>
            </a:extLst>
          </p:cNvPr>
          <p:cNvCxnSpPr>
            <a:cxnSpLocks/>
            <a:stCxn id="38" idx="0"/>
          </p:cNvCxnSpPr>
          <p:nvPr/>
        </p:nvCxnSpPr>
        <p:spPr>
          <a:xfrm flipH="1" flipV="1">
            <a:off x="5304159" y="3292481"/>
            <a:ext cx="32710" cy="638174"/>
          </a:xfrm>
          <a:prstGeom prst="straightConnector1">
            <a:avLst/>
          </a:prstGeom>
          <a:noFill/>
          <a:ln w="76200" cap="rnd" cmpd="sng">
            <a:solidFill>
              <a:srgbClr val="00FFFF"/>
            </a:solidFill>
            <a:prstDash val="solid"/>
            <a:miter/>
            <a:headEnd type="stealth" w="med" len="med"/>
            <a:tailEnd type="none" w="med" len="med"/>
          </a:ln>
        </p:spPr>
      </p:cxnSp>
      <p:cxnSp>
        <p:nvCxnSpPr>
          <p:cNvPr id="28" name="Shape 247">
            <a:extLst>
              <a:ext uri="{FF2B5EF4-FFF2-40B4-BE49-F238E27FC236}">
                <a16:creationId xmlns:a16="http://schemas.microsoft.com/office/drawing/2014/main" id="{F85C73F1-3F4B-4CDA-A86A-A0B8A545F113}"/>
              </a:ext>
            </a:extLst>
          </p:cNvPr>
          <p:cNvCxnSpPr>
            <a:stCxn id="39" idx="2"/>
          </p:cNvCxnSpPr>
          <p:nvPr/>
        </p:nvCxnSpPr>
        <p:spPr>
          <a:xfrm>
            <a:off x="5336869" y="5899154"/>
            <a:ext cx="0" cy="336550"/>
          </a:xfrm>
          <a:prstGeom prst="straightConnector1">
            <a:avLst/>
          </a:prstGeom>
          <a:noFill/>
          <a:ln w="76200" cap="rnd" cmpd="sng">
            <a:solidFill>
              <a:srgbClr val="00FFFF"/>
            </a:solidFill>
            <a:prstDash val="solid"/>
            <a:miter/>
            <a:headEnd type="none" w="med" len="med"/>
            <a:tailEnd type="none" w="med" len="med"/>
          </a:ln>
        </p:spPr>
      </p:cxnSp>
      <p:cxnSp>
        <p:nvCxnSpPr>
          <p:cNvPr id="29" name="Shape 249">
            <a:extLst>
              <a:ext uri="{FF2B5EF4-FFF2-40B4-BE49-F238E27FC236}">
                <a16:creationId xmlns:a16="http://schemas.microsoft.com/office/drawing/2014/main" id="{6AAB05E2-3FD7-496C-97D1-7BAB30A95338}"/>
              </a:ext>
            </a:extLst>
          </p:cNvPr>
          <p:cNvCxnSpPr>
            <a:cxnSpLocks/>
          </p:cNvCxnSpPr>
          <p:nvPr/>
        </p:nvCxnSpPr>
        <p:spPr>
          <a:xfrm>
            <a:off x="2852736" y="6202367"/>
            <a:ext cx="2451421" cy="14287"/>
          </a:xfrm>
          <a:prstGeom prst="straightConnector1">
            <a:avLst/>
          </a:prstGeom>
          <a:noFill/>
          <a:ln w="76200" cap="rnd" cmpd="sng">
            <a:solidFill>
              <a:srgbClr val="00FFFF"/>
            </a:solidFill>
            <a:prstDash val="solid"/>
            <a:miter/>
            <a:headEnd type="none" w="med" len="med"/>
            <a:tailEnd type="none" w="med" len="med"/>
          </a:ln>
        </p:spPr>
      </p:cxnSp>
      <p:cxnSp>
        <p:nvCxnSpPr>
          <p:cNvPr id="30" name="Shape 250">
            <a:extLst>
              <a:ext uri="{FF2B5EF4-FFF2-40B4-BE49-F238E27FC236}">
                <a16:creationId xmlns:a16="http://schemas.microsoft.com/office/drawing/2014/main" id="{9634E000-FA74-45E1-B43E-8D504834DEF8}"/>
              </a:ext>
            </a:extLst>
          </p:cNvPr>
          <p:cNvCxnSpPr/>
          <p:nvPr/>
        </p:nvCxnSpPr>
        <p:spPr>
          <a:xfrm flipH="1">
            <a:off x="1066800" y="3292480"/>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31" name="Shape 251">
            <a:extLst>
              <a:ext uri="{FF2B5EF4-FFF2-40B4-BE49-F238E27FC236}">
                <a16:creationId xmlns:a16="http://schemas.microsoft.com/office/drawing/2014/main" id="{34BC3D65-C0F1-4EC1-B991-E25010718E03}"/>
              </a:ext>
            </a:extLst>
          </p:cNvPr>
          <p:cNvCxnSpPr/>
          <p:nvPr/>
        </p:nvCxnSpPr>
        <p:spPr>
          <a:xfrm rot="10800000" flipH="1">
            <a:off x="2840036" y="6680205"/>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32" name="Shape 252">
            <a:extLst>
              <a:ext uri="{FF2B5EF4-FFF2-40B4-BE49-F238E27FC236}">
                <a16:creationId xmlns:a16="http://schemas.microsoft.com/office/drawing/2014/main" id="{B5975357-B6A6-4FD5-86F3-7B29AE884431}"/>
              </a:ext>
            </a:extLst>
          </p:cNvPr>
          <p:cNvCxnSpPr/>
          <p:nvPr/>
        </p:nvCxnSpPr>
        <p:spPr>
          <a:xfrm rot="10800000">
            <a:off x="1063537" y="3340067"/>
            <a:ext cx="36599" cy="3433800"/>
          </a:xfrm>
          <a:prstGeom prst="straightConnector1">
            <a:avLst/>
          </a:prstGeom>
          <a:noFill/>
          <a:ln w="76200" cap="rnd" cmpd="sng">
            <a:solidFill>
              <a:srgbClr val="00FFFF"/>
            </a:solidFill>
            <a:prstDash val="solid"/>
            <a:miter/>
            <a:headEnd type="stealth" w="med" len="med"/>
            <a:tailEnd type="none" w="med" len="med"/>
          </a:ln>
        </p:spPr>
      </p:cxnSp>
      <p:cxnSp>
        <p:nvCxnSpPr>
          <p:cNvPr id="33" name="Shape 253">
            <a:extLst>
              <a:ext uri="{FF2B5EF4-FFF2-40B4-BE49-F238E27FC236}">
                <a16:creationId xmlns:a16="http://schemas.microsoft.com/office/drawing/2014/main" id="{B88255E3-ECF6-44BA-9D04-9B6891C5BBDF}"/>
              </a:ext>
            </a:extLst>
          </p:cNvPr>
          <p:cNvCxnSpPr/>
          <p:nvPr/>
        </p:nvCxnSpPr>
        <p:spPr>
          <a:xfrm>
            <a:off x="1084262" y="6697667"/>
            <a:ext cx="1752600" cy="0"/>
          </a:xfrm>
          <a:prstGeom prst="straightConnector1">
            <a:avLst/>
          </a:prstGeom>
          <a:noFill/>
          <a:ln w="76200" cap="rnd" cmpd="sng">
            <a:solidFill>
              <a:srgbClr val="00FFFF"/>
            </a:solidFill>
            <a:prstDash val="solid"/>
            <a:miter/>
            <a:headEnd type="none" w="med" len="med"/>
            <a:tailEnd type="none" w="med" len="med"/>
          </a:ln>
        </p:spPr>
      </p:cxnSp>
      <p:sp>
        <p:nvSpPr>
          <p:cNvPr id="34" name="Shape 254">
            <a:extLst>
              <a:ext uri="{FF2B5EF4-FFF2-40B4-BE49-F238E27FC236}">
                <a16:creationId xmlns:a16="http://schemas.microsoft.com/office/drawing/2014/main" id="{E1483ECC-7672-429E-9DFE-017A74CA2D11}"/>
              </a:ext>
            </a:extLst>
          </p:cNvPr>
          <p:cNvSpPr txBox="1"/>
          <p:nvPr/>
        </p:nvSpPr>
        <p:spPr>
          <a:xfrm>
            <a:off x="542925" y="2533655"/>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Όχι</a:t>
            </a:r>
            <a:endParaRPr lang="en-US" sz="3600" u="none" strike="noStrike" cap="none" dirty="0">
              <a:solidFill>
                <a:schemeClr val="lt1"/>
              </a:solidFill>
              <a:latin typeface="Arial" charset="0"/>
              <a:ea typeface="Arial" charset="0"/>
              <a:cs typeface="Arial" charset="0"/>
              <a:sym typeface="Cabin"/>
            </a:endParaRPr>
          </a:p>
        </p:txBody>
      </p:sp>
      <p:sp>
        <p:nvSpPr>
          <p:cNvPr id="35" name="Shape 255">
            <a:extLst>
              <a:ext uri="{FF2B5EF4-FFF2-40B4-BE49-F238E27FC236}">
                <a16:creationId xmlns:a16="http://schemas.microsoft.com/office/drawing/2014/main" id="{D9E15845-F291-4177-B34B-6955D3CD72DE}"/>
              </a:ext>
            </a:extLst>
          </p:cNvPr>
          <p:cNvSpPr txBox="1"/>
          <p:nvPr/>
        </p:nvSpPr>
        <p:spPr>
          <a:xfrm>
            <a:off x="1128077" y="7296155"/>
            <a:ext cx="3428683"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l-GR" sz="3500" u="none" strike="noStrike" cap="none" dirty="0">
                <a:solidFill>
                  <a:schemeClr val="lt1"/>
                </a:solidFill>
                <a:latin typeface="Arial" charset="0"/>
                <a:ea typeface="Arial" charset="0"/>
                <a:cs typeface="Arial" charset="0"/>
                <a:sym typeface="Cabin"/>
              </a:rPr>
              <a:t>Στέγνωμα</a:t>
            </a:r>
            <a:r>
              <a:rPr lang="en-US" sz="3500" u="none" strike="noStrike" cap="none" dirty="0">
                <a:solidFill>
                  <a:schemeClr val="lt1"/>
                </a:solidFill>
                <a:latin typeface="Arial" charset="0"/>
                <a:ea typeface="Arial" charset="0"/>
                <a:cs typeface="Arial" charset="0"/>
                <a:sym typeface="Cabin"/>
              </a:rPr>
              <a:t>!')</a:t>
            </a:r>
          </a:p>
        </p:txBody>
      </p:sp>
      <p:sp>
        <p:nvSpPr>
          <p:cNvPr id="36" name="Shape 256">
            <a:extLst>
              <a:ext uri="{FF2B5EF4-FFF2-40B4-BE49-F238E27FC236}">
                <a16:creationId xmlns:a16="http://schemas.microsoft.com/office/drawing/2014/main" id="{4BEA7E6F-F0B0-4D5D-B2E1-6C7EE11DD65F}"/>
              </a:ext>
            </a:extLst>
          </p:cNvPr>
          <p:cNvSpPr txBox="1"/>
          <p:nvPr/>
        </p:nvSpPr>
        <p:spPr>
          <a:xfrm>
            <a:off x="4659312" y="2533655"/>
            <a:ext cx="107473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Ναι</a:t>
            </a:r>
            <a:endParaRPr lang="en-US" sz="3600" u="none" strike="noStrike" cap="none" dirty="0">
              <a:solidFill>
                <a:schemeClr val="lt1"/>
              </a:solidFill>
              <a:latin typeface="Arial" charset="0"/>
              <a:ea typeface="Arial" charset="0"/>
              <a:cs typeface="Arial" charset="0"/>
              <a:sym typeface="Cabin"/>
            </a:endParaRPr>
          </a:p>
        </p:txBody>
      </p:sp>
      <p:sp>
        <p:nvSpPr>
          <p:cNvPr id="38" name="Shape 258">
            <a:extLst>
              <a:ext uri="{FF2B5EF4-FFF2-40B4-BE49-F238E27FC236}">
                <a16:creationId xmlns:a16="http://schemas.microsoft.com/office/drawing/2014/main" id="{E59ED54B-F882-4BDF-B2CC-CBFFE50F3805}"/>
              </a:ext>
            </a:extLst>
          </p:cNvPr>
          <p:cNvSpPr txBox="1"/>
          <p:nvPr/>
        </p:nvSpPr>
        <p:spPr>
          <a:xfrm>
            <a:off x="3333116" y="3930655"/>
            <a:ext cx="4007505" cy="747711"/>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FF9900"/>
                </a:solidFill>
                <a:latin typeface="Arial" charset="0"/>
                <a:ea typeface="Arial" charset="0"/>
                <a:cs typeface="Arial" charset="0"/>
                <a:sym typeface="Cabin"/>
              </a:rPr>
              <a:t>'</a:t>
            </a:r>
            <a:r>
              <a:rPr lang="el-GR" sz="3500" u="none" strike="noStrike" cap="none" dirty="0">
                <a:solidFill>
                  <a:srgbClr val="FF9900"/>
                </a:solidFill>
                <a:latin typeface="Arial" charset="0"/>
                <a:ea typeface="Arial" charset="0"/>
                <a:cs typeface="Arial" charset="0"/>
                <a:sym typeface="Cabin"/>
              </a:rPr>
              <a:t>Σαπούνισμα</a:t>
            </a:r>
            <a:r>
              <a:rPr lang="en-US" sz="3500" u="none" strike="noStrike" cap="none" dirty="0">
                <a:solidFill>
                  <a:srgbClr val="FF9900"/>
                </a:solidFill>
                <a:latin typeface="Arial" charset="0"/>
                <a:ea typeface="Arial" charset="0"/>
                <a:cs typeface="Arial" charset="0"/>
                <a:sym typeface="Cabin"/>
              </a:rPr>
              <a:t>'</a:t>
            </a:r>
            <a:r>
              <a:rPr lang="en-US" sz="3500" u="none" strike="noStrike" cap="none" dirty="0">
                <a:solidFill>
                  <a:schemeClr val="bg1"/>
                </a:solidFill>
                <a:latin typeface="Arial" charset="0"/>
                <a:ea typeface="Arial" charset="0"/>
                <a:cs typeface="Arial" charset="0"/>
                <a:sym typeface="Cabin"/>
              </a:rPr>
              <a:t>)</a:t>
            </a:r>
          </a:p>
        </p:txBody>
      </p:sp>
      <p:sp>
        <p:nvSpPr>
          <p:cNvPr id="39" name="Shape 248">
            <a:extLst>
              <a:ext uri="{FF2B5EF4-FFF2-40B4-BE49-F238E27FC236}">
                <a16:creationId xmlns:a16="http://schemas.microsoft.com/office/drawing/2014/main" id="{AAD1D6E8-2020-4CC2-821F-73FED135AE23}"/>
              </a:ext>
            </a:extLst>
          </p:cNvPr>
          <p:cNvSpPr txBox="1"/>
          <p:nvPr/>
        </p:nvSpPr>
        <p:spPr>
          <a:xfrm>
            <a:off x="3644605" y="5149855"/>
            <a:ext cx="3384527"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FF9900"/>
                </a:solidFill>
                <a:latin typeface="Arial" charset="0"/>
                <a:ea typeface="Arial" charset="0"/>
                <a:cs typeface="Arial" charset="0"/>
                <a:sym typeface="Cabin"/>
              </a:rPr>
              <a:t>'</a:t>
            </a:r>
            <a:r>
              <a:rPr lang="el-GR" sz="3500" u="none" strike="noStrike" cap="none" dirty="0">
                <a:solidFill>
                  <a:srgbClr val="FF9900"/>
                </a:solidFill>
                <a:latin typeface="Arial" charset="0"/>
                <a:ea typeface="Arial" charset="0"/>
                <a:cs typeface="Arial" charset="0"/>
                <a:sym typeface="Cabin"/>
              </a:rPr>
              <a:t>Ξέπλυμα</a:t>
            </a:r>
            <a:r>
              <a:rPr lang="en-US" sz="3500" u="none" strike="noStrike" cap="none" dirty="0">
                <a:solidFill>
                  <a:srgbClr val="FF9900"/>
                </a:solidFill>
                <a:latin typeface="Arial" charset="0"/>
                <a:ea typeface="Arial" charset="0"/>
                <a:cs typeface="Arial" charset="0"/>
                <a:sym typeface="Cabin"/>
              </a:rPr>
              <a:t>'</a:t>
            </a:r>
            <a:r>
              <a:rPr lang="en-US" sz="3500" dirty="0">
                <a:solidFill>
                  <a:schemeClr val="bg1"/>
                </a:solidFill>
                <a:latin typeface="Arial" charset="0"/>
                <a:ea typeface="Arial" charset="0"/>
                <a:cs typeface="Arial" charset="0"/>
                <a:sym typeface="Cabin"/>
              </a:rPr>
              <a:t>)</a:t>
            </a:r>
          </a:p>
        </p:txBody>
      </p:sp>
      <p:cxnSp>
        <p:nvCxnSpPr>
          <p:cNvPr id="40" name="Shape 260">
            <a:extLst>
              <a:ext uri="{FF2B5EF4-FFF2-40B4-BE49-F238E27FC236}">
                <a16:creationId xmlns:a16="http://schemas.microsoft.com/office/drawing/2014/main" id="{F727A263-838D-427B-B228-C6B4A35D6914}"/>
              </a:ext>
            </a:extLst>
          </p:cNvPr>
          <p:cNvCxnSpPr>
            <a:cxnSpLocks/>
            <a:stCxn id="38" idx="2"/>
            <a:endCxn id="39" idx="0"/>
          </p:cNvCxnSpPr>
          <p:nvPr/>
        </p:nvCxnSpPr>
        <p:spPr>
          <a:xfrm>
            <a:off x="5336869" y="4678366"/>
            <a:ext cx="0" cy="471489"/>
          </a:xfrm>
          <a:prstGeom prst="straightConnector1">
            <a:avLst/>
          </a:prstGeom>
          <a:noFill/>
          <a:ln w="76200" cap="rnd" cmpd="sng">
            <a:solidFill>
              <a:srgbClr val="00FFFF"/>
            </a:solidFill>
            <a:prstDash val="solid"/>
            <a:miter/>
            <a:headEnd type="none" w="med" len="med"/>
            <a:tailEnd type="none" w="med" len="med"/>
          </a:ln>
        </p:spPr>
      </p:cxnSp>
      <p:sp>
        <p:nvSpPr>
          <p:cNvPr id="41" name="Shape 241">
            <a:extLst>
              <a:ext uri="{FF2B5EF4-FFF2-40B4-BE49-F238E27FC236}">
                <a16:creationId xmlns:a16="http://schemas.microsoft.com/office/drawing/2014/main" id="{158D16DE-B0A4-43F9-B1D2-040E9B9227EF}"/>
              </a:ext>
            </a:extLst>
          </p:cNvPr>
          <p:cNvSpPr txBox="1"/>
          <p:nvPr/>
        </p:nvSpPr>
        <p:spPr>
          <a:xfrm>
            <a:off x="8853466" y="3181350"/>
            <a:ext cx="5286405"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 </a:t>
            </a:r>
            <a:r>
              <a:rPr lang="el-GR" sz="3000" i="0" u="none" strike="noStrike" cap="none" dirty="0">
                <a:solidFill>
                  <a:srgbClr val="FF9900"/>
                </a:solidFill>
                <a:latin typeface="Courier"/>
                <a:ea typeface="Courier"/>
                <a:cs typeface="Courier"/>
                <a:sym typeface="Courier New"/>
              </a:rPr>
              <a:t>0</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 </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&gt;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0</a:t>
            </a:r>
            <a:r>
              <a:rPr lang="en-US" sz="3000" i="0" u="none" strike="noStrike" cap="none" dirty="0">
                <a:solidFill>
                  <a:srgbClr val="FFFF00"/>
                </a:solidFill>
                <a:latin typeface="Courier"/>
                <a:ea typeface="Courier"/>
                <a:cs typeface="Courier"/>
                <a:sym typeface="Courier New"/>
              </a:rPr>
              <a:t> :</a:t>
            </a:r>
          </a:p>
          <a:p>
            <a:pPr>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a:t>
            </a:r>
            <a:r>
              <a:rPr lang="el-GR" sz="3000" i="0" u="none" strike="noStrike" cap="none" dirty="0">
                <a:solidFill>
                  <a:srgbClr val="FF9900"/>
                </a:solidFill>
                <a:latin typeface="Courier"/>
                <a:ea typeface="Courier"/>
                <a:cs typeface="Courier"/>
                <a:sym typeface="Courier New"/>
              </a:rPr>
              <a:t>Σαπούνισμα</a:t>
            </a:r>
            <a:r>
              <a:rPr lang="en-US" sz="3000" i="0" u="none" strike="noStrike" cap="none" dirty="0">
                <a:solidFill>
                  <a:srgbClr val="FF9900"/>
                </a:solidFill>
                <a:latin typeface="Courier"/>
                <a:ea typeface="Courier"/>
                <a:cs typeface="Courier"/>
                <a:sym typeface="Courier New"/>
              </a:rPr>
              <a:t>'</a:t>
            </a:r>
            <a:r>
              <a:rPr lang="en-US" sz="3200" dirty="0">
                <a:solidFill>
                  <a:schemeClr val="bg1"/>
                </a:solidFill>
                <a:latin typeface="Arial" charset="0"/>
                <a:ea typeface="Arial" charset="0"/>
                <a:cs typeface="Arial" charset="0"/>
                <a:sym typeface="Cabin"/>
              </a:rPr>
              <a:t>)</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a:t>
            </a:r>
            <a:r>
              <a:rPr lang="el-GR" sz="3000" i="0" u="none" strike="noStrike" cap="none" dirty="0">
                <a:solidFill>
                  <a:srgbClr val="FF9900"/>
                </a:solidFill>
                <a:latin typeface="Courier"/>
                <a:ea typeface="Courier"/>
                <a:cs typeface="Courier"/>
                <a:sym typeface="Courier New"/>
              </a:rPr>
              <a:t>Ξέπλυμα</a:t>
            </a:r>
            <a:r>
              <a:rPr lang="en-US" sz="3000" i="0" u="none" strike="noStrike" cap="none" dirty="0">
                <a:solidFill>
                  <a:srgbClr val="FF9900"/>
                </a:solidFill>
                <a:latin typeface="Courier"/>
                <a:ea typeface="Courier"/>
                <a:cs typeface="Courier"/>
                <a:sym typeface="Courier New"/>
              </a:rPr>
              <a:t>'</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a:t>
            </a:r>
            <a:r>
              <a:rPr lang="el-GR" sz="3000" i="0" u="none" strike="noStrike" cap="none" dirty="0">
                <a:solidFill>
                  <a:srgbClr val="FF9900"/>
                </a:solidFill>
                <a:latin typeface="Courier"/>
                <a:ea typeface="Courier"/>
                <a:cs typeface="Courier"/>
                <a:sym typeface="Courier New"/>
              </a:rPr>
              <a:t>Στέγνωμα</a:t>
            </a:r>
            <a:r>
              <a:rPr lang="en-US" sz="3000" i="0" u="none" strike="noStrike" cap="none" dirty="0">
                <a:solidFill>
                  <a:srgbClr val="FF9900"/>
                </a:solidFill>
                <a:latin typeface="Courier"/>
                <a:ea typeface="Courier"/>
                <a:cs typeface="Courier"/>
                <a:sym typeface="Courier New"/>
              </a:rPr>
              <a:t>!'</a:t>
            </a:r>
            <a:r>
              <a:rPr lang="en-US" sz="3000" i="0" u="none" strike="noStrike" cap="none" dirty="0">
                <a:solidFill>
                  <a:schemeClr val="bg1"/>
                </a:solidFill>
                <a:latin typeface="Courier"/>
                <a:ea typeface="Courier"/>
                <a:cs typeface="Courier"/>
                <a:sym typeface="Courier New"/>
              </a:rPr>
              <a:t>)</a:t>
            </a:r>
          </a:p>
        </p:txBody>
      </p:sp>
    </p:spTree>
    <p:extLst>
      <p:ext uri="{BB962C8B-B14F-4D97-AF65-F5344CB8AC3E}">
        <p14:creationId xmlns:p14="http://schemas.microsoft.com/office/powerpoint/2010/main" val="10699794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Shape 672"/>
          <p:cNvSpPr txBox="1">
            <a:spLocks noGrp="1"/>
          </p:cNvSpPr>
          <p:nvPr>
            <p:ph type="title"/>
          </p:nvPr>
        </p:nvSpPr>
        <p:spPr>
          <a:xfrm>
            <a:off x="460989" y="817418"/>
            <a:ext cx="15334023"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dirty="0">
                <a:solidFill>
                  <a:srgbClr val="FFD966"/>
                </a:solidFill>
                <a:latin typeface="Arial" charset="0"/>
                <a:ea typeface="Arial" charset="0"/>
                <a:cs typeface="Arial" charset="0"/>
                <a:sym typeface="Cabin"/>
              </a:rPr>
              <a:t>Εντοπίζοντας την Μεγαλύτερη Τιμή</a:t>
            </a:r>
            <a:endParaRPr lang="en-US" sz="7600" dirty="0">
              <a:solidFill>
                <a:srgbClr val="FFD966"/>
              </a:solidFill>
              <a:latin typeface="Arial" charset="0"/>
              <a:ea typeface="Arial" charset="0"/>
              <a:cs typeface="Arial" charset="0"/>
              <a:sym typeface="Cabin"/>
            </a:endParaRPr>
          </a:p>
        </p:txBody>
      </p:sp>
      <p:sp>
        <p:nvSpPr>
          <p:cNvPr id="673" name="Shape 673"/>
          <p:cNvSpPr txBox="1"/>
          <p:nvPr/>
        </p:nvSpPr>
        <p:spPr>
          <a:xfrm>
            <a:off x="1620375" y="3009225"/>
            <a:ext cx="79958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n-US" sz="2600" dirty="0" err="1">
                <a:solidFill>
                  <a:srgbClr val="00FF00"/>
                </a:solidFill>
                <a:latin typeface="Courier"/>
                <a:ea typeface="Courier"/>
                <a:cs typeface="Courier"/>
                <a:sym typeface="Courier New"/>
              </a:rPr>
              <a:t>largest_so_far</a:t>
            </a:r>
            <a:r>
              <a:rPr lang="en-US" sz="2600" dirty="0">
                <a:solidFill>
                  <a:srgbClr val="00FF00"/>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dirty="0">
                <a:solidFill>
                  <a:srgbClr val="FF7F00"/>
                </a:solidFill>
                <a:latin typeface="Courier"/>
                <a:sym typeface="Courier New"/>
              </a:rPr>
              <a:t>'</a:t>
            </a:r>
            <a:r>
              <a:rPr lang="el-GR" sz="2600" i="0" u="none" strike="noStrike" cap="none" dirty="0">
                <a:solidFill>
                  <a:srgbClr val="FF7F00"/>
                </a:solidFill>
                <a:latin typeface="Courier"/>
                <a:ea typeface="Courier"/>
                <a:cs typeface="Courier"/>
                <a:sym typeface="Courier New"/>
              </a:rPr>
              <a:t>Πριν</a:t>
            </a:r>
            <a:r>
              <a:rPr lang="en-US" sz="2600" i="0" u="none" strike="noStrike" cap="none" dirty="0">
                <a:solidFill>
                  <a:srgbClr val="FF7F00"/>
                </a:solidFill>
                <a:latin typeface="Courier"/>
                <a:ea typeface="Courier"/>
                <a:cs typeface="Courier"/>
                <a:sym typeface="Courier New"/>
              </a:rPr>
              <a:t>', </a:t>
            </a:r>
            <a:r>
              <a:rPr lang="en-US" sz="2600" dirty="0" err="1">
                <a:solidFill>
                  <a:srgbClr val="00FF00"/>
                </a:solidFill>
                <a:latin typeface="Courier"/>
                <a:ea typeface="Courier"/>
                <a:cs typeface="Courier"/>
                <a:sym typeface="Courier New"/>
              </a:rPr>
              <a:t>largest_so_far</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a:t>
            </a:r>
            <a:r>
              <a:rPr lang="en-US" sz="2600" i="0" u="none" strike="noStrike" cap="none" dirty="0" err="1">
                <a:solidFill>
                  <a:srgbClr val="FF00FF"/>
                </a:solidFill>
                <a:latin typeface="Courier"/>
                <a:ea typeface="Courier"/>
                <a:cs typeface="Courier"/>
                <a:sym typeface="Courier New"/>
              </a:rPr>
              <a:t>th</a:t>
            </a:r>
            <a:r>
              <a:rPr lang="en-US" sz="2600" dirty="0" err="1">
                <a:solidFill>
                  <a:srgbClr val="FF00FF"/>
                </a:solidFill>
                <a:latin typeface="Courier"/>
                <a:ea typeface="Courier"/>
                <a:cs typeface="Courier"/>
                <a:sym typeface="Courier New"/>
              </a:rPr>
              <a:t>e_num</a:t>
            </a: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rgbClr val="FFFF00"/>
              </a:buClr>
              <a:buSzPct val="25000"/>
              <a:buFont typeface="Cabin"/>
              <a:buNone/>
            </a:pPr>
            <a:r>
              <a:rPr lang="en-US" sz="2600" dirty="0">
                <a:solidFill>
                  <a:srgbClr val="FF00FF"/>
                </a:solidFill>
                <a:latin typeface="Courier"/>
                <a:ea typeface="Courier"/>
                <a:cs typeface="Courier"/>
                <a:sym typeface="Courier New"/>
              </a:rPr>
              <a:t>   if </a:t>
            </a:r>
            <a:r>
              <a:rPr lang="en-US" sz="2600" dirty="0" err="1">
                <a:solidFill>
                  <a:srgbClr val="FF00FF"/>
                </a:solidFill>
                <a:latin typeface="Courier"/>
                <a:ea typeface="Courier"/>
                <a:cs typeface="Courier"/>
                <a:sym typeface="Courier New"/>
              </a:rPr>
              <a:t>the_num</a:t>
            </a:r>
            <a:r>
              <a:rPr lang="en-US" sz="2600" dirty="0">
                <a:solidFill>
                  <a:srgbClr val="FF00FF"/>
                </a:solidFill>
                <a:latin typeface="Courier"/>
                <a:ea typeface="Courier"/>
                <a:cs typeface="Courier"/>
                <a:sym typeface="Courier New"/>
              </a:rPr>
              <a:t> &gt; </a:t>
            </a:r>
            <a:r>
              <a:rPr lang="en-US" sz="2600" dirty="0" err="1">
                <a:solidFill>
                  <a:srgbClr val="00FF00"/>
                </a:solidFill>
                <a:latin typeface="Courier"/>
                <a:ea typeface="Courier"/>
                <a:cs typeface="Courier"/>
                <a:sym typeface="Courier New"/>
              </a:rPr>
              <a:t>largest_so_far</a:t>
            </a:r>
            <a:r>
              <a:rPr lang="en-US" sz="2600" dirty="0">
                <a:solidFill>
                  <a:srgbClr val="FF00FF"/>
                </a:solidFill>
                <a:latin typeface="Courier"/>
                <a:ea typeface="Courier"/>
                <a:cs typeface="Courier"/>
                <a:sym typeface="Courier New"/>
              </a:rPr>
              <a:t> :</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dirty="0" err="1">
                <a:solidFill>
                  <a:srgbClr val="00FF00"/>
                </a:solidFill>
                <a:latin typeface="Courier"/>
                <a:ea typeface="Courier"/>
                <a:cs typeface="Courier"/>
                <a:sym typeface="Courier New"/>
              </a:rPr>
              <a:t>largest_so_far</a:t>
            </a:r>
            <a:r>
              <a:rPr lang="en-US" sz="2600" dirty="0">
                <a:solidFill>
                  <a:srgbClr val="00FF00"/>
                </a:solidFill>
                <a:latin typeface="Courier"/>
                <a:ea typeface="Courier"/>
                <a:cs typeface="Courier"/>
                <a:sym typeface="Courier New"/>
              </a:rPr>
              <a:t> = </a:t>
            </a:r>
            <a:r>
              <a:rPr lang="en-US" sz="2600" dirty="0" err="1">
                <a:solidFill>
                  <a:srgbClr val="FF00FF"/>
                </a:solidFill>
                <a:latin typeface="Courier"/>
                <a:ea typeface="Courier"/>
                <a:cs typeface="Courier"/>
                <a:sym typeface="Courier New"/>
              </a:rPr>
              <a:t>the_num</a:t>
            </a:r>
            <a:endParaRPr lang="en-US"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dirty="0" err="1">
                <a:solidFill>
                  <a:srgbClr val="00FF00"/>
                </a:solidFill>
                <a:latin typeface="Courier"/>
                <a:ea typeface="Courier"/>
                <a:cs typeface="Courier"/>
                <a:sym typeface="Courier New"/>
              </a:rPr>
              <a:t>largest_so_far</a:t>
            </a:r>
            <a:r>
              <a:rPr lang="en-US" sz="2600" dirty="0">
                <a:solidFill>
                  <a:srgbClr val="00FF00"/>
                </a:solidFill>
                <a:latin typeface="Courier"/>
                <a:ea typeface="Courier"/>
                <a:cs typeface="Courier"/>
                <a:sym typeface="Courier New"/>
              </a:rPr>
              <a:t>,</a:t>
            </a:r>
            <a:r>
              <a:rPr lang="en-US" sz="2600" i="0" u="none" strike="noStrike" cap="none" dirty="0">
                <a:solidFill>
                  <a:srgbClr val="FF00FF"/>
                </a:solidFill>
                <a:latin typeface="Courier"/>
                <a:ea typeface="Courier"/>
                <a:cs typeface="Courier"/>
                <a:sym typeface="Courier New"/>
              </a:rPr>
              <a:t> </a:t>
            </a:r>
            <a:r>
              <a:rPr lang="en-US" sz="2600" dirty="0" err="1">
                <a:solidFill>
                  <a:srgbClr val="FF00FF"/>
                </a:solidFill>
                <a:latin typeface="Courier"/>
                <a:ea typeface="Courier"/>
                <a:cs typeface="Courier"/>
                <a:sym typeface="Courier New"/>
              </a:rPr>
              <a:t>the_num</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Font typeface="Cabin"/>
              <a:buNone/>
            </a:pPr>
            <a:endParaRPr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dirty="0">
                <a:solidFill>
                  <a:srgbClr val="FF7F00"/>
                </a:solidFill>
                <a:latin typeface="Courier"/>
                <a:sym typeface="Courier New"/>
              </a:rPr>
              <a:t>'</a:t>
            </a:r>
            <a:r>
              <a:rPr lang="el-GR" sz="2600" i="0" u="none" strike="noStrike" cap="none" dirty="0">
                <a:solidFill>
                  <a:srgbClr val="FF7F00"/>
                </a:solidFill>
                <a:latin typeface="Courier"/>
                <a:ea typeface="Courier"/>
                <a:cs typeface="Courier"/>
                <a:sym typeface="Courier New"/>
              </a:rPr>
              <a:t>Μετά</a:t>
            </a:r>
            <a:r>
              <a:rPr lang="en-US" sz="2600" i="0" u="none" strike="noStrike" cap="none" dirty="0">
                <a:solidFill>
                  <a:srgbClr val="FF7F00"/>
                </a:solidFill>
                <a:latin typeface="Courier"/>
                <a:ea typeface="Courier"/>
                <a:cs typeface="Courier"/>
                <a:sym typeface="Courier New"/>
              </a:rPr>
              <a:t>', </a:t>
            </a:r>
            <a:r>
              <a:rPr lang="en-US" sz="2600" dirty="0" err="1">
                <a:solidFill>
                  <a:srgbClr val="00FF00"/>
                </a:solidFill>
                <a:latin typeface="Courier"/>
                <a:ea typeface="Courier"/>
                <a:cs typeface="Courier"/>
                <a:sym typeface="Courier New"/>
              </a:rPr>
              <a:t>largest_so_far</a:t>
            </a:r>
            <a:r>
              <a:rPr lang="en-US" sz="2600" dirty="0">
                <a:solidFill>
                  <a:schemeClr val="bg1"/>
                </a:solidFill>
                <a:latin typeface="Courier"/>
                <a:ea typeface="Courier"/>
                <a:cs typeface="Courier"/>
                <a:sym typeface="Courier New"/>
              </a:rPr>
              <a:t>)</a:t>
            </a:r>
          </a:p>
        </p:txBody>
      </p:sp>
      <p:sp>
        <p:nvSpPr>
          <p:cNvPr id="674" name="Shape 674"/>
          <p:cNvSpPr txBox="1"/>
          <p:nvPr/>
        </p:nvSpPr>
        <p:spPr>
          <a:xfrm>
            <a:off x="10261600" y="2286000"/>
            <a:ext cx="4219499" cy="498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a:t>
            </a:r>
            <a:r>
              <a:rPr lang="en-US" sz="3000" u="none" strike="noStrike" cap="none" dirty="0">
                <a:solidFill>
                  <a:srgbClr val="FFFF00"/>
                </a:solidFill>
                <a:latin typeface="Arial" charset="0"/>
                <a:ea typeface="Arial" charset="0"/>
                <a:cs typeface="Arial" charset="0"/>
                <a:sym typeface="Cabin"/>
              </a:rPr>
              <a:t> python </a:t>
            </a:r>
            <a:r>
              <a:rPr lang="en-US" sz="3000" dirty="0">
                <a:solidFill>
                  <a:srgbClr val="FFFF00"/>
                </a:solidFill>
                <a:latin typeface="Arial" charset="0"/>
                <a:ea typeface="Arial" charset="0"/>
                <a:cs typeface="Arial" charset="0"/>
                <a:sym typeface="Cabin"/>
              </a:rPr>
              <a:t>largest</a:t>
            </a:r>
            <a:r>
              <a:rPr lang="en-US" sz="3000" u="none" strike="noStrike" cap="none" dirty="0">
                <a:solidFill>
                  <a:srgbClr val="FFFF00"/>
                </a:solidFill>
                <a:latin typeface="Arial" charset="0"/>
                <a:ea typeface="Arial" charset="0"/>
                <a:cs typeface="Arial" charset="0"/>
                <a:sym typeface="Cabin"/>
              </a:rPr>
              <a:t>.py</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Πριν</a:t>
            </a:r>
            <a:r>
              <a:rPr lang="en-US" sz="3000" u="none" strike="noStrike" cap="none" dirty="0">
                <a:solidFill>
                  <a:srgbClr val="FF7F00"/>
                </a:solidFill>
                <a:latin typeface="Arial" charset="0"/>
                <a:ea typeface="Arial" charset="0"/>
                <a:cs typeface="Arial" charset="0"/>
                <a:sym typeface="Cabin"/>
              </a:rPr>
              <a:t> </a:t>
            </a:r>
            <a:r>
              <a:rPr lang="en-US" sz="3000" dirty="0">
                <a:solidFill>
                  <a:srgbClr val="00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9</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74</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74</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Μετά</a:t>
            </a:r>
            <a:r>
              <a:rPr lang="en-US" sz="3000" u="none" strike="noStrike" cap="none" dirty="0">
                <a:solidFill>
                  <a:srgbClr val="FF7F00"/>
                </a:solidFill>
                <a:latin typeface="Arial" charset="0"/>
                <a:ea typeface="Arial" charset="0"/>
                <a:cs typeface="Arial" charset="0"/>
                <a:sym typeface="Cabin"/>
              </a:rPr>
              <a:t> </a:t>
            </a:r>
            <a:r>
              <a:rPr lang="en-US" sz="3000" dirty="0">
                <a:solidFill>
                  <a:srgbClr val="00FFFF"/>
                </a:solidFill>
                <a:latin typeface="Arial" charset="0"/>
                <a:ea typeface="Arial" charset="0"/>
                <a:cs typeface="Arial" charset="0"/>
                <a:sym typeface="Cabin"/>
              </a:rPr>
              <a:t>74</a:t>
            </a:r>
          </a:p>
        </p:txBody>
      </p:sp>
      <p:sp>
        <p:nvSpPr>
          <p:cNvPr id="675" name="Shape 675"/>
          <p:cNvSpPr txBox="1"/>
          <p:nvPr/>
        </p:nvSpPr>
        <p:spPr>
          <a:xfrm>
            <a:off x="906525" y="7194550"/>
            <a:ext cx="14757599" cy="1306513"/>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l-GR" sz="3000" dirty="0">
                <a:solidFill>
                  <a:schemeClr val="lt1"/>
                </a:solidFill>
                <a:latin typeface="Arial" charset="0"/>
                <a:ea typeface="Arial" charset="0"/>
                <a:cs typeface="Arial" charset="0"/>
                <a:sym typeface="Cabin"/>
              </a:rPr>
              <a:t>Δημιουργούμε μια </a:t>
            </a:r>
            <a:r>
              <a:rPr lang="el-GR" sz="3000" dirty="0">
                <a:solidFill>
                  <a:schemeClr val="accent1"/>
                </a:solidFill>
                <a:latin typeface="Arial" charset="0"/>
                <a:cs typeface="Arial" charset="0"/>
                <a:sym typeface="Cabin"/>
              </a:rPr>
              <a:t>μεταβλητή</a:t>
            </a:r>
            <a:r>
              <a:rPr lang="el-GR" sz="3000" dirty="0">
                <a:solidFill>
                  <a:schemeClr val="lt1"/>
                </a:solidFill>
                <a:latin typeface="Arial" charset="0"/>
                <a:ea typeface="Arial" charset="0"/>
                <a:cs typeface="Arial" charset="0"/>
                <a:sym typeface="Cabin"/>
              </a:rPr>
              <a:t> που περιέχει τη </a:t>
            </a:r>
            <a:r>
              <a:rPr lang="el-GR" sz="3000" dirty="0">
                <a:solidFill>
                  <a:schemeClr val="accent1"/>
                </a:solidFill>
                <a:latin typeface="Arial" charset="0"/>
                <a:cs typeface="Arial" charset="0"/>
                <a:sym typeface="Cabin"/>
              </a:rPr>
              <a:t>μεγαλύτερη</a:t>
            </a:r>
            <a:r>
              <a:rPr lang="el-GR" sz="3000" dirty="0">
                <a:solidFill>
                  <a:schemeClr val="lt1"/>
                </a:solidFill>
                <a:latin typeface="Arial" charset="0"/>
                <a:ea typeface="Arial" charset="0"/>
                <a:cs typeface="Arial" charset="0"/>
                <a:sym typeface="Cabin"/>
              </a:rPr>
              <a:t> </a:t>
            </a:r>
            <a:r>
              <a:rPr lang="el-GR" sz="3000" dirty="0">
                <a:solidFill>
                  <a:schemeClr val="accent1"/>
                </a:solidFill>
                <a:latin typeface="Arial" charset="0"/>
                <a:cs typeface="Arial" charset="0"/>
                <a:sym typeface="Cabin"/>
              </a:rPr>
              <a:t>τιμή που έχουμε δει μέχρι τώρα</a:t>
            </a:r>
            <a:r>
              <a:rPr lang="el-GR" sz="3000" dirty="0">
                <a:solidFill>
                  <a:schemeClr val="lt1"/>
                </a:solidFill>
                <a:latin typeface="Arial" charset="0"/>
                <a:ea typeface="Arial" charset="0"/>
                <a:cs typeface="Arial" charset="0"/>
                <a:sym typeface="Cabin"/>
              </a:rPr>
              <a:t>. Εάν ο τρέχων </a:t>
            </a:r>
            <a:r>
              <a:rPr lang="el-GR" sz="3000" dirty="0">
                <a:solidFill>
                  <a:srgbClr val="FF00FF"/>
                </a:solidFill>
                <a:latin typeface="Arial" charset="0"/>
                <a:cs typeface="Arial" charset="0"/>
                <a:sym typeface="Cabin"/>
              </a:rPr>
              <a:t>αριθμός που εξετάζουμε </a:t>
            </a:r>
            <a:r>
              <a:rPr lang="el-GR" sz="3000" dirty="0">
                <a:solidFill>
                  <a:schemeClr val="lt1"/>
                </a:solidFill>
                <a:latin typeface="Arial" charset="0"/>
                <a:ea typeface="Arial" charset="0"/>
                <a:cs typeface="Arial" charset="0"/>
                <a:sym typeface="Cabin"/>
              </a:rPr>
              <a:t>είναι μεγαλύτερος, τότε αυτός είναι η νέα </a:t>
            </a:r>
            <a:r>
              <a:rPr lang="el-GR" sz="3000" dirty="0">
                <a:solidFill>
                  <a:srgbClr val="00FF00"/>
                </a:solidFill>
                <a:latin typeface="Arial" charset="0"/>
                <a:cs typeface="Arial" charset="0"/>
                <a:sym typeface="Cabin"/>
              </a:rPr>
              <a:t>μεγαλύτερη τιμή που έχουμε δει μέχρι τώρα</a:t>
            </a:r>
            <a:r>
              <a:rPr lang="en-US" sz="3000" dirty="0">
                <a:solidFill>
                  <a:schemeClr val="lt1"/>
                </a:solidFill>
                <a:latin typeface="Arial" charset="0"/>
                <a:ea typeface="Arial" charset="0"/>
                <a:cs typeface="Arial" charset="0"/>
                <a:sym typeface="Cabin"/>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l-GR" dirty="0">
                <a:solidFill>
                  <a:srgbClr val="FFD966"/>
                </a:solidFill>
              </a:rPr>
              <a:t>Περισσότερα Πρότυπα Βρόχων</a:t>
            </a:r>
            <a:r>
              <a:rPr lang="is-IS" dirty="0">
                <a:solidFill>
                  <a:srgbClr val="FFD966"/>
                </a:solidFill>
              </a:rPr>
              <a:t>…</a:t>
            </a:r>
            <a:endParaRPr lang="en-US" dirty="0">
              <a:solidFill>
                <a:srgbClr val="FFD966"/>
              </a:solidFill>
            </a:endParaRPr>
          </a:p>
        </p:txBody>
      </p:sp>
    </p:spTree>
    <p:extLst>
      <p:ext uri="{BB962C8B-B14F-4D97-AF65-F5344CB8AC3E}">
        <p14:creationId xmlns:p14="http://schemas.microsoft.com/office/powerpoint/2010/main" val="10629387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Shape 68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Καταμέτρηση σε έναν Βρόχο</a:t>
            </a:r>
            <a:endParaRPr lang="en-US" sz="7600" u="none" strike="noStrike" cap="none" dirty="0">
              <a:solidFill>
                <a:srgbClr val="FFD966"/>
              </a:solidFill>
              <a:latin typeface="Arial" charset="0"/>
              <a:ea typeface="Arial" charset="0"/>
              <a:cs typeface="Arial" charset="0"/>
              <a:sym typeface="Cabin"/>
            </a:endParaRPr>
          </a:p>
        </p:txBody>
      </p:sp>
      <p:sp>
        <p:nvSpPr>
          <p:cNvPr id="681" name="Shape 681"/>
          <p:cNvSpPr txBox="1"/>
          <p:nvPr/>
        </p:nvSpPr>
        <p:spPr>
          <a:xfrm>
            <a:off x="1741475" y="2649525"/>
            <a:ext cx="79958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n-US" sz="2600" i="0" u="none" strike="noStrike" cap="none" dirty="0" err="1">
                <a:solidFill>
                  <a:srgbClr val="00FFFF"/>
                </a:solidFill>
                <a:latin typeface="Courier"/>
                <a:ea typeface="Courier"/>
                <a:cs typeface="Courier"/>
                <a:sym typeface="Courier New"/>
              </a:rPr>
              <a:t>zork</a:t>
            </a:r>
            <a:r>
              <a:rPr lang="en-US" sz="2600" i="0" u="none" strike="noStrike" cap="none" dirty="0">
                <a:solidFill>
                  <a:srgbClr val="00FFFF"/>
                </a:solidFill>
                <a:latin typeface="Courier"/>
                <a:ea typeface="Courier"/>
                <a:cs typeface="Courier"/>
                <a:sym typeface="Courier New"/>
              </a:rPr>
              <a:t> = 0</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dirty="0">
                <a:solidFill>
                  <a:srgbClr val="FF7F00"/>
                </a:solidFill>
                <a:latin typeface="Courier"/>
                <a:sym typeface="Courier New"/>
              </a:rPr>
              <a:t>'</a:t>
            </a:r>
            <a:r>
              <a:rPr lang="el-GR" sz="2600" i="0" u="none" strike="noStrike" cap="none" dirty="0">
                <a:solidFill>
                  <a:srgbClr val="FF7F00"/>
                </a:solidFill>
                <a:latin typeface="Courier"/>
                <a:ea typeface="Courier"/>
                <a:cs typeface="Courier"/>
                <a:sym typeface="Courier New"/>
              </a:rPr>
              <a:t>Πριν</a:t>
            </a:r>
            <a:r>
              <a:rPr lang="en-US" sz="2600" i="0" u="none" strike="noStrike" cap="none" dirty="0">
                <a:solidFill>
                  <a:srgbClr val="FF7F00"/>
                </a:solidFill>
                <a:latin typeface="Courier"/>
                <a:ea typeface="Courier"/>
                <a:cs typeface="Courier"/>
                <a:sym typeface="Courier New"/>
              </a:rPr>
              <a:t>', </a:t>
            </a:r>
            <a:r>
              <a:rPr lang="en-US" sz="2600" i="0" u="none" strike="noStrike" cap="none" dirty="0" err="1">
                <a:solidFill>
                  <a:srgbClr val="FF7F00"/>
                </a:solidFill>
                <a:latin typeface="Courier"/>
                <a:ea typeface="Courier"/>
                <a:cs typeface="Courier"/>
                <a:sym typeface="Courier New"/>
              </a:rPr>
              <a:t>zork</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thing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err="1">
                <a:solidFill>
                  <a:srgbClr val="00FFFF"/>
                </a:solidFill>
                <a:latin typeface="Courier"/>
                <a:ea typeface="Courier"/>
                <a:cs typeface="Courier"/>
                <a:sym typeface="Courier New"/>
              </a:rPr>
              <a:t>zork</a:t>
            </a:r>
            <a:r>
              <a:rPr lang="en-US" sz="2600" i="0" u="none" strike="noStrike" cap="none" dirty="0">
                <a:solidFill>
                  <a:srgbClr val="00FFFF"/>
                </a:solidFill>
                <a:latin typeface="Courier"/>
                <a:ea typeface="Courier"/>
                <a:cs typeface="Courier"/>
                <a:sym typeface="Courier New"/>
              </a:rPr>
              <a:t> = </a:t>
            </a:r>
            <a:r>
              <a:rPr lang="en-US" sz="2600" i="0" u="none" strike="noStrike" cap="none" dirty="0" err="1">
                <a:solidFill>
                  <a:srgbClr val="00FFFF"/>
                </a:solidFill>
                <a:latin typeface="Courier"/>
                <a:ea typeface="Courier"/>
                <a:cs typeface="Courier"/>
                <a:sym typeface="Courier New"/>
              </a:rPr>
              <a:t>zork</a:t>
            </a:r>
            <a:r>
              <a:rPr lang="en-US" sz="2600" i="0" u="none" strike="noStrike" cap="none" dirty="0">
                <a:solidFill>
                  <a:srgbClr val="00FFFF"/>
                </a:solidFill>
                <a:latin typeface="Courier"/>
                <a:ea typeface="Courier"/>
                <a:cs typeface="Courier"/>
                <a:sym typeface="Courier New"/>
              </a:rPr>
              <a:t> + 1</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err="1">
                <a:solidFill>
                  <a:srgbClr val="00FFFF"/>
                </a:solidFill>
                <a:latin typeface="Courier"/>
                <a:ea typeface="Courier"/>
                <a:cs typeface="Courier"/>
                <a:sym typeface="Courier New"/>
              </a:rPr>
              <a:t>zork</a:t>
            </a:r>
            <a:r>
              <a:rPr lang="en-US" sz="2600" i="0" u="none" strike="noStrike" cap="none" dirty="0">
                <a:solidFill>
                  <a:srgbClr val="FF00FF"/>
                </a:solidFill>
                <a:latin typeface="Courier"/>
                <a:ea typeface="Courier"/>
                <a:cs typeface="Courier"/>
                <a:sym typeface="Courier New"/>
              </a:rPr>
              <a:t>, thing</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dirty="0">
                <a:solidFill>
                  <a:srgbClr val="FF7F00"/>
                </a:solidFill>
                <a:latin typeface="Courier"/>
                <a:sym typeface="Courier New"/>
              </a:rPr>
              <a:t>'</a:t>
            </a:r>
            <a:r>
              <a:rPr lang="el-GR" sz="2600" i="0" u="none" strike="noStrike" cap="none" dirty="0">
                <a:solidFill>
                  <a:srgbClr val="FF7F00"/>
                </a:solidFill>
                <a:latin typeface="Courier"/>
                <a:ea typeface="Courier"/>
                <a:cs typeface="Courier"/>
                <a:sym typeface="Courier New"/>
              </a:rPr>
              <a:t>Μετά</a:t>
            </a:r>
            <a:r>
              <a:rPr lang="en-US" sz="2600" i="0" u="none" strike="noStrike" cap="none" dirty="0">
                <a:solidFill>
                  <a:srgbClr val="FF7F00"/>
                </a:solidFill>
                <a:latin typeface="Courier"/>
                <a:ea typeface="Courier"/>
                <a:cs typeface="Courier"/>
                <a:sym typeface="Courier New"/>
              </a:rPr>
              <a:t>', </a:t>
            </a:r>
            <a:r>
              <a:rPr lang="en-US" sz="2600" i="0" u="none" strike="noStrike" cap="none" dirty="0" err="1">
                <a:solidFill>
                  <a:srgbClr val="00FFFF"/>
                </a:solidFill>
                <a:latin typeface="Courier"/>
                <a:ea typeface="Courier"/>
                <a:cs typeface="Courier"/>
                <a:sym typeface="Courier New"/>
              </a:rPr>
              <a:t>zork</a:t>
            </a:r>
            <a:r>
              <a:rPr lang="en-US" sz="2600" i="0" u="none" strike="noStrike" cap="none" dirty="0">
                <a:solidFill>
                  <a:schemeClr val="bg1"/>
                </a:solidFill>
                <a:latin typeface="Courier"/>
                <a:ea typeface="Courier"/>
                <a:cs typeface="Courier"/>
                <a:sym typeface="Courier New"/>
              </a:rPr>
              <a:t>)</a:t>
            </a:r>
          </a:p>
        </p:txBody>
      </p:sp>
      <p:sp>
        <p:nvSpPr>
          <p:cNvPr id="682" name="Shape 682"/>
          <p:cNvSpPr txBox="1"/>
          <p:nvPr/>
        </p:nvSpPr>
        <p:spPr>
          <a:xfrm>
            <a:off x="10261600" y="2362200"/>
            <a:ext cx="4219499" cy="4674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a:t>
            </a:r>
            <a:r>
              <a:rPr lang="en-US" sz="3000" u="none" strike="noStrike" cap="none" dirty="0">
                <a:solidFill>
                  <a:srgbClr val="FFFF00"/>
                </a:solidFill>
                <a:latin typeface="Arial" charset="0"/>
                <a:ea typeface="Arial" charset="0"/>
                <a:cs typeface="Arial" charset="0"/>
                <a:sym typeface="Cabin"/>
              </a:rPr>
              <a:t> python countloop.py</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Πριν</a:t>
            </a:r>
            <a:r>
              <a:rPr lang="en-US" sz="3000" u="none" strike="noStrike" cap="none" dirty="0">
                <a:solidFill>
                  <a:srgbClr val="FF7F00"/>
                </a:solidFill>
                <a:latin typeface="Arial" charset="0"/>
                <a:ea typeface="Arial" charset="0"/>
                <a:cs typeface="Arial" charset="0"/>
                <a:sym typeface="Cabin"/>
              </a:rPr>
              <a:t> 0</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1 </a:t>
            </a:r>
            <a:r>
              <a:rPr lang="en-US" sz="3000" u="none" strike="noStrike" cap="none" dirty="0">
                <a:solidFill>
                  <a:srgbClr val="FF00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2</a:t>
            </a:r>
            <a:r>
              <a:rPr lang="en-US" sz="3000" u="none" strike="noStrike" cap="none" dirty="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3</a:t>
            </a:r>
            <a:r>
              <a:rPr lang="en-US" sz="3000" u="none" strike="noStrike" cap="none" dirty="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4 </a:t>
            </a:r>
            <a:r>
              <a:rPr lang="en-US" sz="3000" u="none" strike="noStrike" cap="none" dirty="0">
                <a:solidFill>
                  <a:srgbClr val="FF00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5 </a:t>
            </a:r>
            <a:r>
              <a:rPr lang="en-US" sz="3000" u="none" strike="noStrike" cap="none" dirty="0">
                <a:solidFill>
                  <a:srgbClr val="FF00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6 </a:t>
            </a:r>
            <a:r>
              <a:rPr lang="en-US" sz="3000" u="none" strike="noStrike" cap="none" dirty="0">
                <a:solidFill>
                  <a:srgbClr val="FF00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Μετά</a:t>
            </a:r>
            <a:r>
              <a:rPr lang="en-US" sz="3000" u="none" strike="noStrike" cap="none" dirty="0">
                <a:solidFill>
                  <a:srgbClr val="FF7F00"/>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6</a:t>
            </a:r>
          </a:p>
        </p:txBody>
      </p:sp>
      <p:sp>
        <p:nvSpPr>
          <p:cNvPr id="683" name="Shape 683"/>
          <p:cNvSpPr txBox="1"/>
          <p:nvPr/>
        </p:nvSpPr>
        <p:spPr>
          <a:xfrm>
            <a:off x="1155700" y="7099848"/>
            <a:ext cx="14071499" cy="1481733"/>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Για να </a:t>
            </a:r>
            <a:r>
              <a:rPr lang="el-GR" sz="3200" dirty="0">
                <a:solidFill>
                  <a:srgbClr val="00FF00"/>
                </a:solidFill>
                <a:latin typeface="Arial" charset="0"/>
                <a:cs typeface="Arial" charset="0"/>
                <a:sym typeface="Cabin"/>
              </a:rPr>
              <a:t>μετρήσουμε</a:t>
            </a:r>
            <a:r>
              <a:rPr lang="el-GR" sz="3200" u="none" strike="noStrike" cap="none" dirty="0">
                <a:solidFill>
                  <a:schemeClr val="lt1"/>
                </a:solidFill>
                <a:latin typeface="Arial" charset="0"/>
                <a:ea typeface="Arial" charset="0"/>
                <a:cs typeface="Arial" charset="0"/>
                <a:sym typeface="Cabin"/>
              </a:rPr>
              <a:t> πόσες φορές εκτελούμε έναν βρόχο, εισάγουμε μια </a:t>
            </a:r>
            <a:r>
              <a:rPr lang="el-GR" sz="3200" dirty="0">
                <a:solidFill>
                  <a:srgbClr val="00FFFF"/>
                </a:solidFill>
                <a:latin typeface="Arial" charset="0"/>
                <a:cs typeface="Arial" charset="0"/>
                <a:sym typeface="Cabin"/>
              </a:rPr>
              <a:t>μεταβλητή μετρητή που ξεκινά από το 0 </a:t>
            </a:r>
            <a:r>
              <a:rPr lang="el-GR" sz="3200" u="none" strike="noStrike" cap="none" dirty="0">
                <a:solidFill>
                  <a:schemeClr val="lt1"/>
                </a:solidFill>
                <a:latin typeface="Arial" charset="0"/>
                <a:ea typeface="Arial" charset="0"/>
                <a:cs typeface="Arial" charset="0"/>
                <a:sym typeface="Cabin"/>
              </a:rPr>
              <a:t>και προσθέτουμε </a:t>
            </a:r>
            <a:r>
              <a:rPr lang="el-GR" sz="3200" dirty="0">
                <a:solidFill>
                  <a:srgbClr val="00FFFF"/>
                </a:solidFill>
                <a:latin typeface="Arial" charset="0"/>
                <a:cs typeface="Arial" charset="0"/>
                <a:sym typeface="Cabin"/>
              </a:rPr>
              <a:t>ένα σε αυτήν κάθε φορά που εκτελείτε ο βρόχος</a:t>
            </a:r>
            <a:r>
              <a:rPr lang="en-US" sz="3200" u="none" strike="noStrike" cap="none" dirty="0">
                <a:solidFill>
                  <a:srgbClr val="00FFFF"/>
                </a:solidFill>
                <a:latin typeface="Arial" charset="0"/>
                <a:ea typeface="Arial" charset="0"/>
                <a:cs typeface="Arial" charset="0"/>
                <a:sym typeface="Cabin"/>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Shape 6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dirty="0">
                <a:solidFill>
                  <a:srgbClr val="FFD966"/>
                </a:solidFill>
                <a:latin typeface="Arial" charset="0"/>
                <a:ea typeface="Arial" charset="0"/>
                <a:cs typeface="Arial" charset="0"/>
                <a:sym typeface="Cabin"/>
              </a:rPr>
              <a:t>Αθροίζοντας </a:t>
            </a:r>
            <a:r>
              <a:rPr lang="el-GR" sz="7600" u="none" strike="noStrike" cap="none" dirty="0">
                <a:solidFill>
                  <a:srgbClr val="FFD966"/>
                </a:solidFill>
                <a:latin typeface="Arial" charset="0"/>
                <a:ea typeface="Arial" charset="0"/>
                <a:cs typeface="Arial" charset="0"/>
                <a:sym typeface="Cabin"/>
              </a:rPr>
              <a:t>σε έναν Βρόχο</a:t>
            </a:r>
            <a:endParaRPr lang="en-US" sz="7600" u="none" strike="noStrike" cap="none" dirty="0">
              <a:solidFill>
                <a:srgbClr val="FFD966"/>
              </a:solidFill>
              <a:latin typeface="Arial" charset="0"/>
              <a:ea typeface="Arial" charset="0"/>
              <a:cs typeface="Arial" charset="0"/>
              <a:sym typeface="Cabin"/>
            </a:endParaRPr>
          </a:p>
        </p:txBody>
      </p:sp>
      <p:sp>
        <p:nvSpPr>
          <p:cNvPr id="689" name="Shape 689"/>
          <p:cNvSpPr txBox="1"/>
          <p:nvPr/>
        </p:nvSpPr>
        <p:spPr>
          <a:xfrm>
            <a:off x="1741475" y="2649525"/>
            <a:ext cx="7506900"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err="1">
                <a:solidFill>
                  <a:srgbClr val="00FF00"/>
                </a:solidFill>
                <a:latin typeface="Courier"/>
                <a:ea typeface="Courier"/>
                <a:cs typeface="Courier"/>
                <a:sym typeface="Courier New"/>
              </a:rPr>
              <a:t>zork</a:t>
            </a:r>
            <a:r>
              <a:rPr lang="en-US" sz="2600" i="0" u="none" strike="noStrike" cap="none" dirty="0">
                <a:solidFill>
                  <a:srgbClr val="00FF00"/>
                </a:solidFill>
                <a:latin typeface="Courier"/>
                <a:ea typeface="Courier"/>
                <a:cs typeface="Courier"/>
                <a:sym typeface="Courier New"/>
              </a:rPr>
              <a:t> = 0</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dirty="0">
                <a:solidFill>
                  <a:srgbClr val="FF7F00"/>
                </a:solidFill>
                <a:latin typeface="Courier"/>
                <a:sym typeface="Courier New"/>
              </a:rPr>
              <a:t>'</a:t>
            </a:r>
            <a:r>
              <a:rPr lang="el-GR" sz="2600" dirty="0">
                <a:solidFill>
                  <a:srgbClr val="FF7F00"/>
                </a:solidFill>
                <a:latin typeface="Courier"/>
                <a:sym typeface="Courier New"/>
              </a:rPr>
              <a:t>Πριν</a:t>
            </a:r>
            <a:r>
              <a:rPr lang="en-US" sz="2600" dirty="0">
                <a:solidFill>
                  <a:srgbClr val="FF7F00"/>
                </a:solidFill>
                <a:latin typeface="Courier"/>
                <a:sym typeface="Courier New"/>
              </a:rPr>
              <a:t>'</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rgbClr val="00FF00"/>
                </a:solidFill>
                <a:latin typeface="Courier"/>
                <a:ea typeface="Courier"/>
                <a:cs typeface="Courier"/>
                <a:sym typeface="Courier New"/>
              </a:rPr>
              <a:t>zork</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thing</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chemeClr val="lt1"/>
                </a:solidFill>
                <a:latin typeface="Courier"/>
                <a:ea typeface="Courier"/>
                <a:cs typeface="Courier"/>
                <a:sym typeface="Courier New"/>
              </a:rPr>
              <a:t> [9, 41, 12, 3, 74, 15]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rgbClr val="00FF00"/>
                </a:solidFill>
                <a:latin typeface="Courier"/>
                <a:ea typeface="Courier"/>
                <a:cs typeface="Courier"/>
                <a:sym typeface="Courier New"/>
              </a:rPr>
              <a:t>zork</a:t>
            </a:r>
            <a:r>
              <a:rPr lang="en-US" sz="2600" i="0" u="none" strike="noStrike" cap="none" dirty="0">
                <a:solidFill>
                  <a:srgbClr val="00FF00"/>
                </a:solidFill>
                <a:latin typeface="Courier"/>
                <a:ea typeface="Courier"/>
                <a:cs typeface="Courier"/>
                <a:sym typeface="Courier New"/>
              </a:rPr>
              <a:t> = </a:t>
            </a:r>
            <a:r>
              <a:rPr lang="en-US" sz="2600" i="0" u="none" strike="noStrike" cap="none" dirty="0" err="1">
                <a:solidFill>
                  <a:srgbClr val="00FF00"/>
                </a:solidFill>
                <a:latin typeface="Courier"/>
                <a:ea typeface="Courier"/>
                <a:cs typeface="Courier"/>
                <a:sym typeface="Courier New"/>
              </a:rPr>
              <a:t>zork</a:t>
            </a:r>
            <a:r>
              <a:rPr lang="en-US" sz="2600" i="0" u="none" strike="noStrike" cap="none" dirty="0">
                <a:solidFill>
                  <a:srgbClr val="00FF00"/>
                </a:solidFill>
                <a:latin typeface="Courier"/>
                <a:ea typeface="Courier"/>
                <a:cs typeface="Courier"/>
                <a:sym typeface="Courier New"/>
              </a:rPr>
              <a:t> +</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thing</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zork</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thing</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dirty="0">
                <a:solidFill>
                  <a:srgbClr val="FF7F00"/>
                </a:solidFill>
                <a:latin typeface="Courier"/>
                <a:sym typeface="Courier New"/>
              </a:rPr>
              <a:t>'</a:t>
            </a:r>
            <a:r>
              <a:rPr lang="el-GR" sz="2600" dirty="0">
                <a:solidFill>
                  <a:srgbClr val="FF7F00"/>
                </a:solidFill>
                <a:latin typeface="Courier"/>
                <a:sym typeface="Courier New"/>
              </a:rPr>
              <a:t>Μετά</a:t>
            </a:r>
            <a:r>
              <a:rPr lang="en-US" sz="2600" dirty="0">
                <a:solidFill>
                  <a:srgbClr val="FF7F00"/>
                </a:solidFill>
                <a:latin typeface="Courier"/>
                <a:sym typeface="Courier New"/>
              </a:rPr>
              <a:t>'</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rgbClr val="00FF00"/>
                </a:solidFill>
                <a:latin typeface="Courier"/>
                <a:ea typeface="Courier"/>
                <a:cs typeface="Courier"/>
                <a:sym typeface="Courier New"/>
              </a:rPr>
              <a:t>zork</a:t>
            </a:r>
            <a:r>
              <a:rPr lang="en-US" sz="2600" i="0" u="none" strike="noStrike" cap="none" dirty="0">
                <a:solidFill>
                  <a:schemeClr val="bg1"/>
                </a:solidFill>
                <a:latin typeface="Courier"/>
                <a:ea typeface="Courier"/>
                <a:cs typeface="Courier"/>
                <a:sym typeface="Courier New"/>
              </a:rPr>
              <a:t>)</a:t>
            </a:r>
          </a:p>
        </p:txBody>
      </p:sp>
      <p:sp>
        <p:nvSpPr>
          <p:cNvPr id="690" name="Shape 690"/>
          <p:cNvSpPr txBox="1"/>
          <p:nvPr/>
        </p:nvSpPr>
        <p:spPr>
          <a:xfrm>
            <a:off x="10261600" y="2209800"/>
            <a:ext cx="4219499" cy="498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a:t>
            </a:r>
            <a:r>
              <a:rPr lang="en-US" sz="3000" u="none" strike="noStrike" cap="none" dirty="0">
                <a:solidFill>
                  <a:srgbClr val="FFFF00"/>
                </a:solidFill>
                <a:latin typeface="Arial" charset="0"/>
                <a:ea typeface="Arial" charset="0"/>
                <a:cs typeface="Arial" charset="0"/>
                <a:sym typeface="Cabin"/>
              </a:rPr>
              <a:t> python countloop.py</a:t>
            </a:r>
            <a:r>
              <a:rPr lang="en-US" sz="3000" u="none" strike="noStrike" cap="none" dirty="0">
                <a:solidFill>
                  <a:srgbClr val="FF7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Πριν</a:t>
            </a:r>
            <a:r>
              <a:rPr lang="en-US" sz="3000" u="none" strike="noStrike" cap="none" dirty="0">
                <a:solidFill>
                  <a:srgbClr val="FF7F00"/>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0</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9</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50</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41</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62</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12</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65</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139</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154</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Μετά</a:t>
            </a:r>
            <a:r>
              <a:rPr lang="en-US" sz="3000" u="none" strike="noStrike" cap="none" dirty="0">
                <a:solidFill>
                  <a:srgbClr val="FF7F00"/>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154</a:t>
            </a:r>
          </a:p>
        </p:txBody>
      </p:sp>
      <p:sp>
        <p:nvSpPr>
          <p:cNvPr id="691" name="Shape 691"/>
          <p:cNvSpPr txBox="1"/>
          <p:nvPr/>
        </p:nvSpPr>
        <p:spPr>
          <a:xfrm>
            <a:off x="1050925" y="7162898"/>
            <a:ext cx="14643000" cy="1584861"/>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Για να </a:t>
            </a:r>
            <a:r>
              <a:rPr lang="el-GR" sz="3200" dirty="0">
                <a:solidFill>
                  <a:srgbClr val="00FF00"/>
                </a:solidFill>
                <a:latin typeface="Arial" charset="0"/>
                <a:cs typeface="Arial" charset="0"/>
                <a:sym typeface="Cabin"/>
              </a:rPr>
              <a:t>προσθέσουμε</a:t>
            </a:r>
            <a:r>
              <a:rPr lang="el-GR" sz="3200" u="none" strike="noStrike" cap="none" dirty="0">
                <a:solidFill>
                  <a:schemeClr val="lt1"/>
                </a:solidFill>
                <a:latin typeface="Arial" charset="0"/>
                <a:ea typeface="Arial" charset="0"/>
                <a:cs typeface="Arial" charset="0"/>
                <a:sym typeface="Cabin"/>
              </a:rPr>
              <a:t> μια </a:t>
            </a:r>
            <a:r>
              <a:rPr lang="el-GR" sz="3200" dirty="0">
                <a:solidFill>
                  <a:srgbClr val="00FFFF"/>
                </a:solidFill>
                <a:latin typeface="Arial" charset="0"/>
                <a:cs typeface="Arial" charset="0"/>
                <a:sym typeface="Cabin"/>
              </a:rPr>
              <a:t>τιμή</a:t>
            </a:r>
            <a:r>
              <a:rPr lang="el-GR" sz="3200" u="none" strike="noStrike" cap="none" dirty="0">
                <a:solidFill>
                  <a:schemeClr val="lt1"/>
                </a:solidFill>
                <a:latin typeface="Arial" charset="0"/>
                <a:ea typeface="Arial" charset="0"/>
                <a:cs typeface="Arial" charset="0"/>
                <a:sym typeface="Cabin"/>
              </a:rPr>
              <a:t> που συναντάμε σε έναν βρόχο, εισάγουμε μια </a:t>
            </a:r>
            <a:r>
              <a:rPr lang="el-GR" sz="3200" dirty="0">
                <a:solidFill>
                  <a:srgbClr val="00FF00"/>
                </a:solidFill>
                <a:latin typeface="Arial" charset="0"/>
                <a:cs typeface="Arial" charset="0"/>
                <a:sym typeface="Cabin"/>
              </a:rPr>
              <a:t>μεταβλητή αθροίσματος που ξεκινά από το 0 </a:t>
            </a:r>
            <a:r>
              <a:rPr lang="el-GR" sz="3200" u="none" strike="noStrike" cap="none" dirty="0">
                <a:solidFill>
                  <a:schemeClr val="lt1"/>
                </a:solidFill>
                <a:latin typeface="Arial" charset="0"/>
                <a:ea typeface="Arial" charset="0"/>
                <a:cs typeface="Arial" charset="0"/>
                <a:sym typeface="Cabin"/>
              </a:rPr>
              <a:t>και προσθέτουμε την </a:t>
            </a:r>
            <a:r>
              <a:rPr lang="el-GR" sz="3200" dirty="0">
                <a:solidFill>
                  <a:srgbClr val="00FFFF"/>
                </a:solidFill>
                <a:latin typeface="Arial" charset="0"/>
                <a:cs typeface="Arial" charset="0"/>
                <a:sym typeface="Cabin"/>
              </a:rPr>
              <a:t>τιμή</a:t>
            </a:r>
            <a:r>
              <a:rPr lang="el-GR" sz="3200" u="none" strike="noStrike" cap="none" dirty="0">
                <a:solidFill>
                  <a:schemeClr val="lt1"/>
                </a:solidFill>
                <a:latin typeface="Arial" charset="0"/>
                <a:ea typeface="Arial" charset="0"/>
                <a:cs typeface="Arial" charset="0"/>
                <a:sym typeface="Cabin"/>
              </a:rPr>
              <a:t> στη μεταβλητή αθροίσματος κάθε φορά μέσω του βρόχου. </a:t>
            </a:r>
            <a:endParaRPr lang="en-US" sz="32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Shape 696"/>
          <p:cNvSpPr txBox="1">
            <a:spLocks noGrp="1"/>
          </p:cNvSpPr>
          <p:nvPr>
            <p:ph type="title"/>
          </p:nvPr>
        </p:nvSpPr>
        <p:spPr>
          <a:xfrm>
            <a:off x="271780" y="817418"/>
            <a:ext cx="1571244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Εύρεση Μέσου Όρου σε έναν Βρόχο</a:t>
            </a:r>
            <a:endParaRPr lang="en-US" sz="7600" u="none" strike="noStrike" cap="none" dirty="0">
              <a:solidFill>
                <a:srgbClr val="FFD966"/>
              </a:solidFill>
              <a:latin typeface="Arial" charset="0"/>
              <a:ea typeface="Arial" charset="0"/>
              <a:cs typeface="Arial" charset="0"/>
              <a:sym typeface="Cabin"/>
            </a:endParaRPr>
          </a:p>
        </p:txBody>
      </p:sp>
      <p:sp>
        <p:nvSpPr>
          <p:cNvPr id="697" name="Shape 697"/>
          <p:cNvSpPr txBox="1"/>
          <p:nvPr/>
        </p:nvSpPr>
        <p:spPr>
          <a:xfrm>
            <a:off x="838550" y="2717875"/>
            <a:ext cx="7984200" cy="4061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n-US" sz="2600" i="0" u="none" strike="noStrike" cap="none" dirty="0">
                <a:solidFill>
                  <a:srgbClr val="00FFFF"/>
                </a:solidFill>
                <a:latin typeface="Courier"/>
                <a:ea typeface="Courier"/>
                <a:cs typeface="Courier"/>
                <a:sym typeface="Courier New"/>
              </a:rPr>
              <a:t>count = 0</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sum = 0</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t>
            </a:r>
            <a:r>
              <a:rPr lang="el-GR" sz="2600" i="0" u="none" strike="noStrike" cap="none" dirty="0">
                <a:solidFill>
                  <a:srgbClr val="FF7F00"/>
                </a:solidFill>
                <a:latin typeface="Courier"/>
                <a:ea typeface="Courier"/>
                <a:cs typeface="Courier"/>
                <a:sym typeface="Courier New"/>
              </a:rPr>
              <a:t>Πριν</a:t>
            </a:r>
            <a:r>
              <a:rPr lang="en-US" sz="2600" i="0" u="none" strike="noStrike" cap="none" dirty="0">
                <a:solidFill>
                  <a:srgbClr val="FF7F00"/>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count,</a:t>
            </a:r>
            <a:r>
              <a:rPr lang="en-US" sz="2600" i="0" u="none" strike="noStrike" cap="none" dirty="0">
                <a:solidFill>
                  <a:srgbClr val="FF7F00"/>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sum</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value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count = count + 1</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    </a:t>
            </a:r>
            <a:r>
              <a:rPr lang="en-US" sz="2600" i="0" u="none" strike="noStrike" cap="none" dirty="0">
                <a:solidFill>
                  <a:schemeClr val="lt1"/>
                </a:solidFill>
                <a:latin typeface="Courier"/>
                <a:ea typeface="Courier"/>
                <a:cs typeface="Courier"/>
                <a:sym typeface="Courier New"/>
              </a:rPr>
              <a:t>sum = sum + value</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a:solidFill>
                  <a:srgbClr val="00FFFF"/>
                </a:solidFill>
                <a:latin typeface="Courier"/>
                <a:ea typeface="Courier"/>
                <a:cs typeface="Courier"/>
                <a:sym typeface="Courier New"/>
              </a:rPr>
              <a:t>count</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sum,</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00FF"/>
                </a:solidFill>
                <a:latin typeface="Courier"/>
                <a:ea typeface="Courier"/>
                <a:cs typeface="Courier"/>
                <a:sym typeface="Courier New"/>
              </a:rPr>
              <a:t>value</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t>
            </a:r>
            <a:r>
              <a:rPr lang="el-GR" sz="2600" i="0" u="none" strike="noStrike" cap="none" dirty="0">
                <a:solidFill>
                  <a:srgbClr val="FF7F00"/>
                </a:solidFill>
                <a:latin typeface="Courier"/>
                <a:ea typeface="Courier"/>
                <a:cs typeface="Courier"/>
                <a:sym typeface="Courier New"/>
              </a:rPr>
              <a:t>Μετά</a:t>
            </a:r>
            <a:r>
              <a:rPr lang="en-US" sz="2600" i="0" u="none" strike="noStrike" cap="none" dirty="0">
                <a:solidFill>
                  <a:srgbClr val="FF7F00"/>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count,</a:t>
            </a:r>
            <a:r>
              <a:rPr lang="en-US" sz="2600" i="0" u="none" strike="noStrike" cap="none" dirty="0">
                <a:solidFill>
                  <a:srgbClr val="FF7F00"/>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sum,</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sum / count</a:t>
            </a:r>
            <a:r>
              <a:rPr lang="en-US" sz="2600" i="0" u="none" strike="noStrike" cap="none" dirty="0">
                <a:solidFill>
                  <a:schemeClr val="bg1"/>
                </a:solidFill>
                <a:latin typeface="Courier"/>
                <a:ea typeface="Courier"/>
                <a:cs typeface="Courier"/>
                <a:sym typeface="Courier New"/>
              </a:rPr>
              <a:t>)</a:t>
            </a:r>
          </a:p>
        </p:txBody>
      </p:sp>
      <p:sp>
        <p:nvSpPr>
          <p:cNvPr id="698" name="Shape 698"/>
          <p:cNvSpPr txBox="1"/>
          <p:nvPr/>
        </p:nvSpPr>
        <p:spPr>
          <a:xfrm>
            <a:off x="10034575" y="2441575"/>
            <a:ext cx="4540199" cy="4746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 </a:t>
            </a:r>
            <a:r>
              <a:rPr lang="en-US" sz="3000" u="none" strike="noStrike" cap="none" dirty="0">
                <a:solidFill>
                  <a:srgbClr val="FFFF00"/>
                </a:solidFill>
                <a:latin typeface="Arial" charset="0"/>
                <a:ea typeface="Arial" charset="0"/>
                <a:cs typeface="Arial" charset="0"/>
                <a:sym typeface="Cabin"/>
              </a:rPr>
              <a:t>python </a:t>
            </a:r>
            <a:r>
              <a:rPr lang="en-US" sz="3000" u="none" strike="noStrike" cap="none" dirty="0" err="1">
                <a:solidFill>
                  <a:srgbClr val="FFFF00"/>
                </a:solidFill>
                <a:latin typeface="Arial" charset="0"/>
                <a:ea typeface="Arial" charset="0"/>
                <a:cs typeface="Arial" charset="0"/>
                <a:sym typeface="Cabin"/>
              </a:rPr>
              <a:t>averageloop.py</a:t>
            </a:r>
            <a:r>
              <a:rPr lang="en-US" sz="3000" u="none" strike="noStrike" cap="none" dirty="0">
                <a:solidFill>
                  <a:srgbClr val="FFF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Πριν</a:t>
            </a:r>
            <a:r>
              <a:rPr lang="en-US" sz="3000" u="none" strike="noStrike" cap="none" dirty="0">
                <a:solidFill>
                  <a:srgbClr val="FF7F00"/>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0</a:t>
            </a:r>
            <a:r>
              <a:rPr lang="en-US" sz="3000" u="none" strike="noStrike" cap="none" dirty="0">
                <a:solidFill>
                  <a:srgbClr val="FF7F00"/>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0</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1</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9</a:t>
            </a:r>
            <a:r>
              <a:rPr lang="en-US" sz="3000" u="none" strike="noStrike" cap="none" dirty="0">
                <a:solidFill>
                  <a:srgbClr val="FF00FF"/>
                </a:solidFill>
                <a:latin typeface="Arial" charset="0"/>
                <a:ea typeface="Arial" charset="0"/>
                <a:cs typeface="Arial" charset="0"/>
                <a:sym typeface="Cabin"/>
              </a:rPr>
              <a:t> 9</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2</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50</a:t>
            </a:r>
            <a:r>
              <a:rPr lang="en-US" sz="3000" u="none" strike="noStrike" cap="none" dirty="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3</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62</a:t>
            </a:r>
            <a:r>
              <a:rPr lang="en-US" sz="3000" u="none" strike="noStrike" cap="none" dirty="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4</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65</a:t>
            </a:r>
            <a:r>
              <a:rPr lang="en-US" sz="3000" u="none" strike="noStrike" cap="none" dirty="0">
                <a:solidFill>
                  <a:srgbClr val="FF00FF"/>
                </a:solidFill>
                <a:latin typeface="Arial" charset="0"/>
                <a:ea typeface="Arial" charset="0"/>
                <a:cs typeface="Arial" charset="0"/>
                <a:sym typeface="Cabin"/>
              </a:rPr>
              <a:t> 3</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5</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139</a:t>
            </a:r>
            <a:r>
              <a:rPr lang="en-US" sz="3000" u="none" strike="noStrike" cap="none" dirty="0">
                <a:solidFill>
                  <a:srgbClr val="FF00FF"/>
                </a:solidFill>
                <a:latin typeface="Arial" charset="0"/>
                <a:ea typeface="Arial" charset="0"/>
                <a:cs typeface="Arial" charset="0"/>
                <a:sym typeface="Cabin"/>
              </a:rPr>
              <a:t> 74</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6</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154</a:t>
            </a:r>
            <a:r>
              <a:rPr lang="en-US" sz="3000" u="none" strike="noStrike" cap="none" dirty="0">
                <a:solidFill>
                  <a:srgbClr val="FF00FF"/>
                </a:solidFill>
                <a:latin typeface="Arial" charset="0"/>
                <a:ea typeface="Arial" charset="0"/>
                <a:cs typeface="Arial" charset="0"/>
                <a:sym typeface="Cabin"/>
              </a:rPr>
              <a:t> 15</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Μετά</a:t>
            </a:r>
            <a:r>
              <a:rPr lang="en-US" sz="3000" u="none" strike="noStrike" cap="none" dirty="0">
                <a:solidFill>
                  <a:srgbClr val="FF7F00"/>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6</a:t>
            </a:r>
            <a:r>
              <a:rPr lang="en-US" sz="3000" u="none" strike="noStrike" cap="none" dirty="0">
                <a:solidFill>
                  <a:srgbClr val="FF7F00"/>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154</a:t>
            </a:r>
            <a:r>
              <a:rPr lang="en-US" sz="3000" u="none" strike="noStrike" cap="none" dirty="0">
                <a:solidFill>
                  <a:schemeClr val="lt1"/>
                </a:solidFill>
                <a:latin typeface="Arial" charset="0"/>
                <a:ea typeface="Arial" charset="0"/>
                <a:cs typeface="Arial" charset="0"/>
                <a:sym typeface="Cabin"/>
              </a:rPr>
              <a:t> </a:t>
            </a:r>
            <a:r>
              <a:rPr lang="en-US" sz="3000" u="none" strike="noStrike" cap="none" dirty="0">
                <a:solidFill>
                  <a:srgbClr val="FFFF00"/>
                </a:solidFill>
                <a:latin typeface="Arial" charset="0"/>
                <a:ea typeface="Arial" charset="0"/>
                <a:cs typeface="Arial" charset="0"/>
                <a:sym typeface="Cabin"/>
              </a:rPr>
              <a:t>25.666</a:t>
            </a:r>
          </a:p>
        </p:txBody>
      </p:sp>
      <p:sp>
        <p:nvSpPr>
          <p:cNvPr id="699" name="Shape 699"/>
          <p:cNvSpPr txBox="1"/>
          <p:nvPr/>
        </p:nvSpPr>
        <p:spPr>
          <a:xfrm>
            <a:off x="2952750" y="7188175"/>
            <a:ext cx="11087099" cy="1143000"/>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Ο </a:t>
            </a:r>
            <a:r>
              <a:rPr lang="el-GR" sz="3200" dirty="0">
                <a:solidFill>
                  <a:srgbClr val="FFFF00"/>
                </a:solidFill>
                <a:latin typeface="Arial" charset="0"/>
                <a:cs typeface="Arial" charset="0"/>
                <a:sym typeface="Cabin"/>
              </a:rPr>
              <a:t>μέσος όρος </a:t>
            </a:r>
            <a:r>
              <a:rPr lang="el-GR" sz="3200" u="none" strike="noStrike" cap="none" dirty="0">
                <a:solidFill>
                  <a:schemeClr val="lt1"/>
                </a:solidFill>
                <a:latin typeface="Arial" charset="0"/>
                <a:ea typeface="Arial" charset="0"/>
                <a:cs typeface="Arial" charset="0"/>
                <a:sym typeface="Cabin"/>
              </a:rPr>
              <a:t>απλά συνδυάζει τα πρότυπα </a:t>
            </a:r>
            <a:r>
              <a:rPr lang="el-GR" sz="3200" dirty="0">
                <a:solidFill>
                  <a:srgbClr val="00FFFF"/>
                </a:solidFill>
                <a:latin typeface="Arial" charset="0"/>
                <a:cs typeface="Arial" charset="0"/>
                <a:sym typeface="Cabin"/>
              </a:rPr>
              <a:t>καταμέτρησης</a:t>
            </a:r>
            <a:r>
              <a:rPr lang="el-GR" sz="3200" u="none" strike="noStrike" cap="none" dirty="0">
                <a:solidFill>
                  <a:schemeClr val="lt1"/>
                </a:solidFill>
                <a:latin typeface="Arial" charset="0"/>
                <a:ea typeface="Arial" charset="0"/>
                <a:cs typeface="Arial" charset="0"/>
                <a:sym typeface="Cabin"/>
              </a:rPr>
              <a:t> και </a:t>
            </a:r>
            <a:r>
              <a:rPr lang="el-GR" sz="3200" dirty="0">
                <a:solidFill>
                  <a:srgbClr val="00FF00"/>
                </a:solidFill>
                <a:latin typeface="Arial" charset="0"/>
                <a:cs typeface="Arial" charset="0"/>
                <a:sym typeface="Cabin"/>
              </a:rPr>
              <a:t>αθροίσματος</a:t>
            </a:r>
            <a:r>
              <a:rPr lang="el-GR" sz="3200" u="none" strike="noStrike" cap="none" dirty="0">
                <a:solidFill>
                  <a:schemeClr val="lt1"/>
                </a:solidFill>
                <a:latin typeface="Arial" charset="0"/>
                <a:ea typeface="Arial" charset="0"/>
                <a:cs typeface="Arial" charset="0"/>
                <a:sym typeface="Cabin"/>
              </a:rPr>
              <a:t> και </a:t>
            </a:r>
            <a:r>
              <a:rPr lang="el-GR" sz="3200" dirty="0">
                <a:solidFill>
                  <a:srgbClr val="FFFF00"/>
                </a:solidFill>
                <a:latin typeface="Arial" charset="0"/>
                <a:cs typeface="Arial" charset="0"/>
                <a:sym typeface="Cabin"/>
              </a:rPr>
              <a:t>διαιρεί</a:t>
            </a:r>
            <a:r>
              <a:rPr lang="el-GR" sz="3200" u="none" strike="noStrike" cap="none" dirty="0">
                <a:solidFill>
                  <a:schemeClr val="lt1"/>
                </a:solidFill>
                <a:latin typeface="Arial" charset="0"/>
                <a:ea typeface="Arial" charset="0"/>
                <a:cs typeface="Arial" charset="0"/>
                <a:sym typeface="Cabin"/>
              </a:rPr>
              <a:t> </a:t>
            </a:r>
            <a:r>
              <a:rPr lang="el-GR" sz="3200" dirty="0">
                <a:solidFill>
                  <a:srgbClr val="FFFF00"/>
                </a:solidFill>
                <a:latin typeface="Arial" charset="0"/>
                <a:cs typeface="Arial" charset="0"/>
                <a:sym typeface="Cabin"/>
              </a:rPr>
              <a:t>όταν τελειώσει ο βρόχος</a:t>
            </a:r>
            <a:r>
              <a:rPr lang="el-GR" sz="3200" u="none" strike="noStrike" cap="none" dirty="0">
                <a:solidFill>
                  <a:schemeClr val="lt1"/>
                </a:solidFill>
                <a:latin typeface="Arial" charset="0"/>
                <a:ea typeface="Arial" charset="0"/>
                <a:cs typeface="Arial" charset="0"/>
                <a:sym typeface="Cabin"/>
              </a:rPr>
              <a:t>. </a:t>
            </a:r>
            <a:endParaRPr lang="en-US" sz="32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Shape 70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l-GR" sz="7600" u="none" strike="noStrike" cap="none" dirty="0">
                <a:solidFill>
                  <a:srgbClr val="FFD966"/>
                </a:solidFill>
                <a:latin typeface="Arial" charset="0"/>
                <a:ea typeface="Arial" charset="0"/>
                <a:cs typeface="Arial" charset="0"/>
                <a:sym typeface="Cabin"/>
              </a:rPr>
              <a:t>Έλεγχος σε έναν Βρόχο</a:t>
            </a:r>
            <a:endParaRPr lang="en-US" sz="7600" u="none" strike="noStrike" cap="none" dirty="0">
              <a:solidFill>
                <a:srgbClr val="FFD966"/>
              </a:solidFill>
              <a:latin typeface="Arial" charset="0"/>
              <a:ea typeface="Arial" charset="0"/>
              <a:cs typeface="Arial" charset="0"/>
              <a:sym typeface="Cabin"/>
            </a:endParaRPr>
          </a:p>
        </p:txBody>
      </p:sp>
      <p:sp>
        <p:nvSpPr>
          <p:cNvPr id="705" name="Shape 705"/>
          <p:cNvSpPr txBox="1"/>
          <p:nvPr/>
        </p:nvSpPr>
        <p:spPr>
          <a:xfrm>
            <a:off x="1703375" y="3219450"/>
            <a:ext cx="7687500"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t>
            </a:r>
            <a:r>
              <a:rPr lang="el-GR" sz="2600" i="0" u="none" strike="noStrike" cap="none" dirty="0">
                <a:solidFill>
                  <a:srgbClr val="FF7F00"/>
                </a:solidFill>
                <a:latin typeface="Courier"/>
                <a:ea typeface="Courier"/>
                <a:cs typeface="Courier"/>
                <a:sym typeface="Courier New"/>
              </a:rPr>
              <a:t>Πριν</a:t>
            </a:r>
            <a:r>
              <a:rPr lang="en-US" sz="2600" dirty="0">
                <a:solidFill>
                  <a:srgbClr val="FF7F00"/>
                </a:solidFill>
                <a:latin typeface="Courier"/>
                <a:ea typeface="Courier"/>
                <a:cs typeface="Courier"/>
                <a:sym typeface="Courier New"/>
              </a:rPr>
              <a:t>'</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value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rgbClr val="00FFFF"/>
              </a:buClr>
              <a:buSzPct val="25000"/>
              <a:buFont typeface="Cabin"/>
              <a:buNone/>
            </a:pPr>
            <a:r>
              <a:rPr lang="en-US" sz="2600" i="0" u="none" strike="noStrike" cap="none" dirty="0">
                <a:solidFill>
                  <a:srgbClr val="00FF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if</a:t>
            </a:r>
            <a:r>
              <a:rPr lang="en-US" sz="2600" i="0" u="none" strike="noStrike" cap="none" dirty="0">
                <a:solidFill>
                  <a:srgbClr val="00FFFF"/>
                </a:solidFill>
                <a:latin typeface="Courier"/>
                <a:ea typeface="Courier"/>
                <a:cs typeface="Courier"/>
                <a:sym typeface="Courier New"/>
              </a:rPr>
              <a:t> </a:t>
            </a:r>
            <a:r>
              <a:rPr lang="en-US" sz="2600" i="0" u="none" strike="noStrike" cap="none" dirty="0">
                <a:solidFill>
                  <a:srgbClr val="FF00FF"/>
                </a:solidFill>
                <a:latin typeface="Courier"/>
                <a:ea typeface="Courier"/>
                <a:cs typeface="Courier"/>
                <a:sym typeface="Courier New"/>
              </a:rPr>
              <a:t>value</a:t>
            </a:r>
            <a:r>
              <a:rPr lang="en-US" sz="2600" i="0" u="none" strike="noStrike" cap="none" dirty="0">
                <a:solidFill>
                  <a:srgbClr val="00FFFF"/>
                </a:solidFill>
                <a:latin typeface="Courier"/>
                <a:ea typeface="Courier"/>
                <a:cs typeface="Courier"/>
                <a:sym typeface="Courier New"/>
              </a:rPr>
              <a:t> &gt; 20:</a:t>
            </a:r>
          </a:p>
          <a:p>
            <a:pPr marL="0" marR="0" lvl="0" indent="0" algn="l" rtl="0">
              <a:lnSpc>
                <a:spcPct val="100000"/>
              </a:lnSpc>
              <a:spcBef>
                <a:spcPts val="0"/>
              </a:spcBef>
              <a:spcAft>
                <a:spcPts val="0"/>
              </a:spcAft>
              <a:buClr>
                <a:srgbClr val="00FFFF"/>
              </a:buClr>
              <a:buSzPct val="25000"/>
              <a:buFont typeface="Cabin"/>
              <a:buNone/>
            </a:pPr>
            <a:r>
              <a:rPr lang="en-US" sz="2600" i="0" u="none" strike="noStrike" cap="none" dirty="0">
                <a:solidFill>
                  <a:srgbClr val="00FFFF"/>
                </a:solidFill>
                <a:latin typeface="Courier"/>
                <a:ea typeface="Courier"/>
                <a:cs typeface="Courier"/>
                <a:sym typeface="Courier New"/>
              </a:rPr>
              <a:t> 	    print('</a:t>
            </a:r>
            <a:r>
              <a:rPr lang="el-GR" sz="2600" i="0" u="none" strike="noStrike" cap="none" dirty="0">
                <a:solidFill>
                  <a:srgbClr val="00FFFF"/>
                </a:solidFill>
                <a:latin typeface="Courier"/>
                <a:ea typeface="Courier"/>
                <a:cs typeface="Courier"/>
                <a:sym typeface="Courier New"/>
              </a:rPr>
              <a:t>Μεγάλος αριθμός</a:t>
            </a:r>
            <a:r>
              <a:rPr lang="en-US" sz="2600" i="0" u="none" strike="noStrike" cap="none" dirty="0">
                <a:solidFill>
                  <a:srgbClr val="00FFFF"/>
                </a:solidFill>
                <a:latin typeface="Courier"/>
                <a:ea typeface="Courier"/>
                <a:cs typeface="Courier"/>
                <a:sym typeface="Courier New"/>
              </a:rPr>
              <a:t>',value)</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t>
            </a:r>
            <a:r>
              <a:rPr lang="el-GR" sz="2600" i="0" u="none" strike="noStrike" cap="none" dirty="0">
                <a:solidFill>
                  <a:srgbClr val="FF7F00"/>
                </a:solidFill>
                <a:latin typeface="Courier"/>
                <a:ea typeface="Courier"/>
                <a:cs typeface="Courier"/>
                <a:sym typeface="Courier New"/>
              </a:rPr>
              <a:t>Μετά</a:t>
            </a:r>
            <a:r>
              <a:rPr lang="en-US" sz="2600" i="0" u="none" strike="noStrike" cap="none" dirty="0">
                <a:solidFill>
                  <a:srgbClr val="FF7F00"/>
                </a:solidFill>
                <a:latin typeface="Courier"/>
                <a:ea typeface="Courier"/>
                <a:cs typeface="Courier"/>
                <a:sym typeface="Courier New"/>
              </a:rPr>
              <a:t>'</a:t>
            </a:r>
            <a:r>
              <a:rPr lang="en-US" sz="2600" i="0" u="none" strike="noStrike" cap="none" dirty="0">
                <a:solidFill>
                  <a:schemeClr val="bg1"/>
                </a:solidFill>
                <a:latin typeface="Courier"/>
                <a:ea typeface="Courier"/>
                <a:cs typeface="Courier"/>
                <a:sym typeface="Courier New"/>
              </a:rPr>
              <a:t>)</a:t>
            </a:r>
          </a:p>
        </p:txBody>
      </p:sp>
      <p:sp>
        <p:nvSpPr>
          <p:cNvPr id="706" name="Shape 706"/>
          <p:cNvSpPr txBox="1"/>
          <p:nvPr/>
        </p:nvSpPr>
        <p:spPr>
          <a:xfrm>
            <a:off x="10034586" y="3321050"/>
            <a:ext cx="3744899"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 </a:t>
            </a:r>
            <a:r>
              <a:rPr lang="en-US" sz="3000" u="none" strike="noStrike" cap="none" dirty="0">
                <a:solidFill>
                  <a:srgbClr val="FFFF00"/>
                </a:solidFill>
                <a:latin typeface="Arial" charset="0"/>
                <a:ea typeface="Arial" charset="0"/>
                <a:cs typeface="Arial" charset="0"/>
                <a:sym typeface="Cabin"/>
              </a:rPr>
              <a:t>python search1.py</a:t>
            </a:r>
            <a:r>
              <a:rPr lang="en-US" sz="3000" u="none" strike="noStrike" cap="none" dirty="0">
                <a:solidFill>
                  <a:schemeClr val="lt1"/>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Πριν</a:t>
            </a:r>
            <a:endParaRPr lang="en-US" sz="30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FF"/>
              </a:buClr>
              <a:buSzPct val="25000"/>
              <a:buFont typeface="Cabin"/>
              <a:buNone/>
            </a:pPr>
            <a:r>
              <a:rPr lang="el-GR" sz="3000" u="none" strike="noStrike" cap="none" dirty="0">
                <a:solidFill>
                  <a:srgbClr val="00FFFF"/>
                </a:solidFill>
                <a:latin typeface="Arial" charset="0"/>
                <a:ea typeface="Arial" charset="0"/>
                <a:cs typeface="Arial" charset="0"/>
                <a:sym typeface="Cabin"/>
              </a:rPr>
              <a:t>Μεγάλος αριθμ</a:t>
            </a:r>
            <a:r>
              <a:rPr lang="el-GR" sz="3000" dirty="0">
                <a:solidFill>
                  <a:srgbClr val="00FFFF"/>
                </a:solidFill>
                <a:latin typeface="Arial" charset="0"/>
                <a:ea typeface="Arial" charset="0"/>
                <a:cs typeface="Arial" charset="0"/>
                <a:sym typeface="Cabin"/>
              </a:rPr>
              <a:t>ός</a:t>
            </a:r>
            <a:r>
              <a:rPr lang="en-US" sz="3000" u="none" strike="noStrike" cap="none" dirty="0">
                <a:solidFill>
                  <a:srgbClr val="00FF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l-GR" sz="3000" u="none" strike="noStrike" cap="none" dirty="0">
                <a:solidFill>
                  <a:srgbClr val="00FFFF"/>
                </a:solidFill>
                <a:latin typeface="Arial" charset="0"/>
                <a:ea typeface="Arial" charset="0"/>
                <a:cs typeface="Arial" charset="0"/>
                <a:sym typeface="Cabin"/>
              </a:rPr>
              <a:t>Μεγάλος αριθμ</a:t>
            </a:r>
            <a:r>
              <a:rPr lang="el-GR" sz="3000" dirty="0">
                <a:solidFill>
                  <a:srgbClr val="00FFFF"/>
                </a:solidFill>
                <a:latin typeface="Arial" charset="0"/>
                <a:ea typeface="Arial" charset="0"/>
                <a:cs typeface="Arial" charset="0"/>
                <a:sym typeface="Cabin"/>
              </a:rPr>
              <a:t>ός</a:t>
            </a:r>
            <a:r>
              <a:rPr lang="en-US" sz="3000" u="none" strike="noStrike" cap="none" dirty="0">
                <a:solidFill>
                  <a:srgbClr val="00FFFF"/>
                </a:solidFill>
                <a:latin typeface="Arial" charset="0"/>
                <a:ea typeface="Arial" charset="0"/>
                <a:cs typeface="Arial" charset="0"/>
                <a:sym typeface="Cabin"/>
              </a:rPr>
              <a:t> 74</a:t>
            </a:r>
          </a:p>
          <a:p>
            <a:pPr marL="0" marR="0" lvl="0" indent="0" algn="l" rtl="0">
              <a:lnSpc>
                <a:spcPct val="100000"/>
              </a:lnSpc>
              <a:spcBef>
                <a:spcPts val="0"/>
              </a:spcBef>
              <a:spcAft>
                <a:spcPts val="0"/>
              </a:spcAft>
              <a:buClr>
                <a:srgbClr val="FF7F00"/>
              </a:buClr>
              <a:buSzPct val="25000"/>
              <a:buFont typeface="Cabin"/>
              <a:buNone/>
            </a:pPr>
            <a:r>
              <a:rPr lang="el-GR" sz="3000" dirty="0">
                <a:solidFill>
                  <a:srgbClr val="FF7F00"/>
                </a:solidFill>
                <a:latin typeface="Arial" charset="0"/>
                <a:ea typeface="Arial" charset="0"/>
                <a:cs typeface="Arial" charset="0"/>
                <a:sym typeface="Cabin"/>
              </a:rPr>
              <a:t>Μετά</a:t>
            </a:r>
            <a:endParaRPr lang="en-US" sz="3000" u="none" strike="noStrike" cap="none" dirty="0">
              <a:solidFill>
                <a:srgbClr val="FF7F00"/>
              </a:solidFill>
              <a:latin typeface="Arial" charset="0"/>
              <a:ea typeface="Arial" charset="0"/>
              <a:cs typeface="Arial" charset="0"/>
              <a:sym typeface="Cabin"/>
            </a:endParaRPr>
          </a:p>
        </p:txBody>
      </p:sp>
      <p:sp>
        <p:nvSpPr>
          <p:cNvPr id="707" name="Shape 707"/>
          <p:cNvSpPr txBox="1"/>
          <p:nvPr/>
        </p:nvSpPr>
        <p:spPr>
          <a:xfrm>
            <a:off x="2692386" y="7046913"/>
            <a:ext cx="11087099"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Χρησιμοποιούμε μια εντολή </a:t>
            </a:r>
            <a:r>
              <a:rPr lang="el-GR" sz="3600" dirty="0" err="1">
                <a:solidFill>
                  <a:srgbClr val="FFFF00"/>
                </a:solidFill>
                <a:latin typeface="Arial" charset="0"/>
                <a:cs typeface="Arial" charset="0"/>
                <a:sym typeface="Cabin"/>
              </a:rPr>
              <a:t>if</a:t>
            </a:r>
            <a:r>
              <a:rPr lang="el-GR" sz="3600" dirty="0">
                <a:solidFill>
                  <a:srgbClr val="FFFF00"/>
                </a:solidFill>
                <a:latin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στον </a:t>
            </a:r>
            <a:r>
              <a:rPr lang="el-GR" sz="3600" dirty="0">
                <a:solidFill>
                  <a:srgbClr val="FF00FF"/>
                </a:solidFill>
                <a:latin typeface="Arial" charset="0"/>
                <a:cs typeface="Arial" charset="0"/>
                <a:sym typeface="Cabin"/>
              </a:rPr>
              <a:t>βρόχο</a:t>
            </a:r>
            <a:r>
              <a:rPr lang="el-GR" sz="3600" u="none" strike="noStrike" cap="none" dirty="0">
                <a:solidFill>
                  <a:schemeClr val="lt1"/>
                </a:solidFill>
                <a:latin typeface="Arial" charset="0"/>
                <a:ea typeface="Arial" charset="0"/>
                <a:cs typeface="Arial" charset="0"/>
                <a:sym typeface="Cabin"/>
              </a:rPr>
              <a:t> για να εντοπίσουμε / φιλτράρουμε τις τιμές που ψάχνουμε.</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Shape 712"/>
          <p:cNvSpPr txBox="1">
            <a:spLocks noGrp="1"/>
          </p:cNvSpPr>
          <p:nvPr>
            <p:ph type="title"/>
          </p:nvPr>
        </p:nvSpPr>
        <p:spPr>
          <a:xfrm>
            <a:off x="210820" y="817418"/>
            <a:ext cx="1583436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6600" u="none" strike="noStrike" cap="none" dirty="0">
                <a:solidFill>
                  <a:srgbClr val="FFD966"/>
                </a:solidFill>
                <a:latin typeface="Arial" charset="0"/>
                <a:ea typeface="Arial" charset="0"/>
                <a:cs typeface="Arial" charset="0"/>
                <a:sym typeface="Cabin"/>
              </a:rPr>
              <a:t>Αναζήτηση με Χρήση Λογικής Μεταβλητής</a:t>
            </a:r>
            <a:endParaRPr lang="en-US" sz="6600" u="none" strike="noStrike" cap="none" dirty="0">
              <a:solidFill>
                <a:srgbClr val="FFD966"/>
              </a:solidFill>
              <a:latin typeface="Arial" charset="0"/>
              <a:ea typeface="Arial" charset="0"/>
              <a:cs typeface="Arial" charset="0"/>
              <a:sym typeface="Cabin"/>
            </a:endParaRPr>
          </a:p>
        </p:txBody>
      </p:sp>
      <p:sp>
        <p:nvSpPr>
          <p:cNvPr id="713" name="Shape 713"/>
          <p:cNvSpPr txBox="1"/>
          <p:nvPr/>
        </p:nvSpPr>
        <p:spPr>
          <a:xfrm>
            <a:off x="1703375" y="2970200"/>
            <a:ext cx="77078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found = </a:t>
            </a:r>
            <a:r>
              <a:rPr lang="en-US" sz="2600" i="0" u="none" strike="noStrike" cap="none" dirty="0">
                <a:solidFill>
                  <a:srgbClr val="FFFF00"/>
                </a:solidFill>
                <a:latin typeface="Courier"/>
                <a:ea typeface="Courier"/>
                <a:cs typeface="Courier"/>
                <a:sym typeface="Courier New"/>
              </a:rPr>
              <a:t>False</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b="1" i="0" u="none" strike="noStrike" cap="none" dirty="0">
                <a:solidFill>
                  <a:srgbClr val="FF7F00"/>
                </a:solidFill>
                <a:latin typeface="Courier"/>
                <a:ea typeface="Courier"/>
                <a:cs typeface="Courier"/>
                <a:sym typeface="Courier New"/>
              </a:rPr>
              <a:t>'</a:t>
            </a:r>
            <a:r>
              <a:rPr lang="el-GR" sz="2600" i="0" u="none" strike="noStrike" cap="none" dirty="0">
                <a:solidFill>
                  <a:srgbClr val="FF7F00"/>
                </a:solidFill>
                <a:latin typeface="Courier"/>
                <a:ea typeface="Courier"/>
                <a:cs typeface="Courier"/>
                <a:sym typeface="Courier New"/>
              </a:rPr>
              <a:t>Πριν</a:t>
            </a:r>
            <a:r>
              <a:rPr lang="en-US" sz="2600" i="0" u="none" strike="noStrike" cap="none" dirty="0">
                <a:solidFill>
                  <a:srgbClr val="FF7F00"/>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found</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value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 </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if</a:t>
            </a:r>
            <a:r>
              <a:rPr lang="en-US" sz="2600" i="0" u="none" strike="noStrike" cap="none" dirty="0">
                <a:solidFill>
                  <a:srgbClr val="FF00FF"/>
                </a:solidFill>
                <a:latin typeface="Courier"/>
                <a:ea typeface="Courier"/>
                <a:cs typeface="Courier"/>
                <a:sym typeface="Courier New"/>
              </a:rPr>
              <a:t> value == 3 :</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      found = </a:t>
            </a:r>
            <a:r>
              <a:rPr lang="en-US" sz="2600" i="0" u="none" strike="noStrike" cap="none" dirty="0">
                <a:solidFill>
                  <a:srgbClr val="FFFF00"/>
                </a:solidFill>
                <a:latin typeface="Courier"/>
                <a:ea typeface="Courier"/>
                <a:cs typeface="Courier"/>
                <a:sym typeface="Courier New"/>
              </a:rPr>
              <a:t>True</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00FF00"/>
                </a:solidFill>
                <a:latin typeface="Courier"/>
                <a:ea typeface="Courier"/>
                <a:cs typeface="Courier"/>
                <a:sym typeface="Courier New"/>
              </a:rPr>
              <a:t>found</a:t>
            </a:r>
            <a:r>
              <a:rPr lang="en-US" sz="2600" i="0" u="none" strike="noStrike" cap="none" dirty="0">
                <a:solidFill>
                  <a:srgbClr val="FF00FF"/>
                </a:solidFill>
                <a:latin typeface="Courier"/>
                <a:ea typeface="Courier"/>
                <a:cs typeface="Courier"/>
                <a:sym typeface="Courier New"/>
              </a:rPr>
              <a:t>, value</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a:ea typeface="Courier"/>
                <a:cs typeface="Courier"/>
                <a:sym typeface="Courier New"/>
              </a:rPr>
              <a:t>print</a:t>
            </a:r>
            <a:r>
              <a:rPr lang="en-US" sz="2600" b="1" dirty="0">
                <a:solidFill>
                  <a:schemeClr val="bg1"/>
                </a:solidFill>
                <a:latin typeface="Courier"/>
                <a:ea typeface="Courier"/>
                <a:cs typeface="Courier"/>
                <a:sym typeface="Courier New"/>
              </a:rPr>
              <a:t>(</a:t>
            </a:r>
            <a:r>
              <a:rPr lang="en-US" sz="2600" b="1" i="0" u="none" strike="noStrike" cap="none" dirty="0">
                <a:solidFill>
                  <a:srgbClr val="FF7F00"/>
                </a:solidFill>
                <a:latin typeface="Courier"/>
                <a:ea typeface="Courier"/>
                <a:cs typeface="Courier"/>
                <a:sym typeface="Courier New"/>
              </a:rPr>
              <a:t>'</a:t>
            </a:r>
            <a:r>
              <a:rPr lang="el-GR" sz="2600" b="1" i="0" u="none" strike="noStrike" cap="none" dirty="0">
                <a:solidFill>
                  <a:srgbClr val="FF7F00"/>
                </a:solidFill>
                <a:latin typeface="Courier"/>
                <a:ea typeface="Courier"/>
                <a:cs typeface="Courier"/>
                <a:sym typeface="Courier New"/>
              </a:rPr>
              <a:t>Μετά</a:t>
            </a:r>
            <a:r>
              <a:rPr lang="en-US" sz="2600" b="1" i="0" u="none" strike="noStrike" cap="none" dirty="0">
                <a:solidFill>
                  <a:srgbClr val="FF7F00"/>
                </a:solidFill>
                <a:latin typeface="Courier"/>
                <a:ea typeface="Courier"/>
                <a:cs typeface="Courier"/>
                <a:sym typeface="Courier New"/>
              </a:rPr>
              <a:t>', </a:t>
            </a:r>
            <a:r>
              <a:rPr lang="en-US" sz="2600" b="1" i="0" u="none" strike="noStrike" cap="none" dirty="0">
                <a:solidFill>
                  <a:srgbClr val="00FF00"/>
                </a:solidFill>
                <a:latin typeface="Courier"/>
                <a:ea typeface="Courier"/>
                <a:cs typeface="Courier"/>
                <a:sym typeface="Courier New"/>
              </a:rPr>
              <a:t>found</a:t>
            </a:r>
            <a:r>
              <a:rPr lang="en-US" sz="2600" b="1" i="0" u="none" strike="noStrike" cap="none" dirty="0">
                <a:solidFill>
                  <a:schemeClr val="bg1"/>
                </a:solidFill>
                <a:latin typeface="Courier"/>
                <a:ea typeface="Courier"/>
                <a:cs typeface="Courier"/>
                <a:sym typeface="Courier New"/>
              </a:rPr>
              <a:t>)</a:t>
            </a:r>
          </a:p>
        </p:txBody>
      </p:sp>
      <p:sp>
        <p:nvSpPr>
          <p:cNvPr id="714" name="Shape 714"/>
          <p:cNvSpPr txBox="1"/>
          <p:nvPr/>
        </p:nvSpPr>
        <p:spPr>
          <a:xfrm>
            <a:off x="10034586" y="2365375"/>
            <a:ext cx="3744899"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 </a:t>
            </a:r>
            <a:r>
              <a:rPr lang="en-US" sz="3000" u="none" strike="noStrike" cap="none" dirty="0">
                <a:solidFill>
                  <a:srgbClr val="FFFF00"/>
                </a:solidFill>
                <a:latin typeface="Arial" charset="0"/>
                <a:ea typeface="Arial" charset="0"/>
                <a:cs typeface="Arial" charset="0"/>
                <a:sym typeface="Cabin"/>
              </a:rPr>
              <a:t>python search1.py</a:t>
            </a:r>
            <a:r>
              <a:rPr lang="en-US" sz="3000" u="none" strike="noStrike" cap="none" dirty="0">
                <a:solidFill>
                  <a:schemeClr val="lt1"/>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Πριν</a:t>
            </a:r>
            <a:r>
              <a:rPr lang="en-US" sz="3000" u="none" strike="noStrike" cap="none" dirty="0">
                <a:solidFill>
                  <a:srgbClr val="FF7F00"/>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False</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False</a:t>
            </a:r>
            <a:r>
              <a:rPr lang="en-US" sz="3000" u="none" strike="noStrike" cap="none" dirty="0">
                <a:solidFill>
                  <a:srgbClr val="FF00FF"/>
                </a:solidFill>
                <a:latin typeface="Arial" charset="0"/>
                <a:ea typeface="Arial" charset="0"/>
                <a:cs typeface="Arial" charset="0"/>
                <a:sym typeface="Cabin"/>
              </a:rPr>
              <a:t> 9</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False</a:t>
            </a:r>
            <a:r>
              <a:rPr lang="en-US" sz="3000" u="none" strike="noStrike" cap="none" dirty="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False</a:t>
            </a:r>
            <a:r>
              <a:rPr lang="en-US" sz="3000" u="none" strike="noStrike" cap="none" dirty="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True</a:t>
            </a:r>
            <a:r>
              <a:rPr lang="en-US" sz="3000" u="none" strike="noStrike" cap="none" dirty="0">
                <a:solidFill>
                  <a:srgbClr val="FF00FF"/>
                </a:solidFill>
                <a:latin typeface="Arial" charset="0"/>
                <a:ea typeface="Arial" charset="0"/>
                <a:cs typeface="Arial" charset="0"/>
                <a:sym typeface="Cabin"/>
              </a:rPr>
              <a:t> 3</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True</a:t>
            </a:r>
            <a:r>
              <a:rPr lang="en-US" sz="3000" u="none" strike="noStrike" cap="none" dirty="0">
                <a:solidFill>
                  <a:srgbClr val="FF00FF"/>
                </a:solidFill>
                <a:latin typeface="Arial" charset="0"/>
                <a:ea typeface="Arial" charset="0"/>
                <a:cs typeface="Arial" charset="0"/>
                <a:sym typeface="Cabin"/>
              </a:rPr>
              <a:t> 74</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True</a:t>
            </a:r>
            <a:r>
              <a:rPr lang="en-US" sz="3000" u="none" strike="noStrike" cap="none" dirty="0">
                <a:solidFill>
                  <a:srgbClr val="FF00FF"/>
                </a:solidFill>
                <a:latin typeface="Arial" charset="0"/>
                <a:ea typeface="Arial" charset="0"/>
                <a:cs typeface="Arial" charset="0"/>
                <a:sym typeface="Cabin"/>
              </a:rPr>
              <a:t> 15</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Μετά</a:t>
            </a:r>
            <a:r>
              <a:rPr lang="en-US" sz="3000" u="none" strike="noStrike" cap="none" dirty="0">
                <a:solidFill>
                  <a:srgbClr val="FF7F00"/>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True</a:t>
            </a:r>
          </a:p>
        </p:txBody>
      </p:sp>
      <p:sp>
        <p:nvSpPr>
          <p:cNvPr id="715" name="Shape 715"/>
          <p:cNvSpPr txBox="1"/>
          <p:nvPr/>
        </p:nvSpPr>
        <p:spPr>
          <a:xfrm>
            <a:off x="968200" y="7148013"/>
            <a:ext cx="14119500" cy="1722481"/>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Εάν θέλουμε απλώς να αναζητήσουμε και </a:t>
            </a:r>
            <a:r>
              <a:rPr lang="el-GR" sz="3200" dirty="0">
                <a:solidFill>
                  <a:srgbClr val="00FF00"/>
                </a:solidFill>
                <a:latin typeface="Arial" charset="0"/>
                <a:cs typeface="Arial" charset="0"/>
                <a:sym typeface="Cabin"/>
              </a:rPr>
              <a:t>να γνωρίζουμε αν βρέθηκε μια τιμή</a:t>
            </a:r>
            <a:r>
              <a:rPr lang="el-GR" sz="3200" u="none" strike="noStrike" cap="none" dirty="0">
                <a:solidFill>
                  <a:schemeClr val="lt1"/>
                </a:solidFill>
                <a:latin typeface="Arial" charset="0"/>
                <a:ea typeface="Arial" charset="0"/>
                <a:cs typeface="Arial" charset="0"/>
                <a:sym typeface="Cabin"/>
              </a:rPr>
              <a:t>, χρησιμοποιούμε μια </a:t>
            </a:r>
            <a:r>
              <a:rPr lang="el-GR" sz="3200" dirty="0">
                <a:solidFill>
                  <a:srgbClr val="00FF00"/>
                </a:solidFill>
                <a:latin typeface="Arial" charset="0"/>
                <a:cs typeface="Arial" charset="0"/>
                <a:sym typeface="Cabin"/>
              </a:rPr>
              <a:t>μεταβλητή</a:t>
            </a:r>
            <a:r>
              <a:rPr lang="el-GR" sz="3200" u="none" strike="noStrike" cap="none" dirty="0">
                <a:solidFill>
                  <a:schemeClr val="lt1"/>
                </a:solidFill>
                <a:latin typeface="Arial" charset="0"/>
                <a:ea typeface="Arial" charset="0"/>
                <a:cs typeface="Arial" charset="0"/>
                <a:sym typeface="Cabin"/>
              </a:rPr>
              <a:t> που </a:t>
            </a:r>
            <a:r>
              <a:rPr lang="el-GR" sz="3200" u="none" strike="noStrike" cap="none" dirty="0" err="1">
                <a:solidFill>
                  <a:schemeClr val="lt1"/>
                </a:solidFill>
                <a:latin typeface="Arial" charset="0"/>
                <a:ea typeface="Arial" charset="0"/>
                <a:cs typeface="Arial" charset="0"/>
                <a:sym typeface="Cabin"/>
              </a:rPr>
              <a:t>αρχικοποιείται</a:t>
            </a:r>
            <a:r>
              <a:rPr lang="el-GR" sz="3200" u="none" strike="noStrike" cap="none" dirty="0">
                <a:solidFill>
                  <a:schemeClr val="lt1"/>
                </a:solidFill>
                <a:latin typeface="Arial" charset="0"/>
                <a:ea typeface="Arial" charset="0"/>
                <a:cs typeface="Arial" charset="0"/>
                <a:sym typeface="Cabin"/>
              </a:rPr>
              <a:t> με </a:t>
            </a:r>
            <a:r>
              <a:rPr lang="el-GR" sz="3200" dirty="0" err="1">
                <a:solidFill>
                  <a:srgbClr val="FFFF00"/>
                </a:solidFill>
                <a:latin typeface="Arial" charset="0"/>
                <a:cs typeface="Arial" charset="0"/>
                <a:sym typeface="Cabin"/>
              </a:rPr>
              <a:t>False</a:t>
            </a:r>
            <a:r>
              <a:rPr lang="el-GR" sz="3200" u="none" strike="noStrike" cap="none" dirty="0">
                <a:solidFill>
                  <a:schemeClr val="lt1"/>
                </a:solidFill>
                <a:latin typeface="Arial" charset="0"/>
                <a:ea typeface="Arial" charset="0"/>
                <a:cs typeface="Arial" charset="0"/>
                <a:sym typeface="Cabin"/>
              </a:rPr>
              <a:t> και παίρνει την τιμή </a:t>
            </a:r>
            <a:r>
              <a:rPr lang="el-GR" sz="3200" dirty="0" err="1">
                <a:solidFill>
                  <a:srgbClr val="FFFF00"/>
                </a:solidFill>
                <a:latin typeface="Arial" charset="0"/>
                <a:cs typeface="Arial" charset="0"/>
                <a:sym typeface="Cabin"/>
              </a:rPr>
              <a:t>True</a:t>
            </a:r>
            <a:r>
              <a:rPr lang="el-GR" sz="3200" u="none" strike="noStrike" cap="none" dirty="0">
                <a:solidFill>
                  <a:schemeClr val="lt1"/>
                </a:solidFill>
                <a:latin typeface="Arial" charset="0"/>
                <a:ea typeface="Arial" charset="0"/>
                <a:cs typeface="Arial" charset="0"/>
                <a:sym typeface="Cabin"/>
              </a:rPr>
              <a:t> μόλις </a:t>
            </a:r>
            <a:r>
              <a:rPr lang="el-GR" sz="3200" dirty="0">
                <a:solidFill>
                  <a:srgbClr val="00FF00"/>
                </a:solidFill>
                <a:latin typeface="Arial" charset="0"/>
                <a:cs typeface="Arial" charset="0"/>
                <a:sym typeface="Cabin"/>
              </a:rPr>
              <a:t>βρούμε</a:t>
            </a:r>
            <a:r>
              <a:rPr lang="el-GR" sz="3200" u="none" strike="noStrike" cap="none" dirty="0">
                <a:solidFill>
                  <a:schemeClr val="lt1"/>
                </a:solidFill>
                <a:latin typeface="Arial" charset="0"/>
                <a:ea typeface="Arial" charset="0"/>
                <a:cs typeface="Arial" charset="0"/>
                <a:sym typeface="Cabin"/>
              </a:rPr>
              <a:t> αυτό που ψάχνουμε</a:t>
            </a:r>
            <a:r>
              <a:rPr lang="en-US" sz="32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Shape 720"/>
          <p:cNvSpPr txBox="1">
            <a:spLocks noGrp="1"/>
          </p:cNvSpPr>
          <p:nvPr>
            <p:ph type="title"/>
          </p:nvPr>
        </p:nvSpPr>
        <p:spPr>
          <a:xfrm>
            <a:off x="1155700" y="618936"/>
            <a:ext cx="1393200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dirty="0">
                <a:solidFill>
                  <a:srgbClr val="FFD966"/>
                </a:solidFill>
                <a:latin typeface="Arial" charset="0"/>
                <a:ea typeface="Arial" charset="0"/>
                <a:cs typeface="Arial" charset="0"/>
                <a:sym typeface="Cabin"/>
              </a:rPr>
              <a:t>Πώς να Εντοπίσουμε την Μικρότερη Τιμή</a:t>
            </a:r>
            <a:endParaRPr lang="en-US" sz="7600" dirty="0">
              <a:solidFill>
                <a:srgbClr val="FFD966"/>
              </a:solidFill>
              <a:latin typeface="Arial" charset="0"/>
              <a:ea typeface="Arial" charset="0"/>
              <a:cs typeface="Arial" charset="0"/>
              <a:sym typeface="Cabin"/>
            </a:endParaRPr>
          </a:p>
        </p:txBody>
      </p:sp>
      <p:sp>
        <p:nvSpPr>
          <p:cNvPr id="723" name="Shape 723"/>
          <p:cNvSpPr txBox="1"/>
          <p:nvPr/>
        </p:nvSpPr>
        <p:spPr>
          <a:xfrm>
            <a:off x="906525" y="7194550"/>
            <a:ext cx="14757599" cy="1111349"/>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l-GR" sz="3200" dirty="0">
                <a:solidFill>
                  <a:schemeClr val="lt1"/>
                </a:solidFill>
                <a:latin typeface="Arial" charset="0"/>
                <a:ea typeface="Arial" charset="0"/>
                <a:cs typeface="Arial" charset="0"/>
                <a:sym typeface="Cabin"/>
              </a:rPr>
              <a:t>Πώς μπορούμε να το αλλάξουμε για να βρει τη μικρότερη τιμή στη λίστα;</a:t>
            </a:r>
            <a:endParaRPr lang="en-US" sz="3200" dirty="0">
              <a:solidFill>
                <a:schemeClr val="lt1"/>
              </a:solidFill>
              <a:latin typeface="Arial" charset="0"/>
              <a:ea typeface="Arial" charset="0"/>
              <a:cs typeface="Arial" charset="0"/>
              <a:sym typeface="Cabin"/>
            </a:endParaRPr>
          </a:p>
        </p:txBody>
      </p:sp>
      <p:sp>
        <p:nvSpPr>
          <p:cNvPr id="6" name="Shape 673">
            <a:extLst>
              <a:ext uri="{FF2B5EF4-FFF2-40B4-BE49-F238E27FC236}">
                <a16:creationId xmlns:a16="http://schemas.microsoft.com/office/drawing/2014/main" id="{C7AA559D-A60B-4D23-8AF1-2EFC516FBDC5}"/>
              </a:ext>
            </a:extLst>
          </p:cNvPr>
          <p:cNvSpPr txBox="1"/>
          <p:nvPr/>
        </p:nvSpPr>
        <p:spPr>
          <a:xfrm>
            <a:off x="1696575" y="3131145"/>
            <a:ext cx="79958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n-US" sz="2600" dirty="0" err="1">
                <a:solidFill>
                  <a:srgbClr val="00FF00"/>
                </a:solidFill>
                <a:latin typeface="Courier"/>
                <a:ea typeface="Courier"/>
                <a:cs typeface="Courier"/>
                <a:sym typeface="Courier New"/>
              </a:rPr>
              <a:t>largest_so_far</a:t>
            </a:r>
            <a:r>
              <a:rPr lang="en-US" sz="2600" dirty="0">
                <a:solidFill>
                  <a:srgbClr val="00FF00"/>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dirty="0">
                <a:solidFill>
                  <a:srgbClr val="FF7F00"/>
                </a:solidFill>
                <a:latin typeface="Courier"/>
                <a:sym typeface="Courier New"/>
              </a:rPr>
              <a:t>'</a:t>
            </a:r>
            <a:r>
              <a:rPr lang="el-GR" sz="2600" i="0" u="none" strike="noStrike" cap="none" dirty="0">
                <a:solidFill>
                  <a:srgbClr val="FF7F00"/>
                </a:solidFill>
                <a:latin typeface="Courier"/>
                <a:ea typeface="Courier"/>
                <a:cs typeface="Courier"/>
                <a:sym typeface="Courier New"/>
              </a:rPr>
              <a:t>Πριν</a:t>
            </a:r>
            <a:r>
              <a:rPr lang="en-US" sz="2600" i="0" u="none" strike="noStrike" cap="none" dirty="0">
                <a:solidFill>
                  <a:srgbClr val="FF7F00"/>
                </a:solidFill>
                <a:latin typeface="Courier"/>
                <a:ea typeface="Courier"/>
                <a:cs typeface="Courier"/>
                <a:sym typeface="Courier New"/>
              </a:rPr>
              <a:t>', </a:t>
            </a:r>
            <a:r>
              <a:rPr lang="en-US" sz="2600" dirty="0" err="1">
                <a:solidFill>
                  <a:srgbClr val="00FF00"/>
                </a:solidFill>
                <a:latin typeface="Courier"/>
                <a:ea typeface="Courier"/>
                <a:cs typeface="Courier"/>
                <a:sym typeface="Courier New"/>
              </a:rPr>
              <a:t>largest_so_far</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a:t>
            </a:r>
            <a:r>
              <a:rPr lang="en-US" sz="2600" i="0" u="none" strike="noStrike" cap="none" dirty="0" err="1">
                <a:solidFill>
                  <a:srgbClr val="FF00FF"/>
                </a:solidFill>
                <a:latin typeface="Courier"/>
                <a:ea typeface="Courier"/>
                <a:cs typeface="Courier"/>
                <a:sym typeface="Courier New"/>
              </a:rPr>
              <a:t>th</a:t>
            </a:r>
            <a:r>
              <a:rPr lang="en-US" sz="2600" dirty="0" err="1">
                <a:solidFill>
                  <a:srgbClr val="FF00FF"/>
                </a:solidFill>
                <a:latin typeface="Courier"/>
                <a:ea typeface="Courier"/>
                <a:cs typeface="Courier"/>
                <a:sym typeface="Courier New"/>
              </a:rPr>
              <a:t>e_num</a:t>
            </a: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rgbClr val="FFFF00"/>
              </a:buClr>
              <a:buSzPct val="25000"/>
              <a:buFont typeface="Cabin"/>
              <a:buNone/>
            </a:pPr>
            <a:r>
              <a:rPr lang="en-US" sz="2600" dirty="0">
                <a:solidFill>
                  <a:srgbClr val="FF00FF"/>
                </a:solidFill>
                <a:latin typeface="Courier"/>
                <a:ea typeface="Courier"/>
                <a:cs typeface="Courier"/>
                <a:sym typeface="Courier New"/>
              </a:rPr>
              <a:t>   if </a:t>
            </a:r>
            <a:r>
              <a:rPr lang="en-US" sz="2600" dirty="0" err="1">
                <a:solidFill>
                  <a:srgbClr val="FF00FF"/>
                </a:solidFill>
                <a:latin typeface="Courier"/>
                <a:ea typeface="Courier"/>
                <a:cs typeface="Courier"/>
                <a:sym typeface="Courier New"/>
              </a:rPr>
              <a:t>the_num</a:t>
            </a:r>
            <a:r>
              <a:rPr lang="en-US" sz="2600" dirty="0">
                <a:solidFill>
                  <a:srgbClr val="FF00FF"/>
                </a:solidFill>
                <a:latin typeface="Courier"/>
                <a:ea typeface="Courier"/>
                <a:cs typeface="Courier"/>
                <a:sym typeface="Courier New"/>
              </a:rPr>
              <a:t> &gt; </a:t>
            </a:r>
            <a:r>
              <a:rPr lang="en-US" sz="2600" dirty="0" err="1">
                <a:solidFill>
                  <a:srgbClr val="00FF00"/>
                </a:solidFill>
                <a:latin typeface="Courier"/>
                <a:ea typeface="Courier"/>
                <a:cs typeface="Courier"/>
                <a:sym typeface="Courier New"/>
              </a:rPr>
              <a:t>largest_so_far</a:t>
            </a:r>
            <a:r>
              <a:rPr lang="en-US" sz="2600" dirty="0">
                <a:solidFill>
                  <a:srgbClr val="FF00FF"/>
                </a:solidFill>
                <a:latin typeface="Courier"/>
                <a:ea typeface="Courier"/>
                <a:cs typeface="Courier"/>
                <a:sym typeface="Courier New"/>
              </a:rPr>
              <a:t> :</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dirty="0" err="1">
                <a:solidFill>
                  <a:srgbClr val="00FF00"/>
                </a:solidFill>
                <a:latin typeface="Courier"/>
                <a:ea typeface="Courier"/>
                <a:cs typeface="Courier"/>
                <a:sym typeface="Courier New"/>
              </a:rPr>
              <a:t>largest_so_far</a:t>
            </a:r>
            <a:r>
              <a:rPr lang="en-US" sz="2600" dirty="0">
                <a:solidFill>
                  <a:srgbClr val="00FF00"/>
                </a:solidFill>
                <a:latin typeface="Courier"/>
                <a:ea typeface="Courier"/>
                <a:cs typeface="Courier"/>
                <a:sym typeface="Courier New"/>
              </a:rPr>
              <a:t> = </a:t>
            </a:r>
            <a:r>
              <a:rPr lang="en-US" sz="2600" dirty="0" err="1">
                <a:solidFill>
                  <a:srgbClr val="FF00FF"/>
                </a:solidFill>
                <a:latin typeface="Courier"/>
                <a:ea typeface="Courier"/>
                <a:cs typeface="Courier"/>
                <a:sym typeface="Courier New"/>
              </a:rPr>
              <a:t>the_num</a:t>
            </a:r>
            <a:endParaRPr lang="en-US"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dirty="0" err="1">
                <a:solidFill>
                  <a:srgbClr val="00FF00"/>
                </a:solidFill>
                <a:latin typeface="Courier"/>
                <a:ea typeface="Courier"/>
                <a:cs typeface="Courier"/>
                <a:sym typeface="Courier New"/>
              </a:rPr>
              <a:t>largest_so_far</a:t>
            </a:r>
            <a:r>
              <a:rPr lang="en-US" sz="2600" dirty="0">
                <a:solidFill>
                  <a:srgbClr val="00FF00"/>
                </a:solidFill>
                <a:latin typeface="Courier"/>
                <a:ea typeface="Courier"/>
                <a:cs typeface="Courier"/>
                <a:sym typeface="Courier New"/>
              </a:rPr>
              <a:t>,</a:t>
            </a:r>
            <a:r>
              <a:rPr lang="en-US" sz="2600" i="0" u="none" strike="noStrike" cap="none" dirty="0">
                <a:solidFill>
                  <a:srgbClr val="FF00FF"/>
                </a:solidFill>
                <a:latin typeface="Courier"/>
                <a:ea typeface="Courier"/>
                <a:cs typeface="Courier"/>
                <a:sym typeface="Courier New"/>
              </a:rPr>
              <a:t> </a:t>
            </a:r>
            <a:r>
              <a:rPr lang="en-US" sz="2600" dirty="0" err="1">
                <a:solidFill>
                  <a:srgbClr val="FF00FF"/>
                </a:solidFill>
                <a:latin typeface="Courier"/>
                <a:ea typeface="Courier"/>
                <a:cs typeface="Courier"/>
                <a:sym typeface="Courier New"/>
              </a:rPr>
              <a:t>the_num</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Font typeface="Cabin"/>
              <a:buNone/>
            </a:pPr>
            <a:endParaRPr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dirty="0">
                <a:solidFill>
                  <a:srgbClr val="FF7F00"/>
                </a:solidFill>
                <a:latin typeface="Courier"/>
                <a:sym typeface="Courier New"/>
              </a:rPr>
              <a:t>'</a:t>
            </a:r>
            <a:r>
              <a:rPr lang="el-GR" sz="2600" i="0" u="none" strike="noStrike" cap="none" dirty="0">
                <a:solidFill>
                  <a:srgbClr val="FF7F00"/>
                </a:solidFill>
                <a:latin typeface="Courier"/>
                <a:ea typeface="Courier"/>
                <a:cs typeface="Courier"/>
                <a:sym typeface="Courier New"/>
              </a:rPr>
              <a:t>Μετά</a:t>
            </a:r>
            <a:r>
              <a:rPr lang="en-US" sz="2600" i="0" u="none" strike="noStrike" cap="none" dirty="0">
                <a:solidFill>
                  <a:srgbClr val="FF7F00"/>
                </a:solidFill>
                <a:latin typeface="Courier"/>
                <a:ea typeface="Courier"/>
                <a:cs typeface="Courier"/>
                <a:sym typeface="Courier New"/>
              </a:rPr>
              <a:t>', </a:t>
            </a:r>
            <a:r>
              <a:rPr lang="en-US" sz="2600" dirty="0" err="1">
                <a:solidFill>
                  <a:srgbClr val="00FF00"/>
                </a:solidFill>
                <a:latin typeface="Courier"/>
                <a:ea typeface="Courier"/>
                <a:cs typeface="Courier"/>
                <a:sym typeface="Courier New"/>
              </a:rPr>
              <a:t>largest_so_far</a:t>
            </a:r>
            <a:r>
              <a:rPr lang="en-US" sz="2600" dirty="0">
                <a:solidFill>
                  <a:schemeClr val="bg1"/>
                </a:solidFill>
                <a:latin typeface="Courier"/>
                <a:ea typeface="Courier"/>
                <a:cs typeface="Courier"/>
                <a:sym typeface="Courier New"/>
              </a:rPr>
              <a:t>)</a:t>
            </a:r>
          </a:p>
        </p:txBody>
      </p:sp>
      <p:sp>
        <p:nvSpPr>
          <p:cNvPr id="7" name="Shape 674">
            <a:extLst>
              <a:ext uri="{FF2B5EF4-FFF2-40B4-BE49-F238E27FC236}">
                <a16:creationId xmlns:a16="http://schemas.microsoft.com/office/drawing/2014/main" id="{6F5E1192-B6C7-4FA4-AE13-4B2FFB2D8C0B}"/>
              </a:ext>
            </a:extLst>
          </p:cNvPr>
          <p:cNvSpPr txBox="1"/>
          <p:nvPr/>
        </p:nvSpPr>
        <p:spPr>
          <a:xfrm>
            <a:off x="10337800" y="2407920"/>
            <a:ext cx="4219499" cy="498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a:t>
            </a:r>
            <a:r>
              <a:rPr lang="en-US" sz="3000" u="none" strike="noStrike" cap="none" dirty="0">
                <a:solidFill>
                  <a:srgbClr val="FFFF00"/>
                </a:solidFill>
                <a:latin typeface="Arial" charset="0"/>
                <a:ea typeface="Arial" charset="0"/>
                <a:cs typeface="Arial" charset="0"/>
                <a:sym typeface="Cabin"/>
              </a:rPr>
              <a:t> python </a:t>
            </a:r>
            <a:r>
              <a:rPr lang="en-US" sz="3000" dirty="0">
                <a:solidFill>
                  <a:srgbClr val="FFFF00"/>
                </a:solidFill>
                <a:latin typeface="Arial" charset="0"/>
                <a:ea typeface="Arial" charset="0"/>
                <a:cs typeface="Arial" charset="0"/>
                <a:sym typeface="Cabin"/>
              </a:rPr>
              <a:t>largest</a:t>
            </a:r>
            <a:r>
              <a:rPr lang="en-US" sz="3000" u="none" strike="noStrike" cap="none" dirty="0">
                <a:solidFill>
                  <a:srgbClr val="FFFF00"/>
                </a:solidFill>
                <a:latin typeface="Arial" charset="0"/>
                <a:ea typeface="Arial" charset="0"/>
                <a:cs typeface="Arial" charset="0"/>
                <a:sym typeface="Cabin"/>
              </a:rPr>
              <a:t>.py</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Πριν</a:t>
            </a:r>
            <a:r>
              <a:rPr lang="en-US" sz="3000" u="none" strike="noStrike" cap="none" dirty="0">
                <a:solidFill>
                  <a:srgbClr val="FF7F00"/>
                </a:solidFill>
                <a:latin typeface="Arial" charset="0"/>
                <a:ea typeface="Arial" charset="0"/>
                <a:cs typeface="Arial" charset="0"/>
                <a:sym typeface="Cabin"/>
              </a:rPr>
              <a:t> </a:t>
            </a:r>
            <a:r>
              <a:rPr lang="en-US" sz="3000" dirty="0">
                <a:solidFill>
                  <a:srgbClr val="00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9</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74</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74</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Μετά</a:t>
            </a:r>
            <a:r>
              <a:rPr lang="en-US" sz="3000" u="none" strike="noStrike" cap="none" dirty="0">
                <a:solidFill>
                  <a:srgbClr val="FF7F00"/>
                </a:solidFill>
                <a:latin typeface="Arial" charset="0"/>
                <a:ea typeface="Arial" charset="0"/>
                <a:cs typeface="Arial" charset="0"/>
                <a:sym typeface="Cabin"/>
              </a:rPr>
              <a:t> </a:t>
            </a:r>
            <a:r>
              <a:rPr lang="en-US" sz="3000" dirty="0">
                <a:solidFill>
                  <a:srgbClr val="00FFFF"/>
                </a:solidFill>
                <a:latin typeface="Arial" charset="0"/>
                <a:ea typeface="Arial" charset="0"/>
                <a:cs typeface="Arial" charset="0"/>
                <a:sym typeface="Cabin"/>
              </a:rPr>
              <a:t>74</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Shape 728"/>
          <p:cNvSpPr txBox="1">
            <a:spLocks noGrp="1"/>
          </p:cNvSpPr>
          <p:nvPr>
            <p:ph type="title"/>
          </p:nvPr>
        </p:nvSpPr>
        <p:spPr>
          <a:xfrm>
            <a:off x="827990" y="817418"/>
            <a:ext cx="1460002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dirty="0">
                <a:solidFill>
                  <a:srgbClr val="FFD966"/>
                </a:solidFill>
                <a:latin typeface="Arial" charset="0"/>
                <a:ea typeface="Arial" charset="0"/>
                <a:cs typeface="Arial" charset="0"/>
                <a:sym typeface="Cabin"/>
              </a:rPr>
              <a:t>Εντοπίζοντας την Μικρότερη Τιμή</a:t>
            </a:r>
            <a:endParaRPr lang="en-US" sz="7600" dirty="0">
              <a:solidFill>
                <a:srgbClr val="FFD966"/>
              </a:solidFill>
              <a:latin typeface="Arial" charset="0"/>
              <a:ea typeface="Arial" charset="0"/>
              <a:cs typeface="Arial" charset="0"/>
              <a:sym typeface="Cabin"/>
            </a:endParaRPr>
          </a:p>
        </p:txBody>
      </p:sp>
      <p:sp>
        <p:nvSpPr>
          <p:cNvPr id="729" name="Shape 729"/>
          <p:cNvSpPr txBox="1"/>
          <p:nvPr/>
        </p:nvSpPr>
        <p:spPr>
          <a:xfrm>
            <a:off x="1620375" y="3009225"/>
            <a:ext cx="79958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n-US" sz="2600" dirty="0" err="1">
                <a:solidFill>
                  <a:srgbClr val="00FF00"/>
                </a:solidFill>
                <a:latin typeface="Courier"/>
                <a:ea typeface="Courier"/>
                <a:cs typeface="Courier"/>
                <a:sym typeface="Courier New"/>
              </a:rPr>
              <a:t>smallest_so_far</a:t>
            </a:r>
            <a:r>
              <a:rPr lang="en-US" sz="2600" dirty="0">
                <a:solidFill>
                  <a:srgbClr val="00FF00"/>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t>
            </a:r>
            <a:r>
              <a:rPr lang="el-GR" sz="2600" i="0" u="none" strike="noStrike" cap="none" dirty="0">
                <a:solidFill>
                  <a:srgbClr val="FF7F00"/>
                </a:solidFill>
                <a:latin typeface="Courier"/>
                <a:ea typeface="Courier"/>
                <a:cs typeface="Courier"/>
                <a:sym typeface="Courier New"/>
              </a:rPr>
              <a:t>Πριν</a:t>
            </a:r>
            <a:r>
              <a:rPr lang="en-US" sz="2600" i="0" u="none" strike="noStrike" cap="none" dirty="0">
                <a:solidFill>
                  <a:srgbClr val="FF7F00"/>
                </a:solidFill>
                <a:latin typeface="Courier"/>
                <a:ea typeface="Courier"/>
                <a:cs typeface="Courier"/>
                <a:sym typeface="Courier New"/>
              </a:rPr>
              <a:t>', </a:t>
            </a:r>
            <a:r>
              <a:rPr lang="en-US" sz="2600" dirty="0" err="1">
                <a:solidFill>
                  <a:srgbClr val="00FF00"/>
                </a:solidFill>
                <a:latin typeface="Courier"/>
                <a:ea typeface="Courier"/>
                <a:cs typeface="Courier"/>
                <a:sym typeface="Courier New"/>
              </a:rPr>
              <a:t>smallest_so_far</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a:t>
            </a:r>
            <a:r>
              <a:rPr lang="en-US" sz="2600" i="0" u="none" strike="noStrike" cap="none" dirty="0" err="1">
                <a:solidFill>
                  <a:srgbClr val="FF00FF"/>
                </a:solidFill>
                <a:latin typeface="Courier"/>
                <a:ea typeface="Courier"/>
                <a:cs typeface="Courier"/>
                <a:sym typeface="Courier New"/>
              </a:rPr>
              <a:t>th</a:t>
            </a:r>
            <a:r>
              <a:rPr lang="en-US" sz="2600" dirty="0" err="1">
                <a:solidFill>
                  <a:srgbClr val="FF00FF"/>
                </a:solidFill>
                <a:latin typeface="Courier"/>
                <a:ea typeface="Courier"/>
                <a:cs typeface="Courier"/>
                <a:sym typeface="Courier New"/>
              </a:rPr>
              <a:t>e_num</a:t>
            </a: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rgbClr val="FFFF00"/>
              </a:buClr>
              <a:buSzPct val="25000"/>
              <a:buFont typeface="Cabin"/>
              <a:buNone/>
            </a:pPr>
            <a:r>
              <a:rPr lang="en-US" sz="2600" dirty="0">
                <a:solidFill>
                  <a:srgbClr val="FF00FF"/>
                </a:solidFill>
                <a:latin typeface="Courier"/>
                <a:ea typeface="Courier"/>
                <a:cs typeface="Courier"/>
                <a:sym typeface="Courier New"/>
              </a:rPr>
              <a:t>   if </a:t>
            </a:r>
            <a:r>
              <a:rPr lang="en-US" sz="2600" dirty="0" err="1">
                <a:solidFill>
                  <a:srgbClr val="FF00FF"/>
                </a:solidFill>
                <a:latin typeface="Courier"/>
                <a:ea typeface="Courier"/>
                <a:cs typeface="Courier"/>
                <a:sym typeface="Courier New"/>
              </a:rPr>
              <a:t>the_num</a:t>
            </a:r>
            <a:r>
              <a:rPr lang="en-US" sz="2600" dirty="0">
                <a:solidFill>
                  <a:srgbClr val="FF00FF"/>
                </a:solidFill>
                <a:latin typeface="Courier"/>
                <a:ea typeface="Courier"/>
                <a:cs typeface="Courier"/>
                <a:sym typeface="Courier New"/>
              </a:rPr>
              <a:t> &lt; </a:t>
            </a:r>
            <a:r>
              <a:rPr lang="en-US" sz="2600" dirty="0" err="1">
                <a:solidFill>
                  <a:srgbClr val="00FF00"/>
                </a:solidFill>
                <a:latin typeface="Courier"/>
                <a:ea typeface="Courier"/>
                <a:cs typeface="Courier"/>
                <a:sym typeface="Courier New"/>
              </a:rPr>
              <a:t>smallest_so_far</a:t>
            </a:r>
            <a:r>
              <a:rPr lang="en-US" sz="2600" dirty="0">
                <a:solidFill>
                  <a:srgbClr val="FF00FF"/>
                </a:solidFill>
                <a:latin typeface="Courier"/>
                <a:ea typeface="Courier"/>
                <a:cs typeface="Courier"/>
                <a:sym typeface="Courier New"/>
              </a:rPr>
              <a:t> :</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dirty="0" err="1">
                <a:solidFill>
                  <a:srgbClr val="00FF00"/>
                </a:solidFill>
                <a:latin typeface="Courier"/>
                <a:ea typeface="Courier"/>
                <a:cs typeface="Courier"/>
                <a:sym typeface="Courier New"/>
              </a:rPr>
              <a:t>smallest_so_far</a:t>
            </a:r>
            <a:r>
              <a:rPr lang="en-US" sz="2600" dirty="0">
                <a:solidFill>
                  <a:srgbClr val="00FF00"/>
                </a:solidFill>
                <a:latin typeface="Courier"/>
                <a:ea typeface="Courier"/>
                <a:cs typeface="Courier"/>
                <a:sym typeface="Courier New"/>
              </a:rPr>
              <a:t> = </a:t>
            </a:r>
            <a:r>
              <a:rPr lang="en-US" sz="2600" dirty="0" err="1">
                <a:solidFill>
                  <a:srgbClr val="FF00FF"/>
                </a:solidFill>
                <a:latin typeface="Courier"/>
                <a:ea typeface="Courier"/>
                <a:cs typeface="Courier"/>
                <a:sym typeface="Courier New"/>
              </a:rPr>
              <a:t>the_num</a:t>
            </a:r>
            <a:endParaRPr lang="en-US"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dirty="0" err="1">
                <a:solidFill>
                  <a:srgbClr val="00FF00"/>
                </a:solidFill>
                <a:latin typeface="Courier"/>
                <a:ea typeface="Courier"/>
                <a:cs typeface="Courier"/>
                <a:sym typeface="Courier New"/>
              </a:rPr>
              <a:t>smallest_so_far</a:t>
            </a:r>
            <a:r>
              <a:rPr lang="en-US" sz="2600" dirty="0">
                <a:solidFill>
                  <a:srgbClr val="00FF00"/>
                </a:solidFill>
                <a:latin typeface="Courier"/>
                <a:ea typeface="Courier"/>
                <a:cs typeface="Courier"/>
                <a:sym typeface="Courier New"/>
              </a:rPr>
              <a:t>,</a:t>
            </a:r>
            <a:r>
              <a:rPr lang="en-US" sz="2600" i="0" u="none" strike="noStrike" cap="none" dirty="0">
                <a:solidFill>
                  <a:srgbClr val="FF00FF"/>
                </a:solidFill>
                <a:latin typeface="Courier"/>
                <a:ea typeface="Courier"/>
                <a:cs typeface="Courier"/>
                <a:sym typeface="Courier New"/>
              </a:rPr>
              <a:t> </a:t>
            </a:r>
            <a:r>
              <a:rPr lang="en-US" sz="2600" dirty="0" err="1">
                <a:solidFill>
                  <a:srgbClr val="FF00FF"/>
                </a:solidFill>
                <a:latin typeface="Courier"/>
                <a:ea typeface="Courier"/>
                <a:cs typeface="Courier"/>
                <a:sym typeface="Courier New"/>
              </a:rPr>
              <a:t>the_num</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Font typeface="Cabin"/>
              <a:buNone/>
            </a:pPr>
            <a:endParaRPr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i="0" u="none" strike="noStrike" cap="none"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t>
            </a:r>
            <a:r>
              <a:rPr lang="el-GR" sz="2600" i="0" u="none" strike="noStrike" cap="none" dirty="0">
                <a:solidFill>
                  <a:srgbClr val="FF7F00"/>
                </a:solidFill>
                <a:latin typeface="Courier"/>
                <a:ea typeface="Courier"/>
                <a:cs typeface="Courier"/>
                <a:sym typeface="Courier New"/>
              </a:rPr>
              <a:t>Μετά</a:t>
            </a:r>
            <a:r>
              <a:rPr lang="en-US" sz="2600" i="0" u="none" strike="noStrike" cap="none" dirty="0">
                <a:solidFill>
                  <a:srgbClr val="FF7F00"/>
                </a:solidFill>
                <a:latin typeface="Courier"/>
                <a:ea typeface="Courier"/>
                <a:cs typeface="Courier"/>
                <a:sym typeface="Courier New"/>
              </a:rPr>
              <a:t>', </a:t>
            </a:r>
            <a:r>
              <a:rPr lang="en-US" sz="2600" dirty="0" err="1">
                <a:solidFill>
                  <a:srgbClr val="00FF00"/>
                </a:solidFill>
                <a:latin typeface="Courier"/>
                <a:ea typeface="Courier"/>
                <a:cs typeface="Courier"/>
                <a:sym typeface="Courier New"/>
              </a:rPr>
              <a:t>smallest_so_far</a:t>
            </a:r>
            <a:r>
              <a:rPr lang="en-US" sz="2600" dirty="0">
                <a:solidFill>
                  <a:schemeClr val="bg1"/>
                </a:solidFill>
                <a:latin typeface="Courier"/>
                <a:ea typeface="Courier"/>
                <a:cs typeface="Courier"/>
                <a:sym typeface="Courier New"/>
              </a:rPr>
              <a:t>)</a:t>
            </a:r>
          </a:p>
        </p:txBody>
      </p:sp>
      <p:sp>
        <p:nvSpPr>
          <p:cNvPr id="730" name="Shape 730"/>
          <p:cNvSpPr txBox="1"/>
          <p:nvPr/>
        </p:nvSpPr>
        <p:spPr>
          <a:xfrm>
            <a:off x="906525" y="7194551"/>
            <a:ext cx="14757599" cy="992188"/>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l-GR" sz="3200" dirty="0">
                <a:solidFill>
                  <a:schemeClr val="lt1"/>
                </a:solidFill>
                <a:latin typeface="Arial" charset="0"/>
                <a:ea typeface="Arial" charset="0"/>
                <a:cs typeface="Arial" charset="0"/>
                <a:sym typeface="Cabin"/>
              </a:rPr>
              <a:t>Αλλάξαμε το όνομα της μεταβλητής σε</a:t>
            </a:r>
            <a:r>
              <a:rPr lang="en-US" sz="3200" dirty="0">
                <a:solidFill>
                  <a:schemeClr val="lt1"/>
                </a:solidFill>
                <a:latin typeface="Arial" charset="0"/>
                <a:ea typeface="Arial" charset="0"/>
                <a:cs typeface="Arial" charset="0"/>
                <a:sym typeface="Cabin"/>
              </a:rPr>
              <a:t> </a:t>
            </a:r>
            <a:r>
              <a:rPr lang="en-US" sz="3200" dirty="0" err="1">
                <a:solidFill>
                  <a:srgbClr val="00FF00"/>
                </a:solidFill>
                <a:latin typeface="Arial" charset="0"/>
                <a:ea typeface="Arial" charset="0"/>
                <a:cs typeface="Arial" charset="0"/>
                <a:sym typeface="Cabin"/>
              </a:rPr>
              <a:t>smallest_so_far</a:t>
            </a:r>
            <a:r>
              <a:rPr lang="en-US" sz="3200" dirty="0">
                <a:solidFill>
                  <a:schemeClr val="lt1"/>
                </a:solidFill>
                <a:latin typeface="Arial" charset="0"/>
                <a:ea typeface="Arial" charset="0"/>
                <a:cs typeface="Arial" charset="0"/>
                <a:sym typeface="Cabin"/>
              </a:rPr>
              <a:t> </a:t>
            </a:r>
            <a:r>
              <a:rPr lang="el-GR" sz="3200" dirty="0">
                <a:solidFill>
                  <a:schemeClr val="lt1"/>
                </a:solidFill>
                <a:latin typeface="Arial" charset="0"/>
                <a:ea typeface="Arial" charset="0"/>
                <a:cs typeface="Arial" charset="0"/>
                <a:sym typeface="Cabin"/>
              </a:rPr>
              <a:t>και αλλάξαμε το</a:t>
            </a:r>
            <a:r>
              <a:rPr lang="en-US" sz="3200" dirty="0">
                <a:solidFill>
                  <a:schemeClr val="lt1"/>
                </a:solidFill>
                <a:latin typeface="Arial" charset="0"/>
                <a:ea typeface="Arial" charset="0"/>
                <a:cs typeface="Arial" charset="0"/>
                <a:sym typeface="Cabin"/>
              </a:rPr>
              <a:t> </a:t>
            </a:r>
            <a:r>
              <a:rPr lang="en-US" sz="3200" dirty="0">
                <a:solidFill>
                  <a:srgbClr val="00FFFF"/>
                </a:solidFill>
                <a:latin typeface="Arial" charset="0"/>
                <a:ea typeface="Arial" charset="0"/>
                <a:cs typeface="Arial" charset="0"/>
                <a:sym typeface="Cabin"/>
              </a:rPr>
              <a:t>&gt;</a:t>
            </a:r>
            <a:r>
              <a:rPr lang="en-US" sz="3200" dirty="0">
                <a:solidFill>
                  <a:schemeClr val="lt1"/>
                </a:solidFill>
                <a:latin typeface="Arial" charset="0"/>
                <a:ea typeface="Arial" charset="0"/>
                <a:cs typeface="Arial" charset="0"/>
                <a:sym typeface="Cabin"/>
              </a:rPr>
              <a:t> </a:t>
            </a:r>
            <a:r>
              <a:rPr lang="el-GR" sz="3200" dirty="0">
                <a:solidFill>
                  <a:schemeClr val="lt1"/>
                </a:solidFill>
                <a:latin typeface="Arial" charset="0"/>
                <a:ea typeface="Arial" charset="0"/>
                <a:cs typeface="Arial" charset="0"/>
                <a:sym typeface="Cabin"/>
              </a:rPr>
              <a:t>σε</a:t>
            </a:r>
            <a:r>
              <a:rPr lang="en-US" sz="3200" dirty="0">
                <a:solidFill>
                  <a:schemeClr val="lt1"/>
                </a:solidFill>
                <a:latin typeface="Arial" charset="0"/>
                <a:ea typeface="Arial" charset="0"/>
                <a:cs typeface="Arial" charset="0"/>
                <a:sym typeface="Cabin"/>
              </a:rPr>
              <a:t> </a:t>
            </a:r>
            <a:r>
              <a:rPr lang="en-US" sz="3200" dirty="0">
                <a:solidFill>
                  <a:srgbClr val="00FFFF"/>
                </a:solidFill>
                <a:latin typeface="Arial" charset="0"/>
                <a:ea typeface="Arial" charset="0"/>
                <a:cs typeface="Arial" charset="0"/>
                <a:sym typeface="Cabin"/>
              </a:rPr>
              <a:t>&lt;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Shape 728"/>
          <p:cNvSpPr txBox="1">
            <a:spLocks noGrp="1"/>
          </p:cNvSpPr>
          <p:nvPr>
            <p:ph type="title"/>
          </p:nvPr>
        </p:nvSpPr>
        <p:spPr>
          <a:xfrm>
            <a:off x="873788" y="817418"/>
            <a:ext cx="14508424"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dirty="0">
                <a:solidFill>
                  <a:srgbClr val="FFD966"/>
                </a:solidFill>
                <a:latin typeface="Arial" charset="0"/>
                <a:ea typeface="Arial" charset="0"/>
                <a:cs typeface="Arial" charset="0"/>
                <a:sym typeface="Cabin"/>
              </a:rPr>
              <a:t>Εντοπίζοντας την Μικρότερη Τιμή</a:t>
            </a:r>
            <a:endParaRPr lang="en-US" sz="7600" dirty="0">
              <a:solidFill>
                <a:srgbClr val="FFD966"/>
              </a:solidFill>
              <a:latin typeface="Arial" charset="0"/>
              <a:ea typeface="Arial" charset="0"/>
              <a:cs typeface="Arial" charset="0"/>
              <a:sym typeface="Cabin"/>
            </a:endParaRPr>
          </a:p>
        </p:txBody>
      </p:sp>
      <p:sp>
        <p:nvSpPr>
          <p:cNvPr id="729" name="Shape 729"/>
          <p:cNvSpPr txBox="1"/>
          <p:nvPr/>
        </p:nvSpPr>
        <p:spPr>
          <a:xfrm>
            <a:off x="1620375" y="3009225"/>
            <a:ext cx="79958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n-US" sz="2600" dirty="0" err="1">
                <a:solidFill>
                  <a:srgbClr val="00FF00"/>
                </a:solidFill>
                <a:latin typeface="Courier"/>
                <a:ea typeface="Courier"/>
                <a:cs typeface="Courier"/>
                <a:sym typeface="Courier New"/>
              </a:rPr>
              <a:t>smallest_so_far</a:t>
            </a:r>
            <a:r>
              <a:rPr lang="en-US" sz="2600" dirty="0">
                <a:solidFill>
                  <a:srgbClr val="00FF00"/>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t>
            </a:r>
            <a:r>
              <a:rPr lang="en-US" sz="2600" i="0" u="none" strike="noStrike" cap="none" dirty="0" err="1">
                <a:solidFill>
                  <a:srgbClr val="FF7F00"/>
                </a:solidFill>
                <a:latin typeface="Courier"/>
                <a:ea typeface="Courier"/>
                <a:cs typeface="Courier"/>
                <a:sym typeface="Courier New"/>
              </a:rPr>
              <a:t>Πριν</a:t>
            </a:r>
            <a:r>
              <a:rPr lang="en-US" sz="2600" i="0" u="none" strike="noStrike" cap="none" dirty="0">
                <a:solidFill>
                  <a:srgbClr val="FF7F00"/>
                </a:solidFill>
                <a:latin typeface="Courier"/>
                <a:ea typeface="Courier"/>
                <a:cs typeface="Courier"/>
                <a:sym typeface="Courier New"/>
              </a:rPr>
              <a:t>', </a:t>
            </a:r>
            <a:r>
              <a:rPr lang="en-US" sz="2600" dirty="0" err="1">
                <a:solidFill>
                  <a:srgbClr val="00FF00"/>
                </a:solidFill>
                <a:latin typeface="Courier"/>
                <a:ea typeface="Courier"/>
                <a:cs typeface="Courier"/>
                <a:sym typeface="Courier New"/>
              </a:rPr>
              <a:t>smallest_so_far</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a:t>
            </a:r>
            <a:r>
              <a:rPr lang="en-US" sz="2600" i="0" u="none" strike="noStrike" cap="none" dirty="0" err="1">
                <a:solidFill>
                  <a:srgbClr val="FF00FF"/>
                </a:solidFill>
                <a:latin typeface="Courier"/>
                <a:ea typeface="Courier"/>
                <a:cs typeface="Courier"/>
                <a:sym typeface="Courier New"/>
              </a:rPr>
              <a:t>th</a:t>
            </a:r>
            <a:r>
              <a:rPr lang="en-US" sz="2600" dirty="0" err="1">
                <a:solidFill>
                  <a:srgbClr val="FF00FF"/>
                </a:solidFill>
                <a:latin typeface="Courier"/>
                <a:ea typeface="Courier"/>
                <a:cs typeface="Courier"/>
                <a:sym typeface="Courier New"/>
              </a:rPr>
              <a:t>e_num</a:t>
            </a: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rgbClr val="FFFF00"/>
              </a:buClr>
              <a:buSzPct val="25000"/>
              <a:buFont typeface="Cabin"/>
              <a:buNone/>
            </a:pPr>
            <a:r>
              <a:rPr lang="en-US" sz="2600" dirty="0">
                <a:solidFill>
                  <a:srgbClr val="FF00FF"/>
                </a:solidFill>
                <a:latin typeface="Courier"/>
                <a:ea typeface="Courier"/>
                <a:cs typeface="Courier"/>
                <a:sym typeface="Courier New"/>
              </a:rPr>
              <a:t>   if </a:t>
            </a:r>
            <a:r>
              <a:rPr lang="en-US" sz="2600" dirty="0" err="1">
                <a:solidFill>
                  <a:srgbClr val="FF00FF"/>
                </a:solidFill>
                <a:latin typeface="Courier"/>
                <a:ea typeface="Courier"/>
                <a:cs typeface="Courier"/>
                <a:sym typeface="Courier New"/>
              </a:rPr>
              <a:t>the_num</a:t>
            </a:r>
            <a:r>
              <a:rPr lang="en-US" sz="2600" dirty="0">
                <a:solidFill>
                  <a:srgbClr val="FF00FF"/>
                </a:solidFill>
                <a:latin typeface="Courier"/>
                <a:ea typeface="Courier"/>
                <a:cs typeface="Courier"/>
                <a:sym typeface="Courier New"/>
              </a:rPr>
              <a:t> &lt; </a:t>
            </a:r>
            <a:r>
              <a:rPr lang="en-US" sz="2600" dirty="0" err="1">
                <a:solidFill>
                  <a:srgbClr val="00FF00"/>
                </a:solidFill>
                <a:latin typeface="Courier"/>
                <a:ea typeface="Courier"/>
                <a:cs typeface="Courier"/>
                <a:sym typeface="Courier New"/>
              </a:rPr>
              <a:t>smallest_so_far</a:t>
            </a:r>
            <a:r>
              <a:rPr lang="en-US" sz="2600" dirty="0">
                <a:solidFill>
                  <a:srgbClr val="FF00FF"/>
                </a:solidFill>
                <a:latin typeface="Courier"/>
                <a:ea typeface="Courier"/>
                <a:cs typeface="Courier"/>
                <a:sym typeface="Courier New"/>
              </a:rPr>
              <a:t> :</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dirty="0" err="1">
                <a:solidFill>
                  <a:srgbClr val="00FF00"/>
                </a:solidFill>
                <a:latin typeface="Courier"/>
                <a:ea typeface="Courier"/>
                <a:cs typeface="Courier"/>
                <a:sym typeface="Courier New"/>
              </a:rPr>
              <a:t>smallest_so_far</a:t>
            </a:r>
            <a:r>
              <a:rPr lang="en-US" sz="2600" dirty="0">
                <a:solidFill>
                  <a:srgbClr val="00FF00"/>
                </a:solidFill>
                <a:latin typeface="Courier"/>
                <a:ea typeface="Courier"/>
                <a:cs typeface="Courier"/>
                <a:sym typeface="Courier New"/>
              </a:rPr>
              <a:t> = </a:t>
            </a:r>
            <a:r>
              <a:rPr lang="en-US" sz="2600" dirty="0" err="1">
                <a:solidFill>
                  <a:srgbClr val="FF00FF"/>
                </a:solidFill>
                <a:latin typeface="Courier"/>
                <a:ea typeface="Courier"/>
                <a:cs typeface="Courier"/>
                <a:sym typeface="Courier New"/>
              </a:rPr>
              <a:t>the_num</a:t>
            </a:r>
            <a:endParaRPr lang="en-US"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dirty="0" err="1">
                <a:solidFill>
                  <a:srgbClr val="00FF00"/>
                </a:solidFill>
                <a:latin typeface="Courier"/>
                <a:ea typeface="Courier"/>
                <a:cs typeface="Courier"/>
                <a:sym typeface="Courier New"/>
              </a:rPr>
              <a:t>smallest_so_far</a:t>
            </a:r>
            <a:r>
              <a:rPr lang="en-US" sz="2600" dirty="0">
                <a:solidFill>
                  <a:srgbClr val="00FF00"/>
                </a:solidFill>
                <a:latin typeface="Courier"/>
                <a:ea typeface="Courier"/>
                <a:cs typeface="Courier"/>
                <a:sym typeface="Courier New"/>
              </a:rPr>
              <a:t>,</a:t>
            </a:r>
            <a:r>
              <a:rPr lang="en-US" sz="2600" i="0" u="none" strike="noStrike" cap="none" dirty="0">
                <a:solidFill>
                  <a:srgbClr val="FF00FF"/>
                </a:solidFill>
                <a:latin typeface="Courier"/>
                <a:ea typeface="Courier"/>
                <a:cs typeface="Courier"/>
                <a:sym typeface="Courier New"/>
              </a:rPr>
              <a:t> </a:t>
            </a:r>
            <a:r>
              <a:rPr lang="en-US" sz="2600" dirty="0" err="1">
                <a:solidFill>
                  <a:srgbClr val="FF00FF"/>
                </a:solidFill>
                <a:latin typeface="Courier"/>
                <a:ea typeface="Courier"/>
                <a:cs typeface="Courier"/>
                <a:sym typeface="Courier New"/>
              </a:rPr>
              <a:t>the_num</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Font typeface="Cabin"/>
              <a:buNone/>
            </a:pPr>
            <a:endParaRPr lang="en-US"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i="0" u="none" strike="noStrike" cap="none"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t>
            </a:r>
            <a:r>
              <a:rPr lang="en-US" sz="2600" i="0" u="none" strike="noStrike" cap="none" dirty="0" err="1">
                <a:solidFill>
                  <a:srgbClr val="FF7F00"/>
                </a:solidFill>
                <a:latin typeface="Courier"/>
                <a:ea typeface="Courier"/>
                <a:cs typeface="Courier"/>
                <a:sym typeface="Courier New"/>
              </a:rPr>
              <a:t>Μετά</a:t>
            </a:r>
            <a:r>
              <a:rPr lang="en-US" sz="2600" i="0" u="none" strike="noStrike" cap="none" dirty="0">
                <a:solidFill>
                  <a:srgbClr val="FF7F00"/>
                </a:solidFill>
                <a:latin typeface="Courier"/>
                <a:ea typeface="Courier"/>
                <a:cs typeface="Courier"/>
                <a:sym typeface="Courier New"/>
              </a:rPr>
              <a:t>', </a:t>
            </a:r>
            <a:r>
              <a:rPr lang="en-US" sz="2600" dirty="0" err="1">
                <a:solidFill>
                  <a:srgbClr val="00FF00"/>
                </a:solidFill>
                <a:latin typeface="Courier"/>
                <a:ea typeface="Courier"/>
                <a:cs typeface="Courier"/>
                <a:sym typeface="Courier New"/>
              </a:rPr>
              <a:t>smallest_so_far</a:t>
            </a:r>
            <a:r>
              <a:rPr lang="en-US" sz="2600" dirty="0">
                <a:solidFill>
                  <a:schemeClr val="bg1"/>
                </a:solidFill>
                <a:latin typeface="Courier"/>
                <a:ea typeface="Courier"/>
                <a:cs typeface="Courier"/>
                <a:sym typeface="Courier New"/>
              </a:rPr>
              <a:t>)</a:t>
            </a:r>
          </a:p>
        </p:txBody>
      </p:sp>
      <p:sp>
        <p:nvSpPr>
          <p:cNvPr id="730" name="Shape 730"/>
          <p:cNvSpPr txBox="1"/>
          <p:nvPr/>
        </p:nvSpPr>
        <p:spPr>
          <a:xfrm>
            <a:off x="906525" y="7194551"/>
            <a:ext cx="14757599" cy="992188"/>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l-GR" sz="3200" dirty="0">
                <a:solidFill>
                  <a:schemeClr val="lt1"/>
                </a:solidFill>
                <a:latin typeface="Arial" charset="0"/>
                <a:ea typeface="Arial" charset="0"/>
                <a:cs typeface="Arial" charset="0"/>
                <a:sym typeface="Cabin"/>
              </a:rPr>
              <a:t>Αλλάξαμε το όνομα της μεταβλητής σε</a:t>
            </a:r>
            <a:r>
              <a:rPr lang="en-US" sz="3200" dirty="0">
                <a:solidFill>
                  <a:schemeClr val="lt1"/>
                </a:solidFill>
                <a:latin typeface="Arial" charset="0"/>
                <a:ea typeface="Arial" charset="0"/>
                <a:cs typeface="Arial" charset="0"/>
                <a:sym typeface="Cabin"/>
              </a:rPr>
              <a:t> </a:t>
            </a:r>
            <a:r>
              <a:rPr lang="en-US" sz="3200" dirty="0" err="1">
                <a:solidFill>
                  <a:srgbClr val="00FF00"/>
                </a:solidFill>
                <a:latin typeface="Arial" charset="0"/>
                <a:ea typeface="Arial" charset="0"/>
                <a:cs typeface="Arial" charset="0"/>
                <a:sym typeface="Cabin"/>
              </a:rPr>
              <a:t>smallest_so_far</a:t>
            </a:r>
            <a:r>
              <a:rPr lang="en-US" sz="3200" dirty="0">
                <a:solidFill>
                  <a:schemeClr val="lt1"/>
                </a:solidFill>
                <a:latin typeface="Arial" charset="0"/>
                <a:ea typeface="Arial" charset="0"/>
                <a:cs typeface="Arial" charset="0"/>
                <a:sym typeface="Cabin"/>
              </a:rPr>
              <a:t> </a:t>
            </a:r>
            <a:r>
              <a:rPr lang="el-GR" sz="3200" dirty="0">
                <a:solidFill>
                  <a:schemeClr val="lt1"/>
                </a:solidFill>
                <a:latin typeface="Arial" charset="0"/>
                <a:ea typeface="Arial" charset="0"/>
                <a:cs typeface="Arial" charset="0"/>
                <a:sym typeface="Cabin"/>
              </a:rPr>
              <a:t>και αλλάξαμε το</a:t>
            </a:r>
            <a:r>
              <a:rPr lang="en-US" sz="3200" dirty="0">
                <a:solidFill>
                  <a:schemeClr val="lt1"/>
                </a:solidFill>
                <a:latin typeface="Arial" charset="0"/>
                <a:ea typeface="Arial" charset="0"/>
                <a:cs typeface="Arial" charset="0"/>
                <a:sym typeface="Cabin"/>
              </a:rPr>
              <a:t> </a:t>
            </a:r>
            <a:r>
              <a:rPr lang="en-US" sz="3200" dirty="0">
                <a:solidFill>
                  <a:srgbClr val="00FFFF"/>
                </a:solidFill>
                <a:latin typeface="Arial" charset="0"/>
                <a:ea typeface="Arial" charset="0"/>
                <a:cs typeface="Arial" charset="0"/>
                <a:sym typeface="Cabin"/>
              </a:rPr>
              <a:t>&gt;</a:t>
            </a:r>
            <a:r>
              <a:rPr lang="en-US" sz="3200" dirty="0">
                <a:solidFill>
                  <a:schemeClr val="lt1"/>
                </a:solidFill>
                <a:latin typeface="Arial" charset="0"/>
                <a:ea typeface="Arial" charset="0"/>
                <a:cs typeface="Arial" charset="0"/>
                <a:sym typeface="Cabin"/>
              </a:rPr>
              <a:t> </a:t>
            </a:r>
            <a:r>
              <a:rPr lang="el-GR" sz="3200" dirty="0">
                <a:solidFill>
                  <a:schemeClr val="lt1"/>
                </a:solidFill>
                <a:latin typeface="Arial" charset="0"/>
                <a:ea typeface="Arial" charset="0"/>
                <a:cs typeface="Arial" charset="0"/>
                <a:sym typeface="Cabin"/>
              </a:rPr>
              <a:t>σε</a:t>
            </a:r>
            <a:r>
              <a:rPr lang="en-US" sz="3200" dirty="0">
                <a:solidFill>
                  <a:schemeClr val="lt1"/>
                </a:solidFill>
                <a:latin typeface="Arial" charset="0"/>
                <a:ea typeface="Arial" charset="0"/>
                <a:cs typeface="Arial" charset="0"/>
                <a:sym typeface="Cabin"/>
              </a:rPr>
              <a:t> </a:t>
            </a:r>
            <a:r>
              <a:rPr lang="en-US" sz="3200" dirty="0">
                <a:solidFill>
                  <a:srgbClr val="00FFFF"/>
                </a:solidFill>
                <a:latin typeface="Arial" charset="0"/>
                <a:ea typeface="Arial" charset="0"/>
                <a:cs typeface="Arial" charset="0"/>
                <a:sym typeface="Cabin"/>
              </a:rPr>
              <a:t>&lt;</a:t>
            </a:r>
          </a:p>
        </p:txBody>
      </p:sp>
      <p:sp>
        <p:nvSpPr>
          <p:cNvPr id="5" name="Shape 737"/>
          <p:cNvSpPr txBox="1"/>
          <p:nvPr/>
        </p:nvSpPr>
        <p:spPr>
          <a:xfrm>
            <a:off x="10261600" y="2286000"/>
            <a:ext cx="4219499" cy="498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a:t>
            </a:r>
            <a:r>
              <a:rPr lang="en-US" sz="3000" u="none" strike="noStrike" cap="none" dirty="0">
                <a:solidFill>
                  <a:srgbClr val="FFFF00"/>
                </a:solidFill>
                <a:latin typeface="Arial" charset="0"/>
                <a:ea typeface="Arial" charset="0"/>
                <a:cs typeface="Arial" charset="0"/>
                <a:sym typeface="Cabin"/>
              </a:rPr>
              <a:t> python </a:t>
            </a:r>
            <a:r>
              <a:rPr lang="en-US" sz="3000" dirty="0">
                <a:solidFill>
                  <a:srgbClr val="FFFF00"/>
                </a:solidFill>
                <a:latin typeface="Arial" charset="0"/>
                <a:ea typeface="Arial" charset="0"/>
                <a:cs typeface="Arial" charset="0"/>
                <a:sym typeface="Cabin"/>
              </a:rPr>
              <a:t>smallbad</a:t>
            </a:r>
            <a:r>
              <a:rPr lang="en-US" sz="3000" u="none" strike="noStrike" cap="none" dirty="0">
                <a:solidFill>
                  <a:srgbClr val="FFFF00"/>
                </a:solidFill>
                <a:latin typeface="Arial" charset="0"/>
                <a:ea typeface="Arial" charset="0"/>
                <a:cs typeface="Arial" charset="0"/>
                <a:sym typeface="Cabin"/>
              </a:rPr>
              <a:t>.py</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Πριν</a:t>
            </a:r>
            <a:r>
              <a:rPr lang="en-US" sz="3000" u="none" strike="noStrike" cap="none" dirty="0">
                <a:solidFill>
                  <a:srgbClr val="FF7F00"/>
                </a:solidFill>
                <a:latin typeface="Arial" charset="0"/>
                <a:ea typeface="Arial" charset="0"/>
                <a:cs typeface="Arial" charset="0"/>
                <a:sym typeface="Cabin"/>
              </a:rPr>
              <a:t> </a:t>
            </a:r>
            <a:r>
              <a:rPr lang="en-US" sz="3000" dirty="0">
                <a:solidFill>
                  <a:srgbClr val="00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-1</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-1</a:t>
            </a:r>
            <a:r>
              <a:rPr lang="en-US" sz="3000" u="none" strike="noStrike" cap="none" dirty="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-1</a:t>
            </a:r>
            <a:r>
              <a:rPr lang="en-US" sz="3000" u="none" strike="noStrike" cap="none" dirty="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-1</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-1</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-1</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l-GR" sz="3000" dirty="0">
                <a:solidFill>
                  <a:srgbClr val="FF7F00"/>
                </a:solidFill>
                <a:latin typeface="Arial" charset="0"/>
                <a:ea typeface="Arial" charset="0"/>
                <a:cs typeface="Arial" charset="0"/>
                <a:sym typeface="Cabin"/>
              </a:rPr>
              <a:t>Μετά</a:t>
            </a:r>
            <a:r>
              <a:rPr lang="en-US" sz="3000" u="none" strike="noStrike" cap="none" dirty="0">
                <a:solidFill>
                  <a:srgbClr val="FF7F00"/>
                </a:solidFill>
                <a:latin typeface="Arial" charset="0"/>
                <a:ea typeface="Arial" charset="0"/>
                <a:cs typeface="Arial" charset="0"/>
                <a:sym typeface="Cabin"/>
              </a:rPr>
              <a:t> </a:t>
            </a:r>
            <a:r>
              <a:rPr lang="en-US" sz="3000" dirty="0">
                <a:solidFill>
                  <a:srgbClr val="00FFFF"/>
                </a:solidFill>
                <a:latin typeface="Arial" charset="0"/>
                <a:ea typeface="Arial" charset="0"/>
                <a:cs typeface="Arial" charset="0"/>
                <a:sym typeface="Cabin"/>
              </a:rPr>
              <a:t>-1</a:t>
            </a:r>
          </a:p>
        </p:txBody>
      </p:sp>
    </p:spTree>
    <p:extLst>
      <p:ext uri="{BB962C8B-B14F-4D97-AF65-F5344CB8AC3E}">
        <p14:creationId xmlns:p14="http://schemas.microsoft.com/office/powerpoint/2010/main" val="165775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Διαφυγή από το Βρόχο</a:t>
            </a:r>
            <a:endParaRPr lang="en-US" sz="7600" u="none" strike="noStrike" cap="none" dirty="0">
              <a:solidFill>
                <a:srgbClr val="FFD966"/>
              </a:solidFill>
              <a:latin typeface="Arial" charset="0"/>
              <a:ea typeface="Arial" charset="0"/>
              <a:cs typeface="Arial" charset="0"/>
              <a:sym typeface="Cabin"/>
            </a:endParaRPr>
          </a:p>
        </p:txBody>
      </p:sp>
      <p:sp>
        <p:nvSpPr>
          <p:cNvPr id="293" name="Shape 293"/>
          <p:cNvSpPr txBox="1">
            <a:spLocks noGrp="1"/>
          </p:cNvSpPr>
          <p:nvPr>
            <p:ph type="body" idx="1"/>
          </p:nvPr>
        </p:nvSpPr>
        <p:spPr>
          <a:xfrm>
            <a:off x="1155700" y="2603500"/>
            <a:ext cx="13932000" cy="2701025"/>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Η δήλωση </a:t>
            </a:r>
            <a:r>
              <a:rPr lang="en-US" sz="3600" u="none" strike="noStrike" cap="none" dirty="0">
                <a:solidFill>
                  <a:srgbClr val="FFFF00"/>
                </a:solidFill>
                <a:latin typeface="Arial" charset="0"/>
                <a:ea typeface="Arial" charset="0"/>
                <a:cs typeface="Arial" charset="0"/>
                <a:sym typeface="Cabin"/>
              </a:rPr>
              <a:t>break</a:t>
            </a:r>
            <a:r>
              <a:rPr lang="el-GR" sz="3600" u="none" strike="noStrike" cap="none" dirty="0">
                <a:solidFill>
                  <a:schemeClr val="lt1"/>
                </a:solidFill>
                <a:latin typeface="Arial" charset="0"/>
                <a:ea typeface="Arial" charset="0"/>
                <a:cs typeface="Arial" charset="0"/>
                <a:sym typeface="Cabin"/>
              </a:rPr>
              <a:t> </a:t>
            </a:r>
            <a:r>
              <a:rPr lang="el-GR" sz="3600" dirty="0">
                <a:solidFill>
                  <a:schemeClr val="lt1"/>
                </a:solidFill>
                <a:latin typeface="Arial" charset="0"/>
                <a:ea typeface="Arial" charset="0"/>
                <a:cs typeface="Arial" charset="0"/>
                <a:sym typeface="Cabin"/>
              </a:rPr>
              <a:t>διακόπτει την εκτέλεση</a:t>
            </a:r>
            <a:r>
              <a:rPr lang="el-GR" sz="3600" u="none" strike="noStrike" cap="none" dirty="0">
                <a:solidFill>
                  <a:schemeClr val="lt1"/>
                </a:solidFill>
                <a:latin typeface="Arial" charset="0"/>
                <a:ea typeface="Arial" charset="0"/>
                <a:cs typeface="Arial" charset="0"/>
                <a:sym typeface="Cabin"/>
              </a:rPr>
              <a:t> του τρέχοντα βρόχο και μεταβαίνει στην πρώτη εντολή αμέσως μετά τον βρόχο</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Είναι σαν μια δοκιμή βρόχου που μπορεί να τοποθετηθεί οπουδήποτε στο σώμα του βρόχου</a:t>
            </a:r>
            <a:endParaRPr lang="en-US" sz="3600" u="none" strike="noStrike" cap="none" dirty="0">
              <a:solidFill>
                <a:schemeClr val="lt1"/>
              </a:solidFill>
              <a:latin typeface="Arial" charset="0"/>
              <a:ea typeface="Arial" charset="0"/>
              <a:cs typeface="Arial" charset="0"/>
              <a:sym typeface="Cabin"/>
            </a:endParaRPr>
          </a:p>
        </p:txBody>
      </p:sp>
      <p:sp>
        <p:nvSpPr>
          <p:cNvPr id="294" name="Shape 294"/>
          <p:cNvSpPr txBox="1"/>
          <p:nvPr/>
        </p:nvSpPr>
        <p:spPr>
          <a:xfrm>
            <a:off x="10817225" y="5202237"/>
            <a:ext cx="2435099" cy="295592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&gt; </a:t>
            </a:r>
            <a:r>
              <a:rPr lang="en-US" sz="3200" u="none" strike="noStrike" cap="none">
                <a:solidFill>
                  <a:srgbClr val="00FF00"/>
                </a:solidFill>
                <a:latin typeface="Arial" charset="0"/>
                <a:ea typeface="Arial" charset="0"/>
                <a:cs typeface="Arial" charset="0"/>
                <a:sym typeface="Cabin"/>
              </a:rPr>
              <a:t>hello there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hello there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finished</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finished</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done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Done!</a:t>
            </a:r>
          </a:p>
        </p:txBody>
      </p:sp>
      <p:sp>
        <p:nvSpPr>
          <p:cNvPr id="295" name="Shape 295"/>
          <p:cNvSpPr txBox="1"/>
          <p:nvPr/>
        </p:nvSpPr>
        <p:spPr>
          <a:xfrm>
            <a:off x="3774650" y="5304525"/>
            <a:ext cx="6430500" cy="29822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True</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input(</a:t>
            </a:r>
            <a:r>
              <a:rPr lang="en-US" sz="3000" i="0" u="none" strike="noStrike" cap="none" dirty="0">
                <a:solidFill>
                  <a:srgbClr val="FFFFFF"/>
                </a:solidFill>
                <a:latin typeface="Courier"/>
                <a:ea typeface="Courier"/>
                <a:cs typeface="Courier"/>
                <a:sym typeface="Courier New"/>
              </a:rPr>
              <a:t>'&gt; '</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'done'</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'Done!')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Shape 743"/>
          <p:cNvSpPr txBox="1"/>
          <p:nvPr/>
        </p:nvSpPr>
        <p:spPr>
          <a:xfrm>
            <a:off x="1459175" y="2133500"/>
            <a:ext cx="7748399"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smallest =</a:t>
            </a:r>
            <a:r>
              <a:rPr lang="en-US" sz="2600" i="0" u="none" strike="noStrike" cap="none" dirty="0">
                <a:solidFill>
                  <a:srgbClr val="FF7F00"/>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None</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i="0" u="none" strike="noStrike" cap="none" dirty="0">
                <a:solidFill>
                  <a:schemeClr val="bg1"/>
                </a:solidFill>
                <a:latin typeface="Courier"/>
                <a:ea typeface="Courier"/>
                <a:cs typeface="Courier"/>
                <a:sym typeface="Courier New"/>
              </a:rPr>
              <a:t>(</a:t>
            </a:r>
            <a:r>
              <a:rPr lang="en-US" sz="2600" dirty="0">
                <a:solidFill>
                  <a:srgbClr val="FF7F00"/>
                </a:solidFill>
                <a:latin typeface="Courier"/>
                <a:ea typeface="Courier"/>
                <a:cs typeface="Courier"/>
                <a:sym typeface="Courier New"/>
              </a:rPr>
              <a:t>'</a:t>
            </a:r>
            <a:r>
              <a:rPr lang="el-GR" sz="2600" i="0" u="none" strike="noStrike" cap="none" dirty="0">
                <a:solidFill>
                  <a:srgbClr val="FF7F00"/>
                </a:solidFill>
                <a:latin typeface="Courier"/>
                <a:ea typeface="Courier"/>
                <a:cs typeface="Courier"/>
                <a:sym typeface="Courier New"/>
              </a:rPr>
              <a:t>Πριν</a:t>
            </a:r>
            <a:r>
              <a:rPr lang="en-US" sz="2600" dirty="0">
                <a:solidFill>
                  <a:srgbClr val="FF7F00"/>
                </a:solidFill>
                <a:latin typeface="Courier"/>
                <a:ea typeface="Courier"/>
                <a:cs typeface="Courier"/>
                <a:sym typeface="Courier New"/>
              </a:rPr>
              <a:t>'</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value </a:t>
            </a:r>
            <a:r>
              <a:rPr lang="en-US" sz="2600" i="0" u="none" strike="noStrike" cap="none" dirty="0">
                <a:solidFill>
                  <a:schemeClr val="lt1"/>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if</a:t>
            </a:r>
            <a:r>
              <a:rPr lang="en-US" sz="2600" i="0" u="none" strike="noStrike" cap="none" dirty="0">
                <a:solidFill>
                  <a:srgbClr val="00FF00"/>
                </a:solidFill>
                <a:latin typeface="Courier"/>
                <a:ea typeface="Courier"/>
                <a:cs typeface="Courier"/>
                <a:sym typeface="Courier New"/>
              </a:rPr>
              <a:t> smallest </a:t>
            </a:r>
            <a:r>
              <a:rPr lang="en-US" sz="2600" u="none" strike="noStrike" cap="none" dirty="0">
                <a:solidFill>
                  <a:srgbClr val="FFFF00"/>
                </a:solidFill>
                <a:latin typeface="Courier"/>
                <a:ea typeface="Courier"/>
                <a:cs typeface="Courier"/>
                <a:sym typeface="Courier New"/>
              </a:rPr>
              <a:t>is</a:t>
            </a:r>
            <a:r>
              <a:rPr lang="en-US" sz="2600" i="0" u="none" strike="noStrike" cap="none" dirty="0">
                <a:solidFill>
                  <a:srgbClr val="00FF00"/>
                </a:solidFill>
                <a:latin typeface="Courier"/>
                <a:ea typeface="Courier"/>
                <a:cs typeface="Courier"/>
                <a:sym typeface="Courier New"/>
              </a:rPr>
              <a:t> None</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00FF"/>
                </a:solidFill>
                <a:latin typeface="Courier"/>
                <a:ea typeface="Courier"/>
                <a:cs typeface="Courier"/>
                <a:sym typeface="Courier New"/>
              </a:rPr>
              <a:t>: </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        smallest </a:t>
            </a:r>
            <a:r>
              <a:rPr lang="en-US" sz="2600" i="0" u="none" strike="noStrike" cap="none" dirty="0">
                <a:solidFill>
                  <a:srgbClr val="FF00FF"/>
                </a:solidFill>
                <a:latin typeface="Courier"/>
                <a:ea typeface="Courier"/>
                <a:cs typeface="Courier"/>
                <a:sym typeface="Courier New"/>
              </a:rPr>
              <a:t>= value</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err="1">
                <a:solidFill>
                  <a:srgbClr val="FFFF00"/>
                </a:solidFill>
                <a:latin typeface="Courier"/>
                <a:ea typeface="Courier"/>
                <a:cs typeface="Courier"/>
                <a:sym typeface="Courier New"/>
              </a:rPr>
              <a:t>elif</a:t>
            </a:r>
            <a:r>
              <a:rPr lang="en-US" sz="2600" i="0" u="none" strike="noStrike" cap="none" dirty="0">
                <a:solidFill>
                  <a:srgbClr val="FF00FF"/>
                </a:solidFill>
                <a:latin typeface="Courier"/>
                <a:ea typeface="Courier"/>
                <a:cs typeface="Courier"/>
                <a:sym typeface="Courier New"/>
              </a:rPr>
              <a:t> value &lt; </a:t>
            </a:r>
            <a:r>
              <a:rPr lang="en-US" sz="2600" i="0" u="none" strike="noStrike" cap="none" dirty="0">
                <a:solidFill>
                  <a:srgbClr val="00FF00"/>
                </a:solidFill>
                <a:latin typeface="Courier"/>
                <a:ea typeface="Courier"/>
                <a:cs typeface="Courier"/>
                <a:sym typeface="Courier New"/>
              </a:rPr>
              <a:t>smallest</a:t>
            </a:r>
            <a:r>
              <a:rPr lang="en-US" sz="2600" i="0" u="none" strike="noStrike" cap="none" dirty="0">
                <a:solidFill>
                  <a:srgbClr val="FF00FF"/>
                </a:solidFill>
                <a:latin typeface="Courier"/>
                <a:ea typeface="Courier"/>
                <a:cs typeface="Courier"/>
                <a:sym typeface="Courier New"/>
              </a:rPr>
              <a:t> : </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        smallest</a:t>
            </a:r>
            <a:r>
              <a:rPr lang="en-US" sz="2600" i="0" u="none" strike="noStrike" cap="none" dirty="0">
                <a:solidFill>
                  <a:srgbClr val="FF00FF"/>
                </a:solidFill>
                <a:latin typeface="Courier"/>
                <a:ea typeface="Courier"/>
                <a:cs typeface="Courier"/>
                <a:sym typeface="Courier New"/>
              </a:rPr>
              <a:t> = value</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00FF00"/>
                </a:solidFill>
                <a:latin typeface="Courier"/>
                <a:ea typeface="Courier"/>
                <a:cs typeface="Courier"/>
                <a:sym typeface="Courier New"/>
              </a:rPr>
              <a:t>smallest, </a:t>
            </a:r>
            <a:r>
              <a:rPr lang="en-US" sz="2600" i="0" u="none" strike="noStrike" cap="none" dirty="0">
                <a:solidFill>
                  <a:srgbClr val="FF00FF"/>
                </a:solidFill>
                <a:latin typeface="Courier"/>
                <a:ea typeface="Courier"/>
                <a:cs typeface="Courier"/>
                <a:sym typeface="Courier New"/>
              </a:rPr>
              <a:t>value</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dirty="0">
                <a:solidFill>
                  <a:srgbClr val="FF7F00"/>
                </a:solidFill>
                <a:latin typeface="Courier"/>
                <a:ea typeface="Courier"/>
                <a:cs typeface="Courier"/>
                <a:sym typeface="Courier New"/>
              </a:rPr>
              <a:t>'</a:t>
            </a:r>
            <a:r>
              <a:rPr lang="el-GR" sz="2600" i="0" u="none" strike="noStrike" cap="none" dirty="0">
                <a:solidFill>
                  <a:srgbClr val="FF7F00"/>
                </a:solidFill>
                <a:latin typeface="Courier"/>
                <a:ea typeface="Courier"/>
                <a:cs typeface="Courier"/>
                <a:sym typeface="Courier New"/>
              </a:rPr>
              <a:t>Μετά</a:t>
            </a:r>
            <a:r>
              <a:rPr lang="en-US" sz="2600" i="0" u="none" strike="noStrike" cap="none" dirty="0">
                <a:solidFill>
                  <a:srgbClr val="FF7F00"/>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smallest</a:t>
            </a:r>
            <a:r>
              <a:rPr lang="en-US" sz="2600" i="0" u="none" strike="noStrike" cap="none" dirty="0">
                <a:solidFill>
                  <a:schemeClr val="bg1"/>
                </a:solidFill>
                <a:latin typeface="Courier"/>
                <a:ea typeface="Courier"/>
                <a:cs typeface="Courier"/>
                <a:sym typeface="Courier New"/>
              </a:rPr>
              <a:t>)</a:t>
            </a:r>
          </a:p>
        </p:txBody>
      </p:sp>
      <p:sp>
        <p:nvSpPr>
          <p:cNvPr id="744" name="Shape 744"/>
          <p:cNvSpPr txBox="1"/>
          <p:nvPr/>
        </p:nvSpPr>
        <p:spPr>
          <a:xfrm>
            <a:off x="10225086" y="2327275"/>
            <a:ext cx="3797399"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a:t>
            </a:r>
            <a:r>
              <a:rPr lang="en-US" sz="3000" u="none" strike="noStrike" cap="none" dirty="0">
                <a:solidFill>
                  <a:srgbClr val="FFFF00"/>
                </a:solidFill>
                <a:latin typeface="Arial" charset="0"/>
                <a:ea typeface="Arial" charset="0"/>
                <a:cs typeface="Arial" charset="0"/>
                <a:sym typeface="Cabin"/>
              </a:rPr>
              <a:t> python smallest.py </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Πριν</a:t>
            </a:r>
            <a:endParaRPr lang="en-US" sz="30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9</a:t>
            </a:r>
            <a:r>
              <a:rPr lang="en-US" sz="3000" u="none" strike="noStrike" cap="none" dirty="0">
                <a:solidFill>
                  <a:srgbClr val="FF00FF"/>
                </a:solidFill>
                <a:latin typeface="Arial" charset="0"/>
                <a:ea typeface="Arial" charset="0"/>
                <a:cs typeface="Arial" charset="0"/>
                <a:sym typeface="Cabin"/>
              </a:rPr>
              <a:t> 9</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9</a:t>
            </a:r>
            <a:r>
              <a:rPr lang="en-US" sz="3000" u="none" strike="noStrike" cap="none" dirty="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9</a:t>
            </a:r>
            <a:r>
              <a:rPr lang="en-US" sz="3000" u="none" strike="noStrike" cap="none" dirty="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3</a:t>
            </a:r>
            <a:r>
              <a:rPr lang="en-US" sz="3000" u="none" strike="noStrike" cap="none" dirty="0">
                <a:solidFill>
                  <a:srgbClr val="FF00FF"/>
                </a:solidFill>
                <a:latin typeface="Arial" charset="0"/>
                <a:ea typeface="Arial" charset="0"/>
                <a:cs typeface="Arial" charset="0"/>
                <a:sym typeface="Cabin"/>
              </a:rPr>
              <a:t> 3</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3</a:t>
            </a:r>
            <a:r>
              <a:rPr lang="en-US" sz="3000" u="none" strike="noStrike" cap="none" dirty="0">
                <a:solidFill>
                  <a:srgbClr val="FF00FF"/>
                </a:solidFill>
                <a:latin typeface="Arial" charset="0"/>
                <a:ea typeface="Arial" charset="0"/>
                <a:cs typeface="Arial" charset="0"/>
                <a:sym typeface="Cabin"/>
              </a:rPr>
              <a:t> 74</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3</a:t>
            </a:r>
            <a:r>
              <a:rPr lang="en-US" sz="3000" u="none" strike="noStrike" cap="none" dirty="0">
                <a:solidFill>
                  <a:srgbClr val="FF00FF"/>
                </a:solidFill>
                <a:latin typeface="Arial" charset="0"/>
                <a:ea typeface="Arial" charset="0"/>
                <a:cs typeface="Arial" charset="0"/>
                <a:sym typeface="Cabin"/>
              </a:rPr>
              <a:t> 15</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Μετά</a:t>
            </a:r>
            <a:r>
              <a:rPr lang="en-US" sz="3000" u="none" strike="noStrike" cap="none" dirty="0">
                <a:solidFill>
                  <a:srgbClr val="FF7F00"/>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3</a:t>
            </a:r>
          </a:p>
        </p:txBody>
      </p:sp>
      <p:sp>
        <p:nvSpPr>
          <p:cNvPr id="745" name="Shape 745"/>
          <p:cNvSpPr txBox="1"/>
          <p:nvPr/>
        </p:nvSpPr>
        <p:spPr>
          <a:xfrm>
            <a:off x="655320" y="7118299"/>
            <a:ext cx="14899005" cy="1722482"/>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Έχουμε και πάλι μια μεταβλητή που η τιμή της είναι η </a:t>
            </a:r>
            <a:r>
              <a:rPr lang="el-GR" sz="3200" dirty="0">
                <a:solidFill>
                  <a:srgbClr val="00FF00"/>
                </a:solidFill>
                <a:latin typeface="Arial" charset="0"/>
                <a:cs typeface="Arial" charset="0"/>
                <a:sym typeface="Cabin"/>
              </a:rPr>
              <a:t>μικρότερη</a:t>
            </a:r>
            <a:r>
              <a:rPr lang="el-GR" sz="3200" u="none" strike="noStrike" cap="none" dirty="0">
                <a:solidFill>
                  <a:schemeClr val="lt1"/>
                </a:solidFill>
                <a:latin typeface="Arial" charset="0"/>
                <a:ea typeface="Arial" charset="0"/>
                <a:cs typeface="Arial" charset="0"/>
                <a:sym typeface="Cabin"/>
              </a:rPr>
              <a:t> μέχρι τώρα. Την πρώτη φορά που διατρέχουμε τον βρόχο η </a:t>
            </a:r>
            <a:r>
              <a:rPr lang="el-GR" sz="3200" dirty="0">
                <a:solidFill>
                  <a:srgbClr val="00FF00"/>
                </a:solidFill>
                <a:latin typeface="Arial" charset="0"/>
                <a:cs typeface="Arial" charset="0"/>
                <a:sym typeface="Cabin"/>
              </a:rPr>
              <a:t>μικρότερη</a:t>
            </a:r>
            <a:r>
              <a:rPr lang="el-GR" sz="3200" u="none" strike="noStrike" cap="none" dirty="0">
                <a:solidFill>
                  <a:schemeClr val="lt1"/>
                </a:solidFill>
                <a:latin typeface="Arial" charset="0"/>
                <a:ea typeface="Arial" charset="0"/>
                <a:cs typeface="Arial" charset="0"/>
                <a:sym typeface="Cabin"/>
              </a:rPr>
              <a:t> έχει τιμή </a:t>
            </a:r>
            <a:r>
              <a:rPr lang="en-US" sz="3200" u="none" strike="noStrike" cap="none" dirty="0">
                <a:solidFill>
                  <a:srgbClr val="FFFF00"/>
                </a:solidFill>
                <a:latin typeface="Arial" charset="0"/>
                <a:ea typeface="Arial" charset="0"/>
                <a:cs typeface="Arial" charset="0"/>
                <a:sym typeface="Cabin"/>
              </a:rPr>
              <a:t>None</a:t>
            </a:r>
            <a:r>
              <a:rPr lang="el-GR" sz="3200" u="none" strike="noStrike" cap="none" dirty="0">
                <a:solidFill>
                  <a:srgbClr val="FFFF00"/>
                </a:solidFill>
                <a:latin typeface="Arial" charset="0"/>
                <a:ea typeface="Arial" charset="0"/>
                <a:cs typeface="Arial" charset="0"/>
                <a:sym typeface="Cabin"/>
              </a:rPr>
              <a:t> (Καμία)</a:t>
            </a:r>
            <a:r>
              <a:rPr lang="el-GR" sz="3200" u="none" strike="noStrike" cap="none" dirty="0">
                <a:solidFill>
                  <a:schemeClr val="lt1"/>
                </a:solidFill>
                <a:latin typeface="Arial" charset="0"/>
                <a:ea typeface="Arial" charset="0"/>
                <a:cs typeface="Arial" charset="0"/>
                <a:sym typeface="Cabin"/>
              </a:rPr>
              <a:t>, οπότε παίρνουμε την πρώτη </a:t>
            </a:r>
            <a:r>
              <a:rPr lang="el-GR" sz="3200" dirty="0">
                <a:solidFill>
                  <a:srgbClr val="FF00FF"/>
                </a:solidFill>
                <a:latin typeface="Arial" charset="0"/>
                <a:cs typeface="Arial" charset="0"/>
                <a:sym typeface="Cabin"/>
              </a:rPr>
              <a:t>τιμή</a:t>
            </a:r>
            <a:r>
              <a:rPr lang="el-GR" sz="3200" u="none" strike="noStrike" cap="none" dirty="0">
                <a:solidFill>
                  <a:schemeClr val="lt1"/>
                </a:solidFill>
                <a:latin typeface="Arial" charset="0"/>
                <a:ea typeface="Arial" charset="0"/>
                <a:cs typeface="Arial" charset="0"/>
                <a:sym typeface="Cabin"/>
              </a:rPr>
              <a:t> ως τη </a:t>
            </a:r>
            <a:r>
              <a:rPr lang="el-GR" sz="3200" dirty="0">
                <a:solidFill>
                  <a:srgbClr val="00FF00"/>
                </a:solidFill>
                <a:latin typeface="Arial" charset="0"/>
                <a:cs typeface="Arial" charset="0"/>
                <a:sym typeface="Cabin"/>
              </a:rPr>
              <a:t>μικρότερη</a:t>
            </a:r>
            <a:r>
              <a:rPr lang="en-US" sz="3200" u="none" strike="noStrike" cap="none" dirty="0">
                <a:solidFill>
                  <a:schemeClr val="lt1"/>
                </a:solidFill>
                <a:latin typeface="Arial" charset="0"/>
                <a:ea typeface="Arial" charset="0"/>
                <a:cs typeface="Arial" charset="0"/>
                <a:sym typeface="Cabin"/>
              </a:rPr>
              <a:t>.</a:t>
            </a:r>
          </a:p>
        </p:txBody>
      </p:sp>
      <p:sp>
        <p:nvSpPr>
          <p:cNvPr id="746" name="Shape 746"/>
          <p:cNvSpPr txBox="1">
            <a:spLocks noGrp="1"/>
          </p:cNvSpPr>
          <p:nvPr>
            <p:ph type="title"/>
          </p:nvPr>
        </p:nvSpPr>
        <p:spPr>
          <a:xfrm>
            <a:off x="773430" y="817418"/>
            <a:ext cx="1470914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dirty="0">
                <a:solidFill>
                  <a:srgbClr val="FFD966"/>
                </a:solidFill>
                <a:latin typeface="Arial" charset="0"/>
                <a:ea typeface="Arial" charset="0"/>
                <a:cs typeface="Arial" charset="0"/>
                <a:sym typeface="Cabin"/>
              </a:rPr>
              <a:t>Εντοπίζοντας την Μικρότερη Τιμή</a:t>
            </a:r>
            <a:endParaRPr lang="en-US" sz="7600" dirty="0">
              <a:solidFill>
                <a:srgbClr val="FFD966"/>
              </a:solidFill>
              <a:latin typeface="Arial" charset="0"/>
              <a:ea typeface="Arial" charset="0"/>
              <a:cs typeface="Arial" charset="0"/>
              <a:sym typeface="Cabi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Shape 75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Οι τελεστές</a:t>
            </a:r>
            <a:r>
              <a:rPr lang="en-US" sz="7600" u="none" strike="noStrike" cap="none" dirty="0">
                <a:solidFill>
                  <a:srgbClr val="FFFF00"/>
                </a:solidFill>
                <a:latin typeface="Arial" charset="0"/>
                <a:ea typeface="Arial" charset="0"/>
                <a:cs typeface="Arial" charset="0"/>
                <a:sym typeface="Cabin"/>
              </a:rPr>
              <a:t> </a:t>
            </a:r>
            <a:r>
              <a:rPr lang="en-US" sz="7600" u="none" strike="noStrike" cap="none" dirty="0">
                <a:solidFill>
                  <a:srgbClr val="00FFFF"/>
                </a:solidFill>
                <a:latin typeface="Arial" charset="0"/>
                <a:ea typeface="Arial" charset="0"/>
                <a:cs typeface="Arial" charset="0"/>
                <a:sym typeface="Cabin"/>
              </a:rPr>
              <a:t>is</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και </a:t>
            </a:r>
            <a:r>
              <a:rPr lang="en-US" sz="7600" u="none" strike="noStrike" cap="none" dirty="0">
                <a:solidFill>
                  <a:srgbClr val="FF9900"/>
                </a:solidFill>
                <a:latin typeface="Arial" charset="0"/>
                <a:ea typeface="Arial" charset="0"/>
                <a:cs typeface="Arial" charset="0"/>
                <a:sym typeface="Cabin"/>
              </a:rPr>
              <a:t>is not</a:t>
            </a:r>
            <a:endParaRPr lang="en-US" sz="7600" u="none" strike="noStrike" cap="none" dirty="0">
              <a:solidFill>
                <a:srgbClr val="FFD966"/>
              </a:solidFill>
              <a:latin typeface="Arial" charset="0"/>
              <a:ea typeface="Arial" charset="0"/>
              <a:cs typeface="Arial" charset="0"/>
              <a:sym typeface="Cabin"/>
            </a:endParaRPr>
          </a:p>
        </p:txBody>
      </p:sp>
      <p:sp>
        <p:nvSpPr>
          <p:cNvPr id="752" name="Shape 752"/>
          <p:cNvSpPr txBox="1">
            <a:spLocks noGrp="1"/>
          </p:cNvSpPr>
          <p:nvPr>
            <p:ph type="body" idx="1"/>
          </p:nvPr>
        </p:nvSpPr>
        <p:spPr>
          <a:xfrm>
            <a:off x="8616824" y="2603500"/>
            <a:ext cx="6470875" cy="570239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Η </a:t>
            </a:r>
            <a:r>
              <a:rPr lang="el-GR" sz="3400" u="none" strike="noStrike" cap="none" dirty="0" err="1">
                <a:solidFill>
                  <a:schemeClr val="lt1"/>
                </a:solidFill>
                <a:latin typeface="Arial" charset="0"/>
                <a:ea typeface="Arial" charset="0"/>
                <a:cs typeface="Arial" charset="0"/>
                <a:sym typeface="Cabin"/>
              </a:rPr>
              <a:t>Python</a:t>
            </a:r>
            <a:r>
              <a:rPr lang="el-GR" sz="3400" u="none" strike="noStrike" cap="none" dirty="0">
                <a:solidFill>
                  <a:schemeClr val="lt1"/>
                </a:solidFill>
                <a:latin typeface="Arial" charset="0"/>
                <a:ea typeface="Arial" charset="0"/>
                <a:cs typeface="Arial" charset="0"/>
                <a:sym typeface="Cabin"/>
              </a:rPr>
              <a:t> έχει τον τελεστή </a:t>
            </a:r>
            <a:r>
              <a:rPr lang="en-US" sz="3400" dirty="0">
                <a:solidFill>
                  <a:srgbClr val="00FFFF"/>
                </a:solidFill>
                <a:latin typeface="Arial" charset="0"/>
                <a:cs typeface="Arial" charset="0"/>
                <a:sym typeface="Cabin"/>
              </a:rPr>
              <a:t>is</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που μπορεί να χρησιμοποιηθεί σε λογικές εκφράσεις</a:t>
            </a:r>
            <a:endParaRPr lang="en-US" sz="3400" dirty="0">
              <a:solidFill>
                <a:schemeClr val="lt1"/>
              </a:solidFill>
              <a:latin typeface="Arial" charset="0"/>
              <a:ea typeface="Arial" charset="0"/>
              <a:cs typeface="Arial" charset="0"/>
              <a:sym typeface="Cabin"/>
            </a:endParaRPr>
          </a:p>
          <a:p>
            <a:pPr marL="749300" marR="0" lvl="0" indent="-358394" algn="l" rtl="0">
              <a:lnSpc>
                <a:spcPct val="100000"/>
              </a:lnSpc>
              <a:spcBef>
                <a:spcPts val="350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Παρόμοιο, αλλά ισχυρότερο από</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το </a:t>
            </a:r>
            <a:r>
              <a:rPr lang="en-US" sz="3400" u="none" strike="noStrike" cap="none" dirty="0">
                <a:solidFill>
                  <a:srgbClr val="00FFFF"/>
                </a:solidFill>
                <a:latin typeface="Arial" charset="0"/>
                <a:ea typeface="Arial" charset="0"/>
                <a:cs typeface="Arial" charset="0"/>
                <a:sym typeface="Cabin"/>
              </a:rPr>
              <a:t>==</a:t>
            </a:r>
          </a:p>
          <a:p>
            <a:pPr marL="749300" marR="0" lvl="0" indent="-358394" algn="l" rtl="0">
              <a:lnSpc>
                <a:spcPct val="100000"/>
              </a:lnSpc>
              <a:spcBef>
                <a:spcPts val="3500"/>
              </a:spcBef>
              <a:spcAft>
                <a:spcPts val="0"/>
              </a:spcAft>
              <a:buClr>
                <a:schemeClr val="lt1"/>
              </a:buClr>
              <a:buSzPct val="100000"/>
              <a:buFont typeface="Cabin"/>
              <a:buChar char="•"/>
            </a:pPr>
            <a:r>
              <a:rPr lang="en-US" sz="3400" u="none" strike="noStrike" cap="none" dirty="0">
                <a:solidFill>
                  <a:srgbClr val="FF7F00"/>
                </a:solidFill>
                <a:latin typeface="Arial" charset="0"/>
                <a:ea typeface="Arial" charset="0"/>
                <a:cs typeface="Arial" charset="0"/>
                <a:sym typeface="Cabin"/>
              </a:rPr>
              <a:t>is not</a:t>
            </a:r>
            <a:r>
              <a:rPr lang="en-US" sz="3400" dirty="0">
                <a:solidFill>
                  <a:schemeClr val="lt1"/>
                </a:solidFill>
                <a:latin typeface="Arial" charset="0"/>
                <a:ea typeface="Arial" charset="0"/>
                <a:cs typeface="Arial" charset="0"/>
                <a:sym typeface="Cabin"/>
              </a:rPr>
              <a:t> </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είναι επίσης ένας λογικός τελεστής</a:t>
            </a:r>
            <a:endParaRPr lang="en-US" sz="3400" u="none" strike="noStrike" cap="none" dirty="0">
              <a:solidFill>
                <a:schemeClr val="lt1"/>
              </a:solidFill>
              <a:latin typeface="Arial" charset="0"/>
              <a:ea typeface="Arial" charset="0"/>
              <a:cs typeface="Arial" charset="0"/>
              <a:sym typeface="Cabin"/>
            </a:endParaRPr>
          </a:p>
        </p:txBody>
      </p:sp>
      <p:sp>
        <p:nvSpPr>
          <p:cNvPr id="753" name="Shape 753"/>
          <p:cNvSpPr txBox="1"/>
          <p:nvPr/>
        </p:nvSpPr>
        <p:spPr>
          <a:xfrm>
            <a:off x="874425" y="2962250"/>
            <a:ext cx="7742400"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smallest</a:t>
            </a:r>
            <a:r>
              <a:rPr lang="en-US" sz="2600" i="0" u="none" strike="noStrike" cap="none" dirty="0">
                <a:solidFill>
                  <a:schemeClr val="lt1"/>
                </a:solidFill>
                <a:latin typeface="Courier"/>
                <a:ea typeface="Courier"/>
                <a:cs typeface="Courier"/>
                <a:sym typeface="Courier New"/>
              </a:rPr>
              <a:t> = </a:t>
            </a:r>
            <a:r>
              <a:rPr lang="en-US" sz="2600" i="0" u="none" strike="noStrike" cap="none" dirty="0">
                <a:solidFill>
                  <a:srgbClr val="FFFF00"/>
                </a:solidFill>
                <a:latin typeface="Courier"/>
                <a:ea typeface="Courier"/>
                <a:cs typeface="Courier"/>
                <a:sym typeface="Courier New"/>
              </a:rPr>
              <a:t>None</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l-GR" sz="2600" i="0" u="none" strike="noStrike" cap="none" dirty="0">
                <a:solidFill>
                  <a:schemeClr val="lt1"/>
                </a:solidFill>
                <a:latin typeface="Courier"/>
                <a:ea typeface="Courier"/>
                <a:cs typeface="Courier"/>
                <a:sym typeface="Courier New"/>
              </a:rPr>
              <a:t>Πριν</a:t>
            </a:r>
            <a:r>
              <a:rPr lang="en-US" sz="26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chemeClr val="lt1"/>
                </a:solidFill>
                <a:latin typeface="Courier"/>
                <a:ea typeface="Courier"/>
                <a:cs typeface="Courier"/>
                <a:sym typeface="Courier New"/>
              </a:rPr>
              <a:t> value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chemeClr val="lt1"/>
                </a:solidFill>
                <a:latin typeface="Courier"/>
                <a:ea typeface="Courier"/>
                <a:cs typeface="Courier"/>
                <a:sym typeface="Courier New"/>
              </a:rPr>
              <a:t> [3, 41, 12, 9, 74, 15]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if</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smallest</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is</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None</a:t>
            </a:r>
            <a:r>
              <a:rPr lang="en-US" sz="2600" i="0" u="none" strike="noStrike" cap="none" dirty="0">
                <a:solidFill>
                  <a:schemeClr val="lt1"/>
                </a:solidFill>
                <a:latin typeface="Courier"/>
                <a:ea typeface="Courier"/>
                <a:cs typeface="Courier"/>
                <a:sym typeface="Courier New"/>
              </a:rPr>
              <a:t> :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smallest</a:t>
            </a:r>
            <a:r>
              <a:rPr lang="en-US" sz="2600" i="0" u="none" strike="noStrike" cap="none" dirty="0">
                <a:solidFill>
                  <a:schemeClr val="lt1"/>
                </a:solidFill>
                <a:latin typeface="Courier"/>
                <a:ea typeface="Courier"/>
                <a:cs typeface="Courier"/>
                <a:sym typeface="Courier New"/>
              </a:rPr>
              <a:t> = value</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rgbClr val="FFFF00"/>
                </a:solidFill>
                <a:latin typeface="Courier"/>
                <a:ea typeface="Courier"/>
                <a:cs typeface="Courier"/>
                <a:sym typeface="Courier New"/>
              </a:rPr>
              <a:t>elif</a:t>
            </a:r>
            <a:r>
              <a:rPr lang="en-US" sz="2600" i="0" u="none" strike="noStrike" cap="none" dirty="0">
                <a:solidFill>
                  <a:schemeClr val="lt1"/>
                </a:solidFill>
                <a:latin typeface="Courier"/>
                <a:ea typeface="Courier"/>
                <a:cs typeface="Courier"/>
                <a:sym typeface="Courier New"/>
              </a:rPr>
              <a:t> value &lt; </a:t>
            </a:r>
            <a:r>
              <a:rPr lang="en-US" sz="2600" i="0" u="none" strike="noStrike" cap="none" dirty="0">
                <a:solidFill>
                  <a:srgbClr val="00FF00"/>
                </a:solidFill>
                <a:latin typeface="Courier"/>
                <a:ea typeface="Courier"/>
                <a:cs typeface="Courier"/>
                <a:sym typeface="Courier New"/>
              </a:rPr>
              <a:t>smallest</a:t>
            </a:r>
            <a:r>
              <a:rPr lang="en-US" sz="2600" i="0" u="none" strike="noStrike" cap="none" dirty="0">
                <a:solidFill>
                  <a:schemeClr val="lt1"/>
                </a:solidFill>
                <a:latin typeface="Courier"/>
                <a:ea typeface="Courier"/>
                <a:cs typeface="Courier"/>
                <a:sym typeface="Courier New"/>
              </a:rPr>
              <a:t> :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smallest</a:t>
            </a:r>
            <a:r>
              <a:rPr lang="en-US" sz="2600" i="0" u="none" strike="noStrike" cap="none" dirty="0">
                <a:solidFill>
                  <a:schemeClr val="lt1"/>
                </a:solidFill>
                <a:latin typeface="Courier"/>
                <a:ea typeface="Courier"/>
                <a:cs typeface="Courier"/>
                <a:sym typeface="Courier New"/>
              </a:rPr>
              <a:t> = value</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i="0" u="none" strike="noStrike" cap="none" dirty="0">
                <a:solidFill>
                  <a:srgbClr val="00FF00"/>
                </a:solidFill>
                <a:latin typeface="Courier"/>
                <a:ea typeface="Courier"/>
                <a:cs typeface="Courier"/>
                <a:sym typeface="Courier New"/>
              </a:rPr>
              <a:t>smallest</a:t>
            </a:r>
            <a:r>
              <a:rPr lang="en-US" sz="2600" i="0" u="none" strike="noStrike" cap="none" dirty="0">
                <a:solidFill>
                  <a:schemeClr val="lt1"/>
                </a:solidFill>
                <a:latin typeface="Courier"/>
                <a:ea typeface="Courier"/>
                <a:cs typeface="Courier"/>
                <a:sym typeface="Courier New"/>
              </a:rPr>
              <a:t>, value</a:t>
            </a:r>
            <a:r>
              <a:rPr lang="en-US" sz="26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endParaRPr lang="en-US" sz="26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l-GR" sz="2600" i="0" u="none" strike="noStrike" cap="none" dirty="0">
                <a:solidFill>
                  <a:schemeClr val="lt1"/>
                </a:solidFill>
                <a:latin typeface="Courier"/>
                <a:ea typeface="Courier"/>
                <a:cs typeface="Courier"/>
                <a:sym typeface="Courier New"/>
              </a:rPr>
              <a:t>Μετά</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smallest</a:t>
            </a:r>
            <a:r>
              <a:rPr lang="en-US" sz="2600" i="0" u="none" strike="noStrike" cap="none" dirty="0">
                <a:solidFill>
                  <a:schemeClr val="bg1"/>
                </a:solidFill>
                <a:latin typeface="Courier"/>
                <a:ea typeface="Courier"/>
                <a:cs typeface="Courier"/>
                <a:sym typeface="Courier New"/>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60" name="Shape 76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Σύνοψη</a:t>
            </a:r>
            <a:endParaRPr lang="en-US" sz="7600" u="none" strike="noStrike" cap="none" dirty="0">
              <a:solidFill>
                <a:srgbClr val="FFD966"/>
              </a:solidFill>
              <a:latin typeface="Arial" charset="0"/>
              <a:ea typeface="Arial" charset="0"/>
              <a:cs typeface="Arial" charset="0"/>
              <a:sym typeface="Cabin"/>
            </a:endParaRPr>
          </a:p>
        </p:txBody>
      </p:sp>
      <p:sp>
        <p:nvSpPr>
          <p:cNvPr id="758" name="Shape 758"/>
          <p:cNvSpPr txBox="1">
            <a:spLocks noGrp="1"/>
          </p:cNvSpPr>
          <p:nvPr>
            <p:ph type="body" idx="1"/>
          </p:nvPr>
        </p:nvSpPr>
        <p:spPr>
          <a:xfrm>
            <a:off x="1325880" y="2603500"/>
            <a:ext cx="7310120" cy="5702399"/>
          </a:xfrm>
          <a:prstGeom prst="rect">
            <a:avLst/>
          </a:prstGeom>
          <a:noFill/>
          <a:ln>
            <a:noFill/>
          </a:ln>
        </p:spPr>
        <p:txBody>
          <a:bodyPr lIns="38100" tIns="38100" rIns="38100" bIns="38100" anchor="t" anchorCtr="0">
            <a:noAutofit/>
          </a:bodyPr>
          <a:lstStyle/>
          <a:p>
            <a:pPr marL="685800" marR="0" lvl="0" indent="-394461" algn="l" rtl="0">
              <a:lnSpc>
                <a:spcPct val="100000"/>
              </a:lnSpc>
              <a:spcBef>
                <a:spcPts val="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Βρόχοι </a:t>
            </a:r>
            <a:r>
              <a:rPr lang="en-US" sz="3600" dirty="0">
                <a:solidFill>
                  <a:schemeClr val="lt1"/>
                </a:solidFill>
                <a:latin typeface="Arial" charset="0"/>
                <a:ea typeface="Arial" charset="0"/>
                <a:cs typeface="Arial" charset="0"/>
                <a:sym typeface="Cabin"/>
              </a:rPr>
              <a:t>w</a:t>
            </a:r>
            <a:r>
              <a:rPr lang="en-US" sz="3600" u="none" strike="noStrike" cap="none" dirty="0">
                <a:solidFill>
                  <a:schemeClr val="lt1"/>
                </a:solidFill>
                <a:latin typeface="Arial" charset="0"/>
                <a:ea typeface="Arial" charset="0"/>
                <a:cs typeface="Arial" charset="0"/>
                <a:sym typeface="Cabin"/>
              </a:rPr>
              <a:t>hile (</a:t>
            </a:r>
            <a:r>
              <a:rPr lang="el-GR" sz="3600" u="none" strike="noStrike" cap="none" dirty="0">
                <a:solidFill>
                  <a:schemeClr val="lt1"/>
                </a:solidFill>
                <a:latin typeface="Arial" charset="0"/>
                <a:ea typeface="Arial" charset="0"/>
                <a:cs typeface="Arial" charset="0"/>
                <a:sym typeface="Cabin"/>
              </a:rPr>
              <a:t>αόριστοι</a:t>
            </a:r>
            <a:r>
              <a:rPr lang="en-US" sz="3600" u="none" strike="noStrike" cap="none" dirty="0">
                <a:solidFill>
                  <a:schemeClr val="lt1"/>
                </a:solidFill>
                <a:latin typeface="Arial" charset="0"/>
                <a:ea typeface="Arial" charset="0"/>
                <a:cs typeface="Arial" charset="0"/>
                <a:sym typeface="Cabin"/>
              </a:rPr>
              <a:t>)</a:t>
            </a:r>
          </a:p>
          <a:p>
            <a:pPr marL="685800" marR="0" lvl="0" indent="-39446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Ατέρμονες Βρόχοι</a:t>
            </a:r>
            <a:endParaRPr lang="en-US" sz="3600" u="none" strike="noStrike" cap="none" dirty="0">
              <a:solidFill>
                <a:schemeClr val="lt1"/>
              </a:solidFill>
              <a:latin typeface="Arial" charset="0"/>
              <a:ea typeface="Arial" charset="0"/>
              <a:cs typeface="Arial" charset="0"/>
              <a:sym typeface="Cabin"/>
            </a:endParaRPr>
          </a:p>
          <a:p>
            <a:pPr marL="685800" marR="0" lvl="0" indent="-394461" algn="l" rtl="0">
              <a:lnSpc>
                <a:spcPct val="100000"/>
              </a:lnSpc>
              <a:spcBef>
                <a:spcPts val="350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Χρήση του</a:t>
            </a:r>
            <a:r>
              <a:rPr lang="en-US" sz="3600" u="none" strike="noStrike" cap="none" dirty="0">
                <a:solidFill>
                  <a:schemeClr val="lt1"/>
                </a:solidFill>
                <a:latin typeface="Arial" charset="0"/>
                <a:ea typeface="Arial" charset="0"/>
                <a:cs typeface="Arial" charset="0"/>
                <a:sym typeface="Cabin"/>
              </a:rPr>
              <a:t> break</a:t>
            </a:r>
          </a:p>
          <a:p>
            <a:pPr marL="685800" marR="0" lvl="0" indent="-394462" algn="l" rtl="0">
              <a:lnSpc>
                <a:spcPct val="100000"/>
              </a:lnSpc>
              <a:spcBef>
                <a:spcPts val="350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Χρήση του</a:t>
            </a:r>
            <a:r>
              <a:rPr lang="en-US" sz="3600" u="none" strike="noStrike" cap="none" dirty="0">
                <a:solidFill>
                  <a:schemeClr val="lt1"/>
                </a:solidFill>
                <a:latin typeface="Arial" charset="0"/>
                <a:ea typeface="Arial" charset="0"/>
                <a:cs typeface="Arial" charset="0"/>
                <a:sym typeface="Cabin"/>
              </a:rPr>
              <a:t> continue</a:t>
            </a:r>
          </a:p>
          <a:p>
            <a:pPr marL="685800" marR="0" lvl="0" indent="-394462" algn="l" rtl="0">
              <a:lnSpc>
                <a:spcPct val="100000"/>
              </a:lnSpc>
              <a:spcBef>
                <a:spcPts val="350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Σταθερές και Μεταβλητές </a:t>
            </a:r>
            <a:r>
              <a:rPr lang="en-US" sz="3600" dirty="0">
                <a:solidFill>
                  <a:schemeClr val="lt1"/>
                </a:solidFill>
                <a:latin typeface="Arial" charset="0"/>
                <a:ea typeface="Arial" charset="0"/>
                <a:cs typeface="Arial" charset="0"/>
                <a:sym typeface="Cabin"/>
              </a:rPr>
              <a:t>None</a:t>
            </a:r>
            <a:endParaRPr lang="en-US" sz="3600" u="none" strike="noStrike" cap="none" dirty="0">
              <a:solidFill>
                <a:schemeClr val="lt1"/>
              </a:solidFill>
              <a:latin typeface="Arial" charset="0"/>
              <a:ea typeface="Arial" charset="0"/>
              <a:cs typeface="Arial" charset="0"/>
              <a:sym typeface="Cabin"/>
            </a:endParaRPr>
          </a:p>
        </p:txBody>
      </p:sp>
      <p:sp>
        <p:nvSpPr>
          <p:cNvPr id="759" name="Shape 759"/>
          <p:cNvSpPr txBox="1">
            <a:spLocks noGrp="1"/>
          </p:cNvSpPr>
          <p:nvPr>
            <p:ph type="body" idx="4294967295"/>
          </p:nvPr>
        </p:nvSpPr>
        <p:spPr>
          <a:xfrm>
            <a:off x="9036050" y="2624282"/>
            <a:ext cx="6325870" cy="5702300"/>
          </a:xfrm>
          <a:prstGeom prst="rect">
            <a:avLst/>
          </a:prstGeom>
          <a:noFill/>
          <a:ln>
            <a:noFill/>
          </a:ln>
        </p:spPr>
        <p:txBody>
          <a:bodyPr lIns="38100" tIns="38100" rIns="38100" bIns="38100" anchor="t" anchorCtr="0">
            <a:noAutofit/>
          </a:bodyPr>
          <a:lstStyle/>
          <a:p>
            <a:pPr marL="685800" marR="0" lvl="0" indent="-394462"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Βρόχοι </a:t>
            </a:r>
            <a:r>
              <a:rPr lang="en-US" sz="3600" u="none" strike="noStrike" cap="none" dirty="0">
                <a:solidFill>
                  <a:schemeClr val="lt1"/>
                </a:solidFill>
                <a:latin typeface="Arial" charset="0"/>
                <a:ea typeface="Arial" charset="0"/>
                <a:cs typeface="Arial" charset="0"/>
                <a:sym typeface="Cabin"/>
              </a:rPr>
              <a:t>For (</a:t>
            </a:r>
            <a:r>
              <a:rPr lang="el-GR" sz="3600" u="none" strike="noStrike" cap="none">
                <a:solidFill>
                  <a:schemeClr val="lt1"/>
                </a:solidFill>
                <a:latin typeface="Arial" charset="0"/>
                <a:ea typeface="Arial" charset="0"/>
                <a:cs typeface="Arial" charset="0"/>
                <a:sym typeface="Cabin"/>
              </a:rPr>
              <a:t>καθορισμένοι</a:t>
            </a:r>
            <a:r>
              <a:rPr lang="en-US" sz="3600" u="none" strike="noStrike" cap="none">
                <a:solidFill>
                  <a:schemeClr val="lt1"/>
                </a:solidFill>
                <a:latin typeface="Arial" charset="0"/>
                <a:ea typeface="Arial" charset="0"/>
                <a:cs typeface="Arial" charset="0"/>
                <a:sym typeface="Cabin"/>
              </a:rPr>
              <a:t>)</a:t>
            </a:r>
            <a:endParaRPr lang="en-US" sz="3600" u="none" strike="noStrike" cap="none" dirty="0">
              <a:solidFill>
                <a:schemeClr val="lt1"/>
              </a:solidFill>
              <a:latin typeface="Arial" charset="0"/>
              <a:ea typeface="Arial" charset="0"/>
              <a:cs typeface="Arial" charset="0"/>
              <a:sym typeface="Cabin"/>
            </a:endParaRPr>
          </a:p>
          <a:p>
            <a:pPr marL="685800" marR="0" lvl="0" indent="-394462"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Μεταβλητές επανάληψης</a:t>
            </a:r>
            <a:endParaRPr lang="en-US" sz="3600" u="none" strike="noStrike" cap="none" dirty="0">
              <a:solidFill>
                <a:schemeClr val="lt1"/>
              </a:solidFill>
              <a:latin typeface="Arial" charset="0"/>
              <a:ea typeface="Arial" charset="0"/>
              <a:cs typeface="Arial" charset="0"/>
              <a:sym typeface="Cabin"/>
            </a:endParaRPr>
          </a:p>
          <a:p>
            <a:pPr marL="685800" marR="0" lvl="0" indent="-394462" algn="l" rtl="0">
              <a:lnSpc>
                <a:spcPct val="100000"/>
              </a:lnSpc>
              <a:spcBef>
                <a:spcPts val="350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Ιδιωματισμοί Βρόχου</a:t>
            </a:r>
            <a:endParaRPr lang="en-US" sz="3600" dirty="0">
              <a:solidFill>
                <a:schemeClr val="lt1"/>
              </a:solidFill>
              <a:latin typeface="Arial" charset="0"/>
              <a:ea typeface="Arial" charset="0"/>
              <a:cs typeface="Arial" charset="0"/>
              <a:sym typeface="Cabin"/>
            </a:endParaRPr>
          </a:p>
          <a:p>
            <a:pPr marL="685800" marR="0" lvl="0" indent="-394462"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Μεγαλύτερο ή Μικρότερο</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l-GR" sz="3600" dirty="0">
                <a:solidFill>
                  <a:srgbClr val="FFFF00"/>
                </a:solidFill>
              </a:rPr>
              <a:t>Ευχαριστίες / Συνεισφορές</a:t>
            </a:r>
            <a:endParaRPr lang="en-US" sz="3600" dirty="0">
              <a:solidFill>
                <a:srgbClr val="FFFF00"/>
              </a:solidFill>
            </a:endParaRP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Αυτές οι διαφάνειες είναι Πνευματική ιδιοκτησία 2010</a:t>
            </a:r>
            <a:r>
              <a:rPr lang="en-US" sz="1800" dirty="0">
                <a:solidFill>
                  <a:srgbClr val="FFFFFF"/>
                </a:solidFill>
              </a:rPr>
              <a:t>-  Charles R. Severance (</a:t>
            </a:r>
            <a:r>
              <a:rPr lang="en-US" sz="1800" u="sng" dirty="0">
                <a:solidFill>
                  <a:srgbClr val="FFFF00"/>
                </a:solidFill>
                <a:hlinkClick r:id="rId3"/>
              </a:rPr>
              <a:t>www.dr-chuck.com</a:t>
            </a:r>
            <a:r>
              <a:rPr lang="en-US" sz="1800" dirty="0">
                <a:solidFill>
                  <a:srgbClr val="FFFFFF"/>
                </a:solidFill>
              </a:rPr>
              <a:t>) </a:t>
            </a:r>
            <a:r>
              <a:rPr lang="el-GR" sz="1800" dirty="0">
                <a:solidFill>
                  <a:srgbClr val="FFFFFF"/>
                </a:solidFill>
              </a:rPr>
              <a:t>του</a:t>
            </a:r>
            <a:r>
              <a:rPr lang="en-US" sz="1800" dirty="0">
                <a:solidFill>
                  <a:srgbClr val="FFFFFF"/>
                </a:solidFill>
              </a:rPr>
              <a:t> University of Michigan School of Information </a:t>
            </a:r>
            <a:r>
              <a:rPr lang="el-GR" sz="1800" dirty="0">
                <a:solidFill>
                  <a:srgbClr val="FFFFFF"/>
                </a:solidFill>
              </a:rPr>
              <a:t>και είναι διαθέσιμες υπό την άδεια</a:t>
            </a:r>
            <a:r>
              <a:rPr lang="en-US" sz="1800" dirty="0">
                <a:solidFill>
                  <a:srgbClr val="FFFFFF"/>
                </a:solidFill>
              </a:rPr>
              <a:t> Creative Commons Attribution 4.0. </a:t>
            </a:r>
            <a:r>
              <a:rPr lang="el-GR" sz="1800" dirty="0">
                <a:solidFill>
                  <a:srgbClr val="FFFFFF"/>
                </a:solidFill>
              </a:rPr>
              <a:t>Παρακαλώ να διατηρήσετε αυτήν την τελευταία διαφάνεια σε όλα τα αντίγραφα του εγγράφου για να συμμορφωθείτε με τις απαιτήσεις απόδοσης της άδειας. Εάν κάνετε κάποια αλλαγή, μη διστάσετε να προσθέσετε το όνομα και τον οργανισμό σας στη λίστα των συντελεστών αυτής της σελίδας καθώς αναδημοσιεύετε το υλικό</a:t>
            </a:r>
            <a:r>
              <a:rPr lang="en-US" sz="1800" dirty="0">
                <a:solidFill>
                  <a:srgbClr val="FFFFFF"/>
                </a:solidFill>
              </a:rPr>
              <a:t>.</a:t>
            </a:r>
          </a:p>
          <a:p>
            <a:pPr lvl="0" rtl="0">
              <a:spcBef>
                <a:spcPts val="0"/>
              </a:spcBef>
              <a:buNone/>
            </a:pPr>
            <a:endParaRPr sz="1800" dirty="0">
              <a:solidFill>
                <a:srgbClr val="FFFFFF"/>
              </a:solidFill>
            </a:endParaRPr>
          </a:p>
          <a:p>
            <a:pPr lvl="0" rtl="0">
              <a:spcBef>
                <a:spcPts val="0"/>
              </a:spcBef>
              <a:buNone/>
            </a:pPr>
            <a:r>
              <a:rPr lang="el-GR" sz="1800" dirty="0">
                <a:solidFill>
                  <a:srgbClr val="FFFFFF"/>
                </a:solidFill>
              </a:rPr>
              <a:t>Αρχική ανάπτυξη </a:t>
            </a:r>
            <a:r>
              <a:rPr lang="en-US" sz="1800" dirty="0">
                <a:solidFill>
                  <a:srgbClr val="FFFFFF"/>
                </a:solidFill>
              </a:rPr>
              <a:t>: Charles Severance, University of Michigan School of Information</a:t>
            </a:r>
            <a:endParaRPr lang="el-GR" sz="1800" dirty="0">
              <a:solidFill>
                <a:srgbClr val="FFFFFF"/>
              </a:solidFill>
            </a:endParaRPr>
          </a:p>
          <a:p>
            <a:pPr lvl="0" rtl="0">
              <a:spcBef>
                <a:spcPts val="0"/>
              </a:spcBef>
              <a:buNone/>
            </a:pPr>
            <a:endParaRPr lang="el-GR" sz="1800" dirty="0">
              <a:solidFill>
                <a:srgbClr val="FFFFFF"/>
              </a:solidFill>
            </a:endParaRPr>
          </a:p>
          <a:p>
            <a:pPr lvl="0" rtl="0">
              <a:spcBef>
                <a:spcPts val="0"/>
              </a:spcBef>
              <a:buNone/>
            </a:pPr>
            <a:r>
              <a:rPr lang="el-GR" sz="1800" dirty="0">
                <a:solidFill>
                  <a:srgbClr val="FFFFFF"/>
                </a:solidFill>
              </a:rPr>
              <a:t>Απόδοση στα Ελληνικά: </a:t>
            </a:r>
            <a:r>
              <a:rPr lang="el-GR" sz="1800" dirty="0" err="1">
                <a:solidFill>
                  <a:srgbClr val="FFFFFF"/>
                </a:solidFill>
              </a:rPr>
              <a:t>Κιουρτίδου</a:t>
            </a:r>
            <a:r>
              <a:rPr lang="el-GR" sz="1800" dirty="0">
                <a:solidFill>
                  <a:srgbClr val="FFFFFF"/>
                </a:solidFill>
              </a:rPr>
              <a:t> Δ. Κωνσταντία</a:t>
            </a:r>
            <a:endParaRPr lang="en-US" sz="1800" dirty="0">
              <a:solidFill>
                <a:srgbClr val="FFFFFF"/>
              </a:solidFill>
            </a:endParaRPr>
          </a:p>
          <a:p>
            <a:pPr lvl="0" rtl="0">
              <a:spcBef>
                <a:spcPts val="0"/>
              </a:spcBef>
              <a:buNone/>
            </a:pPr>
            <a:endParaRPr sz="1800" dirty="0">
              <a:solidFill>
                <a:srgbClr val="FFFFFF"/>
              </a:solidFill>
            </a:endParaRPr>
          </a:p>
          <a:p>
            <a:pPr marL="261938" lvl="0" indent="-261938" rtl="0">
              <a:spcBef>
                <a:spcPts val="0"/>
              </a:spcBef>
              <a:buClr>
                <a:schemeClr val="dk2"/>
              </a:buClr>
              <a:buSzPct val="61111"/>
              <a:buFont typeface="Arial"/>
              <a:buNone/>
            </a:pPr>
            <a:r>
              <a:rPr lang="en-US" sz="1800" dirty="0">
                <a:solidFill>
                  <a:schemeClr val="lt1"/>
                </a:solidFill>
              </a:rPr>
              <a:t>… </a:t>
            </a:r>
            <a:r>
              <a:rPr lang="el-GR" sz="1800" dirty="0">
                <a:solidFill>
                  <a:schemeClr val="lt1"/>
                </a:solidFill>
              </a:rPr>
              <a:t>Εισαγάγετε νέους Μεταφραστές και άτομα που έχουν συνεισφέρει εδώ</a:t>
            </a:r>
            <a:endParaRPr lang="en-US" sz="1800" dirty="0">
              <a:solidFill>
                <a:schemeClr val="lt1"/>
              </a:solidFill>
            </a:endParaRP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Συνέχεια</a:t>
            </a:r>
            <a:r>
              <a:rPr lang="is-IS" sz="1800" dirty="0">
                <a:solidFill>
                  <a:srgbClr val="FFFFFF"/>
                </a:solidFill>
              </a:rPr>
              <a:t>…</a:t>
            </a:r>
            <a:endParaRPr lang="en-US" sz="1800" dirty="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Διαφυγή από το Βρόχο</a:t>
            </a:r>
            <a:endParaRPr lang="en-US" sz="7600" u="none" strike="noStrike" cap="none" dirty="0">
              <a:solidFill>
                <a:srgbClr val="FFD966"/>
              </a:solidFill>
              <a:latin typeface="Arial" charset="0"/>
              <a:ea typeface="Arial" charset="0"/>
              <a:cs typeface="Arial" charset="0"/>
              <a:sym typeface="Cabin"/>
            </a:endParaRPr>
          </a:p>
        </p:txBody>
      </p:sp>
      <p:sp>
        <p:nvSpPr>
          <p:cNvPr id="301" name="Shape 301"/>
          <p:cNvSpPr txBox="1">
            <a:spLocks noGrp="1"/>
          </p:cNvSpPr>
          <p:nvPr>
            <p:ph type="body" idx="1"/>
          </p:nvPr>
        </p:nvSpPr>
        <p:spPr>
          <a:xfrm>
            <a:off x="1155700" y="2603500"/>
            <a:ext cx="13932000" cy="2701025"/>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Η δήλωση </a:t>
            </a:r>
            <a:r>
              <a:rPr lang="en-US" sz="3600" u="none" strike="noStrike" cap="none" dirty="0">
                <a:solidFill>
                  <a:srgbClr val="FFFF00"/>
                </a:solidFill>
                <a:latin typeface="Arial" charset="0"/>
                <a:ea typeface="Arial" charset="0"/>
                <a:cs typeface="Arial" charset="0"/>
                <a:sym typeface="Cabin"/>
              </a:rPr>
              <a:t>break</a:t>
            </a:r>
            <a:r>
              <a:rPr lang="el-GR" sz="3600" u="none" strike="noStrike" cap="none" dirty="0">
                <a:solidFill>
                  <a:schemeClr val="lt1"/>
                </a:solidFill>
                <a:latin typeface="Arial" charset="0"/>
                <a:ea typeface="Arial" charset="0"/>
                <a:cs typeface="Arial" charset="0"/>
                <a:sym typeface="Cabin"/>
              </a:rPr>
              <a:t> </a:t>
            </a:r>
            <a:r>
              <a:rPr lang="el-GR" sz="3600" dirty="0">
                <a:solidFill>
                  <a:schemeClr val="lt1"/>
                </a:solidFill>
                <a:latin typeface="Arial" charset="0"/>
                <a:ea typeface="Arial" charset="0"/>
                <a:cs typeface="Arial" charset="0"/>
                <a:sym typeface="Cabin"/>
              </a:rPr>
              <a:t>διακόπτει την εκτέλεση</a:t>
            </a:r>
            <a:r>
              <a:rPr lang="el-GR" sz="3600" u="none" strike="noStrike" cap="none" dirty="0">
                <a:solidFill>
                  <a:schemeClr val="lt1"/>
                </a:solidFill>
                <a:latin typeface="Arial" charset="0"/>
                <a:ea typeface="Arial" charset="0"/>
                <a:cs typeface="Arial" charset="0"/>
                <a:sym typeface="Cabin"/>
              </a:rPr>
              <a:t> του τρέχοντα βρόχο και μεταβαίνει στην πρώτη εντολή αμέσως μετά τον βρόχο</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Είναι σαν μια δοκιμή βρόχου που μπορεί να τοποθετηθεί οπουδήποτε στο σώμα του βρόχου</a:t>
            </a:r>
            <a:endParaRPr lang="en-US" sz="3600" u="none" strike="noStrike" cap="none" dirty="0">
              <a:solidFill>
                <a:schemeClr val="lt1"/>
              </a:solidFill>
              <a:latin typeface="Arial" charset="0"/>
              <a:ea typeface="Arial" charset="0"/>
              <a:cs typeface="Arial" charset="0"/>
              <a:sym typeface="Cabin"/>
            </a:endParaRPr>
          </a:p>
        </p:txBody>
      </p:sp>
      <p:sp>
        <p:nvSpPr>
          <p:cNvPr id="303" name="Shape 303"/>
          <p:cNvSpPr txBox="1"/>
          <p:nvPr/>
        </p:nvSpPr>
        <p:spPr>
          <a:xfrm>
            <a:off x="10817225" y="5202237"/>
            <a:ext cx="24350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&gt; </a:t>
            </a:r>
            <a:r>
              <a:rPr lang="en-US" sz="3200" u="none" strike="noStrike" cap="none">
                <a:solidFill>
                  <a:srgbClr val="00FF00"/>
                </a:solidFill>
                <a:latin typeface="Arial" charset="0"/>
                <a:ea typeface="Arial" charset="0"/>
                <a:cs typeface="Arial" charset="0"/>
                <a:sym typeface="Cabin"/>
              </a:rPr>
              <a:t>hello there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hello there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&gt; </a:t>
            </a:r>
            <a:r>
              <a:rPr lang="en-US" sz="3200" u="none" strike="noStrike" cap="none">
                <a:solidFill>
                  <a:srgbClr val="00FF00"/>
                </a:solidFill>
                <a:latin typeface="Arial" charset="0"/>
                <a:ea typeface="Arial" charset="0"/>
                <a:cs typeface="Arial" charset="0"/>
                <a:sym typeface="Cabin"/>
              </a:rPr>
              <a:t>finished</a:t>
            </a:r>
          </a:p>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f</a:t>
            </a:r>
            <a:r>
              <a:rPr lang="en-US" sz="3200" u="none" strike="noStrike" cap="none">
                <a:solidFill>
                  <a:schemeClr val="lt1"/>
                </a:solidFill>
                <a:latin typeface="Arial" charset="0"/>
                <a:ea typeface="Arial" charset="0"/>
                <a:cs typeface="Arial" charset="0"/>
                <a:sym typeface="Cabin"/>
              </a:rPr>
              <a:t>inished</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&gt; </a:t>
            </a:r>
            <a:r>
              <a:rPr lang="en-US" sz="3200" u="none" strike="noStrike" cap="none">
                <a:solidFill>
                  <a:srgbClr val="00FF00"/>
                </a:solidFill>
                <a:latin typeface="Arial" charset="0"/>
                <a:ea typeface="Arial" charset="0"/>
                <a:cs typeface="Arial" charset="0"/>
                <a:sym typeface="Cabin"/>
              </a:rPr>
              <a:t>done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Done!</a:t>
            </a:r>
          </a:p>
        </p:txBody>
      </p:sp>
      <p:cxnSp>
        <p:nvCxnSpPr>
          <p:cNvPr id="304" name="Shape 304"/>
          <p:cNvCxnSpPr/>
          <p:nvPr/>
        </p:nvCxnSpPr>
        <p:spPr>
          <a:xfrm flipH="1" flipV="1">
            <a:off x="3082749" y="7565976"/>
            <a:ext cx="574851" cy="349299"/>
          </a:xfrm>
          <a:prstGeom prst="straightConnector1">
            <a:avLst/>
          </a:prstGeom>
          <a:noFill/>
          <a:ln w="50800" cap="rnd" cmpd="sng">
            <a:solidFill>
              <a:srgbClr val="FFFF00"/>
            </a:solidFill>
            <a:prstDash val="solid"/>
            <a:miter/>
            <a:headEnd type="stealth" w="med" len="med"/>
            <a:tailEnd type="none" w="med" len="med"/>
          </a:ln>
        </p:spPr>
      </p:cxnSp>
      <p:cxnSp>
        <p:nvCxnSpPr>
          <p:cNvPr id="305" name="Shape 305"/>
          <p:cNvCxnSpPr/>
          <p:nvPr/>
        </p:nvCxnSpPr>
        <p:spPr>
          <a:xfrm flipV="1">
            <a:off x="3025775" y="7015163"/>
            <a:ext cx="2332038" cy="533398"/>
          </a:xfrm>
          <a:prstGeom prst="straightConnector1">
            <a:avLst/>
          </a:prstGeom>
          <a:noFill/>
          <a:ln w="50800" cap="rnd" cmpd="sng">
            <a:solidFill>
              <a:srgbClr val="FFFF00"/>
            </a:solidFill>
            <a:prstDash val="solid"/>
            <a:miter/>
            <a:headEnd type="stealth" w="med" len="med"/>
            <a:tailEnd type="none" w="med" len="med"/>
          </a:ln>
        </p:spPr>
      </p:cxnSp>
      <p:sp>
        <p:nvSpPr>
          <p:cNvPr id="8" name="Shape 295"/>
          <p:cNvSpPr txBox="1"/>
          <p:nvPr/>
        </p:nvSpPr>
        <p:spPr>
          <a:xfrm>
            <a:off x="3774650" y="5304525"/>
            <a:ext cx="6430500" cy="29822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True</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input(</a:t>
            </a:r>
            <a:r>
              <a:rPr lang="en-US" sz="3000" i="0" u="none" strike="noStrike" cap="none" dirty="0">
                <a:solidFill>
                  <a:srgbClr val="FFFFFF"/>
                </a:solidFill>
                <a:latin typeface="Courier"/>
                <a:ea typeface="Courier"/>
                <a:cs typeface="Courier"/>
                <a:sym typeface="Courier New"/>
              </a:rPr>
              <a:t>'&gt; '</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'done'</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'Done!')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cxnSp>
        <p:nvCxnSpPr>
          <p:cNvPr id="310" name="Shape 310"/>
          <p:cNvCxnSpPr/>
          <p:nvPr/>
        </p:nvCxnSpPr>
        <p:spPr>
          <a:xfrm rot="10800000">
            <a:off x="11017136" y="5572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311" name="Shape 311"/>
          <p:cNvSpPr/>
          <p:nvPr/>
        </p:nvSpPr>
        <p:spPr>
          <a:xfrm>
            <a:off x="9168707" y="1117600"/>
            <a:ext cx="3244587"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600" u="none" strike="noStrike" cap="none" dirty="0">
                <a:solidFill>
                  <a:srgbClr val="FF9900"/>
                </a:solidFill>
                <a:latin typeface="Arial" charset="0"/>
                <a:ea typeface="Arial" charset="0"/>
                <a:cs typeface="Arial" charset="0"/>
                <a:sym typeface="Cabin"/>
              </a:rPr>
              <a:t>Αληθές;</a:t>
            </a:r>
            <a:endParaRPr lang="en-US" sz="3600" u="none" strike="noStrike" cap="none" dirty="0">
              <a:solidFill>
                <a:srgbClr val="FF9900"/>
              </a:solidFill>
              <a:latin typeface="Arial" charset="0"/>
              <a:ea typeface="Arial" charset="0"/>
              <a:cs typeface="Arial" charset="0"/>
              <a:sym typeface="Cabin"/>
            </a:endParaRPr>
          </a:p>
        </p:txBody>
      </p:sp>
      <p:cxnSp>
        <p:nvCxnSpPr>
          <p:cNvPr id="312" name="Shape 312"/>
          <p:cNvCxnSpPr/>
          <p:nvPr/>
        </p:nvCxnSpPr>
        <p:spPr>
          <a:xfrm rot="10800000" flipH="1">
            <a:off x="10741610" y="2425800"/>
            <a:ext cx="51300" cy="3954599"/>
          </a:xfrm>
          <a:prstGeom prst="straightConnector1">
            <a:avLst/>
          </a:prstGeom>
          <a:noFill/>
          <a:ln w="76200" cap="rnd" cmpd="sng">
            <a:solidFill>
              <a:srgbClr val="00FFFF"/>
            </a:solidFill>
            <a:prstDash val="solid"/>
            <a:miter/>
            <a:headEnd type="none" w="med" len="med"/>
            <a:tailEnd type="stealth" w="med" len="med"/>
          </a:ln>
        </p:spPr>
      </p:cxnSp>
      <p:cxnSp>
        <p:nvCxnSpPr>
          <p:cNvPr id="313" name="Shape 313"/>
          <p:cNvCxnSpPr/>
          <p:nvPr/>
        </p:nvCxnSpPr>
        <p:spPr>
          <a:xfrm rot="10800000">
            <a:off x="12382475" y="1746225"/>
            <a:ext cx="777899" cy="15899"/>
          </a:xfrm>
          <a:prstGeom prst="straightConnector1">
            <a:avLst/>
          </a:prstGeom>
          <a:noFill/>
          <a:ln w="76200" cap="rnd" cmpd="sng">
            <a:solidFill>
              <a:srgbClr val="00FFFF"/>
            </a:solidFill>
            <a:prstDash val="solid"/>
            <a:miter/>
            <a:headEnd type="none" w="med" len="med"/>
            <a:tailEnd type="none" w="med" len="med"/>
          </a:ln>
        </p:spPr>
      </p:cxnSp>
      <p:cxnSp>
        <p:nvCxnSpPr>
          <p:cNvPr id="314" name="Shape 314"/>
          <p:cNvCxnSpPr>
            <a:stCxn id="315" idx="0"/>
            <a:endCxn id="316" idx="2"/>
          </p:cNvCxnSpPr>
          <p:nvPr/>
        </p:nvCxnSpPr>
        <p:spPr>
          <a:xfrm rot="10800000" flipH="1">
            <a:off x="13169949" y="3149800"/>
            <a:ext cx="50700" cy="2044500"/>
          </a:xfrm>
          <a:prstGeom prst="straightConnector1">
            <a:avLst/>
          </a:prstGeom>
          <a:noFill/>
          <a:ln w="76200" cap="rnd" cmpd="sng">
            <a:solidFill>
              <a:srgbClr val="00FFFF"/>
            </a:solidFill>
            <a:prstDash val="solid"/>
            <a:miter/>
            <a:headEnd type="none" w="med" len="med"/>
            <a:tailEnd type="none" w="med" len="med"/>
          </a:ln>
        </p:spPr>
      </p:cxnSp>
      <p:cxnSp>
        <p:nvCxnSpPr>
          <p:cNvPr id="317" name="Shape 317"/>
          <p:cNvCxnSpPr>
            <a:cxnSpLocks/>
          </p:cNvCxnSpPr>
          <p:nvPr/>
        </p:nvCxnSpPr>
        <p:spPr>
          <a:xfrm>
            <a:off x="10741610" y="6380400"/>
            <a:ext cx="2455289" cy="0"/>
          </a:xfrm>
          <a:prstGeom prst="straightConnector1">
            <a:avLst/>
          </a:prstGeom>
          <a:noFill/>
          <a:ln w="76200" cap="rnd" cmpd="sng">
            <a:solidFill>
              <a:srgbClr val="00FFFF"/>
            </a:solidFill>
            <a:prstDash val="solid"/>
            <a:miter/>
            <a:headEnd type="none" w="med" len="med"/>
            <a:tailEnd type="none" w="med" len="med"/>
          </a:ln>
        </p:spPr>
      </p:cxnSp>
      <p:cxnSp>
        <p:nvCxnSpPr>
          <p:cNvPr id="318" name="Shape 318"/>
          <p:cNvCxnSpPr>
            <a:cxnSpLocks/>
            <a:stCxn id="311" idx="1"/>
          </p:cNvCxnSpPr>
          <p:nvPr/>
        </p:nvCxnSpPr>
        <p:spPr>
          <a:xfrm flipH="1" flipV="1">
            <a:off x="8482864" y="1739799"/>
            <a:ext cx="685843" cy="12751"/>
          </a:xfrm>
          <a:prstGeom prst="straightConnector1">
            <a:avLst/>
          </a:prstGeom>
          <a:noFill/>
          <a:ln w="76200" cap="rnd" cmpd="sng">
            <a:solidFill>
              <a:srgbClr val="00FFFF"/>
            </a:solidFill>
            <a:prstDash val="solid"/>
            <a:miter/>
            <a:headEnd type="none" w="med" len="med"/>
            <a:tailEnd type="stealth" w="med" len="med"/>
          </a:ln>
        </p:spPr>
      </p:cxnSp>
      <p:cxnSp>
        <p:nvCxnSpPr>
          <p:cNvPr id="319" name="Shape 319"/>
          <p:cNvCxnSpPr/>
          <p:nvPr/>
        </p:nvCxnSpPr>
        <p:spPr>
          <a:xfrm rot="10800000" flipH="1">
            <a:off x="10942636" y="68898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320" name="Shape 320"/>
          <p:cNvCxnSpPr/>
          <p:nvPr/>
        </p:nvCxnSpPr>
        <p:spPr>
          <a:xfrm rot="10800000" flipH="1">
            <a:off x="8453464" y="1752611"/>
            <a:ext cx="58800" cy="5154599"/>
          </a:xfrm>
          <a:prstGeom prst="straightConnector1">
            <a:avLst/>
          </a:prstGeom>
          <a:noFill/>
          <a:ln w="76200" cap="rnd" cmpd="sng">
            <a:solidFill>
              <a:srgbClr val="00FFFF"/>
            </a:solidFill>
            <a:prstDash val="solid"/>
            <a:miter/>
            <a:headEnd type="stealth" w="med" len="med"/>
            <a:tailEnd type="none" w="med" len="med"/>
          </a:ln>
        </p:spPr>
      </p:cxnSp>
      <p:cxnSp>
        <p:nvCxnSpPr>
          <p:cNvPr id="321" name="Shape 321"/>
          <p:cNvCxnSpPr>
            <a:cxnSpLocks/>
          </p:cNvCxnSpPr>
          <p:nvPr/>
        </p:nvCxnSpPr>
        <p:spPr>
          <a:xfrm>
            <a:off x="8453464" y="6870200"/>
            <a:ext cx="2485886" cy="36899"/>
          </a:xfrm>
          <a:prstGeom prst="straightConnector1">
            <a:avLst/>
          </a:prstGeom>
          <a:noFill/>
          <a:ln w="76200" cap="rnd" cmpd="sng">
            <a:solidFill>
              <a:srgbClr val="00FFFF"/>
            </a:solidFill>
            <a:prstDash val="solid"/>
            <a:miter/>
            <a:headEnd type="none" w="med" len="med"/>
            <a:tailEnd type="none" w="med" len="med"/>
          </a:ln>
        </p:spPr>
      </p:cxnSp>
      <p:sp>
        <p:nvSpPr>
          <p:cNvPr id="322" name="Shape 322"/>
          <p:cNvSpPr txBox="1"/>
          <p:nvPr/>
        </p:nvSpPr>
        <p:spPr>
          <a:xfrm>
            <a:off x="8721725" y="10033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Όχι</a:t>
            </a:r>
            <a:endParaRPr lang="en-US" sz="3600" u="none" strike="noStrike" cap="none" dirty="0">
              <a:solidFill>
                <a:schemeClr val="lt1"/>
              </a:solidFill>
              <a:latin typeface="Arial" charset="0"/>
              <a:ea typeface="Arial" charset="0"/>
              <a:cs typeface="Arial" charset="0"/>
              <a:sym typeface="Cabin"/>
            </a:endParaRPr>
          </a:p>
        </p:txBody>
      </p:sp>
      <p:sp>
        <p:nvSpPr>
          <p:cNvPr id="323" name="Shape 323"/>
          <p:cNvSpPr txBox="1"/>
          <p:nvPr/>
        </p:nvSpPr>
        <p:spPr>
          <a:xfrm>
            <a:off x="9499600" y="75057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print('Done')</a:t>
            </a:r>
          </a:p>
        </p:txBody>
      </p:sp>
      <p:sp>
        <p:nvSpPr>
          <p:cNvPr id="324" name="Shape 324"/>
          <p:cNvSpPr txBox="1"/>
          <p:nvPr/>
        </p:nvSpPr>
        <p:spPr>
          <a:xfrm>
            <a:off x="12382475" y="1019126"/>
            <a:ext cx="1049125"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Ναι</a:t>
            </a:r>
            <a:endParaRPr lang="en-US" sz="3600" u="none" strike="noStrike" cap="none" dirty="0">
              <a:solidFill>
                <a:schemeClr val="lt1"/>
              </a:solidFill>
              <a:latin typeface="Arial" charset="0"/>
              <a:ea typeface="Arial" charset="0"/>
              <a:cs typeface="Arial" charset="0"/>
              <a:sym typeface="Cabin"/>
            </a:endParaRPr>
          </a:p>
        </p:txBody>
      </p:sp>
      <p:sp>
        <p:nvSpPr>
          <p:cNvPr id="316" name="Shape 316"/>
          <p:cNvSpPr txBox="1"/>
          <p:nvPr/>
        </p:nvSpPr>
        <p:spPr>
          <a:xfrm>
            <a:off x="11760200" y="24003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a:t>
            </a:r>
          </a:p>
        </p:txBody>
      </p:sp>
      <p:sp>
        <p:nvSpPr>
          <p:cNvPr id="315" name="Shape 315"/>
          <p:cNvSpPr txBox="1"/>
          <p:nvPr/>
        </p:nvSpPr>
        <p:spPr>
          <a:xfrm>
            <a:off x="11709400" y="51943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a:t>
            </a:r>
          </a:p>
        </p:txBody>
      </p:sp>
      <p:cxnSp>
        <p:nvCxnSpPr>
          <p:cNvPr id="325" name="Shape 325"/>
          <p:cNvCxnSpPr/>
          <p:nvPr/>
        </p:nvCxnSpPr>
        <p:spPr>
          <a:xfrm rot="10800000">
            <a:off x="14816037" y="4679911"/>
            <a:ext cx="1016099" cy="1490699"/>
          </a:xfrm>
          <a:prstGeom prst="straightConnector1">
            <a:avLst/>
          </a:prstGeom>
          <a:noFill/>
          <a:ln w="76200" cap="rnd" cmpd="sng">
            <a:solidFill>
              <a:srgbClr val="FFFF00"/>
            </a:solidFill>
            <a:prstDash val="solid"/>
            <a:miter/>
            <a:headEnd type="stealth" w="med" len="med"/>
            <a:tailEnd type="none" w="med" len="med"/>
          </a:ln>
        </p:spPr>
      </p:cxnSp>
      <p:cxnSp>
        <p:nvCxnSpPr>
          <p:cNvPr id="326" name="Shape 326"/>
          <p:cNvCxnSpPr/>
          <p:nvPr/>
        </p:nvCxnSpPr>
        <p:spPr>
          <a:xfrm rot="10800000" flipH="1">
            <a:off x="11952286" y="6145311"/>
            <a:ext cx="3849600" cy="1346100"/>
          </a:xfrm>
          <a:prstGeom prst="straightConnector1">
            <a:avLst/>
          </a:prstGeom>
          <a:noFill/>
          <a:ln w="76200" cap="rnd" cmpd="sng">
            <a:solidFill>
              <a:srgbClr val="FFFF00"/>
            </a:solidFill>
            <a:prstDash val="solid"/>
            <a:miter/>
            <a:headEnd type="stealth" w="med" len="med"/>
            <a:tailEnd type="none" w="med" len="med"/>
          </a:ln>
        </p:spPr>
      </p:cxnSp>
      <p:sp>
        <p:nvSpPr>
          <p:cNvPr id="327" name="Shape 327"/>
          <p:cNvSpPr txBox="1"/>
          <p:nvPr/>
        </p:nvSpPr>
        <p:spPr>
          <a:xfrm>
            <a:off x="1752600" y="1195375"/>
            <a:ext cx="6558000"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True</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input(</a:t>
            </a:r>
            <a:r>
              <a:rPr lang="en-US" sz="3000" i="0" u="none" strike="noStrike" cap="none" dirty="0">
                <a:solidFill>
                  <a:srgbClr val="FFFFFF"/>
                </a:solidFill>
                <a:latin typeface="Courier"/>
                <a:ea typeface="Courier"/>
                <a:cs typeface="Courier"/>
                <a:sym typeface="Courier New"/>
              </a:rPr>
              <a:t>'&gt; '</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'done'</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'Done!')</a:t>
            </a:r>
          </a:p>
        </p:txBody>
      </p:sp>
      <p:cxnSp>
        <p:nvCxnSpPr>
          <p:cNvPr id="328" name="Shape 328"/>
          <p:cNvCxnSpPr/>
          <p:nvPr/>
        </p:nvCxnSpPr>
        <p:spPr>
          <a:xfrm rot="10800000">
            <a:off x="1318899" y="3504149"/>
            <a:ext cx="348900" cy="544500"/>
          </a:xfrm>
          <a:prstGeom prst="straightConnector1">
            <a:avLst/>
          </a:prstGeom>
          <a:noFill/>
          <a:ln w="50800" cap="rnd" cmpd="sng">
            <a:solidFill>
              <a:srgbClr val="FFFF00"/>
            </a:solidFill>
            <a:prstDash val="solid"/>
            <a:miter/>
            <a:headEnd type="stealth" w="med" len="med"/>
            <a:tailEnd type="none" w="med" len="med"/>
          </a:ln>
        </p:spPr>
      </p:cxnSp>
      <p:cxnSp>
        <p:nvCxnSpPr>
          <p:cNvPr id="329" name="Shape 329"/>
          <p:cNvCxnSpPr/>
          <p:nvPr/>
        </p:nvCxnSpPr>
        <p:spPr>
          <a:xfrm rot="10800000" flipH="1">
            <a:off x="1265939" y="3116201"/>
            <a:ext cx="1787100" cy="377099"/>
          </a:xfrm>
          <a:prstGeom prst="straightConnector1">
            <a:avLst/>
          </a:prstGeom>
          <a:noFill/>
          <a:ln w="50800" cap="rnd" cmpd="sng">
            <a:solidFill>
              <a:srgbClr val="FFFF00"/>
            </a:solidFill>
            <a:prstDash val="solid"/>
            <a:miter/>
            <a:headEnd type="stealth" w="med" len="med"/>
            <a:tailEnd type="none" w="med" len="med"/>
          </a:ln>
        </p:spPr>
      </p:cxnSp>
      <p:cxnSp>
        <p:nvCxnSpPr>
          <p:cNvPr id="330" name="Shape 330"/>
          <p:cNvCxnSpPr/>
          <p:nvPr/>
        </p:nvCxnSpPr>
        <p:spPr>
          <a:xfrm rot="10800000">
            <a:off x="13209400" y="3186225"/>
            <a:ext cx="1026899" cy="619799"/>
          </a:xfrm>
          <a:prstGeom prst="straightConnector1">
            <a:avLst/>
          </a:prstGeom>
          <a:noFill/>
          <a:ln w="76200" cap="rnd" cmpd="sng">
            <a:solidFill>
              <a:srgbClr val="00FFFF"/>
            </a:solidFill>
            <a:prstDash val="solid"/>
            <a:miter/>
            <a:headEnd type="none" w="med" len="med"/>
            <a:tailEnd type="none" w="med" len="med"/>
          </a:ln>
        </p:spPr>
      </p:cxnSp>
      <p:pic>
        <p:nvPicPr>
          <p:cNvPr id="331" name="Shape 331"/>
          <p:cNvPicPr preferRelativeResize="0"/>
          <p:nvPr/>
        </p:nvPicPr>
        <p:blipFill rotWithShape="1">
          <a:blip r:embed="rId3">
            <a:alphaModFix/>
          </a:blip>
          <a:srcRect/>
          <a:stretch/>
        </p:blipFill>
        <p:spPr>
          <a:xfrm>
            <a:off x="3066338" y="5150641"/>
            <a:ext cx="2184399" cy="2039937"/>
          </a:xfrm>
          <a:prstGeom prst="rect">
            <a:avLst/>
          </a:prstGeom>
          <a:noFill/>
          <a:ln>
            <a:noFill/>
          </a:ln>
        </p:spPr>
      </p:pic>
      <p:sp>
        <p:nvSpPr>
          <p:cNvPr id="332" name="Shape 332"/>
          <p:cNvSpPr txBox="1"/>
          <p:nvPr/>
        </p:nvSpPr>
        <p:spPr>
          <a:xfrm>
            <a:off x="415213" y="7362029"/>
            <a:ext cx="8615399" cy="5333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2400" u="sng" strike="noStrike" cap="none" dirty="0">
                <a:solidFill>
                  <a:srgbClr val="FFFF00"/>
                </a:solidFill>
                <a:latin typeface="Arial" charset="0"/>
                <a:ea typeface="Arial" charset="0"/>
                <a:cs typeface="Arial" charset="0"/>
                <a:sym typeface="Cabin"/>
                <a:hlinkClick r:id="rId4"/>
              </a:rPr>
              <a:t>http://en.wikipedia.org/wiki/Transporter_(Star_Trek)</a:t>
            </a:r>
          </a:p>
        </p:txBody>
      </p:sp>
      <p:sp>
        <p:nvSpPr>
          <p:cNvPr id="333" name="Shape 333"/>
          <p:cNvSpPr txBox="1"/>
          <p:nvPr/>
        </p:nvSpPr>
        <p:spPr>
          <a:xfrm>
            <a:off x="13665200" y="3873500"/>
            <a:ext cx="2184300"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rgbClr val="FFFFFF"/>
                </a:solidFill>
                <a:latin typeface="Arial" charset="0"/>
                <a:ea typeface="Arial" charset="0"/>
                <a:cs typeface="Arial" charset="0"/>
                <a:sym typeface="Cabin"/>
              </a:rPr>
              <a:t>break</a:t>
            </a:r>
          </a:p>
        </p:txBody>
      </p:sp>
      <p:cxnSp>
        <p:nvCxnSpPr>
          <p:cNvPr id="334" name="Shape 334"/>
          <p:cNvCxnSpPr/>
          <p:nvPr/>
        </p:nvCxnSpPr>
        <p:spPr>
          <a:xfrm rot="10800000">
            <a:off x="13213562" y="5921398"/>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335" name="Shape 335"/>
          <p:cNvCxnSpPr/>
          <p:nvPr/>
        </p:nvCxnSpPr>
        <p:spPr>
          <a:xfrm rot="10800000">
            <a:off x="13128537" y="1805749"/>
            <a:ext cx="14400" cy="566699"/>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3" name="Shape 34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200" u="none" strike="noStrike" cap="none" dirty="0">
                <a:solidFill>
                  <a:srgbClr val="FFD966"/>
                </a:solidFill>
                <a:latin typeface="Arial" charset="0"/>
                <a:ea typeface="Arial" charset="0"/>
                <a:cs typeface="Arial" charset="0"/>
                <a:sym typeface="Cabin"/>
              </a:rPr>
              <a:t>Ολοκληρώνοντας μια Επανάληψη με </a:t>
            </a:r>
            <a:r>
              <a:rPr lang="en-US" sz="7200" u="none" strike="noStrike" cap="none" dirty="0">
                <a:solidFill>
                  <a:srgbClr val="FFFF00"/>
                </a:solidFill>
                <a:latin typeface="Arial" charset="0"/>
                <a:ea typeface="Arial" charset="0"/>
                <a:cs typeface="Arial" charset="0"/>
                <a:sym typeface="Cabin"/>
              </a:rPr>
              <a:t>continue</a:t>
            </a:r>
          </a:p>
        </p:txBody>
      </p:sp>
      <p:sp>
        <p:nvSpPr>
          <p:cNvPr id="340" name="Shape 340"/>
          <p:cNvSpPr txBox="1">
            <a:spLocks noGrp="1"/>
          </p:cNvSpPr>
          <p:nvPr>
            <p:ph type="body" idx="1"/>
          </p:nvPr>
        </p:nvSpPr>
        <p:spPr>
          <a:xfrm>
            <a:off x="1155700" y="2667538"/>
            <a:ext cx="13932000" cy="1654175"/>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l-GR" sz="3600" u="none" strike="noStrike" cap="none" dirty="0">
                <a:solidFill>
                  <a:schemeClr val="lt1"/>
                </a:solidFill>
                <a:latin typeface="Arial" charset="0"/>
                <a:ea typeface="Arial" charset="0"/>
                <a:cs typeface="Arial" charset="0"/>
                <a:sym typeface="Cabin"/>
              </a:rPr>
              <a:t>Η δήλωση </a:t>
            </a:r>
            <a:r>
              <a:rPr lang="en-US" sz="3600" u="none" strike="noStrike" cap="none" dirty="0">
                <a:solidFill>
                  <a:srgbClr val="FFFF00"/>
                </a:solidFill>
                <a:latin typeface="Arial" charset="0"/>
                <a:ea typeface="Arial" charset="0"/>
                <a:cs typeface="Arial" charset="0"/>
                <a:sym typeface="Cabin"/>
              </a:rPr>
              <a:t>continue</a:t>
            </a:r>
            <a:r>
              <a:rPr lang="el-GR" sz="3600" u="none" strike="noStrike" cap="none" dirty="0">
                <a:solidFill>
                  <a:schemeClr val="lt1"/>
                </a:solidFill>
                <a:latin typeface="Arial" charset="0"/>
                <a:ea typeface="Arial" charset="0"/>
                <a:cs typeface="Arial" charset="0"/>
                <a:sym typeface="Cabin"/>
              </a:rPr>
              <a:t> τερματίζει την τρέχουσα επανάληψη, μεταβαίνει στην κορυφή του βρόχου και ξεκινά την επόμενη επανάληψη</a:t>
            </a:r>
            <a:endParaRPr lang="en-US" sz="3600" u="none" strike="noStrike" cap="none" dirty="0">
              <a:solidFill>
                <a:schemeClr val="lt1"/>
              </a:solidFill>
              <a:latin typeface="Arial" charset="0"/>
              <a:ea typeface="Arial" charset="0"/>
              <a:cs typeface="Arial" charset="0"/>
              <a:sym typeface="Cabin"/>
            </a:endParaRPr>
          </a:p>
        </p:txBody>
      </p:sp>
      <p:sp>
        <p:nvSpPr>
          <p:cNvPr id="341" name="Shape 341"/>
          <p:cNvSpPr txBox="1"/>
          <p:nvPr/>
        </p:nvSpPr>
        <p:spPr>
          <a:xfrm>
            <a:off x="3098800" y="4146550"/>
            <a:ext cx="6032399"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True</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input(</a:t>
            </a:r>
            <a:r>
              <a:rPr lang="en-US" sz="3000" i="0" u="none" strike="noStrike" cap="none" dirty="0">
                <a:solidFill>
                  <a:srgbClr val="FFFFFF"/>
                </a:solidFill>
                <a:latin typeface="Courier"/>
                <a:ea typeface="Courier"/>
                <a:cs typeface="Courier"/>
                <a:sym typeface="Courier New"/>
              </a:rPr>
              <a:t>'&gt; '</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a:t>
            </a:r>
            <a:r>
              <a:rPr lang="en-US" sz="3000" i="0" u="none" strike="noStrike" cap="none" dirty="0">
                <a:solidFill>
                  <a:srgbClr val="00FF00"/>
                </a:solidFill>
                <a:latin typeface="Courier"/>
                <a:ea typeface="Courier"/>
                <a:cs typeface="Courier"/>
                <a:sym typeface="Courier New"/>
              </a:rPr>
              <a:t> line[0]</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continue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'done'</a:t>
            </a:r>
            <a:r>
              <a:rPr lang="en-US" sz="3000" i="0" u="none" strike="noStrike" cap="none" dirty="0">
                <a:solidFill>
                  <a:srgbClr val="FF7F00"/>
                </a:solidFill>
                <a:latin typeface="Courier"/>
                <a:ea typeface="Courier"/>
                <a:cs typeface="Courier"/>
                <a:sym typeface="Courier New"/>
              </a:rPr>
              <a:t> </a:t>
            </a:r>
            <a:r>
              <a:rPr lang="en-US" sz="30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'Done!')</a:t>
            </a:r>
          </a:p>
        </p:txBody>
      </p:sp>
      <p:sp>
        <p:nvSpPr>
          <p:cNvPr id="342" name="Shape 342"/>
          <p:cNvSpPr txBox="1"/>
          <p:nvPr/>
        </p:nvSpPr>
        <p:spPr>
          <a:xfrm>
            <a:off x="10639425" y="4494212"/>
            <a:ext cx="35765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hello there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hello there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 don't print this</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print this!</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 this!</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done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Done!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Shape 34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200" u="none" strike="noStrike" cap="none" dirty="0">
                <a:solidFill>
                  <a:srgbClr val="FFD966"/>
                </a:solidFill>
                <a:latin typeface="Arial" charset="0"/>
                <a:ea typeface="Arial" charset="0"/>
                <a:cs typeface="Arial" charset="0"/>
                <a:sym typeface="Cabin"/>
              </a:rPr>
              <a:t>Ολοκληρώνοντας μια Επανάληψη με </a:t>
            </a:r>
            <a:r>
              <a:rPr lang="en-US" sz="7200" u="none" strike="noStrike" cap="none" dirty="0">
                <a:solidFill>
                  <a:srgbClr val="FFFF00"/>
                </a:solidFill>
                <a:latin typeface="Arial" charset="0"/>
                <a:ea typeface="Arial" charset="0"/>
                <a:cs typeface="Arial" charset="0"/>
                <a:sym typeface="Cabin"/>
              </a:rPr>
              <a:t>continue</a:t>
            </a:r>
          </a:p>
        </p:txBody>
      </p:sp>
      <p:sp>
        <p:nvSpPr>
          <p:cNvPr id="349" name="Shape 349"/>
          <p:cNvSpPr txBox="1">
            <a:spLocks noGrp="1"/>
          </p:cNvSpPr>
          <p:nvPr>
            <p:ph type="body" idx="1"/>
          </p:nvPr>
        </p:nvSpPr>
        <p:spPr>
          <a:xfrm>
            <a:off x="1155700" y="2603500"/>
            <a:ext cx="13932000" cy="1768475"/>
          </a:xfrm>
          <a:prstGeom prst="rect">
            <a:avLst/>
          </a:prstGeom>
          <a:noFill/>
          <a:ln>
            <a:noFill/>
          </a:ln>
        </p:spPr>
        <p:txBody>
          <a:bodyPr lIns="38100" tIns="38100" rIns="38100" bIns="38100" anchor="ctr" anchorCtr="0">
            <a:noAutofit/>
          </a:bodyPr>
          <a:lstStyle/>
          <a:p>
            <a:pPr marL="0" indent="0">
              <a:spcBef>
                <a:spcPts val="0"/>
              </a:spcBef>
              <a:buNone/>
            </a:pPr>
            <a:r>
              <a:rPr lang="el-GR" sz="3600" u="none" strike="noStrike" cap="none" dirty="0">
                <a:solidFill>
                  <a:schemeClr val="lt1"/>
                </a:solidFill>
                <a:latin typeface="Arial" charset="0"/>
                <a:ea typeface="Arial" charset="0"/>
                <a:cs typeface="Arial" charset="0"/>
                <a:sym typeface="Cabin"/>
              </a:rPr>
              <a:t>Η δήλωση </a:t>
            </a:r>
            <a:r>
              <a:rPr lang="en-US" sz="3600" u="none" strike="noStrike" cap="none" dirty="0">
                <a:solidFill>
                  <a:srgbClr val="FFFF00"/>
                </a:solidFill>
                <a:latin typeface="Arial" charset="0"/>
                <a:ea typeface="Arial" charset="0"/>
                <a:cs typeface="Arial" charset="0"/>
                <a:sym typeface="Cabin"/>
              </a:rPr>
              <a:t>continue</a:t>
            </a:r>
            <a:r>
              <a:rPr lang="el-GR" sz="3600" u="none" strike="noStrike" cap="none" dirty="0">
                <a:solidFill>
                  <a:schemeClr val="lt1"/>
                </a:solidFill>
                <a:latin typeface="Arial" charset="0"/>
                <a:ea typeface="Arial" charset="0"/>
                <a:cs typeface="Arial" charset="0"/>
                <a:sym typeface="Cabin"/>
              </a:rPr>
              <a:t> τερματίζει την </a:t>
            </a:r>
            <a:r>
              <a:rPr lang="el-GR" sz="3600" dirty="0">
                <a:solidFill>
                  <a:srgbClr val="00FFFF"/>
                </a:solidFill>
                <a:latin typeface="Arial" charset="0"/>
                <a:cs typeface="Arial" charset="0"/>
                <a:sym typeface="Cabin"/>
              </a:rPr>
              <a:t>τρέχουσα</a:t>
            </a:r>
            <a:r>
              <a:rPr lang="el-GR" sz="3600" u="none" strike="noStrike" cap="none" dirty="0">
                <a:solidFill>
                  <a:schemeClr val="lt1"/>
                </a:solidFill>
                <a:latin typeface="Arial" charset="0"/>
                <a:ea typeface="Arial" charset="0"/>
                <a:cs typeface="Arial" charset="0"/>
                <a:sym typeface="Cabin"/>
              </a:rPr>
              <a:t> </a:t>
            </a:r>
            <a:r>
              <a:rPr lang="el-GR" sz="3600" dirty="0">
                <a:solidFill>
                  <a:srgbClr val="00FFFF"/>
                </a:solidFill>
                <a:latin typeface="Arial" charset="0"/>
                <a:cs typeface="Arial" charset="0"/>
                <a:sym typeface="Cabin"/>
              </a:rPr>
              <a:t>επανάληψη</a:t>
            </a:r>
            <a:r>
              <a:rPr lang="el-GR" sz="3600" u="none" strike="noStrike" cap="none" dirty="0">
                <a:solidFill>
                  <a:schemeClr val="lt1"/>
                </a:solidFill>
                <a:latin typeface="Arial" charset="0"/>
                <a:ea typeface="Arial" charset="0"/>
                <a:cs typeface="Arial" charset="0"/>
                <a:sym typeface="Cabin"/>
              </a:rPr>
              <a:t>, μεταβαίνει στην </a:t>
            </a:r>
            <a:r>
              <a:rPr lang="el-GR" sz="3600" dirty="0">
                <a:solidFill>
                  <a:srgbClr val="FFFF00"/>
                </a:solidFill>
                <a:latin typeface="Arial" charset="0"/>
                <a:cs typeface="Arial" charset="0"/>
                <a:sym typeface="Cabin"/>
              </a:rPr>
              <a:t>κορυφή</a:t>
            </a:r>
            <a:r>
              <a:rPr lang="el-GR" sz="3600" u="none" strike="noStrike" cap="none" dirty="0">
                <a:solidFill>
                  <a:schemeClr val="lt1"/>
                </a:solidFill>
                <a:latin typeface="Arial" charset="0"/>
                <a:ea typeface="Arial" charset="0"/>
                <a:cs typeface="Arial" charset="0"/>
                <a:sym typeface="Cabin"/>
              </a:rPr>
              <a:t> </a:t>
            </a:r>
            <a:r>
              <a:rPr lang="el-GR" sz="3600" dirty="0">
                <a:solidFill>
                  <a:srgbClr val="FFFF00"/>
                </a:solidFill>
                <a:latin typeface="Arial" charset="0"/>
                <a:cs typeface="Arial" charset="0"/>
                <a:sym typeface="Cabin"/>
              </a:rPr>
              <a:t>του</a:t>
            </a:r>
            <a:r>
              <a:rPr lang="el-GR" sz="3600" u="none" strike="noStrike" cap="none" dirty="0">
                <a:solidFill>
                  <a:schemeClr val="lt1"/>
                </a:solidFill>
                <a:latin typeface="Arial" charset="0"/>
                <a:ea typeface="Arial" charset="0"/>
                <a:cs typeface="Arial" charset="0"/>
                <a:sym typeface="Cabin"/>
              </a:rPr>
              <a:t> </a:t>
            </a:r>
            <a:r>
              <a:rPr lang="el-GR" sz="3600" dirty="0">
                <a:solidFill>
                  <a:srgbClr val="FFFF00"/>
                </a:solidFill>
                <a:latin typeface="Arial" charset="0"/>
                <a:cs typeface="Arial" charset="0"/>
                <a:sym typeface="Cabin"/>
              </a:rPr>
              <a:t>βρόχου</a:t>
            </a:r>
            <a:r>
              <a:rPr lang="el-GR" sz="3600" u="none" strike="noStrike" cap="none" dirty="0">
                <a:solidFill>
                  <a:schemeClr val="lt1"/>
                </a:solidFill>
                <a:latin typeface="Arial" charset="0"/>
                <a:ea typeface="Arial" charset="0"/>
                <a:cs typeface="Arial" charset="0"/>
                <a:sym typeface="Cabin"/>
              </a:rPr>
              <a:t> και ξεκινά την επόμενη επανάληψη</a:t>
            </a:r>
            <a:endParaRPr lang="en-US" sz="3600" u="none" strike="noStrike" cap="none" dirty="0">
              <a:solidFill>
                <a:schemeClr val="lt1"/>
              </a:solidFill>
              <a:latin typeface="Arial" charset="0"/>
              <a:ea typeface="Arial" charset="0"/>
              <a:cs typeface="Arial" charset="0"/>
              <a:sym typeface="Cabin"/>
            </a:endParaRPr>
          </a:p>
        </p:txBody>
      </p:sp>
      <p:sp>
        <p:nvSpPr>
          <p:cNvPr id="350" name="Shape 350"/>
          <p:cNvSpPr txBox="1"/>
          <p:nvPr/>
        </p:nvSpPr>
        <p:spPr>
          <a:xfrm>
            <a:off x="3098800" y="4146550"/>
            <a:ext cx="64995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True</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input(</a:t>
            </a:r>
            <a:r>
              <a:rPr lang="en-US" sz="3000" i="0" u="none" strike="noStrike" cap="none" dirty="0">
                <a:solidFill>
                  <a:srgbClr val="FFFFFF"/>
                </a:solidFill>
                <a:latin typeface="Courier"/>
                <a:ea typeface="Courier"/>
                <a:cs typeface="Courier"/>
                <a:sym typeface="Courier New"/>
              </a:rPr>
              <a:t>'&gt; '</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a:t>
            </a:r>
            <a:r>
              <a:rPr lang="en-US" sz="3000" i="0" u="none" strike="noStrike" cap="none" dirty="0">
                <a:solidFill>
                  <a:srgbClr val="00FF00"/>
                </a:solidFill>
                <a:latin typeface="Courier"/>
                <a:ea typeface="Courier"/>
                <a:cs typeface="Courier"/>
                <a:sym typeface="Courier New"/>
              </a:rPr>
              <a:t> line[0]</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continue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'done'</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'Done!')</a:t>
            </a:r>
          </a:p>
        </p:txBody>
      </p:sp>
      <p:sp>
        <p:nvSpPr>
          <p:cNvPr id="351" name="Shape 351"/>
          <p:cNvSpPr txBox="1"/>
          <p:nvPr/>
        </p:nvSpPr>
        <p:spPr>
          <a:xfrm>
            <a:off x="11172825" y="4494212"/>
            <a:ext cx="3576637"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hello there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hello there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 don't print this</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print this!</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 this!</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done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Done!</a:t>
            </a:r>
          </a:p>
        </p:txBody>
      </p:sp>
      <p:cxnSp>
        <p:nvCxnSpPr>
          <p:cNvPr id="352" name="Shape 352"/>
          <p:cNvCxnSpPr/>
          <p:nvPr/>
        </p:nvCxnSpPr>
        <p:spPr>
          <a:xfrm flipH="1">
            <a:off x="2930400" y="4975800"/>
            <a:ext cx="150899" cy="719999"/>
          </a:xfrm>
          <a:prstGeom prst="straightConnector1">
            <a:avLst/>
          </a:prstGeom>
          <a:noFill/>
          <a:ln w="50800" cap="rnd" cmpd="sng">
            <a:solidFill>
              <a:srgbClr val="FFFF00"/>
            </a:solidFill>
            <a:prstDash val="solid"/>
            <a:miter/>
            <a:headEnd type="stealth" w="med" len="med"/>
            <a:tailEnd type="none" w="med" len="med"/>
          </a:ln>
        </p:spPr>
      </p:cxnSp>
      <p:cxnSp>
        <p:nvCxnSpPr>
          <p:cNvPr id="353" name="Shape 353"/>
          <p:cNvCxnSpPr/>
          <p:nvPr/>
        </p:nvCxnSpPr>
        <p:spPr>
          <a:xfrm>
            <a:off x="2874961" y="5695950"/>
            <a:ext cx="1907099" cy="440399"/>
          </a:xfrm>
          <a:prstGeom prst="straightConnector1">
            <a:avLst/>
          </a:prstGeom>
          <a:noFill/>
          <a:ln w="50800" cap="rnd" cmpd="sng">
            <a:solidFill>
              <a:srgbClr val="FFFF00"/>
            </a:solidFill>
            <a:prstDash val="solid"/>
            <a:miter/>
            <a:headEnd type="stealth" w="med" len="med"/>
            <a:tailEnd type="none" w="med" len="med"/>
          </a:ln>
        </p:spPr>
      </p:cxn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493</TotalTime>
  <Words>2910</Words>
  <Application>Microsoft Office PowerPoint</Application>
  <PresentationFormat>Προσαρμογή</PresentationFormat>
  <Paragraphs>514</Paragraphs>
  <Slides>53</Slides>
  <Notes>52</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53</vt:i4>
      </vt:variant>
    </vt:vector>
  </HeadingPairs>
  <TitlesOfParts>
    <vt:vector size="59" baseType="lpstr">
      <vt:lpstr>Arial</vt:lpstr>
      <vt:lpstr>Cabin</vt:lpstr>
      <vt:lpstr>Comic Sans MS</vt:lpstr>
      <vt:lpstr>Courier</vt:lpstr>
      <vt:lpstr>Gill Sans</vt:lpstr>
      <vt:lpstr>Title &amp; Subtitle</vt:lpstr>
      <vt:lpstr>Βρόχοι και Επανάληψη</vt:lpstr>
      <vt:lpstr>Επαναλαμβανόμενα βήματα – Δομή Επανάληψης</vt:lpstr>
      <vt:lpstr>Ένας Ατέρμων Βρόχος</vt:lpstr>
      <vt:lpstr>Άλλος ένας Βρόχος</vt:lpstr>
      <vt:lpstr>Διαφυγή από το Βρόχο</vt:lpstr>
      <vt:lpstr>Διαφυγή από το Βρόχο</vt:lpstr>
      <vt:lpstr>Παρουσίαση του PowerPoint</vt:lpstr>
      <vt:lpstr>Ολοκληρώνοντας μια Επανάληψη με continue</vt:lpstr>
      <vt:lpstr>Ολοκληρώνοντας μια Επανάληψη με continue</vt:lpstr>
      <vt:lpstr>Παρουσίαση του PowerPoint</vt:lpstr>
      <vt:lpstr>Ατέρμονες Βρόχοι</vt:lpstr>
      <vt:lpstr>Καθορισμένοι Βρόχοι</vt:lpstr>
      <vt:lpstr>Καθορισμένοι Βρόχοι</vt:lpstr>
      <vt:lpstr>Ένας Απλός Καθορισμένος Βρόχος</vt:lpstr>
      <vt:lpstr>Ένας Καθορισμένος Βρόχος με Συμβολοσειρές</vt:lpstr>
      <vt:lpstr>Ένας Απλός Καθορισμένος Βρόχος</vt:lpstr>
      <vt:lpstr>Ας δούμε το in...</vt:lpstr>
      <vt:lpstr>Παρουσίαση του PowerPoint</vt:lpstr>
      <vt:lpstr>Παρουσίαση του PowerPoint</vt:lpstr>
      <vt:lpstr>Ιδιωματισμοί Βρόχου: Τι Κάνουμε σε Βρόχους  Σημείωση: Παρόλο που αυτά τα παραδείγματα είναι απλά, τα μοτίβα ισχύουν για όλα τα είδη βρόχων</vt:lpstr>
      <vt:lpstr>Κατασκευή «έξυπνων» βρόχων</vt:lpstr>
      <vt:lpstr>Βρόχος που Διατρέχει Σύνολο</vt:lpstr>
      <vt:lpstr>Ποιος είναι ο Μεγαλύτερος Αριθμός;</vt:lpstr>
      <vt:lpstr>Ποιος είναι ο Μεγαλύτερος Αριθμός;</vt:lpstr>
      <vt:lpstr>Ποιος είναι ο Μεγαλύτερος Αριθμός;</vt:lpstr>
      <vt:lpstr>Ποιος είναι ο Μεγαλύτερος Αριθμός;</vt:lpstr>
      <vt:lpstr>Ποιος είναι ο Μεγαλύτερος Αριθμός;</vt:lpstr>
      <vt:lpstr>Ποιος είναι ο Μεγαλύτερος Αριθμός;</vt:lpstr>
      <vt:lpstr>Ποιος είναι ο Μεγαλύτερος Αριθμός;</vt:lpstr>
      <vt:lpstr>Ποιος είναι ο Μεγαλύτερος Αριθμός;</vt:lpstr>
      <vt:lpstr>Ποιος είναι ο Μεγαλύτερος Αριθμός;</vt:lpstr>
      <vt:lpstr>Ποιος είναι ο Μεγαλύτερος Αριθμός;</vt:lpstr>
      <vt:lpstr>Ποιος είναι ο Μεγαλύτερος Αριθμός;</vt:lpstr>
      <vt:lpstr>Ποιος είναι ο Μεγαλύτερος Αριθμός;</vt:lpstr>
      <vt:lpstr>Ποιος είναι ο Μεγαλύτερος Αριθμός;</vt:lpstr>
      <vt:lpstr>Ποιος είναι ο Μεγαλύτερος Αριθμός;</vt:lpstr>
      <vt:lpstr>Ποιος είναι ο Μεγαλύτερος Αριθμός;</vt:lpstr>
      <vt:lpstr>Ποιος είναι ο Μεγαλύτερος Αριθμός;</vt:lpstr>
      <vt:lpstr>Ποιος είναι ο Μεγαλύτερος Αριθμός;</vt:lpstr>
      <vt:lpstr>Εντοπίζοντας την Μεγαλύτερη Τιμή</vt:lpstr>
      <vt:lpstr>Περισσότερα Πρότυπα Βρόχων…</vt:lpstr>
      <vt:lpstr>Καταμέτρηση σε έναν Βρόχο</vt:lpstr>
      <vt:lpstr>Αθροίζοντας σε έναν Βρόχο</vt:lpstr>
      <vt:lpstr>Εύρεση Μέσου Όρου σε έναν Βρόχο</vt:lpstr>
      <vt:lpstr>Έλεγχος σε έναν Βρόχο</vt:lpstr>
      <vt:lpstr>Αναζήτηση με Χρήση Λογικής Μεταβλητής</vt:lpstr>
      <vt:lpstr>Πώς να Εντοπίσουμε την Μικρότερη Τιμή</vt:lpstr>
      <vt:lpstr>Εντοπίζοντας την Μικρότερη Τιμή</vt:lpstr>
      <vt:lpstr>Εντοπίζοντας την Μικρότερη Τιμή</vt:lpstr>
      <vt:lpstr>Εντοπίζοντας την Μικρότερη Τιμή</vt:lpstr>
      <vt:lpstr>Οι τελεστές is και is not</vt:lpstr>
      <vt:lpstr>Σύνοψη</vt:lpstr>
      <vt:lpstr>Ευχαριστίες / Συνεισφορές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Loops and Iteration</dc:title>
  <cp:lastModifiedBy>Konstantia Kiourtidou</cp:lastModifiedBy>
  <cp:revision>64</cp:revision>
  <dcterms:modified xsi:type="dcterms:W3CDTF">2021-08-16T10:03:32Z</dcterms:modified>
</cp:coreProperties>
</file>