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36"/>
  </p:notesMasterIdLst>
  <p:sldIdLst>
    <p:sldId id="256" r:id="rId2"/>
    <p:sldId id="257" r:id="rId3"/>
    <p:sldId id="302" r:id="rId4"/>
    <p:sldId id="258" r:id="rId5"/>
    <p:sldId id="291" r:id="rId6"/>
    <p:sldId id="260" r:id="rId7"/>
    <p:sldId id="296" r:id="rId8"/>
    <p:sldId id="297" r:id="rId9"/>
    <p:sldId id="298" r:id="rId10"/>
    <p:sldId id="299" r:id="rId11"/>
    <p:sldId id="290" r:id="rId12"/>
    <p:sldId id="263" r:id="rId13"/>
    <p:sldId id="264" r:id="rId14"/>
    <p:sldId id="294" r:id="rId15"/>
    <p:sldId id="301" r:id="rId16"/>
    <p:sldId id="266" r:id="rId17"/>
    <p:sldId id="267" r:id="rId18"/>
    <p:sldId id="268" r:id="rId19"/>
    <p:sldId id="269" r:id="rId20"/>
    <p:sldId id="270" r:id="rId21"/>
    <p:sldId id="271" r:id="rId22"/>
    <p:sldId id="274" r:id="rId23"/>
    <p:sldId id="275" r:id="rId24"/>
    <p:sldId id="276" r:id="rId25"/>
    <p:sldId id="277" r:id="rId26"/>
    <p:sldId id="295" r:id="rId27"/>
    <p:sldId id="278" r:id="rId28"/>
    <p:sldId id="279" r:id="rId29"/>
    <p:sldId id="280" r:id="rId30"/>
    <p:sldId id="281" r:id="rId31"/>
    <p:sldId id="282" r:id="rId32"/>
    <p:sldId id="289" r:id="rId33"/>
    <p:sldId id="288" r:id="rId34"/>
    <p:sldId id="303" r:id="rId35"/>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FF545A"/>
    <a:srgbClr val="FF898B"/>
    <a:srgbClr val="00FA00"/>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014B03-8F40-49A2-A0EB-D18ED94CC971}">
  <a:tblStyle styleId="{54014B03-8F40-49A2-A0EB-D18ED94CC971}"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94"/>
    <p:restoredTop sz="93566"/>
  </p:normalViewPr>
  <p:slideViewPr>
    <p:cSldViewPr snapToGrid="0" snapToObjects="1">
      <p:cViewPr varScale="1">
        <p:scale>
          <a:sx n="65" d="100"/>
          <a:sy n="65" d="100"/>
        </p:scale>
        <p:origin x="102" y="30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4360631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Clr>
                <a:schemeClr val="dk2"/>
              </a:buClr>
              <a:buSzPct val="78571"/>
              <a:buFont typeface="Arial"/>
              <a:buNone/>
            </a:pPr>
            <a:r>
              <a:rPr lang="en-US" dirty="0">
                <a:solidFill>
                  <a:schemeClr val="dk2"/>
                </a:solidFill>
              </a:rPr>
              <a:t>Note from Chuck.  If you are using these materials, you can remove the UM logo and replace it with your own, but please retain the CC-BY logo on the first page as well as retain the acknowledgement page(s)</a:t>
            </a:r>
            <a:r>
              <a:rPr lang="en-US" baseline="0" dirty="0">
                <a:solidFill>
                  <a:schemeClr val="dk2"/>
                </a:solidFill>
              </a:rPr>
              <a:t> at the end.</a:t>
            </a:r>
            <a:endParaRPr lang="en-US" dirty="0">
              <a:solidFill>
                <a:schemeClr val="dk2"/>
              </a:solidFill>
            </a:endParaRPr>
          </a:p>
          <a:p>
            <a:pPr lvl="0">
              <a:spcBef>
                <a:spcPts val="0"/>
              </a:spcBef>
              <a:buNone/>
            </a:pPr>
            <a:endParaRPr dirty="0"/>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402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98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822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81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165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888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58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169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90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36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60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437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500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8715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1546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551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343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182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5341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1301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947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50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211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649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16794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5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925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6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4" name="Shape 5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6059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967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23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5" name="Shape 155"/>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48274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3"/>
        <p:cNvGrpSpPr/>
        <p:nvPr/>
      </p:nvGrpSpPr>
      <p:grpSpPr>
        <a:xfrm>
          <a:off x="0" y="0"/>
          <a:ext cx="0" cy="0"/>
          <a:chOff x="0" y="0"/>
          <a:chExt cx="0" cy="0"/>
        </a:xfrm>
      </p:grpSpPr>
    </p:spTree>
    <p:extLst>
      <p:ext uri="{BB962C8B-B14F-4D97-AF65-F5344CB8AC3E}">
        <p14:creationId xmlns:p14="http://schemas.microsoft.com/office/powerpoint/2010/main" val="14888667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690" r:id="rId2"/>
    <p:sldLayoutId id="2147483715" r:id="rId3"/>
    <p:sldLayoutId id="214748371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Mnemoni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Μεταβλητές</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Εκφράσεις</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και</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Εντολές</a:t>
            </a:r>
            <a:endParaRPr lang="en-US" sz="7600" u="none" strike="noStrike" cap="none" dirty="0">
              <a:solidFill>
                <a:srgbClr val="FFD966"/>
              </a:solidFill>
              <a:latin typeface="Arial" charset="0"/>
              <a:ea typeface="Arial" charset="0"/>
              <a:cs typeface="Arial" charset="0"/>
              <a:sym typeface="Cabin"/>
            </a:endParaRPr>
          </a:p>
        </p:txBody>
      </p:sp>
      <p:sp>
        <p:nvSpPr>
          <p:cNvPr id="242" name="Shape 24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2</a:t>
            </a:r>
          </a:p>
        </p:txBody>
      </p:sp>
      <p:sp>
        <p:nvSpPr>
          <p:cNvPr id="243" name="Shape 243"/>
          <p:cNvSpPr txBox="1"/>
          <p:nvPr/>
        </p:nvSpPr>
        <p:spPr>
          <a:xfrm>
            <a:off x="4081448" y="7131044"/>
            <a:ext cx="83286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44" name="Shape 244"/>
          <p:cNvPicPr preferRelativeResize="0"/>
          <p:nvPr/>
        </p:nvPicPr>
        <p:blipFill rotWithShape="1">
          <a:blip r:embed="rId4">
            <a:alphaModFix/>
          </a:blip>
          <a:srcRect/>
          <a:stretch/>
        </p:blipFill>
        <p:spPr>
          <a:xfrm>
            <a:off x="13800662" y="7435344"/>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print(x1q3p9afd)</a:t>
            </a:r>
          </a:p>
        </p:txBody>
      </p:sp>
      <p:sp>
        <p:nvSpPr>
          <p:cNvPr id="527" name="Shape 527"/>
          <p:cNvSpPr txBox="1"/>
          <p:nvPr/>
        </p:nvSpPr>
        <p:spPr>
          <a:xfrm>
            <a:off x="7137400" y="5499100"/>
            <a:ext cx="6283632"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dirty="0">
                <a:solidFill>
                  <a:srgbClr val="00FF00"/>
                </a:solidFill>
                <a:latin typeface="Courier"/>
                <a:ea typeface="Courier"/>
                <a:cs typeface="Courier"/>
                <a:sym typeface="Courier New"/>
              </a:rPr>
              <a:t>ores</a:t>
            </a:r>
            <a:r>
              <a:rPr lang="en-US" sz="3000" i="0" u="none" strike="noStrike" cap="none" dirty="0">
                <a:solidFill>
                  <a:srgbClr val="00FF00"/>
                </a:solidFill>
                <a:latin typeface="Courier"/>
                <a:ea typeface="Courier"/>
                <a:cs typeface="Courier"/>
                <a:sym typeface="Courier New"/>
              </a:rPr>
              <a:t> = 35.0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oromisthio</a:t>
            </a:r>
            <a:r>
              <a:rPr lang="en-US" sz="3000" i="0" u="none" strike="noStrike" cap="none" dirty="0">
                <a:solidFill>
                  <a:srgbClr val="00FF00"/>
                </a:solidFill>
                <a:latin typeface="Courier"/>
                <a:ea typeface="Courier"/>
                <a:cs typeface="Courier"/>
                <a:sym typeface="Courier New"/>
              </a:rPr>
              <a:t> = 12.50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misthos</a:t>
            </a:r>
            <a:r>
              <a:rPr lang="en-US" sz="3000" i="0" u="none" strike="noStrike" cap="none" dirty="0">
                <a:solidFill>
                  <a:srgbClr val="00FF00"/>
                </a:solidFill>
                <a:latin typeface="Courier"/>
                <a:ea typeface="Courier"/>
                <a:cs typeface="Courier"/>
                <a:sym typeface="Courier New"/>
              </a:rPr>
              <a:t> = ores * </a:t>
            </a:r>
            <a:r>
              <a:rPr lang="en-US" sz="3000" i="0" u="none" strike="noStrike" cap="none" dirty="0" err="1">
                <a:solidFill>
                  <a:srgbClr val="00FF00"/>
                </a:solidFill>
                <a:latin typeface="Courier"/>
                <a:ea typeface="Courier"/>
                <a:cs typeface="Courier"/>
                <a:sym typeface="Courier New"/>
              </a:rPr>
              <a:t>oromisthio</a:t>
            </a:r>
            <a:r>
              <a:rPr lang="en-US" sz="3000" i="0" u="none" strike="noStrike" cap="none" dirty="0">
                <a:solidFill>
                  <a:srgbClr val="00FF00"/>
                </a:solidFill>
                <a:latin typeface="Courier"/>
                <a:ea typeface="Courier"/>
                <a:cs typeface="Courier"/>
                <a:sym typeface="Courier New"/>
              </a:rPr>
              <a:t>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misthos</a:t>
            </a:r>
            <a:r>
              <a:rPr lang="en-US" sz="3000" i="0" u="none" strike="noStrike" cap="none" dirty="0">
                <a:solidFill>
                  <a:srgbClr val="00FF00"/>
                </a:solidFill>
                <a:latin typeface="Courier"/>
                <a:ea typeface="Courier"/>
                <a:cs typeface="Courier"/>
                <a:sym typeface="Courier New"/>
              </a:rPr>
              <a:t>)</a:t>
            </a:r>
          </a:p>
        </p:txBody>
      </p:sp>
      <p:sp>
        <p:nvSpPr>
          <p:cNvPr id="528" name="Shape 528"/>
          <p:cNvSpPr txBox="1"/>
          <p:nvPr/>
        </p:nvSpPr>
        <p:spPr>
          <a:xfrm>
            <a:off x="11531600" y="1676400"/>
            <a:ext cx="2109786" cy="2336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print(c)</a:t>
            </a:r>
          </a:p>
        </p:txBody>
      </p:sp>
      <p:sp>
        <p:nvSpPr>
          <p:cNvPr id="529" name="Shape 529"/>
          <p:cNvSpPr txBox="1"/>
          <p:nvPr/>
        </p:nvSpPr>
        <p:spPr>
          <a:xfrm>
            <a:off x="1505339" y="6057900"/>
            <a:ext cx="4249136"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Τί κάνει αυτό το τμήμα κώδικα;</a:t>
            </a:r>
            <a:endParaRPr lang="en-US"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972378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Προτάσεις ή Γραμμές</a:t>
            </a:r>
            <a:endParaRPr lang="en-US" sz="7600" u="none" strike="noStrike" cap="none" dirty="0">
              <a:solidFill>
                <a:srgbClr val="FFD966"/>
              </a:solidFill>
              <a:latin typeface="Arial" charset="0"/>
              <a:ea typeface="Arial" charset="0"/>
              <a:cs typeface="Arial" charset="0"/>
              <a:sym typeface="Cabin"/>
            </a:endParaRP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a:solidFill>
                  <a:srgbClr val="FFFF00"/>
                </a:solidFill>
                <a:latin typeface="Courier"/>
                <a:ea typeface="Courier"/>
                <a:cs typeface="Courier"/>
                <a:sym typeface="Courier New"/>
              </a:rPr>
              <a:t>)</a:t>
            </a:r>
          </a:p>
        </p:txBody>
      </p:sp>
      <p:sp>
        <p:nvSpPr>
          <p:cNvPr id="510" name="Shape 510"/>
          <p:cNvSpPr txBox="1"/>
          <p:nvPr/>
        </p:nvSpPr>
        <p:spPr>
          <a:xfrm>
            <a:off x="1322915" y="7037422"/>
            <a:ext cx="263948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4200" u="none" strike="noStrike" cap="none" dirty="0">
                <a:solidFill>
                  <a:srgbClr val="FF9900"/>
                </a:solidFill>
                <a:latin typeface="Arial" charset="0"/>
                <a:ea typeface="Arial" charset="0"/>
                <a:cs typeface="Arial" charset="0"/>
                <a:sym typeface="Cabin"/>
              </a:rPr>
              <a:t>Μεταβλητή</a:t>
            </a:r>
            <a:endParaRPr lang="en-US" sz="4200" u="none" strike="noStrike" cap="none" dirty="0">
              <a:solidFill>
                <a:srgbClr val="FF9900"/>
              </a:solidFill>
              <a:latin typeface="Arial" charset="0"/>
              <a:ea typeface="Arial" charset="0"/>
              <a:cs typeface="Arial" charset="0"/>
              <a:sym typeface="Cabin"/>
            </a:endParaRP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4200" u="none" strike="noStrike" cap="none" dirty="0">
                <a:solidFill>
                  <a:srgbClr val="FFFFFF"/>
                </a:solidFill>
                <a:latin typeface="Arial" charset="0"/>
                <a:ea typeface="Arial" charset="0"/>
                <a:cs typeface="Arial" charset="0"/>
                <a:sym typeface="Cabin"/>
              </a:rPr>
              <a:t>Τελεστής</a:t>
            </a:r>
            <a:endParaRPr lang="en-US" sz="4200" u="none" strike="noStrike" cap="none" dirty="0">
              <a:solidFill>
                <a:srgbClr val="FFFFFF"/>
              </a:solidFill>
              <a:latin typeface="Arial" charset="0"/>
              <a:ea typeface="Arial" charset="0"/>
              <a:cs typeface="Arial" charset="0"/>
              <a:sym typeface="Cabin"/>
            </a:endParaRP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4200" u="none" strike="noStrike" cap="none" dirty="0">
                <a:solidFill>
                  <a:srgbClr val="00FFFF"/>
                </a:solidFill>
                <a:latin typeface="Arial" charset="0"/>
                <a:ea typeface="Arial" charset="0"/>
                <a:cs typeface="Arial" charset="0"/>
                <a:sym typeface="Cabin"/>
              </a:rPr>
              <a:t>Σταθερά</a:t>
            </a:r>
            <a:endParaRPr lang="en-US" sz="4200" u="none" strike="noStrike" cap="none" dirty="0">
              <a:solidFill>
                <a:srgbClr val="00FFFF"/>
              </a:solidFill>
              <a:latin typeface="Arial" charset="0"/>
              <a:ea typeface="Arial" charset="0"/>
              <a:cs typeface="Arial" charset="0"/>
              <a:sym typeface="Cabin"/>
            </a:endParaRP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4200" u="none" strike="noStrike" cap="none" dirty="0">
                <a:solidFill>
                  <a:srgbClr val="FFFF00"/>
                </a:solidFill>
                <a:latin typeface="Arial" charset="0"/>
                <a:ea typeface="Arial" charset="0"/>
                <a:cs typeface="Arial" charset="0"/>
                <a:sym typeface="Cabin"/>
              </a:rPr>
              <a:t>Συνάρτηση</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Εντολή Εκχώρησης Τιμής</a:t>
            </a:r>
            <a:endParaRPr lang="en-US" sz="54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Εκχώρηση με έκφραση</a:t>
            </a:r>
            <a:endParaRPr lang="en-US" sz="54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Εντολή Εκτύπωσης</a:t>
            </a:r>
            <a:endParaRPr lang="en-US" sz="5400" u="none" strike="noStrike" cap="none" dirty="0">
              <a:solidFill>
                <a:schemeClr val="lt1"/>
              </a:solidFill>
              <a:latin typeface="Arial" charset="0"/>
              <a:ea typeface="Arial" charset="0"/>
              <a:cs typeface="Arial" charset="0"/>
              <a:sym typeface="Cabin"/>
            </a:endParaRP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Εντολές Εκχώρησης Τιμής</a:t>
            </a:r>
            <a:endParaRPr lang="en-US" sz="7600" u="none" strike="noStrike" cap="none" dirty="0">
              <a:solidFill>
                <a:srgbClr val="FFD966"/>
              </a:solidFill>
              <a:latin typeface="Arial" charset="0"/>
              <a:ea typeface="Arial" charset="0"/>
              <a:cs typeface="Arial" charset="0"/>
              <a:sym typeface="Cabin"/>
            </a:endParaRPr>
          </a:p>
        </p:txBody>
      </p:sp>
      <p:sp>
        <p:nvSpPr>
          <p:cNvPr id="313" name="Shape 313"/>
          <p:cNvSpPr txBox="1">
            <a:spLocks noGrp="1"/>
          </p:cNvSpPr>
          <p:nvPr>
            <p:ph type="body" idx="1"/>
          </p:nvPr>
        </p:nvSpPr>
        <p:spPr>
          <a:xfrm>
            <a:off x="812800" y="2133601"/>
            <a:ext cx="14630400" cy="314324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l-GR" sz="3600" u="none" strike="noStrike" cap="none" dirty="0">
                <a:solidFill>
                  <a:schemeClr val="lt1"/>
                </a:solidFill>
                <a:latin typeface="Arial" charset="0"/>
                <a:ea typeface="Arial" charset="0"/>
                <a:cs typeface="Arial" charset="0"/>
                <a:sym typeface="Cabin"/>
              </a:rPr>
              <a:t>Αναθέτουμε τιμή σε μια μεταβλητή χρησιμοποιώντας την εντολή εκχώρησης / ανάθεσης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a:t>
            </a:r>
          </a:p>
          <a:p>
            <a:pPr marL="457200" marR="0" lvl="0" indent="-457200" algn="l" rtl="0">
              <a:lnSpc>
                <a:spcPct val="100000"/>
              </a:lnSpc>
              <a:spcBef>
                <a:spcPts val="3500"/>
              </a:spcBef>
              <a:spcAft>
                <a:spcPts val="0"/>
              </a:spcAft>
              <a:buSzPct val="100000"/>
              <a:buFont typeface="Cabin"/>
            </a:pPr>
            <a:r>
              <a:rPr lang="el-GR" sz="3600" u="none" strike="noStrike" cap="none" dirty="0">
                <a:solidFill>
                  <a:schemeClr val="lt1"/>
                </a:solidFill>
                <a:latin typeface="Arial" charset="0"/>
                <a:ea typeface="Arial" charset="0"/>
                <a:cs typeface="Arial" charset="0"/>
                <a:sym typeface="Cabin"/>
              </a:rPr>
              <a:t>Μια εντολή εκχώρησης αποτελείται από μια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έκφραση στο δεξί μέλος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μια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μεταβλητή</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στην οποία αποθηκεύεται το αποτέλεσμα</a:t>
            </a:r>
            <a:endParaRPr lang="en-US" sz="3600" u="none" strike="noStrike" cap="none" dirty="0">
              <a:solidFill>
                <a:schemeClr val="lt1"/>
              </a:solidFill>
              <a:latin typeface="Arial" charset="0"/>
              <a:ea typeface="Arial" charset="0"/>
              <a:cs typeface="Arial" charset="0"/>
              <a:sym typeface="Cabin"/>
            </a:endParaRPr>
          </a:p>
        </p:txBody>
      </p:sp>
      <p:sp>
        <p:nvSpPr>
          <p:cNvPr id="314" name="Shape 314"/>
          <p:cNvSpPr txBox="1"/>
          <p:nvPr/>
        </p:nvSpPr>
        <p:spPr>
          <a:xfrm>
            <a:off x="4252109" y="6134100"/>
            <a:ext cx="10078835"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i="0" u="none" strike="noStrike" cap="none" dirty="0">
                <a:solidFill>
                  <a:srgbClr val="00FF00"/>
                </a:solidFill>
                <a:latin typeface="Courier"/>
                <a:ea typeface="Courier"/>
                <a:cs typeface="Courier"/>
                <a:sym typeface="Courier New"/>
              </a:rPr>
              <a:t>x</a:t>
            </a:r>
            <a:r>
              <a:rPr lang="en-US" sz="4000" i="0" u="none" strike="noStrike" cap="none" dirty="0">
                <a:solidFill>
                  <a:schemeClr val="lt1"/>
                </a:solidFill>
                <a:latin typeface="Courier"/>
                <a:ea typeface="Courier"/>
                <a:cs typeface="Courier"/>
                <a:sym typeface="Courier New"/>
              </a:rPr>
              <a:t> = 3.9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a:t>
            </a:r>
            <a:r>
              <a:rPr lang="en-US" sz="4000" i="0" u="none" strike="noStrike" cap="none" dirty="0">
                <a:solidFill>
                  <a:srgbClr val="00FF00"/>
                </a:solidFill>
                <a:latin typeface="Courier"/>
                <a:ea typeface="Courier"/>
                <a:cs typeface="Courier"/>
                <a:sym typeface="Courier New"/>
              </a:rPr>
              <a:t>x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( 1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a:t>
            </a:r>
            <a:r>
              <a:rPr lang="en-US" sz="4000" i="0" u="none" strike="noStrike" cap="none" dirty="0">
                <a:solidFill>
                  <a:srgbClr val="00FF00"/>
                </a:solidFill>
                <a:latin typeface="Courier"/>
                <a:ea typeface="Courier"/>
                <a:cs typeface="Courier"/>
                <a:sym typeface="Courier New"/>
              </a:rPr>
              <a:t>x</a:t>
            </a:r>
            <a:r>
              <a:rPr lang="en-US" sz="4000" i="0" u="none" strike="noStrike" cap="none" dirty="0">
                <a:solidFill>
                  <a:schemeClr val="lt1"/>
                </a:solidFill>
                <a:latin typeface="Courier"/>
                <a:ea typeface="Courier"/>
                <a:cs typeface="Courier"/>
                <a:sym typeface="Courier New"/>
              </a:rPr>
              <a:t> )</a:t>
            </a:r>
          </a:p>
        </p:txBody>
      </p:sp>
      <p:sp>
        <p:nvSpPr>
          <p:cNvPr id="315" name="Shape 315"/>
          <p:cNvSpPr txBox="1"/>
          <p:nvPr/>
        </p:nvSpPr>
        <p:spPr>
          <a:xfrm>
            <a:off x="5248625" y="6081811"/>
            <a:ext cx="6324599"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397148"/>
            <a:ext cx="8843961" cy="11494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000" u="none" strike="noStrike" cap="none" dirty="0">
                <a:solidFill>
                  <a:srgbClr val="00FF00"/>
                </a:solidFill>
                <a:latin typeface="Courier" charset="0"/>
                <a:ea typeface="Courier" charset="0"/>
                <a:cs typeface="Courier" charset="0"/>
                <a:sym typeface="Cabin"/>
              </a:rPr>
              <a:t>x</a:t>
            </a:r>
            <a:r>
              <a:rPr lang="en-US" sz="4000" u="none" strike="noStrike" cap="none" dirty="0">
                <a:solidFill>
                  <a:srgbClr val="FF00FF"/>
                </a:solidFill>
                <a:latin typeface="Courier" charset="0"/>
                <a:ea typeface="Courier" charset="0"/>
                <a:cs typeface="Courier" charset="0"/>
                <a:sym typeface="Cabin"/>
              </a:rPr>
              <a:t> </a:t>
            </a:r>
            <a:r>
              <a:rPr lang="en-US" sz="4000" u="none" strike="noStrike" cap="none" dirty="0">
                <a:solidFill>
                  <a:srgbClr val="FFFFFF"/>
                </a:solidFill>
                <a:latin typeface="Courier" charset="0"/>
                <a:ea typeface="Courier" charset="0"/>
                <a:cs typeface="Courier" charset="0"/>
                <a:sym typeface="Cabin"/>
              </a:rPr>
              <a:t>=</a:t>
            </a:r>
            <a:r>
              <a:rPr lang="en-US" sz="4000" u="none" strike="noStrike" cap="none" dirty="0">
                <a:solidFill>
                  <a:schemeClr val="lt1"/>
                </a:solidFill>
                <a:latin typeface="Courier" charset="0"/>
                <a:ea typeface="Courier" charset="0"/>
                <a:cs typeface="Courier" charset="0"/>
                <a:sym typeface="Cabin"/>
              </a:rPr>
              <a:t> </a:t>
            </a:r>
            <a:r>
              <a:rPr lang="en-US" sz="4000" u="none" strike="noStrike" cap="none" dirty="0">
                <a:solidFill>
                  <a:srgbClr val="FFFF00"/>
                </a:solidFill>
                <a:latin typeface="Courier" charset="0"/>
                <a:ea typeface="Courier" charset="0"/>
                <a:cs typeface="Courier" charset="0"/>
                <a:sym typeface="Cabin"/>
              </a:rPr>
              <a:t>3.9 *  x  * ( 1  -  x )</a:t>
            </a: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0.6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323" name="Shape 323"/>
          <p:cNvSpPr txBox="1"/>
          <p:nvPr/>
        </p:nvSpPr>
        <p:spPr>
          <a:xfrm>
            <a:off x="581025" y="6164826"/>
            <a:ext cx="6583087" cy="230744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l-GR" sz="3600" dirty="0">
                <a:solidFill>
                  <a:srgbClr val="FFFF00"/>
                </a:solidFill>
                <a:latin typeface="Arial" charset="0"/>
                <a:ea typeface="Arial" charset="0"/>
                <a:cs typeface="Arial" charset="0"/>
                <a:sym typeface="Cabin"/>
              </a:rPr>
              <a:t>Το δεξί μέλος είναι μια έκφραση</a:t>
            </a:r>
            <a:r>
              <a:rPr lang="en-US" sz="3600" u="none" strike="noStrike" cap="none" dirty="0">
                <a:solidFill>
                  <a:srgbClr val="FFFF00"/>
                </a:solidFill>
                <a:latin typeface="Arial" charset="0"/>
                <a:ea typeface="Arial" charset="0"/>
                <a:cs typeface="Arial" charset="0"/>
                <a:sym typeface="Cabin"/>
              </a:rPr>
              <a:t>. </a:t>
            </a:r>
            <a:br>
              <a:rPr lang="en-US" sz="3600" u="none" strike="noStrike" cap="none" dirty="0">
                <a:solidFill>
                  <a:srgbClr val="FFFF00"/>
                </a:solidFill>
                <a:latin typeface="Arial" charset="0"/>
                <a:ea typeface="Arial" charset="0"/>
                <a:cs typeface="Arial" charset="0"/>
                <a:sym typeface="Cabin"/>
              </a:rPr>
            </a:br>
            <a:r>
              <a:rPr lang="el-GR" sz="3600" u="none" strike="noStrike" cap="none" dirty="0">
                <a:solidFill>
                  <a:srgbClr val="FF9900"/>
                </a:solidFill>
                <a:latin typeface="Arial" charset="0"/>
                <a:ea typeface="Arial" charset="0"/>
                <a:cs typeface="Arial" charset="0"/>
                <a:sym typeface="Cabin"/>
              </a:rPr>
              <a:t>Μόλις η έκφραση αξιολογηθεί</a:t>
            </a:r>
            <a:r>
              <a:rPr lang="en-US" sz="3600" u="none" strike="noStrike" cap="none" dirty="0">
                <a:solidFill>
                  <a:srgbClr val="FF9900"/>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το αποτέλεσμα τοποθετείται </a:t>
            </a:r>
            <a:r>
              <a:rPr lang="en-US" sz="3600" u="none" strike="noStrike" cap="none" dirty="0">
                <a:solidFill>
                  <a:srgbClr val="00FF00"/>
                </a:solidFill>
                <a:latin typeface="Arial" charset="0"/>
                <a:ea typeface="Arial" charset="0"/>
                <a:cs typeface="Arial" charset="0"/>
                <a:sym typeface="Cabin"/>
              </a:rPr>
              <a:t>(</a:t>
            </a:r>
            <a:r>
              <a:rPr lang="el-GR" sz="3600" u="none" strike="noStrike" cap="none" dirty="0">
                <a:solidFill>
                  <a:srgbClr val="00FF00"/>
                </a:solidFill>
                <a:latin typeface="Arial" charset="0"/>
                <a:ea typeface="Arial" charset="0"/>
                <a:cs typeface="Arial" charset="0"/>
                <a:sym typeface="Cabin"/>
              </a:rPr>
              <a:t>εκχωρείται</a:t>
            </a:r>
            <a:r>
              <a:rPr lang="en-US" sz="3600" u="none" strike="noStrike" cap="none" dirty="0">
                <a:solidFill>
                  <a:srgbClr val="00FF00"/>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στο</a:t>
            </a:r>
            <a:r>
              <a:rPr lang="en-US" sz="3600" u="none" strike="noStrike" cap="none" dirty="0">
                <a:solidFill>
                  <a:srgbClr val="00FF00"/>
                </a:solidFill>
                <a:latin typeface="Arial" charset="0"/>
                <a:ea typeface="Arial" charset="0"/>
                <a:cs typeface="Arial" charset="0"/>
                <a:sym typeface="Cabin"/>
              </a:rPr>
              <a:t> x.</a:t>
            </a:r>
          </a:p>
        </p:txBody>
      </p:sp>
      <p:sp>
        <p:nvSpPr>
          <p:cNvPr id="324" name="Shape 324"/>
          <p:cNvSpPr txBox="1"/>
          <p:nvPr/>
        </p:nvSpPr>
        <p:spPr>
          <a:xfrm>
            <a:off x="9423511" y="3086048"/>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sp>
        <p:nvSpPr>
          <p:cNvPr id="325" name="Shape 325"/>
          <p:cNvSpPr txBox="1"/>
          <p:nvPr/>
        </p:nvSpPr>
        <p:spPr>
          <a:xfrm>
            <a:off x="13244725" y="3192011"/>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cxnSp>
        <p:nvCxnSpPr>
          <p:cNvPr id="326" name="Shape 326"/>
          <p:cNvCxnSpPr/>
          <p:nvPr/>
        </p:nvCxnSpPr>
        <p:spPr>
          <a:xfrm flipV="1">
            <a:off x="10100344" y="2129110"/>
            <a:ext cx="606425" cy="956938"/>
          </a:xfrm>
          <a:prstGeom prst="straightConnector1">
            <a:avLst/>
          </a:prstGeom>
          <a:noFill/>
          <a:ln w="63500" cap="rnd" cmpd="sng">
            <a:solidFill>
              <a:schemeClr val="lt1"/>
            </a:solidFill>
            <a:prstDash val="solid"/>
            <a:miter/>
            <a:headEnd type="stealth" w="med" len="med"/>
            <a:tailEnd type="none" w="med" len="med"/>
          </a:ln>
        </p:spPr>
      </p:cxnSp>
      <p:cxnSp>
        <p:nvCxnSpPr>
          <p:cNvPr id="327" name="Shape 327"/>
          <p:cNvCxnSpPr/>
          <p:nvPr/>
        </p:nvCxnSpPr>
        <p:spPr>
          <a:xfrm flipH="1" flipV="1">
            <a:off x="11739325" y="2129111"/>
            <a:ext cx="1696621" cy="1147467"/>
          </a:xfrm>
          <a:prstGeom prst="straightConnector1">
            <a:avLst/>
          </a:prstGeom>
          <a:noFill/>
          <a:ln w="63500" cap="rnd" cmpd="sng">
            <a:solidFill>
              <a:schemeClr val="lt1"/>
            </a:solidFill>
            <a:prstDash val="solid"/>
            <a:miter/>
            <a:headEnd type="stealth" w="med" len="med"/>
            <a:tailEnd type="none" w="med" len="med"/>
          </a:ln>
        </p:spPr>
      </p:cxn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0.4</a:t>
            </a:r>
          </a:p>
        </p:txBody>
      </p:sp>
      <p:cxnSp>
        <p:nvCxnSpPr>
          <p:cNvPr id="329" name="Shape 329"/>
          <p:cNvCxnSpPr/>
          <p:nvPr/>
        </p:nvCxnSpPr>
        <p:spPr>
          <a:xfrm flipH="1" flipV="1">
            <a:off x="8085136" y="4457799"/>
            <a:ext cx="2393950" cy="2117626"/>
          </a:xfrm>
          <a:prstGeom prst="straightConnector1">
            <a:avLst/>
          </a:prstGeom>
          <a:noFill/>
          <a:ln w="63500" cap="rnd" cmpd="sng">
            <a:solidFill>
              <a:srgbClr val="FF9900"/>
            </a:solidFill>
            <a:prstDash val="solid"/>
            <a:miter/>
            <a:headEnd type="stealth" w="med" len="med"/>
            <a:tailEnd type="none" w="med" len="med"/>
          </a:ln>
        </p:spPr>
      </p:cxnSp>
      <p:cxnSp>
        <p:nvCxnSpPr>
          <p:cNvPr id="330" name="Shape 330"/>
          <p:cNvCxnSpPr>
            <a:stCxn id="332" idx="0"/>
          </p:cNvCxnSpPr>
          <p:nvPr/>
        </p:nvCxnSpPr>
        <p:spPr>
          <a:xfrm flipH="1" flipV="1">
            <a:off x="9988916" y="4457799"/>
            <a:ext cx="993034" cy="2117626"/>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sp>
        <p:nvSpPr>
          <p:cNvPr id="335" name="Shape 335"/>
          <p:cNvSpPr txBox="1"/>
          <p:nvPr/>
        </p:nvSpPr>
        <p:spPr>
          <a:xfrm>
            <a:off x="581025" y="1085850"/>
            <a:ext cx="6793169" cy="16638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Μια μεταβλητή είναι μια θέση μνήμης στην οποία αποθηκεύεται μια τιμή</a:t>
            </a: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FFFF"/>
                </a:solidFill>
                <a:latin typeface="Arial" charset="0"/>
                <a:ea typeface="Arial" charset="0"/>
                <a:cs typeface="Arial" charset="0"/>
                <a:sym typeface="Cabin"/>
              </a:rPr>
              <a:t>0.6</a:t>
            </a:r>
            <a:r>
              <a:rPr lang="en-US" sz="3600" u="none" strike="noStrike" cap="none" dirty="0">
                <a:solidFill>
                  <a:srgbClr val="00FF00"/>
                </a:solidFill>
                <a:latin typeface="Arial" charset="0"/>
                <a:ea typeface="Arial" charset="0"/>
                <a:cs typeface="Arial" charset="0"/>
                <a:sym typeface="Cabin"/>
              </a:rPr>
              <a:t>)</a:t>
            </a:r>
          </a:p>
        </p:txBody>
      </p:sp>
      <p:cxnSp>
        <p:nvCxnSpPr>
          <p:cNvPr id="24" name="Shape 331"/>
          <p:cNvCxnSpPr/>
          <p:nvPr/>
        </p:nvCxnSpPr>
        <p:spPr>
          <a:xfrm flipV="1">
            <a:off x="11453192" y="5676799"/>
            <a:ext cx="1075640" cy="898626"/>
          </a:xfrm>
          <a:prstGeom prst="straightConnector1">
            <a:avLst/>
          </a:prstGeom>
          <a:noFill/>
          <a:ln w="63500" cap="rnd" cmpd="sng">
            <a:solidFill>
              <a:srgbClr val="FF9900"/>
            </a:solidFill>
            <a:prstDash val="solid"/>
            <a:miter/>
            <a:headEnd type="stealth"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397148"/>
            <a:ext cx="8843961" cy="11494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000" u="none" strike="noStrike" cap="none" dirty="0">
                <a:solidFill>
                  <a:srgbClr val="00FF00"/>
                </a:solidFill>
                <a:latin typeface="Courier" charset="0"/>
                <a:ea typeface="Courier" charset="0"/>
                <a:cs typeface="Courier" charset="0"/>
                <a:sym typeface="Cabin"/>
              </a:rPr>
              <a:t>x</a:t>
            </a:r>
            <a:r>
              <a:rPr lang="en-US" sz="4000" u="none" strike="noStrike" cap="none" dirty="0">
                <a:solidFill>
                  <a:srgbClr val="FF00FF"/>
                </a:solidFill>
                <a:latin typeface="Courier" charset="0"/>
                <a:ea typeface="Courier" charset="0"/>
                <a:cs typeface="Courier" charset="0"/>
                <a:sym typeface="Cabin"/>
              </a:rPr>
              <a:t> </a:t>
            </a:r>
            <a:r>
              <a:rPr lang="en-US" sz="4000" u="none" strike="noStrike" cap="none" dirty="0">
                <a:solidFill>
                  <a:srgbClr val="FFFFFF"/>
                </a:solidFill>
                <a:latin typeface="Courier" charset="0"/>
                <a:ea typeface="Courier" charset="0"/>
                <a:cs typeface="Courier" charset="0"/>
                <a:sym typeface="Cabin"/>
              </a:rPr>
              <a:t>=</a:t>
            </a:r>
            <a:r>
              <a:rPr lang="en-US" sz="4000" u="none" strike="noStrike" cap="none" dirty="0">
                <a:solidFill>
                  <a:schemeClr val="lt1"/>
                </a:solidFill>
                <a:latin typeface="Courier" charset="0"/>
                <a:ea typeface="Courier" charset="0"/>
                <a:cs typeface="Courier" charset="0"/>
                <a:sym typeface="Cabin"/>
              </a:rPr>
              <a:t> </a:t>
            </a:r>
            <a:r>
              <a:rPr lang="en-US" sz="4000" u="none" strike="noStrike" cap="none" dirty="0">
                <a:solidFill>
                  <a:srgbClr val="FFFF00"/>
                </a:solidFill>
                <a:latin typeface="Courier" charset="0"/>
                <a:ea typeface="Courier" charset="0"/>
                <a:cs typeface="Courier" charset="0"/>
                <a:sym typeface="Cabin"/>
              </a:rPr>
              <a:t>3.9 *  x  * ( 1  -  x )</a:t>
            </a: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chemeClr val="lt1"/>
              </a:buClr>
              <a:buSzPct val="25000"/>
            </a:pPr>
            <a:r>
              <a:rPr lang="en-US" sz="4900" dirty="0">
                <a:solidFill>
                  <a:schemeClr val="lt1"/>
                </a:solidFill>
                <a:latin typeface="Arial" charset="0"/>
                <a:ea typeface="Arial" charset="0"/>
                <a:cs typeface="Arial" charset="0"/>
                <a:sym typeface="Cabin"/>
              </a:rPr>
              <a:t> 0.6    0.936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0.4</a:t>
            </a:r>
          </a:p>
        </p:txBody>
      </p:sp>
      <p:cxnSp>
        <p:nvCxnSpPr>
          <p:cNvPr id="331" name="Shape 331"/>
          <p:cNvCxnSpPr/>
          <p:nvPr/>
        </p:nvCxnSpPr>
        <p:spPr>
          <a:xfrm flipV="1">
            <a:off x="11453192" y="5676799"/>
            <a:ext cx="1075640" cy="898626"/>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cxnSp>
        <p:nvCxnSpPr>
          <p:cNvPr id="18" name="Shape 348"/>
          <p:cNvCxnSpPr/>
          <p:nvPr/>
        </p:nvCxnSpPr>
        <p:spPr>
          <a:xfrm flipH="1">
            <a:off x="10944311" y="1039812"/>
            <a:ext cx="763500" cy="885900"/>
          </a:xfrm>
          <a:prstGeom prst="straightConnector1">
            <a:avLst/>
          </a:prstGeom>
          <a:noFill/>
          <a:ln w="63500" cap="rnd" cmpd="sng">
            <a:solidFill>
              <a:srgbClr val="FFFF00"/>
            </a:solidFill>
            <a:prstDash val="solid"/>
            <a:miter/>
            <a:headEnd type="none" w="med" len="med"/>
            <a:tailEnd type="none" w="med" len="med"/>
          </a:ln>
        </p:spPr>
      </p:cxnSp>
      <p:cxnSp>
        <p:nvCxnSpPr>
          <p:cNvPr id="19" name="Shape 349"/>
          <p:cNvCxnSpPr/>
          <p:nvPr/>
        </p:nvCxnSpPr>
        <p:spPr>
          <a:xfrm>
            <a:off x="10944225" y="1022350"/>
            <a:ext cx="572999" cy="798600"/>
          </a:xfrm>
          <a:prstGeom prst="straightConnector1">
            <a:avLst/>
          </a:prstGeom>
          <a:noFill/>
          <a:ln w="63500" cap="rnd" cmpd="sng">
            <a:solidFill>
              <a:srgbClr val="FFFF00"/>
            </a:solidFill>
            <a:prstDash val="solid"/>
            <a:miter/>
            <a:headEnd type="none" w="med" len="med"/>
            <a:tailEnd type="none" w="med" len="med"/>
          </a:ln>
        </p:spPr>
      </p:cxnSp>
      <p:sp>
        <p:nvSpPr>
          <p:cNvPr id="20" name="Shape 343"/>
          <p:cNvSpPr txBox="1"/>
          <p:nvPr/>
        </p:nvSpPr>
        <p:spPr>
          <a:xfrm>
            <a:off x="618357" y="5851475"/>
            <a:ext cx="7663862" cy="20701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l-GR" sz="3200" dirty="0">
                <a:solidFill>
                  <a:srgbClr val="FFFF00"/>
                </a:solidFill>
                <a:latin typeface="Arial" charset="0"/>
                <a:ea typeface="Arial" charset="0"/>
                <a:cs typeface="Arial" charset="0"/>
                <a:sym typeface="Cabin"/>
              </a:rPr>
              <a:t>Το δεξί μέλος είναι μια έκφραση</a:t>
            </a:r>
            <a:r>
              <a:rPr lang="en-US" sz="3200" u="none" strike="noStrike" cap="none" dirty="0">
                <a:solidFill>
                  <a:srgbClr val="FFFF00"/>
                </a:solidFill>
                <a:latin typeface="Arial" charset="0"/>
                <a:ea typeface="Arial" charset="0"/>
                <a:cs typeface="Arial" charset="0"/>
                <a:sym typeface="Cabin"/>
              </a:rPr>
              <a:t>. </a:t>
            </a:r>
            <a:br>
              <a:rPr lang="en-US" sz="3200" u="none" strike="noStrike" cap="none" dirty="0">
                <a:solidFill>
                  <a:srgbClr val="FFFF00"/>
                </a:solidFill>
                <a:latin typeface="Arial" charset="0"/>
                <a:ea typeface="Arial" charset="0"/>
                <a:cs typeface="Arial" charset="0"/>
                <a:sym typeface="Cabin"/>
              </a:rPr>
            </a:br>
            <a:r>
              <a:rPr lang="el-GR" sz="3200" u="none" strike="noStrike" cap="none" dirty="0">
                <a:solidFill>
                  <a:srgbClr val="FF9900"/>
                </a:solidFill>
                <a:latin typeface="Arial" charset="0"/>
                <a:ea typeface="Arial" charset="0"/>
                <a:cs typeface="Arial" charset="0"/>
                <a:sym typeface="Cabin"/>
              </a:rPr>
              <a:t>Μόλις η έκφραση αξιολογηθεί</a:t>
            </a:r>
            <a:r>
              <a:rPr lang="en-US" sz="3200" u="none" strike="noStrike" cap="none" dirty="0">
                <a:solidFill>
                  <a:srgbClr val="FF9900"/>
                </a:solidFill>
                <a:latin typeface="Arial" charset="0"/>
                <a:ea typeface="Arial" charset="0"/>
                <a:cs typeface="Arial" charset="0"/>
                <a:sym typeface="Cabin"/>
              </a:rPr>
              <a:t>,</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το αποτέλεσμα τοποθετείται </a:t>
            </a:r>
            <a:r>
              <a:rPr lang="en-US" sz="3200" u="none" strike="noStrike" cap="none" dirty="0">
                <a:solidFill>
                  <a:srgbClr val="00FF00"/>
                </a:solidFill>
                <a:latin typeface="Arial" charset="0"/>
                <a:ea typeface="Arial" charset="0"/>
                <a:cs typeface="Arial" charset="0"/>
                <a:sym typeface="Cabin"/>
              </a:rPr>
              <a:t>(</a:t>
            </a:r>
            <a:r>
              <a:rPr lang="el-GR" sz="3200" u="none" strike="noStrike" cap="none" dirty="0">
                <a:solidFill>
                  <a:srgbClr val="00FF00"/>
                </a:solidFill>
                <a:latin typeface="Arial" charset="0"/>
                <a:ea typeface="Arial" charset="0"/>
                <a:cs typeface="Arial" charset="0"/>
                <a:sym typeface="Cabin"/>
              </a:rPr>
              <a:t>εκχωρείται</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στη</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 του αριστερού μέλους</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π</a:t>
            </a:r>
            <a:r>
              <a:rPr lang="en-US" sz="3200" u="none" strike="noStrike" cap="none" dirty="0">
                <a:solidFill>
                  <a:srgbClr val="00FF00"/>
                </a:solidFill>
                <a:latin typeface="Arial" charset="0"/>
                <a:ea typeface="Arial" charset="0"/>
                <a:cs typeface="Arial" charset="0"/>
                <a:sym typeface="Cabin"/>
              </a:rPr>
              <a:t>.</a:t>
            </a:r>
            <a:r>
              <a:rPr lang="el-GR" sz="3200" u="none" strike="noStrike" cap="none" dirty="0">
                <a:solidFill>
                  <a:srgbClr val="00FF00"/>
                </a:solidFill>
                <a:latin typeface="Arial" charset="0"/>
                <a:ea typeface="Arial" charset="0"/>
                <a:cs typeface="Arial" charset="0"/>
                <a:sym typeface="Cabin"/>
              </a:rPr>
              <a:t>χ</a:t>
            </a:r>
            <a:r>
              <a:rPr lang="en-US" sz="3200" u="none" strike="noStrike" cap="none" dirty="0">
                <a:solidFill>
                  <a:srgbClr val="00FF00"/>
                </a:solidFill>
                <a:latin typeface="Arial" charset="0"/>
                <a:ea typeface="Arial" charset="0"/>
                <a:cs typeface="Arial" charset="0"/>
                <a:sym typeface="Cabin"/>
              </a:rPr>
              <a:t>., x).</a:t>
            </a:r>
          </a:p>
        </p:txBody>
      </p:sp>
      <p:sp>
        <p:nvSpPr>
          <p:cNvPr id="21" name="Shape 346"/>
          <p:cNvSpPr txBox="1"/>
          <p:nvPr/>
        </p:nvSpPr>
        <p:spPr>
          <a:xfrm>
            <a:off x="581025" y="850900"/>
            <a:ext cx="7504111" cy="2747706"/>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l-GR" sz="3200" u="none" strike="noStrike" cap="none" dirty="0">
                <a:solidFill>
                  <a:srgbClr val="00FF00"/>
                </a:solidFill>
                <a:latin typeface="Arial" charset="0"/>
                <a:ea typeface="Arial" charset="0"/>
                <a:cs typeface="Arial" charset="0"/>
                <a:sym typeface="Cabin"/>
              </a:rPr>
              <a:t>Μια μεταβλητή είναι μια θέση μνήμης στην οποία αποθηκεύεται μια τιμή </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Η αποθηκευμένη στη μεταβλητή τιμή μπορεί να ενημερωθεί αντικαθιστώντας την παλιά τιμή της</a:t>
            </a:r>
            <a:r>
              <a:rPr lang="en-US" sz="3200" u="none" strike="noStrike" cap="none" dirty="0">
                <a:solidFill>
                  <a:srgbClr val="00FF00"/>
                </a:solidFill>
                <a:latin typeface="Arial" charset="0"/>
                <a:ea typeface="Arial" charset="0"/>
                <a:cs typeface="Arial" charset="0"/>
                <a:sym typeface="Cabin"/>
              </a:rPr>
              <a:t> (</a:t>
            </a:r>
            <a:r>
              <a:rPr lang="en-US" sz="3200" u="none" strike="noStrike" cap="none" dirty="0">
                <a:solidFill>
                  <a:srgbClr val="FFFFFF"/>
                </a:solidFill>
                <a:latin typeface="Arial" charset="0"/>
                <a:ea typeface="Arial" charset="0"/>
                <a:cs typeface="Arial" charset="0"/>
                <a:sym typeface="Cabin"/>
              </a:rPr>
              <a:t>0.6</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 μια νέα τιμή</a:t>
            </a:r>
            <a:r>
              <a:rPr lang="en-US" sz="3200" u="none" strike="noStrike" cap="none" dirty="0">
                <a:solidFill>
                  <a:srgbClr val="00FF00"/>
                </a:solidFill>
                <a:latin typeface="Arial" charset="0"/>
                <a:ea typeface="Arial" charset="0"/>
                <a:cs typeface="Arial" charset="0"/>
                <a:sym typeface="Cabin"/>
              </a:rPr>
              <a:t> (</a:t>
            </a:r>
            <a:r>
              <a:rPr lang="en-US" sz="3200" u="none" strike="noStrike" cap="none" dirty="0">
                <a:solidFill>
                  <a:srgbClr val="FFFFFF"/>
                </a:solidFill>
                <a:latin typeface="Arial" charset="0"/>
                <a:ea typeface="Arial" charset="0"/>
                <a:cs typeface="Arial" charset="0"/>
                <a:sym typeface="Cabin"/>
              </a:rPr>
              <a:t>0.936</a:t>
            </a:r>
            <a:r>
              <a:rPr lang="en-US" sz="3200" u="none" strike="noStrike" cap="none" dirty="0">
                <a:solidFill>
                  <a:srgbClr val="00FF00"/>
                </a:solidFill>
                <a:latin typeface="Arial" charset="0"/>
                <a:ea typeface="Arial" charset="0"/>
                <a:cs typeface="Arial" charset="0"/>
                <a:sym typeface="Cabin"/>
              </a:rPr>
              <a:t>).</a:t>
            </a:r>
          </a:p>
        </p:txBody>
      </p:sp>
      <p:sp>
        <p:nvSpPr>
          <p:cNvPr id="33" name="Shape 324"/>
          <p:cNvSpPr txBox="1"/>
          <p:nvPr/>
        </p:nvSpPr>
        <p:spPr>
          <a:xfrm>
            <a:off x="9423511" y="3086048"/>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sp>
        <p:nvSpPr>
          <p:cNvPr id="34" name="Shape 325"/>
          <p:cNvSpPr txBox="1"/>
          <p:nvPr/>
        </p:nvSpPr>
        <p:spPr>
          <a:xfrm>
            <a:off x="13244725" y="3192011"/>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cxnSp>
        <p:nvCxnSpPr>
          <p:cNvPr id="35" name="Shape 326"/>
          <p:cNvCxnSpPr/>
          <p:nvPr/>
        </p:nvCxnSpPr>
        <p:spPr>
          <a:xfrm flipV="1">
            <a:off x="10100344" y="2129110"/>
            <a:ext cx="606425" cy="956938"/>
          </a:xfrm>
          <a:prstGeom prst="straightConnector1">
            <a:avLst/>
          </a:prstGeom>
          <a:noFill/>
          <a:ln w="63500" cap="rnd" cmpd="sng">
            <a:solidFill>
              <a:schemeClr val="lt1"/>
            </a:solidFill>
            <a:prstDash val="solid"/>
            <a:miter/>
            <a:headEnd type="stealth" w="med" len="med"/>
            <a:tailEnd type="none" w="med" len="med"/>
          </a:ln>
        </p:spPr>
      </p:cxnSp>
      <p:cxnSp>
        <p:nvCxnSpPr>
          <p:cNvPr id="36" name="Shape 327"/>
          <p:cNvCxnSpPr/>
          <p:nvPr/>
        </p:nvCxnSpPr>
        <p:spPr>
          <a:xfrm flipH="1" flipV="1">
            <a:off x="11739325" y="2129111"/>
            <a:ext cx="1696621" cy="1147467"/>
          </a:xfrm>
          <a:prstGeom prst="straightConnector1">
            <a:avLst/>
          </a:prstGeom>
          <a:noFill/>
          <a:ln w="63500" cap="rnd" cmpd="sng">
            <a:solidFill>
              <a:schemeClr val="lt1"/>
            </a:solidFill>
            <a:prstDash val="solid"/>
            <a:miter/>
            <a:headEnd type="stealth" w="med" len="med"/>
            <a:tailEnd type="none" w="med" len="med"/>
          </a:ln>
        </p:spPr>
      </p:cxnSp>
      <p:cxnSp>
        <p:nvCxnSpPr>
          <p:cNvPr id="37" name="Shape 329"/>
          <p:cNvCxnSpPr/>
          <p:nvPr/>
        </p:nvCxnSpPr>
        <p:spPr>
          <a:xfrm flipH="1" flipV="1">
            <a:off x="8085136" y="4457799"/>
            <a:ext cx="2393950" cy="2117626"/>
          </a:xfrm>
          <a:prstGeom prst="straightConnector1">
            <a:avLst/>
          </a:prstGeom>
          <a:noFill/>
          <a:ln w="63500" cap="rnd" cmpd="sng">
            <a:solidFill>
              <a:srgbClr val="FF9900"/>
            </a:solidFill>
            <a:prstDash val="solid"/>
            <a:miter/>
            <a:headEnd type="stealth" w="med" len="med"/>
            <a:tailEnd type="none" w="med" len="med"/>
          </a:ln>
        </p:spPr>
      </p:cxnSp>
      <p:cxnSp>
        <p:nvCxnSpPr>
          <p:cNvPr id="38" name="Shape 330"/>
          <p:cNvCxnSpPr/>
          <p:nvPr/>
        </p:nvCxnSpPr>
        <p:spPr>
          <a:xfrm flipH="1" flipV="1">
            <a:off x="9988916" y="4457799"/>
            <a:ext cx="993034" cy="2117626"/>
          </a:xfrm>
          <a:prstGeom prst="straightConnector1">
            <a:avLst/>
          </a:prstGeom>
          <a:noFill/>
          <a:ln w="63500" cap="rnd" cmpd="sng">
            <a:solidFill>
              <a:srgbClr val="FF9900"/>
            </a:solidFill>
            <a:prstDash val="solid"/>
            <a:miter/>
            <a:headEnd type="stealth" w="med" len="med"/>
            <a:tailEnd type="none" w="med" len="med"/>
          </a:ln>
        </p:spPr>
      </p:cxnSp>
    </p:spTree>
    <p:extLst>
      <p:ext uri="{BB962C8B-B14F-4D97-AF65-F5344CB8AC3E}">
        <p14:creationId xmlns:p14="http://schemas.microsoft.com/office/powerpoint/2010/main" val="32202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z="7200" dirty="0">
                <a:solidFill>
                  <a:srgbClr val="FFD966"/>
                </a:solidFill>
              </a:rPr>
              <a:t>Εκφράσεις</a:t>
            </a:r>
            <a:r>
              <a:rPr lang="is-IS" sz="7200" dirty="0">
                <a:solidFill>
                  <a:srgbClr val="FFD966"/>
                </a:solidFill>
              </a:rPr>
              <a:t>…</a:t>
            </a:r>
            <a:endParaRPr lang="en-US" sz="7200" dirty="0">
              <a:solidFill>
                <a:srgbClr val="FFD966"/>
              </a:solidFill>
            </a:endParaRPr>
          </a:p>
        </p:txBody>
      </p:sp>
    </p:spTree>
    <p:extLst>
      <p:ext uri="{BB962C8B-B14F-4D97-AF65-F5344CB8AC3E}">
        <p14:creationId xmlns:p14="http://schemas.microsoft.com/office/powerpoint/2010/main" val="114979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Αριθμητικές Εκφράσεις</a:t>
            </a:r>
            <a:endParaRPr lang="en-US" sz="7600" u="none" strike="noStrike" cap="none" dirty="0">
              <a:solidFill>
                <a:srgbClr val="FFD966"/>
              </a:solidFill>
              <a:latin typeface="Arial" charset="0"/>
              <a:ea typeface="Arial" charset="0"/>
              <a:cs typeface="Arial" charset="0"/>
              <a:sym typeface="Cabin"/>
            </a:endParaRPr>
          </a:p>
        </p:txBody>
      </p:sp>
      <p:sp>
        <p:nvSpPr>
          <p:cNvPr id="355" name="Shape 355"/>
          <p:cNvSpPr txBox="1">
            <a:spLocks noGrp="1"/>
          </p:cNvSpPr>
          <p:nvPr>
            <p:ph type="body" idx="1"/>
          </p:nvPr>
        </p:nvSpPr>
        <p:spPr>
          <a:xfrm>
            <a:off x="812800" y="2133600"/>
            <a:ext cx="9036050"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Λόγω της έλλειψης μαθηματικών συμβόλων στα πληκτρολόγια του υπολογιστή - χρησιμοποιούμε τη «μορφή του υπολογιστή" για να εκφράσουμε τις κλασικές μαθηματικές πράξεις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 αστερίσκος είναι ο πολλαπλασιασμός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 εκθέτης (ύψωση σε δύναμη) φαίνεται διαφορετικά από ότι στα μαθηματικά</a:t>
            </a:r>
            <a:endParaRPr lang="en-US" sz="3600" u="none" strike="noStrike" cap="none" dirty="0">
              <a:solidFill>
                <a:schemeClr val="lt1"/>
              </a:solidFill>
              <a:latin typeface="Arial" charset="0"/>
              <a:ea typeface="Arial" charset="0"/>
              <a:cs typeface="Arial" charset="0"/>
              <a:sym typeface="Cabin"/>
            </a:endParaRPr>
          </a:p>
        </p:txBody>
      </p:sp>
      <p:graphicFrame>
        <p:nvGraphicFramePr>
          <p:cNvPr id="356" name="Shape 356"/>
          <p:cNvGraphicFramePr/>
          <p:nvPr>
            <p:extLst>
              <p:ext uri="{D42A27DB-BD31-4B8C-83A1-F6EECF244321}">
                <p14:modId xmlns:p14="http://schemas.microsoft.com/office/powerpoint/2010/main" val="4190609524"/>
              </p:ext>
            </p:extLst>
          </p:nvPr>
        </p:nvGraphicFramePr>
        <p:xfrm>
          <a:off x="10013335" y="2367005"/>
          <a:ext cx="5767439" cy="5567275"/>
        </p:xfrm>
        <a:graphic>
          <a:graphicData uri="http://schemas.openxmlformats.org/drawingml/2006/table">
            <a:tbl>
              <a:tblPr>
                <a:noFill/>
                <a:tableStyleId>{54014B03-8F40-49A2-A0EB-D18ED94CC971}</a:tableStyleId>
              </a:tblPr>
              <a:tblGrid>
                <a:gridCol w="2398575">
                  <a:extLst>
                    <a:ext uri="{9D8B030D-6E8A-4147-A177-3AD203B41FA5}">
                      <a16:colId xmlns:a16="http://schemas.microsoft.com/office/drawing/2014/main" val="20000"/>
                    </a:ext>
                  </a:extLst>
                </a:gridCol>
                <a:gridCol w="3368864">
                  <a:extLst>
                    <a:ext uri="{9D8B030D-6E8A-4147-A177-3AD203B41FA5}">
                      <a16:colId xmlns:a16="http://schemas.microsoft.com/office/drawing/2014/main" val="20001"/>
                    </a:ext>
                  </a:extLst>
                </a:gridCol>
              </a:tblGrid>
              <a:tr h="795325">
                <a:tc>
                  <a:txBody>
                    <a:bodyPr/>
                    <a:lstStyle/>
                    <a:p>
                      <a:pPr marL="0" lvl="0" indent="0" algn="ctr" rtl="0">
                        <a:lnSpc>
                          <a:spcPct val="100000"/>
                        </a:lnSpc>
                        <a:spcBef>
                          <a:spcPts val="0"/>
                        </a:spcBef>
                        <a:spcAft>
                          <a:spcPts val="0"/>
                        </a:spcAft>
                        <a:buClr>
                          <a:srgbClr val="00FFFF"/>
                        </a:buClr>
                        <a:buSzPct val="25000"/>
                        <a:buFont typeface="Cabin"/>
                        <a:buNone/>
                      </a:pPr>
                      <a:r>
                        <a:rPr lang="el-GR" sz="3200" b="0" i="0" u="none" dirty="0">
                          <a:solidFill>
                            <a:srgbClr val="00FFFF"/>
                          </a:solidFill>
                          <a:latin typeface="Arial" charset="0"/>
                          <a:ea typeface="Arial" charset="0"/>
                          <a:cs typeface="Arial" charset="0"/>
                          <a:sym typeface="Cabin"/>
                        </a:rPr>
                        <a:t>Τελεστής</a:t>
                      </a:r>
                      <a:endParaRPr lang="en-US" sz="3200" b="0" i="0" u="none" dirty="0">
                        <a:solidFill>
                          <a:srgbClr val="00FFFF"/>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l-GR" sz="3200" b="0" i="0" u="none" dirty="0">
                          <a:solidFill>
                            <a:schemeClr val="lt1"/>
                          </a:solidFill>
                          <a:latin typeface="Arial" charset="0"/>
                          <a:ea typeface="Arial" charset="0"/>
                          <a:cs typeface="Arial" charset="0"/>
                          <a:sym typeface="Cabin"/>
                        </a:rPr>
                        <a:t>Πράξη</a:t>
                      </a:r>
                      <a:endParaRPr lang="en-US" sz="32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Πρόσθεση</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Αφαίρεση</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Πολλαπλασιασμός</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Διαίρεση</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Δύναμη</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Υπόλοιπο</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1727200" y="2230157"/>
            <a:ext cx="44609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xx</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xx</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yy</a:t>
            </a:r>
            <a:r>
              <a:rPr lang="en-US" sz="3000" i="0" u="none" strike="noStrike" cap="none" dirty="0">
                <a:solidFill>
                  <a:schemeClr val="lt1"/>
                </a:solidFill>
                <a:latin typeface="Courier"/>
                <a:ea typeface="Courier"/>
                <a:cs typeface="Courier"/>
                <a:sym typeface="Courier New"/>
              </a:rPr>
              <a:t> = 440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12</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yy</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5280</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zz</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yy</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1000</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A00"/>
                </a:solidFill>
                <a:latin typeface="Courier"/>
                <a:ea typeface="Courier"/>
                <a:cs typeface="Courier"/>
                <a:sym typeface="Courier New"/>
              </a:rPr>
              <a:t>zz</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5.28</a:t>
            </a:r>
          </a:p>
        </p:txBody>
      </p:sp>
      <p:sp>
        <p:nvSpPr>
          <p:cNvPr id="362" name="Shape 362"/>
          <p:cNvSpPr txBox="1"/>
          <p:nvPr/>
        </p:nvSpPr>
        <p:spPr>
          <a:xfrm>
            <a:off x="7073900" y="2298700"/>
            <a:ext cx="40266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jj</a:t>
            </a:r>
            <a:r>
              <a:rPr lang="en-US" sz="3000" i="0" u="none" strike="noStrike" cap="none" dirty="0">
                <a:solidFill>
                  <a:schemeClr val="lt1"/>
                </a:solidFill>
                <a:latin typeface="Courier"/>
                <a:ea typeface="Courier"/>
                <a:cs typeface="Courier"/>
                <a:sym typeface="Courier New"/>
              </a:rPr>
              <a:t> = 23</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kk</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jj</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5</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kk</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C000"/>
                </a:solidFill>
                <a:latin typeface="Courier"/>
                <a:ea typeface="Courier"/>
                <a:cs typeface="Courier"/>
                <a:sym typeface="Courier New"/>
              </a:rPr>
              <a:t>3</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4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3</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64</a:t>
            </a:r>
          </a:p>
        </p:txBody>
      </p:sp>
      <p:graphicFrame>
        <p:nvGraphicFramePr>
          <p:cNvPr id="363" name="Shape 363"/>
          <p:cNvGraphicFramePr/>
          <p:nvPr>
            <p:extLst>
              <p:ext uri="{D42A27DB-BD31-4B8C-83A1-F6EECF244321}">
                <p14:modId xmlns:p14="http://schemas.microsoft.com/office/powerpoint/2010/main" val="1797474407"/>
              </p:ext>
            </p:extLst>
          </p:nvPr>
        </p:nvGraphicFramePr>
        <p:xfrm>
          <a:off x="11113197" y="2965450"/>
          <a:ext cx="4422677" cy="4556125"/>
        </p:xfrm>
        <a:graphic>
          <a:graphicData uri="http://schemas.openxmlformats.org/drawingml/2006/table">
            <a:tbl>
              <a:tblPr>
                <a:noFill/>
                <a:tableStyleId>{54014B03-8F40-49A2-A0EB-D18ED94CC971}</a:tableStyleId>
              </a:tblPr>
              <a:tblGrid>
                <a:gridCol w="1865384">
                  <a:extLst>
                    <a:ext uri="{9D8B030D-6E8A-4147-A177-3AD203B41FA5}">
                      <a16:colId xmlns:a16="http://schemas.microsoft.com/office/drawing/2014/main" val="20000"/>
                    </a:ext>
                  </a:extLst>
                </a:gridCol>
                <a:gridCol w="2557293">
                  <a:extLst>
                    <a:ext uri="{9D8B030D-6E8A-4147-A177-3AD203B41FA5}">
                      <a16:colId xmlns:a16="http://schemas.microsoft.com/office/drawing/2014/main" val="20001"/>
                    </a:ext>
                  </a:extLst>
                </a:gridCol>
              </a:tblGrid>
              <a:tr h="650875">
                <a:tc>
                  <a:txBody>
                    <a:bodyPr/>
                    <a:lstStyle/>
                    <a:p>
                      <a:pPr marL="0" lvl="0" indent="0" algn="ctr" rtl="0">
                        <a:lnSpc>
                          <a:spcPct val="100000"/>
                        </a:lnSpc>
                        <a:spcBef>
                          <a:spcPts val="0"/>
                        </a:spcBef>
                        <a:spcAft>
                          <a:spcPts val="0"/>
                        </a:spcAft>
                        <a:buClr>
                          <a:srgbClr val="00FFFF"/>
                        </a:buClr>
                        <a:buSzPct val="25000"/>
                        <a:buFont typeface="Cabin"/>
                        <a:buNone/>
                      </a:pPr>
                      <a:r>
                        <a:rPr lang="el-GR" sz="2400" b="0" i="0" u="none" dirty="0">
                          <a:solidFill>
                            <a:srgbClr val="00FFFF"/>
                          </a:solidFill>
                          <a:latin typeface="Arial" charset="0"/>
                          <a:ea typeface="Arial" charset="0"/>
                          <a:cs typeface="Arial" charset="0"/>
                          <a:sym typeface="Cabin"/>
                        </a:rPr>
                        <a:t>Τελεστής</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l-GR" sz="2400" b="0" i="0" u="none" dirty="0">
                          <a:solidFill>
                            <a:schemeClr val="lt1"/>
                          </a:solidFill>
                          <a:latin typeface="Arial" charset="0"/>
                          <a:ea typeface="Arial" charset="0"/>
                          <a:cs typeface="Arial" charset="0"/>
                          <a:sym typeface="Cabin"/>
                        </a:rPr>
                        <a:t>Πράξη</a:t>
                      </a:r>
                      <a:endParaRPr lang="en-US" sz="24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Πρόσθεση</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Αφαίρεση</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Πολλαπλασιασμός</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Διαίρεση</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Δύναμη</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Υπόλοιπο</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cxnSp>
        <p:nvCxnSpPr>
          <p:cNvPr id="364" name="Shape 364"/>
          <p:cNvCxnSpPr>
            <a:cxnSpLocks/>
          </p:cNvCxnSpPr>
          <p:nvPr/>
        </p:nvCxnSpPr>
        <p:spPr>
          <a:xfrm>
            <a:off x="8766832" y="6012709"/>
            <a:ext cx="33432" cy="1801909"/>
          </a:xfrm>
          <a:prstGeom prst="straightConnector1">
            <a:avLst/>
          </a:prstGeom>
          <a:noFill/>
          <a:ln w="25400" cap="rnd" cmpd="sng">
            <a:solidFill>
              <a:schemeClr val="lt1"/>
            </a:solidFill>
            <a:prstDash val="solid"/>
            <a:miter/>
            <a:headEnd type="none" w="med" len="med"/>
            <a:tailEnd type="none" w="med" len="med"/>
          </a:ln>
        </p:spPr>
      </p:cxnSp>
      <p:cxnSp>
        <p:nvCxnSpPr>
          <p:cNvPr id="365" name="Shape 365"/>
          <p:cNvCxnSpPr>
            <a:cxnSpLocks/>
          </p:cNvCxnSpPr>
          <p:nvPr/>
        </p:nvCxnSpPr>
        <p:spPr>
          <a:xfrm>
            <a:off x="8801598" y="6600283"/>
            <a:ext cx="880009" cy="0"/>
          </a:xfrm>
          <a:prstGeom prst="straightConnector1">
            <a:avLst/>
          </a:prstGeom>
          <a:noFill/>
          <a:ln w="25400" cap="rnd" cmpd="sng">
            <a:solidFill>
              <a:schemeClr val="lt1"/>
            </a:solidFill>
            <a:prstDash val="solid"/>
            <a:miter/>
            <a:headEnd type="none" w="med" len="med"/>
            <a:tailEnd type="none" w="med" len="med"/>
          </a:ln>
        </p:spPr>
      </p:cxnSp>
      <p:sp>
        <p:nvSpPr>
          <p:cNvPr id="366" name="Shape 366"/>
          <p:cNvSpPr txBox="1"/>
          <p:nvPr/>
        </p:nvSpPr>
        <p:spPr>
          <a:xfrm>
            <a:off x="8950956" y="5960419"/>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5</a:t>
            </a:r>
          </a:p>
        </p:txBody>
      </p:sp>
      <p:sp>
        <p:nvSpPr>
          <p:cNvPr id="367" name="Shape 367"/>
          <p:cNvSpPr txBox="1"/>
          <p:nvPr/>
        </p:nvSpPr>
        <p:spPr>
          <a:xfrm>
            <a:off x="8005721" y="5960419"/>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23</a:t>
            </a:r>
          </a:p>
        </p:txBody>
      </p:sp>
      <p:sp>
        <p:nvSpPr>
          <p:cNvPr id="368" name="Shape 368"/>
          <p:cNvSpPr txBox="1"/>
          <p:nvPr/>
        </p:nvSpPr>
        <p:spPr>
          <a:xfrm>
            <a:off x="8901387" y="6577907"/>
            <a:ext cx="50804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4</a:t>
            </a:r>
          </a:p>
        </p:txBody>
      </p:sp>
      <p:sp>
        <p:nvSpPr>
          <p:cNvPr id="369" name="Shape 369"/>
          <p:cNvSpPr txBox="1"/>
          <p:nvPr/>
        </p:nvSpPr>
        <p:spPr>
          <a:xfrm>
            <a:off x="8005721" y="6565099"/>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20</a:t>
            </a:r>
          </a:p>
        </p:txBody>
      </p:sp>
      <p:cxnSp>
        <p:nvCxnSpPr>
          <p:cNvPr id="370" name="Shape 370"/>
          <p:cNvCxnSpPr>
            <a:cxnSpLocks/>
          </p:cNvCxnSpPr>
          <p:nvPr/>
        </p:nvCxnSpPr>
        <p:spPr>
          <a:xfrm>
            <a:off x="7929521" y="7274710"/>
            <a:ext cx="837311" cy="0"/>
          </a:xfrm>
          <a:prstGeom prst="straightConnector1">
            <a:avLst/>
          </a:prstGeom>
          <a:noFill/>
          <a:ln w="25400" cap="rnd" cmpd="sng">
            <a:solidFill>
              <a:schemeClr val="lt1"/>
            </a:solidFill>
            <a:prstDash val="solid"/>
            <a:miter/>
            <a:headEnd type="none" w="med" len="med"/>
            <a:tailEnd type="none" w="med" len="med"/>
          </a:ln>
        </p:spPr>
      </p:cxnSp>
      <p:sp>
        <p:nvSpPr>
          <p:cNvPr id="371" name="Shape 371"/>
          <p:cNvSpPr txBox="1"/>
          <p:nvPr/>
        </p:nvSpPr>
        <p:spPr>
          <a:xfrm>
            <a:off x="8234321" y="7339799"/>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rgbClr val="FFC000"/>
                </a:solidFill>
                <a:latin typeface="Arial" charset="0"/>
                <a:ea typeface="Arial" charset="0"/>
                <a:cs typeface="Arial" charset="0"/>
                <a:sym typeface="Cabin"/>
              </a:rPr>
              <a:t>3</a:t>
            </a:r>
          </a:p>
        </p:txBody>
      </p:sp>
      <p:sp>
        <p:nvSpPr>
          <p:cNvPr id="372" name="Shape 3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Αριθμητικές Εκφράσεις</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Προτεραιότητα Εκτέλεσης</a:t>
            </a:r>
            <a:endParaRPr lang="en-US" sz="7600" u="none" strike="noStrike" cap="none" dirty="0">
              <a:solidFill>
                <a:srgbClr val="FFD966"/>
              </a:solidFill>
              <a:latin typeface="Arial" charset="0"/>
              <a:ea typeface="Arial" charset="0"/>
              <a:cs typeface="Arial" charset="0"/>
              <a:sym typeface="Cabin"/>
            </a:endParaRPr>
          </a:p>
        </p:txBody>
      </p:sp>
      <p:sp>
        <p:nvSpPr>
          <p:cNvPr id="378" name="Shape 378"/>
          <p:cNvSpPr txBox="1">
            <a:spLocks noGrp="1"/>
          </p:cNvSpPr>
          <p:nvPr>
            <p:ph type="body" idx="1"/>
          </p:nvPr>
        </p:nvSpPr>
        <p:spPr>
          <a:xfrm>
            <a:off x="812800" y="2133600"/>
            <a:ext cx="14630400" cy="40004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Όταν συνδέουμε τελεστές στην ίδια έκφραση - η </a:t>
            </a:r>
            <a:r>
              <a:rPr lang="el-GR" sz="3600" u="none" strike="noStrike" cap="none" dirty="0" err="1">
                <a:solidFill>
                  <a:schemeClr val="lt1"/>
                </a:solidFill>
                <a:latin typeface="Arial" charset="0"/>
                <a:ea typeface="Arial" charset="0"/>
                <a:cs typeface="Arial" charset="0"/>
                <a:sym typeface="Cabin"/>
              </a:rPr>
              <a:t>Python</a:t>
            </a:r>
            <a:r>
              <a:rPr lang="el-GR" sz="3600" u="none" strike="noStrike" cap="none" dirty="0">
                <a:solidFill>
                  <a:schemeClr val="lt1"/>
                </a:solidFill>
                <a:latin typeface="Arial" charset="0"/>
                <a:ea typeface="Arial" charset="0"/>
                <a:cs typeface="Arial" charset="0"/>
                <a:sym typeface="Cabin"/>
              </a:rPr>
              <a:t> πρέπει να ξέρει ποια πράξη να κάνει πρώτα</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Αυτό ονομάζεται «</a:t>
            </a:r>
            <a:r>
              <a:rPr lang="el-GR" sz="3600" dirty="0">
                <a:solidFill>
                  <a:srgbClr val="00FFFF"/>
                </a:solidFill>
                <a:latin typeface="Arial" charset="0"/>
                <a:cs typeface="Arial" charset="0"/>
                <a:sym typeface="Cabin"/>
              </a:rPr>
              <a:t>προτεραιότητα</a:t>
            </a:r>
            <a:r>
              <a:rPr lang="el-GR" sz="3600" u="none" strike="noStrike" cap="none" dirty="0">
                <a:solidFill>
                  <a:schemeClr val="lt1"/>
                </a:solidFill>
                <a:latin typeface="Arial" charset="0"/>
                <a:ea typeface="Arial" charset="0"/>
                <a:cs typeface="Arial" charset="0"/>
                <a:sym typeface="Cabin"/>
              </a:rPr>
              <a:t> </a:t>
            </a:r>
            <a:r>
              <a:rPr lang="el-GR" sz="3600" dirty="0">
                <a:solidFill>
                  <a:srgbClr val="00FFFF"/>
                </a:solidFill>
                <a:latin typeface="Arial" charset="0"/>
                <a:cs typeface="Arial" charset="0"/>
                <a:sym typeface="Cabin"/>
              </a:rPr>
              <a:t>τελεστή</a:t>
            </a:r>
            <a:r>
              <a:rPr lang="el-GR" sz="3600" u="none" strike="noStrike" cap="none" dirty="0">
                <a:solidFill>
                  <a:schemeClr val="lt1"/>
                </a:solidFill>
                <a:latin typeface="Arial" charset="0"/>
                <a:ea typeface="Arial" charset="0"/>
                <a:cs typeface="Arial" charset="0"/>
                <a:sym typeface="Cabin"/>
              </a:rPr>
              <a:t>»</a:t>
            </a:r>
            <a:endParaRPr lang="en-US" sz="3600" b="0" i="0" u="none" strike="noStrike" cap="none" dirty="0">
              <a:solidFill>
                <a:schemeClr val="lt1"/>
              </a:solidFill>
              <a:latin typeface="Arial"/>
              <a:ea typeface="Arial"/>
              <a:cs typeface="Aria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Ποιος τελεστής «προηγείται» έναντι των άλλων;</a:t>
            </a:r>
            <a:endParaRPr lang="en-US" sz="3600" u="none" strike="noStrike" cap="none" dirty="0">
              <a:solidFill>
                <a:schemeClr val="lt1"/>
              </a:solidFill>
              <a:latin typeface="Arial" charset="0"/>
              <a:ea typeface="Arial" charset="0"/>
              <a:cs typeface="Arial" charset="0"/>
              <a:sym typeface="Cabin"/>
            </a:endParaRPr>
          </a:p>
        </p:txBody>
      </p:sp>
      <p:sp>
        <p:nvSpPr>
          <p:cNvPr id="379" name="Shape 379"/>
          <p:cNvSpPr txBox="1"/>
          <p:nvPr/>
        </p:nvSpPr>
        <p:spPr>
          <a:xfrm>
            <a:off x="3756025" y="6640900"/>
            <a:ext cx="874395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400" u="none" strike="noStrike" cap="none" dirty="0">
                <a:solidFill>
                  <a:srgbClr val="00FF00"/>
                </a:solidFill>
                <a:latin typeface="Courier" charset="0"/>
                <a:ea typeface="Courier" charset="0"/>
                <a:cs typeface="Courier" charset="0"/>
                <a:sym typeface="Cabin"/>
              </a:rPr>
              <a:t>x</a:t>
            </a:r>
            <a:r>
              <a:rPr lang="en-US" sz="4400" u="none" strike="noStrike" cap="none" dirty="0">
                <a:solidFill>
                  <a:schemeClr val="lt1"/>
                </a:solidFill>
                <a:latin typeface="Courier" charset="0"/>
                <a:ea typeface="Courier" charset="0"/>
                <a:cs typeface="Courier" charset="0"/>
                <a:sym typeface="Cabin"/>
              </a:rPr>
              <a:t> = 1</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 2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3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4</a:t>
            </a:r>
            <a:r>
              <a:rPr lang="en-US" sz="4400" u="none" strike="noStrike" cap="none" dirty="0">
                <a:solidFill>
                  <a:srgbClr val="00FFFF"/>
                </a:solidFill>
                <a:latin typeface="Courier" charset="0"/>
                <a:ea typeface="Courier" charset="0"/>
                <a:cs typeface="Courier" charset="0"/>
                <a:sym typeface="Cabin"/>
              </a:rPr>
              <a:t> / </a:t>
            </a:r>
            <a:r>
              <a:rPr lang="en-US" sz="4400" u="none" strike="noStrike" cap="none" dirty="0">
                <a:solidFill>
                  <a:schemeClr val="lt1"/>
                </a:solidFill>
                <a:latin typeface="Courier" charset="0"/>
                <a:ea typeface="Courier" charset="0"/>
                <a:cs typeface="Courier" charset="0"/>
                <a:sym typeface="Cabin"/>
              </a:rPr>
              <a:t>5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429342" y="785812"/>
            <a:ext cx="15397316"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Κανόνες Προτεραιότητας Τελεστών</a:t>
            </a:r>
            <a:endParaRPr lang="en-US" sz="7600" u="none" strike="noStrike" cap="none" dirty="0">
              <a:solidFill>
                <a:srgbClr val="FFD966"/>
              </a:solidFill>
              <a:latin typeface="Arial" charset="0"/>
              <a:ea typeface="Arial" charset="0"/>
              <a:cs typeface="Arial" charset="0"/>
              <a:sym typeface="Cabin"/>
            </a:endParaRPr>
          </a:p>
        </p:txBody>
      </p:sp>
      <p:sp>
        <p:nvSpPr>
          <p:cNvPr id="385" name="Shape 385"/>
          <p:cNvSpPr txBox="1">
            <a:spLocks noGrp="1"/>
          </p:cNvSpPr>
          <p:nvPr>
            <p:ph type="body" idx="1"/>
          </p:nvPr>
        </p:nvSpPr>
        <p:spPr>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l-GR" sz="3200" u="none" strike="noStrike" cap="none" dirty="0">
                <a:solidFill>
                  <a:schemeClr val="lt1"/>
                </a:solidFill>
                <a:latin typeface="Arial" charset="0"/>
                <a:ea typeface="Arial" charset="0"/>
                <a:cs typeface="Arial" charset="0"/>
                <a:sym typeface="Cabin"/>
              </a:rPr>
              <a:t>Υψηλότερη προτεραιότητα προς Χαμηλότερη προτεραιότητα:</a:t>
            </a:r>
            <a:endParaRPr lang="en-US" sz="3200" u="none" strike="noStrike" cap="none" dirty="0">
              <a:solidFill>
                <a:schemeClr val="lt1"/>
              </a:solidFill>
              <a:latin typeface="Arial" charset="0"/>
              <a:ea typeface="Arial" charset="0"/>
              <a:cs typeface="Arial" charset="0"/>
              <a:sym typeface="Cabin"/>
            </a:endParaRPr>
          </a:p>
          <a:p>
            <a:pPr marL="1041400" marR="0" lvl="1" indent="-345694" algn="l" rtl="0">
              <a:lnSpc>
                <a:spcPct val="100000"/>
              </a:lnSpc>
              <a:spcBef>
                <a:spcPts val="3500"/>
              </a:spcBef>
              <a:spcAft>
                <a:spcPts val="0"/>
              </a:spcAft>
              <a:buClr>
                <a:schemeClr val="lt1"/>
              </a:buClr>
              <a:buSzPct val="100000"/>
              <a:buFont typeface="Cabin"/>
            </a:pPr>
            <a:r>
              <a:rPr lang="el-GR" sz="3200" dirty="0">
                <a:solidFill>
                  <a:schemeClr val="lt1"/>
                </a:solidFill>
                <a:latin typeface="Arial" charset="0"/>
                <a:ea typeface="Arial" charset="0"/>
                <a:cs typeface="Arial" charset="0"/>
                <a:sym typeface="Cabin"/>
              </a:rPr>
              <a:t>Οι παρενθέσεις προηγούνται πάντα</a:t>
            </a:r>
            <a:endParaRPr lang="en-US" sz="3200" u="none" strike="noStrike" cap="none" dirty="0">
              <a:solidFill>
                <a:schemeClr val="lt1"/>
              </a:solidFill>
              <a:latin typeface="Arial" charset="0"/>
              <a:ea typeface="Arial" charset="0"/>
              <a:cs typeface="Arial" charset="0"/>
              <a:sym typeface="Cabin"/>
            </a:endParaRPr>
          </a:p>
          <a:p>
            <a:pPr marL="1041400" marR="0" lvl="1" indent="-345694" algn="l" rtl="0">
              <a:lnSpc>
                <a:spcPct val="100000"/>
              </a:lnSpc>
              <a:spcBef>
                <a:spcPts val="3500"/>
              </a:spcBef>
              <a:spcAft>
                <a:spcPts val="0"/>
              </a:spcAft>
              <a:buClr>
                <a:schemeClr val="lt1"/>
              </a:buClr>
              <a:buSzPct val="100000"/>
              <a:buFont typeface="Cabin"/>
            </a:pPr>
            <a:r>
              <a:rPr lang="el-GR" sz="3200" u="none" strike="noStrike" cap="none" dirty="0">
                <a:solidFill>
                  <a:schemeClr val="lt1"/>
                </a:solidFill>
                <a:latin typeface="Arial" charset="0"/>
                <a:ea typeface="Arial" charset="0"/>
                <a:cs typeface="Arial" charset="0"/>
                <a:sym typeface="Cabin"/>
              </a:rPr>
              <a:t>Δύναμη </a:t>
            </a:r>
            <a:r>
              <a:rPr lang="en-US" sz="3200" u="none" strike="noStrike" cap="none" dirty="0">
                <a:solidFill>
                  <a:schemeClr val="lt1"/>
                </a:solidFill>
                <a:latin typeface="Arial" charset="0"/>
                <a:ea typeface="Arial" charset="0"/>
                <a:cs typeface="Arial" charset="0"/>
                <a:sym typeface="Cabin"/>
              </a:rPr>
              <a:t>(</a:t>
            </a:r>
            <a:r>
              <a:rPr lang="el-GR" sz="3200" u="none" strike="noStrike" cap="none" dirty="0">
                <a:solidFill>
                  <a:schemeClr val="lt1"/>
                </a:solidFill>
                <a:latin typeface="Arial" charset="0"/>
                <a:ea typeface="Arial" charset="0"/>
                <a:cs typeface="Arial" charset="0"/>
                <a:sym typeface="Cabin"/>
              </a:rPr>
              <a:t>ύψωση σε δύναμη</a:t>
            </a:r>
            <a:r>
              <a:rPr lang="en-US" sz="3200" u="none" strike="noStrike" cap="none" dirty="0">
                <a:solidFill>
                  <a:schemeClr val="lt1"/>
                </a:solidFill>
                <a:latin typeface="Arial" charset="0"/>
                <a:ea typeface="Arial" charset="0"/>
                <a:cs typeface="Arial" charset="0"/>
                <a:sym typeface="Cabin"/>
              </a:rPr>
              <a:t>)</a:t>
            </a:r>
          </a:p>
          <a:p>
            <a:pPr marL="1041400" marR="0" lvl="1" indent="-345694" algn="l" rtl="0">
              <a:lnSpc>
                <a:spcPct val="100000"/>
              </a:lnSpc>
              <a:spcBef>
                <a:spcPts val="3500"/>
              </a:spcBef>
              <a:spcAft>
                <a:spcPts val="0"/>
              </a:spcAft>
              <a:buClr>
                <a:schemeClr val="lt1"/>
              </a:buClr>
              <a:buSzPct val="100000"/>
              <a:buFont typeface="Cabin"/>
            </a:pPr>
            <a:r>
              <a:rPr lang="el-GR" sz="3200" u="none" strike="noStrike" cap="none" dirty="0">
                <a:solidFill>
                  <a:schemeClr val="lt1"/>
                </a:solidFill>
                <a:latin typeface="Arial" charset="0"/>
                <a:ea typeface="Arial" charset="0"/>
                <a:cs typeface="Arial" charset="0"/>
                <a:sym typeface="Cabin"/>
              </a:rPr>
              <a:t>Πολλαπλασιασμός</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Διαίρεση</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και Υπόλοιπο</a:t>
            </a:r>
            <a:endParaRPr lang="en-US" sz="3200" u="none" strike="noStrike" cap="none" dirty="0">
              <a:solidFill>
                <a:schemeClr val="lt1"/>
              </a:solidFill>
              <a:latin typeface="Arial" charset="0"/>
              <a:ea typeface="Arial" charset="0"/>
              <a:cs typeface="Arial" charset="0"/>
              <a:sym typeface="Cabin"/>
            </a:endParaRPr>
          </a:p>
          <a:p>
            <a:pPr marL="1041400" marR="0" lvl="1" indent="-345694" algn="l" rtl="0">
              <a:lnSpc>
                <a:spcPct val="100000"/>
              </a:lnSpc>
              <a:spcBef>
                <a:spcPts val="3500"/>
              </a:spcBef>
              <a:spcAft>
                <a:spcPts val="0"/>
              </a:spcAft>
              <a:buClr>
                <a:schemeClr val="lt1"/>
              </a:buClr>
              <a:buSzPct val="100000"/>
              <a:buFont typeface="Cabin"/>
            </a:pPr>
            <a:r>
              <a:rPr lang="el-GR" sz="3200" u="none" strike="noStrike" cap="none" dirty="0">
                <a:solidFill>
                  <a:schemeClr val="lt1"/>
                </a:solidFill>
                <a:latin typeface="Arial" charset="0"/>
                <a:ea typeface="Arial" charset="0"/>
                <a:cs typeface="Arial" charset="0"/>
                <a:sym typeface="Cabin"/>
              </a:rPr>
              <a:t>Πρόσθεση</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και Αφαίρεση</a:t>
            </a:r>
            <a:endParaRPr lang="en-US" sz="3200" u="none" strike="noStrike" cap="none" dirty="0">
              <a:solidFill>
                <a:schemeClr val="lt1"/>
              </a:solidFill>
              <a:latin typeface="Arial" charset="0"/>
              <a:ea typeface="Arial" charset="0"/>
              <a:cs typeface="Arial" charset="0"/>
              <a:sym typeface="Cabin"/>
            </a:endParaRPr>
          </a:p>
          <a:p>
            <a:pPr marL="1041400" marR="0" lvl="1" indent="-345694" algn="l" rtl="0">
              <a:lnSpc>
                <a:spcPct val="100000"/>
              </a:lnSpc>
              <a:spcBef>
                <a:spcPts val="3500"/>
              </a:spcBef>
              <a:spcAft>
                <a:spcPts val="0"/>
              </a:spcAft>
              <a:buClr>
                <a:schemeClr val="lt1"/>
              </a:buClr>
              <a:buSzPct val="100000"/>
              <a:buFont typeface="Cabin"/>
            </a:pPr>
            <a:r>
              <a:rPr lang="el-GR" sz="3200" u="none" strike="noStrike" cap="none" dirty="0">
                <a:solidFill>
                  <a:schemeClr val="lt1"/>
                </a:solidFill>
                <a:latin typeface="Arial" charset="0"/>
                <a:ea typeface="Arial" charset="0"/>
                <a:cs typeface="Arial" charset="0"/>
                <a:sym typeface="Cabin"/>
              </a:rPr>
              <a:t>Από αριστερά προς τα δεξιά</a:t>
            </a:r>
            <a:endParaRPr lang="en-US" sz="3200" u="none" strike="noStrike" cap="none" dirty="0">
              <a:solidFill>
                <a:schemeClr val="lt1"/>
              </a:solidFill>
              <a:latin typeface="Arial" charset="0"/>
              <a:ea typeface="Arial" charset="0"/>
              <a:cs typeface="Arial" charset="0"/>
              <a:sym typeface="Cabin"/>
            </a:endParaRPr>
          </a:p>
        </p:txBody>
      </p:sp>
      <p:grpSp>
        <p:nvGrpSpPr>
          <p:cNvPr id="386" name="Shape 386"/>
          <p:cNvGrpSpPr/>
          <p:nvPr/>
        </p:nvGrpSpPr>
        <p:grpSpPr>
          <a:xfrm>
            <a:off x="11061290" y="3989972"/>
            <a:ext cx="4765368" cy="3020428"/>
            <a:chOff x="0" y="-349272"/>
            <a:chExt cx="2522536" cy="3020428"/>
          </a:xfrm>
        </p:grpSpPr>
        <p:sp>
          <p:nvSpPr>
            <p:cNvPr id="387" name="Shape 387"/>
            <p:cNvSpPr txBox="1"/>
            <p:nvPr/>
          </p:nvSpPr>
          <p:spPr>
            <a:xfrm>
              <a:off x="0" y="-349272"/>
              <a:ext cx="2262187" cy="302042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Παρενθέσεις</a:t>
              </a:r>
              <a:endParaRPr lang="en-US" sz="3600" u="none" strike="noStrike" cap="none" dirty="0">
                <a:solidFill>
                  <a:srgbClr val="FF00FF"/>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00FFFF"/>
                  </a:solidFill>
                  <a:latin typeface="Arial" charset="0"/>
                  <a:ea typeface="Arial" charset="0"/>
                  <a:cs typeface="Arial" charset="0"/>
                  <a:sym typeface="Cabin"/>
                </a:rPr>
                <a:t>Δύναμη</a:t>
              </a:r>
              <a:endParaRPr lang="en-US" sz="3600" u="none" strike="noStrike" cap="none" dirty="0">
                <a:solidFill>
                  <a:srgbClr val="00FFFF"/>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Πολλαπλασιασμός</a:t>
              </a:r>
              <a:endParaRPr lang="en-US" sz="3600" u="none" strike="noStrike" cap="none" dirty="0">
                <a:solidFill>
                  <a:srgbClr val="00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Πρόσθεση</a:t>
              </a:r>
              <a:endParaRPr lang="en-US" sz="3600" u="none" strike="noStrike" cap="none" dirty="0">
                <a:solidFill>
                  <a:srgbClr val="FF99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Αριστερά προς Δεξιά</a:t>
              </a:r>
              <a:endParaRPr lang="en-US" sz="3600" u="none" strike="noStrike" cap="none" dirty="0">
                <a:solidFill>
                  <a:srgbClr val="FFFF00"/>
                </a:solidFill>
                <a:latin typeface="Arial" charset="0"/>
                <a:ea typeface="Arial" charset="0"/>
                <a:cs typeface="Arial" charset="0"/>
                <a:sym typeface="Cabin"/>
              </a:endParaRPr>
            </a:p>
          </p:txBody>
        </p:sp>
        <p:cxnSp>
          <p:nvCxnSpPr>
            <p:cNvPr id="388" name="Shape 388"/>
            <p:cNvCxnSpPr/>
            <p:nvPr/>
          </p:nvCxnSpPr>
          <p:spPr>
            <a:xfrm flipV="1">
              <a:off x="2522536" y="134936"/>
              <a:ext cx="0"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812800" y="785812"/>
            <a:ext cx="14070626"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800" u="none" strike="noStrike" cap="none" dirty="0">
                <a:solidFill>
                  <a:srgbClr val="FFD966"/>
                </a:solidFill>
                <a:latin typeface="Arial" charset="0"/>
                <a:ea typeface="Arial" charset="0"/>
                <a:cs typeface="Arial" charset="0"/>
                <a:sym typeface="Cabin"/>
              </a:rPr>
              <a:t>Σταθερές</a:t>
            </a:r>
            <a:endParaRPr lang="en-US" sz="7800" u="none" strike="noStrike" cap="none" dirty="0">
              <a:solidFill>
                <a:srgbClr val="FFD966"/>
              </a:solidFill>
              <a:latin typeface="Arial" charset="0"/>
              <a:ea typeface="Arial" charset="0"/>
              <a:cs typeface="Arial" charset="0"/>
              <a:sym typeface="Cabin"/>
            </a:endParaRPr>
          </a:p>
        </p:txBody>
      </p:sp>
      <p:sp>
        <p:nvSpPr>
          <p:cNvPr id="251" name="Shape 251"/>
          <p:cNvSpPr txBox="1">
            <a:spLocks noGrp="1"/>
          </p:cNvSpPr>
          <p:nvPr>
            <p:ph type="body" idx="1"/>
          </p:nvPr>
        </p:nvSpPr>
        <p:spPr>
          <a:xfrm>
            <a:off x="812800" y="1554956"/>
            <a:ext cx="14630400" cy="6034087"/>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rgbClr val="FF9900"/>
              </a:buClr>
              <a:buSzPct val="100000"/>
              <a:buFont typeface="Cabin"/>
              <a:buChar char="•"/>
            </a:pPr>
            <a:r>
              <a:rPr lang="el-GR" sz="3600" u="none" strike="noStrike" cap="none" dirty="0">
                <a:solidFill>
                  <a:srgbClr val="FF9900"/>
                </a:solidFill>
                <a:latin typeface="Arial" charset="0"/>
                <a:ea typeface="Arial" charset="0"/>
                <a:cs typeface="Arial" charset="0"/>
                <a:sym typeface="Cabin"/>
              </a:rPr>
              <a:t>Σταθερές τιμές </a:t>
            </a:r>
            <a:r>
              <a:rPr lang="el-GR" sz="3600" u="none" strike="noStrike" cap="none" dirty="0">
                <a:solidFill>
                  <a:srgbClr val="FFFFFF"/>
                </a:solidFill>
                <a:latin typeface="Arial" charset="0"/>
                <a:ea typeface="Arial" charset="0"/>
                <a:cs typeface="Arial" charset="0"/>
                <a:sym typeface="Cabin"/>
              </a:rPr>
              <a:t>όπως αριθμοί, γράμματα και συμβολοσειρές ονομάζονται</a:t>
            </a:r>
            <a:r>
              <a:rPr lang="en-US" sz="3600" u="none" strike="noStrike" cap="none" dirty="0">
                <a:solidFill>
                  <a:srgbClr val="FFFFFF"/>
                </a:solidFill>
                <a:latin typeface="Arial" charset="0"/>
                <a:ea typeface="Arial" charset="0"/>
                <a:cs typeface="Arial" charset="0"/>
                <a:sym typeface="Cabin"/>
              </a:rPr>
              <a:t> </a:t>
            </a:r>
            <a:r>
              <a:rPr lang="el-GR" sz="3600" b="0" i="0" u="none" strike="noStrike" cap="none" dirty="0">
                <a:solidFill>
                  <a:srgbClr val="FF9900"/>
                </a:solidFill>
                <a:latin typeface="Arial"/>
                <a:ea typeface="Arial"/>
                <a:cs typeface="Arial"/>
                <a:sym typeface="Arial"/>
              </a:rPr>
              <a:t>«</a:t>
            </a:r>
            <a:r>
              <a:rPr lang="el-GR" sz="3600" u="none" strike="noStrike" cap="none" dirty="0">
                <a:solidFill>
                  <a:srgbClr val="FF9900"/>
                </a:solidFill>
                <a:latin typeface="Arial" charset="0"/>
                <a:ea typeface="Arial" charset="0"/>
                <a:cs typeface="Arial" charset="0"/>
                <a:sym typeface="Cabin"/>
              </a:rPr>
              <a:t>σταθερές»</a:t>
            </a:r>
            <a:r>
              <a:rPr lang="en-US" sz="3600" u="none" strike="noStrike" cap="none" dirty="0">
                <a:solidFill>
                  <a:srgbClr val="FF9900"/>
                </a:solidFill>
                <a:latin typeface="Arial" charset="0"/>
                <a:ea typeface="Arial" charset="0"/>
                <a:cs typeface="Arial" charset="0"/>
                <a:sym typeface="Cabin"/>
              </a:rPr>
              <a:t> </a:t>
            </a:r>
            <a:r>
              <a:rPr lang="el-GR" sz="3600" u="none" strike="noStrike" cap="none" dirty="0">
                <a:solidFill>
                  <a:srgbClr val="FFFFFF"/>
                </a:solidFill>
                <a:latin typeface="Arial" charset="0"/>
                <a:ea typeface="Arial" charset="0"/>
                <a:cs typeface="Arial" charset="0"/>
                <a:sym typeface="Cabin"/>
              </a:rPr>
              <a:t>διότι η τιμή τους δεν αλλάζει.</a:t>
            </a:r>
            <a:endParaRPr lang="en-US" sz="3600" u="none" strike="noStrike" cap="none" dirty="0">
              <a:solidFill>
                <a:srgbClr val="FFFFFF"/>
              </a:solidFill>
              <a:latin typeface="Arial" charset="0"/>
              <a:ea typeface="Arial" charset="0"/>
              <a:cs typeface="Arial"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Οι αριθμητικές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9900"/>
                </a:solidFill>
                <a:latin typeface="Arial" charset="0"/>
                <a:ea typeface="Arial" charset="0"/>
                <a:cs typeface="Arial" charset="0"/>
                <a:sym typeface="Cabin"/>
              </a:rPr>
              <a:t>σταθερές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οι αναμενόμενες.</a:t>
            </a:r>
            <a:endParaRPr lang="en-US" sz="3600" u="none" strike="noStrike" cap="none" dirty="0">
              <a:solidFill>
                <a:schemeClr val="lt1"/>
              </a:solidFill>
              <a:latin typeface="Arial" charset="0"/>
              <a:ea typeface="Arial" charset="0"/>
              <a:cs typeface="Arial"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Οι </a:t>
            </a:r>
            <a:r>
              <a:rPr lang="el-GR" sz="3600" u="none" strike="noStrike" cap="none" dirty="0">
                <a:solidFill>
                  <a:schemeClr val="lt1"/>
                </a:solidFill>
                <a:latin typeface="Arial" charset="0"/>
                <a:ea typeface="Arial" charset="0"/>
                <a:cs typeface="Arial" charset="0"/>
                <a:sym typeface="Cabin"/>
              </a:rPr>
              <a:t>αλφαριθμητικές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9900"/>
                </a:solidFill>
                <a:latin typeface="Arial" charset="0"/>
                <a:ea typeface="Arial" charset="0"/>
                <a:cs typeface="Arial" charset="0"/>
                <a:sym typeface="Cabin"/>
              </a:rPr>
              <a:t>σταθερές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περικλείονται σε μονά εισαγωγικά </a:t>
            </a:r>
            <a:r>
              <a:rPr lang="en-US" sz="3600" u="none" strike="noStrike" cap="none" dirty="0">
                <a:solidFill>
                  <a:schemeClr val="lt1"/>
                </a:solidFill>
                <a:latin typeface="Arial" charset="0"/>
                <a:ea typeface="Arial" charset="0"/>
                <a:cs typeface="Arial" charset="0"/>
                <a:sym typeface="Cabin"/>
              </a:rPr>
              <a:t>(‘)</a:t>
            </a:r>
            <a:br>
              <a:rPr lang="en-US" sz="3600" u="none" strike="noStrike" cap="none" dirty="0">
                <a:solidFill>
                  <a:schemeClr val="lt1"/>
                </a:solidFill>
                <a:latin typeface="Arial" charset="0"/>
                <a:ea typeface="Arial" charset="0"/>
                <a:cs typeface="Arial" charset="0"/>
                <a:sym typeface="Cabin"/>
              </a:rPr>
            </a:br>
            <a:r>
              <a:rPr lang="el-GR" sz="3600" u="none" strike="noStrike" cap="none" dirty="0">
                <a:solidFill>
                  <a:schemeClr val="lt1"/>
                </a:solidFill>
                <a:latin typeface="Arial" charset="0"/>
                <a:ea typeface="Arial" charset="0"/>
                <a:cs typeface="Arial" charset="0"/>
                <a:sym typeface="Cabin"/>
              </a:rPr>
              <a:t>ή σε διπλά εισαγωγ</a:t>
            </a:r>
            <a:r>
              <a:rPr lang="el-GR" sz="3600" dirty="0">
                <a:solidFill>
                  <a:schemeClr val="lt1"/>
                </a:solidFill>
                <a:latin typeface="Arial" charset="0"/>
                <a:ea typeface="Arial" charset="0"/>
                <a:cs typeface="Arial" charset="0"/>
                <a:sym typeface="Cabin"/>
              </a:rPr>
              <a:t>ικά </a:t>
            </a:r>
            <a:r>
              <a:rPr lang="en-US" sz="3600" u="none" strike="noStrike" cap="none" dirty="0">
                <a:solidFill>
                  <a:schemeClr val="lt1"/>
                </a:solidFill>
                <a:latin typeface="Arial" charset="0"/>
                <a:ea typeface="Arial" charset="0"/>
                <a:cs typeface="Arial" charset="0"/>
                <a:sym typeface="Cabin"/>
              </a:rPr>
              <a:t>(")</a:t>
            </a:r>
            <a:br>
              <a:rPr lang="en-US" sz="3600" u="none" strike="noStrike" cap="none" dirty="0">
                <a:solidFill>
                  <a:schemeClr val="lt1"/>
                </a:solidFill>
                <a:latin typeface="Arial" charset="0"/>
                <a:ea typeface="Arial" charset="0"/>
                <a:cs typeface="Arial" charset="0"/>
                <a:sym typeface="Cabin"/>
              </a:rPr>
            </a:br>
            <a:endParaRPr lang="en-US" sz="3600" u="none" strike="noStrike" cap="none" dirty="0">
              <a:solidFill>
                <a:schemeClr val="lt1"/>
              </a:solidFill>
              <a:latin typeface="Arial" charset="0"/>
              <a:ea typeface="Arial" charset="0"/>
              <a:cs typeface="Arial" charset="0"/>
              <a:sym typeface="Cabin"/>
            </a:endParaRPr>
          </a:p>
        </p:txBody>
      </p:sp>
      <p:sp>
        <p:nvSpPr>
          <p:cNvPr id="252" name="Shape 252"/>
          <p:cNvSpPr txBox="1"/>
          <p:nvPr/>
        </p:nvSpPr>
        <p:spPr>
          <a:xfrm>
            <a:off x="10115550" y="5454855"/>
            <a:ext cx="5986463" cy="312578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9900"/>
                </a:solidFill>
                <a:latin typeface="Courier"/>
                <a:ea typeface="Courier"/>
                <a:cs typeface="Courier"/>
                <a:sym typeface="Courier New"/>
              </a:rPr>
              <a:t>123</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123</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9900"/>
                </a:solidFill>
                <a:latin typeface="Courier"/>
                <a:ea typeface="Courier"/>
                <a:cs typeface="Courier"/>
                <a:sym typeface="Courier New"/>
              </a:rPr>
              <a:t>98.6</a:t>
            </a:r>
            <a:r>
              <a:rPr lang="en-US" sz="3000" dirty="0">
                <a:solidFill>
                  <a:srgbClr val="FFFF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98.6</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rgbClr val="FF9900"/>
                </a:solidFill>
                <a:latin typeface="Courier"/>
                <a:ea typeface="Courier"/>
                <a:cs typeface="Courier"/>
                <a:sym typeface="Courier New"/>
              </a:rPr>
              <a:t>'Hello world'</a:t>
            </a:r>
            <a:r>
              <a:rPr lang="en-US" sz="3000" dirty="0">
                <a:solidFill>
                  <a:srgbClr val="FFFF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 world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6" name="Shape 396"/>
          <p:cNvSpPr txBox="1"/>
          <p:nvPr/>
        </p:nvSpPr>
        <p:spPr>
          <a:xfrm>
            <a:off x="10307636" y="990600"/>
            <a:ext cx="46275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FF"/>
                </a:solidFill>
                <a:latin typeface="Courier" charset="0"/>
                <a:ea typeface="Courier" charset="0"/>
                <a:cs typeface="Courier" charset="0"/>
                <a:sym typeface="Cabin"/>
              </a:rPr>
              <a:t>2 ** 3</a:t>
            </a:r>
            <a:r>
              <a:rPr lang="en-US" sz="3200" u="none" strike="noStrike" cap="none" dirty="0">
                <a:solidFill>
                  <a:schemeClr val="lt1"/>
                </a:solidFill>
                <a:latin typeface="Courier" charset="0"/>
                <a:ea typeface="Courier" charset="0"/>
                <a:cs typeface="Courier" charset="0"/>
                <a:sym typeface="Cabin"/>
              </a:rPr>
              <a:t> / 4 * 5</a:t>
            </a:r>
          </a:p>
        </p:txBody>
      </p:sp>
      <p:sp>
        <p:nvSpPr>
          <p:cNvPr id="397" name="Shape 397"/>
          <p:cNvSpPr txBox="1"/>
          <p:nvPr/>
        </p:nvSpPr>
        <p:spPr>
          <a:xfrm>
            <a:off x="10891836" y="2540000"/>
            <a:ext cx="40433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00"/>
                </a:solidFill>
                <a:latin typeface="Courier" charset="0"/>
                <a:ea typeface="Courier" charset="0"/>
                <a:cs typeface="Courier" charset="0"/>
                <a:sym typeface="Cabin"/>
              </a:rPr>
              <a:t>8 / 4</a:t>
            </a:r>
            <a:r>
              <a:rPr lang="en-US" sz="3200" u="none" strike="noStrike" cap="none" dirty="0">
                <a:solidFill>
                  <a:schemeClr val="lt1"/>
                </a:solidFill>
                <a:latin typeface="Courier" charset="0"/>
                <a:ea typeface="Courier" charset="0"/>
                <a:cs typeface="Courier" charset="0"/>
                <a:sym typeface="Cabin"/>
              </a:rPr>
              <a:t> * 5</a:t>
            </a:r>
          </a:p>
        </p:txBody>
      </p:sp>
      <p:cxnSp>
        <p:nvCxnSpPr>
          <p:cNvPr id="398" name="Shape 398"/>
          <p:cNvCxnSpPr/>
          <p:nvPr/>
        </p:nvCxnSpPr>
        <p:spPr>
          <a:xfrm rot="10800000">
            <a:off x="11917975" y="1686224"/>
            <a:ext cx="277199" cy="837900"/>
          </a:xfrm>
          <a:prstGeom prst="straightConnector1">
            <a:avLst/>
          </a:prstGeom>
          <a:noFill/>
          <a:ln w="63500" cap="rnd" cmpd="sng">
            <a:solidFill>
              <a:srgbClr val="00FFFF"/>
            </a:solidFill>
            <a:prstDash val="solid"/>
            <a:miter/>
            <a:headEnd type="stealth" w="med" len="med"/>
            <a:tailEnd type="none" w="med" len="med"/>
          </a:ln>
        </p:spPr>
      </p:cxnSp>
      <p:sp>
        <p:nvSpPr>
          <p:cNvPr id="399" name="Shape 399"/>
          <p:cNvSpPr txBox="1"/>
          <p:nvPr/>
        </p:nvSpPr>
        <p:spPr>
          <a:xfrm>
            <a:off x="11298236" y="4000500"/>
            <a:ext cx="32178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00"/>
                </a:solidFill>
                <a:latin typeface="Courier" charset="0"/>
                <a:ea typeface="Courier" charset="0"/>
                <a:cs typeface="Courier" charset="0"/>
                <a:sym typeface="Cabin"/>
              </a:rPr>
              <a:t>2 * 5</a:t>
            </a:r>
          </a:p>
        </p:txBody>
      </p:sp>
      <p:cxnSp>
        <p:nvCxnSpPr>
          <p:cNvPr id="400" name="Shape 400"/>
          <p:cNvCxnSpPr/>
          <p:nvPr/>
        </p:nvCxnSpPr>
        <p:spPr>
          <a:xfrm flipV="1">
            <a:off x="12322173" y="3348026"/>
            <a:ext cx="74752" cy="652474"/>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1590336" y="5638800"/>
            <a:ext cx="225901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9900"/>
                </a:solidFill>
                <a:latin typeface="Courier" charset="0"/>
                <a:ea typeface="Courier" charset="0"/>
                <a:cs typeface="Courier" charset="0"/>
                <a:sym typeface="Cabin"/>
              </a:rPr>
              <a:t>1 + 10</a:t>
            </a:r>
          </a:p>
        </p:txBody>
      </p:sp>
      <p:cxnSp>
        <p:nvCxnSpPr>
          <p:cNvPr id="402" name="Shape 402"/>
          <p:cNvCxnSpPr>
            <a:endCxn id="399" idx="2"/>
          </p:cNvCxnSpPr>
          <p:nvPr/>
        </p:nvCxnSpPr>
        <p:spPr>
          <a:xfrm flipV="1">
            <a:off x="12785524" y="4800599"/>
            <a:ext cx="121644" cy="863725"/>
          </a:xfrm>
          <a:prstGeom prst="straightConnector1">
            <a:avLst/>
          </a:prstGeom>
          <a:noFill/>
          <a:ln w="63500" cap="rnd" cmpd="sng">
            <a:solidFill>
              <a:srgbClr val="00FF00"/>
            </a:solidFill>
            <a:prstDash val="solid"/>
            <a:miter/>
            <a:headEnd type="stealth" w="med" len="med"/>
            <a:tailEnd type="none" w="med" len="med"/>
          </a:ln>
        </p:spPr>
      </p:cxnSp>
      <p:sp>
        <p:nvSpPr>
          <p:cNvPr id="403" name="Shape 403"/>
          <p:cNvSpPr txBox="1"/>
          <p:nvPr/>
        </p:nvSpPr>
        <p:spPr>
          <a:xfrm>
            <a:off x="12085636" y="6934200"/>
            <a:ext cx="723900"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9900"/>
                </a:solidFill>
                <a:latin typeface="Courier" charset="0"/>
                <a:ea typeface="Courier" charset="0"/>
                <a:cs typeface="Courier" charset="0"/>
                <a:sym typeface="Cabin"/>
              </a:rPr>
              <a:t>11</a:t>
            </a:r>
          </a:p>
        </p:txBody>
      </p:sp>
      <p:cxnSp>
        <p:nvCxnSpPr>
          <p:cNvPr id="404" name="Shape 404"/>
          <p:cNvCxnSpPr/>
          <p:nvPr/>
        </p:nvCxnSpPr>
        <p:spPr>
          <a:xfrm rot="10800000">
            <a:off x="12225274" y="6308749"/>
            <a:ext cx="96899" cy="708000"/>
          </a:xfrm>
          <a:prstGeom prst="straightConnector1">
            <a:avLst/>
          </a:prstGeom>
          <a:noFill/>
          <a:ln w="63500" cap="rnd" cmpd="sng">
            <a:solidFill>
              <a:srgbClr val="FF9900"/>
            </a:solidFill>
            <a:prstDash val="solid"/>
            <a:miter/>
            <a:headEnd type="stealth" w="med" len="med"/>
            <a:tailEnd type="none" w="med" len="med"/>
          </a:ln>
        </p:spPr>
      </p:cxnSp>
      <p:sp>
        <p:nvSpPr>
          <p:cNvPr id="405" name="Shape 405"/>
          <p:cNvSpPr txBox="1"/>
          <p:nvPr/>
        </p:nvSpPr>
        <p:spPr>
          <a:xfrm>
            <a:off x="1455723" y="1309675"/>
            <a:ext cx="7351799" cy="29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x = 1 + 2 ** 3 / 4 * 5</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print(x)</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11.0</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a:t>
            </a:r>
            <a:r>
              <a:rPr lang="en-US" sz="3600" b="1" i="0" u="none" strike="noStrike" cap="none" dirty="0">
                <a:solidFill>
                  <a:schemeClr val="lt1"/>
                </a:solidFill>
                <a:latin typeface="Courier"/>
                <a:ea typeface="Courier"/>
                <a:cs typeface="Courier"/>
                <a:sym typeface="Courier New"/>
              </a:rPr>
              <a:t> </a:t>
            </a:r>
          </a:p>
        </p:txBody>
      </p:sp>
      <p:grpSp>
        <p:nvGrpSpPr>
          <p:cNvPr id="15" name="Shape 386">
            <a:extLst>
              <a:ext uri="{FF2B5EF4-FFF2-40B4-BE49-F238E27FC236}">
                <a16:creationId xmlns:a16="http://schemas.microsoft.com/office/drawing/2014/main" id="{07A00EA1-A2C4-4CC9-ADA0-AC2D71A96BE1}"/>
              </a:ext>
            </a:extLst>
          </p:cNvPr>
          <p:cNvGrpSpPr/>
          <p:nvPr/>
        </p:nvGrpSpPr>
        <p:grpSpPr>
          <a:xfrm>
            <a:off x="2748938" y="4474180"/>
            <a:ext cx="4765368" cy="3020428"/>
            <a:chOff x="0" y="-349272"/>
            <a:chExt cx="2522536" cy="3020428"/>
          </a:xfrm>
        </p:grpSpPr>
        <p:sp>
          <p:nvSpPr>
            <p:cNvPr id="16" name="Shape 387">
              <a:extLst>
                <a:ext uri="{FF2B5EF4-FFF2-40B4-BE49-F238E27FC236}">
                  <a16:creationId xmlns:a16="http://schemas.microsoft.com/office/drawing/2014/main" id="{408E4EDA-A207-4EFF-AE0E-F0E9CE2F07B4}"/>
                </a:ext>
              </a:extLst>
            </p:cNvPr>
            <p:cNvSpPr txBox="1"/>
            <p:nvPr/>
          </p:nvSpPr>
          <p:spPr>
            <a:xfrm>
              <a:off x="0" y="-349272"/>
              <a:ext cx="2262187" cy="302042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Παρενθέσεις</a:t>
              </a:r>
              <a:endParaRPr lang="en-US" sz="3600" u="none" strike="noStrike" cap="none" dirty="0">
                <a:solidFill>
                  <a:srgbClr val="FF00FF"/>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00FFFF"/>
                  </a:solidFill>
                  <a:latin typeface="Arial" charset="0"/>
                  <a:ea typeface="Arial" charset="0"/>
                  <a:cs typeface="Arial" charset="0"/>
                  <a:sym typeface="Cabin"/>
                </a:rPr>
                <a:t>Δύναμη</a:t>
              </a:r>
              <a:endParaRPr lang="en-US" sz="3600" u="none" strike="noStrike" cap="none" dirty="0">
                <a:solidFill>
                  <a:srgbClr val="00FFFF"/>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Πολλαπλασιασμός</a:t>
              </a:r>
              <a:endParaRPr lang="en-US" sz="3600" u="none" strike="noStrike" cap="none" dirty="0">
                <a:solidFill>
                  <a:srgbClr val="00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Πρόσθεση</a:t>
              </a:r>
              <a:endParaRPr lang="en-US" sz="3600" u="none" strike="noStrike" cap="none" dirty="0">
                <a:solidFill>
                  <a:srgbClr val="FF99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Αριστερά προς Δεξιά</a:t>
              </a:r>
              <a:endParaRPr lang="en-US" sz="3600" u="none" strike="noStrike" cap="none" dirty="0">
                <a:solidFill>
                  <a:srgbClr val="FFFF00"/>
                </a:solidFill>
                <a:latin typeface="Arial" charset="0"/>
                <a:ea typeface="Arial" charset="0"/>
                <a:cs typeface="Arial" charset="0"/>
                <a:sym typeface="Cabin"/>
              </a:endParaRPr>
            </a:p>
          </p:txBody>
        </p:sp>
        <p:cxnSp>
          <p:nvCxnSpPr>
            <p:cNvPr id="17" name="Shape 388">
              <a:extLst>
                <a:ext uri="{FF2B5EF4-FFF2-40B4-BE49-F238E27FC236}">
                  <a16:creationId xmlns:a16="http://schemas.microsoft.com/office/drawing/2014/main" id="{D34F2611-3320-4CDB-9A08-67271D150023}"/>
                </a:ext>
              </a:extLst>
            </p:cNvPr>
            <p:cNvCxnSpPr/>
            <p:nvPr/>
          </p:nvCxnSpPr>
          <p:spPr>
            <a:xfrm flipV="1">
              <a:off x="2522536" y="134936"/>
              <a:ext cx="0"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812800" y="785812"/>
            <a:ext cx="10823677"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Προτεραιότητα Τελεστών</a:t>
            </a:r>
            <a:endParaRPr lang="en-US" sz="7600" u="none" strike="noStrike" cap="none" dirty="0">
              <a:solidFill>
                <a:srgbClr val="FFD966"/>
              </a:solidFill>
              <a:latin typeface="Arial" charset="0"/>
              <a:ea typeface="Arial" charset="0"/>
              <a:cs typeface="Arial" charset="0"/>
              <a:sym typeface="Cabin"/>
            </a:endParaRPr>
          </a:p>
        </p:txBody>
      </p:sp>
      <p:sp>
        <p:nvSpPr>
          <p:cNvPr id="411" name="Shape 411"/>
          <p:cNvSpPr txBox="1">
            <a:spLocks noGrp="1"/>
          </p:cNvSpPr>
          <p:nvPr>
            <p:ph type="body" idx="1"/>
          </p:nvPr>
        </p:nvSpPr>
        <p:spPr>
          <a:xfrm>
            <a:off x="812800" y="2133601"/>
            <a:ext cx="14630400" cy="50673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Θυμηθείτε τους κανόνες από πάνω προς τα κάτω</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Όταν γράφετε κώδικα - χρησιμοποιήστε παρενθέσεις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Όταν γράφετε κώδικα - κρατήστε τις μαθηματικές εκφράσεις αρκετά απλές ώστε να είναι εύκολα κατανοητές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Σπάστε μακροσκελείς μαθηματικές πράξεις για να γίνουν πιο σαφείς</a:t>
            </a:r>
            <a:endParaRPr lang="en-US" sz="3600" u="none" strike="noStrike" cap="none" dirty="0">
              <a:solidFill>
                <a:schemeClr val="lt1"/>
              </a:solidFill>
              <a:latin typeface="Arial" charset="0"/>
              <a:ea typeface="Arial" charset="0"/>
              <a:cs typeface="Arial" charset="0"/>
              <a:sym typeface="Cabin"/>
            </a:endParaRPr>
          </a:p>
        </p:txBody>
      </p:sp>
      <p:grpSp>
        <p:nvGrpSpPr>
          <p:cNvPr id="412" name="Shape 412"/>
          <p:cNvGrpSpPr/>
          <p:nvPr/>
        </p:nvGrpSpPr>
        <p:grpSpPr>
          <a:xfrm>
            <a:off x="12342530" y="883520"/>
            <a:ext cx="3249614" cy="2324099"/>
            <a:chOff x="0" y="0"/>
            <a:chExt cx="2541586" cy="2324099"/>
          </a:xfrm>
        </p:grpSpPr>
        <p:sp>
          <p:nvSpPr>
            <p:cNvPr id="413" name="Shape 413"/>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u="none" strike="noStrike" cap="none" dirty="0">
                  <a:solidFill>
                    <a:srgbClr val="FF00FF"/>
                  </a:solidFill>
                  <a:latin typeface="Arial" charset="0"/>
                  <a:ea typeface="Arial" charset="0"/>
                  <a:cs typeface="Arial" charset="0"/>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u="none" strike="noStrike" cap="none" dirty="0">
                  <a:solidFill>
                    <a:srgbClr val="00FFFF"/>
                  </a:solidFill>
                  <a:latin typeface="Arial" charset="0"/>
                  <a:ea typeface="Arial" charset="0"/>
                  <a:cs typeface="Arial" charset="0"/>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u="none" strike="noStrike" cap="none" dirty="0">
                  <a:solidFill>
                    <a:srgbClr val="00FF00"/>
                  </a:solidFill>
                  <a:latin typeface="Arial" charset="0"/>
                  <a:ea typeface="Arial" charset="0"/>
                  <a:cs typeface="Arial" charset="0"/>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u="none" strike="noStrike" cap="none" dirty="0">
                  <a:solidFill>
                    <a:srgbClr val="FF9900"/>
                  </a:solidFill>
                  <a:latin typeface="Arial" charset="0"/>
                  <a:ea typeface="Arial" charset="0"/>
                  <a:cs typeface="Arial" charset="0"/>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u="none" strike="noStrike" cap="none" dirty="0">
                  <a:solidFill>
                    <a:srgbClr val="FFFF00"/>
                  </a:solidFill>
                  <a:latin typeface="Arial" charset="0"/>
                  <a:ea typeface="Arial" charset="0"/>
                  <a:cs typeface="Arial" charset="0"/>
                  <a:sym typeface="Cabin"/>
                </a:rPr>
                <a:t>Left to Right</a:t>
              </a:r>
            </a:p>
          </p:txBody>
        </p:sp>
        <p:cxnSp>
          <p:nvCxnSpPr>
            <p:cNvPr id="414" name="Shape 414"/>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Τι σημαίνει</a:t>
            </a:r>
            <a:r>
              <a:rPr lang="en-US" sz="7600" u="none" strike="noStrike" cap="none" dirty="0">
                <a:solidFill>
                  <a:srgbClr val="FFD966"/>
                </a:solidFill>
                <a:latin typeface="Arial" charset="0"/>
                <a:ea typeface="Arial" charset="0"/>
                <a:cs typeface="Arial" charset="0"/>
                <a:sym typeface="Cabin"/>
              </a:rPr>
              <a:t> </a:t>
            </a:r>
            <a:r>
              <a:rPr lang="el-GR" sz="7600" b="0" i="0" u="none" strike="noStrike" cap="none" dirty="0">
                <a:solidFill>
                  <a:srgbClr val="FFD966"/>
                </a:solidFill>
                <a:latin typeface="Arial"/>
                <a:ea typeface="Arial"/>
                <a:cs typeface="Arial"/>
                <a:sym typeface="Arial"/>
              </a:rPr>
              <a:t>«</a:t>
            </a:r>
            <a:r>
              <a:rPr lang="el-GR" sz="7600" u="none" strike="noStrike" cap="none" dirty="0">
                <a:solidFill>
                  <a:srgbClr val="FFD966"/>
                </a:solidFill>
                <a:latin typeface="Arial" charset="0"/>
                <a:ea typeface="Arial" charset="0"/>
                <a:cs typeface="Arial" charset="0"/>
                <a:sym typeface="Cabin"/>
              </a:rPr>
              <a:t>Τύπος»;</a:t>
            </a:r>
            <a:endParaRPr lang="en-US" sz="7600" u="none" strike="noStrike" cap="none" dirty="0">
              <a:solidFill>
                <a:srgbClr val="FFD966"/>
              </a:solidFill>
              <a:latin typeface="Arial" charset="0"/>
              <a:ea typeface="Arial" charset="0"/>
              <a:cs typeface="Arial" charset="0"/>
              <a:sym typeface="Cabin"/>
            </a:endParaRPr>
          </a:p>
        </p:txBody>
      </p:sp>
      <p:sp>
        <p:nvSpPr>
          <p:cNvPr id="436" name="Shape 436"/>
          <p:cNvSpPr txBox="1">
            <a:spLocks noGrp="1"/>
          </p:cNvSpPr>
          <p:nvPr>
            <p:ph type="body" idx="1"/>
          </p:nvPr>
        </p:nvSpPr>
        <p:spPr>
          <a:xfrm>
            <a:off x="812800" y="2133600"/>
            <a:ext cx="8540750"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Στην</a:t>
            </a:r>
            <a:r>
              <a:rPr lang="en-US" sz="3600" u="none" strike="noStrike" cap="none" dirty="0">
                <a:solidFill>
                  <a:schemeClr val="lt1"/>
                </a:solidFill>
                <a:latin typeface="Arial" charset="0"/>
                <a:ea typeface="Arial" charset="0"/>
                <a:cs typeface="Arial" charset="0"/>
                <a:sym typeface="Cabin"/>
              </a:rPr>
              <a:t> Python </a:t>
            </a:r>
            <a:r>
              <a:rPr lang="el-GR" sz="3600" u="none" strike="noStrike" cap="none" dirty="0">
                <a:solidFill>
                  <a:schemeClr val="lt1"/>
                </a:solidFill>
                <a:latin typeface="Arial" charset="0"/>
                <a:ea typeface="Arial" charset="0"/>
                <a:cs typeface="Arial" charset="0"/>
                <a:sym typeface="Cabin"/>
              </a:rPr>
              <a:t>μεταβλητές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a:solidFill>
                  <a:schemeClr val="lt1"/>
                </a:solidFill>
                <a:latin typeface="Arial" charset="0"/>
                <a:ea typeface="Arial" charset="0"/>
                <a:cs typeface="Arial" charset="0"/>
                <a:sym typeface="Cabin"/>
              </a:rPr>
              <a:t>είσοδος</a:t>
            </a:r>
            <a:r>
              <a:rPr lang="en-US" sz="3600" u="none" strike="noStrike" cap="none">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σταθερές έχουν ένα </a:t>
            </a:r>
            <a:r>
              <a:rPr lang="el-GR" sz="3600" b="0" i="0" u="none" strike="noStrike" cap="none" dirty="0">
                <a:solidFill>
                  <a:schemeClr val="lt1"/>
                </a:solidFill>
                <a:latin typeface="Arial"/>
                <a:ea typeface="Arial"/>
                <a:cs typeface="Arial"/>
                <a:sym typeface="Arial"/>
              </a:rPr>
              <a:t>«</a:t>
            </a:r>
            <a:r>
              <a:rPr lang="el-GR" sz="3600" u="none" strike="noStrike" cap="none" dirty="0">
                <a:solidFill>
                  <a:srgbClr val="00FF00"/>
                </a:solidFill>
                <a:latin typeface="Arial" charset="0"/>
                <a:ea typeface="Arial" charset="0"/>
                <a:cs typeface="Arial" charset="0"/>
                <a:sym typeface="Cabin"/>
              </a:rPr>
              <a:t>τύπο</a:t>
            </a:r>
            <a:r>
              <a:rPr lang="el-GR" sz="3600" b="0" i="0" u="none" strike="noStrike" cap="none" dirty="0">
                <a:solidFill>
                  <a:schemeClr val="lt1"/>
                </a:solidFill>
                <a:latin typeface="Arial"/>
                <a:ea typeface="Arial"/>
                <a:cs typeface="Arial"/>
                <a:sym typeface="Arial"/>
              </a:rPr>
              <a:t>».</a:t>
            </a:r>
            <a:endParaRPr lang="en-US" sz="3600" b="0" i="0" u="none" strike="noStrike" cap="none" dirty="0">
              <a:solidFill>
                <a:schemeClr val="lt1"/>
              </a:solidFill>
              <a:latin typeface="Arial"/>
              <a:ea typeface="Arial"/>
              <a:cs typeface="Aria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a:t>
            </a:r>
            <a:r>
              <a:rPr lang="en-US" sz="3600" u="none" strike="noStrike" cap="none" dirty="0">
                <a:solidFill>
                  <a:schemeClr val="lt1"/>
                </a:solidFill>
                <a:latin typeface="Arial" charset="0"/>
                <a:ea typeface="Arial" charset="0"/>
                <a:cs typeface="Arial" charset="0"/>
                <a:sym typeface="Cabin"/>
              </a:rPr>
              <a:t>Python </a:t>
            </a:r>
            <a:r>
              <a:rPr lang="el-GR" sz="3600" u="none" strike="noStrike" cap="none" dirty="0">
                <a:solidFill>
                  <a:schemeClr val="lt1"/>
                </a:solidFill>
                <a:latin typeface="Arial" charset="0"/>
                <a:ea typeface="Arial" charset="0"/>
                <a:cs typeface="Arial" charset="0"/>
                <a:sym typeface="Cabin"/>
              </a:rPr>
              <a:t>γνωρίζει τη </a:t>
            </a:r>
            <a:r>
              <a:rPr lang="el-GR" sz="3600" u="none" strike="noStrike" cap="none" dirty="0">
                <a:solidFill>
                  <a:srgbClr val="00FF00"/>
                </a:solidFill>
                <a:latin typeface="Arial" charset="0"/>
                <a:ea typeface="Arial" charset="0"/>
                <a:cs typeface="Arial" charset="0"/>
                <a:sym typeface="Cabin"/>
              </a:rPr>
              <a:t>διαφορά</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ανάμεσα σε έναν ακέραιο και μια συμβολοσειρά.</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Για παράδειγμα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το </a:t>
            </a:r>
            <a:r>
              <a:rPr lang="el-GR" sz="3600" b="0" i="0" u="none" strike="noStrike" cap="none" dirty="0">
                <a:solidFill>
                  <a:schemeClr val="lt1"/>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a:t>
            </a:r>
            <a:r>
              <a:rPr lang="el-GR"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σημαίνει</a:t>
            </a:r>
            <a:r>
              <a:rPr lang="en-US" sz="3600" u="none" strike="noStrike" cap="none" dirty="0">
                <a:solidFill>
                  <a:schemeClr val="lt1"/>
                </a:solidFill>
                <a:latin typeface="Arial" charset="0"/>
                <a:ea typeface="Arial" charset="0"/>
                <a:cs typeface="Arial" charset="0"/>
                <a:sym typeface="Cabin"/>
              </a:rPr>
              <a:t> </a:t>
            </a:r>
            <a:r>
              <a:rPr lang="el-GR" sz="3600" b="0" i="0" u="none" strike="noStrike" cap="none" dirty="0">
                <a:solidFill>
                  <a:schemeClr val="lt1"/>
                </a:solidFill>
                <a:latin typeface="Arial"/>
                <a:ea typeface="Arial"/>
                <a:cs typeface="Arial"/>
                <a:sym typeface="Arial"/>
              </a:rPr>
              <a:t>«πρόσθεση» αν πρόκειται για αριθμούς και «συνένωση»</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αν αναφέρεται σε συμβολοσειρά.</a:t>
            </a:r>
            <a:r>
              <a:rPr lang="en-US" sz="3600" u="none" strike="noStrike" cap="none" dirty="0">
                <a:solidFill>
                  <a:schemeClr val="lt1"/>
                </a:solidFill>
                <a:latin typeface="Arial" charset="0"/>
                <a:ea typeface="Arial" charset="0"/>
                <a:cs typeface="Arial" charset="0"/>
                <a:sym typeface="Cabin"/>
              </a:rPr>
              <a:t> </a:t>
            </a:r>
          </a:p>
        </p:txBody>
      </p:sp>
      <p:sp>
        <p:nvSpPr>
          <p:cNvPr id="437" name="Shape 437"/>
          <p:cNvSpPr txBox="1"/>
          <p:nvPr/>
        </p:nvSpPr>
        <p:spPr>
          <a:xfrm>
            <a:off x="9696450" y="3224956"/>
            <a:ext cx="6076799"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ddd</a:t>
            </a:r>
            <a:r>
              <a:rPr lang="en-US" sz="2800" i="0" u="none" strike="noStrike" cap="none" dirty="0">
                <a:solidFill>
                  <a:srgbClr val="FFFF00"/>
                </a:solidFill>
                <a:latin typeface="Courier"/>
                <a:ea typeface="Courier"/>
                <a:cs typeface="Courier"/>
                <a:sym typeface="Courier New"/>
              </a:rPr>
              <a:t> = 1 + 4</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print(</a:t>
            </a:r>
            <a:r>
              <a:rPr lang="en-US" sz="2800" i="0" u="none" strike="noStrike" cap="none" dirty="0" err="1">
                <a:solidFill>
                  <a:srgbClr val="FFFF00"/>
                </a:solidFill>
                <a:latin typeface="Courier"/>
                <a:ea typeface="Courier"/>
                <a:cs typeface="Courier"/>
                <a:sym typeface="Courier New"/>
              </a:rPr>
              <a:t>ddd</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 = 'hello ' + 'there'</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print(</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hello there</a:t>
            </a:r>
          </a:p>
        </p:txBody>
      </p:sp>
      <p:sp>
        <p:nvSpPr>
          <p:cNvPr id="438" name="Shape 438"/>
          <p:cNvSpPr txBox="1"/>
          <p:nvPr/>
        </p:nvSpPr>
        <p:spPr>
          <a:xfrm>
            <a:off x="9322576" y="7694909"/>
            <a:ext cx="6214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00FA00"/>
                </a:solidFill>
                <a:latin typeface="Arial" charset="0"/>
                <a:ea typeface="Arial" charset="0"/>
                <a:cs typeface="Arial" charset="0"/>
                <a:sym typeface="Cabin"/>
              </a:rPr>
              <a:t>συνένωση</a:t>
            </a:r>
            <a:r>
              <a:rPr lang="en-US" sz="3600" u="none" strike="noStrike" cap="none" dirty="0">
                <a:solidFill>
                  <a:srgbClr val="00FA00"/>
                </a:solidFill>
                <a:latin typeface="Arial" charset="0"/>
                <a:ea typeface="Arial" charset="0"/>
                <a:cs typeface="Arial" charset="0"/>
                <a:sym typeface="Cabin"/>
              </a:rPr>
              <a:t> = </a:t>
            </a:r>
            <a:r>
              <a:rPr lang="el-GR" sz="3600" u="none" strike="noStrike" cap="none" dirty="0">
                <a:solidFill>
                  <a:srgbClr val="00FA00"/>
                </a:solidFill>
                <a:latin typeface="Arial" charset="0"/>
                <a:ea typeface="Arial" charset="0"/>
                <a:cs typeface="Arial" charset="0"/>
                <a:sym typeface="Cabin"/>
              </a:rPr>
              <a:t>τοποθέτηση μαζί</a:t>
            </a:r>
            <a:endParaRPr lang="en-US" sz="3600" u="none" strike="noStrike" cap="none" dirty="0">
              <a:solidFill>
                <a:srgbClr val="00FA00"/>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812800" y="785812"/>
            <a:ext cx="13822827"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Ο Τύπος έχει </a:t>
            </a:r>
            <a:r>
              <a:rPr lang="el-GR" sz="7600" dirty="0">
                <a:solidFill>
                  <a:srgbClr val="FFD966"/>
                </a:solidFill>
                <a:latin typeface="Arial" charset="0"/>
                <a:ea typeface="Arial" charset="0"/>
                <a:cs typeface="Arial" charset="0"/>
                <a:sym typeface="Cabin"/>
              </a:rPr>
              <a:t>Σ</a:t>
            </a:r>
            <a:r>
              <a:rPr lang="el-GR" sz="7600" u="none" strike="noStrike" cap="none" dirty="0">
                <a:solidFill>
                  <a:srgbClr val="FFD966"/>
                </a:solidFill>
                <a:latin typeface="Arial" charset="0"/>
                <a:ea typeface="Arial" charset="0"/>
                <a:cs typeface="Arial" charset="0"/>
                <a:sym typeface="Cabin"/>
              </a:rPr>
              <a:t>ημασία</a:t>
            </a:r>
            <a:endParaRPr lang="en-US" sz="7600" u="none" strike="noStrike" cap="none" dirty="0">
              <a:solidFill>
                <a:srgbClr val="FFD966"/>
              </a:solidFill>
              <a:latin typeface="Arial" charset="0"/>
              <a:ea typeface="Arial" charset="0"/>
              <a:cs typeface="Arial" charset="0"/>
              <a:sym typeface="Cabin"/>
            </a:endParaRPr>
          </a:p>
        </p:txBody>
      </p:sp>
      <p:sp>
        <p:nvSpPr>
          <p:cNvPr id="444" name="Shape 444"/>
          <p:cNvSpPr txBox="1">
            <a:spLocks noGrp="1"/>
          </p:cNvSpPr>
          <p:nvPr>
            <p:ph type="body" idx="1"/>
          </p:nvPr>
        </p:nvSpPr>
        <p:spPr>
          <a:xfrm>
            <a:off x="812799" y="2133600"/>
            <a:ext cx="7461045"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a:t>
            </a:r>
            <a:r>
              <a:rPr lang="en-US" sz="3600" u="none" strike="noStrike" cap="none" dirty="0">
                <a:solidFill>
                  <a:schemeClr val="lt1"/>
                </a:solidFill>
                <a:latin typeface="Arial" charset="0"/>
                <a:ea typeface="Arial" charset="0"/>
                <a:cs typeface="Arial" charset="0"/>
                <a:sym typeface="Cabin"/>
              </a:rPr>
              <a:t>Python </a:t>
            </a:r>
            <a:r>
              <a:rPr lang="el-GR" sz="3600" u="none" strike="noStrike" cap="none" dirty="0">
                <a:solidFill>
                  <a:schemeClr val="lt1"/>
                </a:solidFill>
                <a:latin typeface="Arial" charset="0"/>
                <a:ea typeface="Arial" charset="0"/>
                <a:cs typeface="Arial" charset="0"/>
                <a:sym typeface="Cabin"/>
              </a:rPr>
              <a:t>γνωρίζει τι</a:t>
            </a:r>
            <a:r>
              <a:rPr lang="en-US" sz="3600" u="none" strike="noStrike" cap="none" dirty="0">
                <a:solidFill>
                  <a:schemeClr val="lt1"/>
                </a:solidFill>
                <a:latin typeface="Arial" charset="0"/>
                <a:ea typeface="Arial" charset="0"/>
                <a:cs typeface="Arial" charset="0"/>
                <a:sym typeface="Cabin"/>
              </a:rPr>
              <a:t> </a:t>
            </a:r>
            <a:r>
              <a:rPr lang="el-GR" sz="3600" b="0" i="0" u="none" strike="noStrike" cap="none" dirty="0">
                <a:solidFill>
                  <a:schemeClr val="lt1"/>
                </a:solidFill>
                <a:latin typeface="Arial"/>
                <a:ea typeface="Arial"/>
                <a:cs typeface="Arial"/>
                <a:sym typeface="Arial"/>
              </a:rPr>
              <a:t>«</a:t>
            </a:r>
            <a:r>
              <a:rPr lang="el-GR" sz="3600" u="none" strike="noStrike" cap="none" dirty="0">
                <a:solidFill>
                  <a:srgbClr val="00FF00"/>
                </a:solidFill>
                <a:latin typeface="Arial" charset="0"/>
                <a:ea typeface="Arial" charset="0"/>
                <a:cs typeface="Arial" charset="0"/>
                <a:sym typeface="Cabin"/>
              </a:rPr>
              <a:t>τύπου</a:t>
            </a:r>
            <a:r>
              <a:rPr lang="el-GR"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το κάθε τι.</a:t>
            </a:r>
            <a:r>
              <a:rPr lang="en-US" sz="3600" u="none" strike="noStrike" cap="none" dirty="0">
                <a:solidFill>
                  <a:schemeClr val="lt1"/>
                </a:solidFill>
                <a:latin typeface="Arial" charset="0"/>
                <a:ea typeface="Arial" charset="0"/>
                <a:cs typeface="Arial" charset="0"/>
                <a:sym typeface="Cabin"/>
              </a:rPr>
              <a:t> </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Κάποιες πράξεις απαγορεύονται</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00FFFF"/>
              </a:buClr>
              <a:buSzPct val="100000"/>
              <a:buFont typeface="Cabin"/>
              <a:buChar char="•"/>
            </a:pPr>
            <a:r>
              <a:rPr lang="el-GR" sz="3600" u="none" strike="noStrike" cap="none" dirty="0">
                <a:solidFill>
                  <a:srgbClr val="00FFFF"/>
                </a:solidFill>
                <a:latin typeface="Arial" charset="0"/>
                <a:ea typeface="Arial" charset="0"/>
                <a:cs typeface="Arial" charset="0"/>
                <a:sym typeface="Cabin"/>
              </a:rPr>
              <a:t>Δεν μπορείς να</a:t>
            </a:r>
            <a:r>
              <a:rPr lang="en-US" sz="3600" u="none" strike="noStrike" cap="none" dirty="0">
                <a:solidFill>
                  <a:srgbClr val="00FFFF"/>
                </a:solidFill>
                <a:latin typeface="Arial" charset="0"/>
                <a:ea typeface="Arial" charset="0"/>
                <a:cs typeface="Arial" charset="0"/>
                <a:sym typeface="Cabin"/>
              </a:rPr>
              <a:t> </a:t>
            </a:r>
            <a:r>
              <a:rPr lang="el-GR" sz="3600" b="0" i="0" u="none" strike="noStrike" cap="none" dirty="0">
                <a:solidFill>
                  <a:srgbClr val="00FFFF"/>
                </a:solidFill>
                <a:latin typeface="Arial"/>
                <a:ea typeface="Arial"/>
                <a:cs typeface="Arial"/>
                <a:sym typeface="Arial"/>
              </a:rPr>
              <a:t>«</a:t>
            </a:r>
            <a:r>
              <a:rPr lang="el-GR" sz="3600" u="none" strike="noStrike" cap="none" dirty="0">
                <a:solidFill>
                  <a:srgbClr val="00FFFF"/>
                </a:solidFill>
                <a:latin typeface="Arial" charset="0"/>
                <a:ea typeface="Arial" charset="0"/>
                <a:cs typeface="Arial" charset="0"/>
                <a:sym typeface="Cabin"/>
              </a:rPr>
              <a:t>προσθέσεις</a:t>
            </a:r>
            <a:r>
              <a:rPr lang="en-US" sz="3600" u="none" strike="noStrike" cap="none" dirty="0">
                <a:solidFill>
                  <a:srgbClr val="00FFFF"/>
                </a:solidFill>
                <a:latin typeface="Arial" charset="0"/>
                <a:ea typeface="Arial" charset="0"/>
                <a:cs typeface="Arial" charset="0"/>
                <a:sym typeface="Cabin"/>
              </a:rPr>
              <a:t> 1</a:t>
            </a:r>
            <a:r>
              <a:rPr lang="el-GR"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 </a:t>
            </a:r>
            <a:r>
              <a:rPr lang="el-GR" sz="3600" u="none" strike="noStrike" cap="none" dirty="0">
                <a:solidFill>
                  <a:srgbClr val="00FFFF"/>
                </a:solidFill>
                <a:latin typeface="Arial" charset="0"/>
                <a:ea typeface="Arial" charset="0"/>
                <a:cs typeface="Arial" charset="0"/>
                <a:sym typeface="Cabin"/>
              </a:rPr>
              <a:t>σε </a:t>
            </a:r>
            <a:r>
              <a:rPr lang="el-GR" sz="3600" dirty="0">
                <a:solidFill>
                  <a:srgbClr val="00FFFF"/>
                </a:solidFill>
                <a:latin typeface="Arial" charset="0"/>
                <a:ea typeface="Arial" charset="0"/>
                <a:cs typeface="Arial" charset="0"/>
                <a:sym typeface="Cabin"/>
              </a:rPr>
              <a:t>μια συμβολοσειρά</a:t>
            </a:r>
            <a:endParaRPr lang="en-US" sz="3600" u="none" strike="noStrike" cap="none" dirty="0">
              <a:solidFill>
                <a:srgbClr val="00FFFF"/>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Μπορείς να ρωτήσεις την</a:t>
            </a:r>
            <a:r>
              <a:rPr lang="en-US" sz="3600" u="none" strike="noStrike" cap="none" dirty="0">
                <a:solidFill>
                  <a:schemeClr val="lt1"/>
                </a:solidFill>
                <a:latin typeface="Arial" charset="0"/>
                <a:ea typeface="Arial" charset="0"/>
                <a:cs typeface="Arial" charset="0"/>
                <a:sym typeface="Cabin"/>
              </a:rPr>
              <a:t> Python </a:t>
            </a:r>
            <a:r>
              <a:rPr lang="el-GR" sz="3600" u="none" strike="noStrike" cap="none" dirty="0">
                <a:solidFill>
                  <a:schemeClr val="lt1"/>
                </a:solidFill>
                <a:latin typeface="Arial" charset="0"/>
                <a:ea typeface="Arial" charset="0"/>
                <a:cs typeface="Arial" charset="0"/>
                <a:sym typeface="Cabin"/>
              </a:rPr>
              <a:t>τι τύπου είναι κάτι χρησιμοποιώντας τη συνάρτηση</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type()</a:t>
            </a:r>
            <a:endParaRPr lang="en-US" sz="3600" u="none" strike="noStrike" cap="none" dirty="0">
              <a:solidFill>
                <a:schemeClr val="lt1"/>
              </a:solidFill>
              <a:latin typeface="Arial" charset="0"/>
              <a:ea typeface="Arial" charset="0"/>
              <a:cs typeface="Arial" charset="0"/>
              <a:sym typeface="Cabin"/>
            </a:endParaRPr>
          </a:p>
        </p:txBody>
      </p:sp>
      <p:sp>
        <p:nvSpPr>
          <p:cNvPr id="445" name="Shape 445"/>
          <p:cNvSpPr txBox="1"/>
          <p:nvPr/>
        </p:nvSpPr>
        <p:spPr>
          <a:xfrm>
            <a:off x="8586779" y="2120900"/>
            <a:ext cx="7315200" cy="604678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 = 'hello ' + 'there'</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00FFFF"/>
                </a:solidFill>
                <a:latin typeface="Courier"/>
                <a:ea typeface="Courier"/>
                <a:cs typeface="Courier"/>
                <a:sym typeface="Courier New"/>
              </a:rPr>
              <a:t>eee</a:t>
            </a:r>
            <a:r>
              <a:rPr lang="en-US" sz="2800" i="0" u="none" strike="noStrike" cap="none" dirty="0">
                <a:solidFill>
                  <a:srgbClr val="00FF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eee</a:t>
            </a:r>
            <a:r>
              <a:rPr lang="en-US" sz="2800" i="0" u="none" strike="noStrike" cap="none" dirty="0">
                <a:solidFill>
                  <a:srgbClr val="00FFFF"/>
                </a:solidFill>
                <a:latin typeface="Courier"/>
                <a:ea typeface="Courier"/>
                <a:cs typeface="Courier"/>
                <a:sym typeface="Courier New"/>
              </a:rPr>
              <a:t> + 1</a:t>
            </a:r>
          </a:p>
          <a:p>
            <a:pPr lvl="0">
              <a:buClr>
                <a:srgbClr val="FF0000"/>
              </a:buClr>
              <a:buSzPct val="25000"/>
            </a:pPr>
            <a:r>
              <a:rPr lang="en-US" sz="2800" dirty="0" err="1">
                <a:solidFill>
                  <a:srgbClr val="E06666"/>
                </a:solidFill>
                <a:latin typeface="Courier"/>
                <a:ea typeface="Courier"/>
                <a:cs typeface="Courier"/>
                <a:sym typeface="Courier New"/>
              </a:rPr>
              <a:t>Traceback</a:t>
            </a:r>
            <a:r>
              <a:rPr lang="en-US" sz="2800" dirty="0">
                <a:solidFill>
                  <a:srgbClr val="E06666"/>
                </a:solidFill>
                <a:latin typeface="Courier"/>
                <a:ea typeface="Courier"/>
                <a:cs typeface="Courier"/>
                <a:sym typeface="Courier New"/>
              </a:rPr>
              <a:t> (most recent call last):  File "&lt;</a:t>
            </a:r>
            <a:r>
              <a:rPr lang="en-US" sz="2800" dirty="0" err="1">
                <a:solidFill>
                  <a:srgbClr val="E06666"/>
                </a:solidFill>
                <a:latin typeface="Courier"/>
                <a:ea typeface="Courier"/>
                <a:cs typeface="Courier"/>
                <a:sym typeface="Courier New"/>
              </a:rPr>
              <a:t>stdin</a:t>
            </a:r>
            <a:r>
              <a:rPr lang="en-US" sz="2800" dirty="0">
                <a:solidFill>
                  <a:srgbClr val="E06666"/>
                </a:solidFill>
                <a:latin typeface="Courier"/>
                <a:ea typeface="Courier"/>
                <a:cs typeface="Courier"/>
                <a:sym typeface="Courier New"/>
              </a:rPr>
              <a:t>&gt;", line 1, in &lt;module&gt;</a:t>
            </a:r>
            <a:r>
              <a:rPr lang="en-US" sz="2800" dirty="0" err="1">
                <a:solidFill>
                  <a:srgbClr val="E06666"/>
                </a:solidFill>
                <a:latin typeface="Courier"/>
                <a:ea typeface="Courier"/>
                <a:cs typeface="Courier"/>
                <a:sym typeface="Courier New"/>
              </a:rPr>
              <a:t>TypeError</a:t>
            </a:r>
            <a:r>
              <a:rPr lang="en-US" sz="2800" dirty="0">
                <a:solidFill>
                  <a:srgbClr val="E06666"/>
                </a:solidFill>
                <a:latin typeface="Courier"/>
                <a:ea typeface="Courier"/>
                <a:cs typeface="Courier"/>
                <a:sym typeface="Courier New"/>
              </a:rPr>
              <a:t>: Can't convert '</a:t>
            </a:r>
            <a:r>
              <a:rPr lang="en-US" sz="2800" dirty="0" err="1">
                <a:solidFill>
                  <a:srgbClr val="E06666"/>
                </a:solidFill>
                <a:latin typeface="Courier"/>
                <a:ea typeface="Courier"/>
                <a:cs typeface="Courier"/>
                <a:sym typeface="Courier New"/>
              </a:rPr>
              <a:t>int</a:t>
            </a:r>
            <a:r>
              <a:rPr lang="en-US" sz="2800" dirty="0">
                <a:solidFill>
                  <a:srgbClr val="E06666"/>
                </a:solidFill>
                <a:latin typeface="Courier"/>
                <a:ea typeface="Courier"/>
                <a:cs typeface="Courier"/>
                <a:sym typeface="Courier New"/>
              </a:rPr>
              <a:t>' object to </a:t>
            </a:r>
            <a:r>
              <a:rPr lang="en-US" sz="2800" dirty="0" err="1">
                <a:solidFill>
                  <a:srgbClr val="E06666"/>
                </a:solidFill>
                <a:latin typeface="Courier"/>
                <a:ea typeface="Courier"/>
                <a:cs typeface="Courier"/>
                <a:sym typeface="Courier New"/>
              </a:rPr>
              <a:t>str</a:t>
            </a:r>
            <a:r>
              <a:rPr lang="en-US" sz="2800" dirty="0">
                <a:solidFill>
                  <a:srgbClr val="E06666"/>
                </a:solidFill>
                <a:latin typeface="Courier"/>
                <a:ea typeface="Courier"/>
                <a:cs typeface="Courier"/>
                <a:sym typeface="Courier New"/>
              </a:rPr>
              <a:t> implicitly</a:t>
            </a:r>
          </a:p>
          <a:p>
            <a:pPr lvl="0">
              <a:buClr>
                <a:srgbClr val="FF0000"/>
              </a:buClr>
              <a:buSzPct val="25000"/>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&lt;</a:t>
            </a:r>
            <a:r>
              <a:rPr lang="en-US" sz="2800" i="0" u="none" strike="noStrike" cap="none" dirty="0" err="1">
                <a:solidFill>
                  <a:srgbClr val="FFFF00"/>
                </a:solidFill>
                <a:latin typeface="Courier"/>
                <a:ea typeface="Courier"/>
                <a:cs typeface="Courier"/>
                <a:sym typeface="Courier New"/>
              </a:rPr>
              <a:t>class'str</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('hello')</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&lt;</a:t>
            </a:r>
            <a:r>
              <a:rPr lang="en-US" sz="2800" i="0" u="none" strike="noStrike" cap="none" dirty="0" err="1">
                <a:solidFill>
                  <a:srgbClr val="FFFF00"/>
                </a:solidFill>
                <a:latin typeface="Courier"/>
                <a:ea typeface="Courier"/>
                <a:cs typeface="Courier"/>
                <a:sym typeface="Courier New"/>
              </a:rPr>
              <a:t>class'str</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&lt;</a:t>
            </a:r>
            <a:r>
              <a:rPr lang="en-US" sz="2800" i="0" u="none" strike="noStrike" cap="none" dirty="0" err="1">
                <a:solidFill>
                  <a:srgbClr val="FFFF00"/>
                </a:solidFill>
                <a:latin typeface="Courier"/>
                <a:ea typeface="Courier"/>
                <a:cs typeface="Courier"/>
                <a:sym typeface="Courier New"/>
              </a:rPr>
              <a:t>class'int</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Διαφορετικοί Τύποι Αριθμών</a:t>
            </a:r>
            <a:endParaRPr lang="en-US" sz="7600" u="none" strike="noStrike" cap="none" dirty="0">
              <a:solidFill>
                <a:srgbClr val="FFD966"/>
              </a:solidFill>
              <a:latin typeface="Arial" charset="0"/>
              <a:ea typeface="Arial" charset="0"/>
              <a:cs typeface="Arial" charset="0"/>
              <a:sym typeface="Cabin"/>
            </a:endParaRPr>
          </a:p>
        </p:txBody>
      </p:sp>
      <p:sp>
        <p:nvSpPr>
          <p:cNvPr id="451" name="Shape 451"/>
          <p:cNvSpPr txBox="1">
            <a:spLocks noGrp="1"/>
          </p:cNvSpPr>
          <p:nvPr>
            <p:ph type="body" idx="1"/>
          </p:nvPr>
        </p:nvSpPr>
        <p:spPr>
          <a:xfrm>
            <a:off x="812800" y="2133600"/>
            <a:ext cx="9260348"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Οι αριθμοί έχουν δύο κύριους τύπους</a:t>
            </a:r>
            <a:endParaRPr lang="en-US" sz="3600" u="none" strike="noStrike" cap="none" dirty="0">
              <a:solidFill>
                <a:schemeClr val="lt1"/>
              </a:solidFill>
              <a:latin typeface="Arial" charset="0"/>
              <a:ea typeface="Arial" charset="0"/>
              <a:cs typeface="Arial" charset="0"/>
              <a:sym typeface="Cabin"/>
            </a:endParaRPr>
          </a:p>
          <a:p>
            <a:pPr marL="1076325" marR="0" lvl="1" indent="-406400" algn="l" rtl="0">
              <a:lnSpc>
                <a:spcPct val="100000"/>
              </a:lnSpc>
              <a:spcBef>
                <a:spcPts val="3500"/>
              </a:spcBef>
              <a:spcAft>
                <a:spcPts val="0"/>
              </a:spcAft>
              <a:buClr>
                <a:schemeClr val="lt1"/>
              </a:buClr>
              <a:buSzPct val="100000"/>
              <a:buNone/>
            </a:pPr>
            <a:r>
              <a:rPr lang="en-US" sz="3600" u="none" strike="noStrike" cap="none" dirty="0">
                <a:solidFill>
                  <a:schemeClr val="bg1"/>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Ακέραιοι - </a:t>
            </a:r>
            <a:r>
              <a:rPr lang="en-US" sz="3600" u="none" strike="noStrike" cap="none" dirty="0">
                <a:solidFill>
                  <a:srgbClr val="FFFF00"/>
                </a:solidFill>
                <a:latin typeface="Arial" charset="0"/>
                <a:ea typeface="Arial" charset="0"/>
                <a:cs typeface="Arial" charset="0"/>
                <a:sym typeface="Cabin"/>
              </a:rPr>
              <a:t>Integers</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«στρογγυλοί» αριθμοί</a:t>
            </a:r>
            <a:r>
              <a:rPr lang="en-US" sz="3600" u="none" strike="noStrike" cap="none" dirty="0">
                <a:solidFill>
                  <a:schemeClr val="lt1"/>
                </a:solidFill>
                <a:latin typeface="Arial" charset="0"/>
                <a:ea typeface="Arial" charset="0"/>
                <a:cs typeface="Arial" charset="0"/>
                <a:sym typeface="Cabin"/>
              </a:rPr>
              <a:t>: -14, -2, 0, 1, 100, 401233</a:t>
            </a:r>
          </a:p>
          <a:p>
            <a:pPr marL="1076325" marR="0" lvl="1" indent="-406400" algn="l" rtl="0">
              <a:lnSpc>
                <a:spcPct val="100000"/>
              </a:lnSpc>
              <a:spcBef>
                <a:spcPts val="3500"/>
              </a:spcBef>
              <a:spcAft>
                <a:spcPts val="0"/>
              </a:spcAft>
              <a:buClr>
                <a:schemeClr val="lt1"/>
              </a:buClr>
              <a:buSzPct val="100000"/>
              <a:buNone/>
            </a:pPr>
            <a:r>
              <a:rPr lang="en-US" sz="3600" u="none" strike="noStrike" cap="none" dirty="0">
                <a:solidFill>
                  <a:srgbClr val="FFFFFF"/>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Αριθμοί Κινητής Υποδιαστολής - </a:t>
            </a:r>
            <a:r>
              <a:rPr lang="en-US" sz="3600" u="none" strike="noStrike" cap="none" dirty="0">
                <a:solidFill>
                  <a:srgbClr val="FFFF00"/>
                </a:solidFill>
                <a:latin typeface="Arial" charset="0"/>
                <a:ea typeface="Arial" charset="0"/>
                <a:cs typeface="Arial" charset="0"/>
                <a:sym typeface="Cabin"/>
              </a:rPr>
              <a:t>Floating Point Numbers</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έχουν δεκαδικό μέρος</a:t>
            </a:r>
            <a:r>
              <a:rPr lang="en-US" sz="3600" u="none" strike="noStrike" cap="none" dirty="0">
                <a:solidFill>
                  <a:schemeClr val="lt1"/>
                </a:solidFill>
                <a:latin typeface="Arial" charset="0"/>
                <a:ea typeface="Arial" charset="0"/>
                <a:cs typeface="Arial" charset="0"/>
                <a:sym typeface="Cabin"/>
              </a:rPr>
              <a:t>:  -2.5 , 0.0, 98.6, 14.0</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Υπ</a:t>
            </a:r>
            <a:r>
              <a:rPr lang="el-GR" sz="3600" dirty="0">
                <a:solidFill>
                  <a:schemeClr val="lt1"/>
                </a:solidFill>
                <a:latin typeface="Arial" charset="0"/>
                <a:ea typeface="Arial" charset="0"/>
                <a:cs typeface="Arial" charset="0"/>
                <a:sym typeface="Cabin"/>
              </a:rPr>
              <a:t>άρχουν κι άλλοι αριθμητικοί τύποι- </a:t>
            </a:r>
            <a:r>
              <a:rPr lang="el-GR" sz="3600" u="none" strike="noStrike" cap="none" dirty="0">
                <a:solidFill>
                  <a:schemeClr val="lt1"/>
                </a:solidFill>
                <a:latin typeface="Arial" charset="0"/>
                <a:ea typeface="Arial" charset="0"/>
                <a:cs typeface="Arial" charset="0"/>
                <a:sym typeface="Cabin"/>
              </a:rPr>
              <a:t>είναι παραλλαγές των </a:t>
            </a:r>
            <a:r>
              <a:rPr lang="en-US" sz="3600" dirty="0">
                <a:solidFill>
                  <a:schemeClr val="lt1"/>
                </a:solidFill>
                <a:latin typeface="Arial" charset="0"/>
                <a:ea typeface="Arial" charset="0"/>
                <a:cs typeface="Arial" charset="0"/>
                <a:sym typeface="Cabin"/>
              </a:rPr>
              <a:t>float </a:t>
            </a:r>
            <a:r>
              <a:rPr lang="el-GR" sz="3600" u="none" strike="noStrike" cap="none" dirty="0">
                <a:solidFill>
                  <a:schemeClr val="lt1"/>
                </a:solidFill>
                <a:latin typeface="Arial" charset="0"/>
                <a:ea typeface="Arial" charset="0"/>
                <a:cs typeface="Arial" charset="0"/>
                <a:sym typeface="Cabin"/>
              </a:rPr>
              <a:t>και </a:t>
            </a:r>
            <a:r>
              <a:rPr lang="en-US" sz="3600" u="none" strike="noStrike" cap="none" dirty="0">
                <a:solidFill>
                  <a:schemeClr val="lt1"/>
                </a:solidFill>
                <a:latin typeface="Arial" charset="0"/>
                <a:ea typeface="Arial" charset="0"/>
                <a:cs typeface="Arial" charset="0"/>
                <a:sym typeface="Cabin"/>
              </a:rPr>
              <a:t>integer</a:t>
            </a:r>
          </a:p>
        </p:txBody>
      </p:sp>
      <p:sp>
        <p:nvSpPr>
          <p:cNvPr id="452" name="Shape 452"/>
          <p:cNvSpPr txBox="1"/>
          <p:nvPr/>
        </p:nvSpPr>
        <p:spPr>
          <a:xfrm>
            <a:off x="10598100" y="2235993"/>
            <a:ext cx="5238599" cy="582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00FF00"/>
                </a:solidFill>
                <a:latin typeface="Courier"/>
                <a:ea typeface="Courier"/>
                <a:cs typeface="Courier"/>
                <a:sym typeface="Courier New"/>
              </a:rPr>
              <a:t>xx</a:t>
            </a:r>
            <a:r>
              <a:rPr lang="en-US" sz="34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00"/>
                </a:solidFill>
                <a:latin typeface="Courier"/>
                <a:ea typeface="Courier"/>
                <a:cs typeface="Courier"/>
                <a:sym typeface="Courier New"/>
              </a:rPr>
              <a:t>xx</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&lt;class '</a:t>
            </a:r>
            <a:r>
              <a:rPr lang="en-US" sz="3400" i="0" u="none" strike="noStrike" cap="none" dirty="0" err="1">
                <a:solidFill>
                  <a:schemeClr val="lt1"/>
                </a:solidFill>
                <a:latin typeface="Courier"/>
                <a:ea typeface="Courier"/>
                <a:cs typeface="Courier"/>
                <a:sym typeface="Courier New"/>
              </a:rPr>
              <a:t>int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00FF00"/>
                </a:solidFill>
                <a:latin typeface="Courier"/>
                <a:ea typeface="Courier"/>
                <a:cs typeface="Courier"/>
                <a:sym typeface="Courier New"/>
              </a:rPr>
              <a:t>temp</a:t>
            </a:r>
            <a:r>
              <a:rPr lang="en-US" sz="3400" i="0" u="none" strike="noStrike" cap="none" dirty="0">
                <a:solidFill>
                  <a:schemeClr val="lt1"/>
                </a:solidFill>
                <a:latin typeface="Courier"/>
                <a:ea typeface="Courier"/>
                <a:cs typeface="Courier"/>
                <a:sym typeface="Courier New"/>
              </a:rPr>
              <a:t> = 98.6</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a:t>
            </a:r>
            <a:r>
              <a:rPr lang="en-US" sz="3400" i="0" u="none" strike="noStrike" cap="none" dirty="0">
                <a:solidFill>
                  <a:srgbClr val="00FF00"/>
                </a:solidFill>
                <a:latin typeface="Courier"/>
                <a:ea typeface="Courier"/>
                <a:cs typeface="Courier"/>
                <a:sym typeface="Courier New"/>
              </a:rPr>
              <a:t>temp</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a:t>
            </a:r>
            <a:r>
              <a:rPr lang="en-US" sz="3400" i="0" u="none" strike="noStrike" cap="none" dirty="0" err="1">
                <a:solidFill>
                  <a:schemeClr val="lt1"/>
                </a:solidFill>
                <a:latin typeface="Courier"/>
                <a:ea typeface="Courier"/>
                <a:cs typeface="Courier"/>
                <a:sym typeface="Courier New"/>
              </a:rPr>
              <a:t>class'float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&lt;class '</a:t>
            </a:r>
            <a:r>
              <a:rPr lang="en-US" sz="3400" i="0" u="none" strike="noStrike" cap="none" dirty="0" err="1">
                <a:solidFill>
                  <a:schemeClr val="lt1"/>
                </a:solidFill>
                <a:latin typeface="Courier"/>
                <a:ea typeface="Courier"/>
                <a:cs typeface="Courier"/>
                <a:sym typeface="Courier New"/>
              </a:rPr>
              <a:t>int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(1.0)</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a:t>
            </a:r>
            <a:r>
              <a:rPr lang="en-US" sz="3400" i="0" u="none" strike="noStrike" cap="none" dirty="0" err="1">
                <a:solidFill>
                  <a:schemeClr val="lt1"/>
                </a:solidFill>
                <a:latin typeface="Courier"/>
                <a:ea typeface="Courier"/>
                <a:cs typeface="Courier"/>
                <a:sym typeface="Courier New"/>
              </a:rPr>
              <a:t>class'float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l-GR" sz="7600" dirty="0">
                <a:solidFill>
                  <a:srgbClr val="FFD966"/>
                </a:solidFill>
                <a:latin typeface="Arial" charset="0"/>
                <a:ea typeface="Arial" charset="0"/>
                <a:cs typeface="Arial" charset="0"/>
                <a:sym typeface="Cabin"/>
              </a:rPr>
              <a:t>Μετατροπές Τύπου</a:t>
            </a:r>
            <a:endParaRPr lang="en-US" sz="7600" u="none" strike="noStrike" cap="none" dirty="0">
              <a:solidFill>
                <a:srgbClr val="FFD966"/>
              </a:solidFill>
              <a:latin typeface="Arial" charset="0"/>
              <a:ea typeface="Arial" charset="0"/>
              <a:cs typeface="Arial" charset="0"/>
              <a:sym typeface="Cabin"/>
            </a:endParaRPr>
          </a:p>
        </p:txBody>
      </p:sp>
      <p:sp>
        <p:nvSpPr>
          <p:cNvPr id="458" name="Shape 458"/>
          <p:cNvSpPr txBox="1">
            <a:spLocks noGrp="1"/>
          </p:cNvSpPr>
          <p:nvPr>
            <p:ph type="body" idx="1"/>
          </p:nvPr>
        </p:nvSpPr>
        <p:spPr>
          <a:xfrm>
            <a:off x="812800" y="2133600"/>
            <a:ext cx="6921500" cy="603408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Όταν συνδυάζετε σε μια έκφραση ακεραίους και κινητής υποδιαστολής, ο ακέραιος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σιωπηρά</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μετατρέπεται σε κινητής υποδιαστολής</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Ελεγχόμενα η μετατροπή γίνεται με τις ενσωματωμένες συναρτήσεις </a:t>
            </a:r>
            <a:r>
              <a:rPr lang="en-US" sz="3600" u="none" strike="noStrike" cap="none" dirty="0">
                <a:solidFill>
                  <a:schemeClr val="lt1"/>
                </a:solidFill>
                <a:latin typeface="Arial" charset="0"/>
                <a:ea typeface="Arial" charset="0"/>
                <a:cs typeface="Arial" charset="0"/>
                <a:sym typeface="Cabin"/>
              </a:rPr>
              <a:t>int()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float()</a:t>
            </a:r>
          </a:p>
        </p:txBody>
      </p:sp>
      <p:sp>
        <p:nvSpPr>
          <p:cNvPr id="459" name="Shape 459"/>
          <p:cNvSpPr txBox="1"/>
          <p:nvPr/>
        </p:nvSpPr>
        <p:spPr>
          <a:xfrm>
            <a:off x="9048750" y="1890711"/>
            <a:ext cx="7010399" cy="5981600"/>
          </a:xfrm>
          <a:prstGeom prst="rect">
            <a:avLst/>
          </a:prstGeom>
          <a:noFill/>
          <a:ln>
            <a:noFill/>
          </a:ln>
        </p:spPr>
        <p:txBody>
          <a:bodyPr lIns="0" tIns="0" rIns="0" bIns="0" anchor="ctr" anchorCtr="0">
            <a:noAutofit/>
          </a:bodyPr>
          <a:lstStyle/>
          <a:p>
            <a:pPr lvl="0">
              <a:buClr>
                <a:schemeClr val="lt1"/>
              </a:buClr>
              <a:buSzPct val="25000"/>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FFFF00"/>
                </a:solidFill>
                <a:latin typeface="Courier"/>
                <a:ea typeface="Courier"/>
                <a:cs typeface="Courier"/>
                <a:sym typeface="Courier New"/>
              </a:rPr>
              <a:t>print(</a:t>
            </a:r>
            <a:r>
              <a:rPr lang="en-US" sz="3200" i="0" u="none" strike="noStrike" cap="none" dirty="0">
                <a:solidFill>
                  <a:srgbClr val="00FF00"/>
                </a:solidFill>
                <a:latin typeface="Courier"/>
                <a:ea typeface="Courier"/>
                <a:cs typeface="Courier"/>
                <a:sym typeface="Courier New"/>
              </a:rPr>
              <a:t>float</a:t>
            </a:r>
            <a:r>
              <a:rPr lang="en-US" sz="3200" i="0" u="none" strike="noStrike" cap="none" dirty="0">
                <a:solidFill>
                  <a:schemeClr val="lt1"/>
                </a:solidFill>
                <a:latin typeface="Courier"/>
                <a:ea typeface="Courier"/>
                <a:cs typeface="Courier"/>
                <a:sym typeface="Courier New"/>
              </a:rPr>
              <a:t>(99) </a:t>
            </a:r>
            <a:r>
              <a:rPr lang="en-US" sz="3200" i="0" u="none" strike="noStrike" cap="none" dirty="0">
                <a:solidFill>
                  <a:srgbClr val="00FFFF"/>
                </a:solidFill>
                <a:latin typeface="Courier"/>
                <a:ea typeface="Courier"/>
                <a:cs typeface="Courier"/>
                <a:sym typeface="Courier New"/>
              </a:rPr>
              <a:t>+</a:t>
            </a:r>
            <a:r>
              <a:rPr lang="en-US" sz="3200" i="0" u="none" strike="noStrike" cap="none" dirty="0">
                <a:solidFill>
                  <a:schemeClr val="lt1"/>
                </a:solidFill>
                <a:latin typeface="Courier"/>
                <a:ea typeface="Courier"/>
                <a:cs typeface="Courier"/>
                <a:sym typeface="Courier New"/>
              </a:rPr>
              <a:t> 100</a:t>
            </a:r>
            <a:r>
              <a:rPr lang="en-US" sz="3200" dirty="0">
                <a:solidFill>
                  <a:srgbClr val="FFFF00"/>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199.0</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 42</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00FF00"/>
                </a:solidFill>
                <a:latin typeface="Courier"/>
                <a:ea typeface="Courier"/>
                <a:cs typeface="Courier"/>
                <a:sym typeface="Courier New"/>
              </a:rPr>
              <a:t>type</a:t>
            </a:r>
            <a:r>
              <a:rPr lang="en-US" sz="3200" i="0" u="none" strike="noStrike" cap="none" dirty="0">
                <a:solidFill>
                  <a:schemeClr val="lt1"/>
                </a:solidFill>
                <a:latin typeface="Courier"/>
                <a:ea typeface="Courier"/>
                <a:cs typeface="Courier"/>
                <a:sym typeface="Courier New"/>
              </a:rPr>
              <a: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&lt;</a:t>
            </a:r>
            <a:r>
              <a:rPr lang="en-US" sz="3200" i="0" u="none" strike="noStrike" cap="none" dirty="0" err="1">
                <a:solidFill>
                  <a:schemeClr val="lt1"/>
                </a:solidFill>
                <a:latin typeface="Courier"/>
                <a:ea typeface="Courier"/>
                <a:cs typeface="Courier"/>
                <a:sym typeface="Courier New"/>
              </a:rPr>
              <a:t>class'int</a:t>
            </a:r>
            <a:r>
              <a:rPr lang="en-US" sz="32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f = </a:t>
            </a:r>
            <a:r>
              <a:rPr lang="en-US" sz="3200" i="0" u="none" strike="noStrike" cap="none" dirty="0">
                <a:solidFill>
                  <a:srgbClr val="00FF00"/>
                </a:solidFill>
                <a:latin typeface="Courier"/>
                <a:ea typeface="Courier"/>
                <a:cs typeface="Courier"/>
                <a:sym typeface="Courier New"/>
              </a:rPr>
              <a:t>float</a:t>
            </a:r>
            <a:r>
              <a:rPr lang="en-US" sz="3200" i="0" u="none" strike="noStrike" cap="none" dirty="0">
                <a:solidFill>
                  <a:schemeClr val="lt1"/>
                </a:solidFill>
                <a:latin typeface="Courier"/>
                <a:ea typeface="Courier"/>
                <a:cs typeface="Courier"/>
                <a:sym typeface="Courier New"/>
              </a:rPr>
              <a: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lvl="0">
              <a:buClr>
                <a:schemeClr val="lt1"/>
              </a:buClr>
              <a:buSzPct val="25000"/>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FFFF00"/>
                </a:solidFill>
                <a:latin typeface="Courier"/>
                <a:ea typeface="Courier"/>
                <a:cs typeface="Courier"/>
                <a:sym typeface="Courier New"/>
              </a:rPr>
              <a:t>print(</a:t>
            </a:r>
            <a:r>
              <a:rPr lang="en-US" sz="3200" i="0" u="none" strike="noStrike" cap="none" dirty="0">
                <a:solidFill>
                  <a:schemeClr val="lt1"/>
                </a:solidFill>
                <a:latin typeface="Courier"/>
                <a:ea typeface="Courier"/>
                <a:cs typeface="Courier"/>
                <a:sym typeface="Courier New"/>
              </a:rPr>
              <a:t>f</a:t>
            </a:r>
            <a:r>
              <a:rPr lang="en-US" sz="3200" dirty="0">
                <a:solidFill>
                  <a:srgbClr val="FFFF00"/>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00FF00"/>
                </a:solidFill>
                <a:latin typeface="Courier"/>
                <a:ea typeface="Courier"/>
                <a:cs typeface="Courier"/>
                <a:sym typeface="Courier New"/>
              </a:rPr>
              <a:t>type</a:t>
            </a:r>
            <a:r>
              <a:rPr lang="en-US" sz="3200" i="0" u="none" strike="noStrike" cap="none" dirty="0">
                <a:solidFill>
                  <a:schemeClr val="lt1"/>
                </a:solidFill>
                <a:latin typeface="Courier"/>
                <a:ea typeface="Courier"/>
                <a:cs typeface="Courier"/>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&lt;</a:t>
            </a:r>
            <a:r>
              <a:rPr lang="en-US" sz="3200" i="0" u="none" strike="noStrike" cap="none" dirty="0" err="1">
                <a:solidFill>
                  <a:schemeClr val="lt1"/>
                </a:solidFill>
                <a:latin typeface="Courier"/>
                <a:ea typeface="Courier"/>
                <a:cs typeface="Courier"/>
                <a:sym typeface="Courier New"/>
              </a:rPr>
              <a:t>class'float</a:t>
            </a:r>
            <a:r>
              <a:rPr lang="en-US" sz="32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812800" y="785812"/>
            <a:ext cx="13791852"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Διαίρεση Ακεραίων</a:t>
            </a:r>
            <a:endParaRPr lang="en-US" sz="7600" u="none" strike="noStrike" cap="none" dirty="0">
              <a:solidFill>
                <a:srgbClr val="FFD966"/>
              </a:solidFill>
              <a:latin typeface="Arial" charset="0"/>
              <a:ea typeface="Arial" charset="0"/>
              <a:cs typeface="Arial" charset="0"/>
              <a:sym typeface="Cabin"/>
            </a:endParaRPr>
          </a:p>
        </p:txBody>
      </p:sp>
      <p:sp>
        <p:nvSpPr>
          <p:cNvPr id="421" name="Shape 421"/>
          <p:cNvSpPr txBox="1">
            <a:spLocks noGrp="1"/>
          </p:cNvSpPr>
          <p:nvPr>
            <p:ph type="body" idx="1"/>
          </p:nvPr>
        </p:nvSpPr>
        <p:spPr>
          <a:xfrm>
            <a:off x="812800" y="2457449"/>
            <a:ext cx="8235950" cy="3905251"/>
          </a:xfrm>
          <a:prstGeom prst="rect">
            <a:avLst/>
          </a:prstGeom>
          <a:noFill/>
          <a:ln>
            <a:noFill/>
          </a:ln>
        </p:spPr>
        <p:txBody>
          <a:bodyPr lIns="38100" tIns="38100" rIns="38100" bIns="38100" anchor="ctr" anchorCtr="0">
            <a:noAutofit/>
          </a:bodyPr>
          <a:lstStyle/>
          <a:p>
            <a:pPr marL="378206"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charset="0"/>
                <a:ea typeface="Arial" charset="0"/>
                <a:cs typeface="Arial" charset="0"/>
                <a:sym typeface="Cabin"/>
              </a:rPr>
              <a:t>Η Διαίρεση Ακεραίων παράγει αποτέλεσμα κινητής υποδιαστολής</a:t>
            </a:r>
            <a:endParaRPr lang="en-US" sz="3600" u="none" strike="noStrike" cap="none" dirty="0">
              <a:solidFill>
                <a:schemeClr val="lt1"/>
              </a:solidFill>
              <a:latin typeface="Arial" charset="0"/>
              <a:ea typeface="Arial" charset="0"/>
              <a:cs typeface="Arial" charset="0"/>
              <a:sym typeface="Cabin"/>
            </a:endParaRPr>
          </a:p>
        </p:txBody>
      </p:sp>
      <p:sp>
        <p:nvSpPr>
          <p:cNvPr id="422" name="Shape 422"/>
          <p:cNvSpPr txBox="1"/>
          <p:nvPr/>
        </p:nvSpPr>
        <p:spPr>
          <a:xfrm>
            <a:off x="9527775" y="2647950"/>
            <a:ext cx="6417075" cy="4686301"/>
          </a:xfrm>
          <a:prstGeom prst="rect">
            <a:avLst/>
          </a:prstGeom>
          <a:noFill/>
          <a:ln>
            <a:noFill/>
          </a:ln>
        </p:spPr>
        <p:txBody>
          <a:bodyPr lIns="0" tIns="0" rIns="0" bIns="0" anchor="ctr" anchorCtr="0">
            <a:noAutofit/>
          </a:bodyPr>
          <a:lstStyle/>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10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40FF"/>
                </a:solidFill>
                <a:latin typeface="Courier"/>
                <a:ea typeface="Courier"/>
                <a:cs typeface="Courier"/>
                <a:sym typeface="Courier New"/>
              </a:rPr>
              <a:t>5.0</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9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40FF"/>
                </a:solidFill>
                <a:latin typeface="Courier"/>
                <a:ea typeface="Courier"/>
                <a:cs typeface="Courier"/>
                <a:sym typeface="Courier New"/>
              </a:rPr>
              <a:t>4.5</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99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100</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40FF"/>
                </a:solidFill>
                <a:latin typeface="Courier"/>
                <a:ea typeface="Courier"/>
                <a:cs typeface="Courier"/>
                <a:sym typeface="Courier New"/>
              </a:rPr>
              <a:t>0.99</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10.0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2.0</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5.0</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99.0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100.0</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0.99</a:t>
            </a:r>
          </a:p>
        </p:txBody>
      </p:sp>
      <p:sp>
        <p:nvSpPr>
          <p:cNvPr id="423" name="Shape 423"/>
          <p:cNvSpPr txBox="1"/>
          <p:nvPr/>
        </p:nvSpPr>
        <p:spPr>
          <a:xfrm>
            <a:off x="812800" y="7735989"/>
            <a:ext cx="9776542"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FF40FF"/>
                </a:solidFill>
                <a:latin typeface="Arial" charset="0"/>
                <a:ea typeface="Arial" charset="0"/>
                <a:cs typeface="Arial" charset="0"/>
                <a:sym typeface="Cabin"/>
              </a:rPr>
              <a:t>Αυτό λειτουργούσε διαφορετικά στην </a:t>
            </a:r>
            <a:r>
              <a:rPr lang="en-US" sz="3600" u="none" strike="noStrike" cap="none" dirty="0">
                <a:solidFill>
                  <a:srgbClr val="FF40FF"/>
                </a:solidFill>
                <a:latin typeface="Arial" charset="0"/>
                <a:ea typeface="Arial" charset="0"/>
                <a:cs typeface="Arial" charset="0"/>
                <a:sym typeface="Cabin"/>
              </a:rPr>
              <a:t>Python 2.x</a:t>
            </a:r>
          </a:p>
        </p:txBody>
      </p:sp>
    </p:spTree>
    <p:extLst>
      <p:ext uri="{BB962C8B-B14F-4D97-AF65-F5344CB8AC3E}">
        <p14:creationId xmlns:p14="http://schemas.microsoft.com/office/powerpoint/2010/main" val="524514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812800" y="785812"/>
            <a:ext cx="7283450" cy="2166938"/>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Μετατροπές Συμβολοσειρών </a:t>
            </a:r>
            <a:endParaRPr lang="en-US" sz="7600" u="none" strike="noStrike" cap="none" dirty="0">
              <a:solidFill>
                <a:srgbClr val="FFD966"/>
              </a:solidFill>
              <a:latin typeface="Arial" charset="0"/>
              <a:ea typeface="Arial" charset="0"/>
              <a:cs typeface="Arial" charset="0"/>
              <a:sym typeface="Cabin"/>
            </a:endParaRPr>
          </a:p>
        </p:txBody>
      </p:sp>
      <p:sp>
        <p:nvSpPr>
          <p:cNvPr id="465" name="Shape 465"/>
          <p:cNvSpPr txBox="1">
            <a:spLocks noGrp="1"/>
          </p:cNvSpPr>
          <p:nvPr>
            <p:ph type="body" idx="1"/>
          </p:nvPr>
        </p:nvSpPr>
        <p:spPr>
          <a:xfrm>
            <a:off x="812800" y="3105150"/>
            <a:ext cx="7283450" cy="506253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Μπορείτε επίσης να χρησιμοποιήσετε τις </a:t>
            </a:r>
            <a:r>
              <a:rPr lang="en-US" sz="3600" u="none" strike="noStrike" cap="none" dirty="0">
                <a:solidFill>
                  <a:srgbClr val="FFFF00"/>
                </a:solidFill>
                <a:latin typeface="Arial" charset="0"/>
                <a:ea typeface="Arial" charset="0"/>
                <a:cs typeface="Arial" charset="0"/>
                <a:sym typeface="Cabin"/>
              </a:rPr>
              <a:t>int()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float()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σε μετατροπές μεταξύ συμβολοσειρών και ακεραίων</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Θα προκύψει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E06666"/>
                </a:solidFill>
                <a:latin typeface="Arial" charset="0"/>
                <a:ea typeface="Arial" charset="0"/>
                <a:cs typeface="Arial" charset="0"/>
                <a:sym typeface="Cabin"/>
              </a:rPr>
              <a:t>error</a:t>
            </a:r>
            <a:r>
              <a:rPr lang="el-GR" sz="3600" u="none" strike="noStrike" cap="none" dirty="0">
                <a:solidFill>
                  <a:srgbClr val="E06666"/>
                </a:solidFill>
                <a:latin typeface="Arial" charset="0"/>
                <a:ea typeface="Arial" charset="0"/>
                <a:cs typeface="Arial" charset="0"/>
                <a:sym typeface="Cabin"/>
              </a:rPr>
              <a:t> / λάθος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αν η συμβολοσειρά δεν περιέχει αριθμητικούς χαρακτήρες</a:t>
            </a:r>
            <a:endParaRPr lang="en-US" sz="3600" u="none" strike="noStrike" cap="none" dirty="0">
              <a:solidFill>
                <a:schemeClr val="lt1"/>
              </a:solidFill>
              <a:latin typeface="Arial" charset="0"/>
              <a:ea typeface="Arial" charset="0"/>
              <a:cs typeface="Arial" charset="0"/>
              <a:sym typeface="Cabin"/>
            </a:endParaRPr>
          </a:p>
        </p:txBody>
      </p:sp>
      <p:sp>
        <p:nvSpPr>
          <p:cNvPr id="466" name="Shape 466"/>
          <p:cNvSpPr txBox="1"/>
          <p:nvPr/>
        </p:nvSpPr>
        <p:spPr>
          <a:xfrm>
            <a:off x="8470900" y="730250"/>
            <a:ext cx="7607300"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a:t>
            </a:r>
            <a:r>
              <a:rPr lang="en-US" sz="2600" i="0" u="none" strike="noStrike" cap="none" dirty="0">
                <a:solidFill>
                  <a:schemeClr val="lt1"/>
                </a:solidFill>
                <a:latin typeface="Courier"/>
                <a:ea typeface="Courier"/>
                <a:cs typeface="Courier"/>
                <a:sym typeface="Courier New"/>
              </a:rPr>
              <a:t>&gt;&gt; </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 = '123'</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type</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&lt;class '</a:t>
            </a:r>
            <a:r>
              <a:rPr lang="en-US" sz="2600" i="0" u="none" strike="noStrike" cap="none" dirty="0" err="1">
                <a:solidFill>
                  <a:schemeClr val="lt1"/>
                </a:solidFill>
                <a:latin typeface="Courier"/>
                <a:ea typeface="Courier"/>
                <a:cs typeface="Courier"/>
                <a:sym typeface="Courier New"/>
              </a:rPr>
              <a:t>str</a:t>
            </a:r>
            <a:r>
              <a:rPr lang="en-US" sz="26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 1)</a:t>
            </a:r>
          </a:p>
          <a:p>
            <a:pPr lvl="0">
              <a:buClr>
                <a:srgbClr val="FF0000"/>
              </a:buClr>
              <a:buSzPct val="25000"/>
            </a:pPr>
            <a:r>
              <a:rPr lang="en-US" sz="2600" dirty="0" err="1">
                <a:solidFill>
                  <a:srgbClr val="E06666"/>
                </a:solidFill>
                <a:latin typeface="Courier"/>
                <a:ea typeface="Courier"/>
                <a:cs typeface="Courier"/>
                <a:sym typeface="Courier New"/>
              </a:rPr>
              <a:t>Traceback</a:t>
            </a:r>
            <a:r>
              <a:rPr lang="en-US" sz="2600" dirty="0">
                <a:solidFill>
                  <a:srgbClr val="E06666"/>
                </a:solidFill>
                <a:latin typeface="Courier"/>
                <a:ea typeface="Courier"/>
                <a:cs typeface="Courier"/>
                <a:sym typeface="Courier New"/>
              </a:rPr>
              <a:t> (most recent call last):  File "&lt;</a:t>
            </a:r>
            <a:r>
              <a:rPr lang="en-US" sz="2600" dirty="0" err="1">
                <a:solidFill>
                  <a:srgbClr val="E06666"/>
                </a:solidFill>
                <a:latin typeface="Courier"/>
                <a:ea typeface="Courier"/>
                <a:cs typeface="Courier"/>
                <a:sym typeface="Courier New"/>
              </a:rPr>
              <a:t>stdin</a:t>
            </a:r>
            <a:r>
              <a:rPr lang="en-US" sz="2600" dirty="0">
                <a:solidFill>
                  <a:srgbClr val="E06666"/>
                </a:solidFill>
                <a:latin typeface="Courier"/>
                <a:ea typeface="Courier"/>
                <a:cs typeface="Courier"/>
                <a:sym typeface="Courier New"/>
              </a:rPr>
              <a:t>&gt;", line 1, in &lt;module&gt;</a:t>
            </a:r>
          </a:p>
          <a:p>
            <a:pPr lvl="0">
              <a:buClr>
                <a:srgbClr val="FF0000"/>
              </a:buClr>
              <a:buSzPct val="25000"/>
            </a:pPr>
            <a:r>
              <a:rPr lang="en-US" sz="2600" dirty="0" err="1">
                <a:solidFill>
                  <a:srgbClr val="E06666"/>
                </a:solidFill>
                <a:latin typeface="Courier"/>
                <a:ea typeface="Courier"/>
                <a:cs typeface="Courier"/>
                <a:sym typeface="Courier New"/>
              </a:rPr>
              <a:t>TypeError</a:t>
            </a:r>
            <a:r>
              <a:rPr lang="en-US" sz="2600" dirty="0">
                <a:solidFill>
                  <a:srgbClr val="E06666"/>
                </a:solidFill>
                <a:latin typeface="Courier"/>
                <a:ea typeface="Courier"/>
                <a:cs typeface="Courier"/>
                <a:sym typeface="Courier New"/>
              </a:rPr>
              <a:t>: Can't convert '</a:t>
            </a:r>
            <a:r>
              <a:rPr lang="en-US" sz="2600" dirty="0" err="1">
                <a:solidFill>
                  <a:srgbClr val="E06666"/>
                </a:solidFill>
                <a:latin typeface="Courier"/>
                <a:ea typeface="Courier"/>
                <a:cs typeface="Courier"/>
                <a:sym typeface="Courier New"/>
              </a:rPr>
              <a:t>int</a:t>
            </a:r>
            <a:r>
              <a:rPr lang="en-US" sz="2600" dirty="0">
                <a:solidFill>
                  <a:srgbClr val="E06666"/>
                </a:solidFill>
                <a:latin typeface="Courier"/>
                <a:ea typeface="Courier"/>
                <a:cs typeface="Courier"/>
                <a:sym typeface="Courier New"/>
              </a:rPr>
              <a:t>' object to </a:t>
            </a:r>
            <a:r>
              <a:rPr lang="en-US" sz="2600" dirty="0" err="1">
                <a:solidFill>
                  <a:srgbClr val="E06666"/>
                </a:solidFill>
                <a:latin typeface="Courier"/>
                <a:ea typeface="Courier"/>
                <a:cs typeface="Courier"/>
                <a:sym typeface="Courier New"/>
              </a:rPr>
              <a:t>str</a:t>
            </a:r>
            <a:r>
              <a:rPr lang="en-US" sz="2600" dirty="0">
                <a:solidFill>
                  <a:srgbClr val="E06666"/>
                </a:solidFill>
                <a:latin typeface="Courier"/>
                <a:ea typeface="Courier"/>
                <a:cs typeface="Courier"/>
                <a:sym typeface="Courier New"/>
              </a:rPr>
              <a:t> implicitly</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FF00"/>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type</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&lt;class '</a:t>
            </a:r>
            <a:r>
              <a:rPr lang="en-US" sz="2600" i="0" u="none" strike="noStrike" cap="none" dirty="0" err="1">
                <a:solidFill>
                  <a:schemeClr val="lt1"/>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nsv</a:t>
            </a:r>
            <a:r>
              <a:rPr lang="en-US" sz="2600" i="0" u="none" strike="noStrike" cap="none" dirty="0">
                <a:solidFill>
                  <a:schemeClr val="lt1"/>
                </a:solidFill>
                <a:latin typeface="Courier"/>
                <a:ea typeface="Courier"/>
                <a:cs typeface="Courier"/>
                <a:sym typeface="Courier New"/>
              </a:rPr>
              <a:t> = 'hello bob'</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niv</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FF00"/>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nsv</a:t>
            </a:r>
            <a:r>
              <a:rPr lang="en-US" sz="2600" i="0" u="none" strike="noStrike" cap="none" dirty="0">
                <a:solidFill>
                  <a:schemeClr val="lt1"/>
                </a:solidFill>
                <a:latin typeface="Courier"/>
                <a:ea typeface="Courier"/>
                <a:cs typeface="Courier"/>
                <a:sym typeface="Courier New"/>
              </a:rPr>
              <a:t>)</a:t>
            </a:r>
          </a:p>
          <a:p>
            <a:pPr lvl="0">
              <a:buClr>
                <a:srgbClr val="FF0000"/>
              </a:buClr>
              <a:buSzPct val="25000"/>
            </a:pPr>
            <a:r>
              <a:rPr lang="en-US" sz="2600" dirty="0" err="1">
                <a:solidFill>
                  <a:srgbClr val="E06666"/>
                </a:solidFill>
                <a:latin typeface="Courier"/>
                <a:ea typeface="Courier"/>
                <a:cs typeface="Courier"/>
                <a:sym typeface="Courier New"/>
              </a:rPr>
              <a:t>Traceback</a:t>
            </a:r>
            <a:r>
              <a:rPr lang="en-US" sz="2600" dirty="0">
                <a:solidFill>
                  <a:srgbClr val="E06666"/>
                </a:solidFill>
                <a:latin typeface="Courier"/>
                <a:ea typeface="Courier"/>
                <a:cs typeface="Courier"/>
                <a:sym typeface="Courier New"/>
              </a:rPr>
              <a:t> (most recent call last):  File "&lt;</a:t>
            </a:r>
            <a:r>
              <a:rPr lang="en-US" sz="2600" dirty="0" err="1">
                <a:solidFill>
                  <a:srgbClr val="E06666"/>
                </a:solidFill>
                <a:latin typeface="Courier"/>
                <a:ea typeface="Courier"/>
                <a:cs typeface="Courier"/>
                <a:sym typeface="Courier New"/>
              </a:rPr>
              <a:t>stdin</a:t>
            </a:r>
            <a:r>
              <a:rPr lang="en-US" sz="2600" dirty="0">
                <a:solidFill>
                  <a:srgbClr val="E06666"/>
                </a:solidFill>
                <a:latin typeface="Courier"/>
                <a:ea typeface="Courier"/>
                <a:cs typeface="Courier"/>
                <a:sym typeface="Courier New"/>
              </a:rPr>
              <a:t>&gt;", line 1, in &lt;module&gt;</a:t>
            </a:r>
          </a:p>
          <a:p>
            <a:pPr lvl="0">
              <a:buClr>
                <a:srgbClr val="FF0000"/>
              </a:buClr>
              <a:buSzPct val="25000"/>
            </a:pPr>
            <a:r>
              <a:rPr lang="en-US" sz="2600" dirty="0" err="1">
                <a:solidFill>
                  <a:srgbClr val="E06666"/>
                </a:solidFill>
                <a:latin typeface="Courier"/>
                <a:ea typeface="Courier"/>
                <a:cs typeface="Courier"/>
                <a:sym typeface="Courier New"/>
              </a:rPr>
              <a:t>ValueError</a:t>
            </a:r>
            <a:r>
              <a:rPr lang="en-US" sz="2600" dirty="0">
                <a:solidFill>
                  <a:srgbClr val="E06666"/>
                </a:solidFill>
                <a:latin typeface="Courier"/>
                <a:ea typeface="Courier"/>
                <a:cs typeface="Courier"/>
                <a:sym typeface="Courier New"/>
              </a:rPr>
              <a:t>: invalid literal for </a:t>
            </a:r>
            <a:r>
              <a:rPr lang="en-US" sz="2600" dirty="0" err="1">
                <a:solidFill>
                  <a:srgbClr val="E06666"/>
                </a:solidFill>
                <a:latin typeface="Courier"/>
                <a:ea typeface="Courier"/>
                <a:cs typeface="Courier"/>
                <a:sym typeface="Courier New"/>
              </a:rPr>
              <a:t>int</a:t>
            </a:r>
            <a:r>
              <a:rPr lang="en-US" sz="2600" dirty="0">
                <a:solidFill>
                  <a:srgbClr val="E06666"/>
                </a:solidFill>
                <a:latin typeface="Courier"/>
                <a:ea typeface="Courier"/>
                <a:cs typeface="Courier"/>
                <a:sym typeface="Courier New"/>
              </a:rPr>
              <a:t>() with base 10: 'x'</a:t>
            </a:r>
            <a:endParaRPr lang="en-US" sz="2600" i="0" u="none" strike="noStrike" cap="none" dirty="0">
              <a:solidFill>
                <a:srgbClr val="E06666"/>
              </a:solidFill>
              <a:latin typeface="Courier"/>
              <a:ea typeface="Courier"/>
              <a:cs typeface="Courier"/>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812800" y="785812"/>
            <a:ext cx="13652465"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800" u="none" strike="noStrike" cap="none" dirty="0">
                <a:solidFill>
                  <a:srgbClr val="FFD966"/>
                </a:solidFill>
                <a:latin typeface="Arial" charset="0"/>
                <a:ea typeface="Arial" charset="0"/>
                <a:cs typeface="Arial" charset="0"/>
                <a:sym typeface="Cabin"/>
              </a:rPr>
              <a:t>Είσοδος από το Χρήστη</a:t>
            </a:r>
            <a:endParaRPr lang="en-US" sz="7800" u="none" strike="noStrike" cap="none" dirty="0">
              <a:solidFill>
                <a:srgbClr val="FFD966"/>
              </a:solidFill>
              <a:latin typeface="Arial" charset="0"/>
              <a:ea typeface="Arial" charset="0"/>
              <a:cs typeface="Arial" charset="0"/>
              <a:sym typeface="Cabin"/>
            </a:endParaRPr>
          </a:p>
        </p:txBody>
      </p:sp>
      <p:sp>
        <p:nvSpPr>
          <p:cNvPr id="472" name="Shape 472"/>
          <p:cNvSpPr txBox="1">
            <a:spLocks noGrp="1"/>
          </p:cNvSpPr>
          <p:nvPr>
            <p:ph type="body" idx="1"/>
          </p:nvPr>
        </p:nvSpPr>
        <p:spPr>
          <a:xfrm>
            <a:off x="812800" y="2407050"/>
            <a:ext cx="7431548" cy="5295900"/>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l-GR" sz="3800" u="none" strike="noStrike" cap="none" dirty="0">
                <a:solidFill>
                  <a:schemeClr val="lt1"/>
                </a:solidFill>
                <a:latin typeface="Arial" charset="0"/>
                <a:ea typeface="Arial" charset="0"/>
                <a:cs typeface="Arial" charset="0"/>
                <a:sym typeface="Cabin"/>
              </a:rPr>
              <a:t>Μπορούμε να δώσουμε εντολή στην </a:t>
            </a:r>
            <a:r>
              <a:rPr lang="en-US" sz="3800" u="none" strike="noStrike" cap="none" dirty="0">
                <a:solidFill>
                  <a:schemeClr val="lt1"/>
                </a:solidFill>
                <a:latin typeface="Arial" charset="0"/>
                <a:ea typeface="Arial" charset="0"/>
                <a:cs typeface="Arial" charset="0"/>
                <a:sym typeface="Cabin"/>
              </a:rPr>
              <a:t>Python </a:t>
            </a:r>
            <a:r>
              <a:rPr lang="el-GR" sz="3800" u="none" strike="noStrike" cap="none" dirty="0">
                <a:solidFill>
                  <a:schemeClr val="lt1"/>
                </a:solidFill>
                <a:latin typeface="Arial" charset="0"/>
                <a:ea typeface="Arial" charset="0"/>
                <a:cs typeface="Arial" charset="0"/>
                <a:sym typeface="Cabin"/>
              </a:rPr>
              <a:t>να σταματήσει και να διαβάσει δεδομένα από το χρήστη χρησιμοποιώντας τη συνάρτηση</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input()</a:t>
            </a:r>
            <a:r>
              <a:rPr lang="en-US" sz="3800" u="none" strike="noStrike" cap="none" dirty="0">
                <a:solidFill>
                  <a:srgbClr val="FF00FF"/>
                </a:solidFill>
                <a:latin typeface="Arial" charset="0"/>
                <a:ea typeface="Arial" charset="0"/>
                <a:cs typeface="Arial" charset="0"/>
                <a:sym typeface="Cabin"/>
              </a:rPr>
              <a:t> </a:t>
            </a:r>
            <a:endParaRPr lang="en-US" sz="3800" u="none" strike="noStrike" cap="none" dirty="0">
              <a:solidFill>
                <a:schemeClr val="lt1"/>
              </a:solidFill>
              <a:latin typeface="Arial" charset="0"/>
              <a:ea typeface="Arial" charset="0"/>
              <a:cs typeface="Arial" charset="0"/>
              <a:sym typeface="Cabin"/>
            </a:endParaRPr>
          </a:p>
          <a:p>
            <a:pPr marL="1104900" marR="0" lvl="0" indent="-787400" algn="l" rtl="0">
              <a:lnSpc>
                <a:spcPct val="100000"/>
              </a:lnSpc>
              <a:spcBef>
                <a:spcPts val="2300"/>
              </a:spcBef>
              <a:spcAft>
                <a:spcPts val="0"/>
              </a:spcAft>
              <a:buClr>
                <a:schemeClr val="lt1"/>
              </a:buClr>
              <a:buSzPct val="171000"/>
              <a:buFont typeface="Cabin"/>
              <a:buChar char="•"/>
            </a:pPr>
            <a:r>
              <a:rPr lang="el-GR" sz="3800" u="none" strike="noStrike" cap="none" dirty="0">
                <a:solidFill>
                  <a:schemeClr val="lt1"/>
                </a:solidFill>
                <a:latin typeface="Arial" charset="0"/>
                <a:ea typeface="Arial" charset="0"/>
                <a:cs typeface="Arial" charset="0"/>
                <a:sym typeface="Cabin"/>
              </a:rPr>
              <a:t>Η συνάρτηση</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input()</a:t>
            </a:r>
            <a:r>
              <a:rPr lang="en-US" sz="3800" u="none" strike="noStrike" cap="none" dirty="0">
                <a:solidFill>
                  <a:srgbClr val="FF00FF"/>
                </a:solidFill>
                <a:latin typeface="Arial" charset="0"/>
                <a:ea typeface="Arial" charset="0"/>
                <a:cs typeface="Arial" charset="0"/>
                <a:sym typeface="Cabin"/>
              </a:rPr>
              <a:t> </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επιστέφει μια συμβολοσειρά</a:t>
            </a:r>
            <a:endParaRPr lang="en-US" sz="3800" u="none" strike="noStrike" cap="none" dirty="0">
              <a:solidFill>
                <a:schemeClr val="lt1"/>
              </a:solidFill>
              <a:latin typeface="Arial" charset="0"/>
              <a:ea typeface="Arial" charset="0"/>
              <a:cs typeface="Arial" charset="0"/>
              <a:sym typeface="Cabin"/>
            </a:endParaRPr>
          </a:p>
        </p:txBody>
      </p:sp>
      <p:sp>
        <p:nvSpPr>
          <p:cNvPr id="473" name="Shape 473"/>
          <p:cNvSpPr txBox="1"/>
          <p:nvPr/>
        </p:nvSpPr>
        <p:spPr>
          <a:xfrm>
            <a:off x="8822673" y="3226594"/>
            <a:ext cx="7077727"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nam</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Ποιος είσαι; </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lvl="0">
              <a:buClr>
                <a:srgbClr val="FFFF00"/>
              </a:buClr>
              <a:buSzPct val="25000"/>
            </a:pPr>
            <a:r>
              <a:rPr lang="en-US" sz="3000" dirty="0">
                <a:solidFill>
                  <a:srgbClr val="FFFF00"/>
                </a:solidFill>
                <a:latin typeface="Courier"/>
                <a:ea typeface="Courier"/>
                <a:cs typeface="Courier"/>
                <a:sym typeface="Courier New"/>
              </a:rPr>
              <a:t>p</a:t>
            </a:r>
            <a:r>
              <a:rPr lang="en-US" sz="3000" i="0" u="none" strike="noStrike" cap="none" dirty="0">
                <a:solidFill>
                  <a:srgbClr val="FFFF00"/>
                </a:solidFill>
                <a:latin typeface="Courier"/>
                <a:ea typeface="Courier"/>
                <a:cs typeface="Courier"/>
                <a:sym typeface="Courier New"/>
              </a:rPr>
              <a:t>rint(</a:t>
            </a:r>
            <a:r>
              <a:rPr lang="en-US" sz="3000" i="0" u="none" strike="noStrike" cap="none" dirty="0">
                <a:solidFill>
                  <a:schemeClr val="lt1"/>
                </a:solidFill>
                <a:latin typeface="Courier"/>
                <a:ea typeface="Courier"/>
                <a:cs typeface="Courier"/>
                <a:sym typeface="Courier New"/>
              </a:rPr>
              <a:t>‘</a:t>
            </a:r>
            <a:r>
              <a:rPr lang="el-GR" sz="3000" i="0" u="none" strike="noStrike" cap="none" dirty="0" err="1">
                <a:solidFill>
                  <a:schemeClr val="lt1"/>
                </a:solidFill>
                <a:latin typeface="Courier"/>
                <a:ea typeface="Courier"/>
                <a:cs typeface="Courier"/>
                <a:sym typeface="Courier New"/>
              </a:rPr>
              <a:t>Καλωσήρθες</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nam</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p:txBody>
      </p:sp>
      <p:sp>
        <p:nvSpPr>
          <p:cNvPr id="474" name="Shape 474"/>
          <p:cNvSpPr txBox="1"/>
          <p:nvPr/>
        </p:nvSpPr>
        <p:spPr>
          <a:xfrm>
            <a:off x="9385497" y="5781676"/>
            <a:ext cx="4679870" cy="19212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Ποιος είσαι;</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Chuck</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err="1">
                <a:solidFill>
                  <a:schemeClr val="lt1"/>
                </a:solidFill>
                <a:latin typeface="Arial" charset="0"/>
                <a:ea typeface="Arial" charset="0"/>
                <a:cs typeface="Arial" charset="0"/>
                <a:sym typeface="Cabin"/>
              </a:rPr>
              <a:t>Καλωσήρθες</a:t>
            </a:r>
            <a:r>
              <a:rPr lang="en-US" sz="3800" u="none" strike="noStrike" cap="none" dirty="0">
                <a:solidFill>
                  <a:schemeClr val="lt1"/>
                </a:solidFill>
                <a:latin typeface="Arial" charset="0"/>
                <a:ea typeface="Arial" charset="0"/>
                <a:cs typeface="Arial" charset="0"/>
                <a:sym typeface="Cabin"/>
              </a:rPr>
              <a:t> Chuck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812800" y="785812"/>
            <a:ext cx="11133394"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800" u="none" strike="noStrike" cap="none" dirty="0">
                <a:solidFill>
                  <a:srgbClr val="FFD966"/>
                </a:solidFill>
                <a:latin typeface="Arial" charset="0"/>
                <a:ea typeface="Arial" charset="0"/>
                <a:cs typeface="Arial" charset="0"/>
                <a:sym typeface="Cabin"/>
              </a:rPr>
              <a:t>Μετατροπή της Εισόδου από το Χρήστη</a:t>
            </a:r>
            <a:endParaRPr lang="en-US" sz="7800" u="none" strike="noStrike" cap="none" dirty="0">
              <a:solidFill>
                <a:srgbClr val="FFD966"/>
              </a:solidFill>
              <a:latin typeface="Arial" charset="0"/>
              <a:ea typeface="Arial" charset="0"/>
              <a:cs typeface="Arial" charset="0"/>
              <a:sym typeface="Cabin"/>
            </a:endParaRPr>
          </a:p>
        </p:txBody>
      </p:sp>
      <p:sp>
        <p:nvSpPr>
          <p:cNvPr id="480" name="Shape 480"/>
          <p:cNvSpPr txBox="1">
            <a:spLocks noGrp="1"/>
          </p:cNvSpPr>
          <p:nvPr>
            <p:ph type="body" idx="1"/>
          </p:nvPr>
        </p:nvSpPr>
        <p:spPr>
          <a:xfrm>
            <a:off x="768092" y="2444056"/>
            <a:ext cx="7903497" cy="6034087"/>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l-GR" sz="3800" u="none" strike="noStrike" cap="none" dirty="0">
                <a:solidFill>
                  <a:schemeClr val="lt1"/>
                </a:solidFill>
                <a:latin typeface="Arial" charset="0"/>
                <a:ea typeface="Arial" charset="0"/>
                <a:cs typeface="Arial" charset="0"/>
                <a:sym typeface="Cabin"/>
              </a:rPr>
              <a:t>Αν επιθυμούμε να διαβάσουμε έναν αριθμό από το χρήστη, πρέπει να τον μετατρέψουμε από συμβολοσειρά σε αριθμό χρησιμοποιώντας μια συνάρτηση μετατροπής τύπου</a:t>
            </a:r>
            <a:endParaRPr lang="en-US" sz="3800" u="none" strike="noStrike" cap="none" dirty="0">
              <a:solidFill>
                <a:schemeClr val="lt1"/>
              </a:solidFill>
              <a:latin typeface="Arial" charset="0"/>
              <a:ea typeface="Arial" charset="0"/>
              <a:cs typeface="Arial" charset="0"/>
              <a:sym typeface="Cabin"/>
            </a:endParaRPr>
          </a:p>
          <a:p>
            <a:pPr marL="1104900" marR="0" lvl="0" indent="-787400" algn="l" rtl="0">
              <a:lnSpc>
                <a:spcPct val="100000"/>
              </a:lnSpc>
              <a:spcBef>
                <a:spcPts val="2300"/>
              </a:spcBef>
              <a:spcAft>
                <a:spcPts val="0"/>
              </a:spcAft>
              <a:buClr>
                <a:schemeClr val="lt1"/>
              </a:buClr>
              <a:buSzPct val="171000"/>
              <a:buFont typeface="Cabin"/>
              <a:buChar char="•"/>
            </a:pPr>
            <a:r>
              <a:rPr lang="el-GR" sz="3800" dirty="0">
                <a:solidFill>
                  <a:schemeClr val="lt1"/>
                </a:solidFill>
                <a:latin typeface="Arial" charset="0"/>
                <a:ea typeface="Arial" charset="0"/>
                <a:cs typeface="Arial" charset="0"/>
                <a:sym typeface="Cabin"/>
              </a:rPr>
              <a:t>Στη συνέχεια θα ασχοληθούμε με την περίπτωση εισαγωγής μη έγκυρων δεδομένων</a:t>
            </a:r>
            <a:endParaRPr lang="en-US" sz="3800" u="none" strike="noStrike" cap="none" dirty="0">
              <a:solidFill>
                <a:schemeClr val="lt1"/>
              </a:solidFill>
              <a:latin typeface="Arial" charset="0"/>
              <a:ea typeface="Arial" charset="0"/>
              <a:cs typeface="Arial" charset="0"/>
              <a:sym typeface="Cabin"/>
            </a:endParaRPr>
          </a:p>
        </p:txBody>
      </p:sp>
      <p:sp>
        <p:nvSpPr>
          <p:cNvPr id="481" name="Shape 481"/>
          <p:cNvSpPr txBox="1"/>
          <p:nvPr/>
        </p:nvSpPr>
        <p:spPr>
          <a:xfrm>
            <a:off x="8786549" y="4025900"/>
            <a:ext cx="7393001"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inp</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input(</a:t>
            </a:r>
            <a:r>
              <a:rPr lang="en-US" sz="2800" dirty="0">
                <a:solidFill>
                  <a:schemeClr val="lt1"/>
                </a:solidFill>
                <a:latin typeface="Courier"/>
                <a:ea typeface="Courier"/>
                <a:cs typeface="Courier"/>
                <a:sym typeface="Courier New"/>
              </a:rPr>
              <a:t>‘</a:t>
            </a:r>
            <a:r>
              <a:rPr lang="el-GR" sz="2800" dirty="0">
                <a:solidFill>
                  <a:schemeClr val="lt1"/>
                </a:solidFill>
                <a:latin typeface="Courier"/>
                <a:ea typeface="Courier"/>
                <a:cs typeface="Courier"/>
                <a:sym typeface="Courier New"/>
              </a:rPr>
              <a:t>Όροφος στην Ευρώπη;</a:t>
            </a:r>
            <a:r>
              <a:rPr lang="en-US" sz="2800" dirty="0">
                <a:solidFill>
                  <a:schemeClr val="lt1"/>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usf</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FF00"/>
                </a:solidFill>
                <a:latin typeface="Courier"/>
                <a:ea typeface="Courier"/>
                <a:cs typeface="Courier"/>
                <a:sym typeface="Courier New"/>
              </a:rPr>
              <a:t>int</a:t>
            </a:r>
            <a:r>
              <a:rPr lang="en-US" sz="2800" i="0" u="none" strike="noStrike" cap="none" dirty="0">
                <a:solidFill>
                  <a:srgbClr val="FFFF00"/>
                </a:solidFill>
                <a:latin typeface="Courier"/>
                <a:ea typeface="Courier"/>
                <a:cs typeface="Courier"/>
                <a:sym typeface="Courier New"/>
              </a:rPr>
              <a:t>(</a:t>
            </a:r>
            <a:r>
              <a:rPr lang="en-US" sz="2800" i="0" u="none" strike="noStrike" cap="none" dirty="0" err="1">
                <a:solidFill>
                  <a:srgbClr val="00FF00"/>
                </a:solidFill>
                <a:latin typeface="Courier"/>
                <a:ea typeface="Courier"/>
                <a:cs typeface="Courier"/>
                <a:sym typeface="Courier New"/>
              </a:rPr>
              <a:t>inp</a:t>
            </a:r>
            <a:r>
              <a:rPr lang="en-US" sz="2800" i="0" u="none" strike="noStrike" cap="none" dirty="0">
                <a:solidFill>
                  <a:srgbClr val="FFFF00"/>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chemeClr val="lt1"/>
                </a:solidFill>
                <a:latin typeface="Courier"/>
                <a:ea typeface="Courier"/>
                <a:cs typeface="Courier"/>
                <a:sym typeface="Courier New"/>
              </a:rPr>
              <a:t>‘</a:t>
            </a:r>
            <a:r>
              <a:rPr lang="el-GR" sz="2800" i="0" u="none" strike="noStrike" cap="none" dirty="0">
                <a:solidFill>
                  <a:schemeClr val="lt1"/>
                </a:solidFill>
                <a:latin typeface="Courier"/>
                <a:ea typeface="Courier"/>
                <a:cs typeface="Courier"/>
                <a:sym typeface="Courier New"/>
              </a:rPr>
              <a:t>Όροφος στις ΗΠΑ</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rgbClr val="00FF00"/>
                </a:solidFill>
                <a:latin typeface="Courier"/>
                <a:ea typeface="Courier"/>
                <a:cs typeface="Courier"/>
                <a:sym typeface="Courier New"/>
              </a:rPr>
              <a:t>usf</a:t>
            </a:r>
            <a:r>
              <a:rPr lang="en-US" sz="2800" i="0" u="none" strike="noStrike" cap="none" dirty="0">
                <a:solidFill>
                  <a:srgbClr val="FFFF00"/>
                </a:solidFill>
                <a:latin typeface="Courier"/>
                <a:ea typeface="Courier"/>
                <a:cs typeface="Courier"/>
                <a:sym typeface="Courier New"/>
              </a:rPr>
              <a:t>)</a:t>
            </a:r>
          </a:p>
        </p:txBody>
      </p:sp>
      <p:sp>
        <p:nvSpPr>
          <p:cNvPr id="482" name="Shape 482"/>
          <p:cNvSpPr txBox="1"/>
          <p:nvPr/>
        </p:nvSpPr>
        <p:spPr>
          <a:xfrm>
            <a:off x="10008473" y="6700043"/>
            <a:ext cx="5479435"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Όροφος στην Ευρώπη;</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0</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Όροφος στις ΗΠΑ </a:t>
            </a:r>
            <a:r>
              <a:rPr lang="en-US" sz="3800" u="none" strike="noStrike" cap="none" dirty="0">
                <a:solidFill>
                  <a:schemeClr val="lt1"/>
                </a:solidFill>
                <a:latin typeface="Arial" charset="0"/>
                <a:ea typeface="Arial" charset="0"/>
                <a:cs typeface="Arial" charset="0"/>
                <a:sym typeface="Cabin"/>
              </a:rPr>
              <a:t>1</a:t>
            </a:r>
          </a:p>
        </p:txBody>
      </p:sp>
      <p:pic>
        <p:nvPicPr>
          <p:cNvPr id="483" name="Shape 483"/>
          <p:cNvPicPr preferRelativeResize="0"/>
          <p:nvPr/>
        </p:nvPicPr>
        <p:blipFill rotWithShape="1">
          <a:blip r:embed="rId3">
            <a:alphaModFix/>
          </a:blip>
          <a:srcRect/>
          <a:stretch/>
        </p:blipFill>
        <p:spPr>
          <a:xfrm>
            <a:off x="12153875" y="1193800"/>
            <a:ext cx="3174900" cy="212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Δεσμευμένες Λέξεις</a:t>
            </a:r>
            <a:endParaRPr lang="en-US" sz="7600" u="none" strike="noStrike" cap="none" dirty="0">
              <a:solidFill>
                <a:srgbClr val="FFD966"/>
              </a:solidFill>
              <a:latin typeface="Arial" charset="0"/>
              <a:ea typeface="Arial" charset="0"/>
              <a:cs typeface="Arial" charset="0"/>
              <a:sym typeface="Cabin"/>
            </a:endParaRPr>
          </a:p>
        </p:txBody>
      </p:sp>
      <p:sp>
        <p:nvSpPr>
          <p:cNvPr id="502" name="Shape 502"/>
          <p:cNvSpPr txBox="1">
            <a:spLocks noGrp="1"/>
          </p:cNvSpPr>
          <p:nvPr>
            <p:ph type="body" idx="1"/>
          </p:nvPr>
        </p:nvSpPr>
        <p:spPr>
          <a:xfrm>
            <a:off x="812800" y="2273446"/>
            <a:ext cx="14630400"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Δεν μπορείτε να χρησιμοποιήσετε </a:t>
            </a:r>
            <a:r>
              <a:rPr lang="el-GR" sz="3600" u="none" strike="noStrike" cap="none" dirty="0">
                <a:solidFill>
                  <a:srgbClr val="FFFF00"/>
                </a:solidFill>
                <a:latin typeface="Arial" charset="0"/>
                <a:ea typeface="Arial" charset="0"/>
                <a:cs typeface="Arial" charset="0"/>
                <a:sym typeface="Cabin"/>
              </a:rPr>
              <a:t>δεσμευμένες λέξεις </a:t>
            </a:r>
            <a:r>
              <a:rPr lang="el-GR" sz="3600" u="none" strike="noStrike" cap="none" dirty="0">
                <a:solidFill>
                  <a:schemeClr val="lt1"/>
                </a:solidFill>
                <a:latin typeface="Arial" charset="0"/>
                <a:ea typeface="Arial" charset="0"/>
                <a:cs typeface="Arial" charset="0"/>
                <a:sym typeface="Cabin"/>
              </a:rPr>
              <a:t>ως ονόματα μεταβλητών / αναγνωριστικών</a:t>
            </a:r>
            <a:endParaRPr lang="en-US" sz="3600" u="none" strike="noStrike" cap="none" dirty="0">
              <a:solidFill>
                <a:schemeClr val="lt1"/>
              </a:solidFill>
              <a:latin typeface="Arial" charset="0"/>
              <a:ea typeface="Arial" charset="0"/>
              <a:cs typeface="Arial" charset="0"/>
              <a:sym typeface="Cabin"/>
            </a:endParaRP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a:solidFill>
                  <a:srgbClr val="FFFF00"/>
                </a:solidFill>
                <a:latin typeface="Courier" charset="0"/>
                <a:ea typeface="Courier" charset="0"/>
                <a:cs typeface="Courier" charset="0"/>
                <a:sym typeface="Cabin"/>
              </a:rPr>
              <a:t>False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class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return</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finally</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None 	</a:t>
            </a:r>
            <a:r>
              <a:rPr lang="de-DE" sz="3200" dirty="0" err="1">
                <a:solidFill>
                  <a:srgbClr val="FFFF00"/>
                </a:solidFill>
                <a:latin typeface="Courier" charset="0"/>
                <a:ea typeface="Courier" charset="0"/>
                <a:cs typeface="Courier" charset="0"/>
                <a:sym typeface="Cabin"/>
              </a:rPr>
              <a:t>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lambda</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continue</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True 	</a:t>
            </a:r>
            <a:r>
              <a:rPr lang="de-DE" sz="3200" dirty="0" err="1">
                <a:solidFill>
                  <a:srgbClr val="FFFF00"/>
                </a:solidFill>
                <a:latin typeface="Courier" charset="0"/>
                <a:ea typeface="Courier" charset="0"/>
                <a:cs typeface="Courier" charset="0"/>
                <a:sym typeface="Cabin"/>
              </a:rPr>
              <a:t>def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from</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while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nonlocal</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and</a:t>
            </a:r>
            <a:r>
              <a:rPr lang="de-DE" sz="3200" dirty="0">
                <a:solidFill>
                  <a:srgbClr val="FFFF00"/>
                </a:solidFill>
                <a:latin typeface="Courier" charset="0"/>
                <a:ea typeface="Courier" charset="0"/>
                <a:cs typeface="Courier" charset="0"/>
                <a:sym typeface="Cabin"/>
              </a:rPr>
              <a:t> 	del 	global 	not 	</a:t>
            </a:r>
            <a:r>
              <a:rPr lang="de-DE" sz="3200" dirty="0" err="1">
                <a:solidFill>
                  <a:srgbClr val="FFFF00"/>
                </a:solidFill>
                <a:latin typeface="Courier" charset="0"/>
                <a:ea typeface="Courier" charset="0"/>
                <a:cs typeface="Courier" charset="0"/>
                <a:sym typeface="Cabin"/>
              </a:rPr>
              <a:t>with</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try</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yield</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assert</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import</a:t>
            </a:r>
            <a:r>
              <a:rPr lang="de-DE" sz="3200" dirty="0">
                <a:solidFill>
                  <a:srgbClr val="FFFF00"/>
                </a:solidFill>
                <a:latin typeface="Courier" charset="0"/>
                <a:ea typeface="Courier" charset="0"/>
                <a:cs typeface="Courier" charset="0"/>
                <a:sym typeface="Cabin"/>
              </a:rPr>
              <a:t> 	pass</a:t>
            </a:r>
          </a:p>
          <a:p>
            <a:pPr lvl="0">
              <a:buClr>
                <a:srgbClr val="FFFF00"/>
              </a:buClr>
              <a:buSzPct val="25000"/>
            </a:pPr>
            <a:r>
              <a:rPr lang="de-DE" sz="3200" dirty="0">
                <a:solidFill>
                  <a:srgbClr val="FFFF00"/>
                </a:solidFill>
                <a:latin typeface="Courier" charset="0"/>
                <a:ea typeface="Courier" charset="0"/>
                <a:cs typeface="Courier" charset="0"/>
                <a:sym typeface="Cabin"/>
              </a:rPr>
              <a:t>break 	</a:t>
            </a:r>
            <a:r>
              <a:rPr lang="de-DE" sz="3200" dirty="0" err="1">
                <a:solidFill>
                  <a:srgbClr val="FFFF00"/>
                </a:solidFill>
                <a:latin typeface="Courier" charset="0"/>
                <a:ea typeface="Courier" charset="0"/>
                <a:cs typeface="Courier" charset="0"/>
                <a:sym typeface="Cabin"/>
              </a:rPr>
              <a:t>except</a:t>
            </a:r>
            <a:r>
              <a:rPr lang="de-DE" sz="3200" dirty="0">
                <a:solidFill>
                  <a:srgbClr val="FFFF00"/>
                </a:solidFill>
                <a:latin typeface="Courier" charset="0"/>
                <a:ea typeface="Courier" charset="0"/>
                <a:cs typeface="Courier" charset="0"/>
                <a:sym typeface="Cabin"/>
              </a:rPr>
              <a:t> 	in 		</a:t>
            </a:r>
            <a:r>
              <a:rPr lang="de-DE" sz="3200" dirty="0" err="1">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extLst>
      <p:ext uri="{BB962C8B-B14F-4D97-AF65-F5344CB8AC3E}">
        <p14:creationId xmlns:p14="http://schemas.microsoft.com/office/powerpoint/2010/main" val="1975938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Σχόλια στην </a:t>
            </a:r>
            <a:r>
              <a:rPr lang="en-US" sz="7600" u="none" strike="noStrike" cap="none" dirty="0">
                <a:solidFill>
                  <a:srgbClr val="FFD966"/>
                </a:solidFill>
                <a:latin typeface="Arial" charset="0"/>
                <a:ea typeface="Arial" charset="0"/>
                <a:cs typeface="Arial" charset="0"/>
                <a:sym typeface="Cabin"/>
              </a:rPr>
              <a:t>Python</a:t>
            </a: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Οτιδήποτε μετά από το</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αγνοείται από την</a:t>
            </a:r>
            <a:r>
              <a:rPr lang="en-US" sz="3600" u="none" strike="noStrike" cap="none" dirty="0">
                <a:solidFill>
                  <a:schemeClr val="lt1"/>
                </a:solidFill>
                <a:latin typeface="Arial" charset="0"/>
                <a:ea typeface="Arial" charset="0"/>
                <a:cs typeface="Arial" charset="0"/>
                <a:sym typeface="Cabin"/>
              </a:rPr>
              <a:t> Python</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Γιατί Σχόλια;</a:t>
            </a:r>
            <a:endParaRPr lang="en-US" sz="3600" u="none" strike="noStrike" cap="none" dirty="0">
              <a:solidFill>
                <a:schemeClr val="lt1"/>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Περιγράφουν τι πρόκειται να συμβεί σε με μια ακολουθία κώδικα</a:t>
            </a:r>
            <a:endParaRPr lang="en-US" sz="3600" u="none" strike="noStrike" cap="none" dirty="0">
              <a:solidFill>
                <a:schemeClr val="lt1"/>
              </a:solidFill>
              <a:latin typeface="Arial" charset="0"/>
              <a:ea typeface="Arial" charset="0"/>
              <a:cs typeface="Arial" charset="0"/>
              <a:sym typeface="Cabin"/>
            </a:endParaRPr>
          </a:p>
          <a:p>
            <a:pPr marL="1165225" marR="0" lvl="1" indent="-495300"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Τεκμηρίωση αυτού που έγραψε τον κώδικα ή άλλες βοηθητικές πληροφορίες</a:t>
            </a:r>
            <a:endParaRPr lang="en-US" sz="3600" u="none" strike="noStrike" cap="none" dirty="0">
              <a:solidFill>
                <a:schemeClr val="lt1"/>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Ακυρώνει μια γραμμή κώδικα – ίσως προσωρινά</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3752236" y="685801"/>
            <a:ext cx="8751529" cy="7620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t>
            </a:r>
            <a:r>
              <a:rPr lang="el-GR" sz="2400" i="0" u="none" strike="noStrike" cap="none" dirty="0">
                <a:solidFill>
                  <a:srgbClr val="FFFF00"/>
                </a:solidFill>
                <a:latin typeface="Courier"/>
                <a:ea typeface="Courier"/>
                <a:cs typeface="Courier"/>
                <a:sym typeface="Courier New"/>
              </a:rPr>
              <a:t>Δέχεται το όνομα του αρχείου και το ανοίγει</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name = input('Enter file:')</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handle = open(name, 'r')</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t>
            </a:r>
            <a:r>
              <a:rPr lang="el-GR" sz="2400" i="0" u="none" strike="noStrike" cap="none" dirty="0">
                <a:solidFill>
                  <a:srgbClr val="FFFF00"/>
                </a:solidFill>
                <a:latin typeface="Courier"/>
                <a:ea typeface="Courier"/>
                <a:cs typeface="Courier"/>
                <a:sym typeface="Courier New"/>
              </a:rPr>
              <a:t>Μετρά τη συχνότητα των λέξεων</a:t>
            </a:r>
            <a:endParaRPr lang="en-US" sz="2400" i="0" u="none" strike="noStrike" cap="none" dirty="0">
              <a:solidFill>
                <a:srgbClr val="FFFF00"/>
              </a:solidFill>
              <a:latin typeface="Courier"/>
              <a:ea typeface="Courier"/>
              <a:cs typeface="Courier"/>
              <a:sym typeface="Courier New"/>
            </a:endParaRPr>
          </a:p>
          <a:p>
            <a:pPr lvl="0">
              <a:buClr>
                <a:srgbClr val="FFFFFF"/>
              </a:buClr>
              <a:buSzPct val="25000"/>
            </a:pPr>
            <a:r>
              <a:rPr lang="en-US" sz="2400" dirty="0">
                <a:solidFill>
                  <a:srgbClr val="FFFFFF"/>
                </a:solidFill>
                <a:latin typeface="Courier"/>
                <a:ea typeface="Courier"/>
                <a:cs typeface="Courier"/>
                <a:sym typeface="Courier New"/>
              </a:rPr>
              <a:t>counts = </a:t>
            </a:r>
            <a:r>
              <a:rPr lang="en-US" sz="2400" dirty="0" err="1">
                <a:solidFill>
                  <a:srgbClr val="FFFFFF"/>
                </a:solidFill>
                <a:latin typeface="Courier"/>
                <a:ea typeface="Courier"/>
                <a:cs typeface="Courier"/>
                <a:sym typeface="Courier New"/>
              </a:rPr>
              <a:t>dict</a:t>
            </a:r>
            <a:r>
              <a:rPr lang="en-US" sz="2400" dirty="0">
                <a:solidFill>
                  <a:srgbClr val="FFFFFF"/>
                </a:solidFill>
                <a:latin typeface="Courier"/>
                <a:ea typeface="Courier"/>
                <a:cs typeface="Courier"/>
                <a:sym typeface="Courier New"/>
              </a:rPr>
              <a:t>()</a:t>
            </a:r>
          </a:p>
          <a:p>
            <a:pPr lvl="0">
              <a:buClr>
                <a:srgbClr val="FFFFFF"/>
              </a:buClr>
              <a:buSzPct val="25000"/>
            </a:pPr>
            <a:r>
              <a:rPr lang="en-US" sz="2400" dirty="0">
                <a:solidFill>
                  <a:srgbClr val="FFFFFF"/>
                </a:solidFill>
                <a:latin typeface="Courier"/>
                <a:ea typeface="Courier"/>
                <a:cs typeface="Courier"/>
                <a:sym typeface="Courier New"/>
              </a:rPr>
              <a:t>for line in handle:</a:t>
            </a:r>
          </a:p>
          <a:p>
            <a:pPr lvl="0">
              <a:buClr>
                <a:srgbClr val="FFFFFF"/>
              </a:buClr>
              <a:buSzPct val="25000"/>
            </a:pPr>
            <a:r>
              <a:rPr lang="en-US" sz="2400" dirty="0">
                <a:solidFill>
                  <a:srgbClr val="FFFFFF"/>
                </a:solidFill>
                <a:latin typeface="Courier"/>
                <a:ea typeface="Courier"/>
                <a:cs typeface="Courier"/>
                <a:sym typeface="Courier New"/>
              </a:rPr>
              <a:t>    words = </a:t>
            </a:r>
            <a:r>
              <a:rPr lang="en-US" sz="2400" dirty="0" err="1">
                <a:solidFill>
                  <a:srgbClr val="FFFFFF"/>
                </a:solidFill>
                <a:latin typeface="Courier"/>
                <a:ea typeface="Courier"/>
                <a:cs typeface="Courier"/>
                <a:sym typeface="Courier New"/>
              </a:rPr>
              <a:t>line.split</a:t>
            </a:r>
            <a:r>
              <a:rPr lang="en-US" sz="2400" dirty="0">
                <a:solidFill>
                  <a:srgbClr val="FFFFFF"/>
                </a:solidFill>
                <a:latin typeface="Courier"/>
                <a:ea typeface="Courier"/>
                <a:cs typeface="Courier"/>
                <a:sym typeface="Courier New"/>
              </a:rPr>
              <a:t>()</a:t>
            </a:r>
          </a:p>
          <a:p>
            <a:pPr lvl="0">
              <a:buClr>
                <a:srgbClr val="FFFFFF"/>
              </a:buClr>
              <a:buSzPct val="25000"/>
            </a:pPr>
            <a:r>
              <a:rPr lang="en-US" sz="2400" dirty="0">
                <a:solidFill>
                  <a:srgbClr val="FFFFFF"/>
                </a:solidFill>
                <a:latin typeface="Courier"/>
                <a:ea typeface="Courier"/>
                <a:cs typeface="Courier"/>
                <a:sym typeface="Courier New"/>
              </a:rPr>
              <a:t>    for word in words:</a:t>
            </a:r>
          </a:p>
          <a:p>
            <a:pPr lvl="0">
              <a:buClr>
                <a:srgbClr val="FFFFFF"/>
              </a:buClr>
              <a:buSzPct val="25000"/>
            </a:pPr>
            <a:r>
              <a:rPr lang="en-US" sz="2400" dirty="0">
                <a:solidFill>
                  <a:srgbClr val="FFFFFF"/>
                </a:solidFill>
                <a:latin typeface="Courier"/>
                <a:ea typeface="Courier"/>
                <a:cs typeface="Courier"/>
                <a:sym typeface="Courier New"/>
              </a:rPr>
              <a:t>        counts[word] = </a:t>
            </a:r>
            <a:r>
              <a:rPr lang="en-US" sz="2400" dirty="0" err="1">
                <a:solidFill>
                  <a:srgbClr val="FFFFFF"/>
                </a:solidFill>
                <a:latin typeface="Courier"/>
                <a:ea typeface="Courier"/>
                <a:cs typeface="Courier"/>
                <a:sym typeface="Courier New"/>
              </a:rPr>
              <a:t>counts.get</a:t>
            </a:r>
            <a:r>
              <a:rPr lang="en-US" sz="2400" dirty="0">
                <a:solidFill>
                  <a:srgbClr val="FFFFFF"/>
                </a:solidFill>
                <a:latin typeface="Courier"/>
                <a:ea typeface="Courier"/>
                <a:cs typeface="Courier"/>
                <a:sym typeface="Courier New"/>
              </a:rPr>
              <a:t>(word,0) + 1</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t>
            </a:r>
            <a:r>
              <a:rPr lang="el-GR" sz="2400" i="0" u="none" strike="noStrike" cap="none" dirty="0">
                <a:solidFill>
                  <a:srgbClr val="FFFF00"/>
                </a:solidFill>
                <a:latin typeface="Courier"/>
                <a:ea typeface="Courier"/>
                <a:cs typeface="Courier"/>
                <a:sym typeface="Courier New"/>
              </a:rPr>
              <a:t>Βρίσκει την περισσότερο επαναλαμβανόμενη λέξη</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err="1">
                <a:solidFill>
                  <a:srgbClr val="FFFFFF"/>
                </a:solidFill>
                <a:latin typeface="Courier"/>
                <a:ea typeface="Courier"/>
                <a:cs typeface="Courier"/>
                <a:sym typeface="Courier New"/>
              </a:rPr>
              <a:t>bigcount</a:t>
            </a:r>
            <a:r>
              <a:rPr lang="en-US" sz="2400" i="0" u="none" strike="noStrike" cap="none" dirty="0">
                <a:solidFill>
                  <a:srgbClr val="FFFFFF"/>
                </a:solidFill>
                <a:latin typeface="Courier"/>
                <a:ea typeface="Courier"/>
                <a:cs typeface="Courier"/>
                <a:sym typeface="Courier New"/>
              </a:rPr>
              <a:t> = None</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err="1">
                <a:solidFill>
                  <a:srgbClr val="FFFFFF"/>
                </a:solidFill>
                <a:latin typeface="Courier"/>
                <a:ea typeface="Courier"/>
                <a:cs typeface="Courier"/>
                <a:sym typeface="Courier New"/>
              </a:rPr>
              <a:t>bigword</a:t>
            </a:r>
            <a:r>
              <a:rPr lang="en-US" sz="2400" i="0" u="none" strike="noStrike" cap="none" dirty="0">
                <a:solidFill>
                  <a:srgbClr val="FFFFFF"/>
                </a:solidFill>
                <a:latin typeface="Courier"/>
                <a:ea typeface="Courier"/>
                <a:cs typeface="Courier"/>
                <a:sym typeface="Courier New"/>
              </a:rPr>
              <a:t> = None</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for </a:t>
            </a:r>
            <a:r>
              <a:rPr lang="en-US" sz="2400" i="0" u="none" strike="noStrike" cap="none" dirty="0" err="1">
                <a:solidFill>
                  <a:srgbClr val="FFFFFF"/>
                </a:solidFill>
                <a:latin typeface="Courier"/>
                <a:ea typeface="Courier"/>
                <a:cs typeface="Courier"/>
                <a:sym typeface="Courier New"/>
              </a:rPr>
              <a:t>word,count</a:t>
            </a:r>
            <a:r>
              <a:rPr lang="en-US" sz="2400" i="0" u="none" strike="noStrike" cap="none" dirty="0">
                <a:solidFill>
                  <a:srgbClr val="FFFFFF"/>
                </a:solidFill>
                <a:latin typeface="Courier"/>
                <a:ea typeface="Courier"/>
                <a:cs typeface="Courier"/>
                <a:sym typeface="Courier New"/>
              </a:rPr>
              <a:t> in </a:t>
            </a:r>
            <a:r>
              <a:rPr lang="en-US" sz="2400" i="0" u="none" strike="noStrike" cap="none" dirty="0" err="1">
                <a:solidFill>
                  <a:srgbClr val="FFFFFF"/>
                </a:solidFill>
                <a:latin typeface="Courier"/>
                <a:ea typeface="Courier"/>
                <a:cs typeface="Courier"/>
                <a:sym typeface="Courier New"/>
              </a:rPr>
              <a:t>counts.items</a:t>
            </a:r>
            <a:r>
              <a:rPr lang="en-US" sz="2400" i="0" u="none" strike="noStrike" cap="none" dirty="0">
                <a:solidFill>
                  <a:srgbClr val="FFFFFF"/>
                </a:solidFill>
                <a:latin typeface="Courier"/>
                <a:ea typeface="Courier"/>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    if </a:t>
            </a:r>
            <a:r>
              <a:rPr lang="en-US" sz="2400" i="0" u="none" strike="noStrike" cap="none" dirty="0" err="1">
                <a:solidFill>
                  <a:srgbClr val="FFFFFF"/>
                </a:solidFill>
                <a:latin typeface="Courier"/>
                <a:ea typeface="Courier"/>
                <a:cs typeface="Courier"/>
                <a:sym typeface="Courier New"/>
              </a:rPr>
              <a:t>bigcount</a:t>
            </a:r>
            <a:r>
              <a:rPr lang="en-US" sz="2400" i="0" u="none" strike="noStrike" cap="none" dirty="0">
                <a:solidFill>
                  <a:srgbClr val="FFFFFF"/>
                </a:solidFill>
                <a:latin typeface="Courier"/>
                <a:ea typeface="Courier"/>
                <a:cs typeface="Courier"/>
                <a:sym typeface="Courier New"/>
              </a:rPr>
              <a:t> is None or count &gt; </a:t>
            </a:r>
            <a:r>
              <a:rPr lang="en-US" sz="2400" i="0" u="none" strike="noStrike" cap="none" dirty="0" err="1">
                <a:solidFill>
                  <a:srgbClr val="FFFFFF"/>
                </a:solidFill>
                <a:latin typeface="Courier"/>
                <a:ea typeface="Courier"/>
                <a:cs typeface="Courier"/>
                <a:sym typeface="Courier New"/>
              </a:rPr>
              <a:t>bigcount</a:t>
            </a:r>
            <a:r>
              <a:rPr lang="en-US" sz="2400" i="0" u="none" strike="noStrike" cap="none" dirty="0">
                <a:solidFill>
                  <a:srgbClr val="FFFFFF"/>
                </a:solidFill>
                <a:latin typeface="Courier"/>
                <a:ea typeface="Courier"/>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        </a:t>
            </a:r>
            <a:r>
              <a:rPr lang="en-US" sz="2400" i="0" u="none" strike="noStrike" cap="none" dirty="0" err="1">
                <a:solidFill>
                  <a:srgbClr val="FFFFFF"/>
                </a:solidFill>
                <a:latin typeface="Courier"/>
                <a:ea typeface="Courier"/>
                <a:cs typeface="Courier"/>
                <a:sym typeface="Courier New"/>
              </a:rPr>
              <a:t>bigword</a:t>
            </a:r>
            <a:r>
              <a:rPr lang="en-US" sz="2400" i="0" u="none" strike="noStrike" cap="none" dirty="0">
                <a:solidFill>
                  <a:srgbClr val="FFFFFF"/>
                </a:solidFill>
                <a:latin typeface="Courier"/>
                <a:ea typeface="Courier"/>
                <a:cs typeface="Courier"/>
                <a:sym typeface="Courier New"/>
              </a:rPr>
              <a:t> = word</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        </a:t>
            </a:r>
            <a:r>
              <a:rPr lang="en-US" sz="2400" i="0" u="none" strike="noStrike" cap="none" dirty="0" err="1">
                <a:solidFill>
                  <a:srgbClr val="FFFFFF"/>
                </a:solidFill>
                <a:latin typeface="Courier"/>
                <a:ea typeface="Courier"/>
                <a:cs typeface="Courier"/>
                <a:sym typeface="Courier New"/>
              </a:rPr>
              <a:t>bigcount</a:t>
            </a:r>
            <a:r>
              <a:rPr lang="en-US" sz="2400" i="0" u="none" strike="noStrike" cap="none" dirty="0">
                <a:solidFill>
                  <a:srgbClr val="FFFFFF"/>
                </a:solidFill>
                <a:latin typeface="Courier"/>
                <a:ea typeface="Courier"/>
                <a:cs typeface="Courier"/>
                <a:sym typeface="Courier New"/>
              </a:rPr>
              <a:t> = count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t>
            </a:r>
            <a:r>
              <a:rPr lang="el-GR" sz="2400" dirty="0">
                <a:solidFill>
                  <a:srgbClr val="FFFF00"/>
                </a:solidFill>
                <a:latin typeface="Courier"/>
                <a:ea typeface="Courier"/>
                <a:cs typeface="Courier"/>
                <a:sym typeface="Courier New"/>
              </a:rPr>
              <a:t>Τ</a:t>
            </a:r>
            <a:r>
              <a:rPr lang="el-GR" sz="2400" i="0" u="none" strike="noStrike" cap="none" dirty="0">
                <a:solidFill>
                  <a:srgbClr val="FFFF00"/>
                </a:solidFill>
                <a:latin typeface="Courier"/>
                <a:ea typeface="Courier"/>
                <a:cs typeface="Courier"/>
                <a:sym typeface="Courier New"/>
              </a:rPr>
              <a:t>ελείωσαν όλα</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2400" dirty="0">
                <a:solidFill>
                  <a:srgbClr val="FFFFFF"/>
                </a:solidFill>
                <a:latin typeface="Courier"/>
                <a:ea typeface="Courier"/>
                <a:cs typeface="Courier"/>
                <a:sym typeface="Courier New"/>
              </a:rPr>
              <a:t>p</a:t>
            </a:r>
            <a:r>
              <a:rPr lang="en-US" sz="2400" i="0" u="none" strike="noStrike" cap="none" dirty="0">
                <a:solidFill>
                  <a:srgbClr val="FFFFFF"/>
                </a:solidFill>
                <a:latin typeface="Courier"/>
                <a:ea typeface="Courier"/>
                <a:cs typeface="Courier"/>
                <a:sym typeface="Courier New"/>
              </a:rPr>
              <a:t>rint(</a:t>
            </a:r>
            <a:r>
              <a:rPr lang="en-US" sz="2400" i="0" u="none" strike="noStrike" cap="none" dirty="0" err="1">
                <a:solidFill>
                  <a:srgbClr val="FFFFFF"/>
                </a:solidFill>
                <a:latin typeface="Courier"/>
                <a:ea typeface="Courier"/>
                <a:cs typeface="Courier"/>
                <a:sym typeface="Courier New"/>
              </a:rPr>
              <a:t>bigword</a:t>
            </a:r>
            <a:r>
              <a:rPr lang="en-US" sz="2400" i="0" u="none" strike="noStrike" cap="none" dirty="0">
                <a:solidFill>
                  <a:srgbClr val="FFFFFF"/>
                </a:solidFill>
                <a:latin typeface="Courier"/>
                <a:ea typeface="Courier"/>
                <a:cs typeface="Courier"/>
                <a:sym typeface="Courier New"/>
              </a:rPr>
              <a:t>, </a:t>
            </a:r>
            <a:r>
              <a:rPr lang="en-US" sz="2400" i="0" u="none" strike="noStrike" cap="none" dirty="0" err="1">
                <a:solidFill>
                  <a:srgbClr val="FFFFFF"/>
                </a:solidFill>
                <a:latin typeface="Courier"/>
                <a:ea typeface="Courier"/>
                <a:cs typeface="Courier"/>
                <a:sym typeface="Courier New"/>
              </a:rPr>
              <a:t>bigcount</a:t>
            </a:r>
            <a:r>
              <a:rPr lang="en-US" sz="2400" i="0" u="none" strike="noStrike" cap="none" dirty="0">
                <a:solidFill>
                  <a:srgbClr val="FFFFFF"/>
                </a:solidFill>
                <a:latin typeface="Courier"/>
                <a:ea typeface="Courier"/>
                <a:cs typeface="Courier"/>
                <a:sym typeface="Courier New"/>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812800" y="785812"/>
            <a:ext cx="13745390"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541" name="Shape 541"/>
          <p:cNvSpPr txBox="1">
            <a:spLocks noGrp="1"/>
          </p:cNvSpPr>
          <p:nvPr>
            <p:ph type="body" idx="1"/>
          </p:nvPr>
        </p:nvSpPr>
        <p:spPr>
          <a:xfrm>
            <a:off x="1362894" y="2659529"/>
            <a:ext cx="6427286" cy="5508158"/>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Τύπος</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Δεσμευμένες λέξεις</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Μεταβλητές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μνημονικά</a:t>
            </a:r>
            <a:r>
              <a:rPr lang="en-US" sz="3600" u="none" strike="noStrike" cap="none" dirty="0">
                <a:solidFill>
                  <a:schemeClr val="lt1"/>
                </a:solidFill>
                <a:latin typeface="Arial" charset="0"/>
                <a:ea typeface="Arial" charset="0"/>
                <a:cs typeface="Arial" charset="0"/>
                <a:sym typeface="Cabin"/>
              </a:rPr>
              <a:t>)</a:t>
            </a: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Τελεστές</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Προτεραιότητα τελεστών</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3500"/>
              </a:spcBef>
              <a:spcAft>
                <a:spcPts val="0"/>
              </a:spcAft>
              <a:buNone/>
            </a:pPr>
            <a:endParaRPr sz="3600" dirty="0"/>
          </a:p>
        </p:txBody>
      </p:sp>
      <p:sp>
        <p:nvSpPr>
          <p:cNvPr id="543" name="Shape 543"/>
          <p:cNvSpPr txBox="1">
            <a:spLocks noGrp="1"/>
          </p:cNvSpPr>
          <p:nvPr>
            <p:ph type="body" idx="4294967295"/>
          </p:nvPr>
        </p:nvSpPr>
        <p:spPr>
          <a:xfrm>
            <a:off x="8753402" y="2659529"/>
            <a:ext cx="6532697" cy="5395913"/>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Διαίρεση ακεραίων</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Μετατροπές μεταξύ τύπων</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Είσοδος από το χρήστη</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Σχόλια</a:t>
            </a:r>
            <a:r>
              <a:rPr lang="en-US" sz="3600" u="none" strike="noStrike" cap="none" dirty="0">
                <a:solidFill>
                  <a:schemeClr val="lt1"/>
                </a:solidFill>
                <a:latin typeface="Arial" charset="0"/>
                <a:ea typeface="Arial" charset="0"/>
                <a:cs typeface="Arial" charset="0"/>
                <a:sym typeface="Cabin"/>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p:nvPr/>
        </p:nvSpPr>
        <p:spPr>
          <a:xfrm>
            <a:off x="687387" y="985837"/>
            <a:ext cx="2727325"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FFFF00"/>
                </a:solidFill>
                <a:latin typeface="Arial" charset="0"/>
                <a:ea typeface="Arial" charset="0"/>
                <a:cs typeface="Arial" charset="0"/>
                <a:sym typeface="Cabin"/>
              </a:rPr>
              <a:t>Άσκηση</a:t>
            </a:r>
            <a:endParaRPr lang="en-US" sz="3800" u="none" strike="noStrike" cap="none" dirty="0">
              <a:solidFill>
                <a:srgbClr val="FFFF00"/>
              </a:solidFill>
              <a:latin typeface="Arial" charset="0"/>
              <a:ea typeface="Arial" charset="0"/>
              <a:cs typeface="Arial" charset="0"/>
              <a:sym typeface="Cabin"/>
            </a:endParaRPr>
          </a:p>
        </p:txBody>
      </p:sp>
      <p:sp>
        <p:nvSpPr>
          <p:cNvPr id="535" name="Shape 535"/>
          <p:cNvSpPr txBox="1"/>
          <p:nvPr/>
        </p:nvSpPr>
        <p:spPr>
          <a:xfrm>
            <a:off x="2259369" y="2413000"/>
            <a:ext cx="11825339" cy="4449669"/>
          </a:xfrm>
          <a:prstGeom prst="rect">
            <a:avLst/>
          </a:prstGeom>
          <a:noFill/>
          <a:ln>
            <a:noFill/>
          </a:ln>
        </p:spPr>
        <p:txBody>
          <a:bodyPr lIns="0" tIns="0" rIns="0" bIns="0" anchor="ctr" anchorCtr="0">
            <a:noAutofit/>
          </a:bodyPr>
          <a:lstStyle/>
          <a:p>
            <a:pPr marL="45720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Γράψτε ένα πρόγραμμα που θα ζητά από το χρήστη ώρες και ποσό ανά ώρα, για τον υπολογισμό του ακαθάριστου μισθού.</a:t>
            </a:r>
            <a:br>
              <a:rPr lang="en-US" sz="3800" u="none" strike="noStrike" cap="none" dirty="0">
                <a:solidFill>
                  <a:schemeClr val="lt1"/>
                </a:solidFill>
                <a:latin typeface="Arial" charset="0"/>
                <a:ea typeface="Arial" charset="0"/>
                <a:cs typeface="Arial" charset="0"/>
                <a:sym typeface="Cabin"/>
              </a:rPr>
            </a:br>
            <a:endParaRPr lang="en-US" sz="3800" u="none" strike="noStrike" cap="none" dirty="0">
              <a:solidFill>
                <a:schemeClr val="lt1"/>
              </a:solidFill>
              <a:latin typeface="Arial" charset="0"/>
              <a:ea typeface="Arial" charset="0"/>
              <a:cs typeface="Arial" charset="0"/>
              <a:sym typeface="Cabin"/>
            </a:endParaRPr>
          </a:p>
          <a:p>
            <a:pPr marL="45720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Ώρες</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35</a:t>
            </a:r>
            <a:r>
              <a:rPr lang="en-US" sz="3800" u="none" strike="noStrike" cap="none" dirty="0">
                <a:solidFill>
                  <a:schemeClr val="lt1"/>
                </a:solidFill>
                <a:latin typeface="Courier" charset="0"/>
                <a:ea typeface="Courier" charset="0"/>
                <a:cs typeface="Courier" charset="0"/>
                <a:sym typeface="Cabin"/>
              </a:rPr>
              <a:t> </a:t>
            </a:r>
          </a:p>
          <a:p>
            <a:pPr marL="45720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Ποσό/Ώρα</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2.75 </a:t>
            </a:r>
          </a:p>
          <a:p>
            <a:pPr marL="457200" marR="0" lvl="0" indent="0" algn="l" rtl="0">
              <a:lnSpc>
                <a:spcPct val="100000"/>
              </a:lnSpc>
              <a:spcBef>
                <a:spcPts val="0"/>
              </a:spcBef>
              <a:spcAft>
                <a:spcPts val="0"/>
              </a:spcAft>
              <a:buClr>
                <a:schemeClr val="lt1"/>
              </a:buClr>
              <a:buSzPct val="25000"/>
              <a:buFont typeface="Cabin"/>
              <a:buNone/>
            </a:pPr>
            <a:endParaRPr lang="en-US" sz="3800" u="none" strike="noStrike" cap="none" dirty="0">
              <a:solidFill>
                <a:srgbClr val="FFFF00"/>
              </a:solidFill>
              <a:latin typeface="Courier" charset="0"/>
              <a:ea typeface="Courier" charset="0"/>
              <a:cs typeface="Courier" charset="0"/>
              <a:sym typeface="Cabin"/>
            </a:endParaRPr>
          </a:p>
          <a:p>
            <a:pPr marL="45720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Μισθός</a:t>
            </a:r>
            <a:r>
              <a:rPr lang="en-US" sz="3800" u="none" strike="noStrike" cap="none" dirty="0">
                <a:solidFill>
                  <a:schemeClr val="lt1"/>
                </a:solidFill>
                <a:latin typeface="Courier" charset="0"/>
                <a:ea typeface="Courier" charset="0"/>
                <a:cs typeface="Courier" charset="0"/>
                <a:sym typeface="Cabin"/>
              </a:rPr>
              <a:t>: 96.25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812800" y="542812"/>
            <a:ext cx="14630400"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Μεταβλητές</a:t>
            </a:r>
            <a:endParaRPr lang="en-US" sz="7600" u="none" strike="noStrike" cap="none" dirty="0">
              <a:solidFill>
                <a:srgbClr val="FFD966"/>
              </a:solidFill>
              <a:latin typeface="Arial" charset="0"/>
              <a:ea typeface="Arial" charset="0"/>
              <a:cs typeface="Arial" charset="0"/>
              <a:sym typeface="Cabin"/>
            </a:endParaRPr>
          </a:p>
        </p:txBody>
      </p:sp>
      <p:sp>
        <p:nvSpPr>
          <p:cNvPr id="258" name="Shape 258"/>
          <p:cNvSpPr txBox="1">
            <a:spLocks noGrp="1"/>
          </p:cNvSpPr>
          <p:nvPr>
            <p:ph type="body" idx="1"/>
          </p:nvPr>
        </p:nvSpPr>
        <p:spPr>
          <a:xfrm>
            <a:off x="812800" y="1827383"/>
            <a:ext cx="14630400" cy="3470161"/>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Μια</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είναι ένα όνομα αντιστοιχισμένο στη μνήμη, όπου ο προγραμματιστής μπορεί να αποθηκεύσει δεδομένα και αργότερα να τα ανακτήσει με ανα</a:t>
            </a:r>
            <a:r>
              <a:rPr lang="el-GR" sz="3200" dirty="0">
                <a:solidFill>
                  <a:schemeClr val="lt1"/>
                </a:solidFill>
                <a:latin typeface="Arial" charset="0"/>
                <a:ea typeface="Arial" charset="0"/>
                <a:cs typeface="Arial" charset="0"/>
                <a:sym typeface="Cabin"/>
              </a:rPr>
              <a:t>φορά του «ονόματος» της </a:t>
            </a:r>
            <a:r>
              <a:rPr lang="el-GR" sz="3200" u="none" strike="noStrike" cap="none" dirty="0">
                <a:solidFill>
                  <a:srgbClr val="00FF00"/>
                </a:solidFill>
                <a:latin typeface="Arial" charset="0"/>
                <a:ea typeface="Arial" charset="0"/>
                <a:cs typeface="Arial" charset="0"/>
                <a:sym typeface="Cabin"/>
              </a:rPr>
              <a:t>μεταβλητής</a:t>
            </a:r>
            <a:r>
              <a:rPr lang="el-GR" sz="3200" u="none" strike="noStrike" cap="none" dirty="0">
                <a:solidFill>
                  <a:schemeClr val="lt1"/>
                </a:solidFill>
                <a:latin typeface="Arial" charset="0"/>
                <a:ea typeface="Arial" charset="0"/>
                <a:cs typeface="Arial" charset="0"/>
                <a:sym typeface="Cabin"/>
              </a:rPr>
              <a:t>.</a:t>
            </a:r>
            <a:endParaRPr lang="en-US" sz="3200" b="0" i="0" u="none" strike="noStrike" cap="none" dirty="0">
              <a:solidFill>
                <a:schemeClr val="lt1"/>
              </a:solidFil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επιλέγουν τα ονόματα των </a:t>
            </a:r>
            <a:r>
              <a:rPr lang="el-GR" sz="3200" dirty="0">
                <a:solidFill>
                  <a:srgbClr val="00FF00"/>
                </a:solidFill>
                <a:latin typeface="Arial" charset="0"/>
                <a:cs typeface="Arial" charset="0"/>
                <a:sym typeface="Cabin"/>
              </a:rPr>
              <a:t>μεταβλητών</a:t>
            </a:r>
            <a:endParaRPr lang="en-US" sz="3200" dirty="0">
              <a:solidFill>
                <a:srgbClr val="00FF00"/>
              </a:solidFill>
              <a:latin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Μπορείτε να αλλάξετε το περιεχόμενο μιας </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μεταβλητής</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σε επόμενη εντολή</a:t>
            </a:r>
            <a:endParaRPr lang="en-US" sz="3200" u="none" strike="noStrike" cap="none" dirty="0">
              <a:solidFill>
                <a:schemeClr val="lt1"/>
              </a:solidFill>
              <a:latin typeface="Arial" charset="0"/>
              <a:ea typeface="Arial" charset="0"/>
              <a:cs typeface="Arial" charset="0"/>
              <a:sym typeface="Cabin"/>
            </a:endParaRPr>
          </a:p>
        </p:txBody>
      </p:sp>
      <p:sp>
        <p:nvSpPr>
          <p:cNvPr id="259" name="Shape 259"/>
          <p:cNvSpPr txBox="1"/>
          <p:nvPr/>
        </p:nvSpPr>
        <p:spPr>
          <a:xfrm>
            <a:off x="10388600" y="5770301"/>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12.2</a:t>
            </a:r>
          </a:p>
        </p:txBody>
      </p:sp>
      <p:sp>
        <p:nvSpPr>
          <p:cNvPr id="260" name="Shape 260"/>
          <p:cNvSpPr txBox="1"/>
          <p:nvPr/>
        </p:nvSpPr>
        <p:spPr>
          <a:xfrm>
            <a:off x="9534525" y="5967151"/>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261" name="Shape 261"/>
          <p:cNvSpPr txBox="1"/>
          <p:nvPr/>
        </p:nvSpPr>
        <p:spPr>
          <a:xfrm>
            <a:off x="10350500" y="7408601"/>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14               </a:t>
            </a:r>
          </a:p>
        </p:txBody>
      </p:sp>
      <p:sp>
        <p:nvSpPr>
          <p:cNvPr id="262" name="Shape 262"/>
          <p:cNvSpPr txBox="1"/>
          <p:nvPr/>
        </p:nvSpPr>
        <p:spPr>
          <a:xfrm>
            <a:off x="9518650" y="7611801"/>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y</a:t>
            </a:r>
          </a:p>
        </p:txBody>
      </p:sp>
      <p:sp>
        <p:nvSpPr>
          <p:cNvPr id="263" name="Shape 263"/>
          <p:cNvSpPr txBox="1"/>
          <p:nvPr/>
        </p:nvSpPr>
        <p:spPr>
          <a:xfrm>
            <a:off x="2624125" y="6001964"/>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x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y</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14</a:t>
            </a:r>
          </a:p>
          <a:p>
            <a:pPr marL="0" marR="0" lvl="0" indent="0" algn="ctr" rtl="0">
              <a:lnSpc>
                <a:spcPct val="100000"/>
              </a:lnSpc>
              <a:spcBef>
                <a:spcPts val="0"/>
              </a:spcBef>
              <a:spcAft>
                <a:spcPts val="0"/>
              </a:spcAft>
              <a:buNone/>
            </a:pPr>
            <a:endParaRPr sz="4800" b="1" dirty="0">
              <a:latin typeface="Courier"/>
              <a:ea typeface="Courier"/>
              <a:cs typeface="Courier"/>
              <a:sym typeface="Courier New"/>
            </a:endParaRPr>
          </a:p>
        </p:txBody>
      </p:sp>
      <p:sp>
        <p:nvSpPr>
          <p:cNvPr id="264" name="Shape 264"/>
          <p:cNvSpPr txBox="1"/>
          <p:nvPr/>
        </p:nvSpPr>
        <p:spPr>
          <a:xfrm>
            <a:off x="2624125" y="80343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a:latin typeface="Courier"/>
              <a:ea typeface="Courier"/>
              <a:cs typeface="Courier"/>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9" name="Shape 259"/>
          <p:cNvSpPr txBox="1"/>
          <p:nvPr/>
        </p:nvSpPr>
        <p:spPr>
          <a:xfrm>
            <a:off x="10388600" y="5776342"/>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12.2</a:t>
            </a:r>
          </a:p>
        </p:txBody>
      </p:sp>
      <p:sp>
        <p:nvSpPr>
          <p:cNvPr id="260" name="Shape 260"/>
          <p:cNvSpPr txBox="1"/>
          <p:nvPr/>
        </p:nvSpPr>
        <p:spPr>
          <a:xfrm>
            <a:off x="9534525" y="5973192"/>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261" name="Shape 261"/>
          <p:cNvSpPr txBox="1"/>
          <p:nvPr/>
        </p:nvSpPr>
        <p:spPr>
          <a:xfrm>
            <a:off x="10350500" y="7414642"/>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14               </a:t>
            </a:r>
          </a:p>
        </p:txBody>
      </p:sp>
      <p:sp>
        <p:nvSpPr>
          <p:cNvPr id="262" name="Shape 262"/>
          <p:cNvSpPr txBox="1"/>
          <p:nvPr/>
        </p:nvSpPr>
        <p:spPr>
          <a:xfrm>
            <a:off x="9518650" y="7617842"/>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y</a:t>
            </a:r>
          </a:p>
        </p:txBody>
      </p:sp>
      <p:grpSp>
        <p:nvGrpSpPr>
          <p:cNvPr id="10" name="Shape 276"/>
          <p:cNvGrpSpPr/>
          <p:nvPr/>
        </p:nvGrpSpPr>
        <p:grpSpPr>
          <a:xfrm>
            <a:off x="10690224" y="6012880"/>
            <a:ext cx="763600" cy="903398"/>
            <a:chOff x="0" y="0"/>
            <a:chExt cx="762000" cy="901775"/>
          </a:xfrm>
        </p:grpSpPr>
        <p:cxnSp>
          <p:nvCxnSpPr>
            <p:cNvPr id="11" name="Shape 277"/>
            <p:cNvCxnSpPr/>
            <p:nvPr/>
          </p:nvCxnSpPr>
          <p:spPr>
            <a:xfrm flipH="1">
              <a:off x="0" y="15875"/>
              <a:ext cx="762000" cy="885900"/>
            </a:xfrm>
            <a:prstGeom prst="straightConnector1">
              <a:avLst/>
            </a:prstGeom>
            <a:noFill/>
            <a:ln w="63500" cap="rnd" cmpd="sng">
              <a:solidFill>
                <a:srgbClr val="FFFF00"/>
              </a:solidFill>
              <a:prstDash val="solid"/>
              <a:miter/>
              <a:headEnd type="none" w="med" len="med"/>
              <a:tailEnd type="none" w="med" len="med"/>
            </a:ln>
          </p:spPr>
        </p:cxnSp>
        <p:cxnSp>
          <p:nvCxnSpPr>
            <p:cNvPr id="12" name="Shape 278"/>
            <p:cNvCxnSpPr/>
            <p:nvPr/>
          </p:nvCxnSpPr>
          <p:spPr>
            <a:xfrm>
              <a:off x="0" y="0"/>
              <a:ext cx="571500" cy="796799"/>
            </a:xfrm>
            <a:prstGeom prst="straightConnector1">
              <a:avLst/>
            </a:prstGeom>
            <a:noFill/>
            <a:ln w="63500" cap="rnd" cmpd="sng">
              <a:solidFill>
                <a:srgbClr val="FFFF00"/>
              </a:solidFill>
              <a:prstDash val="solid"/>
              <a:miter/>
              <a:headEnd type="none" w="med" len="med"/>
              <a:tailEnd type="none" w="med" len="med"/>
            </a:ln>
          </p:spPr>
        </p:cxnSp>
      </p:grpSp>
      <p:sp>
        <p:nvSpPr>
          <p:cNvPr id="13" name="Shape 279"/>
          <p:cNvSpPr txBox="1"/>
          <p:nvPr/>
        </p:nvSpPr>
        <p:spPr>
          <a:xfrm>
            <a:off x="11852275" y="5949380"/>
            <a:ext cx="1669799" cy="939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5800" u="none" strike="noStrike" cap="none">
                <a:solidFill>
                  <a:schemeClr val="lt1"/>
                </a:solidFill>
                <a:latin typeface="Arial" charset="0"/>
                <a:ea typeface="Arial" charset="0"/>
                <a:cs typeface="Arial" charset="0"/>
                <a:sym typeface="Cabin"/>
              </a:rPr>
              <a:t>100</a:t>
            </a:r>
          </a:p>
        </p:txBody>
      </p:sp>
      <p:sp>
        <p:nvSpPr>
          <p:cNvPr id="14" name="Shape 263"/>
          <p:cNvSpPr txBox="1"/>
          <p:nvPr/>
        </p:nvSpPr>
        <p:spPr>
          <a:xfrm>
            <a:off x="2624125" y="6008005"/>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x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y</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14</a:t>
            </a:r>
          </a:p>
          <a:p>
            <a:r>
              <a:rPr lang="en-US" sz="4800" dirty="0">
                <a:solidFill>
                  <a:srgbClr val="00FF00"/>
                </a:solidFill>
                <a:latin typeface="Courier"/>
                <a:ea typeface="Courier"/>
                <a:cs typeface="Courier"/>
                <a:sym typeface="Courier New"/>
              </a:rPr>
              <a:t>x </a:t>
            </a:r>
            <a:r>
              <a:rPr lang="en-US" sz="4800" dirty="0">
                <a:solidFill>
                  <a:srgbClr val="FFFFFF"/>
                </a:solidFill>
                <a:latin typeface="Courier"/>
                <a:ea typeface="Courier"/>
                <a:cs typeface="Courier"/>
                <a:sym typeface="Courier New"/>
              </a:rPr>
              <a:t>=</a:t>
            </a:r>
            <a:r>
              <a:rPr lang="en-US" sz="4800" dirty="0">
                <a:solidFill>
                  <a:srgbClr val="FFFF00"/>
                </a:solidFill>
                <a:latin typeface="Courier"/>
                <a:ea typeface="Courier"/>
                <a:cs typeface="Courier"/>
                <a:sym typeface="Courier New"/>
              </a:rPr>
              <a:t> </a:t>
            </a:r>
            <a:r>
              <a:rPr lang="en-US" sz="4800" dirty="0">
                <a:solidFill>
                  <a:srgbClr val="FF9900"/>
                </a:solidFill>
                <a:latin typeface="Courier"/>
                <a:ea typeface="Courier"/>
                <a:cs typeface="Courier"/>
                <a:sym typeface="Courier New"/>
              </a:rPr>
              <a:t>100</a:t>
            </a:r>
          </a:p>
        </p:txBody>
      </p:sp>
      <p:sp>
        <p:nvSpPr>
          <p:cNvPr id="19" name="Shape 257">
            <a:extLst>
              <a:ext uri="{FF2B5EF4-FFF2-40B4-BE49-F238E27FC236}">
                <a16:creationId xmlns:a16="http://schemas.microsoft.com/office/drawing/2014/main" id="{80FBAC5D-0923-43BC-84B9-EE63F34F158D}"/>
              </a:ext>
            </a:extLst>
          </p:cNvPr>
          <p:cNvSpPr txBox="1">
            <a:spLocks noGrp="1"/>
          </p:cNvSpPr>
          <p:nvPr>
            <p:ph type="title"/>
          </p:nvPr>
        </p:nvSpPr>
        <p:spPr>
          <a:xfrm>
            <a:off x="812800" y="542812"/>
            <a:ext cx="14630400"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Μεταβλητές</a:t>
            </a:r>
            <a:endParaRPr lang="en-US" sz="7600" u="none" strike="noStrike" cap="none" dirty="0">
              <a:solidFill>
                <a:srgbClr val="FFD966"/>
              </a:solidFill>
              <a:latin typeface="Arial" charset="0"/>
              <a:ea typeface="Arial" charset="0"/>
              <a:cs typeface="Arial" charset="0"/>
              <a:sym typeface="Cabin"/>
            </a:endParaRPr>
          </a:p>
        </p:txBody>
      </p:sp>
      <p:sp>
        <p:nvSpPr>
          <p:cNvPr id="20" name="Shape 258">
            <a:extLst>
              <a:ext uri="{FF2B5EF4-FFF2-40B4-BE49-F238E27FC236}">
                <a16:creationId xmlns:a16="http://schemas.microsoft.com/office/drawing/2014/main" id="{800BAD51-0066-4C46-9D03-4C260A13F2E9}"/>
              </a:ext>
            </a:extLst>
          </p:cNvPr>
          <p:cNvSpPr txBox="1">
            <a:spLocks noGrp="1"/>
          </p:cNvSpPr>
          <p:nvPr>
            <p:ph type="body" idx="1"/>
          </p:nvPr>
        </p:nvSpPr>
        <p:spPr>
          <a:xfrm>
            <a:off x="812800" y="1827383"/>
            <a:ext cx="14630400" cy="3470161"/>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Μια</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είναι ένα όνομα αντιστοιχισμένο στη μνήμη, όπου ο προγραμματιστής μπορεί να αποθηκεύσει δεδομένα και αργότερα να τα ανακτήσει με ανα</a:t>
            </a:r>
            <a:r>
              <a:rPr lang="el-GR" sz="3200" dirty="0">
                <a:solidFill>
                  <a:schemeClr val="lt1"/>
                </a:solidFill>
                <a:latin typeface="Arial" charset="0"/>
                <a:ea typeface="Arial" charset="0"/>
                <a:cs typeface="Arial" charset="0"/>
                <a:sym typeface="Cabin"/>
              </a:rPr>
              <a:t>φορά του «ονόματος» της </a:t>
            </a:r>
            <a:r>
              <a:rPr lang="el-GR" sz="3200" u="none" strike="noStrike" cap="none" dirty="0">
                <a:solidFill>
                  <a:srgbClr val="00FF00"/>
                </a:solidFill>
                <a:latin typeface="Arial" charset="0"/>
                <a:ea typeface="Arial" charset="0"/>
                <a:cs typeface="Arial" charset="0"/>
                <a:sym typeface="Cabin"/>
              </a:rPr>
              <a:t>μεταβλητής</a:t>
            </a:r>
            <a:r>
              <a:rPr lang="el-GR" sz="3200" u="none" strike="noStrike" cap="none" dirty="0">
                <a:solidFill>
                  <a:schemeClr val="lt1"/>
                </a:solidFill>
                <a:latin typeface="Arial" charset="0"/>
                <a:ea typeface="Arial" charset="0"/>
                <a:cs typeface="Arial" charset="0"/>
                <a:sym typeface="Cabin"/>
              </a:rPr>
              <a:t>.</a:t>
            </a:r>
            <a:endParaRPr lang="en-US" sz="3200" b="0" i="0" u="none" strike="noStrike" cap="none" dirty="0">
              <a:solidFill>
                <a:schemeClr val="lt1"/>
              </a:solidFil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επιλέγουν τα ονόματα των </a:t>
            </a:r>
            <a:r>
              <a:rPr lang="el-GR" sz="3200" dirty="0">
                <a:solidFill>
                  <a:srgbClr val="00FF00"/>
                </a:solidFill>
                <a:latin typeface="Arial" charset="0"/>
                <a:cs typeface="Arial" charset="0"/>
                <a:sym typeface="Cabin"/>
              </a:rPr>
              <a:t>μεταβλητών</a:t>
            </a:r>
            <a:endParaRPr lang="en-US" sz="3200" dirty="0">
              <a:solidFill>
                <a:srgbClr val="00FF00"/>
              </a:solidFill>
              <a:latin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Μπορείτε να αλλάξετε το περιεχόμενο μιας </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μεταβλητής</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σε επόμενη εντολή</a:t>
            </a:r>
            <a:endParaRPr lang="en-US" sz="32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80496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Κανόνες Ονοματολογίας Μεταβλητών στην </a:t>
            </a:r>
            <a:r>
              <a:rPr lang="en-US" sz="7600" u="none" strike="noStrike" cap="none" dirty="0">
                <a:solidFill>
                  <a:srgbClr val="FFD966"/>
                </a:solidFill>
                <a:latin typeface="Arial" charset="0"/>
                <a:ea typeface="Arial" charset="0"/>
                <a:cs typeface="Arial" charset="0"/>
                <a:sym typeface="Cabin"/>
              </a:rPr>
              <a:t>Python</a:t>
            </a:r>
          </a:p>
        </p:txBody>
      </p:sp>
      <p:sp>
        <p:nvSpPr>
          <p:cNvPr id="286" name="Shape 286"/>
          <p:cNvSpPr txBox="1">
            <a:spLocks noGrp="1"/>
          </p:cNvSpPr>
          <p:nvPr>
            <p:ph type="body" idx="1"/>
          </p:nvPr>
        </p:nvSpPr>
        <p:spPr>
          <a:xfrm>
            <a:off x="812800" y="2913626"/>
            <a:ext cx="14630400" cy="3124200"/>
          </a:xfrm>
          <a:prstGeom prst="rect">
            <a:avLst/>
          </a:prstGeom>
          <a:noFill/>
          <a:ln>
            <a:noFill/>
          </a:ln>
        </p:spPr>
        <p:txBody>
          <a:bodyPr lIns="38100" tIns="38100" rIns="38100" bIns="38100" anchor="ctr" anchorCtr="0">
            <a:noAutofit/>
          </a:bodyPr>
          <a:lstStyle/>
          <a:p>
            <a:pPr marL="949706" indent="-571500">
              <a:spcBef>
                <a:spcPts val="0"/>
              </a:spcBef>
              <a:buSzPct val="100000"/>
            </a:pPr>
            <a:r>
              <a:rPr lang="el-GR" sz="3600" u="none" strike="noStrike" cap="none" dirty="0">
                <a:solidFill>
                  <a:schemeClr val="lt1"/>
                </a:solidFill>
                <a:latin typeface="Arial" charset="0"/>
                <a:ea typeface="Arial" charset="0"/>
                <a:cs typeface="Arial" charset="0"/>
                <a:sym typeface="Cabin"/>
              </a:rPr>
              <a:t>Πρέπει να αρχίζουν με γράμμα ή κάτω παύλα</a:t>
            </a:r>
            <a:r>
              <a:rPr lang="en-US" sz="3600" u="none" strike="noStrike" cap="none" dirty="0">
                <a:solidFill>
                  <a:schemeClr val="lt1"/>
                </a:solidFill>
                <a:latin typeface="Arial" charset="0"/>
                <a:ea typeface="Arial" charset="0"/>
                <a:cs typeface="Arial" charset="0"/>
                <a:sym typeface="Cabin"/>
              </a:rPr>
              <a:t> _ </a:t>
            </a:r>
          </a:p>
          <a:p>
            <a:pPr marL="949706" indent="-571500">
              <a:buSzPct val="100000"/>
            </a:pPr>
            <a:r>
              <a:rPr lang="el-GR" sz="3600" u="none" strike="noStrike" cap="none" dirty="0">
                <a:solidFill>
                  <a:schemeClr val="lt1"/>
                </a:solidFill>
                <a:latin typeface="Arial" charset="0"/>
                <a:ea typeface="Arial" charset="0"/>
                <a:cs typeface="Arial" charset="0"/>
                <a:sym typeface="Cabin"/>
              </a:rPr>
              <a:t>Πρέπει να αποτελούνται από γράμματα, ψηφία και/ή κάτω παύλες.</a:t>
            </a:r>
            <a:endParaRPr lang="en-US" sz="3600" u="none" strike="noStrike" cap="none" dirty="0">
              <a:solidFill>
                <a:schemeClr val="lt1"/>
              </a:solidFill>
              <a:latin typeface="Arial" charset="0"/>
              <a:ea typeface="Arial" charset="0"/>
              <a:cs typeface="Arial" charset="0"/>
              <a:sym typeface="Cabin"/>
            </a:endParaRPr>
          </a:p>
          <a:p>
            <a:pPr marL="949706" indent="-571500">
              <a:buSzPct val="100000"/>
            </a:pPr>
            <a:r>
              <a:rPr lang="el-GR" sz="3600" u="none" strike="noStrike" cap="none" dirty="0">
                <a:solidFill>
                  <a:schemeClr val="lt1"/>
                </a:solidFill>
                <a:latin typeface="Arial" charset="0"/>
                <a:ea typeface="Arial" charset="0"/>
                <a:cs typeface="Arial" charset="0"/>
                <a:sym typeface="Cabin"/>
              </a:rPr>
              <a:t>Με διάκριση </a:t>
            </a:r>
            <a:r>
              <a:rPr lang="el-GR" sz="3600" dirty="0">
                <a:solidFill>
                  <a:schemeClr val="lt1"/>
                </a:solidFill>
                <a:latin typeface="Arial" charset="0"/>
                <a:ea typeface="Arial" charset="0"/>
                <a:cs typeface="Arial" charset="0"/>
                <a:sym typeface="Cabin"/>
              </a:rPr>
              <a:t>Π</a:t>
            </a:r>
            <a:r>
              <a:rPr lang="el-GR" sz="3600" u="none" strike="noStrike" cap="none" dirty="0">
                <a:solidFill>
                  <a:schemeClr val="lt1"/>
                </a:solidFill>
                <a:latin typeface="Arial" charset="0"/>
                <a:ea typeface="Arial" charset="0"/>
                <a:cs typeface="Arial" charset="0"/>
                <a:sym typeface="Cabin"/>
              </a:rPr>
              <a:t>εζών – Κεφαλαίων.</a:t>
            </a:r>
            <a:br>
              <a:rPr lang="en-US" sz="3600" dirty="0">
                <a:solidFill>
                  <a:schemeClr val="lt1"/>
                </a:solidFill>
                <a:latin typeface="Arial" charset="0"/>
                <a:ea typeface="Arial" charset="0"/>
                <a:cs typeface="Arial" charset="0"/>
                <a:sym typeface="Cabin"/>
              </a:rPr>
            </a:br>
            <a:endParaRPr lang="en-US" sz="3600" dirty="0">
              <a:solidFill>
                <a:schemeClr val="lt1"/>
              </a:solidFill>
              <a:latin typeface="Arial" charset="0"/>
              <a:ea typeface="Arial" charset="0"/>
              <a:cs typeface="Arial" charset="0"/>
              <a:sym typeface="Cabin"/>
            </a:endParaRPr>
          </a:p>
        </p:txBody>
      </p:sp>
      <p:sp>
        <p:nvSpPr>
          <p:cNvPr id="3" name="TextBox 2"/>
          <p:cNvSpPr txBox="1"/>
          <p:nvPr/>
        </p:nvSpPr>
        <p:spPr>
          <a:xfrm>
            <a:off x="2352220" y="6377854"/>
            <a:ext cx="11277446" cy="1754326"/>
          </a:xfrm>
          <a:prstGeom prst="rect">
            <a:avLst/>
          </a:prstGeom>
          <a:noFill/>
        </p:spPr>
        <p:txBody>
          <a:bodyPr wrap="none" rtlCol="0">
            <a:spAutoFit/>
          </a:bodyPr>
          <a:lstStyle/>
          <a:p>
            <a:r>
              <a:rPr lang="el-GR" sz="3600" dirty="0">
                <a:solidFill>
                  <a:srgbClr val="00FA00"/>
                </a:solidFill>
                <a:latin typeface="Courier" charset="0"/>
                <a:ea typeface="Courier" charset="0"/>
                <a:cs typeface="Courier" charset="0"/>
              </a:rPr>
              <a:t>Καλό</a:t>
            </a:r>
            <a:r>
              <a:rPr lang="en-US" sz="3600" dirty="0">
                <a:solidFill>
                  <a:srgbClr val="00FA00"/>
                </a:solidFill>
                <a:latin typeface="Courier" charset="0"/>
                <a:ea typeface="Courier" charset="0"/>
                <a:cs typeface="Courier" charset="0"/>
              </a:rPr>
              <a:t>:    </a:t>
            </a:r>
            <a:r>
              <a:rPr lang="en-US" sz="3600" dirty="0">
                <a:solidFill>
                  <a:schemeClr val="bg1"/>
                </a:solidFill>
                <a:latin typeface="Courier" charset="0"/>
                <a:ea typeface="Courier" charset="0"/>
                <a:cs typeface="Courier" charset="0"/>
              </a:rPr>
              <a:t>spam    eggs   spam23    _speed</a:t>
            </a:r>
          </a:p>
          <a:p>
            <a:r>
              <a:rPr lang="el-GR" sz="3600" dirty="0">
                <a:solidFill>
                  <a:srgbClr val="FF545A"/>
                </a:solidFill>
                <a:latin typeface="Courier" charset="0"/>
                <a:ea typeface="Courier" charset="0"/>
                <a:cs typeface="Courier" charset="0"/>
              </a:rPr>
              <a:t>Κακό</a:t>
            </a:r>
            <a:r>
              <a:rPr lang="en-US" sz="3600" dirty="0">
                <a:solidFill>
                  <a:srgbClr val="FF545A"/>
                </a:solidFill>
                <a:latin typeface="Courier" charset="0"/>
                <a:ea typeface="Courier" charset="0"/>
                <a:cs typeface="Courier" charset="0"/>
              </a:rPr>
              <a:t>:</a:t>
            </a:r>
            <a:r>
              <a:rPr lang="en-US" sz="3600" dirty="0">
                <a:solidFill>
                  <a:srgbClr val="FF0000"/>
                </a:solidFill>
                <a:latin typeface="Courier" charset="0"/>
                <a:ea typeface="Courier" charset="0"/>
                <a:cs typeface="Courier" charset="0"/>
              </a:rPr>
              <a:t>     </a:t>
            </a:r>
            <a:r>
              <a:rPr lang="en-US" sz="3600" dirty="0">
                <a:solidFill>
                  <a:schemeClr val="bg1"/>
                </a:solidFill>
                <a:latin typeface="Courier" charset="0"/>
                <a:ea typeface="Courier" charset="0"/>
                <a:cs typeface="Courier" charset="0"/>
              </a:rPr>
              <a:t>23spam     #sign  var.12</a:t>
            </a:r>
          </a:p>
          <a:p>
            <a:r>
              <a:rPr lang="el-GR" sz="3600" dirty="0">
                <a:solidFill>
                  <a:srgbClr val="00FDFF"/>
                </a:solidFill>
                <a:latin typeface="Courier" charset="0"/>
                <a:ea typeface="Courier" charset="0"/>
                <a:cs typeface="Courier" charset="0"/>
              </a:rPr>
              <a:t>Διαφορετικό</a:t>
            </a:r>
            <a:r>
              <a:rPr lang="en-US" sz="3600" dirty="0">
                <a:solidFill>
                  <a:srgbClr val="00FDFF"/>
                </a:solidFill>
                <a:latin typeface="Courier" charset="0"/>
                <a:ea typeface="Courier" charset="0"/>
                <a:cs typeface="Courier" charset="0"/>
              </a:rPr>
              <a:t>:    </a:t>
            </a:r>
            <a:r>
              <a:rPr lang="en-US" sz="3600" dirty="0">
                <a:solidFill>
                  <a:schemeClr val="bg1"/>
                </a:solidFill>
                <a:latin typeface="Courier" charset="0"/>
                <a:ea typeface="Courier" charset="0"/>
                <a:cs typeface="Courier" charset="0"/>
              </a:rPr>
              <a:t>spam   Spam   SPAM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680884" y="785812"/>
            <a:ext cx="14894232"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Μνημονικά Ονόματα Μεταβλητών</a:t>
            </a:r>
            <a:endParaRPr lang="en-US" sz="7800" u="none" strike="noStrike" cap="none" dirty="0">
              <a:solidFill>
                <a:srgbClr val="FFD966"/>
              </a:solidFill>
              <a:latin typeface="Arial" charset="0"/>
              <a:ea typeface="Arial" charset="0"/>
              <a:cs typeface="Arial" charset="0"/>
              <a:sym typeface="Cabin"/>
            </a:endParaRPr>
          </a:p>
        </p:txBody>
      </p:sp>
      <p:sp>
        <p:nvSpPr>
          <p:cNvPr id="507" name="Shape 507"/>
          <p:cNvSpPr txBox="1">
            <a:spLocks noGrp="1"/>
          </p:cNvSpPr>
          <p:nvPr>
            <p:ph type="body" idx="1"/>
          </p:nvPr>
        </p:nvSpPr>
        <p:spPr>
          <a:xfrm>
            <a:off x="812800" y="2394026"/>
            <a:ext cx="14630400" cy="4995863"/>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Μιας και</a:t>
            </a:r>
            <a:r>
              <a:rPr lang="en-US" sz="3600" u="none" strike="noStrike" cap="none" dirty="0">
                <a:solidFill>
                  <a:schemeClr val="lt1"/>
                </a:solidFill>
                <a:latin typeface="Arial" charset="0"/>
                <a:ea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 εμείς οι προγραμματιστές</a:t>
            </a:r>
            <a:r>
              <a:rPr lang="en-US" sz="3600" u="none" strike="noStrike" cap="none" dirty="0">
                <a:solidFill>
                  <a:schemeClr val="lt1"/>
                </a:solidFill>
                <a:latin typeface="Arial" charset="0"/>
                <a:ea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 έχουμε τη δυνατότητα επιλογής των ονομάτων των μεταβλητών μας, υπάρχει η λεγόμενη </a:t>
            </a:r>
            <a:r>
              <a:rPr lang="en-US" sz="3600" b="0" i="0" u="none" strike="noStrike" cap="none" dirty="0">
                <a:solidFill>
                  <a:schemeClr val="lt1"/>
                </a:solidFill>
                <a:latin typeface="Arial"/>
                <a:ea typeface="Arial"/>
                <a:cs typeface="Arial"/>
                <a:sym typeface="Arial"/>
              </a:rPr>
              <a:t>“</a:t>
            </a:r>
            <a:r>
              <a:rPr lang="el-GR" sz="3600" u="none" strike="noStrike" cap="none" dirty="0">
                <a:solidFill>
                  <a:schemeClr val="lt1"/>
                </a:solidFill>
                <a:latin typeface="Arial" charset="0"/>
                <a:ea typeface="Arial" charset="0"/>
                <a:cs typeface="Arial" charset="0"/>
                <a:sym typeface="Cabin"/>
              </a:rPr>
              <a:t>βέλτιστη εφαρμογή</a:t>
            </a:r>
            <a:r>
              <a:rPr lang="en-US" sz="3600" b="0" i="0" u="none" strike="noStrike" cap="none" dirty="0">
                <a:solidFill>
                  <a:schemeClr val="lt1"/>
                </a:solidFill>
                <a:latin typeface="Arial"/>
                <a:ea typeface="Arial"/>
                <a:cs typeface="Arial"/>
                <a:sym typeface="Arial"/>
              </a:rPr>
              <a:t>”</a:t>
            </a: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Ονομάζουμε μεταβλητές με τέτοιο τρόπο ώστε να θυμόμαστε τι σκοπεύουμε να αποθηκεύσουμε σε αυτές ("</a:t>
            </a:r>
            <a:r>
              <a:rPr lang="el-GR" sz="3600" dirty="0">
                <a:solidFill>
                  <a:srgbClr val="FFFF00"/>
                </a:solidFill>
                <a:latin typeface="Arial" charset="0"/>
                <a:cs typeface="Arial" charset="0"/>
                <a:sym typeface="Cabin"/>
              </a:rPr>
              <a:t>μνημονικό</a:t>
            </a:r>
            <a:r>
              <a:rPr lang="el-GR" sz="3600" u="none" strike="noStrike" cap="none" dirty="0">
                <a:solidFill>
                  <a:schemeClr val="lt1"/>
                </a:solidFill>
                <a:latin typeface="Arial" charset="0"/>
                <a:ea typeface="Arial" charset="0"/>
                <a:cs typeface="Arial" charset="0"/>
                <a:sym typeface="Cabin"/>
              </a:rPr>
              <a:t>" = "βοήθημα μνήμης")</a:t>
            </a:r>
            <a:endParaRPr lang="en-US" sz="3600" u="none" strike="noStrike" cap="none" dirty="0">
              <a:solidFill>
                <a:schemeClr val="lt1"/>
              </a:solidFill>
              <a:latin typeface="Arial" charset="0"/>
              <a:ea typeface="Arial" charset="0"/>
              <a:cs typeface="Arial"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Αυτό μπορεί να μπερδέψει τους αρχάριους επειδή οι καλά ονομασμένες μεταβλητές συχνά «ακούγονται» τόσο καλά νομίζουν ότι είναι λέξεις-κλειδιά</a:t>
            </a:r>
            <a:endParaRPr lang="en-US" sz="3600" u="none" strike="noStrike" cap="none" dirty="0">
              <a:solidFill>
                <a:schemeClr val="lt1"/>
              </a:solidFill>
              <a:latin typeface="Arial" charset="0"/>
              <a:ea typeface="Arial" charset="0"/>
              <a:cs typeface="Arial" charset="0"/>
              <a:sym typeface="Cabin"/>
            </a:endParaRPr>
          </a:p>
        </p:txBody>
      </p:sp>
      <p:sp>
        <p:nvSpPr>
          <p:cNvPr id="508" name="Shape 508"/>
          <p:cNvSpPr txBox="1"/>
          <p:nvPr/>
        </p:nvSpPr>
        <p:spPr>
          <a:xfrm>
            <a:off x="3980350" y="7851725"/>
            <a:ext cx="82953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http://en.wikipedia.org/wiki/Mnemonic </a:t>
            </a:r>
          </a:p>
        </p:txBody>
      </p:sp>
    </p:spTree>
    <p:extLst>
      <p:ext uri="{BB962C8B-B14F-4D97-AF65-F5344CB8AC3E}">
        <p14:creationId xmlns:p14="http://schemas.microsoft.com/office/powerpoint/2010/main" val="135090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print(x1q3p9afd)</a:t>
            </a:r>
          </a:p>
        </p:txBody>
      </p:sp>
      <p:sp>
        <p:nvSpPr>
          <p:cNvPr id="514" name="Shape 514"/>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Τί κάνει αυτό το τμήμα κώδικα;</a:t>
            </a:r>
            <a:endParaRPr lang="en-US"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538418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print(x1q3p9afd)</a:t>
            </a:r>
          </a:p>
        </p:txBody>
      </p:sp>
      <p:sp>
        <p:nvSpPr>
          <p:cNvPr id="520" name="Shape 520"/>
          <p:cNvSpPr txBox="1"/>
          <p:nvPr/>
        </p:nvSpPr>
        <p:spPr>
          <a:xfrm>
            <a:off x="11531600" y="1676400"/>
            <a:ext cx="21098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print(c)</a:t>
            </a:r>
          </a:p>
        </p:txBody>
      </p:sp>
      <p:sp>
        <p:nvSpPr>
          <p:cNvPr id="521" name="Shape 521"/>
          <p:cNvSpPr txBox="1"/>
          <p:nvPr/>
        </p:nvSpPr>
        <p:spPr>
          <a:xfrm>
            <a:off x="1536700" y="6057900"/>
            <a:ext cx="4186416"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Τί κάνει αυτό το τμήμα κώδικα;</a:t>
            </a:r>
            <a:endParaRPr lang="en-US"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435388888"/>
      </p:ext>
    </p:extLst>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992</TotalTime>
  <Words>2162</Words>
  <Application>Microsoft Office PowerPoint</Application>
  <PresentationFormat>Προσαρμογή</PresentationFormat>
  <Paragraphs>368</Paragraphs>
  <Slides>34</Slides>
  <Notes>33</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34</vt:i4>
      </vt:variant>
    </vt:vector>
  </HeadingPairs>
  <TitlesOfParts>
    <vt:vector size="39" baseType="lpstr">
      <vt:lpstr>Arial</vt:lpstr>
      <vt:lpstr>Cabin</vt:lpstr>
      <vt:lpstr>Courier</vt:lpstr>
      <vt:lpstr>Gill Sans</vt:lpstr>
      <vt:lpstr>Title &amp; Subtitle</vt:lpstr>
      <vt:lpstr>Μεταβλητές, Εκφράσεις και Εντολές</vt:lpstr>
      <vt:lpstr>Σταθερές</vt:lpstr>
      <vt:lpstr>Δεσμευμένες Λέξεις</vt:lpstr>
      <vt:lpstr>Μεταβλητές</vt:lpstr>
      <vt:lpstr>Μεταβλητές</vt:lpstr>
      <vt:lpstr>Κανόνες Ονοματολογίας Μεταβλητών στην Python</vt:lpstr>
      <vt:lpstr>Μνημονικά Ονόματα Μεταβλητών</vt:lpstr>
      <vt:lpstr>Παρουσίαση του PowerPoint</vt:lpstr>
      <vt:lpstr>Παρουσίαση του PowerPoint</vt:lpstr>
      <vt:lpstr>Παρουσίαση του PowerPoint</vt:lpstr>
      <vt:lpstr>Προτάσεις ή Γραμμές</vt:lpstr>
      <vt:lpstr>Εντολές Εκχώρησης Τιμής</vt:lpstr>
      <vt:lpstr>Παρουσίαση του PowerPoint</vt:lpstr>
      <vt:lpstr>Παρουσίαση του PowerPoint</vt:lpstr>
      <vt:lpstr>Εκφράσεις…</vt:lpstr>
      <vt:lpstr>Αριθμητικές Εκφράσεις</vt:lpstr>
      <vt:lpstr>Αριθμητικές Εκφράσεις</vt:lpstr>
      <vt:lpstr>Προτεραιότητα Εκτέλεσης</vt:lpstr>
      <vt:lpstr>Κανόνες Προτεραιότητας Τελεστών</vt:lpstr>
      <vt:lpstr>Παρουσίαση του PowerPoint</vt:lpstr>
      <vt:lpstr>Προτεραιότητα Τελεστών</vt:lpstr>
      <vt:lpstr>Τι σημαίνει «Τύπος»;</vt:lpstr>
      <vt:lpstr>Ο Τύπος έχει Σημασία</vt:lpstr>
      <vt:lpstr>Διαφορετικοί Τύποι Αριθμών</vt:lpstr>
      <vt:lpstr>Μετατροπές Τύπου</vt:lpstr>
      <vt:lpstr>Διαίρεση Ακεραίων</vt:lpstr>
      <vt:lpstr>Μετατροπές Συμβολοσειρών </vt:lpstr>
      <vt:lpstr>Είσοδος από το Χρήστη</vt:lpstr>
      <vt:lpstr>Μετατροπή της Εισόδου από το Χρήστη</vt:lpstr>
      <vt:lpstr>Σχόλια στην Python</vt:lpstr>
      <vt:lpstr>Παρουσίαση του PowerPoint</vt:lpstr>
      <vt:lpstr>Σύνοψη</vt:lpstr>
      <vt:lpstr>Παρουσίαση του PowerPoint</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Expressions, and Statements</dc:title>
  <cp:lastModifiedBy>Konstantia Kiourtidou</cp:lastModifiedBy>
  <cp:revision>96</cp:revision>
  <cp:lastPrinted>2016-11-29T05:21:41Z</cp:lastPrinted>
  <dcterms:modified xsi:type="dcterms:W3CDTF">2021-08-15T21:15:25Z</dcterms:modified>
</cp:coreProperties>
</file>