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35"/>
  </p:notesMasterIdLst>
  <p:sldIdLst>
    <p:sldId id="256" r:id="rId2"/>
    <p:sldId id="300" r:id="rId3"/>
    <p:sldId id="258" r:id="rId4"/>
    <p:sldId id="259" r:id="rId5"/>
    <p:sldId id="260" r:id="rId6"/>
    <p:sldId id="261" r:id="rId7"/>
    <p:sldId id="262" r:id="rId8"/>
    <p:sldId id="263" r:id="rId9"/>
    <p:sldId id="264" r:id="rId10"/>
    <p:sldId id="289" r:id="rId11"/>
    <p:sldId id="266" r:id="rId12"/>
    <p:sldId id="267" r:id="rId13"/>
    <p:sldId id="290" r:id="rId14"/>
    <p:sldId id="291" r:id="rId15"/>
    <p:sldId id="299" r:id="rId16"/>
    <p:sldId id="270" r:id="rId17"/>
    <p:sldId id="292" r:id="rId18"/>
    <p:sldId id="293" r:id="rId19"/>
    <p:sldId id="294" r:id="rId20"/>
    <p:sldId id="274" r:id="rId21"/>
    <p:sldId id="275" r:id="rId22"/>
    <p:sldId id="276" r:id="rId23"/>
    <p:sldId id="277" r:id="rId24"/>
    <p:sldId id="295" r:id="rId25"/>
    <p:sldId id="279" r:id="rId26"/>
    <p:sldId id="296" r:id="rId27"/>
    <p:sldId id="280" r:id="rId28"/>
    <p:sldId id="281" r:id="rId29"/>
    <p:sldId id="282" r:id="rId30"/>
    <p:sldId id="285" r:id="rId31"/>
    <p:sldId id="283" r:id="rId32"/>
    <p:sldId id="284" r:id="rId33"/>
    <p:sldId id="302" r:id="rId34"/>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F067E2-09F7-453C-9FDD-70E00E45BC5A}">
  <a:tblStyle styleId="{B8F067E2-09F7-453C-9FDD-70E00E45BC5A}"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4"/>
    <p:restoredTop sz="93750"/>
  </p:normalViewPr>
  <p:slideViewPr>
    <p:cSldViewPr snapToGrid="0" snapToObjects="1">
      <p:cViewPr varScale="1">
        <p:scale>
          <a:sx n="63" d="100"/>
          <a:sy n="63" d="100"/>
        </p:scale>
        <p:origin x="120" y="36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24719026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acknowledgement page(s).</a:t>
            </a:r>
          </a:p>
        </p:txBody>
      </p:sp>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477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112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287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571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974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735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018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285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5156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8069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4773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79" name="Shape 5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8567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87" name="Shape 5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754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3" name="Shape 5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0398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3" name="Shape 5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259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612" name="Shape 6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n-US" sz="2000" b="0" i="0" u="none" strike="noStrike" cap="none">
                <a:latin typeface="Merriweather Sans"/>
                <a:ea typeface="Merriweather Sans"/>
                <a:cs typeface="Merriweather Sans"/>
                <a:sym typeface="Merriweather Sans"/>
              </a:rPr>
              <a:t>Who has see a traceback in CTools?</a:t>
            </a:r>
          </a:p>
        </p:txBody>
      </p:sp>
    </p:spTree>
    <p:extLst>
      <p:ext uri="{BB962C8B-B14F-4D97-AF65-F5344CB8AC3E}">
        <p14:creationId xmlns:p14="http://schemas.microsoft.com/office/powerpoint/2010/main" val="609257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612" name="Shape 6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n-US" sz="2000" b="0" i="0" u="none" strike="noStrike" cap="none">
                <a:latin typeface="Merriweather Sans"/>
                <a:ea typeface="Merriweather Sans"/>
                <a:cs typeface="Merriweather Sans"/>
                <a:sym typeface="Merriweather Sans"/>
              </a:rPr>
              <a:t>Who has see a traceback in CTools?</a:t>
            </a:r>
          </a:p>
        </p:txBody>
      </p:sp>
    </p:spTree>
    <p:extLst>
      <p:ext uri="{BB962C8B-B14F-4D97-AF65-F5344CB8AC3E}">
        <p14:creationId xmlns:p14="http://schemas.microsoft.com/office/powerpoint/2010/main" val="15790860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Shape 6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2" name="Shape 6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3450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44" name="Shape 6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572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Shape 6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66" name="Shape 6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473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86" name="Shape 6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2411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79851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Shape 6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73" name="Shape 6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38906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80" name="Shape 6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95554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5916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8309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768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3832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711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665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55700" y="745588"/>
            <a:ext cx="13932000" cy="17943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34" name="Shape 234"/>
          <p:cNvSpPr txBox="1">
            <a:spLocks noGrp="1"/>
          </p:cNvSpPr>
          <p:nvPr>
            <p:ph type="body" idx="1"/>
          </p:nvPr>
        </p:nvSpPr>
        <p:spPr>
          <a:xfrm>
            <a:off x="1155700" y="2603501"/>
            <a:ext cx="13932000" cy="5640168"/>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55700" y="745588"/>
            <a:ext cx="13932000" cy="17943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49968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32"/>
        <p:cNvGrpSpPr/>
        <p:nvPr/>
      </p:nvGrpSpPr>
      <p:grpSpPr>
        <a:xfrm>
          <a:off x="0" y="0"/>
          <a:ext cx="0" cy="0"/>
          <a:chOff x="0" y="0"/>
          <a:chExt cx="0" cy="0"/>
        </a:xfrm>
      </p:grpSpPr>
    </p:spTree>
    <p:extLst>
      <p:ext uri="{BB962C8B-B14F-4D97-AF65-F5344CB8AC3E}">
        <p14:creationId xmlns:p14="http://schemas.microsoft.com/office/powerpoint/2010/main" val="6158958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12" r:id="rId2"/>
    <p:sldLayoutId id="2147483715" r:id="rId3"/>
    <p:sldLayoutId id="214748371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4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George_Bool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Υπό όρους Εκτέλεση</a:t>
            </a:r>
            <a:endParaRPr lang="en-US" sz="7600" u="none" strike="noStrike" cap="none" dirty="0">
              <a:solidFill>
                <a:srgbClr val="FFD966"/>
              </a:solidFill>
              <a:latin typeface="Arial" charset="0"/>
              <a:ea typeface="Arial" charset="0"/>
              <a:cs typeface="Arial" charset="0"/>
              <a:sym typeface="Cabin"/>
            </a:endParaRPr>
          </a:p>
        </p:txBody>
      </p:sp>
      <p:sp>
        <p:nvSpPr>
          <p:cNvPr id="243" name="Shape 243"/>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rgbClr val="FFFFFF"/>
                </a:solidFill>
                <a:latin typeface="Arial" charset="0"/>
                <a:ea typeface="Arial" charset="0"/>
                <a:cs typeface="Arial" charset="0"/>
                <a:sym typeface="Cabin"/>
              </a:rPr>
              <a:t>Κεφάλαιο</a:t>
            </a:r>
            <a:r>
              <a:rPr lang="en-US" sz="4800" u="none" strike="noStrike" cap="none" dirty="0">
                <a:solidFill>
                  <a:srgbClr val="FFFFFF"/>
                </a:solidFill>
                <a:latin typeface="Arial" charset="0"/>
                <a:ea typeface="Arial" charset="0"/>
                <a:cs typeface="Arial" charset="0"/>
                <a:sym typeface="Cabin"/>
              </a:rPr>
              <a:t> 3</a:t>
            </a:r>
          </a:p>
        </p:txBody>
      </p:sp>
      <p:sp>
        <p:nvSpPr>
          <p:cNvPr id="244" name="Shape 244"/>
          <p:cNvSpPr txBox="1"/>
          <p:nvPr/>
        </p:nvSpPr>
        <p:spPr>
          <a:xfrm>
            <a:off x="4081449" y="7179647"/>
            <a:ext cx="80322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a:t>
            </a:r>
            <a:r>
              <a:rPr lang="en-US" sz="3200" u="sng" dirty="0">
                <a:solidFill>
                  <a:srgbClr val="FFFF00"/>
                </a:solidFill>
                <a:latin typeface="Arial" charset="0"/>
                <a:ea typeface="Arial" charset="0"/>
                <a:cs typeface="Arial" charset="0"/>
                <a:sym typeface="Cabin"/>
                <a:hlinkClick r:id="rId3"/>
              </a:rPr>
              <a:t>py4e</a:t>
            </a:r>
            <a:r>
              <a:rPr lang="en-US" sz="3200" u="sng" strike="noStrike" cap="none" dirty="0">
                <a:solidFill>
                  <a:srgbClr val="FFFF00"/>
                </a:solidFill>
                <a:latin typeface="Arial" charset="0"/>
                <a:ea typeface="Arial" charset="0"/>
                <a:cs typeface="Arial" charset="0"/>
                <a:sym typeface="Cabin"/>
                <a:hlinkClick r:id="rId3"/>
              </a:rPr>
              <a:t>.com</a:t>
            </a:r>
          </a:p>
        </p:txBody>
      </p:sp>
      <p:pic>
        <p:nvPicPr>
          <p:cNvPr id="245" name="Shape 245"/>
          <p:cNvPicPr preferRelativeResize="0"/>
          <p:nvPr/>
        </p:nvPicPr>
        <p:blipFill rotWithShape="1">
          <a:blip r:embed="rId4">
            <a:alphaModFix/>
          </a:blip>
          <a:srcRect/>
          <a:stretch/>
        </p:blipFill>
        <p:spPr>
          <a:xfrm>
            <a:off x="13800662" y="7483947"/>
            <a:ext cx="1968599" cy="668400"/>
          </a:xfrm>
          <a:prstGeom prst="rect">
            <a:avLst/>
          </a:prstGeom>
          <a:noFill/>
          <a:ln>
            <a:noFill/>
          </a:ln>
        </p:spPr>
      </p:pic>
      <p:pic>
        <p:nvPicPr>
          <p:cNvPr id="6" name="Shape 208"/>
          <p:cNvPicPr preferRelativeResize="0"/>
          <p:nvPr/>
        </p:nvPicPr>
        <p:blipFill rotWithShape="1">
          <a:blip r:embed="rId5">
            <a:alphaModFix/>
          </a:blip>
          <a:srcRect/>
          <a:stretch/>
        </p:blipFill>
        <p:spPr>
          <a:xfrm>
            <a:off x="643300" y="730574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16" name="Shape 363"/>
          <p:cNvSpPr txBox="1"/>
          <p:nvPr/>
        </p:nvSpPr>
        <p:spPr>
          <a:xfrm>
            <a:off x="4598450" y="5392512"/>
            <a:ext cx="8690830" cy="2421299"/>
          </a:xfrm>
          <a:prstGeom prst="rect">
            <a:avLst/>
          </a:prstGeom>
          <a:noFill/>
          <a:ln w="762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7" name="Shape 364"/>
          <p:cNvSpPr txBox="1"/>
          <p:nvPr/>
        </p:nvSpPr>
        <p:spPr>
          <a:xfrm>
            <a:off x="4576700" y="2941773"/>
            <a:ext cx="8690830" cy="1509299"/>
          </a:xfrm>
          <a:prstGeom prst="rect">
            <a:avLst/>
          </a:prstGeom>
          <a:noFill/>
          <a:ln w="762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8" name="Shape 362"/>
          <p:cNvSpPr txBox="1"/>
          <p:nvPr/>
        </p:nvSpPr>
        <p:spPr>
          <a:xfrm>
            <a:off x="5533200" y="6313475"/>
            <a:ext cx="7405560" cy="1016999"/>
          </a:xfrm>
          <a:prstGeom prst="rect">
            <a:avLst/>
          </a:prstGeom>
          <a:noFill/>
          <a:ln w="762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5" name="Shape 361"/>
          <p:cNvSpPr txBox="1"/>
          <p:nvPr/>
        </p:nvSpPr>
        <p:spPr>
          <a:xfrm>
            <a:off x="988061" y="524656"/>
            <a:ext cx="14279879" cy="149474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600" dirty="0">
                <a:solidFill>
                  <a:srgbClr val="FFD966"/>
                </a:solidFill>
                <a:latin typeface="Arial" charset="0"/>
                <a:ea typeface="Arial" charset="0"/>
                <a:cs typeface="Arial" charset="0"/>
                <a:sym typeface="Cabin"/>
              </a:rPr>
              <a:t>Εξετάστε την</a:t>
            </a:r>
            <a:r>
              <a:rPr lang="en-US" sz="6600" dirty="0">
                <a:solidFill>
                  <a:srgbClr val="FFD966"/>
                </a:solidFill>
                <a:latin typeface="Arial" charset="0"/>
                <a:ea typeface="Arial" charset="0"/>
                <a:cs typeface="Arial" charset="0"/>
                <a:sym typeface="Cabin"/>
              </a:rPr>
              <a:t> </a:t>
            </a:r>
            <a:r>
              <a:rPr lang="el-GR" sz="6600" dirty="0">
                <a:solidFill>
                  <a:srgbClr val="FFD966"/>
                </a:solidFill>
                <a:latin typeface="Arial" charset="0"/>
                <a:ea typeface="Arial" charset="0"/>
                <a:cs typeface="Arial" charset="0"/>
                <a:sym typeface="Cabin"/>
              </a:rPr>
              <a:t>αρχή</a:t>
            </a:r>
            <a:r>
              <a:rPr lang="en-US" sz="6600" dirty="0">
                <a:solidFill>
                  <a:srgbClr val="FFD966"/>
                </a:solidFill>
                <a:latin typeface="Arial" charset="0"/>
                <a:ea typeface="Arial" charset="0"/>
                <a:cs typeface="Arial" charset="0"/>
                <a:sym typeface="Cabin"/>
              </a:rPr>
              <a:t>/</a:t>
            </a:r>
            <a:r>
              <a:rPr lang="el-GR" sz="6600" dirty="0">
                <a:solidFill>
                  <a:srgbClr val="FFD966"/>
                </a:solidFill>
                <a:latin typeface="Arial" charset="0"/>
                <a:ea typeface="Arial" charset="0"/>
                <a:cs typeface="Arial" charset="0"/>
                <a:sym typeface="Cabin"/>
              </a:rPr>
              <a:t>τέλος των </a:t>
            </a:r>
            <a:r>
              <a:rPr lang="en-US" sz="6600" dirty="0">
                <a:solidFill>
                  <a:srgbClr val="FFD966"/>
                </a:solidFill>
                <a:latin typeface="Arial" charset="0"/>
                <a:ea typeface="Arial" charset="0"/>
                <a:cs typeface="Arial" charset="0"/>
                <a:sym typeface="Cabin"/>
              </a:rPr>
              <a:t> </a:t>
            </a:r>
            <a:r>
              <a:rPr lang="el-GR" sz="6600" dirty="0">
                <a:solidFill>
                  <a:srgbClr val="FFD966"/>
                </a:solidFill>
                <a:latin typeface="Arial" charset="0"/>
                <a:ea typeface="Arial" charset="0"/>
                <a:cs typeface="Arial" charset="0"/>
                <a:sym typeface="Cabin"/>
              </a:rPr>
              <a:t>Μπλοκ</a:t>
            </a:r>
            <a:endParaRPr lang="en-US" sz="6600" dirty="0">
              <a:solidFill>
                <a:srgbClr val="FFD966"/>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Font typeface="Cabin"/>
              <a:buNone/>
            </a:pPr>
            <a:endParaRPr dirty="0">
              <a:solidFill>
                <a:srgbClr val="FFFF00"/>
              </a:solidFill>
            </a:endParaRPr>
          </a:p>
        </p:txBody>
      </p:sp>
      <p:sp>
        <p:nvSpPr>
          <p:cNvPr id="343" name="Shape 343"/>
          <p:cNvSpPr txBox="1"/>
          <p:nvPr/>
        </p:nvSpPr>
        <p:spPr>
          <a:xfrm>
            <a:off x="4598449" y="2438400"/>
            <a:ext cx="8965151" cy="5854799"/>
          </a:xfrm>
          <a:prstGeom prst="rect">
            <a:avLst/>
          </a:prstGeom>
          <a:noFill/>
          <a:ln w="12700" cap="rnd" cmpd="sng">
            <a:no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x = 5</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if x &gt; 2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Μεγαλύτερο από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Μεγαλύτερο ακόμη</a:t>
            </a:r>
            <a:r>
              <a:rPr lang="en-US" sz="3200" dirty="0">
                <a:solidFill>
                  <a:schemeClr val="lt1"/>
                </a:solidFill>
                <a:latin typeface="Courier"/>
                <a:ea typeface="Courier"/>
                <a:cs typeface="Courier"/>
                <a:sym typeface="Courier New"/>
              </a:rPr>
              <a:t>')</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print('</a:t>
            </a:r>
            <a:r>
              <a:rPr lang="el-GR" sz="3200" i="0" u="none" strike="noStrike" cap="none" dirty="0">
                <a:solidFill>
                  <a:schemeClr val="lt1"/>
                </a:solidFill>
                <a:latin typeface="Courier"/>
                <a:ea typeface="Courier"/>
                <a:cs typeface="Courier"/>
                <a:sym typeface="Courier New"/>
              </a:rPr>
              <a:t>Τέλος με το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for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in range(5) :</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if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&gt; 2 :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Μεγαλύτερο από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Τέλος με το</a:t>
            </a:r>
            <a:r>
              <a:rPr lang="en-US" sz="3200" i="0" u="none" strike="noStrike" cap="none" dirty="0">
                <a:solidFill>
                  <a:schemeClr val="lt1"/>
                </a:solidFill>
                <a:latin typeface="Courier"/>
                <a:ea typeface="Courier"/>
                <a:cs typeface="Courier"/>
                <a:sym typeface="Courier New"/>
              </a:rPr>
              <a: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dirty="0">
                <a:solidFill>
                  <a:schemeClr val="lt1"/>
                </a:solidFill>
                <a:latin typeface="Courier"/>
                <a:ea typeface="Courier"/>
                <a:cs typeface="Courier"/>
                <a:sym typeface="Courier New"/>
              </a:rPr>
              <a:t>print('</a:t>
            </a:r>
            <a:r>
              <a:rPr lang="el-GR" sz="3200" dirty="0">
                <a:solidFill>
                  <a:schemeClr val="lt1"/>
                </a:solidFill>
                <a:latin typeface="Courier"/>
                <a:ea typeface="Courier"/>
                <a:cs typeface="Courier"/>
                <a:sym typeface="Courier New"/>
              </a:rPr>
              <a:t>Τέλος Όλα</a:t>
            </a:r>
            <a:r>
              <a:rPr lang="en-US" sz="3200" dirty="0">
                <a:solidFill>
                  <a:schemeClr val="lt1"/>
                </a:solidFill>
                <a:latin typeface="Courier"/>
                <a:ea typeface="Courier"/>
                <a:cs typeface="Courier"/>
                <a:sym typeface="Courier New"/>
              </a:rPr>
              <a:t>')</a:t>
            </a:r>
          </a:p>
        </p:txBody>
      </p:sp>
    </p:spTree>
    <p:extLst>
      <p:ext uri="{BB962C8B-B14F-4D97-AF65-F5344CB8AC3E}">
        <p14:creationId xmlns:p14="http://schemas.microsoft.com/office/powerpoint/2010/main" val="1620183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87" name="Shape 387"/>
          <p:cNvSpPr txBox="1"/>
          <p:nvPr/>
        </p:nvSpPr>
        <p:spPr>
          <a:xfrm>
            <a:off x="472404" y="3210450"/>
            <a:ext cx="7833414" cy="333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x = 42</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&gt; 1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a:t>
            </a:r>
            <a:r>
              <a:rPr lang="el-GR" sz="3000" i="0" u="none" strike="noStrike" cap="none" dirty="0">
                <a:solidFill>
                  <a:srgbClr val="00FF00"/>
                </a:solidFill>
                <a:latin typeface="Courier"/>
                <a:ea typeface="Courier"/>
                <a:cs typeface="Courier"/>
                <a:sym typeface="Courier New"/>
              </a:rPr>
              <a:t>Μεγαλύτερο από ένα</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if x &lt; 100 : </a:t>
            </a:r>
          </a:p>
          <a:p>
            <a:pPr lvl="0">
              <a:buClr>
                <a:srgbClr val="FF00FF"/>
              </a:buClr>
              <a:buSzPct val="25000"/>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Μικρότερο από </a:t>
            </a:r>
            <a:r>
              <a:rPr lang="en-US" sz="3000" i="0" u="none" strike="noStrike" cap="none" dirty="0">
                <a:solidFill>
                  <a:srgbClr val="FF9900"/>
                </a:solidFill>
                <a:latin typeface="Courier"/>
                <a:ea typeface="Courier"/>
                <a:cs typeface="Courier"/>
                <a:sym typeface="Courier New"/>
              </a:rPr>
              <a:t>100</a:t>
            </a:r>
            <a:r>
              <a:rPr lang="en-US" sz="3000" dirty="0">
                <a:solidFill>
                  <a:srgbClr val="FF9900"/>
                </a:solidFill>
                <a:latin typeface="Courier"/>
                <a:ea typeface="Courier"/>
                <a:cs typeface="Courier"/>
                <a:sym typeface="Courier New"/>
              </a:rPr>
              <a:t>') </a:t>
            </a:r>
            <a:endParaRPr lang="en-US" sz="3000" i="0" u="none" strike="noStrike" cap="none" dirty="0">
              <a:solidFill>
                <a:srgbClr val="FF9900"/>
              </a:solidFill>
              <a:latin typeface="Courier"/>
              <a:ea typeface="Courier"/>
              <a:cs typeface="Courier"/>
              <a:sym typeface="Courier New"/>
            </a:endParaRPr>
          </a:p>
          <a:p>
            <a:pPr lvl="0">
              <a:buClr>
                <a:srgbClr val="FF7F00"/>
              </a:buClr>
              <a:buSzPct val="25000"/>
            </a:pPr>
            <a:r>
              <a:rPr lang="en-US" sz="3000" i="0" u="none" strike="noStrike" cap="none" dirty="0">
                <a:solidFill>
                  <a:srgbClr val="00FFFF"/>
                </a:solidFill>
                <a:latin typeface="Courier"/>
                <a:ea typeface="Courier"/>
                <a:cs typeface="Courier"/>
                <a:sym typeface="Courier New"/>
              </a:rPr>
              <a:t>print(‘</a:t>
            </a:r>
            <a:r>
              <a:rPr lang="el-GR" sz="3000" i="0" u="none" strike="noStrike" cap="none" dirty="0">
                <a:solidFill>
                  <a:srgbClr val="00FFFF"/>
                </a:solidFill>
                <a:latin typeface="Courier"/>
                <a:ea typeface="Courier"/>
                <a:cs typeface="Courier"/>
                <a:sym typeface="Courier New"/>
              </a:rPr>
              <a:t>Τέλος Όλα</a:t>
            </a:r>
            <a:r>
              <a:rPr lang="en-US" sz="3000" dirty="0">
                <a:solidFill>
                  <a:srgbClr val="00FFFF"/>
                </a:solidFill>
                <a:latin typeface="Courier"/>
                <a:ea typeface="Courier"/>
                <a:cs typeface="Courier"/>
                <a:sym typeface="Courier New"/>
              </a:rPr>
              <a:t>')</a:t>
            </a:r>
            <a:endParaRPr lang="en-US" sz="3000" i="0" u="none" strike="noStrike" cap="none" dirty="0">
              <a:solidFill>
                <a:srgbClr val="00FFFF"/>
              </a:solidFill>
              <a:latin typeface="Courier"/>
              <a:ea typeface="Courier"/>
              <a:cs typeface="Courier"/>
              <a:sym typeface="Courier New"/>
            </a:endParaRPr>
          </a:p>
        </p:txBody>
      </p:sp>
      <p:sp>
        <p:nvSpPr>
          <p:cNvPr id="388" name="Shape 388"/>
          <p:cNvSpPr txBox="1"/>
          <p:nvPr/>
        </p:nvSpPr>
        <p:spPr>
          <a:xfrm>
            <a:off x="1168400" y="689548"/>
            <a:ext cx="5329314" cy="21679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err="1">
                <a:solidFill>
                  <a:srgbClr val="FFD966"/>
                </a:solidFill>
                <a:latin typeface="Arial" charset="0"/>
                <a:ea typeface="Arial" charset="0"/>
                <a:cs typeface="Arial" charset="0"/>
                <a:sym typeface="Cabin"/>
              </a:rPr>
              <a:t>Εμφωλευμένη</a:t>
            </a:r>
            <a:r>
              <a:rPr lang="el-GR" sz="6600" u="none" strike="noStrike" cap="none" dirty="0">
                <a:solidFill>
                  <a:srgbClr val="FFD966"/>
                </a:solidFill>
                <a:latin typeface="Arial" charset="0"/>
                <a:ea typeface="Arial" charset="0"/>
                <a:cs typeface="Arial" charset="0"/>
                <a:sym typeface="Cabin"/>
              </a:rPr>
              <a:t> Επιλογή</a:t>
            </a:r>
            <a:endParaRPr lang="en-US" sz="6600" u="none" strike="noStrike" cap="none" dirty="0">
              <a:solidFill>
                <a:srgbClr val="FFD966"/>
              </a:solidFill>
              <a:latin typeface="Arial" charset="0"/>
              <a:ea typeface="Arial" charset="0"/>
              <a:cs typeface="Arial" charset="0"/>
              <a:sym typeface="Cabin"/>
            </a:endParaRPr>
          </a:p>
        </p:txBody>
      </p:sp>
      <p:cxnSp>
        <p:nvCxnSpPr>
          <p:cNvPr id="381" name="Shape 381"/>
          <p:cNvCxnSpPr/>
          <p:nvPr/>
        </p:nvCxnSpPr>
        <p:spPr>
          <a:xfrm rot="10800000">
            <a:off x="9451261" y="830128"/>
            <a:ext cx="13265" cy="408228"/>
          </a:xfrm>
          <a:prstGeom prst="straightConnector1">
            <a:avLst/>
          </a:prstGeom>
          <a:noFill/>
          <a:ln w="63500" cap="rnd" cmpd="sng">
            <a:solidFill>
              <a:srgbClr val="00FF00"/>
            </a:solidFill>
            <a:prstDash val="solid"/>
            <a:miter/>
            <a:headEnd type="stealth" w="med" len="med"/>
            <a:tailEnd type="none" w="med" len="med"/>
          </a:ln>
        </p:spPr>
      </p:cxnSp>
      <p:sp>
        <p:nvSpPr>
          <p:cNvPr id="369" name="Shape 369"/>
          <p:cNvSpPr/>
          <p:nvPr/>
        </p:nvSpPr>
        <p:spPr>
          <a:xfrm>
            <a:off x="7986419" y="1182730"/>
            <a:ext cx="2966810" cy="1229106"/>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&gt; 1</a:t>
            </a:r>
          </a:p>
        </p:txBody>
      </p:sp>
      <p:sp>
        <p:nvSpPr>
          <p:cNvPr id="370" name="Shape 370"/>
          <p:cNvSpPr txBox="1"/>
          <p:nvPr/>
        </p:nvSpPr>
        <p:spPr>
          <a:xfrm>
            <a:off x="9903737" y="2399916"/>
            <a:ext cx="4199589" cy="105957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print('</a:t>
            </a:r>
            <a:r>
              <a:rPr lang="el-GR" sz="2600" u="none" strike="noStrike" cap="none" dirty="0">
                <a:solidFill>
                  <a:schemeClr val="lt1"/>
                </a:solidFill>
                <a:latin typeface="Arial" charset="0"/>
                <a:ea typeface="Arial" charset="0"/>
                <a:cs typeface="Arial" charset="0"/>
                <a:sym typeface="Cabin"/>
              </a:rPr>
              <a:t>Μεγαλύτερο από ένα</a:t>
            </a:r>
            <a:r>
              <a:rPr lang="en-US" sz="2600" u="none" strike="noStrike" cap="none" dirty="0">
                <a:solidFill>
                  <a:schemeClr val="lt1"/>
                </a:solidFill>
                <a:latin typeface="Arial" charset="0"/>
                <a:ea typeface="Arial" charset="0"/>
                <a:cs typeface="Arial" charset="0"/>
                <a:sym typeface="Cabin"/>
              </a:rPr>
              <a:t>’)</a:t>
            </a:r>
          </a:p>
        </p:txBody>
      </p:sp>
      <p:sp>
        <p:nvSpPr>
          <p:cNvPr id="371" name="Shape 371"/>
          <p:cNvSpPr/>
          <p:nvPr/>
        </p:nvSpPr>
        <p:spPr>
          <a:xfrm>
            <a:off x="10253910" y="3863455"/>
            <a:ext cx="3464810" cy="1229106"/>
          </a:xfrm>
          <a:prstGeom prst="diamond">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&lt; 100</a:t>
            </a:r>
          </a:p>
        </p:txBody>
      </p:sp>
      <p:sp>
        <p:nvSpPr>
          <p:cNvPr id="372" name="Shape 372"/>
          <p:cNvSpPr txBox="1"/>
          <p:nvPr/>
        </p:nvSpPr>
        <p:spPr>
          <a:xfrm>
            <a:off x="12838838" y="5050180"/>
            <a:ext cx="2944758" cy="1229106"/>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print('</a:t>
            </a:r>
            <a:r>
              <a:rPr lang="el-GR" sz="2600" u="none" strike="noStrike" cap="none" dirty="0">
                <a:solidFill>
                  <a:schemeClr val="lt1"/>
                </a:solidFill>
                <a:latin typeface="Arial" charset="0"/>
                <a:ea typeface="Arial" charset="0"/>
                <a:cs typeface="Arial" charset="0"/>
                <a:sym typeface="Cabin"/>
              </a:rPr>
              <a:t>Μικρότερο από </a:t>
            </a:r>
            <a:r>
              <a:rPr lang="en-US" sz="2600" u="none" strike="noStrike" cap="none" dirty="0">
                <a:solidFill>
                  <a:schemeClr val="lt1"/>
                </a:solidFill>
                <a:latin typeface="Arial" charset="0"/>
                <a:ea typeface="Arial" charset="0"/>
                <a:cs typeface="Arial" charset="0"/>
                <a:sym typeface="Cabin"/>
              </a:rPr>
              <a:t>100')</a:t>
            </a:r>
          </a:p>
        </p:txBody>
      </p:sp>
      <p:sp>
        <p:nvSpPr>
          <p:cNvPr id="373" name="Shape 373"/>
          <p:cNvSpPr txBox="1"/>
          <p:nvPr/>
        </p:nvSpPr>
        <p:spPr>
          <a:xfrm>
            <a:off x="7986419" y="7539193"/>
            <a:ext cx="3040981" cy="1059491"/>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print('</a:t>
            </a:r>
            <a:r>
              <a:rPr lang="el-GR" sz="2600" u="none" strike="noStrike" cap="none" dirty="0">
                <a:solidFill>
                  <a:schemeClr val="lt1"/>
                </a:solidFill>
                <a:latin typeface="Arial" charset="0"/>
                <a:ea typeface="Arial" charset="0"/>
                <a:cs typeface="Arial" charset="0"/>
                <a:sym typeface="Cabin"/>
              </a:rPr>
              <a:t>Τέλος Όλα</a:t>
            </a:r>
            <a:r>
              <a:rPr lang="en-US" sz="2600" u="none" strike="noStrike" cap="none" dirty="0">
                <a:solidFill>
                  <a:schemeClr val="lt1"/>
                </a:solidFill>
                <a:latin typeface="Arial" charset="0"/>
                <a:ea typeface="Arial" charset="0"/>
                <a:cs typeface="Arial" charset="0"/>
                <a:sym typeface="Cabin"/>
              </a:rPr>
              <a:t>')</a:t>
            </a:r>
          </a:p>
        </p:txBody>
      </p:sp>
      <p:cxnSp>
        <p:nvCxnSpPr>
          <p:cNvPr id="374" name="Shape 374"/>
          <p:cNvCxnSpPr/>
          <p:nvPr/>
        </p:nvCxnSpPr>
        <p:spPr>
          <a:xfrm rot="10800000" flipH="1">
            <a:off x="10932038" y="1782610"/>
            <a:ext cx="1127071" cy="2752"/>
          </a:xfrm>
          <a:prstGeom prst="straightConnector1">
            <a:avLst/>
          </a:prstGeom>
          <a:noFill/>
          <a:ln w="63500" cap="rnd" cmpd="sng">
            <a:solidFill>
              <a:srgbClr val="00FF00"/>
            </a:solidFill>
            <a:prstDash val="solid"/>
            <a:miter/>
            <a:headEnd type="none" w="med" len="med"/>
            <a:tailEnd type="none" w="med" len="med"/>
          </a:ln>
        </p:spPr>
      </p:cxnSp>
      <p:cxnSp>
        <p:nvCxnSpPr>
          <p:cNvPr id="375" name="Shape 375"/>
          <p:cNvCxnSpPr/>
          <p:nvPr/>
        </p:nvCxnSpPr>
        <p:spPr>
          <a:xfrm rot="10800000" flipH="1">
            <a:off x="12049889" y="1782495"/>
            <a:ext cx="9261" cy="631990"/>
          </a:xfrm>
          <a:prstGeom prst="straightConnector1">
            <a:avLst/>
          </a:prstGeom>
          <a:noFill/>
          <a:ln w="63500" cap="rnd" cmpd="sng">
            <a:solidFill>
              <a:srgbClr val="00FF00"/>
            </a:solidFill>
            <a:prstDash val="solid"/>
            <a:miter/>
            <a:headEnd type="stealth" w="med" len="med"/>
            <a:tailEnd type="none" w="med" len="med"/>
          </a:ln>
        </p:spPr>
      </p:cxnSp>
      <p:cxnSp>
        <p:nvCxnSpPr>
          <p:cNvPr id="376" name="Shape 376"/>
          <p:cNvCxnSpPr>
            <a:cxnSpLocks/>
            <a:stCxn id="373" idx="0"/>
          </p:cNvCxnSpPr>
          <p:nvPr/>
        </p:nvCxnSpPr>
        <p:spPr>
          <a:xfrm flipH="1" flipV="1">
            <a:off x="9464528" y="2399919"/>
            <a:ext cx="42382" cy="5139274"/>
          </a:xfrm>
          <a:prstGeom prst="straightConnector1">
            <a:avLst/>
          </a:prstGeom>
          <a:noFill/>
          <a:ln w="63500" cap="rnd" cmpd="sng">
            <a:solidFill>
              <a:srgbClr val="00FF00"/>
            </a:solidFill>
            <a:prstDash val="solid"/>
            <a:miter/>
            <a:headEnd type="stealth" w="med" len="med"/>
            <a:tailEnd type="none" w="med" len="med"/>
          </a:ln>
        </p:spPr>
      </p:cxnSp>
      <p:cxnSp>
        <p:nvCxnSpPr>
          <p:cNvPr id="377" name="Shape 377"/>
          <p:cNvCxnSpPr/>
          <p:nvPr/>
        </p:nvCxnSpPr>
        <p:spPr>
          <a:xfrm>
            <a:off x="13697529" y="4472057"/>
            <a:ext cx="610580" cy="11920"/>
          </a:xfrm>
          <a:prstGeom prst="straightConnector1">
            <a:avLst/>
          </a:prstGeom>
          <a:noFill/>
          <a:ln w="63500" cap="rnd" cmpd="sng">
            <a:solidFill>
              <a:srgbClr val="FF9900"/>
            </a:solidFill>
            <a:prstDash val="solid"/>
            <a:miter/>
            <a:headEnd type="none" w="med" len="med"/>
            <a:tailEnd type="none" w="med" len="med"/>
          </a:ln>
        </p:spPr>
      </p:cxnSp>
      <p:cxnSp>
        <p:nvCxnSpPr>
          <p:cNvPr id="378" name="Shape 378"/>
          <p:cNvCxnSpPr/>
          <p:nvPr/>
        </p:nvCxnSpPr>
        <p:spPr>
          <a:xfrm rot="10800000" flipH="1">
            <a:off x="14305477" y="4510191"/>
            <a:ext cx="6758" cy="542636"/>
          </a:xfrm>
          <a:prstGeom prst="straightConnector1">
            <a:avLst/>
          </a:prstGeom>
          <a:noFill/>
          <a:ln w="63500" cap="rnd" cmpd="sng">
            <a:solidFill>
              <a:srgbClr val="FF9900"/>
            </a:solidFill>
            <a:prstDash val="solid"/>
            <a:miter/>
            <a:headEnd type="stealth" w="med" len="med"/>
            <a:tailEnd type="none" w="med" len="med"/>
          </a:ln>
        </p:spPr>
      </p:cxnSp>
      <p:cxnSp>
        <p:nvCxnSpPr>
          <p:cNvPr id="379" name="Shape 379"/>
          <p:cNvCxnSpPr>
            <a:cxnSpLocks/>
            <a:stCxn id="371" idx="0"/>
            <a:endCxn id="370" idx="2"/>
          </p:cNvCxnSpPr>
          <p:nvPr/>
        </p:nvCxnSpPr>
        <p:spPr>
          <a:xfrm flipV="1">
            <a:off x="11986315" y="3459491"/>
            <a:ext cx="17217" cy="403964"/>
          </a:xfrm>
          <a:prstGeom prst="straightConnector1">
            <a:avLst/>
          </a:prstGeom>
          <a:noFill/>
          <a:ln w="63500" cap="rnd" cmpd="sng">
            <a:solidFill>
              <a:srgbClr val="00FF00"/>
            </a:solidFill>
            <a:prstDash val="solid"/>
            <a:miter/>
            <a:headEnd type="stealth" w="med" len="med"/>
            <a:tailEnd type="none" w="med" len="med"/>
          </a:ln>
        </p:spPr>
      </p:cxnSp>
      <p:cxnSp>
        <p:nvCxnSpPr>
          <p:cNvPr id="380" name="Shape 380"/>
          <p:cNvCxnSpPr>
            <a:cxnSpLocks/>
          </p:cNvCxnSpPr>
          <p:nvPr/>
        </p:nvCxnSpPr>
        <p:spPr>
          <a:xfrm>
            <a:off x="9496313" y="7197470"/>
            <a:ext cx="4815175" cy="0"/>
          </a:xfrm>
          <a:prstGeom prst="straightConnector1">
            <a:avLst/>
          </a:prstGeom>
          <a:noFill/>
          <a:ln w="63500" cap="rnd" cmpd="sng">
            <a:solidFill>
              <a:srgbClr val="00FF00"/>
            </a:solidFill>
            <a:prstDash val="solid"/>
            <a:miter/>
            <a:headEnd type="stealth" w="med" len="med"/>
            <a:tailEnd type="none" w="med" len="med"/>
          </a:ln>
        </p:spPr>
      </p:cxnSp>
      <p:sp>
        <p:nvSpPr>
          <p:cNvPr id="382" name="Shape 382"/>
          <p:cNvSpPr txBox="1"/>
          <p:nvPr/>
        </p:nvSpPr>
        <p:spPr>
          <a:xfrm>
            <a:off x="11358517" y="1230411"/>
            <a:ext cx="918430"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383" name="Shape 383"/>
          <p:cNvSpPr txBox="1"/>
          <p:nvPr/>
        </p:nvSpPr>
        <p:spPr>
          <a:xfrm>
            <a:off x="13742561" y="3921731"/>
            <a:ext cx="917822"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384" name="Shape 384"/>
          <p:cNvCxnSpPr>
            <a:cxnSpLocks/>
          </p:cNvCxnSpPr>
          <p:nvPr/>
        </p:nvCxnSpPr>
        <p:spPr>
          <a:xfrm flipV="1">
            <a:off x="12003532" y="5123024"/>
            <a:ext cx="0" cy="2074446"/>
          </a:xfrm>
          <a:prstGeom prst="straightConnector1">
            <a:avLst/>
          </a:prstGeom>
          <a:noFill/>
          <a:ln w="63500" cap="rnd" cmpd="sng">
            <a:solidFill>
              <a:srgbClr val="FF9900"/>
            </a:solidFill>
            <a:prstDash val="solid"/>
            <a:miter/>
            <a:headEnd type="stealth" w="med" len="med"/>
            <a:tailEnd type="none" w="med" len="med"/>
          </a:ln>
        </p:spPr>
      </p:cxnSp>
      <p:sp>
        <p:nvSpPr>
          <p:cNvPr id="385" name="Shape 385"/>
          <p:cNvSpPr txBox="1"/>
          <p:nvPr/>
        </p:nvSpPr>
        <p:spPr>
          <a:xfrm>
            <a:off x="11168227" y="5066072"/>
            <a:ext cx="669745"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
        <p:nvSpPr>
          <p:cNvPr id="386" name="Shape 386"/>
          <p:cNvSpPr txBox="1"/>
          <p:nvPr/>
        </p:nvSpPr>
        <p:spPr>
          <a:xfrm>
            <a:off x="8564880" y="2544284"/>
            <a:ext cx="687841"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389" name="Shape 389"/>
          <p:cNvCxnSpPr>
            <a:cxnSpLocks/>
          </p:cNvCxnSpPr>
          <p:nvPr/>
        </p:nvCxnSpPr>
        <p:spPr>
          <a:xfrm flipV="1">
            <a:off x="14319970" y="6318093"/>
            <a:ext cx="6758" cy="879377"/>
          </a:xfrm>
          <a:prstGeom prst="straightConnector1">
            <a:avLst/>
          </a:prstGeom>
          <a:noFill/>
          <a:ln w="63500" cap="rnd" cmpd="sng">
            <a:solidFill>
              <a:srgbClr val="FF9900"/>
            </a:solidFill>
            <a:prstDash val="solid"/>
            <a:miter/>
            <a:headEnd type="stealth"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890734" y="542526"/>
            <a:ext cx="8917478" cy="1651537"/>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a:solidFill>
                  <a:srgbClr val="FFD966"/>
                </a:solidFill>
                <a:latin typeface="Arial" charset="0"/>
                <a:ea typeface="Arial" charset="0"/>
                <a:cs typeface="Arial" charset="0"/>
                <a:sym typeface="Cabin"/>
              </a:rPr>
              <a:t>Αμφίδρομες αποφάσεις - Σύνθετη Επιλογή</a:t>
            </a:r>
            <a:endParaRPr lang="en-US" sz="6600" u="none" strike="noStrike" cap="none" dirty="0">
              <a:solidFill>
                <a:srgbClr val="FFD966"/>
              </a:solidFill>
              <a:latin typeface="Arial" charset="0"/>
              <a:ea typeface="Arial" charset="0"/>
              <a:cs typeface="Arial" charset="0"/>
              <a:sym typeface="Cabin"/>
            </a:endParaRPr>
          </a:p>
        </p:txBody>
      </p:sp>
      <p:sp>
        <p:nvSpPr>
          <p:cNvPr id="395" name="Shape 395"/>
          <p:cNvSpPr txBox="1">
            <a:spLocks noGrp="1"/>
          </p:cNvSpPr>
          <p:nvPr>
            <p:ph type="body" idx="1"/>
          </p:nvPr>
        </p:nvSpPr>
        <p:spPr>
          <a:xfrm>
            <a:off x="851270" y="2603501"/>
            <a:ext cx="5874687" cy="56401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Κάποιες φορές θέλουμε να κάνουμε κάτι εάν μια λογική έκφραση είναι αληθής και κάτι άλλο εάν η έκφραση είναι ψευδής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Είναι σαν μια </a:t>
            </a:r>
            <a:r>
              <a:rPr lang="el-GR" sz="3600" u="none" strike="noStrike" cap="none" dirty="0" err="1">
                <a:solidFill>
                  <a:schemeClr val="lt1"/>
                </a:solidFill>
                <a:latin typeface="Arial" charset="0"/>
                <a:ea typeface="Arial" charset="0"/>
                <a:cs typeface="Arial" charset="0"/>
                <a:sym typeface="Cabin"/>
              </a:rPr>
              <a:t>διακλάδοση</a:t>
            </a:r>
            <a:r>
              <a:rPr lang="el-GR" sz="3600" u="none" strike="noStrike" cap="none" dirty="0">
                <a:solidFill>
                  <a:schemeClr val="lt1"/>
                </a:solidFill>
                <a:latin typeface="Arial" charset="0"/>
                <a:ea typeface="Arial" charset="0"/>
                <a:cs typeface="Arial" charset="0"/>
                <a:sym typeface="Cabin"/>
              </a:rPr>
              <a:t> στο δρόμο - πρέπει να επιλέξουμε </a:t>
            </a:r>
            <a:r>
              <a:rPr lang="el-GR" sz="3600" dirty="0">
                <a:solidFill>
                  <a:srgbClr val="FFFF00"/>
                </a:solidFill>
                <a:latin typeface="Arial" charset="0"/>
                <a:cs typeface="Arial" charset="0"/>
                <a:sym typeface="Cabin"/>
              </a:rPr>
              <a:t>το ένα ή το άλλο</a:t>
            </a:r>
            <a:r>
              <a:rPr lang="el-GR" sz="3600" u="none" strike="noStrike" cap="none" dirty="0">
                <a:solidFill>
                  <a:schemeClr val="lt1"/>
                </a:solidFill>
                <a:latin typeface="Arial" charset="0"/>
                <a:ea typeface="Arial" charset="0"/>
                <a:cs typeface="Arial" charset="0"/>
                <a:sym typeface="Cabin"/>
              </a:rPr>
              <a:t> μονοπάτι αλλά όχι και τα</a:t>
            </a:r>
            <a:endParaRPr lang="en-US" sz="3600" u="none" strike="noStrike" cap="none" dirty="0">
              <a:solidFill>
                <a:schemeClr val="lt1"/>
              </a:solidFill>
              <a:latin typeface="Arial" charset="0"/>
              <a:ea typeface="Arial" charset="0"/>
              <a:cs typeface="Arial" charset="0"/>
              <a:sym typeface="Cabin"/>
            </a:endParaRPr>
          </a:p>
        </p:txBody>
      </p:sp>
      <p:sp>
        <p:nvSpPr>
          <p:cNvPr id="396" name="Shape 396"/>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&gt; 2</a:t>
            </a:r>
          </a:p>
        </p:txBody>
      </p:sp>
      <p:sp>
        <p:nvSpPr>
          <p:cNvPr id="397" name="Shape 397"/>
          <p:cNvSpPr txBox="1"/>
          <p:nvPr/>
        </p:nvSpPr>
        <p:spPr>
          <a:xfrm>
            <a:off x="12389412" y="4613913"/>
            <a:ext cx="3570948"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cxnSp>
        <p:nvCxnSpPr>
          <p:cNvPr id="398" name="Shape 398"/>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399" name="Shape 399"/>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00" name="Shape 400"/>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02" name="Shape 402"/>
          <p:cNvSpPr txBox="1"/>
          <p:nvPr/>
        </p:nvSpPr>
        <p:spPr>
          <a:xfrm>
            <a:off x="9318171" y="3293467"/>
            <a:ext cx="73798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03" name="Shape 403"/>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04" name="Shape 404"/>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405" name="Shape 405"/>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 4</a:t>
            </a:r>
          </a:p>
        </p:txBody>
      </p:sp>
      <p:cxnSp>
        <p:nvCxnSpPr>
          <p:cNvPr id="406" name="Shape 406"/>
          <p:cNvCxnSpPr/>
          <p:nvPr/>
        </p:nvCxnSpPr>
        <p:spPr>
          <a:xfrm>
            <a:off x="8805517" y="3910062"/>
            <a:ext cx="1209925" cy="5819"/>
          </a:xfrm>
          <a:prstGeom prst="straightConnector1">
            <a:avLst/>
          </a:prstGeom>
          <a:noFill/>
          <a:ln w="63500" cap="rnd" cmpd="sng">
            <a:solidFill>
              <a:srgbClr val="FF9900"/>
            </a:solidFill>
            <a:prstDash val="solid"/>
            <a:miter/>
            <a:headEnd type="none" w="med" len="med"/>
            <a:tailEnd type="none" w="med" len="med"/>
          </a:ln>
        </p:spPr>
      </p:cxnSp>
      <p:cxnSp>
        <p:nvCxnSpPr>
          <p:cNvPr id="407" name="Shape 407"/>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sp>
        <p:nvSpPr>
          <p:cNvPr id="408" name="Shape 408"/>
          <p:cNvSpPr txBox="1"/>
          <p:nvPr/>
        </p:nvSpPr>
        <p:spPr>
          <a:xfrm>
            <a:off x="7083585" y="4602279"/>
            <a:ext cx="4141747"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Όχι μεγαλύτερο</a:t>
            </a:r>
            <a:r>
              <a:rPr lang="en-US" sz="3200" u="none" strike="noStrike" cap="none" dirty="0">
                <a:solidFill>
                  <a:schemeClr val="lt1"/>
                </a:solidFill>
                <a:latin typeface="Arial" charset="0"/>
                <a:ea typeface="Arial" charset="0"/>
                <a:cs typeface="Arial" charset="0"/>
                <a:sym typeface="Cabin"/>
              </a:rPr>
              <a:t>')</a:t>
            </a:r>
          </a:p>
        </p:txBody>
      </p:sp>
      <p:cxnSp>
        <p:nvCxnSpPr>
          <p:cNvPr id="409" name="Shape 409"/>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410" name="Shape 410"/>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411" name="Shape 411"/>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412" name="Shape 412"/>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1155700" y="1126051"/>
            <a:ext cx="7758111"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a:solidFill>
                  <a:srgbClr val="FFD966"/>
                </a:solidFill>
                <a:latin typeface="Arial" charset="0"/>
                <a:ea typeface="Arial" charset="0"/>
                <a:cs typeface="Arial" charset="0"/>
                <a:sym typeface="Cabin"/>
              </a:rPr>
              <a:t>Σύνθετη Επιλογή με </a:t>
            </a:r>
            <a:r>
              <a:rPr lang="en-US" sz="6600" u="none" strike="noStrike" cap="none" dirty="0">
                <a:solidFill>
                  <a:srgbClr val="FFD966"/>
                </a:solidFill>
                <a:latin typeface="Arial" charset="0"/>
                <a:ea typeface="Arial" charset="0"/>
                <a:cs typeface="Arial" charset="0"/>
                <a:sym typeface="Cabin"/>
              </a:rPr>
              <a:t>else:</a:t>
            </a:r>
          </a:p>
        </p:txBody>
      </p:sp>
      <p:sp>
        <p:nvSpPr>
          <p:cNvPr id="396" name="Shape 396"/>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&gt; 2</a:t>
            </a:r>
          </a:p>
        </p:txBody>
      </p:sp>
      <p:sp>
        <p:nvSpPr>
          <p:cNvPr id="397" name="Shape 397"/>
          <p:cNvSpPr txBox="1"/>
          <p:nvPr/>
        </p:nvSpPr>
        <p:spPr>
          <a:xfrm>
            <a:off x="12432956" y="4613913"/>
            <a:ext cx="3527404"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cxnSp>
        <p:nvCxnSpPr>
          <p:cNvPr id="398" name="Shape 398"/>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399" name="Shape 399"/>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00" name="Shape 400"/>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02" name="Shape 402"/>
          <p:cNvSpPr txBox="1"/>
          <p:nvPr/>
        </p:nvSpPr>
        <p:spPr>
          <a:xfrm>
            <a:off x="9144000" y="3293467"/>
            <a:ext cx="912159"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03" name="Shape 403"/>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04" name="Shape 404"/>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405" name="Shape 405"/>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 4</a:t>
            </a:r>
          </a:p>
        </p:txBody>
      </p:sp>
      <p:cxnSp>
        <p:nvCxnSpPr>
          <p:cNvPr id="406" name="Shape 406"/>
          <p:cNvCxnSpPr/>
          <p:nvPr/>
        </p:nvCxnSpPr>
        <p:spPr>
          <a:xfrm rot="10800000" flipH="1">
            <a:off x="8805517" y="3915880"/>
            <a:ext cx="1278272" cy="11633"/>
          </a:xfrm>
          <a:prstGeom prst="straightConnector1">
            <a:avLst/>
          </a:prstGeom>
          <a:noFill/>
          <a:ln w="63500" cap="rnd" cmpd="sng">
            <a:solidFill>
              <a:srgbClr val="FF9900"/>
            </a:solidFill>
            <a:prstDash val="solid"/>
            <a:miter/>
            <a:headEnd type="none" w="med" len="med"/>
            <a:tailEnd type="none" w="med" len="med"/>
          </a:ln>
        </p:spPr>
      </p:cxnSp>
      <p:cxnSp>
        <p:nvCxnSpPr>
          <p:cNvPr id="407" name="Shape 407"/>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cxnSp>
        <p:nvCxnSpPr>
          <p:cNvPr id="409" name="Shape 409"/>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410" name="Shape 410"/>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411" name="Shape 411"/>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412" name="Shape 412"/>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22" name="Shape 418"/>
          <p:cNvSpPr txBox="1"/>
          <p:nvPr/>
        </p:nvSpPr>
        <p:spPr>
          <a:xfrm>
            <a:off x="1109119" y="3549412"/>
            <a:ext cx="5269276" cy="4009665"/>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FFFF"/>
                </a:solidFill>
                <a:latin typeface="Courier"/>
                <a:ea typeface="Courier"/>
                <a:cs typeface="Courier"/>
                <a:sym typeface="Courier New"/>
              </a:rPr>
              <a:t>x = 4</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&gt; 2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print('</a:t>
            </a:r>
            <a:r>
              <a:rPr lang="el-GR" sz="3000" i="0" u="none" strike="noStrike" cap="none" dirty="0">
                <a:solidFill>
                  <a:srgbClr val="00FF00"/>
                </a:solidFill>
                <a:latin typeface="Courier"/>
                <a:ea typeface="Courier"/>
                <a:cs typeface="Courier"/>
                <a:sym typeface="Courier New"/>
              </a:rPr>
              <a:t>Μεγαλύτερο</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else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Μικρότερο</a:t>
            </a:r>
            <a:r>
              <a:rPr lang="en-US" sz="3000" i="0" u="none" strike="noStrike" cap="none" dirty="0">
                <a:solidFill>
                  <a:srgbClr val="FF9900"/>
                </a:solidFill>
                <a:latin typeface="Courier"/>
                <a:ea typeface="Courier"/>
                <a:cs typeface="Courier"/>
                <a:sym typeface="Courier New"/>
              </a:rPr>
              <a:t>')</a:t>
            </a:r>
          </a:p>
          <a:p>
            <a:pPr marL="0" marR="0" lvl="0" indent="0" algn="ctr" rtl="0">
              <a:lnSpc>
                <a:spcPct val="100000"/>
              </a:lnSpc>
              <a:spcBef>
                <a:spcPts val="0"/>
              </a:spcBef>
              <a:spcAft>
                <a:spcPts val="0"/>
              </a:spcAft>
              <a:buNone/>
            </a:pPr>
            <a:endParaRPr lang="en-US" sz="30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00FFFF"/>
                </a:solidFill>
                <a:latin typeface="Courier"/>
                <a:ea typeface="Courier"/>
                <a:cs typeface="Courier"/>
                <a:sym typeface="Courier New"/>
              </a:rPr>
              <a:t>print('</a:t>
            </a:r>
            <a:r>
              <a:rPr lang="el-GR" sz="3000" i="0" u="none" strike="noStrike" cap="none" dirty="0">
                <a:solidFill>
                  <a:srgbClr val="00FFFF"/>
                </a:solidFill>
                <a:latin typeface="Courier"/>
                <a:ea typeface="Courier"/>
                <a:cs typeface="Courier"/>
                <a:sym typeface="Courier New"/>
              </a:rPr>
              <a:t>Τέλος</a:t>
            </a:r>
            <a:r>
              <a:rPr lang="en-US" sz="3000" i="0" u="none" strike="noStrike" cap="none" dirty="0">
                <a:solidFill>
                  <a:srgbClr val="00FFFF"/>
                </a:solidFill>
                <a:latin typeface="Courier"/>
                <a:ea typeface="Courier"/>
                <a:cs typeface="Courier"/>
                <a:sym typeface="Courier New"/>
              </a:rPr>
              <a:t>')</a:t>
            </a:r>
          </a:p>
        </p:txBody>
      </p:sp>
      <p:sp>
        <p:nvSpPr>
          <p:cNvPr id="21" name="Shape 408"/>
          <p:cNvSpPr txBox="1"/>
          <p:nvPr/>
        </p:nvSpPr>
        <p:spPr>
          <a:xfrm>
            <a:off x="7083585" y="4602279"/>
            <a:ext cx="4257861"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Όχι</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spTree>
    <p:extLst>
      <p:ext uri="{BB962C8B-B14F-4D97-AF65-F5344CB8AC3E}">
        <p14:creationId xmlns:p14="http://schemas.microsoft.com/office/powerpoint/2010/main" val="1065842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23" name="Shape 458"/>
          <p:cNvSpPr txBox="1"/>
          <p:nvPr/>
        </p:nvSpPr>
        <p:spPr>
          <a:xfrm>
            <a:off x="955900" y="4404944"/>
            <a:ext cx="5490656" cy="2298600"/>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94" name="Shape 394"/>
          <p:cNvSpPr txBox="1">
            <a:spLocks noGrp="1"/>
          </p:cNvSpPr>
          <p:nvPr>
            <p:ph type="title"/>
          </p:nvPr>
        </p:nvSpPr>
        <p:spPr>
          <a:xfrm>
            <a:off x="1155700" y="745588"/>
            <a:ext cx="7758111"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err="1">
                <a:solidFill>
                  <a:srgbClr val="FFD966"/>
                </a:solidFill>
                <a:latin typeface="Arial" charset="0"/>
                <a:ea typeface="Arial" charset="0"/>
                <a:cs typeface="Arial" charset="0"/>
                <a:sym typeface="Cabin"/>
              </a:rPr>
              <a:t>Οπτικοποίηση</a:t>
            </a:r>
            <a:r>
              <a:rPr lang="el-GR" sz="6600" u="none" strike="noStrike" cap="none" dirty="0">
                <a:solidFill>
                  <a:srgbClr val="FFD966"/>
                </a:solidFill>
                <a:latin typeface="Arial" charset="0"/>
                <a:ea typeface="Arial" charset="0"/>
                <a:cs typeface="Arial" charset="0"/>
                <a:sym typeface="Cabin"/>
              </a:rPr>
              <a:t> των Μπλοκ</a:t>
            </a:r>
            <a:endParaRPr lang="en-US" sz="6600" u="none" strike="noStrike" cap="none" dirty="0">
              <a:solidFill>
                <a:srgbClr val="FFD966"/>
              </a:solidFill>
              <a:latin typeface="Arial" charset="0"/>
              <a:ea typeface="Arial" charset="0"/>
              <a:cs typeface="Arial" charset="0"/>
              <a:sym typeface="Cabin"/>
            </a:endParaRPr>
          </a:p>
        </p:txBody>
      </p:sp>
      <p:sp>
        <p:nvSpPr>
          <p:cNvPr id="21" name="Shape 440"/>
          <p:cNvSpPr txBox="1"/>
          <p:nvPr/>
        </p:nvSpPr>
        <p:spPr>
          <a:xfrm>
            <a:off x="6891553" y="3024705"/>
            <a:ext cx="9189198" cy="3378200"/>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solidFill>
                <a:srgbClr val="FFFF00"/>
              </a:solidFill>
            </a:endParaRPr>
          </a:p>
        </p:txBody>
      </p:sp>
      <p:sp>
        <p:nvSpPr>
          <p:cNvPr id="41" name="Shape 396">
            <a:extLst>
              <a:ext uri="{FF2B5EF4-FFF2-40B4-BE49-F238E27FC236}">
                <a16:creationId xmlns:a16="http://schemas.microsoft.com/office/drawing/2014/main" id="{742960EE-66E5-4F9C-98A4-6EB866804A28}"/>
              </a:ext>
            </a:extLst>
          </p:cNvPr>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&gt; 2</a:t>
            </a:r>
          </a:p>
        </p:txBody>
      </p:sp>
      <p:sp>
        <p:nvSpPr>
          <p:cNvPr id="42" name="Shape 397">
            <a:extLst>
              <a:ext uri="{FF2B5EF4-FFF2-40B4-BE49-F238E27FC236}">
                <a16:creationId xmlns:a16="http://schemas.microsoft.com/office/drawing/2014/main" id="{4358317C-85B7-4B8F-A192-A5880DE87248}"/>
              </a:ext>
            </a:extLst>
          </p:cNvPr>
          <p:cNvSpPr txBox="1"/>
          <p:nvPr/>
        </p:nvSpPr>
        <p:spPr>
          <a:xfrm>
            <a:off x="12432956" y="4613913"/>
            <a:ext cx="3527404"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cxnSp>
        <p:nvCxnSpPr>
          <p:cNvPr id="43" name="Shape 398">
            <a:extLst>
              <a:ext uri="{FF2B5EF4-FFF2-40B4-BE49-F238E27FC236}">
                <a16:creationId xmlns:a16="http://schemas.microsoft.com/office/drawing/2014/main" id="{DA6D2BED-0955-4DF7-B6C2-B7835F7360A0}"/>
              </a:ext>
            </a:extLst>
          </p:cNvPr>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44" name="Shape 399">
            <a:extLst>
              <a:ext uri="{FF2B5EF4-FFF2-40B4-BE49-F238E27FC236}">
                <a16:creationId xmlns:a16="http://schemas.microsoft.com/office/drawing/2014/main" id="{CA26927D-B873-4FBD-A0D5-53DA054159F0}"/>
              </a:ext>
            </a:extLst>
          </p:cNvPr>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5" name="Shape 400">
            <a:extLst>
              <a:ext uri="{FF2B5EF4-FFF2-40B4-BE49-F238E27FC236}">
                <a16:creationId xmlns:a16="http://schemas.microsoft.com/office/drawing/2014/main" id="{3C44CF4A-7D91-4C35-B503-18E0D5C121AF}"/>
              </a:ext>
            </a:extLst>
          </p:cNvPr>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6" name="Shape 401">
            <a:extLst>
              <a:ext uri="{FF2B5EF4-FFF2-40B4-BE49-F238E27FC236}">
                <a16:creationId xmlns:a16="http://schemas.microsoft.com/office/drawing/2014/main" id="{1DD47B0C-F450-4FF6-9EB0-6F79A94B2284}"/>
              </a:ext>
            </a:extLst>
          </p:cNvPr>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7" name="Shape 402">
            <a:extLst>
              <a:ext uri="{FF2B5EF4-FFF2-40B4-BE49-F238E27FC236}">
                <a16:creationId xmlns:a16="http://schemas.microsoft.com/office/drawing/2014/main" id="{DD85AD8C-3E47-4587-87B5-83CB878DC7C4}"/>
              </a:ext>
            </a:extLst>
          </p:cNvPr>
          <p:cNvSpPr txBox="1"/>
          <p:nvPr/>
        </p:nvSpPr>
        <p:spPr>
          <a:xfrm>
            <a:off x="9144000" y="3293467"/>
            <a:ext cx="912159"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8" name="Shape 403">
            <a:extLst>
              <a:ext uri="{FF2B5EF4-FFF2-40B4-BE49-F238E27FC236}">
                <a16:creationId xmlns:a16="http://schemas.microsoft.com/office/drawing/2014/main" id="{54B802AA-4CF2-4BFF-BFDE-4CC4A79851EA}"/>
              </a:ext>
            </a:extLst>
          </p:cNvPr>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9" name="Shape 404">
            <a:extLst>
              <a:ext uri="{FF2B5EF4-FFF2-40B4-BE49-F238E27FC236}">
                <a16:creationId xmlns:a16="http://schemas.microsoft.com/office/drawing/2014/main" id="{86FCAD98-5AC3-4718-8B5D-F7F7AB1E1D9E}"/>
              </a:ext>
            </a:extLst>
          </p:cNvPr>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50" name="Shape 405">
            <a:extLst>
              <a:ext uri="{FF2B5EF4-FFF2-40B4-BE49-F238E27FC236}">
                <a16:creationId xmlns:a16="http://schemas.microsoft.com/office/drawing/2014/main" id="{3D1C9BCE-4170-462D-BC0B-685E7F2647AE}"/>
              </a:ext>
            </a:extLst>
          </p:cNvPr>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 4</a:t>
            </a:r>
          </a:p>
        </p:txBody>
      </p:sp>
      <p:cxnSp>
        <p:nvCxnSpPr>
          <p:cNvPr id="51" name="Shape 406">
            <a:extLst>
              <a:ext uri="{FF2B5EF4-FFF2-40B4-BE49-F238E27FC236}">
                <a16:creationId xmlns:a16="http://schemas.microsoft.com/office/drawing/2014/main" id="{5A911190-D260-46AB-9B08-0A33ACE2B61B}"/>
              </a:ext>
            </a:extLst>
          </p:cNvPr>
          <p:cNvCxnSpPr/>
          <p:nvPr/>
        </p:nvCxnSpPr>
        <p:spPr>
          <a:xfrm rot="10800000" flipH="1">
            <a:off x="8805517" y="3915880"/>
            <a:ext cx="1278272" cy="11633"/>
          </a:xfrm>
          <a:prstGeom prst="straightConnector1">
            <a:avLst/>
          </a:prstGeom>
          <a:noFill/>
          <a:ln w="63500" cap="rnd" cmpd="sng">
            <a:solidFill>
              <a:srgbClr val="FF9900"/>
            </a:solidFill>
            <a:prstDash val="solid"/>
            <a:miter/>
            <a:headEnd type="none" w="med" len="med"/>
            <a:tailEnd type="none" w="med" len="med"/>
          </a:ln>
        </p:spPr>
      </p:cxnSp>
      <p:cxnSp>
        <p:nvCxnSpPr>
          <p:cNvPr id="52" name="Shape 407">
            <a:extLst>
              <a:ext uri="{FF2B5EF4-FFF2-40B4-BE49-F238E27FC236}">
                <a16:creationId xmlns:a16="http://schemas.microsoft.com/office/drawing/2014/main" id="{AD623193-3F6C-4476-A44E-69FAA66188D2}"/>
              </a:ext>
            </a:extLst>
          </p:cNvPr>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cxnSp>
        <p:nvCxnSpPr>
          <p:cNvPr id="53" name="Shape 409">
            <a:extLst>
              <a:ext uri="{FF2B5EF4-FFF2-40B4-BE49-F238E27FC236}">
                <a16:creationId xmlns:a16="http://schemas.microsoft.com/office/drawing/2014/main" id="{BB9CA29B-119B-42C8-B036-40629937EF00}"/>
              </a:ext>
            </a:extLst>
          </p:cNvPr>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54" name="Shape 410">
            <a:extLst>
              <a:ext uri="{FF2B5EF4-FFF2-40B4-BE49-F238E27FC236}">
                <a16:creationId xmlns:a16="http://schemas.microsoft.com/office/drawing/2014/main" id="{0DFACE14-62CB-4D3D-88C5-1598FE73824F}"/>
              </a:ext>
            </a:extLst>
          </p:cNvPr>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55" name="Shape 411">
            <a:extLst>
              <a:ext uri="{FF2B5EF4-FFF2-40B4-BE49-F238E27FC236}">
                <a16:creationId xmlns:a16="http://schemas.microsoft.com/office/drawing/2014/main" id="{E06B9BEC-DFF1-444F-BF6B-E21AF701C18E}"/>
              </a:ext>
            </a:extLst>
          </p:cNvPr>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56" name="Shape 412">
            <a:extLst>
              <a:ext uri="{FF2B5EF4-FFF2-40B4-BE49-F238E27FC236}">
                <a16:creationId xmlns:a16="http://schemas.microsoft.com/office/drawing/2014/main" id="{563D027E-5999-4F8C-876C-90F8CAA05B9A}"/>
              </a:ext>
            </a:extLst>
          </p:cNvPr>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57" name="Shape 408">
            <a:extLst>
              <a:ext uri="{FF2B5EF4-FFF2-40B4-BE49-F238E27FC236}">
                <a16:creationId xmlns:a16="http://schemas.microsoft.com/office/drawing/2014/main" id="{F5CA5305-6569-427E-8D77-115F8971E4DA}"/>
              </a:ext>
            </a:extLst>
          </p:cNvPr>
          <p:cNvSpPr txBox="1"/>
          <p:nvPr/>
        </p:nvSpPr>
        <p:spPr>
          <a:xfrm>
            <a:off x="7083585" y="4602279"/>
            <a:ext cx="4257861"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Όχι</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sp>
        <p:nvSpPr>
          <p:cNvPr id="58" name="Shape 418">
            <a:extLst>
              <a:ext uri="{FF2B5EF4-FFF2-40B4-BE49-F238E27FC236}">
                <a16:creationId xmlns:a16="http://schemas.microsoft.com/office/drawing/2014/main" id="{A8796876-FBB1-402C-B754-A525A682A67C}"/>
              </a:ext>
            </a:extLst>
          </p:cNvPr>
          <p:cNvSpPr txBox="1"/>
          <p:nvPr/>
        </p:nvSpPr>
        <p:spPr>
          <a:xfrm>
            <a:off x="1109119" y="3549412"/>
            <a:ext cx="5269276" cy="4009665"/>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FFFF"/>
                </a:solidFill>
                <a:latin typeface="Courier"/>
                <a:ea typeface="Courier"/>
                <a:cs typeface="Courier"/>
                <a:sym typeface="Courier New"/>
              </a:rPr>
              <a:t>x = 4</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&gt; 2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print('</a:t>
            </a:r>
            <a:r>
              <a:rPr lang="el-GR" sz="3000" i="0" u="none" strike="noStrike" cap="none" dirty="0">
                <a:solidFill>
                  <a:srgbClr val="00FF00"/>
                </a:solidFill>
                <a:latin typeface="Courier"/>
                <a:ea typeface="Courier"/>
                <a:cs typeface="Courier"/>
                <a:sym typeface="Courier New"/>
              </a:rPr>
              <a:t>Μεγαλύτερο</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else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Μικρότερο</a:t>
            </a:r>
            <a:r>
              <a:rPr lang="en-US" sz="3000" i="0" u="none" strike="noStrike" cap="none" dirty="0">
                <a:solidFill>
                  <a:srgbClr val="FF9900"/>
                </a:solidFill>
                <a:latin typeface="Courier"/>
                <a:ea typeface="Courier"/>
                <a:cs typeface="Courier"/>
                <a:sym typeface="Courier New"/>
              </a:rPr>
              <a:t>')</a:t>
            </a:r>
          </a:p>
          <a:p>
            <a:pPr marL="0" marR="0" lvl="0" indent="0" algn="ctr" rtl="0">
              <a:lnSpc>
                <a:spcPct val="100000"/>
              </a:lnSpc>
              <a:spcBef>
                <a:spcPts val="0"/>
              </a:spcBef>
              <a:spcAft>
                <a:spcPts val="0"/>
              </a:spcAft>
              <a:buNone/>
            </a:pPr>
            <a:endParaRPr lang="en-US" sz="30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00FFFF"/>
                </a:solidFill>
                <a:latin typeface="Courier"/>
                <a:ea typeface="Courier"/>
                <a:cs typeface="Courier"/>
                <a:sym typeface="Courier New"/>
              </a:rPr>
              <a:t>print('</a:t>
            </a:r>
            <a:r>
              <a:rPr lang="el-GR" sz="3000" i="0" u="none" strike="noStrike" cap="none" dirty="0">
                <a:solidFill>
                  <a:srgbClr val="00FFFF"/>
                </a:solidFill>
                <a:latin typeface="Courier"/>
                <a:ea typeface="Courier"/>
                <a:cs typeface="Courier"/>
                <a:sym typeface="Courier New"/>
              </a:rPr>
              <a:t>Τέλος</a:t>
            </a:r>
            <a:r>
              <a:rPr lang="en-US" sz="3000" i="0" u="none" strike="noStrike" cap="none" dirty="0">
                <a:solidFill>
                  <a:srgbClr val="00FFFF"/>
                </a:solidFill>
                <a:latin typeface="Courier"/>
                <a:ea typeface="Courier"/>
                <a:cs typeface="Courier"/>
                <a:sym typeface="Courier New"/>
              </a:rPr>
              <a:t>')</a:t>
            </a:r>
          </a:p>
        </p:txBody>
      </p:sp>
    </p:spTree>
    <p:extLst>
      <p:ext uri="{BB962C8B-B14F-4D97-AF65-F5344CB8AC3E}">
        <p14:creationId xmlns:p14="http://schemas.microsoft.com/office/powerpoint/2010/main" val="898307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z="7200" dirty="0">
                <a:solidFill>
                  <a:srgbClr val="FFD966"/>
                </a:solidFill>
              </a:rPr>
              <a:t>Περισσότερες Δομές Επιλογής</a:t>
            </a:r>
            <a:r>
              <a:rPr lang="is-IS" sz="7200" dirty="0">
                <a:solidFill>
                  <a:srgbClr val="FFD966"/>
                </a:solidFill>
              </a:rPr>
              <a:t>…</a:t>
            </a:r>
            <a:endParaRPr lang="en-US" sz="7200" dirty="0">
              <a:solidFill>
                <a:srgbClr val="FFD966"/>
              </a:solidFill>
            </a:endParaRPr>
          </a:p>
        </p:txBody>
      </p:sp>
    </p:spTree>
    <p:extLst>
      <p:ext uri="{BB962C8B-B14F-4D97-AF65-F5344CB8AC3E}">
        <p14:creationId xmlns:p14="http://schemas.microsoft.com/office/powerpoint/2010/main" val="873316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466" name="Shape 466"/>
          <p:cNvSpPr txBox="1"/>
          <p:nvPr/>
        </p:nvSpPr>
        <p:spPr>
          <a:xfrm>
            <a:off x="1023921" y="2933700"/>
            <a:ext cx="5102699" cy="4457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endParaRPr lang="en-US" sz="30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if</a:t>
            </a:r>
            <a:r>
              <a:rPr lang="en-US" sz="3000" i="0" u="none" strike="noStrike" cap="none" dirty="0">
                <a:solidFill>
                  <a:schemeClr val="lt1"/>
                </a:solidFill>
                <a:latin typeface="Courier"/>
                <a:ea typeface="Courier"/>
                <a:cs typeface="Courier"/>
                <a:sym typeface="Courier New"/>
              </a:rPr>
              <a:t> x &lt; 2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μικρό</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00FF00"/>
                </a:solidFill>
                <a:latin typeface="Courier"/>
                <a:ea typeface="Courier"/>
                <a:cs typeface="Courier"/>
                <a:sym typeface="Courier New"/>
              </a:rPr>
              <a:t>elif</a:t>
            </a:r>
            <a:r>
              <a:rPr lang="en-US" sz="3000" i="0" u="none" strike="noStrike" cap="none" dirty="0">
                <a:solidFill>
                  <a:schemeClr val="lt1"/>
                </a:solidFill>
                <a:latin typeface="Courier"/>
                <a:ea typeface="Courier"/>
                <a:cs typeface="Courier"/>
                <a:sym typeface="Courier New"/>
              </a:rPr>
              <a:t> x &lt; 10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Μεσαίο</a:t>
            </a:r>
            <a:r>
              <a:rPr lang="en-US" sz="3000"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ΜΕΓΑΛΟ</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lvl="0">
              <a:buClr>
                <a:srgbClr val="FFFF00"/>
              </a:buClr>
              <a:buSzPct val="25000"/>
            </a:pPr>
            <a:r>
              <a:rPr lang="en-US" sz="3000" i="0" u="none" strike="noStrike" cap="none" dirty="0">
                <a:solidFill>
                  <a:srgbClr val="00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Τέλος</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p:txBody>
      </p:sp>
      <p:sp>
        <p:nvSpPr>
          <p:cNvPr id="467" name="Shape 467"/>
          <p:cNvSpPr/>
          <p:nvPr/>
        </p:nvSpPr>
        <p:spPr>
          <a:xfrm>
            <a:off x="7796412" y="2286710"/>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52613" y="2376410"/>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dirty="0">
                <a:solidFill>
                  <a:schemeClr val="lt1"/>
                </a:solidFill>
                <a:latin typeface="Arial" charset="0"/>
                <a:ea typeface="Arial" charset="0"/>
                <a:cs typeface="Arial" charset="0"/>
                <a:sym typeface="Cabin"/>
              </a:rPr>
              <a:t>μικρό</a:t>
            </a:r>
            <a:r>
              <a:rPr lang="en-US" sz="3200" u="none" strike="noStrike" cap="none" dirty="0">
                <a:solidFill>
                  <a:schemeClr val="lt1"/>
                </a:solidFill>
                <a:latin typeface="Arial" charset="0"/>
                <a:ea typeface="Arial" charset="0"/>
                <a:cs typeface="Arial" charset="0"/>
                <a:sym typeface="Cabin"/>
              </a:rPr>
              <a:t>')</a:t>
            </a:r>
          </a:p>
        </p:txBody>
      </p:sp>
      <p:cxnSp>
        <p:nvCxnSpPr>
          <p:cNvPr id="469" name="Shape 469"/>
          <p:cNvCxnSpPr/>
          <p:nvPr/>
        </p:nvCxnSpPr>
        <p:spPr>
          <a:xfrm rot="10800000">
            <a:off x="10986368" y="2939840"/>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27836" y="6893651"/>
            <a:ext cx="5728196" cy="91113"/>
          </a:xfrm>
          <a:prstGeom prst="straightConnector1">
            <a:avLst/>
          </a:prstGeom>
          <a:noFill/>
          <a:ln w="63500" cap="rnd" cmpd="sng">
            <a:solidFill>
              <a:srgbClr val="00FF00"/>
            </a:solidFill>
            <a:prstDash val="solid"/>
            <a:miter/>
            <a:headEnd type="stealth" w="med" len="med"/>
            <a:tailEnd type="none" w="med" len="med"/>
          </a:ln>
        </p:spPr>
      </p:cxnSp>
      <p:sp>
        <p:nvSpPr>
          <p:cNvPr id="471" name="Shape 471"/>
          <p:cNvSpPr txBox="1"/>
          <p:nvPr/>
        </p:nvSpPr>
        <p:spPr>
          <a:xfrm>
            <a:off x="10389312" y="2202616"/>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72" name="Shape 472"/>
          <p:cNvSpPr txBox="1"/>
          <p:nvPr/>
        </p:nvSpPr>
        <p:spPr>
          <a:xfrm>
            <a:off x="8478974" y="3503271"/>
            <a:ext cx="6572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73" name="Shape 473"/>
          <p:cNvCxnSpPr/>
          <p:nvPr/>
        </p:nvCxnSpPr>
        <p:spPr>
          <a:xfrm rot="10800000">
            <a:off x="15139225" y="2955278"/>
            <a:ext cx="33637" cy="3955201"/>
          </a:xfrm>
          <a:prstGeom prst="straightConnector1">
            <a:avLst/>
          </a:prstGeom>
          <a:noFill/>
          <a:ln w="63500" cap="rnd" cmpd="sng">
            <a:solidFill>
              <a:srgbClr val="00FF00"/>
            </a:solidFill>
            <a:prstDash val="solid"/>
            <a:miter/>
            <a:headEnd type="none" w="med" len="med"/>
            <a:tailEnd type="none" w="med" len="med"/>
          </a:ln>
        </p:spPr>
      </p:cxnSp>
      <p:cxnSp>
        <p:nvCxnSpPr>
          <p:cNvPr id="474" name="Shape 474"/>
          <p:cNvCxnSpPr/>
          <p:nvPr/>
        </p:nvCxnSpPr>
        <p:spPr>
          <a:xfrm rot="10800000">
            <a:off x="9378748" y="1716348"/>
            <a:ext cx="4237" cy="606802"/>
          </a:xfrm>
          <a:prstGeom prst="straightConnector1">
            <a:avLst/>
          </a:prstGeom>
          <a:noFill/>
          <a:ln w="63500" cap="rnd" cmpd="sng">
            <a:solidFill>
              <a:srgbClr val="00FF00"/>
            </a:solidFill>
            <a:prstDash val="solid"/>
            <a:miter/>
            <a:headEnd type="stealth" w="med" len="med"/>
            <a:tailEnd type="none" w="med" len="med"/>
          </a:ln>
        </p:spPr>
      </p:cxnSp>
      <p:cxnSp>
        <p:nvCxnSpPr>
          <p:cNvPr id="475" name="Shape 475"/>
          <p:cNvCxnSpPr/>
          <p:nvPr/>
        </p:nvCxnSpPr>
        <p:spPr>
          <a:xfrm rot="10800000" flipH="1">
            <a:off x="9382986" y="6743717"/>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807624" y="7377204"/>
            <a:ext cx="3061023" cy="8520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477" name="Shape 477"/>
          <p:cNvSpPr/>
          <p:nvPr/>
        </p:nvSpPr>
        <p:spPr>
          <a:xfrm>
            <a:off x="7785199" y="4002229"/>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41401" y="4091929"/>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Μεσαίο</a:t>
            </a:r>
            <a:r>
              <a:rPr lang="en-US" sz="3200" u="none" strike="noStrike" cap="none" dirty="0">
                <a:solidFill>
                  <a:schemeClr val="lt1"/>
                </a:solidFill>
                <a:latin typeface="Arial" charset="0"/>
                <a:ea typeface="Arial" charset="0"/>
                <a:cs typeface="Arial" charset="0"/>
                <a:sym typeface="Cabin"/>
              </a:rPr>
              <a:t>')</a:t>
            </a:r>
          </a:p>
        </p:txBody>
      </p:sp>
      <p:cxnSp>
        <p:nvCxnSpPr>
          <p:cNvPr id="479" name="Shape 479"/>
          <p:cNvCxnSpPr/>
          <p:nvPr/>
        </p:nvCxnSpPr>
        <p:spPr>
          <a:xfrm rot="10800000">
            <a:off x="10975155" y="4655359"/>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23862" y="3974197"/>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52870" y="2939840"/>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619232" y="4644147"/>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38212" y="3578833"/>
            <a:ext cx="1324" cy="497678"/>
          </a:xfrm>
          <a:prstGeom prst="straightConnector1">
            <a:avLst/>
          </a:prstGeom>
          <a:noFill/>
          <a:ln w="63500" cap="rnd" cmpd="sng">
            <a:solidFill>
              <a:srgbClr val="00FF00"/>
            </a:solidFill>
            <a:prstDash val="solid"/>
            <a:miter/>
            <a:headEnd type="stealth" w="med" len="med"/>
            <a:tailEnd type="none" w="med" len="med"/>
          </a:ln>
        </p:spPr>
      </p:cxnSp>
      <p:sp>
        <p:nvSpPr>
          <p:cNvPr id="484" name="Shape 484"/>
          <p:cNvSpPr txBox="1"/>
          <p:nvPr/>
        </p:nvSpPr>
        <p:spPr>
          <a:xfrm>
            <a:off x="7818837" y="5616835"/>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ΜΕΓΑΛΟ</a:t>
            </a:r>
            <a:r>
              <a:rPr lang="en-US" sz="3200" u="none" strike="noStrike" cap="none" dirty="0">
                <a:solidFill>
                  <a:schemeClr val="lt1"/>
                </a:solidFill>
                <a:latin typeface="Arial" charset="0"/>
                <a:ea typeface="Arial" charset="0"/>
                <a:cs typeface="Arial" charset="0"/>
                <a:sym typeface="Cabin"/>
              </a:rPr>
              <a:t>')</a:t>
            </a:r>
          </a:p>
        </p:txBody>
      </p:sp>
      <p:cxnSp>
        <p:nvCxnSpPr>
          <p:cNvPr id="485" name="Shape 485"/>
          <p:cNvCxnSpPr/>
          <p:nvPr/>
        </p:nvCxnSpPr>
        <p:spPr>
          <a:xfrm rot="10800000" flipH="1">
            <a:off x="9384387" y="5295942"/>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320923" y="5073027"/>
            <a:ext cx="635863"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466" name="Shape 466"/>
          <p:cNvSpPr txBox="1"/>
          <p:nvPr/>
        </p:nvSpPr>
        <p:spPr>
          <a:xfrm>
            <a:off x="1023921" y="2933700"/>
            <a:ext cx="5102699" cy="4457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chemeClr val="bg1"/>
                </a:solidFill>
                <a:latin typeface="Courier"/>
                <a:ea typeface="Courier"/>
                <a:cs typeface="Courier"/>
                <a:sym typeface="Courier New"/>
              </a:rPr>
              <a:t>x = 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C000"/>
                </a:solidFill>
                <a:latin typeface="Courier"/>
                <a:ea typeface="Courier"/>
                <a:cs typeface="Courier"/>
                <a:sym typeface="Courier New"/>
              </a:rPr>
              <a:t>if x &lt; 2 :</a:t>
            </a:r>
          </a:p>
          <a:p>
            <a:pPr lvl="0">
              <a:buClr>
                <a:schemeClr val="lt1"/>
              </a:buClr>
              <a:buSzPct val="25000"/>
            </a:pPr>
            <a:r>
              <a:rPr lang="en-US" sz="3000" i="0" u="none" strike="noStrike" cap="none" dirty="0">
                <a:solidFill>
                  <a:srgbClr val="FFC000"/>
                </a:solidFill>
                <a:latin typeface="Courier"/>
                <a:ea typeface="Courier"/>
                <a:cs typeface="Courier"/>
                <a:sym typeface="Courier New"/>
              </a:rPr>
              <a:t>    print('</a:t>
            </a:r>
            <a:r>
              <a:rPr lang="el-GR" sz="3000" dirty="0">
                <a:solidFill>
                  <a:srgbClr val="FFC000"/>
                </a:solidFill>
                <a:latin typeface="Courier"/>
                <a:ea typeface="Courier"/>
                <a:cs typeface="Courier"/>
                <a:sym typeface="Courier New"/>
              </a:rPr>
              <a:t>μικρό</a:t>
            </a:r>
            <a:r>
              <a:rPr lang="en-US" sz="3000" i="0" u="none" strike="noStrike" cap="none" dirty="0">
                <a:solidFill>
                  <a:srgbClr val="FFC000"/>
                </a:solidFill>
                <a:latin typeface="Courier"/>
                <a:ea typeface="Courier"/>
                <a:cs typeface="Courier"/>
                <a:sym typeface="Courier New"/>
              </a:rPr>
              <a:t>'</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00FF00"/>
                </a:solidFill>
                <a:latin typeface="Courier"/>
                <a:ea typeface="Courier"/>
                <a:cs typeface="Courier"/>
                <a:sym typeface="Courier New"/>
              </a:rPr>
              <a:t>elif</a:t>
            </a:r>
            <a:r>
              <a:rPr lang="en-US" sz="3000" i="0" u="none" strike="noStrike" cap="none" dirty="0">
                <a:solidFill>
                  <a:schemeClr val="lt1"/>
                </a:solidFill>
                <a:latin typeface="Courier"/>
                <a:ea typeface="Courier"/>
                <a:cs typeface="Courier"/>
                <a:sym typeface="Courier New"/>
              </a:rPr>
              <a:t> x &lt; 10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Μεσαίο</a:t>
            </a:r>
            <a:r>
              <a:rPr lang="en-US" sz="3000"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ΜΕΓΑΛΟ</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lvl="0">
              <a:buClr>
                <a:srgbClr val="FFFF00"/>
              </a:buClr>
              <a:buSzPct val="25000"/>
            </a:pPr>
            <a:r>
              <a:rPr lang="en-US" sz="3000" i="0" u="none" strike="noStrike" cap="none" dirty="0">
                <a:solidFill>
                  <a:srgbClr val="FFC000"/>
                </a:solidFill>
                <a:latin typeface="Courier"/>
                <a:ea typeface="Courier"/>
                <a:cs typeface="Courier"/>
                <a:sym typeface="Courier New"/>
              </a:rPr>
              <a:t>print</a:t>
            </a:r>
            <a:r>
              <a:rPr lang="en-US" sz="3000" dirty="0">
                <a:solidFill>
                  <a:srgbClr val="FFC000"/>
                </a:solidFill>
                <a:latin typeface="Courier"/>
                <a:ea typeface="Courier"/>
                <a:cs typeface="Courier"/>
                <a:sym typeface="Courier New"/>
              </a:rPr>
              <a:t>(</a:t>
            </a:r>
            <a:r>
              <a:rPr lang="en-US" sz="3000" i="0" u="none" strike="noStrike" cap="none" dirty="0">
                <a:solidFill>
                  <a:srgbClr val="FFC000"/>
                </a:solidFill>
                <a:latin typeface="Courier"/>
                <a:ea typeface="Courier"/>
                <a:cs typeface="Courier"/>
                <a:sym typeface="Courier New"/>
              </a:rPr>
              <a:t>'</a:t>
            </a:r>
            <a:r>
              <a:rPr lang="el-GR" sz="3000" i="0" u="none" strike="noStrike" cap="none" dirty="0">
                <a:solidFill>
                  <a:srgbClr val="FFC000"/>
                </a:solidFill>
                <a:latin typeface="Courier"/>
                <a:ea typeface="Courier"/>
                <a:cs typeface="Courier"/>
                <a:sym typeface="Courier New"/>
              </a:rPr>
              <a:t>Τέλος</a:t>
            </a:r>
            <a:r>
              <a:rPr lang="en-US" sz="3000" i="0" u="none" strike="noStrike" cap="none" dirty="0">
                <a:solidFill>
                  <a:srgbClr val="FFC000"/>
                </a:solidFill>
                <a:latin typeface="Courier"/>
                <a:ea typeface="Courier"/>
                <a:cs typeface="Courier"/>
                <a:sym typeface="Courier New"/>
              </a:rPr>
              <a:t>'</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p:txBody>
      </p:sp>
      <p:sp>
        <p:nvSpPr>
          <p:cNvPr id="467" name="Shape 467"/>
          <p:cNvSpPr/>
          <p:nvPr/>
        </p:nvSpPr>
        <p:spPr>
          <a:xfrm>
            <a:off x="7794315" y="2283417"/>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50516" y="2373117"/>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dirty="0">
                <a:solidFill>
                  <a:schemeClr val="lt1"/>
                </a:solidFill>
                <a:latin typeface="Arial" charset="0"/>
                <a:ea typeface="Arial" charset="0"/>
                <a:cs typeface="Arial" charset="0"/>
                <a:sym typeface="Cabin"/>
              </a:rPr>
              <a:t>μικρό</a:t>
            </a:r>
            <a:r>
              <a:rPr lang="en-US" sz="3200" u="none" strike="noStrike" cap="none" dirty="0">
                <a:solidFill>
                  <a:schemeClr val="lt1"/>
                </a:solidFill>
                <a:latin typeface="Arial" charset="0"/>
                <a:ea typeface="Arial" charset="0"/>
                <a:cs typeface="Arial" charset="0"/>
                <a:sym typeface="Cabin"/>
              </a:rPr>
              <a:t>')</a:t>
            </a:r>
          </a:p>
        </p:txBody>
      </p:sp>
      <p:cxnSp>
        <p:nvCxnSpPr>
          <p:cNvPr id="469" name="Shape 469"/>
          <p:cNvCxnSpPr/>
          <p:nvPr/>
        </p:nvCxnSpPr>
        <p:spPr>
          <a:xfrm rot="10800000">
            <a:off x="10984271" y="2936547"/>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70" name="Shape 470"/>
          <p:cNvCxnSpPr/>
          <p:nvPr/>
        </p:nvCxnSpPr>
        <p:spPr>
          <a:xfrm rot="10800000" flipH="1">
            <a:off x="9425739" y="6890358"/>
            <a:ext cx="5728196" cy="91113"/>
          </a:xfrm>
          <a:prstGeom prst="straightConnector1">
            <a:avLst/>
          </a:prstGeom>
          <a:noFill/>
          <a:ln w="63500" cap="rnd" cmpd="sng">
            <a:solidFill>
              <a:srgbClr val="FFC000"/>
            </a:solidFill>
            <a:prstDash val="solid"/>
            <a:miter/>
            <a:headEnd type="stealth" w="med" len="med"/>
            <a:tailEnd type="none" w="med" len="med"/>
          </a:ln>
        </p:spPr>
      </p:cxnSp>
      <p:sp>
        <p:nvSpPr>
          <p:cNvPr id="471" name="Shape 471"/>
          <p:cNvSpPr txBox="1"/>
          <p:nvPr/>
        </p:nvSpPr>
        <p:spPr>
          <a:xfrm>
            <a:off x="10387215" y="2199323"/>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72" name="Shape 472"/>
          <p:cNvSpPr txBox="1"/>
          <p:nvPr/>
        </p:nvSpPr>
        <p:spPr>
          <a:xfrm>
            <a:off x="8476877" y="3499978"/>
            <a:ext cx="6572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73" name="Shape 473"/>
          <p:cNvCxnSpPr/>
          <p:nvPr/>
        </p:nvCxnSpPr>
        <p:spPr>
          <a:xfrm rot="10800000">
            <a:off x="15137128" y="2951985"/>
            <a:ext cx="33637" cy="3955201"/>
          </a:xfrm>
          <a:prstGeom prst="straightConnector1">
            <a:avLst/>
          </a:prstGeom>
          <a:noFill/>
          <a:ln w="63500" cap="rnd" cmpd="sng">
            <a:solidFill>
              <a:srgbClr val="FFC000"/>
            </a:solidFill>
            <a:prstDash val="solid"/>
            <a:miter/>
            <a:headEnd type="none" w="med" len="med"/>
            <a:tailEnd type="none" w="med" len="med"/>
          </a:ln>
        </p:spPr>
      </p:cxnSp>
      <p:cxnSp>
        <p:nvCxnSpPr>
          <p:cNvPr id="474" name="Shape 474"/>
          <p:cNvCxnSpPr/>
          <p:nvPr/>
        </p:nvCxnSpPr>
        <p:spPr>
          <a:xfrm rot="10800000">
            <a:off x="9376651" y="1713055"/>
            <a:ext cx="4237" cy="606802"/>
          </a:xfrm>
          <a:prstGeom prst="straightConnector1">
            <a:avLst/>
          </a:prstGeom>
          <a:noFill/>
          <a:ln w="63500" cap="rnd" cmpd="sng">
            <a:solidFill>
              <a:srgbClr val="00FF00"/>
            </a:solidFill>
            <a:prstDash val="solid"/>
            <a:miter/>
            <a:headEnd type="stealth" w="med" len="med"/>
            <a:tailEnd type="none" w="med" len="med"/>
          </a:ln>
        </p:spPr>
      </p:cxnSp>
      <p:cxnSp>
        <p:nvCxnSpPr>
          <p:cNvPr id="475" name="Shape 475"/>
          <p:cNvCxnSpPr/>
          <p:nvPr/>
        </p:nvCxnSpPr>
        <p:spPr>
          <a:xfrm rot="10800000" flipH="1">
            <a:off x="9380889" y="6740424"/>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805527" y="7373911"/>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477" name="Shape 477"/>
          <p:cNvSpPr/>
          <p:nvPr/>
        </p:nvSpPr>
        <p:spPr>
          <a:xfrm>
            <a:off x="7783102" y="3998936"/>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39304" y="4088636"/>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Μεσαίο</a:t>
            </a:r>
            <a:r>
              <a:rPr lang="en-US" sz="3200" u="none" strike="noStrike" cap="none" dirty="0">
                <a:solidFill>
                  <a:schemeClr val="lt1"/>
                </a:solidFill>
                <a:latin typeface="Arial" charset="0"/>
                <a:ea typeface="Arial" charset="0"/>
                <a:cs typeface="Arial" charset="0"/>
                <a:sym typeface="Cabin"/>
              </a:rPr>
              <a:t>')</a:t>
            </a:r>
          </a:p>
        </p:txBody>
      </p:sp>
      <p:cxnSp>
        <p:nvCxnSpPr>
          <p:cNvPr id="479" name="Shape 479"/>
          <p:cNvCxnSpPr/>
          <p:nvPr/>
        </p:nvCxnSpPr>
        <p:spPr>
          <a:xfrm rot="10800000">
            <a:off x="10973058" y="4652066"/>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21765" y="3970904"/>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50773" y="2936547"/>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82" name="Shape 482"/>
          <p:cNvCxnSpPr/>
          <p:nvPr/>
        </p:nvCxnSpPr>
        <p:spPr>
          <a:xfrm rot="10800000">
            <a:off x="14617135" y="4640854"/>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36115" y="3575540"/>
            <a:ext cx="1324" cy="497678"/>
          </a:xfrm>
          <a:prstGeom prst="straightConnector1">
            <a:avLst/>
          </a:prstGeom>
          <a:noFill/>
          <a:ln w="63500" cap="rnd" cmpd="sng">
            <a:solidFill>
              <a:srgbClr val="00FF00"/>
            </a:solidFill>
            <a:prstDash val="solid"/>
            <a:miter/>
            <a:headEnd type="stealth" w="med" len="med"/>
            <a:tailEnd type="none" w="med" len="med"/>
          </a:ln>
        </p:spPr>
      </p:cxnSp>
      <p:sp>
        <p:nvSpPr>
          <p:cNvPr id="484" name="Shape 484"/>
          <p:cNvSpPr txBox="1"/>
          <p:nvPr/>
        </p:nvSpPr>
        <p:spPr>
          <a:xfrm>
            <a:off x="7816740" y="5613542"/>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ΜΕΓΑΛΟ</a:t>
            </a:r>
            <a:r>
              <a:rPr lang="en-US" sz="3200" u="none" strike="noStrike" cap="none" dirty="0">
                <a:solidFill>
                  <a:schemeClr val="lt1"/>
                </a:solidFill>
                <a:latin typeface="Arial" charset="0"/>
                <a:ea typeface="Arial" charset="0"/>
                <a:cs typeface="Arial" charset="0"/>
                <a:sym typeface="Cabin"/>
              </a:rPr>
              <a:t>')</a:t>
            </a:r>
          </a:p>
        </p:txBody>
      </p:sp>
      <p:cxnSp>
        <p:nvCxnSpPr>
          <p:cNvPr id="485" name="Shape 485"/>
          <p:cNvCxnSpPr/>
          <p:nvPr/>
        </p:nvCxnSpPr>
        <p:spPr>
          <a:xfrm rot="10800000" flipH="1">
            <a:off x="9382290" y="5292649"/>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233837" y="5069734"/>
            <a:ext cx="72085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
        <p:nvSpPr>
          <p:cNvPr id="24" name="Shape 501"/>
          <p:cNvSpPr txBox="1"/>
          <p:nvPr/>
        </p:nvSpPr>
        <p:spPr>
          <a:xfrm>
            <a:off x="7602488" y="972862"/>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0</a:t>
            </a:r>
          </a:p>
        </p:txBody>
      </p:sp>
    </p:spTree>
    <p:extLst>
      <p:ext uri="{BB962C8B-B14F-4D97-AF65-F5344CB8AC3E}">
        <p14:creationId xmlns:p14="http://schemas.microsoft.com/office/powerpoint/2010/main" val="657155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466" name="Shape 466"/>
          <p:cNvSpPr txBox="1"/>
          <p:nvPr/>
        </p:nvSpPr>
        <p:spPr>
          <a:xfrm>
            <a:off x="1023921" y="2933700"/>
            <a:ext cx="5102699" cy="4457700"/>
          </a:xfrm>
          <a:prstGeom prst="rect">
            <a:avLst/>
          </a:prstGeom>
          <a:noFill/>
          <a:ln>
            <a:noFill/>
          </a:ln>
        </p:spPr>
        <p:txBody>
          <a:bodyPr lIns="0" tIns="0" rIns="0" bIns="0" anchor="ctr" anchorCtr="0">
            <a:noAutofit/>
          </a:bodyPr>
          <a:lstStyle/>
          <a:p>
            <a:pPr>
              <a:buClr>
                <a:srgbClr val="FFFF00"/>
              </a:buClr>
              <a:buSzPct val="25000"/>
            </a:pPr>
            <a:r>
              <a:rPr lang="en-US" sz="3000" dirty="0">
                <a:solidFill>
                  <a:schemeClr val="bg1"/>
                </a:solidFill>
                <a:latin typeface="Courier"/>
                <a:ea typeface="Courier"/>
                <a:cs typeface="Courier"/>
                <a:sym typeface="Courier New"/>
              </a:rPr>
              <a:t>x = 5 </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C000"/>
                </a:solidFill>
                <a:latin typeface="Courier"/>
                <a:ea typeface="Courier"/>
                <a:cs typeface="Courier"/>
                <a:sym typeface="Courier New"/>
              </a:rPr>
              <a:t>if x &lt; 2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μικρό</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C000"/>
                </a:solidFill>
                <a:latin typeface="Courier"/>
                <a:ea typeface="Courier"/>
                <a:cs typeface="Courier"/>
                <a:sym typeface="Courier New"/>
              </a:rPr>
              <a:t>elif</a:t>
            </a:r>
            <a:r>
              <a:rPr lang="en-US" sz="3000" i="0" u="none" strike="noStrike" cap="none" dirty="0">
                <a:solidFill>
                  <a:srgbClr val="FFC000"/>
                </a:solidFill>
                <a:latin typeface="Courier"/>
                <a:ea typeface="Courier"/>
                <a:cs typeface="Courier"/>
                <a:sym typeface="Courier New"/>
              </a:rPr>
              <a:t> x &lt; 10 :</a:t>
            </a:r>
          </a:p>
          <a:p>
            <a:pPr lvl="0">
              <a:buClr>
                <a:schemeClr val="lt1"/>
              </a:buClr>
              <a:buSzPct val="25000"/>
            </a:pPr>
            <a:r>
              <a:rPr lang="en-US" sz="3000" i="0" u="none" strike="noStrike" cap="none" dirty="0">
                <a:solidFill>
                  <a:srgbClr val="FFC000"/>
                </a:solidFill>
                <a:latin typeface="Courier"/>
                <a:ea typeface="Courier"/>
                <a:cs typeface="Courier"/>
                <a:sym typeface="Courier New"/>
              </a:rPr>
              <a:t>    print('</a:t>
            </a:r>
            <a:r>
              <a:rPr lang="el-GR" sz="3000" dirty="0">
                <a:solidFill>
                  <a:srgbClr val="FFC000"/>
                </a:solidFill>
                <a:latin typeface="Courier"/>
                <a:ea typeface="Courier"/>
                <a:cs typeface="Courier"/>
                <a:sym typeface="Courier New"/>
              </a:rPr>
              <a:t>Μεσαίο</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ΜΕΓΑΛΟ</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lvl="0">
              <a:buClr>
                <a:srgbClr val="FFFF00"/>
              </a:buClr>
              <a:buSzPct val="25000"/>
            </a:pPr>
            <a:r>
              <a:rPr lang="en-US" sz="3000" i="0" u="none" strike="noStrike" cap="none" dirty="0">
                <a:solidFill>
                  <a:srgbClr val="FFC000"/>
                </a:solidFill>
                <a:latin typeface="Courier"/>
                <a:ea typeface="Courier"/>
                <a:cs typeface="Courier"/>
                <a:sym typeface="Courier New"/>
              </a:rPr>
              <a:t>print</a:t>
            </a:r>
            <a:r>
              <a:rPr lang="en-US" sz="3000" dirty="0">
                <a:solidFill>
                  <a:srgbClr val="FFC000"/>
                </a:solidFill>
                <a:latin typeface="Courier"/>
                <a:ea typeface="Courier"/>
                <a:cs typeface="Courier"/>
                <a:sym typeface="Courier New"/>
              </a:rPr>
              <a:t>(</a:t>
            </a:r>
            <a:r>
              <a:rPr lang="en-US" sz="3000" i="0" u="none" strike="noStrike" cap="none" dirty="0">
                <a:solidFill>
                  <a:srgbClr val="FFC000"/>
                </a:solidFill>
                <a:latin typeface="Courier"/>
                <a:ea typeface="Courier"/>
                <a:cs typeface="Courier"/>
                <a:sym typeface="Courier New"/>
              </a:rPr>
              <a:t>'</a:t>
            </a:r>
            <a:r>
              <a:rPr lang="el-GR" sz="3000" i="0" u="none" strike="noStrike" cap="none" dirty="0">
                <a:solidFill>
                  <a:srgbClr val="FFC000"/>
                </a:solidFill>
                <a:latin typeface="Courier"/>
                <a:ea typeface="Courier"/>
                <a:cs typeface="Courier"/>
                <a:sym typeface="Courier New"/>
              </a:rPr>
              <a:t>Τέλος</a:t>
            </a:r>
            <a:r>
              <a:rPr lang="en-US" sz="3000" i="0" u="none" strike="noStrike" cap="none" dirty="0">
                <a:solidFill>
                  <a:srgbClr val="FFC000"/>
                </a:solidFill>
                <a:latin typeface="Courier"/>
                <a:ea typeface="Courier"/>
                <a:cs typeface="Courier"/>
                <a:sym typeface="Courier New"/>
              </a:rPr>
              <a:t>'</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p:txBody>
      </p:sp>
      <p:sp>
        <p:nvSpPr>
          <p:cNvPr id="467" name="Shape 467"/>
          <p:cNvSpPr/>
          <p:nvPr/>
        </p:nvSpPr>
        <p:spPr>
          <a:xfrm>
            <a:off x="7788036" y="2276842"/>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44237" y="2366542"/>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dirty="0">
                <a:solidFill>
                  <a:schemeClr val="lt1"/>
                </a:solidFill>
                <a:latin typeface="Arial" charset="0"/>
                <a:ea typeface="Arial" charset="0"/>
                <a:cs typeface="Arial" charset="0"/>
                <a:sym typeface="Cabin"/>
              </a:rPr>
              <a:t>μικρό</a:t>
            </a:r>
            <a:r>
              <a:rPr lang="en-US" sz="3200" u="none" strike="noStrike" cap="none" dirty="0">
                <a:solidFill>
                  <a:schemeClr val="lt1"/>
                </a:solidFill>
                <a:latin typeface="Arial" charset="0"/>
                <a:ea typeface="Arial" charset="0"/>
                <a:cs typeface="Arial" charset="0"/>
                <a:sym typeface="Cabin"/>
              </a:rPr>
              <a:t>')</a:t>
            </a:r>
          </a:p>
        </p:txBody>
      </p:sp>
      <p:cxnSp>
        <p:nvCxnSpPr>
          <p:cNvPr id="469" name="Shape 469"/>
          <p:cNvCxnSpPr/>
          <p:nvPr/>
        </p:nvCxnSpPr>
        <p:spPr>
          <a:xfrm rot="10800000">
            <a:off x="10977992" y="2929972"/>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19460" y="6883783"/>
            <a:ext cx="5728196" cy="91113"/>
          </a:xfrm>
          <a:prstGeom prst="straightConnector1">
            <a:avLst/>
          </a:prstGeom>
          <a:noFill/>
          <a:ln w="63500" cap="rnd" cmpd="sng">
            <a:solidFill>
              <a:srgbClr val="FFC000"/>
            </a:solidFill>
            <a:prstDash val="solid"/>
            <a:miter/>
            <a:headEnd type="stealth" w="med" len="med"/>
            <a:tailEnd type="none" w="med" len="med"/>
          </a:ln>
        </p:spPr>
      </p:cxnSp>
      <p:sp>
        <p:nvSpPr>
          <p:cNvPr id="471" name="Shape 471"/>
          <p:cNvSpPr txBox="1"/>
          <p:nvPr/>
        </p:nvSpPr>
        <p:spPr>
          <a:xfrm>
            <a:off x="10380936" y="2192748"/>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72" name="Shape 472"/>
          <p:cNvSpPr txBox="1"/>
          <p:nvPr/>
        </p:nvSpPr>
        <p:spPr>
          <a:xfrm>
            <a:off x="8360229" y="3493403"/>
            <a:ext cx="767581"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73" name="Shape 473"/>
          <p:cNvCxnSpPr/>
          <p:nvPr/>
        </p:nvCxnSpPr>
        <p:spPr>
          <a:xfrm rot="10800000">
            <a:off x="15130849" y="2945410"/>
            <a:ext cx="33637" cy="3955201"/>
          </a:xfrm>
          <a:prstGeom prst="straightConnector1">
            <a:avLst/>
          </a:prstGeom>
          <a:noFill/>
          <a:ln w="63500" cap="rnd" cmpd="sng">
            <a:solidFill>
              <a:srgbClr val="FFC000"/>
            </a:solidFill>
            <a:prstDash val="solid"/>
            <a:miter/>
            <a:headEnd type="none" w="med" len="med"/>
            <a:tailEnd type="none" w="med" len="med"/>
          </a:ln>
        </p:spPr>
      </p:cxnSp>
      <p:cxnSp>
        <p:nvCxnSpPr>
          <p:cNvPr id="474" name="Shape 474"/>
          <p:cNvCxnSpPr/>
          <p:nvPr/>
        </p:nvCxnSpPr>
        <p:spPr>
          <a:xfrm rot="10800000">
            <a:off x="9370372" y="1706480"/>
            <a:ext cx="4237" cy="606802"/>
          </a:xfrm>
          <a:prstGeom prst="straightConnector1">
            <a:avLst/>
          </a:prstGeom>
          <a:noFill/>
          <a:ln w="63500" cap="rnd" cmpd="sng">
            <a:solidFill>
              <a:srgbClr val="FFC000"/>
            </a:solidFill>
            <a:prstDash val="solid"/>
            <a:miter/>
            <a:headEnd type="stealth" w="med" len="med"/>
            <a:tailEnd type="none" w="med" len="med"/>
          </a:ln>
        </p:spPr>
      </p:cxnSp>
      <p:cxnSp>
        <p:nvCxnSpPr>
          <p:cNvPr id="475" name="Shape 475"/>
          <p:cNvCxnSpPr/>
          <p:nvPr/>
        </p:nvCxnSpPr>
        <p:spPr>
          <a:xfrm rot="10800000" flipH="1">
            <a:off x="9374610" y="6733849"/>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799248" y="7367336"/>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477" name="Shape 477"/>
          <p:cNvSpPr/>
          <p:nvPr/>
        </p:nvSpPr>
        <p:spPr>
          <a:xfrm>
            <a:off x="7776823" y="3992361"/>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33025" y="4082061"/>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Μεσαίο</a:t>
            </a:r>
            <a:r>
              <a:rPr lang="en-US" sz="3200" u="none" strike="noStrike" cap="none" dirty="0">
                <a:solidFill>
                  <a:schemeClr val="lt1"/>
                </a:solidFill>
                <a:latin typeface="Arial" charset="0"/>
                <a:ea typeface="Arial" charset="0"/>
                <a:cs typeface="Arial" charset="0"/>
                <a:sym typeface="Cabin"/>
              </a:rPr>
              <a:t>')</a:t>
            </a:r>
          </a:p>
        </p:txBody>
      </p:sp>
      <p:cxnSp>
        <p:nvCxnSpPr>
          <p:cNvPr id="479" name="Shape 479"/>
          <p:cNvCxnSpPr/>
          <p:nvPr/>
        </p:nvCxnSpPr>
        <p:spPr>
          <a:xfrm rot="10800000">
            <a:off x="10966779" y="4645491"/>
            <a:ext cx="528401" cy="0"/>
          </a:xfrm>
          <a:prstGeom prst="straightConnector1">
            <a:avLst/>
          </a:prstGeom>
          <a:noFill/>
          <a:ln w="63500" cap="rnd" cmpd="sng">
            <a:solidFill>
              <a:srgbClr val="FFC000"/>
            </a:solidFill>
            <a:prstDash val="solid"/>
            <a:miter/>
            <a:headEnd type="stealth" w="med" len="med"/>
            <a:tailEnd type="none" w="med" len="med"/>
          </a:ln>
        </p:spPr>
      </p:cxnSp>
      <p:sp>
        <p:nvSpPr>
          <p:cNvPr id="480" name="Shape 480"/>
          <p:cNvSpPr txBox="1"/>
          <p:nvPr/>
        </p:nvSpPr>
        <p:spPr>
          <a:xfrm>
            <a:off x="10515486" y="3964329"/>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44494" y="2929972"/>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610856" y="4634279"/>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83" name="Shape 483"/>
          <p:cNvCxnSpPr/>
          <p:nvPr/>
        </p:nvCxnSpPr>
        <p:spPr>
          <a:xfrm rot="10800000">
            <a:off x="9329836" y="3568965"/>
            <a:ext cx="1324" cy="497678"/>
          </a:xfrm>
          <a:prstGeom prst="straightConnector1">
            <a:avLst/>
          </a:prstGeom>
          <a:noFill/>
          <a:ln w="63500" cap="rnd" cmpd="sng">
            <a:solidFill>
              <a:srgbClr val="FFC000"/>
            </a:solidFill>
            <a:prstDash val="solid"/>
            <a:miter/>
            <a:headEnd type="stealth" w="med" len="med"/>
            <a:tailEnd type="none" w="med" len="med"/>
          </a:ln>
        </p:spPr>
      </p:cxnSp>
      <p:sp>
        <p:nvSpPr>
          <p:cNvPr id="484" name="Shape 484"/>
          <p:cNvSpPr txBox="1"/>
          <p:nvPr/>
        </p:nvSpPr>
        <p:spPr>
          <a:xfrm>
            <a:off x="7810461" y="5606967"/>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ΜΕΓΑΛΟ</a:t>
            </a:r>
            <a:r>
              <a:rPr lang="en-US" sz="3200" u="none" strike="noStrike" cap="none" dirty="0">
                <a:solidFill>
                  <a:schemeClr val="lt1"/>
                </a:solidFill>
                <a:latin typeface="Arial" charset="0"/>
                <a:ea typeface="Arial" charset="0"/>
                <a:cs typeface="Arial" charset="0"/>
                <a:sym typeface="Cabin"/>
              </a:rPr>
              <a:t>')</a:t>
            </a:r>
          </a:p>
        </p:txBody>
      </p:sp>
      <p:cxnSp>
        <p:nvCxnSpPr>
          <p:cNvPr id="485" name="Shape 485"/>
          <p:cNvCxnSpPr/>
          <p:nvPr/>
        </p:nvCxnSpPr>
        <p:spPr>
          <a:xfrm rot="10800000" flipH="1">
            <a:off x="9376011" y="5286074"/>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252588" y="5063159"/>
            <a:ext cx="69582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
        <p:nvSpPr>
          <p:cNvPr id="24" name="Shape 501"/>
          <p:cNvSpPr txBox="1"/>
          <p:nvPr/>
        </p:nvSpPr>
        <p:spPr>
          <a:xfrm>
            <a:off x="7596209" y="966287"/>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5</a:t>
            </a:r>
          </a:p>
        </p:txBody>
      </p:sp>
    </p:spTree>
    <p:extLst>
      <p:ext uri="{BB962C8B-B14F-4D97-AF65-F5344CB8AC3E}">
        <p14:creationId xmlns:p14="http://schemas.microsoft.com/office/powerpoint/2010/main" val="68933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466" name="Shape 466"/>
          <p:cNvSpPr txBox="1"/>
          <p:nvPr/>
        </p:nvSpPr>
        <p:spPr>
          <a:xfrm>
            <a:off x="1033161" y="2935664"/>
            <a:ext cx="5102699" cy="4457700"/>
          </a:xfrm>
          <a:prstGeom prst="rect">
            <a:avLst/>
          </a:prstGeom>
          <a:noFill/>
          <a:ln>
            <a:noFill/>
          </a:ln>
        </p:spPr>
        <p:txBody>
          <a:bodyPr lIns="0" tIns="0" rIns="0" bIns="0" anchor="ctr" anchorCtr="0">
            <a:noAutofit/>
          </a:bodyPr>
          <a:lstStyle/>
          <a:p>
            <a:pPr>
              <a:buClr>
                <a:srgbClr val="FFFF00"/>
              </a:buClr>
              <a:buSzPct val="25000"/>
            </a:pPr>
            <a:r>
              <a:rPr lang="en-US" sz="3000" dirty="0">
                <a:solidFill>
                  <a:schemeClr val="bg1"/>
                </a:solidFill>
                <a:latin typeface="Courier"/>
                <a:ea typeface="Courier"/>
                <a:cs typeface="Courier"/>
                <a:sym typeface="Courier New"/>
              </a:rPr>
              <a:t>x = 20</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C000"/>
                </a:solidFill>
                <a:latin typeface="Courier"/>
                <a:ea typeface="Courier"/>
                <a:cs typeface="Courier"/>
                <a:sym typeface="Courier New"/>
              </a:rPr>
              <a:t>if x &lt; 2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μικρό</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C000"/>
                </a:solidFill>
                <a:latin typeface="Courier"/>
                <a:ea typeface="Courier"/>
                <a:cs typeface="Courier"/>
                <a:sym typeface="Courier New"/>
              </a:rPr>
              <a:t>elif</a:t>
            </a:r>
            <a:r>
              <a:rPr lang="en-US" sz="3000" i="0" u="none" strike="noStrike" cap="none" dirty="0">
                <a:solidFill>
                  <a:srgbClr val="FFC000"/>
                </a:solidFill>
                <a:latin typeface="Courier"/>
                <a:ea typeface="Courier"/>
                <a:cs typeface="Courier"/>
                <a:sym typeface="Courier New"/>
              </a:rPr>
              <a:t> x &lt; 10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Μεσαίο</a:t>
            </a:r>
            <a:r>
              <a:rPr lang="en-US" sz="3000"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C000"/>
                </a:solidFill>
                <a:latin typeface="Courier"/>
                <a:ea typeface="Courier"/>
                <a:cs typeface="Courier"/>
                <a:sym typeface="Courier New"/>
              </a:rPr>
              <a:t>else :</a:t>
            </a:r>
          </a:p>
          <a:p>
            <a:pPr lvl="0">
              <a:buClr>
                <a:schemeClr val="lt1"/>
              </a:buClr>
              <a:buSzPct val="25000"/>
            </a:pPr>
            <a:r>
              <a:rPr lang="en-US" sz="3000" i="0" u="none" strike="noStrike" cap="none" dirty="0">
                <a:solidFill>
                  <a:srgbClr val="FFC000"/>
                </a:solidFill>
                <a:latin typeface="Courier"/>
                <a:ea typeface="Courier"/>
                <a:cs typeface="Courier"/>
                <a:sym typeface="Courier New"/>
              </a:rPr>
              <a:t>    print('</a:t>
            </a:r>
            <a:r>
              <a:rPr lang="el-GR" sz="3000" i="0" u="none" strike="noStrike" cap="none" dirty="0">
                <a:solidFill>
                  <a:srgbClr val="FFC000"/>
                </a:solidFill>
                <a:latin typeface="Courier"/>
                <a:ea typeface="Courier"/>
                <a:cs typeface="Courier"/>
                <a:sym typeface="Courier New"/>
              </a:rPr>
              <a:t>ΜΕΓΑΛΟ</a:t>
            </a:r>
            <a:r>
              <a:rPr lang="en-US" sz="3000" i="0" u="none" strike="noStrike" cap="none" dirty="0">
                <a:solidFill>
                  <a:srgbClr val="FFC000"/>
                </a:solidFill>
                <a:latin typeface="Courier"/>
                <a:ea typeface="Courier"/>
                <a:cs typeface="Courier"/>
                <a:sym typeface="Courier New"/>
              </a:rPr>
              <a:t>'</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a:p>
            <a:pPr lvl="0">
              <a:buClr>
                <a:srgbClr val="FFFF00"/>
              </a:buClr>
              <a:buSzPct val="25000"/>
            </a:pPr>
            <a:r>
              <a:rPr lang="en-US" sz="3000" i="0" u="none" strike="noStrike" cap="none" dirty="0">
                <a:solidFill>
                  <a:srgbClr val="FFC000"/>
                </a:solidFill>
                <a:latin typeface="Courier"/>
                <a:ea typeface="Courier"/>
                <a:cs typeface="Courier"/>
                <a:sym typeface="Courier New"/>
              </a:rPr>
              <a:t>print</a:t>
            </a:r>
            <a:r>
              <a:rPr lang="en-US" sz="3000" dirty="0">
                <a:solidFill>
                  <a:srgbClr val="FFC000"/>
                </a:solidFill>
                <a:latin typeface="Courier"/>
                <a:ea typeface="Courier"/>
                <a:cs typeface="Courier"/>
                <a:sym typeface="Courier New"/>
              </a:rPr>
              <a:t>(</a:t>
            </a:r>
            <a:r>
              <a:rPr lang="en-US" sz="3000" i="0" u="none" strike="noStrike" cap="none" dirty="0">
                <a:solidFill>
                  <a:srgbClr val="FFC000"/>
                </a:solidFill>
                <a:latin typeface="Courier"/>
                <a:ea typeface="Courier"/>
                <a:cs typeface="Courier"/>
                <a:sym typeface="Courier New"/>
              </a:rPr>
              <a:t>'</a:t>
            </a:r>
            <a:r>
              <a:rPr lang="el-GR" sz="3000" i="0" u="none" strike="noStrike" cap="none" dirty="0">
                <a:solidFill>
                  <a:srgbClr val="FFC000"/>
                </a:solidFill>
                <a:latin typeface="Courier"/>
                <a:ea typeface="Courier"/>
                <a:cs typeface="Courier"/>
                <a:sym typeface="Courier New"/>
              </a:rPr>
              <a:t>Τέλος</a:t>
            </a:r>
            <a:r>
              <a:rPr lang="en-US" sz="3000" i="0" u="none" strike="noStrike" cap="none" dirty="0">
                <a:solidFill>
                  <a:srgbClr val="FFC000"/>
                </a:solidFill>
                <a:latin typeface="Courier"/>
                <a:ea typeface="Courier"/>
                <a:cs typeface="Courier"/>
                <a:sym typeface="Courier New"/>
              </a:rPr>
              <a:t>'</a:t>
            </a:r>
            <a:r>
              <a:rPr lang="en-US" sz="3000" b="1" dirty="0">
                <a:solidFill>
                  <a:srgbClr val="FFC000"/>
                </a:solidFill>
                <a:latin typeface="Courier"/>
                <a:ea typeface="Courier"/>
                <a:cs typeface="Courier"/>
                <a:sym typeface="Courier New"/>
              </a:rPr>
              <a:t>)</a:t>
            </a:r>
            <a:endParaRPr lang="en-US" sz="3000" b="1" i="0" u="none" strike="noStrike" cap="none" dirty="0">
              <a:solidFill>
                <a:srgbClr val="FFC000"/>
              </a:solidFill>
              <a:latin typeface="Courier"/>
              <a:ea typeface="Courier"/>
              <a:cs typeface="Courier"/>
              <a:sym typeface="Courier New"/>
            </a:endParaRPr>
          </a:p>
        </p:txBody>
      </p:sp>
      <p:sp>
        <p:nvSpPr>
          <p:cNvPr id="467" name="Shape 467"/>
          <p:cNvSpPr/>
          <p:nvPr/>
        </p:nvSpPr>
        <p:spPr>
          <a:xfrm>
            <a:off x="7776941" y="2267096"/>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33142" y="2356796"/>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dirty="0">
                <a:solidFill>
                  <a:schemeClr val="lt1"/>
                </a:solidFill>
                <a:latin typeface="Arial" charset="0"/>
                <a:ea typeface="Arial" charset="0"/>
                <a:cs typeface="Arial" charset="0"/>
                <a:sym typeface="Cabin"/>
              </a:rPr>
              <a:t>μικρό</a:t>
            </a:r>
            <a:r>
              <a:rPr lang="en-US" sz="3200" u="none" strike="noStrike" cap="none" dirty="0">
                <a:solidFill>
                  <a:schemeClr val="lt1"/>
                </a:solidFill>
                <a:latin typeface="Arial" charset="0"/>
                <a:ea typeface="Arial" charset="0"/>
                <a:cs typeface="Arial" charset="0"/>
                <a:sym typeface="Cabin"/>
              </a:rPr>
              <a:t>')</a:t>
            </a:r>
          </a:p>
        </p:txBody>
      </p:sp>
      <p:cxnSp>
        <p:nvCxnSpPr>
          <p:cNvPr id="469" name="Shape 469"/>
          <p:cNvCxnSpPr/>
          <p:nvPr/>
        </p:nvCxnSpPr>
        <p:spPr>
          <a:xfrm rot="10800000">
            <a:off x="10966897" y="2920226"/>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08365" y="6874037"/>
            <a:ext cx="5728196" cy="91113"/>
          </a:xfrm>
          <a:prstGeom prst="straightConnector1">
            <a:avLst/>
          </a:prstGeom>
          <a:noFill/>
          <a:ln w="63500" cap="rnd" cmpd="sng">
            <a:solidFill>
              <a:srgbClr val="00FF00"/>
            </a:solidFill>
            <a:prstDash val="solid"/>
            <a:miter/>
            <a:headEnd type="stealth" w="med" len="med"/>
            <a:tailEnd type="none" w="med" len="med"/>
          </a:ln>
        </p:spPr>
      </p:cxnSp>
      <p:sp>
        <p:nvSpPr>
          <p:cNvPr id="471" name="Shape 471"/>
          <p:cNvSpPr txBox="1"/>
          <p:nvPr/>
        </p:nvSpPr>
        <p:spPr>
          <a:xfrm>
            <a:off x="10369841" y="2183002"/>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73" name="Shape 473"/>
          <p:cNvCxnSpPr/>
          <p:nvPr/>
        </p:nvCxnSpPr>
        <p:spPr>
          <a:xfrm rot="10800000">
            <a:off x="15119754" y="2935664"/>
            <a:ext cx="33637" cy="3955201"/>
          </a:xfrm>
          <a:prstGeom prst="straightConnector1">
            <a:avLst/>
          </a:prstGeom>
          <a:noFill/>
          <a:ln w="63500" cap="rnd" cmpd="sng">
            <a:solidFill>
              <a:srgbClr val="00FF00"/>
            </a:solidFill>
            <a:prstDash val="solid"/>
            <a:miter/>
            <a:headEnd type="none" w="med" len="med"/>
            <a:tailEnd type="none" w="med" len="med"/>
          </a:ln>
        </p:spPr>
      </p:cxnSp>
      <p:cxnSp>
        <p:nvCxnSpPr>
          <p:cNvPr id="474" name="Shape 474"/>
          <p:cNvCxnSpPr/>
          <p:nvPr/>
        </p:nvCxnSpPr>
        <p:spPr>
          <a:xfrm rot="10800000">
            <a:off x="9359277" y="1696734"/>
            <a:ext cx="4237" cy="606802"/>
          </a:xfrm>
          <a:prstGeom prst="straightConnector1">
            <a:avLst/>
          </a:prstGeom>
          <a:noFill/>
          <a:ln w="63500" cap="rnd" cmpd="sng">
            <a:solidFill>
              <a:srgbClr val="FFC000"/>
            </a:solidFill>
            <a:prstDash val="solid"/>
            <a:miter/>
            <a:headEnd type="stealth" w="med" len="med"/>
            <a:tailEnd type="none" w="med" len="med"/>
          </a:ln>
        </p:spPr>
      </p:cxnSp>
      <p:cxnSp>
        <p:nvCxnSpPr>
          <p:cNvPr id="475" name="Shape 475"/>
          <p:cNvCxnSpPr/>
          <p:nvPr/>
        </p:nvCxnSpPr>
        <p:spPr>
          <a:xfrm rot="10800000" flipH="1">
            <a:off x="9363515" y="6724103"/>
            <a:ext cx="16686" cy="658714"/>
          </a:xfrm>
          <a:prstGeom prst="straightConnector1">
            <a:avLst/>
          </a:prstGeom>
          <a:noFill/>
          <a:ln w="63500" cap="rnd" cmpd="sng">
            <a:solidFill>
              <a:srgbClr val="FFC000"/>
            </a:solidFill>
            <a:prstDash val="solid"/>
            <a:miter/>
            <a:headEnd type="stealth" w="med" len="med"/>
            <a:tailEnd type="none" w="med" len="med"/>
          </a:ln>
        </p:spPr>
      </p:cxnSp>
      <p:sp>
        <p:nvSpPr>
          <p:cNvPr id="476" name="Shape 476"/>
          <p:cNvSpPr txBox="1"/>
          <p:nvPr/>
        </p:nvSpPr>
        <p:spPr>
          <a:xfrm>
            <a:off x="7788153" y="7357590"/>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477" name="Shape 477"/>
          <p:cNvSpPr/>
          <p:nvPr/>
        </p:nvSpPr>
        <p:spPr>
          <a:xfrm>
            <a:off x="7765728" y="3982615"/>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21930" y="4072315"/>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Μεσαίο</a:t>
            </a:r>
            <a:r>
              <a:rPr lang="en-US" sz="3200" u="none" strike="noStrike" cap="none" dirty="0">
                <a:solidFill>
                  <a:schemeClr val="lt1"/>
                </a:solidFill>
                <a:latin typeface="Arial" charset="0"/>
                <a:ea typeface="Arial" charset="0"/>
                <a:cs typeface="Arial" charset="0"/>
                <a:sym typeface="Cabin"/>
              </a:rPr>
              <a:t>')</a:t>
            </a:r>
          </a:p>
        </p:txBody>
      </p:sp>
      <p:cxnSp>
        <p:nvCxnSpPr>
          <p:cNvPr id="479" name="Shape 479"/>
          <p:cNvCxnSpPr/>
          <p:nvPr/>
        </p:nvCxnSpPr>
        <p:spPr>
          <a:xfrm rot="10800000">
            <a:off x="10955684" y="4635745"/>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04391" y="3954583"/>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33399" y="2920226"/>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599761" y="4624533"/>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18741" y="3559219"/>
            <a:ext cx="1324" cy="497678"/>
          </a:xfrm>
          <a:prstGeom prst="straightConnector1">
            <a:avLst/>
          </a:prstGeom>
          <a:noFill/>
          <a:ln w="63500" cap="rnd" cmpd="sng">
            <a:solidFill>
              <a:srgbClr val="FFC000"/>
            </a:solidFill>
            <a:prstDash val="solid"/>
            <a:miter/>
            <a:headEnd type="stealth" w="med" len="med"/>
            <a:tailEnd type="none" w="med" len="med"/>
          </a:ln>
        </p:spPr>
      </p:cxnSp>
      <p:sp>
        <p:nvSpPr>
          <p:cNvPr id="484" name="Shape 484"/>
          <p:cNvSpPr txBox="1"/>
          <p:nvPr/>
        </p:nvSpPr>
        <p:spPr>
          <a:xfrm>
            <a:off x="7799366" y="5597221"/>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ΜΕΓΑΛΟ</a:t>
            </a:r>
            <a:r>
              <a:rPr lang="en-US" sz="3200" u="none" strike="noStrike" cap="none" dirty="0">
                <a:solidFill>
                  <a:schemeClr val="lt1"/>
                </a:solidFill>
                <a:latin typeface="Arial" charset="0"/>
                <a:ea typeface="Arial" charset="0"/>
                <a:cs typeface="Arial" charset="0"/>
                <a:sym typeface="Cabin"/>
              </a:rPr>
              <a:t>')</a:t>
            </a:r>
          </a:p>
        </p:txBody>
      </p:sp>
      <p:cxnSp>
        <p:nvCxnSpPr>
          <p:cNvPr id="485" name="Shape 485"/>
          <p:cNvCxnSpPr/>
          <p:nvPr/>
        </p:nvCxnSpPr>
        <p:spPr>
          <a:xfrm rot="10800000" flipH="1">
            <a:off x="9364916" y="5276328"/>
            <a:ext cx="4237" cy="361538"/>
          </a:xfrm>
          <a:prstGeom prst="straightConnector1">
            <a:avLst/>
          </a:prstGeom>
          <a:noFill/>
          <a:ln w="63500" cap="rnd" cmpd="sng">
            <a:solidFill>
              <a:srgbClr val="FFC000"/>
            </a:solidFill>
            <a:prstDash val="solid"/>
            <a:miter/>
            <a:headEnd type="stealth" w="med" len="med"/>
            <a:tailEnd type="none" w="med" len="med"/>
          </a:ln>
        </p:spPr>
      </p:cxnSp>
      <p:sp>
        <p:nvSpPr>
          <p:cNvPr id="24" name="Shape 501"/>
          <p:cNvSpPr txBox="1"/>
          <p:nvPr/>
        </p:nvSpPr>
        <p:spPr>
          <a:xfrm>
            <a:off x="7585114" y="956541"/>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20</a:t>
            </a:r>
          </a:p>
        </p:txBody>
      </p:sp>
      <p:sp>
        <p:nvSpPr>
          <p:cNvPr id="25" name="Shape 472">
            <a:extLst>
              <a:ext uri="{FF2B5EF4-FFF2-40B4-BE49-F238E27FC236}">
                <a16:creationId xmlns:a16="http://schemas.microsoft.com/office/drawing/2014/main" id="{66E52553-C272-4BC3-BF44-D7263846012E}"/>
              </a:ext>
            </a:extLst>
          </p:cNvPr>
          <p:cNvSpPr txBox="1"/>
          <p:nvPr/>
        </p:nvSpPr>
        <p:spPr>
          <a:xfrm>
            <a:off x="8360229" y="3493403"/>
            <a:ext cx="767581"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
        <p:nvSpPr>
          <p:cNvPr id="26" name="Shape 472">
            <a:extLst>
              <a:ext uri="{FF2B5EF4-FFF2-40B4-BE49-F238E27FC236}">
                <a16:creationId xmlns:a16="http://schemas.microsoft.com/office/drawing/2014/main" id="{E77E5ACD-07E9-4836-9E9F-C75EE919BF49}"/>
              </a:ext>
            </a:extLst>
          </p:cNvPr>
          <p:cNvSpPr txBox="1"/>
          <p:nvPr/>
        </p:nvSpPr>
        <p:spPr>
          <a:xfrm>
            <a:off x="8236858" y="5053694"/>
            <a:ext cx="767581"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2069969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Βήματα Υπό Όρους – Δομή Επιλογής</a:t>
            </a:r>
            <a:endParaRPr lang="en-US" sz="7600" u="none" strike="noStrike" cap="none" dirty="0">
              <a:solidFill>
                <a:srgbClr val="FFD966"/>
              </a:solidFill>
              <a:latin typeface="Arial" charset="0"/>
              <a:ea typeface="Arial" charset="0"/>
              <a:cs typeface="Arial" charset="0"/>
              <a:sym typeface="Cabin"/>
            </a:endParaRPr>
          </a:p>
        </p:txBody>
      </p:sp>
      <p:sp>
        <p:nvSpPr>
          <p:cNvPr id="568" name="Shape 568"/>
          <p:cNvSpPr txBox="1"/>
          <p:nvPr/>
        </p:nvSpPr>
        <p:spPr>
          <a:xfrm>
            <a:off x="13684012" y="4021609"/>
            <a:ext cx="2282862"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Έξοδος</a:t>
            </a:r>
            <a:r>
              <a:rPr lang="en-US" sz="3600" u="none" strike="noStrike" cap="none" dirty="0">
                <a:solidFill>
                  <a:schemeClr val="lt1"/>
                </a:solidFill>
                <a:latin typeface="Arial" charset="0"/>
                <a:ea typeface="Arial" charset="0"/>
                <a:cs typeface="Arial" charset="0"/>
                <a:sym typeface="Cabin"/>
              </a:rPr>
              <a:t>:</a:t>
            </a: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FFFF00"/>
                </a:solidFill>
                <a:latin typeface="Arial" charset="0"/>
                <a:cs typeface="Arial" charset="0"/>
                <a:sym typeface="Cabin"/>
              </a:rPr>
              <a:t>Μικρότερο</a:t>
            </a:r>
            <a:endParaRPr lang="en-US" sz="3600" dirty="0">
              <a:solidFill>
                <a:srgbClr val="FFFF00"/>
              </a:solidFill>
              <a:latin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FFFF00"/>
                </a:solidFill>
                <a:latin typeface="Arial" charset="0"/>
                <a:cs typeface="Arial" charset="0"/>
                <a:sym typeface="Cabin"/>
              </a:rPr>
              <a:t>Τέλος</a:t>
            </a:r>
            <a:r>
              <a:rPr lang="en-US" sz="3600" u="none" strike="noStrike" cap="none" dirty="0">
                <a:solidFill>
                  <a:srgbClr val="FFFF00"/>
                </a:solidFill>
                <a:latin typeface="Arial" charset="0"/>
                <a:ea typeface="Arial" charset="0"/>
                <a:cs typeface="Arial" charset="0"/>
                <a:sym typeface="Cabin"/>
              </a:rPr>
              <a:t> </a:t>
            </a:r>
          </a:p>
        </p:txBody>
      </p:sp>
      <p:sp>
        <p:nvSpPr>
          <p:cNvPr id="569" name="Shape 569"/>
          <p:cNvSpPr txBox="1"/>
          <p:nvPr/>
        </p:nvSpPr>
        <p:spPr>
          <a:xfrm>
            <a:off x="7421562" y="2765425"/>
            <a:ext cx="49797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Πρόγραμμα</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l-GR" sz="2800" dirty="0">
                <a:solidFill>
                  <a:srgbClr val="00FF00"/>
                </a:solidFill>
                <a:sym typeface="Cabin"/>
              </a:rPr>
              <a:t>'Μικρότερο</a:t>
            </a:r>
            <a:r>
              <a:rPr lang="en-US" sz="2800"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l-GR" sz="2800" dirty="0">
                <a:solidFill>
                  <a:srgbClr val="00FF00"/>
                </a:solidFill>
                <a:sym typeface="Cabin"/>
              </a:rPr>
              <a:t>Μεγαλύτερο</a:t>
            </a:r>
            <a:r>
              <a:rPr lang="en-US" sz="2800"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sz="2800"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l-GR" sz="2800" u="none" strike="noStrike" cap="none" dirty="0">
                <a:solidFill>
                  <a:srgbClr val="00FF00"/>
                </a:solidFill>
                <a:latin typeface="Courier" charset="0"/>
                <a:ea typeface="Courier" charset="0"/>
                <a:cs typeface="Courier" charset="0"/>
                <a:sym typeface="Cabin"/>
              </a:rPr>
              <a:t>Τέλος</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76387"/>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cxnSpLocks/>
          </p:cNvCxnSpPr>
          <p:nvPr/>
        </p:nvCxnSpPr>
        <p:spPr>
          <a:xfrm flipH="1">
            <a:off x="11945258" y="5123543"/>
            <a:ext cx="1595644" cy="385082"/>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399" y="3352800"/>
            <a:ext cx="3610429"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l-GR" sz="3000" u="none" strike="noStrike" cap="none" dirty="0">
                <a:solidFill>
                  <a:schemeClr val="lt1"/>
                </a:solidFill>
                <a:latin typeface="Arial" charset="0"/>
                <a:ea typeface="Arial" charset="0"/>
                <a:cs typeface="Arial" charset="0"/>
                <a:sym typeface="Cabin"/>
              </a:rPr>
              <a:t>Μικρότερο</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97586"/>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399" y="6096000"/>
            <a:ext cx="3610429"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l-GR" sz="3000" dirty="0">
                <a:solidFill>
                  <a:schemeClr val="lt1"/>
                </a:solidFill>
                <a:latin typeface="Arial" charset="0"/>
                <a:ea typeface="Arial" charset="0"/>
                <a:cs typeface="Arial" charset="0"/>
                <a:sym typeface="Cabin"/>
              </a:rPr>
              <a:t>Μεγαλύτερο</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a:cxnSpLocks/>
          </p:cNvCxnSpPr>
          <p:nvPr/>
        </p:nvCxnSpPr>
        <p:spPr>
          <a:xfrm flipH="1">
            <a:off x="11627077" y="5704114"/>
            <a:ext cx="1913825" cy="114118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l-GR" sz="3000" dirty="0">
                <a:solidFill>
                  <a:schemeClr val="lt1"/>
                </a:solidFill>
                <a:latin typeface="Arial" charset="0"/>
                <a:ea typeface="Arial" charset="0"/>
                <a:cs typeface="Arial" charset="0"/>
                <a:sym typeface="Cabin"/>
              </a:rPr>
              <a:t>Τέλος</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u="none" strike="noStrike" cap="none" dirty="0">
                <a:solidFill>
                  <a:srgbClr val="FFFFFF"/>
                </a:solidFill>
                <a:latin typeface="Arial" charset="0"/>
                <a:ea typeface="Arial" charset="0"/>
                <a:cs typeface="Arial" charset="0"/>
                <a:sym typeface="Cabin"/>
              </a:rPr>
              <a:t>Ναι</a:t>
            </a:r>
            <a:endParaRPr lang="en-US" sz="3000" u="none" strike="noStrike" cap="none" dirty="0">
              <a:solidFill>
                <a:srgbClr val="FFFFFF"/>
              </a:solidFill>
              <a:latin typeface="Arial" charset="0"/>
              <a:ea typeface="Arial" charset="0"/>
              <a:cs typeface="Arial" charset="0"/>
              <a:sym typeface="Cabin"/>
            </a:endParaRPr>
          </a:p>
        </p:txBody>
      </p:sp>
      <p:sp>
        <p:nvSpPr>
          <p:cNvPr id="591" name="Shape 591"/>
          <p:cNvSpPr txBox="1"/>
          <p:nvPr/>
        </p:nvSpPr>
        <p:spPr>
          <a:xfrm>
            <a:off x="1652280" y="360926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dirty="0">
                <a:solidFill>
                  <a:srgbClr val="FFFFFF"/>
                </a:solidFill>
                <a:latin typeface="Arial" charset="0"/>
                <a:ea typeface="Arial" charset="0"/>
                <a:cs typeface="Arial" charset="0"/>
                <a:sym typeface="Cabin"/>
              </a:rPr>
              <a:t>Όχι</a:t>
            </a:r>
            <a:endParaRPr lang="en-US" sz="3000" dirty="0">
              <a:solidFill>
                <a:srgbClr val="FFFFFF"/>
              </a:solidFill>
              <a:latin typeface="Arial" charset="0"/>
              <a:ea typeface="Arial" charset="0"/>
              <a:cs typeface="Arial" charset="0"/>
              <a:sym typeface="Cabin"/>
            </a:endParaRPr>
          </a:p>
        </p:txBody>
      </p:sp>
      <p:sp>
        <p:nvSpPr>
          <p:cNvPr id="28" name="Shape 591"/>
          <p:cNvSpPr txBox="1"/>
          <p:nvPr/>
        </p:nvSpPr>
        <p:spPr>
          <a:xfrm>
            <a:off x="1663560" y="6285823"/>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algn="ctr">
              <a:buClr>
                <a:schemeClr val="lt1"/>
              </a:buClr>
              <a:buSzPct val="25000"/>
            </a:pPr>
            <a:r>
              <a:rPr lang="el-GR" sz="3000" dirty="0">
                <a:solidFill>
                  <a:srgbClr val="FFFFFF"/>
                </a:solidFill>
                <a:latin typeface="Arial" charset="0"/>
                <a:ea typeface="Arial" charset="0"/>
                <a:cs typeface="Arial" charset="0"/>
                <a:sym typeface="Cabin"/>
              </a:rPr>
              <a:t>Όχι</a:t>
            </a:r>
            <a:endParaRPr lang="en-US" sz="3000" dirty="0">
              <a:solidFill>
                <a:srgbClr val="FFFFFF"/>
              </a:solidFill>
              <a:latin typeface="Arial" charset="0"/>
              <a:ea typeface="Arial" charset="0"/>
              <a:cs typeface="Arial" charset="0"/>
              <a:sym typeface="Cabin"/>
            </a:endParaRPr>
          </a:p>
        </p:txBody>
      </p:sp>
      <p:sp>
        <p:nvSpPr>
          <p:cNvPr id="29" name="Shape 589"/>
          <p:cNvSpPr txBox="1"/>
          <p:nvPr/>
        </p:nvSpPr>
        <p:spPr>
          <a:xfrm>
            <a:off x="4414837" y="480266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u="none" strike="noStrike" cap="none" dirty="0">
                <a:solidFill>
                  <a:srgbClr val="FFFFFF"/>
                </a:solidFill>
                <a:latin typeface="Arial" charset="0"/>
                <a:ea typeface="Arial" charset="0"/>
                <a:cs typeface="Arial" charset="0"/>
                <a:sym typeface="Cabin"/>
              </a:rPr>
              <a:t>Ναι</a:t>
            </a:r>
            <a:endParaRPr lang="en-US" sz="3000" u="none" strike="noStrike" cap="none" dirty="0">
              <a:solidFill>
                <a:srgbClr val="FFFFFF"/>
              </a:solidFill>
              <a:latin typeface="Arial" charset="0"/>
              <a:ea typeface="Arial" charset="0"/>
              <a:cs typeface="Arial" charset="0"/>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1060450" y="745588"/>
            <a:ext cx="5934648"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575" name="Shape 575"/>
          <p:cNvSpPr txBox="1"/>
          <p:nvPr/>
        </p:nvSpPr>
        <p:spPr>
          <a:xfrm>
            <a:off x="1243605" y="3121862"/>
            <a:ext cx="5311799" cy="41870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FFFF"/>
                </a:solidFill>
                <a:latin typeface="Courier"/>
                <a:ea typeface="Courier"/>
                <a:cs typeface="Courier"/>
                <a:sym typeface="Courier New"/>
              </a:rPr>
              <a:t># </a:t>
            </a:r>
            <a:r>
              <a:rPr lang="el-GR" sz="3000" i="0" u="none" strike="noStrike" cap="none" dirty="0">
                <a:solidFill>
                  <a:srgbClr val="FFFFFF"/>
                </a:solidFill>
                <a:latin typeface="Courier"/>
                <a:ea typeface="Courier"/>
                <a:cs typeface="Courier"/>
                <a:sym typeface="Courier New"/>
              </a:rPr>
              <a:t>Χωρίς</a:t>
            </a:r>
            <a:r>
              <a:rPr lang="en-US" sz="3000" i="0" u="none" strike="noStrike" cap="none" dirty="0">
                <a:solidFill>
                  <a:srgbClr val="FFFFFF"/>
                </a:solidFill>
                <a:latin typeface="Courier"/>
                <a:ea typeface="Courier"/>
                <a:cs typeface="Courier"/>
                <a:sym typeface="Courier New"/>
              </a:rPr>
              <a:t> Else</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x = 5</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if x &lt; 2 :</a:t>
            </a:r>
          </a:p>
          <a:p>
            <a:pPr lvl="0">
              <a:buClr>
                <a:srgbClr val="00FF00"/>
              </a:buClr>
              <a:buSzPct val="25000"/>
            </a:pPr>
            <a:r>
              <a:rPr lang="en-US" sz="3000" i="0" u="none" strike="noStrike" cap="none" dirty="0">
                <a:solidFill>
                  <a:srgbClr val="00FF00"/>
                </a:solidFill>
                <a:latin typeface="Courier"/>
                <a:ea typeface="Courier"/>
                <a:cs typeface="Courier"/>
                <a:sym typeface="Courier New"/>
              </a:rPr>
              <a:t>    </a:t>
            </a:r>
            <a:r>
              <a:rPr lang="en-US" sz="3000" dirty="0">
                <a:solidFill>
                  <a:srgbClr val="00FF00"/>
                </a:solidFill>
                <a:latin typeface="Courier"/>
                <a:ea typeface="Courier"/>
                <a:cs typeface="Courier"/>
                <a:sym typeface="Courier New"/>
              </a:rPr>
              <a:t>print('</a:t>
            </a:r>
            <a:r>
              <a:rPr lang="el-GR" sz="3000" dirty="0">
                <a:solidFill>
                  <a:srgbClr val="00FF00"/>
                </a:solidFill>
                <a:latin typeface="Courier"/>
                <a:ea typeface="Courier"/>
                <a:cs typeface="Courier"/>
                <a:sym typeface="Courier New"/>
              </a:rPr>
              <a:t>μικρό</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err="1">
                <a:solidFill>
                  <a:srgbClr val="FF9900"/>
                </a:solidFill>
                <a:latin typeface="Courier"/>
                <a:ea typeface="Courier"/>
                <a:cs typeface="Courier"/>
                <a:sym typeface="Courier New"/>
              </a:rPr>
              <a:t>elif</a:t>
            </a:r>
            <a:r>
              <a:rPr lang="en-US" sz="3000" i="0" u="none" strike="noStrike" cap="none" dirty="0">
                <a:solidFill>
                  <a:srgbClr val="FF9900"/>
                </a:solidFill>
                <a:latin typeface="Courier"/>
                <a:ea typeface="Courier"/>
                <a:cs typeface="Courier"/>
                <a:sym typeface="Courier New"/>
              </a:rPr>
              <a:t> x &lt; 10 :</a:t>
            </a:r>
          </a:p>
          <a:p>
            <a:pPr lvl="0">
              <a:buClr>
                <a:srgbClr val="FF7F00"/>
              </a:buClr>
              <a:buSzPct val="25000"/>
            </a:pP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 </a:t>
            </a:r>
            <a:r>
              <a:rPr lang="en-US" sz="3000" dirty="0">
                <a:solidFill>
                  <a:srgbClr val="00FF00"/>
                </a:solidFill>
                <a:latin typeface="Courier"/>
                <a:ea typeface="Courier"/>
                <a:cs typeface="Courier"/>
                <a:sym typeface="Courier New"/>
              </a:rPr>
              <a:t>print('</a:t>
            </a:r>
            <a:r>
              <a:rPr lang="el-GR" sz="3000" dirty="0">
                <a:solidFill>
                  <a:srgbClr val="00FF00"/>
                </a:solidFill>
                <a:latin typeface="Courier"/>
                <a:ea typeface="Courier"/>
                <a:cs typeface="Courier"/>
                <a:sym typeface="Courier New"/>
              </a:rPr>
              <a:t>Μεσαίο</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print('</a:t>
            </a:r>
            <a:r>
              <a:rPr lang="el-GR" sz="3000" i="0" u="none" strike="noStrike" cap="none" dirty="0">
                <a:solidFill>
                  <a:srgbClr val="FF9900"/>
                </a:solidFill>
                <a:latin typeface="Courier"/>
                <a:ea typeface="Courier"/>
                <a:cs typeface="Courier"/>
                <a:sym typeface="Courier New"/>
              </a:rPr>
              <a:t>Τέλος</a:t>
            </a:r>
            <a:r>
              <a:rPr lang="en-US" sz="3000" i="0" u="none" strike="noStrike" cap="none" dirty="0">
                <a:solidFill>
                  <a:srgbClr val="FF9900"/>
                </a:solidFill>
                <a:latin typeface="Courier"/>
                <a:ea typeface="Courier"/>
                <a:cs typeface="Courier"/>
                <a:sym typeface="Courier New"/>
              </a:rPr>
              <a:t>')</a:t>
            </a:r>
          </a:p>
        </p:txBody>
      </p:sp>
      <p:sp>
        <p:nvSpPr>
          <p:cNvPr id="576" name="Shape 576"/>
          <p:cNvSpPr txBox="1"/>
          <p:nvPr/>
        </p:nvSpPr>
        <p:spPr>
          <a:xfrm>
            <a:off x="8707420" y="1563873"/>
            <a:ext cx="6437700" cy="617771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if x &lt; 2 :</a:t>
            </a:r>
          </a:p>
          <a:p>
            <a:pPr lvl="0">
              <a:buClr>
                <a:srgbClr val="FFFF00"/>
              </a:buClr>
              <a:buSzPct val="25000"/>
            </a:pPr>
            <a:r>
              <a:rPr lang="en-US" sz="3000" i="0" u="none" strike="noStrike" cap="none" dirty="0">
                <a:solidFill>
                  <a:srgbClr val="FFFF00"/>
                </a:solidFill>
                <a:latin typeface="Courier"/>
                <a:ea typeface="Courier"/>
                <a:cs typeface="Courier"/>
                <a:sym typeface="Courier New"/>
              </a:rPr>
              <a:t>    </a:t>
            </a:r>
            <a:r>
              <a:rPr lang="en-US" sz="3000" dirty="0">
                <a:solidFill>
                  <a:srgbClr val="FFFF00"/>
                </a:solidFill>
                <a:latin typeface="Courier"/>
                <a:ea typeface="Courier"/>
                <a:cs typeface="Courier"/>
                <a:sym typeface="Courier New"/>
              </a:rPr>
              <a:t>print('</a:t>
            </a:r>
            <a:r>
              <a:rPr lang="el-GR" sz="3000" dirty="0">
                <a:solidFill>
                  <a:srgbClr val="FFFF00"/>
                </a:solidFill>
                <a:latin typeface="Courier"/>
                <a:ea typeface="Courier"/>
                <a:cs typeface="Courier"/>
                <a:sym typeface="Courier New"/>
              </a:rPr>
              <a:t>μικρό</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&lt; 10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l-GR" sz="3000" i="0" u="none" strike="noStrike" cap="none" dirty="0">
                <a:solidFill>
                  <a:srgbClr val="FFFF00"/>
                </a:solidFill>
                <a:latin typeface="Courier"/>
                <a:ea typeface="Courier"/>
                <a:cs typeface="Courier"/>
                <a:sym typeface="Courier New"/>
              </a:rPr>
              <a:t>Μεσαίο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&lt; 20 :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l-GR" sz="3000" i="0" u="none" strike="noStrike" cap="none" dirty="0">
                <a:solidFill>
                  <a:srgbClr val="FFFF00"/>
                </a:solidFill>
                <a:latin typeface="Courier"/>
                <a:ea typeface="Courier"/>
                <a:cs typeface="Courier"/>
                <a:sym typeface="Courier New"/>
              </a:rPr>
              <a:t>Μεγάλο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&lt; 40 :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l-GR" sz="3000" i="0" u="none" strike="noStrike" cap="none" dirty="0">
                <a:solidFill>
                  <a:srgbClr val="FFFF00"/>
                </a:solidFill>
                <a:latin typeface="Courier"/>
                <a:ea typeface="Courier"/>
                <a:cs typeface="Courier"/>
                <a:sym typeface="Courier New"/>
              </a:rPr>
              <a:t>Μεγαλύτερο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&lt; 100:</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l-GR" sz="3000" i="0" u="none" strike="noStrike" cap="none" dirty="0">
                <a:solidFill>
                  <a:srgbClr val="FFFF00"/>
                </a:solidFill>
                <a:latin typeface="Courier"/>
                <a:ea typeface="Courier"/>
                <a:cs typeface="Courier"/>
                <a:sym typeface="Courier New"/>
              </a:rPr>
              <a:t>Τεράστιο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else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l-GR" sz="3000" i="0" u="none" strike="noStrike" cap="none" dirty="0">
                <a:solidFill>
                  <a:srgbClr val="FFFF00"/>
                </a:solidFill>
                <a:latin typeface="Courier"/>
                <a:ea typeface="Courier"/>
                <a:cs typeface="Courier"/>
                <a:sym typeface="Courier New"/>
              </a:rPr>
              <a:t>Μεγαλοπρεπές</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Shape 581"/>
          <p:cNvSpPr txBox="1">
            <a:spLocks noGrp="1"/>
          </p:cNvSpPr>
          <p:nvPr>
            <p:ph type="title"/>
          </p:nvPr>
        </p:nvSpPr>
        <p:spPr>
          <a:xfrm>
            <a:off x="1332593" y="745588"/>
            <a:ext cx="13590814"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err="1">
                <a:solidFill>
                  <a:srgbClr val="FFD966"/>
                </a:solidFill>
                <a:latin typeface="Arial" charset="0"/>
                <a:ea typeface="Arial" charset="0"/>
                <a:cs typeface="Arial" charset="0"/>
                <a:sym typeface="Cabin"/>
              </a:rPr>
              <a:t>Γρύφος</a:t>
            </a:r>
            <a:r>
              <a:rPr lang="el-GR" sz="7600" u="none" strike="noStrike" cap="none" dirty="0">
                <a:solidFill>
                  <a:srgbClr val="FFD966"/>
                </a:solidFill>
                <a:latin typeface="Arial" charset="0"/>
                <a:ea typeface="Arial" charset="0"/>
                <a:cs typeface="Arial" charset="0"/>
                <a:sym typeface="Cabin"/>
              </a:rPr>
              <a:t> 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582" name="Shape 582"/>
          <p:cNvSpPr txBox="1"/>
          <p:nvPr/>
        </p:nvSpPr>
        <p:spPr>
          <a:xfrm>
            <a:off x="8677001" y="3640379"/>
            <a:ext cx="6410699" cy="404640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9900"/>
                </a:solidFill>
                <a:latin typeface="Courier"/>
                <a:ea typeface="Courier"/>
                <a:cs typeface="Courier"/>
                <a:sym typeface="Courier New"/>
              </a:rPr>
              <a:t>if x &lt; 2 :</a:t>
            </a:r>
          </a:p>
          <a:p>
            <a:pPr lvl="0">
              <a:buClr>
                <a:srgbClr val="FFFF00"/>
              </a:buClr>
              <a:buSzPct val="25000"/>
            </a:pPr>
            <a:r>
              <a:rPr lang="en-US" sz="3000" i="0" u="none" strike="noStrike" cap="none" dirty="0">
                <a:solidFill>
                  <a:srgbClr val="FF9900"/>
                </a:solidFill>
                <a:latin typeface="Courier"/>
                <a:ea typeface="Courier"/>
                <a:cs typeface="Courier"/>
                <a:sym typeface="Courier New"/>
              </a:rPr>
              <a:t>    </a:t>
            </a:r>
            <a:r>
              <a:rPr lang="en-US" sz="3000" dirty="0">
                <a:solidFill>
                  <a:srgbClr val="FF9900"/>
                </a:solidFill>
                <a:latin typeface="Courier"/>
                <a:ea typeface="Courier"/>
                <a:cs typeface="Courier"/>
                <a:sym typeface="Courier New"/>
              </a:rPr>
              <a:t>print('</a:t>
            </a:r>
            <a:r>
              <a:rPr lang="el-GR" sz="3000" dirty="0">
                <a:solidFill>
                  <a:srgbClr val="FF9900"/>
                </a:solidFill>
                <a:latin typeface="Courier"/>
                <a:ea typeface="Courier"/>
                <a:cs typeface="Courier"/>
                <a:sym typeface="Courier New"/>
              </a:rPr>
              <a:t>Κάτω από </a:t>
            </a:r>
            <a:r>
              <a:rPr lang="en-US" sz="3000" dirty="0">
                <a:solidFill>
                  <a:srgbClr val="FF9900"/>
                </a:solidFill>
                <a:latin typeface="Courier"/>
                <a:ea typeface="Courier"/>
                <a:cs typeface="Courier"/>
                <a:sym typeface="Courier New"/>
              </a:rPr>
              <a:t> 2')</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9900"/>
                </a:solidFill>
                <a:latin typeface="Courier"/>
                <a:ea typeface="Courier"/>
                <a:cs typeface="Courier"/>
                <a:sym typeface="Courier New"/>
              </a:rPr>
              <a:t>elif</a:t>
            </a:r>
            <a:r>
              <a:rPr lang="en-US" sz="3000" i="0" u="none" strike="noStrike" cap="none" dirty="0">
                <a:solidFill>
                  <a:srgbClr val="FF9900"/>
                </a:solidFill>
                <a:latin typeface="Courier"/>
                <a:ea typeface="Courier"/>
                <a:cs typeface="Courier"/>
                <a:sym typeface="Courier New"/>
              </a:rPr>
              <a:t> x &lt; 20 :</a:t>
            </a:r>
          </a:p>
          <a:p>
            <a:pPr lvl="0">
              <a:buClr>
                <a:srgbClr val="FFFF00"/>
              </a:buClr>
              <a:buSzPct val="25000"/>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Κάτω από </a:t>
            </a:r>
            <a:r>
              <a:rPr lang="en-US" sz="3000" i="0" u="none" strike="noStrike" cap="none" dirty="0">
                <a:solidFill>
                  <a:srgbClr val="FF9900"/>
                </a:solidFill>
                <a:latin typeface="Courier"/>
                <a:ea typeface="Courier"/>
                <a:cs typeface="Courier"/>
                <a:sym typeface="Courier New"/>
              </a:rPr>
              <a:t> 20</a:t>
            </a:r>
            <a:r>
              <a:rPr lang="en-US" sz="3000" dirty="0">
                <a:solidFill>
                  <a:srgbClr val="FF99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9900"/>
                </a:solidFill>
                <a:latin typeface="Courier"/>
                <a:ea typeface="Courier"/>
                <a:cs typeface="Courier"/>
                <a:sym typeface="Courier New"/>
              </a:rPr>
              <a:t>elif</a:t>
            </a:r>
            <a:r>
              <a:rPr lang="en-US" sz="3000" i="0" u="none" strike="noStrike" cap="none" dirty="0">
                <a:solidFill>
                  <a:srgbClr val="FF9900"/>
                </a:solidFill>
                <a:latin typeface="Courier"/>
                <a:ea typeface="Courier"/>
                <a:cs typeface="Courier"/>
                <a:sym typeface="Courier New"/>
              </a:rPr>
              <a:t> x &lt; 10 : </a:t>
            </a:r>
          </a:p>
          <a:p>
            <a:pPr lvl="0">
              <a:buClr>
                <a:srgbClr val="FFFF00"/>
              </a:buClr>
              <a:buSzPct val="25000"/>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Κάτω από </a:t>
            </a:r>
            <a:r>
              <a:rPr lang="en-US" sz="3000" i="0" u="none" strike="noStrike" cap="none" dirty="0">
                <a:solidFill>
                  <a:srgbClr val="FF9900"/>
                </a:solidFill>
                <a:latin typeface="Courier"/>
                <a:ea typeface="Courier"/>
                <a:cs typeface="Courier"/>
                <a:sym typeface="Courier New"/>
              </a:rPr>
              <a:t> 10</a:t>
            </a:r>
            <a:r>
              <a:rPr lang="en-US" sz="3000" dirty="0">
                <a:solidFill>
                  <a:srgbClr val="FF99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9900"/>
                </a:solidFill>
                <a:latin typeface="Courier"/>
                <a:ea typeface="Courier"/>
                <a:cs typeface="Courier"/>
                <a:sym typeface="Courier New"/>
              </a:rPr>
              <a:t>else :</a:t>
            </a:r>
          </a:p>
          <a:p>
            <a:pPr lvl="0">
              <a:buClr>
                <a:srgbClr val="FFFF00"/>
              </a:buClr>
              <a:buSzPct val="25000"/>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Κάτι άλλο</a:t>
            </a:r>
            <a:r>
              <a:rPr lang="en-US" sz="3000" dirty="0">
                <a:solidFill>
                  <a:srgbClr val="FF99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p:txBody>
      </p:sp>
      <p:sp>
        <p:nvSpPr>
          <p:cNvPr id="583" name="Shape 583"/>
          <p:cNvSpPr txBox="1"/>
          <p:nvPr/>
        </p:nvSpPr>
        <p:spPr>
          <a:xfrm>
            <a:off x="925250" y="4496066"/>
            <a:ext cx="7034527" cy="322090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if x &lt; 2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l-GR" sz="3000" dirty="0">
                <a:solidFill>
                  <a:srgbClr val="FFFF00"/>
                </a:solidFill>
                <a:latin typeface="Courier"/>
                <a:ea typeface="Courier"/>
                <a:cs typeface="Courier"/>
                <a:sym typeface="Courier New"/>
              </a:rPr>
              <a:t>Κάτω από</a:t>
            </a:r>
            <a:r>
              <a:rPr lang="en-US" sz="3000" i="0" u="none" strike="noStrike" cap="none" dirty="0">
                <a:solidFill>
                  <a:srgbClr val="FFFF00"/>
                </a:solidFill>
                <a:latin typeface="Courier"/>
                <a:ea typeface="Courier"/>
                <a:cs typeface="Courier"/>
                <a:sym typeface="Courier New"/>
              </a:rPr>
              <a:t> 2</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&gt;= 2 :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l-GR" sz="3000" i="0" u="none" strike="noStrike" cap="none" dirty="0">
                <a:solidFill>
                  <a:srgbClr val="FFFF00"/>
                </a:solidFill>
                <a:latin typeface="Courier"/>
                <a:ea typeface="Courier"/>
                <a:cs typeface="Courier"/>
                <a:sym typeface="Courier New"/>
              </a:rPr>
              <a:t>Δύο ή περισσότερο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else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l-GR" sz="3000" i="0" u="none" strike="noStrike" cap="none" dirty="0">
                <a:solidFill>
                  <a:srgbClr val="FFFF00"/>
                </a:solidFill>
                <a:latin typeface="Courier"/>
                <a:ea typeface="Courier"/>
                <a:cs typeface="Courier"/>
                <a:sym typeface="Courier New"/>
              </a:rPr>
              <a:t>Κάτι άλλο</a:t>
            </a:r>
            <a:r>
              <a:rPr lang="en-US" sz="3000" dirty="0">
                <a:solidFill>
                  <a:srgbClr val="FFFF00"/>
                </a:solidFill>
                <a:latin typeface="Courier"/>
                <a:ea typeface="Courier"/>
                <a:cs typeface="Courier"/>
                <a:sym typeface="Courier New"/>
              </a:rPr>
              <a:t>'</a:t>
            </a:r>
            <a:r>
              <a:rPr lang="en-US" sz="3000" b="1" dirty="0">
                <a:solidFill>
                  <a:srgbClr val="FFFF00"/>
                </a:solidFill>
                <a:latin typeface="Courier"/>
                <a:ea typeface="Courier"/>
                <a:cs typeface="Courier"/>
                <a:sym typeface="Courier New"/>
              </a:rPr>
              <a:t>)</a:t>
            </a:r>
            <a:endParaRPr lang="en-US" sz="3000" b="1" i="0" u="none" strike="noStrike" cap="none" dirty="0">
              <a:solidFill>
                <a:srgbClr val="FFFF00"/>
              </a:solidFill>
              <a:latin typeface="Courier"/>
              <a:ea typeface="Courier"/>
              <a:cs typeface="Courier"/>
              <a:sym typeface="Courier New"/>
            </a:endParaRPr>
          </a:p>
        </p:txBody>
      </p:sp>
      <p:sp>
        <p:nvSpPr>
          <p:cNvPr id="584" name="Shape 584"/>
          <p:cNvSpPr txBox="1"/>
          <p:nvPr/>
        </p:nvSpPr>
        <p:spPr>
          <a:xfrm>
            <a:off x="925250" y="2981784"/>
            <a:ext cx="6429707" cy="96837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00FF00"/>
                </a:solidFill>
                <a:latin typeface="Arial" charset="0"/>
                <a:ea typeface="Arial" charset="0"/>
                <a:cs typeface="Arial" charset="0"/>
                <a:sym typeface="Cabin"/>
              </a:rPr>
              <a:t>Ποιο δεν θα εκτυπωθεί ποτέ ανεξάρτητα από την τιμή του x;</a:t>
            </a:r>
            <a:endParaRPr lang="en-US" sz="3600" u="none" strike="noStrike" cap="none" dirty="0">
              <a:solidFill>
                <a:srgbClr val="00FF00"/>
              </a:solidFill>
              <a:latin typeface="Arial" charset="0"/>
              <a:ea typeface="Arial" charset="0"/>
              <a:cs typeface="Arial"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Η δομή</a:t>
            </a:r>
            <a:r>
              <a:rPr lang="en-US" sz="7600" u="none" strike="noStrike" cap="none" dirty="0">
                <a:solidFill>
                  <a:srgbClr val="FFD966"/>
                </a:solidFill>
                <a:latin typeface="Arial" charset="0"/>
                <a:ea typeface="Arial" charset="0"/>
                <a:cs typeface="Arial" charset="0"/>
                <a:sym typeface="Cabin"/>
              </a:rPr>
              <a:t> try / except</a:t>
            </a:r>
          </a:p>
        </p:txBody>
      </p:sp>
      <p:sp>
        <p:nvSpPr>
          <p:cNvPr id="590" name="Shape 590"/>
          <p:cNvSpPr txBox="1">
            <a:spLocks noGrp="1"/>
          </p:cNvSpPr>
          <p:nvPr>
            <p:ph type="body" idx="1"/>
          </p:nvPr>
        </p:nvSpPr>
        <p:spPr>
          <a:xfrm>
            <a:off x="1155700" y="2603501"/>
            <a:ext cx="13932000" cy="4545516"/>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Περικλείεται ένα επικίνδυνο τμήμα κώδικα σε</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try</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9900"/>
                </a:solidFill>
                <a:latin typeface="Arial" charset="0"/>
                <a:ea typeface="Arial" charset="0"/>
                <a:cs typeface="Arial" charset="0"/>
                <a:sym typeface="Cabin"/>
              </a:rPr>
              <a:t>except</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Εάν ο κώδικας στο </a:t>
            </a:r>
            <a:r>
              <a:rPr lang="en-US" sz="3600" u="none" strike="noStrike" cap="none" dirty="0">
                <a:solidFill>
                  <a:srgbClr val="00FF00"/>
                </a:solidFill>
                <a:latin typeface="Arial" charset="0"/>
                <a:ea typeface="Arial" charset="0"/>
                <a:cs typeface="Arial" charset="0"/>
                <a:sym typeface="Cabin"/>
              </a:rPr>
              <a:t>try</a:t>
            </a:r>
            <a:r>
              <a:rPr lang="el-GR" sz="3600" u="none" strike="noStrike" cap="none" dirty="0">
                <a:solidFill>
                  <a:schemeClr val="lt1"/>
                </a:solidFill>
                <a:latin typeface="Arial" charset="0"/>
                <a:ea typeface="Arial" charset="0"/>
                <a:cs typeface="Arial" charset="0"/>
                <a:sym typeface="Cabin"/>
              </a:rPr>
              <a:t> λειτουργήσει - το </a:t>
            </a:r>
            <a:r>
              <a:rPr lang="en-US" sz="3600" u="none" strike="noStrike" cap="none" dirty="0">
                <a:solidFill>
                  <a:srgbClr val="FF9900"/>
                </a:solidFill>
                <a:latin typeface="Arial" charset="0"/>
                <a:ea typeface="Arial" charset="0"/>
                <a:cs typeface="Arial" charset="0"/>
                <a:sym typeface="Cabin"/>
              </a:rPr>
              <a:t>except</a:t>
            </a:r>
            <a:r>
              <a:rPr lang="el-GR" sz="3600" u="none" strike="noStrike" cap="none" dirty="0">
                <a:solidFill>
                  <a:schemeClr val="lt1"/>
                </a:solidFill>
                <a:latin typeface="Arial" charset="0"/>
                <a:ea typeface="Arial" charset="0"/>
                <a:cs typeface="Arial" charset="0"/>
                <a:sym typeface="Cabin"/>
              </a:rPr>
              <a:t> παραλείπεται</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Εάν ο κώδικας στο </a:t>
            </a:r>
            <a:r>
              <a:rPr lang="en-US" sz="3600" u="none" strike="noStrike" cap="none" dirty="0">
                <a:solidFill>
                  <a:srgbClr val="00FF00"/>
                </a:solidFill>
                <a:latin typeface="Arial" charset="0"/>
                <a:ea typeface="Arial" charset="0"/>
                <a:cs typeface="Arial" charset="0"/>
                <a:sym typeface="Cabin"/>
              </a:rPr>
              <a:t>try</a:t>
            </a:r>
            <a:r>
              <a:rPr lang="el-GR" sz="3600" u="none" strike="noStrike" cap="none" dirty="0">
                <a:solidFill>
                  <a:schemeClr val="lt1"/>
                </a:solidFill>
                <a:latin typeface="Arial" charset="0"/>
                <a:ea typeface="Arial" charset="0"/>
                <a:cs typeface="Arial" charset="0"/>
                <a:sym typeface="Cabin"/>
              </a:rPr>
              <a:t> αποτύχει - μεταβαίνει στην ενότητα </a:t>
            </a:r>
            <a:r>
              <a:rPr lang="en-US" sz="3600" u="none" strike="noStrike" cap="none" dirty="0">
                <a:solidFill>
                  <a:srgbClr val="FF9900"/>
                </a:solidFill>
                <a:latin typeface="Arial" charset="0"/>
                <a:ea typeface="Arial" charset="0"/>
                <a:cs typeface="Arial" charset="0"/>
                <a:sym typeface="Cabin"/>
              </a:rPr>
              <a:t>except</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p:nvPr/>
        </p:nvSpPr>
        <p:spPr>
          <a:xfrm>
            <a:off x="2468884" y="4147704"/>
            <a:ext cx="51587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cat </a:t>
            </a:r>
            <a:r>
              <a:rPr lang="en-US" sz="3000" i="0" u="none" strike="noStrike" cap="none" dirty="0" err="1">
                <a:solidFill>
                  <a:srgbClr val="FFFF00"/>
                </a:solidFill>
                <a:latin typeface="Courier"/>
                <a:ea typeface="Courier"/>
                <a:cs typeface="Courier"/>
                <a:sym typeface="Courier New"/>
              </a:rPr>
              <a:t>notry.py</a:t>
            </a:r>
            <a:r>
              <a:rPr lang="en-US" sz="30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'Hello Bob</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a:t>
            </a:r>
            <a:r>
              <a:rPr lang="en-US" sz="3000" i="0" u="none" strike="noStrike" cap="none" dirty="0" err="1">
                <a:solidFill>
                  <a:srgbClr val="FFFF00"/>
                </a:solidFill>
                <a:latin typeface="Courier"/>
                <a:ea typeface="Courier"/>
                <a:cs typeface="Courier"/>
                <a:sym typeface="Courier New"/>
              </a:rPr>
              <a:t>int</a:t>
            </a:r>
            <a:r>
              <a:rPr lang="en-US" sz="3000" i="0" u="none" strike="noStrike" cap="none" dirty="0">
                <a:solidFill>
                  <a:srgbClr val="FFFF00"/>
                </a:solidFill>
                <a:latin typeface="Courier"/>
                <a:ea typeface="Courier"/>
                <a:cs typeface="Courier"/>
                <a:sym typeface="Courier New"/>
              </a:rPr>
              <a:t>(</a:t>
            </a: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Πρώτο</a:t>
            </a: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'123</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a:t>
            </a:r>
            <a:r>
              <a:rPr lang="en-US" sz="3000" i="0" u="none" strike="noStrike" cap="none" dirty="0" err="1">
                <a:solidFill>
                  <a:srgbClr val="FFFF00"/>
                </a:solidFill>
                <a:latin typeface="Courier"/>
                <a:ea typeface="Courier"/>
                <a:cs typeface="Courier"/>
                <a:sym typeface="Courier New"/>
              </a:rPr>
              <a:t>int</a:t>
            </a:r>
            <a:r>
              <a:rPr lang="en-US" sz="3000" i="0" u="none" strike="noStrike" cap="none" dirty="0">
                <a:solidFill>
                  <a:srgbClr val="FFFF00"/>
                </a:solidFill>
                <a:latin typeface="Courier"/>
                <a:ea typeface="Courier"/>
                <a:cs typeface="Courier"/>
                <a:sym typeface="Courier New"/>
              </a:rPr>
              <a:t>(</a:t>
            </a: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Δεύτερο</a:t>
            </a: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a:t>
            </a:r>
          </a:p>
        </p:txBody>
      </p:sp>
      <p:sp>
        <p:nvSpPr>
          <p:cNvPr id="596" name="Shape 596"/>
          <p:cNvSpPr txBox="1"/>
          <p:nvPr/>
        </p:nvSpPr>
        <p:spPr>
          <a:xfrm>
            <a:off x="8039653" y="1046297"/>
            <a:ext cx="7660182"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 python3 </a:t>
            </a:r>
            <a:r>
              <a:rPr lang="en-US" sz="3600" u="none" strike="noStrike" cap="none" dirty="0" err="1">
                <a:solidFill>
                  <a:schemeClr val="lt1"/>
                </a:solidFill>
                <a:latin typeface="Arial" charset="0"/>
                <a:ea typeface="Arial" charset="0"/>
                <a:cs typeface="Arial" charset="0"/>
                <a:sym typeface="Cabin"/>
              </a:rPr>
              <a:t>notry.py</a:t>
            </a:r>
            <a:r>
              <a:rPr lang="en-US" sz="3600" u="none" strike="noStrike" cap="none" dirty="0">
                <a:solidFill>
                  <a:schemeClr val="lt1"/>
                </a:solidFill>
                <a:latin typeface="Arial" charset="0"/>
                <a:ea typeface="Arial" charset="0"/>
                <a:cs typeface="Arial" charset="0"/>
                <a:sym typeface="Cabin"/>
              </a:rPr>
              <a:t> </a:t>
            </a:r>
          </a:p>
          <a:p>
            <a:pPr lvl="0">
              <a:buClr>
                <a:schemeClr val="lt1"/>
              </a:buClr>
              <a:buSzPct val="25000"/>
            </a:pPr>
            <a:r>
              <a:rPr lang="en-US" sz="3600" dirty="0" err="1">
                <a:solidFill>
                  <a:srgbClr val="E06666"/>
                </a:solidFill>
                <a:latin typeface="Arial" charset="0"/>
                <a:ea typeface="Arial" charset="0"/>
                <a:cs typeface="Arial" charset="0"/>
                <a:sym typeface="Cabin"/>
              </a:rPr>
              <a:t>Traceback</a:t>
            </a:r>
            <a:r>
              <a:rPr lang="en-US" sz="3600" dirty="0">
                <a:solidFill>
                  <a:srgbClr val="E06666"/>
                </a:solidFill>
                <a:latin typeface="Arial" charset="0"/>
                <a:ea typeface="Arial" charset="0"/>
                <a:cs typeface="Arial" charset="0"/>
                <a:sym typeface="Cabin"/>
              </a:rPr>
              <a:t> (most recent call last):  File "</a:t>
            </a:r>
            <a:r>
              <a:rPr lang="en-US" sz="3600" dirty="0" err="1">
                <a:solidFill>
                  <a:srgbClr val="E06666"/>
                </a:solidFill>
                <a:latin typeface="Arial" charset="0"/>
                <a:ea typeface="Arial" charset="0"/>
                <a:cs typeface="Arial" charset="0"/>
                <a:sym typeface="Cabin"/>
              </a:rPr>
              <a:t>notry.py</a:t>
            </a:r>
            <a:r>
              <a:rPr lang="en-US" sz="3600" dirty="0">
                <a:solidFill>
                  <a:srgbClr val="E06666"/>
                </a:solidFill>
                <a:latin typeface="Arial" charset="0"/>
                <a:ea typeface="Arial" charset="0"/>
                <a:cs typeface="Arial" charset="0"/>
                <a:sym typeface="Cabin"/>
              </a:rPr>
              <a:t>", line 2, in &lt;module&gt;    </a:t>
            </a:r>
            <a:r>
              <a:rPr lang="en-US" sz="3600" dirty="0" err="1">
                <a:solidFill>
                  <a:srgbClr val="E06666"/>
                </a:solidFill>
                <a:latin typeface="Arial" charset="0"/>
                <a:ea typeface="Arial" charset="0"/>
                <a:cs typeface="Arial" charset="0"/>
                <a:sym typeface="Cabin"/>
              </a:rPr>
              <a:t>istr</a:t>
            </a:r>
            <a:r>
              <a:rPr lang="en-US" sz="3600" dirty="0">
                <a:solidFill>
                  <a:srgbClr val="E06666"/>
                </a:solidFill>
                <a:latin typeface="Arial" charset="0"/>
                <a:ea typeface="Arial" charset="0"/>
                <a:cs typeface="Arial" charset="0"/>
                <a:sym typeface="Cabin"/>
              </a:rPr>
              <a:t> = </a:t>
            </a:r>
            <a:r>
              <a:rPr lang="en-US" sz="3600" dirty="0" err="1">
                <a:solidFill>
                  <a:srgbClr val="E06666"/>
                </a:solidFill>
                <a:latin typeface="Arial" charset="0"/>
                <a:ea typeface="Arial" charset="0"/>
                <a:cs typeface="Arial" charset="0"/>
                <a:sym typeface="Cabin"/>
              </a:rPr>
              <a:t>int</a:t>
            </a:r>
            <a:r>
              <a:rPr lang="en-US" sz="3600" dirty="0">
                <a:solidFill>
                  <a:srgbClr val="E06666"/>
                </a:solidFill>
                <a:latin typeface="Arial" charset="0"/>
                <a:ea typeface="Arial" charset="0"/>
                <a:cs typeface="Arial" charset="0"/>
                <a:sym typeface="Cabin"/>
              </a:rPr>
              <a:t>(</a:t>
            </a:r>
            <a:r>
              <a:rPr lang="en-US" sz="3600" dirty="0" err="1">
                <a:solidFill>
                  <a:srgbClr val="E06666"/>
                </a:solidFill>
                <a:latin typeface="Arial" charset="0"/>
                <a:ea typeface="Arial" charset="0"/>
                <a:cs typeface="Arial" charset="0"/>
                <a:sym typeface="Cabin"/>
              </a:rPr>
              <a:t>astr</a:t>
            </a:r>
            <a:r>
              <a:rPr lang="en-US" sz="3600" dirty="0">
                <a:solidFill>
                  <a:srgbClr val="E06666"/>
                </a:solidFill>
                <a:latin typeface="Arial" charset="0"/>
                <a:ea typeface="Arial" charset="0"/>
                <a:cs typeface="Arial" charset="0"/>
                <a:sym typeface="Cabin"/>
              </a:rPr>
              <a:t>)</a:t>
            </a:r>
            <a:r>
              <a:rPr lang="en-US" sz="3600" dirty="0" err="1">
                <a:solidFill>
                  <a:srgbClr val="E06666"/>
                </a:solidFill>
                <a:latin typeface="Arial" charset="0"/>
                <a:ea typeface="Arial" charset="0"/>
                <a:cs typeface="Arial" charset="0"/>
                <a:sym typeface="Cabin"/>
              </a:rPr>
              <a:t>ValueError</a:t>
            </a:r>
            <a:r>
              <a:rPr lang="en-US" sz="3600" dirty="0">
                <a:solidFill>
                  <a:srgbClr val="E06666"/>
                </a:solidFill>
                <a:latin typeface="Arial" charset="0"/>
                <a:ea typeface="Arial" charset="0"/>
                <a:cs typeface="Arial" charset="0"/>
                <a:sym typeface="Cabin"/>
              </a:rPr>
              <a:t>: invalid literal for </a:t>
            </a:r>
            <a:r>
              <a:rPr lang="en-US" sz="3600" dirty="0" err="1">
                <a:solidFill>
                  <a:srgbClr val="E06666"/>
                </a:solidFill>
                <a:latin typeface="Arial" charset="0"/>
                <a:ea typeface="Arial" charset="0"/>
                <a:cs typeface="Arial" charset="0"/>
                <a:sym typeface="Cabin"/>
              </a:rPr>
              <a:t>int</a:t>
            </a:r>
            <a:r>
              <a:rPr lang="en-US" sz="3600" dirty="0">
                <a:solidFill>
                  <a:srgbClr val="E06666"/>
                </a:solidFill>
                <a:latin typeface="Arial" charset="0"/>
                <a:ea typeface="Arial" charset="0"/>
                <a:cs typeface="Arial" charset="0"/>
                <a:sym typeface="Cabin"/>
              </a:rPr>
              <a:t>() with base 10: 'Hello Bob'</a:t>
            </a:r>
            <a:endParaRPr lang="en-US" sz="3600" u="none" strike="noStrike" cap="none" dirty="0">
              <a:solidFill>
                <a:srgbClr val="E06666"/>
              </a:solidFill>
              <a:latin typeface="Arial" charset="0"/>
              <a:ea typeface="Arial" charset="0"/>
              <a:cs typeface="Arial" charset="0"/>
              <a:sym typeface="Cabin"/>
            </a:endParaRPr>
          </a:p>
        </p:txBody>
      </p:sp>
      <p:cxnSp>
        <p:nvCxnSpPr>
          <p:cNvPr id="597" name="Shape 597"/>
          <p:cNvCxnSpPr>
            <a:endCxn id="598" idx="1"/>
          </p:cNvCxnSpPr>
          <p:nvPr/>
        </p:nvCxnSpPr>
        <p:spPr>
          <a:xfrm>
            <a:off x="10837890" y="4272196"/>
            <a:ext cx="1855586" cy="1122385"/>
          </a:xfrm>
          <a:prstGeom prst="straightConnector1">
            <a:avLst/>
          </a:prstGeom>
          <a:noFill/>
          <a:ln w="76200" cap="rnd" cmpd="sng">
            <a:solidFill>
              <a:srgbClr val="E06666"/>
            </a:solidFill>
            <a:prstDash val="solid"/>
            <a:miter/>
            <a:headEnd type="stealth" w="med" len="med"/>
            <a:tailEnd type="none" w="med" len="med"/>
          </a:ln>
        </p:spPr>
      </p:cxnSp>
      <p:sp>
        <p:nvSpPr>
          <p:cNvPr id="598" name="Shape 598"/>
          <p:cNvSpPr txBox="1"/>
          <p:nvPr/>
        </p:nvSpPr>
        <p:spPr>
          <a:xfrm>
            <a:off x="12693476" y="4823081"/>
            <a:ext cx="19049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E06666"/>
                </a:solidFill>
                <a:latin typeface="Arial" charset="0"/>
                <a:ea typeface="Arial" charset="0"/>
                <a:cs typeface="Arial" charset="0"/>
                <a:sym typeface="Cabin"/>
              </a:rPr>
              <a:t>Τέλος</a:t>
            </a:r>
            <a:endParaRPr lang="en-US" sz="3600" u="none" strike="noStrike" cap="none" dirty="0">
              <a:solidFill>
                <a:srgbClr val="E06666"/>
              </a:solidFill>
              <a:latin typeface="Arial" charset="0"/>
              <a:ea typeface="Arial" charset="0"/>
              <a:cs typeface="Arial"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p:nvPr/>
        </p:nvSpPr>
        <p:spPr>
          <a:xfrm>
            <a:off x="2468884" y="4091999"/>
            <a:ext cx="51587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cat </a:t>
            </a:r>
            <a:r>
              <a:rPr lang="en-US" sz="3000" i="0" u="none" strike="noStrike" cap="none" dirty="0" err="1">
                <a:solidFill>
                  <a:srgbClr val="FFFF00"/>
                </a:solidFill>
                <a:latin typeface="Courier"/>
                <a:ea typeface="Courier"/>
                <a:cs typeface="Courier"/>
                <a:sym typeface="Courier New"/>
              </a:rPr>
              <a:t>notry.py</a:t>
            </a:r>
            <a:r>
              <a:rPr lang="en-US" sz="30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'Hello Bob</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a:t>
            </a:r>
            <a:r>
              <a:rPr lang="en-US" sz="3000" i="0" u="none" strike="noStrike" cap="none" dirty="0" err="1">
                <a:solidFill>
                  <a:srgbClr val="FFFF00"/>
                </a:solidFill>
                <a:latin typeface="Courier"/>
                <a:ea typeface="Courier"/>
                <a:cs typeface="Courier"/>
                <a:sym typeface="Courier New"/>
              </a:rPr>
              <a:t>int</a:t>
            </a:r>
            <a:r>
              <a:rPr lang="en-US" sz="3000" i="0" u="none" strike="noStrike" cap="none" dirty="0">
                <a:solidFill>
                  <a:srgbClr val="FFFF00"/>
                </a:solidFill>
                <a:latin typeface="Courier"/>
                <a:ea typeface="Courier"/>
                <a:cs typeface="Courier"/>
                <a:sym typeface="Courier New"/>
              </a:rPr>
              <a:t>(</a:t>
            </a: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print('First',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'123</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a:t>
            </a:r>
            <a:r>
              <a:rPr lang="en-US" sz="3000" i="0" u="none" strike="noStrike" cap="none" dirty="0" err="1">
                <a:solidFill>
                  <a:srgbClr val="FFFF00"/>
                </a:solidFill>
                <a:latin typeface="Courier"/>
                <a:ea typeface="Courier"/>
                <a:cs typeface="Courier"/>
                <a:sym typeface="Courier New"/>
              </a:rPr>
              <a:t>int</a:t>
            </a:r>
            <a:r>
              <a:rPr lang="en-US" sz="3000" i="0" u="none" strike="noStrike" cap="none" dirty="0">
                <a:solidFill>
                  <a:srgbClr val="FFFF00"/>
                </a:solidFill>
                <a:latin typeface="Courier"/>
                <a:ea typeface="Courier"/>
                <a:cs typeface="Courier"/>
                <a:sym typeface="Courier New"/>
              </a:rPr>
              <a:t>(</a:t>
            </a: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print('Second',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a:t>
            </a:r>
          </a:p>
        </p:txBody>
      </p:sp>
      <p:sp>
        <p:nvSpPr>
          <p:cNvPr id="596" name="Shape 596"/>
          <p:cNvSpPr txBox="1"/>
          <p:nvPr/>
        </p:nvSpPr>
        <p:spPr>
          <a:xfrm>
            <a:off x="8039653" y="1046297"/>
            <a:ext cx="7660182"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 python3 </a:t>
            </a:r>
            <a:r>
              <a:rPr lang="en-US" sz="3600" u="none" strike="noStrike" cap="none" dirty="0" err="1">
                <a:solidFill>
                  <a:schemeClr val="lt1"/>
                </a:solidFill>
                <a:latin typeface="Arial" charset="0"/>
                <a:ea typeface="Arial" charset="0"/>
                <a:cs typeface="Arial" charset="0"/>
                <a:sym typeface="Cabin"/>
              </a:rPr>
              <a:t>notry.py</a:t>
            </a:r>
            <a:r>
              <a:rPr lang="en-US" sz="3600" u="none" strike="noStrike" cap="none" dirty="0">
                <a:solidFill>
                  <a:schemeClr val="lt1"/>
                </a:solidFill>
                <a:latin typeface="Arial" charset="0"/>
                <a:ea typeface="Arial" charset="0"/>
                <a:cs typeface="Arial" charset="0"/>
                <a:sym typeface="Cabin"/>
              </a:rPr>
              <a:t> </a:t>
            </a:r>
          </a:p>
          <a:p>
            <a:pPr lvl="0">
              <a:buClr>
                <a:schemeClr val="lt1"/>
              </a:buClr>
              <a:buSzPct val="25000"/>
            </a:pPr>
            <a:r>
              <a:rPr lang="en-US" sz="3600" dirty="0" err="1">
                <a:solidFill>
                  <a:srgbClr val="E06666"/>
                </a:solidFill>
                <a:latin typeface="Arial" charset="0"/>
                <a:ea typeface="Arial" charset="0"/>
                <a:cs typeface="Arial" charset="0"/>
                <a:sym typeface="Cabin"/>
              </a:rPr>
              <a:t>Traceback</a:t>
            </a:r>
            <a:r>
              <a:rPr lang="en-US" sz="3600" dirty="0">
                <a:solidFill>
                  <a:srgbClr val="E06666"/>
                </a:solidFill>
                <a:latin typeface="Arial" charset="0"/>
                <a:ea typeface="Arial" charset="0"/>
                <a:cs typeface="Arial" charset="0"/>
                <a:sym typeface="Cabin"/>
              </a:rPr>
              <a:t> (most recent call last):  File "</a:t>
            </a:r>
            <a:r>
              <a:rPr lang="en-US" sz="3600" dirty="0" err="1">
                <a:solidFill>
                  <a:srgbClr val="E06666"/>
                </a:solidFill>
                <a:latin typeface="Arial" charset="0"/>
                <a:ea typeface="Arial" charset="0"/>
                <a:cs typeface="Arial" charset="0"/>
                <a:sym typeface="Cabin"/>
              </a:rPr>
              <a:t>notry.py</a:t>
            </a:r>
            <a:r>
              <a:rPr lang="en-US" sz="3600" dirty="0">
                <a:solidFill>
                  <a:srgbClr val="E06666"/>
                </a:solidFill>
                <a:latin typeface="Arial" charset="0"/>
                <a:ea typeface="Arial" charset="0"/>
                <a:cs typeface="Arial" charset="0"/>
                <a:sym typeface="Cabin"/>
              </a:rPr>
              <a:t>", line 2, in &lt;module&gt;    </a:t>
            </a:r>
            <a:r>
              <a:rPr lang="en-US" sz="3600" dirty="0" err="1">
                <a:solidFill>
                  <a:srgbClr val="E06666"/>
                </a:solidFill>
                <a:latin typeface="Arial" charset="0"/>
                <a:ea typeface="Arial" charset="0"/>
                <a:cs typeface="Arial" charset="0"/>
                <a:sym typeface="Cabin"/>
              </a:rPr>
              <a:t>istr</a:t>
            </a:r>
            <a:r>
              <a:rPr lang="en-US" sz="3600" dirty="0">
                <a:solidFill>
                  <a:srgbClr val="E06666"/>
                </a:solidFill>
                <a:latin typeface="Arial" charset="0"/>
                <a:ea typeface="Arial" charset="0"/>
                <a:cs typeface="Arial" charset="0"/>
                <a:sym typeface="Cabin"/>
              </a:rPr>
              <a:t> = </a:t>
            </a:r>
            <a:r>
              <a:rPr lang="en-US" sz="3600" dirty="0" err="1">
                <a:solidFill>
                  <a:srgbClr val="E06666"/>
                </a:solidFill>
                <a:latin typeface="Arial" charset="0"/>
                <a:ea typeface="Arial" charset="0"/>
                <a:cs typeface="Arial" charset="0"/>
                <a:sym typeface="Cabin"/>
              </a:rPr>
              <a:t>int</a:t>
            </a:r>
            <a:r>
              <a:rPr lang="en-US" sz="3600" dirty="0">
                <a:solidFill>
                  <a:srgbClr val="E06666"/>
                </a:solidFill>
                <a:latin typeface="Arial" charset="0"/>
                <a:ea typeface="Arial" charset="0"/>
                <a:cs typeface="Arial" charset="0"/>
                <a:sym typeface="Cabin"/>
              </a:rPr>
              <a:t>(</a:t>
            </a:r>
            <a:r>
              <a:rPr lang="en-US" sz="3600" dirty="0" err="1">
                <a:solidFill>
                  <a:srgbClr val="E06666"/>
                </a:solidFill>
                <a:latin typeface="Arial" charset="0"/>
                <a:ea typeface="Arial" charset="0"/>
                <a:cs typeface="Arial" charset="0"/>
                <a:sym typeface="Cabin"/>
              </a:rPr>
              <a:t>astr</a:t>
            </a:r>
            <a:r>
              <a:rPr lang="en-US" sz="3600" dirty="0">
                <a:solidFill>
                  <a:srgbClr val="E06666"/>
                </a:solidFill>
                <a:latin typeface="Arial" charset="0"/>
                <a:ea typeface="Arial" charset="0"/>
                <a:cs typeface="Arial" charset="0"/>
                <a:sym typeface="Cabin"/>
              </a:rPr>
              <a:t>)</a:t>
            </a:r>
            <a:r>
              <a:rPr lang="en-US" sz="3600" dirty="0" err="1">
                <a:solidFill>
                  <a:srgbClr val="E06666"/>
                </a:solidFill>
                <a:latin typeface="Arial" charset="0"/>
                <a:ea typeface="Arial" charset="0"/>
                <a:cs typeface="Arial" charset="0"/>
                <a:sym typeface="Cabin"/>
              </a:rPr>
              <a:t>ValueError</a:t>
            </a:r>
            <a:r>
              <a:rPr lang="en-US" sz="3600" dirty="0">
                <a:solidFill>
                  <a:srgbClr val="E06666"/>
                </a:solidFill>
                <a:latin typeface="Arial" charset="0"/>
                <a:ea typeface="Arial" charset="0"/>
                <a:cs typeface="Arial" charset="0"/>
                <a:sym typeface="Cabin"/>
              </a:rPr>
              <a:t>: invalid literal for </a:t>
            </a:r>
            <a:r>
              <a:rPr lang="en-US" sz="3600" dirty="0" err="1">
                <a:solidFill>
                  <a:srgbClr val="E06666"/>
                </a:solidFill>
                <a:latin typeface="Arial" charset="0"/>
                <a:ea typeface="Arial" charset="0"/>
                <a:cs typeface="Arial" charset="0"/>
                <a:sym typeface="Cabin"/>
              </a:rPr>
              <a:t>int</a:t>
            </a:r>
            <a:r>
              <a:rPr lang="en-US" sz="3600" dirty="0">
                <a:solidFill>
                  <a:srgbClr val="E06666"/>
                </a:solidFill>
                <a:latin typeface="Arial" charset="0"/>
                <a:ea typeface="Arial" charset="0"/>
                <a:cs typeface="Arial" charset="0"/>
                <a:sym typeface="Cabin"/>
              </a:rPr>
              <a:t>() with base 10: 'Hello Bob'</a:t>
            </a:r>
            <a:endParaRPr lang="en-US" sz="3600" u="none" strike="noStrike" cap="none" dirty="0">
              <a:solidFill>
                <a:srgbClr val="E06666"/>
              </a:solidFill>
              <a:latin typeface="Arial" charset="0"/>
              <a:ea typeface="Arial" charset="0"/>
              <a:cs typeface="Arial" charset="0"/>
              <a:sym typeface="Cabin"/>
            </a:endParaRPr>
          </a:p>
        </p:txBody>
      </p:sp>
      <p:cxnSp>
        <p:nvCxnSpPr>
          <p:cNvPr id="597" name="Shape 597"/>
          <p:cNvCxnSpPr>
            <a:endCxn id="598" idx="1"/>
          </p:cNvCxnSpPr>
          <p:nvPr/>
        </p:nvCxnSpPr>
        <p:spPr>
          <a:xfrm>
            <a:off x="10837890" y="4272196"/>
            <a:ext cx="1855586" cy="1122385"/>
          </a:xfrm>
          <a:prstGeom prst="straightConnector1">
            <a:avLst/>
          </a:prstGeom>
          <a:noFill/>
          <a:ln w="76200" cap="rnd" cmpd="sng">
            <a:solidFill>
              <a:srgbClr val="E06666"/>
            </a:solidFill>
            <a:prstDash val="solid"/>
            <a:miter/>
            <a:headEnd type="stealth" w="med" len="med"/>
            <a:tailEnd type="none" w="med" len="med"/>
          </a:ln>
        </p:spPr>
      </p:cxnSp>
      <p:sp>
        <p:nvSpPr>
          <p:cNvPr id="598" name="Shape 598"/>
          <p:cNvSpPr txBox="1"/>
          <p:nvPr/>
        </p:nvSpPr>
        <p:spPr>
          <a:xfrm>
            <a:off x="12693476" y="4823081"/>
            <a:ext cx="19049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E06666"/>
                </a:solidFill>
                <a:latin typeface="Arial" charset="0"/>
                <a:ea typeface="Arial" charset="0"/>
                <a:cs typeface="Arial" charset="0"/>
                <a:sym typeface="Cabin"/>
              </a:rPr>
              <a:t>Τέλος</a:t>
            </a:r>
            <a:endParaRPr lang="en-US" sz="3600" u="none" strike="noStrike" cap="none" dirty="0">
              <a:solidFill>
                <a:srgbClr val="E06666"/>
              </a:solidFill>
              <a:latin typeface="Arial" charset="0"/>
              <a:ea typeface="Arial" charset="0"/>
              <a:cs typeface="Arial" charset="0"/>
              <a:sym typeface="Cabin"/>
            </a:endParaRPr>
          </a:p>
        </p:txBody>
      </p:sp>
      <p:cxnSp>
        <p:nvCxnSpPr>
          <p:cNvPr id="6" name="Shape 604"/>
          <p:cNvCxnSpPr/>
          <p:nvPr/>
        </p:nvCxnSpPr>
        <p:spPr>
          <a:xfrm rot="10800000">
            <a:off x="1127215" y="5574171"/>
            <a:ext cx="1217400" cy="13499"/>
          </a:xfrm>
          <a:prstGeom prst="straightConnector1">
            <a:avLst/>
          </a:prstGeom>
          <a:noFill/>
          <a:ln w="76200" cap="rnd" cmpd="sng">
            <a:solidFill>
              <a:srgbClr val="E06666"/>
            </a:solidFill>
            <a:prstDash val="solid"/>
            <a:miter/>
            <a:headEnd type="stealth" w="med" len="med"/>
            <a:tailEnd type="none" w="med" len="med"/>
          </a:ln>
        </p:spPr>
      </p:cxnSp>
      <p:sp>
        <p:nvSpPr>
          <p:cNvPr id="7" name="Shape 605"/>
          <p:cNvSpPr txBox="1"/>
          <p:nvPr/>
        </p:nvSpPr>
        <p:spPr>
          <a:xfrm>
            <a:off x="363400" y="2959897"/>
            <a:ext cx="2294169" cy="2475874"/>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200" u="none" strike="noStrike" cap="none" dirty="0">
                <a:solidFill>
                  <a:srgbClr val="E06666"/>
                </a:solidFill>
                <a:latin typeface="Arial" charset="0"/>
                <a:ea typeface="Arial" charset="0"/>
                <a:cs typeface="Arial" charset="0"/>
                <a:sym typeface="Cabin"/>
              </a:rPr>
              <a:t>Το πρόγραμμα σταματά εδώ</a:t>
            </a:r>
            <a:endParaRPr lang="en-US" sz="3200" u="none" strike="noStrike" cap="none" dirty="0">
              <a:solidFill>
                <a:srgbClr val="E06666"/>
              </a:solidFill>
              <a:latin typeface="Arial" charset="0"/>
              <a:ea typeface="Arial" charset="0"/>
              <a:cs typeface="Arial" charset="0"/>
              <a:sym typeface="Cabin"/>
            </a:endParaRPr>
          </a:p>
        </p:txBody>
      </p:sp>
      <p:sp>
        <p:nvSpPr>
          <p:cNvPr id="8" name="Shape 609"/>
          <p:cNvSpPr txBox="1"/>
          <p:nvPr/>
        </p:nvSpPr>
        <p:spPr>
          <a:xfrm>
            <a:off x="2344618" y="5934684"/>
            <a:ext cx="4819500" cy="2028130"/>
          </a:xfrm>
          <a:prstGeom prst="rect">
            <a:avLst/>
          </a:prstGeom>
          <a:solidFill>
            <a:srgbClr val="E06666"/>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solidFill>
                <a:srgbClr val="E06666"/>
              </a:solidFill>
            </a:endParaRPr>
          </a:p>
        </p:txBody>
      </p:sp>
    </p:spTree>
    <p:extLst>
      <p:ext uri="{BB962C8B-B14F-4D97-AF65-F5344CB8AC3E}">
        <p14:creationId xmlns:p14="http://schemas.microsoft.com/office/powerpoint/2010/main" val="547044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8" name="Shape 618"/>
          <p:cNvSpPr txBox="1"/>
          <p:nvPr/>
        </p:nvSpPr>
        <p:spPr>
          <a:xfrm>
            <a:off x="2794000" y="52469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Εξόδου</a:t>
            </a:r>
            <a:endParaRPr lang="en-US" sz="3200" u="none" strike="noStrike" cap="none" dirty="0">
              <a:solidFill>
                <a:schemeClr val="lt1"/>
              </a:solidFill>
              <a:latin typeface="Arial" charset="0"/>
              <a:ea typeface="Arial" charset="0"/>
              <a:cs typeface="Arial" charset="0"/>
              <a:sym typeface="Cabin"/>
            </a:endParaRPr>
          </a:p>
        </p:txBody>
      </p:sp>
      <p:cxnSp>
        <p:nvCxnSpPr>
          <p:cNvPr id="623" name="Shape 623"/>
          <p:cNvCxnSpPr/>
          <p:nvPr/>
        </p:nvCxnSpPr>
        <p:spPr>
          <a:xfrm rot="10800000" flipH="1">
            <a:off x="5024437" y="6288371"/>
            <a:ext cx="989012" cy="19049"/>
          </a:xfrm>
          <a:prstGeom prst="straightConnector1">
            <a:avLst/>
          </a:prstGeom>
          <a:noFill/>
          <a:ln w="88900" cap="rnd" cmpd="sng">
            <a:solidFill>
              <a:srgbClr val="FFFF00"/>
            </a:solidFill>
            <a:prstDash val="solid"/>
            <a:miter/>
            <a:headEnd type="stealth" w="med" len="med"/>
            <a:tailEnd type="none" w="med" len="med"/>
          </a:ln>
        </p:spPr>
      </p:cxnSp>
      <p:grpSp>
        <p:nvGrpSpPr>
          <p:cNvPr id="627" name="Shape 627"/>
          <p:cNvGrpSpPr/>
          <p:nvPr/>
        </p:nvGrpSpPr>
        <p:grpSpPr>
          <a:xfrm>
            <a:off x="8556625" y="3745196"/>
            <a:ext cx="814387" cy="1300161"/>
            <a:chOff x="0" y="0"/>
            <a:chExt cx="812800" cy="1300161"/>
          </a:xfrm>
        </p:grpSpPr>
        <p:pic>
          <p:nvPicPr>
            <p:cNvPr id="628" name="Shape 628"/>
            <p:cNvPicPr preferRelativeResize="0"/>
            <p:nvPr/>
          </p:nvPicPr>
          <p:blipFill rotWithShape="1">
            <a:blip r:embed="rId3">
              <a:alphaModFix/>
            </a:blip>
            <a:srcRect/>
            <a:stretch/>
          </p:blipFill>
          <p:spPr>
            <a:xfrm>
              <a:off x="355600" y="649287"/>
              <a:ext cx="457200" cy="650874"/>
            </a:xfrm>
            <a:prstGeom prst="rect">
              <a:avLst/>
            </a:prstGeom>
            <a:noFill/>
            <a:ln>
              <a:noFill/>
            </a:ln>
          </p:spPr>
        </p:pic>
        <p:cxnSp>
          <p:nvCxnSpPr>
            <p:cNvPr id="629" name="Shape 629"/>
            <p:cNvCxnSpPr/>
            <p:nvPr/>
          </p:nvCxnSpPr>
          <p:spPr>
            <a:xfrm>
              <a:off x="0" y="0"/>
              <a:ext cx="428625" cy="709612"/>
            </a:xfrm>
            <a:prstGeom prst="straightConnector1">
              <a:avLst/>
            </a:prstGeom>
            <a:noFill/>
            <a:ln w="76200" cap="rnd" cmpd="sng">
              <a:solidFill>
                <a:schemeClr val="lt1"/>
              </a:solidFill>
              <a:prstDash val="solid"/>
              <a:miter/>
              <a:headEnd type="stealth" w="med" len="med"/>
              <a:tailEnd type="none" w="med" len="med"/>
            </a:ln>
          </p:spPr>
        </p:cxnSp>
      </p:grpSp>
      <p:sp>
        <p:nvSpPr>
          <p:cNvPr id="18" name="Shape 355">
            <a:extLst>
              <a:ext uri="{FF2B5EF4-FFF2-40B4-BE49-F238E27FC236}">
                <a16:creationId xmlns:a16="http://schemas.microsoft.com/office/drawing/2014/main" id="{5C53E7C9-A493-48FC-BC0C-EF1AADADE78A}"/>
              </a:ext>
            </a:extLst>
          </p:cNvPr>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Λογισμικό</a:t>
            </a:r>
            <a:endParaRPr lang="en-US" sz="3200" u="none" strike="noStrike" cap="none" dirty="0">
              <a:solidFill>
                <a:srgbClr val="00FFFF"/>
              </a:solidFill>
              <a:latin typeface="Arial" charset="0"/>
              <a:ea typeface="Arial" charset="0"/>
              <a:cs typeface="Arial" charset="0"/>
              <a:sym typeface="Cabin"/>
            </a:endParaRPr>
          </a:p>
        </p:txBody>
      </p:sp>
      <p:sp>
        <p:nvSpPr>
          <p:cNvPr id="19" name="Shape 356">
            <a:extLst>
              <a:ext uri="{FF2B5EF4-FFF2-40B4-BE49-F238E27FC236}">
                <a16:creationId xmlns:a16="http://schemas.microsoft.com/office/drawing/2014/main" id="{60A34D63-49C8-48B9-8A24-6BD453DFE160}"/>
              </a:ext>
            </a:extLst>
          </p:cNvPr>
          <p:cNvSpPr txBox="1"/>
          <p:nvPr/>
        </p:nvSpPr>
        <p:spPr>
          <a:xfrm>
            <a:off x="2583543" y="2121436"/>
            <a:ext cx="2432957" cy="2047878"/>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a:t>
            </a:r>
            <a:endParaRPr lang="en-US" sz="3200" u="none" strike="noStrike" cap="none" dirty="0">
              <a:solidFill>
                <a:schemeClr val="lt1"/>
              </a:solidFill>
              <a:latin typeface="Arial" charset="0"/>
              <a:ea typeface="Arial" charset="0"/>
              <a:cs typeface="Arial" charset="0"/>
              <a:sym typeface="Cabin"/>
            </a:endParaRPr>
          </a:p>
        </p:txBody>
      </p:sp>
      <p:sp>
        <p:nvSpPr>
          <p:cNvPr id="20" name="Shape 357">
            <a:extLst>
              <a:ext uri="{FF2B5EF4-FFF2-40B4-BE49-F238E27FC236}">
                <a16:creationId xmlns:a16="http://schemas.microsoft.com/office/drawing/2014/main" id="{6DB82EE0-1A7D-41FF-8489-E5348EBB6D6D}"/>
              </a:ext>
            </a:extLst>
          </p:cNvPr>
          <p:cNvSpPr txBox="1"/>
          <p:nvPr/>
        </p:nvSpPr>
        <p:spPr>
          <a:xfrm>
            <a:off x="6469061" y="2134134"/>
            <a:ext cx="2608259" cy="2009774"/>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21" name="Shape 358">
            <a:extLst>
              <a:ext uri="{FF2B5EF4-FFF2-40B4-BE49-F238E27FC236}">
                <a16:creationId xmlns:a16="http://schemas.microsoft.com/office/drawing/2014/main" id="{42FEC5E1-5CCA-47BA-9DDF-075E578B4738}"/>
              </a:ext>
            </a:extLst>
          </p:cNvPr>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22" name="Shape 359">
            <a:extLst>
              <a:ext uri="{FF2B5EF4-FFF2-40B4-BE49-F238E27FC236}">
                <a16:creationId xmlns:a16="http://schemas.microsoft.com/office/drawing/2014/main" id="{ABC782FA-36A1-46D5-92F4-8C30EC679023}"/>
              </a:ext>
            </a:extLst>
          </p:cNvPr>
          <p:cNvSpPr txBox="1"/>
          <p:nvPr/>
        </p:nvSpPr>
        <p:spPr>
          <a:xfrm>
            <a:off x="11264899" y="3447006"/>
            <a:ext cx="2799443" cy="2166927"/>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23" name="Shape 360">
            <a:extLst>
              <a:ext uri="{FF2B5EF4-FFF2-40B4-BE49-F238E27FC236}">
                <a16:creationId xmlns:a16="http://schemas.microsoft.com/office/drawing/2014/main" id="{17560C78-CFDC-4DD2-9324-2D51D12DBDA1}"/>
              </a:ext>
            </a:extLst>
          </p:cNvPr>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24" name="Shape 361">
            <a:extLst>
              <a:ext uri="{FF2B5EF4-FFF2-40B4-BE49-F238E27FC236}">
                <a16:creationId xmlns:a16="http://schemas.microsoft.com/office/drawing/2014/main" id="{778094DC-C94F-4876-8C6F-3F94A1E774F8}"/>
              </a:ext>
            </a:extLst>
          </p:cNvPr>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25" name="Shape 362">
            <a:extLst>
              <a:ext uri="{FF2B5EF4-FFF2-40B4-BE49-F238E27FC236}">
                <a16:creationId xmlns:a16="http://schemas.microsoft.com/office/drawing/2014/main" id="{4B2334DE-976B-403A-9278-F04DAD52E5FE}"/>
              </a:ext>
            </a:extLst>
          </p:cNvPr>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26" name="Shape 363">
            <a:extLst>
              <a:ext uri="{FF2B5EF4-FFF2-40B4-BE49-F238E27FC236}">
                <a16:creationId xmlns:a16="http://schemas.microsoft.com/office/drawing/2014/main" id="{BF7D0521-B998-4145-9A90-60BC1BE40AF4}"/>
              </a:ext>
            </a:extLst>
          </p:cNvPr>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27" name="Shape 364">
            <a:extLst>
              <a:ext uri="{FF2B5EF4-FFF2-40B4-BE49-F238E27FC236}">
                <a16:creationId xmlns:a16="http://schemas.microsoft.com/office/drawing/2014/main" id="{ED16EBA9-954A-466A-BB98-427E36883A85}"/>
              </a:ext>
            </a:extLst>
          </p:cNvPr>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28" name="Shape 365">
            <a:extLst>
              <a:ext uri="{FF2B5EF4-FFF2-40B4-BE49-F238E27FC236}">
                <a16:creationId xmlns:a16="http://schemas.microsoft.com/office/drawing/2014/main" id="{0F97B5C7-2268-45DF-BA5E-F395D31050CF}"/>
              </a:ext>
            </a:extLst>
          </p:cNvPr>
          <p:cNvSpPr txBox="1"/>
          <p:nvPr/>
        </p:nvSpPr>
        <p:spPr>
          <a:xfrm>
            <a:off x="12438061" y="718620"/>
            <a:ext cx="2671310" cy="17203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Υπολογιστής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Γενικ</a:t>
            </a:r>
            <a:r>
              <a:rPr lang="el-GR" sz="3600" dirty="0">
                <a:solidFill>
                  <a:schemeClr val="lt1"/>
                </a:solidFill>
                <a:latin typeface="Arial" charset="0"/>
                <a:ea typeface="Arial" charset="0"/>
                <a:cs typeface="Arial" charset="0"/>
                <a:sym typeface="Cabin"/>
              </a:rPr>
              <a:t>ής Χρήσης</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grpSp>
        <p:nvGrpSpPr>
          <p:cNvPr id="21" name="Shape 627">
            <a:extLst>
              <a:ext uri="{FF2B5EF4-FFF2-40B4-BE49-F238E27FC236}">
                <a16:creationId xmlns:a16="http://schemas.microsoft.com/office/drawing/2014/main" id="{85DBCC6B-4F37-42A1-97D2-A4BA97EAF8E8}"/>
              </a:ext>
            </a:extLst>
          </p:cNvPr>
          <p:cNvGrpSpPr/>
          <p:nvPr/>
        </p:nvGrpSpPr>
        <p:grpSpPr>
          <a:xfrm>
            <a:off x="8556625" y="3745196"/>
            <a:ext cx="814387" cy="1300161"/>
            <a:chOff x="0" y="0"/>
            <a:chExt cx="812800" cy="1300161"/>
          </a:xfrm>
        </p:grpSpPr>
        <p:pic>
          <p:nvPicPr>
            <p:cNvPr id="22" name="Shape 628">
              <a:extLst>
                <a:ext uri="{FF2B5EF4-FFF2-40B4-BE49-F238E27FC236}">
                  <a16:creationId xmlns:a16="http://schemas.microsoft.com/office/drawing/2014/main" id="{762E57A9-BC0D-4A5F-9389-537D11B4984C}"/>
                </a:ext>
              </a:extLst>
            </p:cNvPr>
            <p:cNvPicPr preferRelativeResize="0"/>
            <p:nvPr/>
          </p:nvPicPr>
          <p:blipFill rotWithShape="1">
            <a:blip r:embed="rId3">
              <a:alphaModFix/>
            </a:blip>
            <a:srcRect/>
            <a:stretch/>
          </p:blipFill>
          <p:spPr>
            <a:xfrm>
              <a:off x="355600" y="649287"/>
              <a:ext cx="457200" cy="650874"/>
            </a:xfrm>
            <a:prstGeom prst="rect">
              <a:avLst/>
            </a:prstGeom>
            <a:noFill/>
            <a:ln>
              <a:noFill/>
            </a:ln>
          </p:spPr>
        </p:pic>
        <p:cxnSp>
          <p:nvCxnSpPr>
            <p:cNvPr id="23" name="Shape 629">
              <a:extLst>
                <a:ext uri="{FF2B5EF4-FFF2-40B4-BE49-F238E27FC236}">
                  <a16:creationId xmlns:a16="http://schemas.microsoft.com/office/drawing/2014/main" id="{446B0E40-24AE-4435-ADE4-807F7B86778B}"/>
                </a:ext>
              </a:extLst>
            </p:cNvPr>
            <p:cNvCxnSpPr/>
            <p:nvPr/>
          </p:nvCxnSpPr>
          <p:spPr>
            <a:xfrm>
              <a:off x="0" y="0"/>
              <a:ext cx="428625" cy="709612"/>
            </a:xfrm>
            <a:prstGeom prst="straightConnector1">
              <a:avLst/>
            </a:prstGeom>
            <a:noFill/>
            <a:ln w="76200" cap="rnd" cmpd="sng">
              <a:solidFill>
                <a:schemeClr val="lt1"/>
              </a:solidFill>
              <a:prstDash val="solid"/>
              <a:miter/>
              <a:headEnd type="stealth" w="med" len="med"/>
              <a:tailEnd type="none" w="med" len="med"/>
            </a:ln>
          </p:spPr>
        </p:cxnSp>
      </p:grpSp>
      <p:sp>
        <p:nvSpPr>
          <p:cNvPr id="24" name="Shape 355">
            <a:extLst>
              <a:ext uri="{FF2B5EF4-FFF2-40B4-BE49-F238E27FC236}">
                <a16:creationId xmlns:a16="http://schemas.microsoft.com/office/drawing/2014/main" id="{ED10A094-8B5F-4AE3-B1F9-44E01752D6BD}"/>
              </a:ext>
            </a:extLst>
          </p:cNvPr>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Λογισμικό</a:t>
            </a:r>
            <a:endParaRPr lang="en-US" sz="3200" u="none" strike="noStrike" cap="none" dirty="0">
              <a:solidFill>
                <a:srgbClr val="00FFFF"/>
              </a:solidFill>
              <a:latin typeface="Arial" charset="0"/>
              <a:ea typeface="Arial" charset="0"/>
              <a:cs typeface="Arial" charset="0"/>
              <a:sym typeface="Cabin"/>
            </a:endParaRPr>
          </a:p>
        </p:txBody>
      </p:sp>
      <p:sp>
        <p:nvSpPr>
          <p:cNvPr id="18" name="Shape 609"/>
          <p:cNvSpPr txBox="1"/>
          <p:nvPr/>
        </p:nvSpPr>
        <p:spPr>
          <a:xfrm>
            <a:off x="8775215" y="4303110"/>
            <a:ext cx="687873" cy="880360"/>
          </a:xfrm>
          <a:prstGeom prst="rect">
            <a:avLst/>
          </a:prstGeom>
          <a:solidFill>
            <a:srgbClr val="E06666"/>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solidFill>
                <a:srgbClr val="E06666"/>
              </a:solidFill>
            </a:endParaRPr>
          </a:p>
        </p:txBody>
      </p:sp>
      <p:sp>
        <p:nvSpPr>
          <p:cNvPr id="19" name="Shape 618">
            <a:extLst>
              <a:ext uri="{FF2B5EF4-FFF2-40B4-BE49-F238E27FC236}">
                <a16:creationId xmlns:a16="http://schemas.microsoft.com/office/drawing/2014/main" id="{260CEB0A-57CA-41DB-B6E6-057EFD313D57}"/>
              </a:ext>
            </a:extLst>
          </p:cNvPr>
          <p:cNvSpPr txBox="1"/>
          <p:nvPr/>
        </p:nvSpPr>
        <p:spPr>
          <a:xfrm>
            <a:off x="2794000" y="52469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Εξόδου</a:t>
            </a:r>
            <a:endParaRPr lang="en-US" sz="3200" u="none" strike="noStrike" cap="none" dirty="0">
              <a:solidFill>
                <a:schemeClr val="lt1"/>
              </a:solidFill>
              <a:latin typeface="Arial" charset="0"/>
              <a:ea typeface="Arial" charset="0"/>
              <a:cs typeface="Arial" charset="0"/>
              <a:sym typeface="Cabin"/>
            </a:endParaRPr>
          </a:p>
        </p:txBody>
      </p:sp>
      <p:cxnSp>
        <p:nvCxnSpPr>
          <p:cNvPr id="20" name="Shape 623">
            <a:extLst>
              <a:ext uri="{FF2B5EF4-FFF2-40B4-BE49-F238E27FC236}">
                <a16:creationId xmlns:a16="http://schemas.microsoft.com/office/drawing/2014/main" id="{3C3B451D-5CFD-4CBA-B75C-E940176ECBBE}"/>
              </a:ext>
            </a:extLst>
          </p:cNvPr>
          <p:cNvCxnSpPr/>
          <p:nvPr/>
        </p:nvCxnSpPr>
        <p:spPr>
          <a:xfrm rot="10800000" flipH="1">
            <a:off x="5024437" y="6288371"/>
            <a:ext cx="989012" cy="19049"/>
          </a:xfrm>
          <a:prstGeom prst="straightConnector1">
            <a:avLst/>
          </a:prstGeom>
          <a:noFill/>
          <a:ln w="88900" cap="rnd" cmpd="sng">
            <a:solidFill>
              <a:srgbClr val="FFFF00"/>
            </a:solidFill>
            <a:prstDash val="solid"/>
            <a:miter/>
            <a:headEnd type="stealth" w="med" len="med"/>
            <a:tailEnd type="none" w="med" len="med"/>
          </a:ln>
        </p:spPr>
      </p:cxnSp>
      <p:sp>
        <p:nvSpPr>
          <p:cNvPr id="25" name="Shape 356">
            <a:extLst>
              <a:ext uri="{FF2B5EF4-FFF2-40B4-BE49-F238E27FC236}">
                <a16:creationId xmlns:a16="http://schemas.microsoft.com/office/drawing/2014/main" id="{19DEE59E-785B-41B6-A685-1337FEEFF689}"/>
              </a:ext>
            </a:extLst>
          </p:cNvPr>
          <p:cNvSpPr txBox="1"/>
          <p:nvPr/>
        </p:nvSpPr>
        <p:spPr>
          <a:xfrm>
            <a:off x="2583543" y="2121436"/>
            <a:ext cx="2432957" cy="2047878"/>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a:t>
            </a:r>
            <a:endParaRPr lang="en-US" sz="3200" u="none" strike="noStrike" cap="none" dirty="0">
              <a:solidFill>
                <a:schemeClr val="lt1"/>
              </a:solidFill>
              <a:latin typeface="Arial" charset="0"/>
              <a:ea typeface="Arial" charset="0"/>
              <a:cs typeface="Arial" charset="0"/>
              <a:sym typeface="Cabin"/>
            </a:endParaRPr>
          </a:p>
        </p:txBody>
      </p:sp>
      <p:sp>
        <p:nvSpPr>
          <p:cNvPr id="26" name="Shape 357">
            <a:extLst>
              <a:ext uri="{FF2B5EF4-FFF2-40B4-BE49-F238E27FC236}">
                <a16:creationId xmlns:a16="http://schemas.microsoft.com/office/drawing/2014/main" id="{ADD017C7-A9BD-4DD8-BDD8-620BA66C895D}"/>
              </a:ext>
            </a:extLst>
          </p:cNvPr>
          <p:cNvSpPr txBox="1"/>
          <p:nvPr/>
        </p:nvSpPr>
        <p:spPr>
          <a:xfrm>
            <a:off x="6469061" y="2134134"/>
            <a:ext cx="2608259" cy="2009774"/>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27" name="Shape 358">
            <a:extLst>
              <a:ext uri="{FF2B5EF4-FFF2-40B4-BE49-F238E27FC236}">
                <a16:creationId xmlns:a16="http://schemas.microsoft.com/office/drawing/2014/main" id="{A9CC1441-2B84-4902-84C3-6A60BA32FEC5}"/>
              </a:ext>
            </a:extLst>
          </p:cNvPr>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28" name="Shape 359">
            <a:extLst>
              <a:ext uri="{FF2B5EF4-FFF2-40B4-BE49-F238E27FC236}">
                <a16:creationId xmlns:a16="http://schemas.microsoft.com/office/drawing/2014/main" id="{8A361BDF-03AE-49CF-A2C2-978793779C31}"/>
              </a:ext>
            </a:extLst>
          </p:cNvPr>
          <p:cNvSpPr txBox="1"/>
          <p:nvPr/>
        </p:nvSpPr>
        <p:spPr>
          <a:xfrm>
            <a:off x="11264899" y="3447006"/>
            <a:ext cx="2799443" cy="2166927"/>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29" name="Shape 360">
            <a:extLst>
              <a:ext uri="{FF2B5EF4-FFF2-40B4-BE49-F238E27FC236}">
                <a16:creationId xmlns:a16="http://schemas.microsoft.com/office/drawing/2014/main" id="{18F1F884-1341-43DD-9786-71682714B335}"/>
              </a:ext>
            </a:extLst>
          </p:cNvPr>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0" name="Shape 361">
            <a:extLst>
              <a:ext uri="{FF2B5EF4-FFF2-40B4-BE49-F238E27FC236}">
                <a16:creationId xmlns:a16="http://schemas.microsoft.com/office/drawing/2014/main" id="{FC5EF73B-E1C6-4006-BEEF-FF3DF79B1538}"/>
              </a:ext>
            </a:extLst>
          </p:cNvPr>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1" name="Shape 362">
            <a:extLst>
              <a:ext uri="{FF2B5EF4-FFF2-40B4-BE49-F238E27FC236}">
                <a16:creationId xmlns:a16="http://schemas.microsoft.com/office/drawing/2014/main" id="{D20C3E01-7EB7-440D-B288-7511A4BC45CC}"/>
              </a:ext>
            </a:extLst>
          </p:cNvPr>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2" name="Shape 363">
            <a:extLst>
              <a:ext uri="{FF2B5EF4-FFF2-40B4-BE49-F238E27FC236}">
                <a16:creationId xmlns:a16="http://schemas.microsoft.com/office/drawing/2014/main" id="{A7300A3F-1BE2-430D-9C83-D8C57BDE6944}"/>
              </a:ext>
            </a:extLst>
          </p:cNvPr>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3" name="Shape 364">
            <a:extLst>
              <a:ext uri="{FF2B5EF4-FFF2-40B4-BE49-F238E27FC236}">
                <a16:creationId xmlns:a16="http://schemas.microsoft.com/office/drawing/2014/main" id="{2172A48B-C54B-42FF-A676-4407623B5694}"/>
              </a:ext>
            </a:extLst>
          </p:cNvPr>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4" name="Shape 365">
            <a:extLst>
              <a:ext uri="{FF2B5EF4-FFF2-40B4-BE49-F238E27FC236}">
                <a16:creationId xmlns:a16="http://schemas.microsoft.com/office/drawing/2014/main" id="{40288DB4-8B93-455F-8110-B657FB720B65}"/>
              </a:ext>
            </a:extLst>
          </p:cNvPr>
          <p:cNvSpPr txBox="1"/>
          <p:nvPr/>
        </p:nvSpPr>
        <p:spPr>
          <a:xfrm>
            <a:off x="12438061" y="718620"/>
            <a:ext cx="2671310" cy="17203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Υπολογιστής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Γενικ</a:t>
            </a:r>
            <a:r>
              <a:rPr lang="el-GR" sz="3600" dirty="0">
                <a:solidFill>
                  <a:schemeClr val="lt1"/>
                </a:solidFill>
                <a:latin typeface="Arial" charset="0"/>
                <a:ea typeface="Arial" charset="0"/>
                <a:cs typeface="Arial" charset="0"/>
                <a:sym typeface="Cabin"/>
              </a:rPr>
              <a:t>ής Χρήσης</a:t>
            </a:r>
            <a:endParaRPr lang="en-US" sz="36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18923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Shape 634"/>
          <p:cNvSpPr txBox="1"/>
          <p:nvPr/>
        </p:nvSpPr>
        <p:spPr>
          <a:xfrm>
            <a:off x="2882900" y="1130300"/>
            <a:ext cx="5204399" cy="718924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'Hello Bob'</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try:</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istr</a:t>
            </a:r>
            <a:r>
              <a:rPr lang="en-US" sz="3000" i="0" u="none" strike="noStrike" cap="none" dirty="0">
                <a:solidFill>
                  <a:srgbClr val="FF9900"/>
                </a:solidFill>
                <a:latin typeface="Courier"/>
                <a:ea typeface="Courier"/>
                <a:cs typeface="Courier"/>
                <a:sym typeface="Courier New"/>
              </a:rPr>
              <a:t> = </a:t>
            </a:r>
            <a:r>
              <a:rPr lang="en-US" sz="3000" i="0" u="none" strike="noStrike" cap="none" dirty="0" err="1">
                <a:solidFill>
                  <a:srgbClr val="FF9900"/>
                </a:solidFill>
                <a:latin typeface="Courier"/>
                <a:ea typeface="Courier"/>
                <a:cs typeface="Courier"/>
                <a:sym typeface="Courier New"/>
              </a:rPr>
              <a:t>int</a:t>
            </a:r>
            <a:r>
              <a:rPr lang="en-US" sz="3000" i="0" u="none" strike="noStrike" cap="none" dirty="0">
                <a:solidFill>
                  <a:srgbClr val="FF9900"/>
                </a:solidFill>
                <a:latin typeface="Courier"/>
                <a:ea typeface="Courier"/>
                <a:cs typeface="Courier"/>
                <a:sym typeface="Courier New"/>
              </a:rPr>
              <a:t>(</a:t>
            </a:r>
            <a:r>
              <a:rPr lang="en-US" sz="3000" i="0" u="none" strike="noStrike" cap="none" dirty="0" err="1">
                <a:solidFill>
                  <a:srgbClr val="FF9900"/>
                </a:solidFill>
                <a:latin typeface="Courier"/>
                <a:ea typeface="Courier"/>
                <a:cs typeface="Courier"/>
                <a:sym typeface="Courier New"/>
              </a:rPr>
              <a:t>astr</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except: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-1</a:t>
            </a: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lvl="0">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Πρώτο</a:t>
            </a:r>
            <a:r>
              <a:rPr lang="en-US" sz="3000" i="0" u="none" strike="noStrike" cap="none" dirty="0">
                <a:solidFill>
                  <a:srgbClr val="FFFF00"/>
                </a:solidFill>
                <a:latin typeface="Courier"/>
                <a:ea typeface="Courier"/>
                <a:cs typeface="Courier"/>
                <a:sym typeface="Courier New"/>
              </a:rPr>
              <a:t>', </a:t>
            </a:r>
            <a:r>
              <a:rPr lang="en-US" sz="3000" dirty="0" err="1">
                <a:solidFill>
                  <a:srgbClr val="FFFF00"/>
                </a:solidFill>
                <a:latin typeface="Courier"/>
                <a:ea typeface="Courier"/>
                <a:cs typeface="Courier"/>
                <a:sym typeface="Courier New"/>
              </a:rPr>
              <a:t>istr</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'123'</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try:</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istr</a:t>
            </a:r>
            <a:r>
              <a:rPr lang="en-US" sz="3000" i="0" u="none" strike="noStrike" cap="none" dirty="0">
                <a:solidFill>
                  <a:srgbClr val="00FF00"/>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int</a:t>
            </a:r>
            <a:r>
              <a:rPr lang="en-US" sz="3000" i="0" u="none" strike="noStrike" cap="none" dirty="0">
                <a:solidFill>
                  <a:srgbClr val="00FF00"/>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astr</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except: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-1</a:t>
            </a: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lvl="0">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Δεύτερο</a:t>
            </a:r>
            <a:r>
              <a:rPr lang="en-US" sz="3000" i="0" u="none" strike="noStrike" cap="none" dirty="0">
                <a:solidFill>
                  <a:srgbClr val="FFFF00"/>
                </a:solidFill>
                <a:latin typeface="Courier"/>
                <a:ea typeface="Courier"/>
                <a:cs typeface="Courier"/>
                <a:sym typeface="Courier New"/>
              </a:rPr>
              <a:t>', </a:t>
            </a:r>
            <a:r>
              <a:rPr lang="en-US" sz="3000" dirty="0" err="1">
                <a:solidFill>
                  <a:srgbClr val="FFFF00"/>
                </a:solidFill>
                <a:latin typeface="Courier"/>
                <a:ea typeface="Courier"/>
                <a:cs typeface="Courier"/>
                <a:sym typeface="Courier New"/>
              </a:rPr>
              <a:t>istr</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p:txBody>
      </p:sp>
      <p:sp>
        <p:nvSpPr>
          <p:cNvPr id="635" name="Shape 635"/>
          <p:cNvSpPr txBox="1"/>
          <p:nvPr/>
        </p:nvSpPr>
        <p:spPr>
          <a:xfrm>
            <a:off x="9926612" y="3460549"/>
            <a:ext cx="52043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dirty="0">
                <a:solidFill>
                  <a:schemeClr val="lt1"/>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 python </a:t>
            </a:r>
            <a:r>
              <a:rPr lang="en-US" sz="3000" i="0" u="none" strike="noStrike" cap="none" dirty="0" err="1">
                <a:solidFill>
                  <a:schemeClr val="lt1"/>
                </a:solidFill>
                <a:latin typeface="Courier"/>
                <a:ea typeface="Courier"/>
                <a:cs typeface="Courier"/>
                <a:sym typeface="Courier New"/>
              </a:rPr>
              <a:t>tryexcept.py</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dirty="0">
                <a:solidFill>
                  <a:schemeClr val="lt1"/>
                </a:solidFill>
                <a:latin typeface="Courier"/>
                <a:ea typeface="Courier"/>
                <a:cs typeface="Courier"/>
                <a:sym typeface="Courier New"/>
              </a:rPr>
              <a:t> </a:t>
            </a:r>
            <a:r>
              <a:rPr lang="el-GR" sz="3000" i="0" u="none" strike="noStrike" cap="none" dirty="0">
                <a:solidFill>
                  <a:schemeClr val="lt1"/>
                </a:solidFill>
                <a:latin typeface="Courier"/>
                <a:ea typeface="Courier"/>
                <a:cs typeface="Courier"/>
                <a:sym typeface="Courier New"/>
              </a:rPr>
              <a:t>Πρώτο</a:t>
            </a:r>
            <a:r>
              <a:rPr lang="en-US" sz="3000" i="0" u="none" strike="noStrike" cap="none" dirty="0">
                <a:solidFill>
                  <a:schemeClr val="lt1"/>
                </a:solidFill>
                <a:latin typeface="Courier"/>
                <a:ea typeface="Courier"/>
                <a:cs typeface="Courier"/>
                <a:sym typeface="Courier New"/>
              </a:rPr>
              <a:t> -1</a:t>
            </a:r>
          </a:p>
          <a:p>
            <a:pPr marL="0" marR="0" lvl="0" indent="0" algn="l" rtl="0">
              <a:lnSpc>
                <a:spcPct val="100000"/>
              </a:lnSpc>
              <a:spcBef>
                <a:spcPts val="0"/>
              </a:spcBef>
              <a:spcAft>
                <a:spcPts val="0"/>
              </a:spcAft>
              <a:buClr>
                <a:schemeClr val="lt1"/>
              </a:buClr>
              <a:buSzPct val="25000"/>
              <a:buFont typeface="Cabin"/>
              <a:buNone/>
            </a:pPr>
            <a:r>
              <a:rPr lang="en-US" sz="3000" dirty="0">
                <a:solidFill>
                  <a:schemeClr val="lt1"/>
                </a:solidFill>
                <a:latin typeface="Courier"/>
                <a:ea typeface="Courier"/>
                <a:cs typeface="Courier"/>
                <a:sym typeface="Courier New"/>
              </a:rPr>
              <a:t> </a:t>
            </a:r>
            <a:r>
              <a:rPr lang="el-GR" sz="3000" i="0" u="none" strike="noStrike" cap="none" dirty="0">
                <a:solidFill>
                  <a:schemeClr val="lt1"/>
                </a:solidFill>
                <a:latin typeface="Courier"/>
                <a:ea typeface="Courier"/>
                <a:cs typeface="Courier"/>
                <a:sym typeface="Courier New"/>
              </a:rPr>
              <a:t>Δεύτερο</a:t>
            </a:r>
            <a:r>
              <a:rPr lang="en-US" sz="3000" i="0" u="none" strike="noStrike" cap="none" dirty="0">
                <a:solidFill>
                  <a:schemeClr val="lt1"/>
                </a:solidFill>
                <a:latin typeface="Courier"/>
                <a:ea typeface="Courier"/>
                <a:cs typeface="Courier"/>
                <a:sym typeface="Courier New"/>
              </a:rPr>
              <a:t> 123</a:t>
            </a:r>
          </a:p>
        </p:txBody>
      </p:sp>
      <p:sp>
        <p:nvSpPr>
          <p:cNvPr id="636" name="Shape 636"/>
          <p:cNvSpPr txBox="1"/>
          <p:nvPr/>
        </p:nvSpPr>
        <p:spPr>
          <a:xfrm>
            <a:off x="8836025" y="1130299"/>
            <a:ext cx="6505575" cy="183072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000" u="none" strike="noStrike" cap="none" dirty="0">
                <a:solidFill>
                  <a:srgbClr val="FF9900"/>
                </a:solidFill>
                <a:latin typeface="Arial" charset="0"/>
                <a:ea typeface="Arial" charset="0"/>
                <a:cs typeface="Arial" charset="0"/>
                <a:sym typeface="Cabin"/>
              </a:rPr>
              <a:t>Όταν η πρώτη μετατροπή αποτύχει - απλώς μεταβαίνει στην περίπτωση </a:t>
            </a:r>
            <a:r>
              <a:rPr lang="en-US" sz="3000" u="none" strike="noStrike" cap="none" dirty="0">
                <a:solidFill>
                  <a:srgbClr val="FF9900"/>
                </a:solidFill>
                <a:latin typeface="Arial" charset="0"/>
                <a:ea typeface="Arial" charset="0"/>
                <a:cs typeface="Arial" charset="0"/>
                <a:sym typeface="Cabin"/>
              </a:rPr>
              <a:t>except</a:t>
            </a:r>
            <a:r>
              <a:rPr lang="el-GR" sz="3000" u="none" strike="noStrike" cap="none" dirty="0">
                <a:solidFill>
                  <a:srgbClr val="FF9900"/>
                </a:solidFill>
                <a:latin typeface="Arial" charset="0"/>
                <a:ea typeface="Arial" charset="0"/>
                <a:cs typeface="Arial" charset="0"/>
                <a:sym typeface="Cabin"/>
              </a:rPr>
              <a:t>: και το πρόγραμμα συνεχίζεται.</a:t>
            </a:r>
            <a:endParaRPr lang="en-US" sz="3000" u="none" strike="noStrike" cap="none" dirty="0">
              <a:solidFill>
                <a:srgbClr val="FF9900"/>
              </a:solidFill>
              <a:latin typeface="Arial" charset="0"/>
              <a:ea typeface="Arial" charset="0"/>
              <a:cs typeface="Arial" charset="0"/>
              <a:sym typeface="Cabin"/>
            </a:endParaRPr>
          </a:p>
        </p:txBody>
      </p:sp>
      <p:cxnSp>
        <p:nvCxnSpPr>
          <p:cNvPr id="637" name="Shape 637"/>
          <p:cNvCxnSpPr/>
          <p:nvPr/>
        </p:nvCxnSpPr>
        <p:spPr>
          <a:xfrm flipH="1">
            <a:off x="1469169" y="2565411"/>
            <a:ext cx="1241400" cy="18900"/>
          </a:xfrm>
          <a:prstGeom prst="straightConnector1">
            <a:avLst/>
          </a:prstGeom>
          <a:noFill/>
          <a:ln w="76200" cap="rnd" cmpd="sng">
            <a:solidFill>
              <a:srgbClr val="FF9900"/>
            </a:solidFill>
            <a:prstDash val="solid"/>
            <a:miter/>
            <a:headEnd type="stealth" w="med" len="med"/>
            <a:tailEnd type="none" w="med" len="med"/>
          </a:ln>
        </p:spPr>
      </p:cxnSp>
      <p:sp>
        <p:nvSpPr>
          <p:cNvPr id="638" name="Shape 638"/>
          <p:cNvSpPr txBox="1"/>
          <p:nvPr/>
        </p:nvSpPr>
        <p:spPr>
          <a:xfrm>
            <a:off x="9582411" y="6533509"/>
            <a:ext cx="5892799" cy="1689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000" u="none" strike="noStrike" cap="none" dirty="0">
                <a:solidFill>
                  <a:srgbClr val="00FF00"/>
                </a:solidFill>
                <a:latin typeface="Arial" charset="0"/>
                <a:ea typeface="Arial" charset="0"/>
                <a:cs typeface="Arial" charset="0"/>
                <a:sym typeface="Cabin"/>
              </a:rPr>
              <a:t>Όταν η δεύτερη μετατροπή επιτύχει - απλώς παραλείπει την περίπτωση </a:t>
            </a:r>
            <a:r>
              <a:rPr lang="en-US" sz="3000" u="none" strike="noStrike" cap="none" dirty="0">
                <a:solidFill>
                  <a:srgbClr val="00FF00"/>
                </a:solidFill>
                <a:latin typeface="Arial" charset="0"/>
                <a:ea typeface="Arial" charset="0"/>
                <a:cs typeface="Arial" charset="0"/>
                <a:sym typeface="Cabin"/>
              </a:rPr>
              <a:t>except</a:t>
            </a:r>
            <a:r>
              <a:rPr lang="el-GR" sz="3000" u="none" strike="noStrike" cap="none" dirty="0">
                <a:solidFill>
                  <a:srgbClr val="00FF00"/>
                </a:solidFill>
                <a:latin typeface="Arial" charset="0"/>
                <a:ea typeface="Arial" charset="0"/>
                <a:cs typeface="Arial" charset="0"/>
                <a:sym typeface="Cabin"/>
              </a:rPr>
              <a:t>: και το πρόγραμμα συνεχίζεται</a:t>
            </a:r>
            <a:r>
              <a:rPr lang="en-US" sz="3000" u="none" strike="noStrike" cap="none" dirty="0">
                <a:solidFill>
                  <a:srgbClr val="00FF00"/>
                </a:solidFill>
                <a:latin typeface="Arial" charset="0"/>
                <a:ea typeface="Arial" charset="0"/>
                <a:cs typeface="Arial" charset="0"/>
                <a:sym typeface="Cabin"/>
              </a:rPr>
              <a:t>.</a:t>
            </a:r>
          </a:p>
        </p:txBody>
      </p:sp>
      <p:cxnSp>
        <p:nvCxnSpPr>
          <p:cNvPr id="639" name="Shape 639"/>
          <p:cNvCxnSpPr/>
          <p:nvPr/>
        </p:nvCxnSpPr>
        <p:spPr>
          <a:xfrm>
            <a:off x="6301625" y="3443150"/>
            <a:ext cx="903299" cy="17399"/>
          </a:xfrm>
          <a:prstGeom prst="straightConnector1">
            <a:avLst/>
          </a:prstGeom>
          <a:noFill/>
          <a:ln w="76200" cap="rnd" cmpd="sng">
            <a:solidFill>
              <a:srgbClr val="FF9900"/>
            </a:solidFill>
            <a:prstDash val="solid"/>
            <a:miter/>
            <a:headEnd type="stealth" w="med" len="med"/>
            <a:tailEnd type="none" w="med" len="med"/>
          </a:ln>
        </p:spPr>
      </p:cxnSp>
      <p:cxnSp>
        <p:nvCxnSpPr>
          <p:cNvPr id="640" name="Shape 640"/>
          <p:cNvCxnSpPr/>
          <p:nvPr/>
        </p:nvCxnSpPr>
        <p:spPr>
          <a:xfrm flipH="1">
            <a:off x="1390096" y="6179937"/>
            <a:ext cx="1241400" cy="18900"/>
          </a:xfrm>
          <a:prstGeom prst="straightConnector1">
            <a:avLst/>
          </a:prstGeom>
          <a:noFill/>
          <a:ln w="76200" cap="rnd" cmpd="sng">
            <a:solidFill>
              <a:srgbClr val="00FF00"/>
            </a:solidFill>
            <a:prstDash val="solid"/>
            <a:miter/>
            <a:headEnd type="stealth" w="med" len="med"/>
            <a:tailEnd type="none" w="med" len="med"/>
          </a:ln>
        </p:spPr>
      </p:cxnSp>
      <p:cxnSp>
        <p:nvCxnSpPr>
          <p:cNvPr id="641" name="Shape 641"/>
          <p:cNvCxnSpPr/>
          <p:nvPr/>
        </p:nvCxnSpPr>
        <p:spPr>
          <a:xfrm rot="10800000" flipH="1">
            <a:off x="7866125" y="7987829"/>
            <a:ext cx="969900" cy="14400"/>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xfrm>
            <a:off x="1155700" y="745588"/>
            <a:ext cx="598390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FF00"/>
                </a:solidFill>
                <a:latin typeface="Arial" charset="0"/>
                <a:ea typeface="Arial" charset="0"/>
                <a:cs typeface="Arial" charset="0"/>
                <a:sym typeface="Cabin"/>
              </a:rPr>
              <a:t>try / except</a:t>
            </a:r>
          </a:p>
        </p:txBody>
      </p:sp>
      <p:sp>
        <p:nvSpPr>
          <p:cNvPr id="647" name="Shape 647"/>
          <p:cNvSpPr txBox="1"/>
          <p:nvPr/>
        </p:nvSpPr>
        <p:spPr>
          <a:xfrm>
            <a:off x="8205107" y="942182"/>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a:solidFill>
                  <a:schemeClr val="lt1"/>
                </a:solidFill>
                <a:latin typeface="Arial" charset="0"/>
                <a:ea typeface="Arial" charset="0"/>
                <a:cs typeface="Arial" charset="0"/>
                <a:sym typeface="Cabin"/>
              </a:rPr>
              <a:t>astr</a:t>
            </a:r>
            <a:r>
              <a:rPr lang="en-US" sz="3200" u="none" strike="noStrike" cap="none" dirty="0">
                <a:solidFill>
                  <a:schemeClr val="lt1"/>
                </a:solidFill>
                <a:latin typeface="Arial" charset="0"/>
                <a:ea typeface="Arial" charset="0"/>
                <a:cs typeface="Arial" charset="0"/>
                <a:sym typeface="Cabin"/>
              </a:rPr>
              <a:t> = 'Bob'</a:t>
            </a:r>
          </a:p>
        </p:txBody>
      </p:sp>
      <p:cxnSp>
        <p:nvCxnSpPr>
          <p:cNvPr id="648" name="Shape 648"/>
          <p:cNvCxnSpPr/>
          <p:nvPr/>
        </p:nvCxnSpPr>
        <p:spPr>
          <a:xfrm rot="10800000">
            <a:off x="11690350" y="2797174"/>
            <a:ext cx="2417761" cy="20636"/>
          </a:xfrm>
          <a:prstGeom prst="straightConnector1">
            <a:avLst/>
          </a:prstGeom>
          <a:noFill/>
          <a:ln w="63500" cap="rnd" cmpd="sng">
            <a:solidFill>
              <a:srgbClr val="FF9900"/>
            </a:solidFill>
            <a:prstDash val="dash"/>
            <a:miter/>
            <a:headEnd type="stealth" w="med" len="med"/>
            <a:tailEnd type="none" w="med" len="med"/>
          </a:ln>
        </p:spPr>
      </p:cxnSp>
      <p:sp>
        <p:nvSpPr>
          <p:cNvPr id="649" name="Shape 649"/>
          <p:cNvSpPr txBox="1"/>
          <p:nvPr/>
        </p:nvSpPr>
        <p:spPr>
          <a:xfrm>
            <a:off x="1328126" y="2840245"/>
            <a:ext cx="5171100" cy="475115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'Bob'</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try:</a:t>
            </a:r>
          </a:p>
          <a:p>
            <a:pPr lvl="0">
              <a:buClr>
                <a:srgbClr val="FF7F00"/>
              </a:buClr>
              <a:buSzPct val="25000"/>
            </a:pPr>
            <a:r>
              <a:rPr lang="en-US" sz="3000" i="0" u="none" strike="noStrike" cap="none" dirty="0">
                <a:solidFill>
                  <a:srgbClr val="FF7F00"/>
                </a:solidFill>
                <a:latin typeface="Courier"/>
                <a:ea typeface="Courier"/>
                <a:cs typeface="Courier"/>
                <a:sym typeface="Courier New"/>
              </a:rPr>
              <a:t>    </a:t>
            </a:r>
            <a:r>
              <a:rPr lang="en-US" sz="3000" dirty="0">
                <a:solidFill>
                  <a:srgbClr val="FF9900"/>
                </a:solidFill>
                <a:latin typeface="Courier"/>
                <a:ea typeface="Courier"/>
                <a:cs typeface="Courier"/>
                <a:sym typeface="Courier New"/>
              </a:rPr>
              <a:t>print(‘</a:t>
            </a:r>
            <a:r>
              <a:rPr lang="el-GR" sz="3000" dirty="0">
                <a:solidFill>
                  <a:srgbClr val="FF9900"/>
                </a:solidFill>
                <a:latin typeface="Courier"/>
                <a:ea typeface="Courier"/>
                <a:cs typeface="Courier"/>
                <a:sym typeface="Courier New"/>
              </a:rPr>
              <a:t>Γειά</a:t>
            </a:r>
            <a:r>
              <a:rPr lang="en-US" sz="3000" dirty="0">
                <a:solidFill>
                  <a:srgbClr val="FF9900"/>
                </a:solidFill>
                <a:latin typeface="Courier"/>
                <a:ea typeface="Courier"/>
                <a:cs typeface="Courier"/>
                <a:sym typeface="Courier New"/>
              </a:rPr>
              <a:t>') </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istr</a:t>
            </a:r>
            <a:r>
              <a:rPr lang="en-US" sz="3000" i="0" u="none" strike="noStrike" cap="none" dirty="0">
                <a:solidFill>
                  <a:srgbClr val="FF9900"/>
                </a:solidFill>
                <a:latin typeface="Courier"/>
                <a:ea typeface="Courier"/>
                <a:cs typeface="Courier"/>
                <a:sym typeface="Courier New"/>
              </a:rPr>
              <a:t> = </a:t>
            </a:r>
            <a:r>
              <a:rPr lang="en-US" sz="3000" i="0" u="none" strike="noStrike" cap="none" dirty="0" err="1">
                <a:solidFill>
                  <a:srgbClr val="FF9900"/>
                </a:solidFill>
                <a:latin typeface="Courier"/>
                <a:ea typeface="Courier"/>
                <a:cs typeface="Courier"/>
                <a:sym typeface="Courier New"/>
              </a:rPr>
              <a:t>int</a:t>
            </a:r>
            <a:r>
              <a:rPr lang="en-US" sz="3000" i="0" u="none" strike="noStrike" cap="none" dirty="0">
                <a:solidFill>
                  <a:srgbClr val="FF9900"/>
                </a:solidFill>
                <a:latin typeface="Courier"/>
                <a:ea typeface="Courier"/>
                <a:cs typeface="Courier"/>
                <a:sym typeface="Courier New"/>
              </a:rPr>
              <a:t>(</a:t>
            </a:r>
            <a:r>
              <a:rPr lang="en-US" sz="3000" i="0" u="none" strike="noStrike" cap="none" dirty="0" err="1">
                <a:solidFill>
                  <a:srgbClr val="FF9900"/>
                </a:solidFill>
                <a:latin typeface="Courier"/>
                <a:ea typeface="Courier"/>
                <a:cs typeface="Courier"/>
                <a:sym typeface="Courier New"/>
              </a:rPr>
              <a:t>astr</a:t>
            </a:r>
            <a:r>
              <a:rPr lang="en-US" sz="3000" i="0" u="none" strike="noStrike" cap="none" dirty="0">
                <a:solidFill>
                  <a:srgbClr val="FF9900"/>
                </a:solidFill>
                <a:latin typeface="Courier"/>
                <a:ea typeface="Courier"/>
                <a:cs typeface="Courier"/>
                <a:sym typeface="Courier New"/>
              </a:rPr>
              <a:t>)</a:t>
            </a:r>
          </a:p>
          <a:p>
            <a:pPr lvl="0">
              <a:buClr>
                <a:srgbClr val="FF7F00"/>
              </a:buClr>
              <a:buSzPct val="25000"/>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σου</a:t>
            </a:r>
            <a:r>
              <a:rPr lang="en-US" sz="3000" dirty="0">
                <a:solidFill>
                  <a:srgbClr val="FF9900"/>
                </a:solidFill>
                <a:latin typeface="Courier"/>
                <a:ea typeface="Courier"/>
                <a:cs typeface="Courier"/>
                <a:sym typeface="Courier New"/>
              </a:rPr>
              <a:t>') </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except: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istr</a:t>
            </a:r>
            <a:r>
              <a:rPr lang="en-US" sz="3000" i="0" u="none" strike="noStrike" cap="none" dirty="0">
                <a:solidFill>
                  <a:srgbClr val="FF9900"/>
                </a:solidFill>
                <a:latin typeface="Courier"/>
                <a:ea typeface="Courier"/>
                <a:cs typeface="Courier"/>
                <a:sym typeface="Courier New"/>
              </a:rPr>
              <a:t> = -1</a:t>
            </a: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lvl="0">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Τέλος</a:t>
            </a:r>
            <a:r>
              <a:rPr lang="en-US" sz="3000" i="0" u="none" strike="noStrike" cap="none" dirty="0">
                <a:solidFill>
                  <a:srgbClr val="FFFF00"/>
                </a:solidFill>
                <a:latin typeface="Courier"/>
                <a:ea typeface="Courier"/>
                <a:cs typeface="Courier"/>
                <a:sym typeface="Courier New"/>
              </a:rPr>
              <a:t>', </a:t>
            </a:r>
            <a:r>
              <a:rPr lang="en-US" sz="3000" dirty="0" err="1">
                <a:solidFill>
                  <a:srgbClr val="FFFF00"/>
                </a:solidFill>
                <a:latin typeface="Courier"/>
                <a:ea typeface="Courier"/>
                <a:cs typeface="Courier"/>
                <a:sym typeface="Courier New"/>
              </a:rPr>
              <a:t>istr</a:t>
            </a:r>
            <a:r>
              <a:rPr lang="en-US" sz="3000" dirty="0">
                <a:solidFill>
                  <a:srgbClr val="FFFF00"/>
                </a:solidFill>
                <a:latin typeface="Courier"/>
                <a:ea typeface="Courier"/>
                <a:cs typeface="Courier"/>
                <a:sym typeface="Courier New"/>
              </a:rPr>
              <a:t>) </a:t>
            </a:r>
            <a:endParaRPr lang="en-US" sz="3000" i="0" u="none" strike="noStrike" cap="none" dirty="0">
              <a:solidFill>
                <a:srgbClr val="FFFF00"/>
              </a:solidFill>
              <a:latin typeface="Courier"/>
              <a:ea typeface="Courier"/>
              <a:cs typeface="Courier"/>
              <a:sym typeface="Courier New"/>
            </a:endParaRPr>
          </a:p>
        </p:txBody>
      </p:sp>
      <p:sp>
        <p:nvSpPr>
          <p:cNvPr id="650" name="Shape 650"/>
          <p:cNvSpPr txBox="1"/>
          <p:nvPr/>
        </p:nvSpPr>
        <p:spPr>
          <a:xfrm>
            <a:off x="8205107" y="2401773"/>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Γειά</a:t>
            </a:r>
            <a:r>
              <a:rPr lang="en-US" sz="3200" u="none" strike="noStrike" cap="none" dirty="0">
                <a:solidFill>
                  <a:schemeClr val="lt1"/>
                </a:solidFill>
                <a:latin typeface="Arial" charset="0"/>
                <a:ea typeface="Arial" charset="0"/>
                <a:cs typeface="Arial" charset="0"/>
                <a:sym typeface="Cabin"/>
              </a:rPr>
              <a:t>')</a:t>
            </a:r>
          </a:p>
        </p:txBody>
      </p:sp>
      <p:sp>
        <p:nvSpPr>
          <p:cNvPr id="651" name="Shape 651"/>
          <p:cNvSpPr txBox="1"/>
          <p:nvPr/>
        </p:nvSpPr>
        <p:spPr>
          <a:xfrm>
            <a:off x="8205107" y="5080000"/>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σου</a:t>
            </a:r>
            <a:r>
              <a:rPr lang="en-US" sz="3200" u="none" strike="noStrike" cap="none" dirty="0">
                <a:solidFill>
                  <a:schemeClr val="lt1"/>
                </a:solidFill>
                <a:latin typeface="Arial" charset="0"/>
                <a:ea typeface="Arial" charset="0"/>
                <a:cs typeface="Arial" charset="0"/>
                <a:sym typeface="Cabin"/>
              </a:rPr>
              <a:t>')</a:t>
            </a:r>
          </a:p>
        </p:txBody>
      </p:sp>
      <p:sp>
        <p:nvSpPr>
          <p:cNvPr id="652" name="Shape 652"/>
          <p:cNvSpPr txBox="1"/>
          <p:nvPr/>
        </p:nvSpPr>
        <p:spPr>
          <a:xfrm>
            <a:off x="8205107" y="3771900"/>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a:solidFill>
                  <a:schemeClr val="lt1"/>
                </a:solidFill>
                <a:latin typeface="Arial" charset="0"/>
                <a:ea typeface="Arial" charset="0"/>
                <a:cs typeface="Arial" charset="0"/>
                <a:sym typeface="Cabin"/>
              </a:rPr>
              <a:t>istr</a:t>
            </a:r>
            <a:r>
              <a:rPr lang="en-US" sz="3200" u="none" strike="noStrike" cap="none" dirty="0">
                <a:solidFill>
                  <a:schemeClr val="lt1"/>
                </a:solidFill>
                <a:latin typeface="Arial" charset="0"/>
                <a:ea typeface="Arial" charset="0"/>
                <a:cs typeface="Arial" charset="0"/>
                <a:sym typeface="Cabin"/>
              </a:rPr>
              <a:t> = </a:t>
            </a:r>
            <a:r>
              <a:rPr lang="en-US" sz="3200" u="none" strike="noStrike" cap="none" dirty="0" err="1">
                <a:solidFill>
                  <a:schemeClr val="lt1"/>
                </a:solidFill>
                <a:latin typeface="Arial" charset="0"/>
                <a:ea typeface="Arial" charset="0"/>
                <a:cs typeface="Arial" charset="0"/>
                <a:sym typeface="Cabin"/>
              </a:rPr>
              <a:t>int</a:t>
            </a:r>
            <a:r>
              <a:rPr lang="en-US" sz="3200" u="none" strike="noStrike" cap="none" dirty="0">
                <a:solidFill>
                  <a:schemeClr val="lt1"/>
                </a:solidFill>
                <a:latin typeface="Arial" charset="0"/>
                <a:ea typeface="Arial" charset="0"/>
                <a:cs typeface="Arial" charset="0"/>
                <a:sym typeface="Cabin"/>
              </a:rPr>
              <a:t>(</a:t>
            </a:r>
            <a:r>
              <a:rPr lang="en-US" sz="3200" u="none" strike="noStrike" cap="none" dirty="0" err="1">
                <a:solidFill>
                  <a:schemeClr val="lt1"/>
                </a:solidFill>
                <a:latin typeface="Arial" charset="0"/>
                <a:ea typeface="Arial" charset="0"/>
                <a:cs typeface="Arial" charset="0"/>
                <a:sym typeface="Cabin"/>
              </a:rPr>
              <a:t>astr</a:t>
            </a:r>
            <a:r>
              <a:rPr lang="en-US" sz="3200" u="none" strike="noStrike" cap="none" dirty="0">
                <a:solidFill>
                  <a:schemeClr val="lt1"/>
                </a:solidFill>
                <a:latin typeface="Arial" charset="0"/>
                <a:ea typeface="Arial" charset="0"/>
                <a:cs typeface="Arial" charset="0"/>
                <a:sym typeface="Cabin"/>
              </a:rPr>
              <a:t>)</a:t>
            </a:r>
          </a:p>
        </p:txBody>
      </p:sp>
      <p:sp>
        <p:nvSpPr>
          <p:cNvPr id="653" name="Shape 653"/>
          <p:cNvSpPr txBox="1"/>
          <p:nvPr/>
        </p:nvSpPr>
        <p:spPr>
          <a:xfrm>
            <a:off x="8205107" y="7442200"/>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Τέλος</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err="1">
                <a:solidFill>
                  <a:schemeClr val="lt1"/>
                </a:solidFill>
                <a:latin typeface="Arial" charset="0"/>
                <a:ea typeface="Arial" charset="0"/>
                <a:cs typeface="Arial" charset="0"/>
                <a:sym typeface="Cabin"/>
              </a:rPr>
              <a:t>istr</a:t>
            </a:r>
            <a:r>
              <a:rPr lang="en-US" sz="3200" u="none" strike="noStrike" cap="none" dirty="0">
                <a:solidFill>
                  <a:schemeClr val="lt1"/>
                </a:solidFill>
                <a:latin typeface="Arial" charset="0"/>
                <a:ea typeface="Arial" charset="0"/>
                <a:cs typeface="Arial" charset="0"/>
                <a:sym typeface="Cabin"/>
              </a:rPr>
              <a:t>)</a:t>
            </a:r>
          </a:p>
        </p:txBody>
      </p:sp>
      <p:cxnSp>
        <p:nvCxnSpPr>
          <p:cNvPr id="654" name="Shape 654"/>
          <p:cNvCxnSpPr>
            <a:cxnSpLocks/>
          </p:cNvCxnSpPr>
          <p:nvPr/>
        </p:nvCxnSpPr>
        <p:spPr>
          <a:xfrm flipV="1">
            <a:off x="9935481" y="3239972"/>
            <a:ext cx="0" cy="531928"/>
          </a:xfrm>
          <a:prstGeom prst="straightConnector1">
            <a:avLst/>
          </a:prstGeom>
          <a:noFill/>
          <a:ln w="63500" cap="rnd" cmpd="sng">
            <a:solidFill>
              <a:srgbClr val="00FF00"/>
            </a:solidFill>
            <a:prstDash val="solid"/>
            <a:miter/>
            <a:headEnd type="stealth" w="med" len="med"/>
            <a:tailEnd type="none" w="med" len="med"/>
          </a:ln>
        </p:spPr>
      </p:cxnSp>
      <p:cxnSp>
        <p:nvCxnSpPr>
          <p:cNvPr id="655" name="Shape 655"/>
          <p:cNvCxnSpPr>
            <a:cxnSpLocks/>
          </p:cNvCxnSpPr>
          <p:nvPr/>
        </p:nvCxnSpPr>
        <p:spPr>
          <a:xfrm rot="10800000" flipH="1">
            <a:off x="9927544" y="4618036"/>
            <a:ext cx="22225" cy="439736"/>
          </a:xfrm>
          <a:prstGeom prst="straightConnector1">
            <a:avLst/>
          </a:prstGeom>
          <a:noFill/>
          <a:ln w="63500" cap="rnd" cmpd="sng">
            <a:solidFill>
              <a:srgbClr val="00FF00"/>
            </a:solidFill>
            <a:prstDash val="solid"/>
            <a:miter/>
            <a:headEnd type="stealth" w="med" len="med"/>
            <a:tailEnd type="none" w="med" len="med"/>
          </a:ln>
        </p:spPr>
      </p:cxnSp>
      <p:sp>
        <p:nvSpPr>
          <p:cNvPr id="656" name="Shape 656"/>
          <p:cNvSpPr txBox="1"/>
          <p:nvPr/>
        </p:nvSpPr>
        <p:spPr>
          <a:xfrm>
            <a:off x="12369800" y="6324600"/>
            <a:ext cx="3467099" cy="83819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a:solidFill>
                  <a:schemeClr val="lt1"/>
                </a:solidFill>
                <a:latin typeface="Arial" charset="0"/>
                <a:ea typeface="Arial" charset="0"/>
                <a:cs typeface="Arial" charset="0"/>
                <a:sym typeface="Cabin"/>
              </a:rPr>
              <a:t>istr</a:t>
            </a:r>
            <a:r>
              <a:rPr lang="en-US" sz="3200" u="none" strike="noStrike" cap="none" dirty="0">
                <a:solidFill>
                  <a:schemeClr val="lt1"/>
                </a:solidFill>
                <a:latin typeface="Arial" charset="0"/>
                <a:ea typeface="Arial" charset="0"/>
                <a:cs typeface="Arial" charset="0"/>
                <a:sym typeface="Cabin"/>
              </a:rPr>
              <a:t> = -1</a:t>
            </a:r>
          </a:p>
        </p:txBody>
      </p:sp>
      <p:cxnSp>
        <p:nvCxnSpPr>
          <p:cNvPr id="657" name="Shape 657"/>
          <p:cNvCxnSpPr>
            <a:cxnSpLocks/>
          </p:cNvCxnSpPr>
          <p:nvPr/>
        </p:nvCxnSpPr>
        <p:spPr>
          <a:xfrm rot="10800000" flipH="1">
            <a:off x="9936257" y="5940375"/>
            <a:ext cx="4799" cy="1550399"/>
          </a:xfrm>
          <a:prstGeom prst="straightConnector1">
            <a:avLst/>
          </a:prstGeom>
          <a:noFill/>
          <a:ln w="63500" cap="rnd" cmpd="sng">
            <a:solidFill>
              <a:srgbClr val="00FF00"/>
            </a:solidFill>
            <a:prstDash val="solid"/>
            <a:miter/>
            <a:headEnd type="stealth" w="med" len="med"/>
            <a:tailEnd type="none" w="med" len="med"/>
          </a:ln>
        </p:spPr>
      </p:cxnSp>
      <p:cxnSp>
        <p:nvCxnSpPr>
          <p:cNvPr id="658" name="Shape 658"/>
          <p:cNvCxnSpPr>
            <a:cxnSpLocks/>
          </p:cNvCxnSpPr>
          <p:nvPr/>
        </p:nvCxnSpPr>
        <p:spPr>
          <a:xfrm flipV="1">
            <a:off x="9928225" y="1780381"/>
            <a:ext cx="0" cy="621392"/>
          </a:xfrm>
          <a:prstGeom prst="straightConnector1">
            <a:avLst/>
          </a:prstGeom>
          <a:noFill/>
          <a:ln w="63500" cap="rnd" cmpd="sng">
            <a:solidFill>
              <a:srgbClr val="00FF00"/>
            </a:solidFill>
            <a:prstDash val="solid"/>
            <a:miter/>
            <a:headEnd type="stealth" w="med" len="med"/>
            <a:tailEnd type="none" w="med" len="med"/>
          </a:ln>
        </p:spPr>
      </p:cxnSp>
      <p:cxnSp>
        <p:nvCxnSpPr>
          <p:cNvPr id="659" name="Shape 659"/>
          <p:cNvCxnSpPr/>
          <p:nvPr/>
        </p:nvCxnSpPr>
        <p:spPr>
          <a:xfrm rot="10800000">
            <a:off x="11690349" y="4181475"/>
            <a:ext cx="2400300" cy="17461"/>
          </a:xfrm>
          <a:prstGeom prst="straightConnector1">
            <a:avLst/>
          </a:prstGeom>
          <a:noFill/>
          <a:ln w="63500" cap="rnd" cmpd="sng">
            <a:solidFill>
              <a:srgbClr val="FF9900"/>
            </a:solidFill>
            <a:prstDash val="dash"/>
            <a:miter/>
            <a:headEnd type="stealth" w="med" len="med"/>
            <a:tailEnd type="none" w="med" len="med"/>
          </a:ln>
        </p:spPr>
      </p:cxnSp>
      <p:cxnSp>
        <p:nvCxnSpPr>
          <p:cNvPr id="660" name="Shape 660"/>
          <p:cNvCxnSpPr/>
          <p:nvPr/>
        </p:nvCxnSpPr>
        <p:spPr>
          <a:xfrm rot="10800000">
            <a:off x="11690349" y="5489575"/>
            <a:ext cx="2400300" cy="33336"/>
          </a:xfrm>
          <a:prstGeom prst="straightConnector1">
            <a:avLst/>
          </a:prstGeom>
          <a:noFill/>
          <a:ln w="63500" cap="rnd" cmpd="sng">
            <a:solidFill>
              <a:srgbClr val="FF9900"/>
            </a:solidFill>
            <a:prstDash val="dash"/>
            <a:miter/>
            <a:headEnd type="stealth" w="med" len="med"/>
            <a:tailEnd type="none" w="med" len="med"/>
          </a:ln>
        </p:spPr>
      </p:cxnSp>
      <p:cxnSp>
        <p:nvCxnSpPr>
          <p:cNvPr id="661" name="Shape 661"/>
          <p:cNvCxnSpPr/>
          <p:nvPr/>
        </p:nvCxnSpPr>
        <p:spPr>
          <a:xfrm rot="10800000">
            <a:off x="14150600" y="2753249"/>
            <a:ext cx="14999" cy="3511500"/>
          </a:xfrm>
          <a:prstGeom prst="straightConnector1">
            <a:avLst/>
          </a:prstGeom>
          <a:noFill/>
          <a:ln w="63500" cap="rnd" cmpd="sng">
            <a:solidFill>
              <a:srgbClr val="FF9900"/>
            </a:solidFill>
            <a:prstDash val="dash"/>
            <a:miter/>
            <a:headEnd type="stealth" w="med" len="med"/>
            <a:tailEnd type="none" w="med" len="med"/>
          </a:ln>
        </p:spPr>
      </p:cxnSp>
      <p:cxnSp>
        <p:nvCxnSpPr>
          <p:cNvPr id="662" name="Shape 662"/>
          <p:cNvCxnSpPr/>
          <p:nvPr/>
        </p:nvCxnSpPr>
        <p:spPr>
          <a:xfrm rot="10800000" flipH="1">
            <a:off x="9927550" y="6737349"/>
            <a:ext cx="2351700" cy="405300"/>
          </a:xfrm>
          <a:prstGeom prst="straightConnector1">
            <a:avLst/>
          </a:prstGeom>
          <a:noFill/>
          <a:ln w="63500" cap="rnd" cmpd="sng">
            <a:solidFill>
              <a:srgbClr val="FF9900"/>
            </a:solidFill>
            <a:prstDash val="dash"/>
            <a:miter/>
            <a:headEnd type="stealth" w="med" len="med"/>
            <a:tailEnd type="none" w="med" len="med"/>
          </a:ln>
        </p:spPr>
      </p:cxnSp>
      <p:sp>
        <p:nvSpPr>
          <p:cNvPr id="663" name="Shape 663"/>
          <p:cNvSpPr txBox="1"/>
          <p:nvPr/>
        </p:nvSpPr>
        <p:spPr>
          <a:xfrm>
            <a:off x="12369800" y="7340600"/>
            <a:ext cx="3467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Δίχτυ ασφαλείας</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Shape 6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Παράδειγμα</a:t>
            </a:r>
            <a:r>
              <a:rPr lang="en-US" sz="7600" u="none" strike="noStrike" cap="none" dirty="0">
                <a:solidFill>
                  <a:srgbClr val="FFD966"/>
                </a:solidFill>
                <a:latin typeface="Arial" charset="0"/>
                <a:ea typeface="Arial" charset="0"/>
                <a:cs typeface="Arial" charset="0"/>
                <a:sym typeface="Cabin"/>
              </a:rPr>
              <a:t> try / except</a:t>
            </a:r>
          </a:p>
        </p:txBody>
      </p:sp>
      <p:sp>
        <p:nvSpPr>
          <p:cNvPr id="669" name="Shape 669"/>
          <p:cNvSpPr txBox="1"/>
          <p:nvPr/>
        </p:nvSpPr>
        <p:spPr>
          <a:xfrm>
            <a:off x="9550401" y="3585854"/>
            <a:ext cx="6622478"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python3 </a:t>
            </a:r>
            <a:r>
              <a:rPr lang="en-US" sz="3000" i="0" u="none" strike="noStrike" cap="none" dirty="0" err="1">
                <a:solidFill>
                  <a:srgbClr val="FFFF00"/>
                </a:solidFill>
                <a:latin typeface="Courier"/>
                <a:ea typeface="Courier"/>
                <a:cs typeface="Courier"/>
                <a:sym typeface="Courier New"/>
              </a:rPr>
              <a:t>trynum.py</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Δώστε έναν αριθμό</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42</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Ωραία</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python3 trynum.py</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Δώστε έναν αριθμό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forty-two</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Δεν είναι αριθμός</a:t>
            </a:r>
            <a:r>
              <a:rPr lang="en-US" sz="3000" i="0" u="none" strike="noStrike" cap="none" dirty="0">
                <a:solidFill>
                  <a:schemeClr val="lt1"/>
                </a:solidFill>
                <a:latin typeface="Courier"/>
                <a:ea typeface="Courier"/>
                <a:cs typeface="Courier"/>
                <a:sym typeface="Courier New"/>
              </a:rPr>
              <a:t>$</a:t>
            </a:r>
          </a:p>
        </p:txBody>
      </p:sp>
      <p:sp>
        <p:nvSpPr>
          <p:cNvPr id="670" name="Shape 670"/>
          <p:cNvSpPr txBox="1"/>
          <p:nvPr/>
        </p:nvSpPr>
        <p:spPr>
          <a:xfrm>
            <a:off x="910375" y="2860675"/>
            <a:ext cx="85610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rawstr</a:t>
            </a:r>
            <a:r>
              <a:rPr lang="en-US" sz="3000" i="0" u="none" strike="noStrike" cap="none" dirty="0">
                <a:solidFill>
                  <a:srgbClr val="00FF00"/>
                </a:solidFill>
                <a:latin typeface="Courier"/>
                <a:ea typeface="Courier"/>
                <a:cs typeface="Courier"/>
                <a:sym typeface="Courier New"/>
              </a:rPr>
              <a:t> = input(‘</a:t>
            </a:r>
            <a:r>
              <a:rPr lang="el-GR" sz="3000" i="0" u="none" strike="noStrike" cap="none" dirty="0">
                <a:solidFill>
                  <a:srgbClr val="00FF00"/>
                </a:solidFill>
                <a:latin typeface="Courier"/>
                <a:ea typeface="Courier"/>
                <a:cs typeface="Courier"/>
                <a:sym typeface="Courier New"/>
              </a:rPr>
              <a:t>Δώστε έναν αριθμό</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try: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ival</a:t>
            </a:r>
            <a:r>
              <a:rPr lang="en-US" sz="3000" i="0" u="none" strike="noStrike" cap="none" dirty="0">
                <a:solidFill>
                  <a:srgbClr val="00FF00"/>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int</a:t>
            </a:r>
            <a:r>
              <a:rPr lang="en-US" sz="3000" i="0" u="none" strike="noStrike" cap="none" dirty="0">
                <a:solidFill>
                  <a:srgbClr val="00FF00"/>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rawstr</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except: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ival</a:t>
            </a:r>
            <a:r>
              <a:rPr lang="en-US" sz="3000" i="0" u="none" strike="noStrike" cap="none" dirty="0">
                <a:solidFill>
                  <a:srgbClr val="FF9900"/>
                </a:solidFill>
                <a:latin typeface="Courier"/>
                <a:ea typeface="Courier"/>
                <a:cs typeface="Courier"/>
                <a:sym typeface="Courier New"/>
              </a:rPr>
              <a:t> = -1</a:t>
            </a:r>
          </a:p>
          <a:p>
            <a:pPr marL="0" marR="0" lvl="0" indent="0" algn="l" rtl="0">
              <a:lnSpc>
                <a:spcPct val="100000"/>
              </a:lnSpc>
              <a:spcBef>
                <a:spcPts val="0"/>
              </a:spcBef>
              <a:spcAft>
                <a:spcPts val="0"/>
              </a:spcAft>
              <a:buClr>
                <a:srgbClr val="00FF00"/>
              </a:buClr>
              <a:buSzPct val="25000"/>
              <a:buFont typeface="Cabin"/>
              <a:buNone/>
            </a:pPr>
            <a:endParaRPr lang="en-US" sz="30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a:t>
            </a:r>
            <a:r>
              <a:rPr lang="en-US" sz="3000" i="0" u="none" strike="noStrike" cap="none" dirty="0" err="1">
                <a:solidFill>
                  <a:srgbClr val="00FF00"/>
                </a:solidFill>
                <a:latin typeface="Courier"/>
                <a:ea typeface="Courier"/>
                <a:cs typeface="Courier"/>
                <a:sym typeface="Courier New"/>
              </a:rPr>
              <a:t>ival</a:t>
            </a:r>
            <a:r>
              <a:rPr lang="en-US" sz="3000" i="0" u="none" strike="noStrike" cap="none" dirty="0">
                <a:solidFill>
                  <a:srgbClr val="00FF00"/>
                </a:solidFill>
                <a:latin typeface="Courier"/>
                <a:ea typeface="Courier"/>
                <a:cs typeface="Courier"/>
                <a:sym typeface="Courier New"/>
              </a:rPr>
              <a:t> &gt; 0 :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a:t>
            </a:r>
            <a:r>
              <a:rPr lang="el-GR" sz="3000" i="0" u="none" strike="noStrike" cap="none" dirty="0">
                <a:solidFill>
                  <a:srgbClr val="00FF00"/>
                </a:solidFill>
                <a:latin typeface="Courier"/>
                <a:ea typeface="Courier"/>
                <a:cs typeface="Courier"/>
                <a:sym typeface="Courier New"/>
              </a:rPr>
              <a:t>Ωραία</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else: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a:t>
            </a:r>
            <a:r>
              <a:rPr lang="el-GR" sz="3000" i="0" u="none" strike="noStrike" cap="none" dirty="0">
                <a:solidFill>
                  <a:srgbClr val="00FF00"/>
                </a:solidFill>
                <a:latin typeface="Courier"/>
                <a:ea typeface="Courier"/>
                <a:cs typeface="Courier"/>
                <a:sym typeface="Courier New"/>
              </a:rPr>
              <a:t>Δεν είναι αριθμός</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Συγκριτικοί Τελεστές</a:t>
            </a:r>
            <a:endParaRPr lang="en-US" sz="7600" u="none" strike="noStrike" cap="none" dirty="0">
              <a:solidFill>
                <a:srgbClr val="FFD966"/>
              </a:solidFill>
              <a:latin typeface="Arial" charset="0"/>
              <a:ea typeface="Arial" charset="0"/>
              <a:cs typeface="Arial" charset="0"/>
              <a:sym typeface="Cabin"/>
            </a:endParaRPr>
          </a:p>
        </p:txBody>
      </p:sp>
      <p:sp>
        <p:nvSpPr>
          <p:cNvPr id="282" name="Shape 282"/>
          <p:cNvSpPr txBox="1">
            <a:spLocks noGrp="1"/>
          </p:cNvSpPr>
          <p:nvPr>
            <p:ph type="body" idx="1"/>
          </p:nvPr>
        </p:nvSpPr>
        <p:spPr>
          <a:xfrm>
            <a:off x="502920" y="2603501"/>
            <a:ext cx="7312638" cy="5158685"/>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l-GR" sz="2800" u="none" strike="noStrike" cap="none" dirty="0">
                <a:solidFill>
                  <a:srgbClr val="FFFF00"/>
                </a:solidFill>
                <a:latin typeface="Arial" charset="0"/>
                <a:ea typeface="Arial" charset="0"/>
                <a:cs typeface="Arial" charset="0"/>
                <a:sym typeface="Cabin"/>
              </a:rPr>
              <a:t>Λογικές</a:t>
            </a:r>
            <a:r>
              <a:rPr lang="en-US" sz="2800" u="none" strike="noStrike" cap="none" dirty="0">
                <a:solidFill>
                  <a:srgbClr val="FFFF00"/>
                </a:solidFill>
                <a:latin typeface="Arial" charset="0"/>
                <a:ea typeface="Arial" charset="0"/>
                <a:cs typeface="Arial" charset="0"/>
                <a:sym typeface="Cabin"/>
              </a:rPr>
              <a:t> </a:t>
            </a:r>
            <a:r>
              <a:rPr lang="el-GR" sz="2800" u="none" strike="noStrike" cap="none" dirty="0">
                <a:solidFill>
                  <a:srgbClr val="FFFF00"/>
                </a:solidFill>
                <a:latin typeface="Arial" charset="0"/>
                <a:ea typeface="Arial" charset="0"/>
                <a:cs typeface="Arial" charset="0"/>
                <a:sym typeface="Cabin"/>
              </a:rPr>
              <a:t>εκφράσεις </a:t>
            </a:r>
            <a:r>
              <a:rPr lang="el-GR" sz="2800" u="none" strike="noStrike" cap="none" dirty="0">
                <a:solidFill>
                  <a:srgbClr val="FFFFFF"/>
                </a:solidFill>
                <a:latin typeface="Arial" charset="0"/>
                <a:ea typeface="Arial" charset="0"/>
                <a:cs typeface="Arial" charset="0"/>
                <a:sym typeface="Cabin"/>
              </a:rPr>
              <a:t>θέτουν μια ερώτηση και παράγουν ως αποτέλεσμα ένα Ναι ή Όχι, το οποίο χρησιμοποιούμε για να ελέγξουμε τη ροή του προγράμματος</a:t>
            </a:r>
            <a:endParaRPr lang="en-US" sz="2800" u="none" strike="noStrike" cap="none" dirty="0">
              <a:solidFill>
                <a:srgbClr val="FFFFFF"/>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FF00"/>
              </a:buClr>
              <a:buSzPct val="100000"/>
              <a:buFont typeface="Cabin"/>
              <a:buChar char="•"/>
            </a:pPr>
            <a:r>
              <a:rPr lang="el-GR" sz="2800" u="none" strike="noStrike" cap="none" dirty="0">
                <a:solidFill>
                  <a:srgbClr val="FFFFFF"/>
                </a:solidFill>
                <a:latin typeface="Arial" charset="0"/>
                <a:ea typeface="Arial" charset="0"/>
                <a:cs typeface="Arial" charset="0"/>
                <a:sym typeface="Cabin"/>
              </a:rPr>
              <a:t>Οι </a:t>
            </a:r>
            <a:r>
              <a:rPr lang="el-GR" sz="2800" u="none" strike="noStrike" cap="none" dirty="0">
                <a:solidFill>
                  <a:srgbClr val="FFFF00"/>
                </a:solidFill>
                <a:latin typeface="Arial" charset="0"/>
                <a:ea typeface="Arial" charset="0"/>
                <a:cs typeface="Arial" charset="0"/>
                <a:sym typeface="Cabin"/>
              </a:rPr>
              <a:t>Λογικές</a:t>
            </a:r>
            <a:r>
              <a:rPr lang="en-US" sz="2800" u="none" strike="noStrike" cap="none" dirty="0">
                <a:solidFill>
                  <a:srgbClr val="FFFF00"/>
                </a:solidFill>
                <a:latin typeface="Arial" charset="0"/>
                <a:ea typeface="Arial" charset="0"/>
                <a:cs typeface="Arial" charset="0"/>
                <a:sym typeface="Cabin"/>
              </a:rPr>
              <a:t> </a:t>
            </a:r>
            <a:r>
              <a:rPr lang="el-GR" sz="2800" u="none" strike="noStrike" cap="none" dirty="0">
                <a:solidFill>
                  <a:srgbClr val="FFFF00"/>
                </a:solidFill>
                <a:latin typeface="Arial" charset="0"/>
                <a:ea typeface="Arial" charset="0"/>
                <a:cs typeface="Arial" charset="0"/>
                <a:sym typeface="Cabin"/>
              </a:rPr>
              <a:t>εκφράσεις </a:t>
            </a:r>
            <a:r>
              <a:rPr lang="el-GR" sz="2800" u="none" strike="noStrike" cap="none" dirty="0">
                <a:solidFill>
                  <a:schemeClr val="bg1"/>
                </a:solidFill>
                <a:latin typeface="Arial" charset="0"/>
                <a:ea typeface="Arial" charset="0"/>
                <a:cs typeface="Arial" charset="0"/>
                <a:sym typeface="Cabin"/>
              </a:rPr>
              <a:t>με </a:t>
            </a:r>
            <a:r>
              <a:rPr lang="el-GR" sz="2800" dirty="0">
                <a:solidFill>
                  <a:srgbClr val="FFFFFF"/>
                </a:solidFill>
                <a:latin typeface="Arial" charset="0"/>
                <a:ea typeface="Arial" charset="0"/>
                <a:cs typeface="Arial" charset="0"/>
                <a:sym typeface="Cabin"/>
              </a:rPr>
              <a:t>χρήση</a:t>
            </a:r>
            <a:r>
              <a:rPr lang="en-US" sz="2800" u="none" strike="noStrike" cap="none" dirty="0">
                <a:solidFill>
                  <a:srgbClr val="FFFFFF"/>
                </a:solidFill>
                <a:latin typeface="Arial" charset="0"/>
                <a:ea typeface="Arial" charset="0"/>
                <a:cs typeface="Arial" charset="0"/>
                <a:sym typeface="Cabin"/>
              </a:rPr>
              <a:t> </a:t>
            </a:r>
            <a:r>
              <a:rPr lang="el-GR" sz="2800" u="none" strike="noStrike" cap="none" dirty="0">
                <a:solidFill>
                  <a:srgbClr val="00FFFF"/>
                </a:solidFill>
                <a:latin typeface="Arial" charset="0"/>
                <a:ea typeface="Arial" charset="0"/>
                <a:cs typeface="Arial" charset="0"/>
                <a:sym typeface="Cabin"/>
              </a:rPr>
              <a:t>συγκριτικών τελεστών</a:t>
            </a:r>
            <a:r>
              <a:rPr lang="en-US" sz="2800" u="none" strike="noStrike" cap="none" dirty="0">
                <a:solidFill>
                  <a:srgbClr val="FFFFFF"/>
                </a:solidFill>
                <a:latin typeface="Arial" charset="0"/>
                <a:ea typeface="Arial" charset="0"/>
                <a:cs typeface="Arial" charset="0"/>
                <a:sym typeface="Cabin"/>
              </a:rPr>
              <a:t> </a:t>
            </a:r>
            <a:r>
              <a:rPr lang="el-GR" sz="2800" dirty="0">
                <a:solidFill>
                  <a:srgbClr val="FFFFFF"/>
                </a:solidFill>
                <a:latin typeface="Arial" charset="0"/>
                <a:ea typeface="Arial" charset="0"/>
                <a:cs typeface="Arial" charset="0"/>
                <a:sym typeface="Cabin"/>
              </a:rPr>
              <a:t>έχουν ως αποτέλεσμα</a:t>
            </a:r>
            <a:r>
              <a:rPr lang="en-US" sz="2800" u="none" strike="noStrike" cap="none" dirty="0">
                <a:solidFill>
                  <a:srgbClr val="FFFFFF"/>
                </a:solidFill>
                <a:latin typeface="Arial" charset="0"/>
                <a:ea typeface="Arial" charset="0"/>
                <a:cs typeface="Arial" charset="0"/>
                <a:sym typeface="Cabin"/>
              </a:rPr>
              <a:t> </a:t>
            </a:r>
            <a:r>
              <a:rPr lang="el-GR" sz="2800" u="none" strike="noStrike" cap="none" dirty="0">
                <a:solidFill>
                  <a:srgbClr val="FFFFFF"/>
                </a:solidFill>
                <a:latin typeface="Arial" charset="0"/>
                <a:ea typeface="Arial" charset="0"/>
                <a:cs typeface="Arial" charset="0"/>
                <a:sym typeface="Cabin"/>
              </a:rPr>
              <a:t>Αληθής</a:t>
            </a:r>
            <a:r>
              <a:rPr lang="en-US" sz="2800" u="none" strike="noStrike" cap="none" dirty="0">
                <a:solidFill>
                  <a:srgbClr val="FFFFFF"/>
                </a:solidFill>
                <a:latin typeface="Arial" charset="0"/>
                <a:ea typeface="Arial" charset="0"/>
                <a:cs typeface="Arial" charset="0"/>
                <a:sym typeface="Cabin"/>
              </a:rPr>
              <a:t> / </a:t>
            </a:r>
            <a:r>
              <a:rPr lang="el-GR" sz="2800" u="none" strike="noStrike" cap="none" dirty="0">
                <a:solidFill>
                  <a:srgbClr val="FFFFFF"/>
                </a:solidFill>
                <a:latin typeface="Arial" charset="0"/>
                <a:ea typeface="Arial" charset="0"/>
                <a:cs typeface="Arial" charset="0"/>
                <a:sym typeface="Cabin"/>
              </a:rPr>
              <a:t>Ψευδής</a:t>
            </a:r>
            <a:r>
              <a:rPr lang="en-US" sz="2800" u="none" strike="noStrike" cap="none" dirty="0">
                <a:solidFill>
                  <a:srgbClr val="FFFFFF"/>
                </a:solidFill>
                <a:latin typeface="Arial" charset="0"/>
                <a:ea typeface="Arial" charset="0"/>
                <a:cs typeface="Arial" charset="0"/>
                <a:sym typeface="Cabin"/>
              </a:rPr>
              <a:t> </a:t>
            </a:r>
            <a:r>
              <a:rPr lang="el-GR" sz="2800" u="none" strike="noStrike" cap="none" dirty="0">
                <a:solidFill>
                  <a:srgbClr val="FFFFFF"/>
                </a:solidFill>
                <a:latin typeface="Arial" charset="0"/>
                <a:ea typeface="Arial" charset="0"/>
                <a:cs typeface="Arial" charset="0"/>
                <a:sym typeface="Cabin"/>
              </a:rPr>
              <a:t>ή</a:t>
            </a:r>
            <a:r>
              <a:rPr lang="en-US" sz="2800" u="none" strike="noStrike" cap="none" dirty="0">
                <a:solidFill>
                  <a:srgbClr val="FFFFFF"/>
                </a:solidFill>
                <a:latin typeface="Arial" charset="0"/>
                <a:ea typeface="Arial" charset="0"/>
                <a:cs typeface="Arial" charset="0"/>
                <a:sym typeface="Cabin"/>
              </a:rPr>
              <a:t> </a:t>
            </a:r>
            <a:r>
              <a:rPr lang="el-GR" sz="2800" u="none" strike="noStrike" cap="none" dirty="0">
                <a:solidFill>
                  <a:srgbClr val="FFFFFF"/>
                </a:solidFill>
                <a:latin typeface="Arial" charset="0"/>
                <a:ea typeface="Arial" charset="0"/>
                <a:cs typeface="Arial" charset="0"/>
                <a:sym typeface="Cabin"/>
              </a:rPr>
              <a:t>Ναι</a:t>
            </a:r>
            <a:r>
              <a:rPr lang="en-US" sz="2800" u="none" strike="noStrike" cap="none" dirty="0">
                <a:solidFill>
                  <a:srgbClr val="FFFFFF"/>
                </a:solidFill>
                <a:latin typeface="Arial" charset="0"/>
                <a:ea typeface="Arial" charset="0"/>
                <a:cs typeface="Arial" charset="0"/>
                <a:sym typeface="Cabin"/>
              </a:rPr>
              <a:t> / </a:t>
            </a:r>
            <a:r>
              <a:rPr lang="el-GR" sz="2800" u="none" strike="noStrike" cap="none" dirty="0">
                <a:solidFill>
                  <a:srgbClr val="FFFFFF"/>
                </a:solidFill>
                <a:latin typeface="Arial" charset="0"/>
                <a:ea typeface="Arial" charset="0"/>
                <a:cs typeface="Arial" charset="0"/>
                <a:sym typeface="Cabin"/>
              </a:rPr>
              <a:t>Όχι</a:t>
            </a:r>
            <a:endParaRPr lang="en-US" sz="2800" u="none" strike="noStrike" cap="none" dirty="0">
              <a:solidFill>
                <a:srgbClr val="FFFFFF"/>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FFFF"/>
              </a:buClr>
              <a:buSzPct val="100000"/>
              <a:buFont typeface="Cabin"/>
              <a:buChar char="•"/>
            </a:pPr>
            <a:r>
              <a:rPr lang="el-GR" sz="2800" u="none" strike="noStrike" cap="none" dirty="0">
                <a:solidFill>
                  <a:srgbClr val="FFFFFF"/>
                </a:solidFill>
                <a:latin typeface="Arial" charset="0"/>
                <a:ea typeface="Arial" charset="0"/>
                <a:cs typeface="Arial" charset="0"/>
                <a:sym typeface="Cabin"/>
              </a:rPr>
              <a:t>Οι συγκριτικοί τελεστ</a:t>
            </a:r>
            <a:r>
              <a:rPr lang="el-GR" sz="2800" dirty="0">
                <a:solidFill>
                  <a:srgbClr val="FFFFFF"/>
                </a:solidFill>
                <a:latin typeface="Arial" charset="0"/>
                <a:ea typeface="Arial" charset="0"/>
                <a:cs typeface="Arial" charset="0"/>
                <a:sym typeface="Cabin"/>
              </a:rPr>
              <a:t>ές κοιτούν τις μεταβλητές αλλά δεν αλλάζουν τις μεταβλητές</a:t>
            </a:r>
            <a:endParaRPr lang="en-US" sz="2800" u="none" strike="noStrike" cap="none" dirty="0">
              <a:solidFill>
                <a:srgbClr val="FFFFFF"/>
              </a:solidFill>
              <a:latin typeface="Arial" charset="0"/>
              <a:ea typeface="Arial" charset="0"/>
              <a:cs typeface="Arial" charset="0"/>
              <a:sym typeface="Cabin"/>
            </a:endParaRPr>
          </a:p>
        </p:txBody>
      </p:sp>
      <p:sp>
        <p:nvSpPr>
          <p:cNvPr id="283" name="Shape 283"/>
          <p:cNvSpPr txBox="1"/>
          <p:nvPr/>
        </p:nvSpPr>
        <p:spPr>
          <a:xfrm>
            <a:off x="4377856" y="7762186"/>
            <a:ext cx="9042900" cy="48148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2400" u="sng" strike="noStrike" cap="none" dirty="0">
                <a:solidFill>
                  <a:srgbClr val="FFFF00"/>
                </a:solidFill>
                <a:latin typeface="Arial" charset="0"/>
                <a:ea typeface="Arial" charset="0"/>
                <a:cs typeface="Arial" charset="0"/>
                <a:sym typeface="Cabin"/>
                <a:hlinkClick r:id="rId3"/>
              </a:rPr>
              <a:t>http://en.wikipedia.org/wiki/George_Boole</a:t>
            </a:r>
          </a:p>
        </p:txBody>
      </p:sp>
      <p:sp>
        <p:nvSpPr>
          <p:cNvPr id="284" name="Shape 284"/>
          <p:cNvSpPr txBox="1"/>
          <p:nvPr/>
        </p:nvSpPr>
        <p:spPr>
          <a:xfrm>
            <a:off x="8647563" y="6721189"/>
            <a:ext cx="6744837" cy="781148"/>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chemeClr val="lt1"/>
              </a:buClr>
              <a:buSzPct val="25000"/>
              <a:buFont typeface="Cabin"/>
              <a:buNone/>
            </a:pPr>
            <a:r>
              <a:rPr lang="el-GR" sz="3000" u="none" strike="noStrike" cap="none" dirty="0">
                <a:solidFill>
                  <a:schemeClr val="lt1"/>
                </a:solidFill>
                <a:latin typeface="Arial" charset="0"/>
                <a:ea typeface="Arial" charset="0"/>
                <a:cs typeface="Arial" charset="0"/>
                <a:sym typeface="Cabin"/>
              </a:rPr>
              <a:t>Να θυμάστε</a:t>
            </a:r>
            <a:r>
              <a:rPr lang="en-US" sz="3000" u="none" strike="noStrike" cap="none" dirty="0">
                <a:solidFill>
                  <a:schemeClr val="lt1"/>
                </a:solidFill>
                <a:latin typeface="Arial" charset="0"/>
                <a:ea typeface="Arial" charset="0"/>
                <a:cs typeface="Arial" charset="0"/>
                <a:sym typeface="Cabin"/>
              </a:rPr>
              <a:t>: </a:t>
            </a:r>
            <a:endParaRPr lang="el-GR" sz="3000" u="none" strike="noStrike" cap="none" dirty="0">
              <a:solidFill>
                <a:schemeClr val="lt1"/>
              </a:solidFill>
              <a:latin typeface="Arial" charset="0"/>
              <a:ea typeface="Arial" charset="0"/>
              <a:cs typeface="Arial" charset="0"/>
              <a:sym typeface="Cabin"/>
            </a:endParaRPr>
          </a:p>
          <a:p>
            <a:pPr marL="0" marR="0" lvl="0" indent="0" rtl="0">
              <a:lnSpc>
                <a:spcPct val="100000"/>
              </a:lnSpc>
              <a:spcBef>
                <a:spcPts val="0"/>
              </a:spcBef>
              <a:spcAft>
                <a:spcPts val="0"/>
              </a:spcAft>
              <a:buClr>
                <a:schemeClr val="lt1"/>
              </a:buClr>
              <a:buSzPct val="25000"/>
              <a:buFont typeface="Cabin"/>
              <a:buNone/>
            </a:pPr>
            <a:r>
              <a:rPr lang="el-GR" sz="3000" u="none" strike="noStrike" cap="none" dirty="0">
                <a:solidFill>
                  <a:schemeClr val="lt1"/>
                </a:solidFill>
                <a:latin typeface="Arial" charset="0"/>
                <a:ea typeface="Arial" charset="0"/>
                <a:cs typeface="Arial" charset="0"/>
                <a:sym typeface="Cabin"/>
              </a:rPr>
              <a:t>το </a:t>
            </a:r>
            <a:r>
              <a:rPr lang="en-US" sz="3000" b="0" i="0" u="none" strike="noStrike" cap="none" dirty="0">
                <a:solidFill>
                  <a:schemeClr val="lt1"/>
                </a:solidFill>
                <a:latin typeface="Arial"/>
                <a:ea typeface="Arial"/>
                <a:cs typeface="Arial"/>
                <a:sym typeface="Arial"/>
              </a:rPr>
              <a:t>“</a:t>
            </a:r>
            <a:r>
              <a:rPr lang="en-US" sz="3000" u="none" strike="noStrike" cap="none" dirty="0">
                <a:solidFill>
                  <a:schemeClr val="lt1"/>
                </a:solidFill>
                <a:latin typeface="Arial" charset="0"/>
                <a:ea typeface="Arial" charset="0"/>
                <a:cs typeface="Arial" charset="0"/>
                <a:sym typeface="Cabin"/>
              </a:rPr>
              <a:t>=</a:t>
            </a:r>
            <a:r>
              <a:rPr lang="en-US" sz="3000" b="0" i="0" u="none" strike="noStrike" cap="none" dirty="0">
                <a:solidFill>
                  <a:schemeClr val="lt1"/>
                </a:solidFill>
                <a:latin typeface="Arial"/>
                <a:ea typeface="Arial"/>
                <a:cs typeface="Arial"/>
                <a:sym typeface="Arial"/>
              </a:rPr>
              <a:t>”</a:t>
            </a:r>
            <a:r>
              <a:rPr lang="en-US" sz="3000" u="none" strike="noStrike" cap="none" dirty="0">
                <a:solidFill>
                  <a:schemeClr val="lt1"/>
                </a:solidFill>
                <a:latin typeface="Arial" charset="0"/>
                <a:ea typeface="Arial" charset="0"/>
                <a:cs typeface="Arial" charset="0"/>
                <a:sym typeface="Cabin"/>
              </a:rPr>
              <a:t> </a:t>
            </a:r>
            <a:r>
              <a:rPr lang="el-GR" sz="3000" u="none" strike="noStrike" cap="none" dirty="0">
                <a:solidFill>
                  <a:schemeClr val="lt1"/>
                </a:solidFill>
                <a:latin typeface="Arial" charset="0"/>
                <a:ea typeface="Arial" charset="0"/>
                <a:cs typeface="Arial" charset="0"/>
                <a:sym typeface="Cabin"/>
              </a:rPr>
              <a:t>χρησιμοποιείται για εκχώρηση</a:t>
            </a:r>
            <a:r>
              <a:rPr lang="en-US" sz="3000" u="none" strike="noStrike" cap="none" dirty="0">
                <a:solidFill>
                  <a:schemeClr val="lt1"/>
                </a:solidFill>
                <a:latin typeface="Arial" charset="0"/>
                <a:ea typeface="Arial" charset="0"/>
                <a:cs typeface="Arial" charset="0"/>
                <a:sym typeface="Cabin"/>
              </a:rPr>
              <a:t>.</a:t>
            </a:r>
          </a:p>
        </p:txBody>
      </p:sp>
      <p:graphicFrame>
        <p:nvGraphicFramePr>
          <p:cNvPr id="285" name="Shape 285"/>
          <p:cNvGraphicFramePr/>
          <p:nvPr>
            <p:extLst>
              <p:ext uri="{D42A27DB-BD31-4B8C-83A1-F6EECF244321}">
                <p14:modId xmlns:p14="http://schemas.microsoft.com/office/powerpoint/2010/main" val="3735299036"/>
              </p:ext>
            </p:extLst>
          </p:nvPr>
        </p:nvGraphicFramePr>
        <p:xfrm>
          <a:off x="8647564" y="2530257"/>
          <a:ext cx="7105516" cy="3873170"/>
        </p:xfrm>
        <a:graphic>
          <a:graphicData uri="http://schemas.openxmlformats.org/drawingml/2006/table">
            <a:tbl>
              <a:tblPr>
                <a:noFill/>
                <a:tableStyleId>{B8F067E2-09F7-453C-9FDD-70E00E45BC5A}</a:tableStyleId>
              </a:tblPr>
              <a:tblGrid>
                <a:gridCol w="2276726">
                  <a:extLst>
                    <a:ext uri="{9D8B030D-6E8A-4147-A177-3AD203B41FA5}">
                      <a16:colId xmlns:a16="http://schemas.microsoft.com/office/drawing/2014/main" val="20000"/>
                    </a:ext>
                  </a:extLst>
                </a:gridCol>
                <a:gridCol w="4828790">
                  <a:extLst>
                    <a:ext uri="{9D8B030D-6E8A-4147-A177-3AD203B41FA5}">
                      <a16:colId xmlns:a16="http://schemas.microsoft.com/office/drawing/2014/main" val="20001"/>
                    </a:ext>
                  </a:extLst>
                </a:gridCol>
              </a:tblGrid>
              <a:tr h="579425">
                <a:tc>
                  <a:txBody>
                    <a:bodyPr/>
                    <a:lstStyle/>
                    <a:p>
                      <a:pPr marL="0" lvl="0" indent="0" algn="ctr" rtl="0">
                        <a:lnSpc>
                          <a:spcPct val="100000"/>
                        </a:lnSpc>
                        <a:spcBef>
                          <a:spcPts val="0"/>
                        </a:spcBef>
                        <a:spcAft>
                          <a:spcPts val="0"/>
                        </a:spcAft>
                        <a:buClr>
                          <a:srgbClr val="00FFFF"/>
                        </a:buClr>
                        <a:buSzPct val="25000"/>
                        <a:buFont typeface="Cabin"/>
                        <a:buNone/>
                      </a:pPr>
                      <a:r>
                        <a:rPr lang="en-US" sz="3300" b="0" i="0" u="none" dirty="0">
                          <a:solidFill>
                            <a:srgbClr val="00FFFF"/>
                          </a:solidFill>
                          <a:latin typeface="Arial" charset="0"/>
                          <a:ea typeface="Arial" charset="0"/>
                          <a:cs typeface="Arial" charset="0"/>
                          <a:sym typeface="Cabin"/>
                        </a:rPr>
                        <a:t>Python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l-GR" sz="3300" b="0" i="0" u="none" dirty="0">
                          <a:solidFill>
                            <a:srgbClr val="FFFF00"/>
                          </a:solidFill>
                          <a:latin typeface="Arial" charset="0"/>
                          <a:ea typeface="Arial" charset="0"/>
                          <a:cs typeface="Arial" charset="0"/>
                          <a:sym typeface="Cabin"/>
                        </a:rPr>
                        <a:t>Σημασία</a:t>
                      </a:r>
                      <a:endParaRPr lang="en-US" sz="3300" b="0" i="0" u="none" dirty="0">
                        <a:solidFill>
                          <a:srgbClr val="FFFF00"/>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&lt;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Μικρότερο από</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&lt;=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Μικρότερο από ή ίσο με</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 == </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Ίσο με</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&gt;=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Μεγαλύτερο από ή ίσο με</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&gt;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Μεγαλύτερο από </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Όχι ίσο / Διάφορο</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title"/>
          </p:nvPr>
        </p:nvSpPr>
        <p:spPr>
          <a:xfrm>
            <a:off x="1155700" y="745588"/>
            <a:ext cx="1325880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689" name="Shape 689"/>
          <p:cNvSpPr txBox="1">
            <a:spLocks noGrp="1"/>
          </p:cNvSpPr>
          <p:nvPr>
            <p:ph type="body" idx="1"/>
          </p:nvPr>
        </p:nvSpPr>
        <p:spPr>
          <a:xfrm>
            <a:off x="1155700" y="2945058"/>
            <a:ext cx="13932000" cy="4705644"/>
          </a:xfrm>
          <a:prstGeom prst="rect">
            <a:avLst/>
          </a:prstGeom>
          <a:noFill/>
          <a:ln>
            <a:noFill/>
          </a:ln>
        </p:spPr>
        <p:txBody>
          <a:bodyPr lIns="38100" tIns="38100" rIns="38100" bIns="38100" anchor="t" anchorCtr="0">
            <a:noAutofit/>
          </a:bodyPr>
          <a:lstStyle/>
          <a:p>
            <a:pPr marL="685800" marR="0" lvl="0" indent="-437896" algn="l" rtl="0">
              <a:lnSpc>
                <a:spcPct val="8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Συγκριτικοί τελεστές</a:t>
            </a:r>
            <a:r>
              <a:rPr lang="en-US" sz="3600" u="none" strike="noStrike" cap="none" dirty="0">
                <a:solidFill>
                  <a:schemeClr val="lt1"/>
                </a:solidFill>
                <a:latin typeface="Arial" charset="0"/>
                <a:ea typeface="Arial" charset="0"/>
                <a:cs typeface="Arial" charset="0"/>
                <a:sym typeface="Cabin"/>
              </a:rPr>
              <a:t>  </a:t>
            </a:r>
            <a:br>
              <a:rPr lang="en-US" sz="3600" u="none" strike="noStrike" cap="none" dirty="0">
                <a:solidFill>
                  <a:schemeClr val="lt1"/>
                </a:solidFill>
                <a:latin typeface="Arial" charset="0"/>
                <a:ea typeface="Arial" charset="0"/>
                <a:cs typeface="Arial" charset="0"/>
                <a:sym typeface="Cabin"/>
              </a:rPr>
            </a:br>
            <a:r>
              <a:rPr lang="en-US" sz="3600" u="none" strike="noStrike" cap="none" dirty="0">
                <a:solidFill>
                  <a:srgbClr val="00FFFF"/>
                </a:solidFill>
                <a:latin typeface="Arial" charset="0"/>
                <a:ea typeface="Arial" charset="0"/>
                <a:cs typeface="Arial" charset="0"/>
                <a:sym typeface="Cabin"/>
              </a:rPr>
              <a:t>==   &lt;=   &gt;=   &gt;   &lt;   !=</a:t>
            </a:r>
          </a:p>
          <a:p>
            <a:pPr marL="685800" marR="0" lvl="0" indent="-437896" algn="l" rtl="0">
              <a:lnSpc>
                <a:spcPct val="8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Εσοχή</a:t>
            </a:r>
            <a:endParaRPr lang="en-US" sz="3600" u="none" strike="noStrike" cap="none" dirty="0">
              <a:solidFill>
                <a:schemeClr val="lt1"/>
              </a:solidFill>
              <a:latin typeface="Arial" charset="0"/>
              <a:ea typeface="Arial" charset="0"/>
              <a:cs typeface="Arial" charset="0"/>
              <a:sym typeface="Cabin"/>
            </a:endParaRPr>
          </a:p>
          <a:p>
            <a:pPr marL="685800" marR="0" lvl="0" indent="-437896" algn="l" rtl="0">
              <a:lnSpc>
                <a:spcPct val="8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Απλή Επιλογή</a:t>
            </a:r>
            <a:endParaRPr lang="en-US" sz="3600" dirty="0">
              <a:solidFill>
                <a:schemeClr val="lt1"/>
              </a:solidFill>
              <a:latin typeface="Arial" charset="0"/>
              <a:ea typeface="Arial" charset="0"/>
              <a:cs typeface="Arial" charset="0"/>
              <a:sym typeface="Cabin"/>
            </a:endParaRPr>
          </a:p>
          <a:p>
            <a:pPr marL="685800" marR="0" lvl="0" indent="-437896" algn="l" rtl="0">
              <a:lnSpc>
                <a:spcPct val="8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Σύνθετη Επιλογή</a:t>
            </a:r>
            <a:r>
              <a:rPr lang="en-US" sz="3600" dirty="0">
                <a:solidFill>
                  <a:schemeClr val="lt1"/>
                </a:solidFill>
                <a:latin typeface="Arial" charset="0"/>
                <a:ea typeface="Arial" charset="0"/>
                <a:cs typeface="Arial" charset="0"/>
                <a:sym typeface="Cabin"/>
              </a:rPr>
              <a:t>:</a:t>
            </a:r>
            <a:br>
              <a:rPr lang="en-US" sz="3600" dirty="0">
                <a:solidFill>
                  <a:schemeClr val="lt1"/>
                </a:solidFill>
                <a:latin typeface="Arial" charset="0"/>
                <a:ea typeface="Arial" charset="0"/>
                <a:cs typeface="Arial" charset="0"/>
                <a:sym typeface="Cabin"/>
              </a:rPr>
            </a:br>
            <a:r>
              <a:rPr lang="en-US" sz="3600" dirty="0">
                <a:solidFill>
                  <a:srgbClr val="00FF00"/>
                </a:solidFill>
                <a:latin typeface="Arial" charset="0"/>
                <a:ea typeface="Arial" charset="0"/>
                <a:cs typeface="Arial" charset="0"/>
                <a:sym typeface="Cabin"/>
              </a:rPr>
              <a:t>if:</a:t>
            </a:r>
            <a:r>
              <a:rPr lang="en-US" sz="3600"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και</a:t>
            </a:r>
            <a:r>
              <a:rPr lang="en-US" sz="3600" dirty="0">
                <a:solidFill>
                  <a:schemeClr val="lt1"/>
                </a:solidFill>
                <a:latin typeface="Arial" charset="0"/>
                <a:ea typeface="Arial" charset="0"/>
                <a:cs typeface="Arial" charset="0"/>
                <a:sym typeface="Cabin"/>
              </a:rPr>
              <a:t>  </a:t>
            </a:r>
            <a:r>
              <a:rPr lang="en-US" sz="3600" dirty="0">
                <a:solidFill>
                  <a:srgbClr val="00FF00"/>
                </a:solidFill>
                <a:latin typeface="Arial" charset="0"/>
                <a:ea typeface="Arial" charset="0"/>
                <a:cs typeface="Arial" charset="0"/>
                <a:sym typeface="Cabin"/>
              </a:rPr>
              <a:t>else:</a:t>
            </a:r>
          </a:p>
        </p:txBody>
      </p:sp>
      <p:sp>
        <p:nvSpPr>
          <p:cNvPr id="690" name="Shape 690"/>
          <p:cNvSpPr txBox="1">
            <a:spLocks noGrp="1"/>
          </p:cNvSpPr>
          <p:nvPr>
            <p:ph type="body" idx="4294967295"/>
          </p:nvPr>
        </p:nvSpPr>
        <p:spPr>
          <a:xfrm>
            <a:off x="7967691" y="2945058"/>
            <a:ext cx="7000406" cy="4782860"/>
          </a:xfrm>
          <a:prstGeom prst="rect">
            <a:avLst/>
          </a:prstGeom>
          <a:noFill/>
          <a:ln>
            <a:noFill/>
          </a:ln>
        </p:spPr>
        <p:txBody>
          <a:bodyPr lIns="38100" tIns="38100" rIns="38100" bIns="38100" anchor="t" anchorCtr="0">
            <a:noAutofit/>
          </a:bodyPr>
          <a:lstStyle/>
          <a:p>
            <a:pPr marL="685800" marR="0" lvl="0" indent="-437896" algn="l" rtl="0">
              <a:lnSpc>
                <a:spcPct val="80000"/>
              </a:lnSpc>
              <a:spcBef>
                <a:spcPts val="0"/>
              </a:spcBef>
              <a:spcAft>
                <a:spcPts val="0"/>
              </a:spcAft>
              <a:buClr>
                <a:schemeClr val="lt1"/>
              </a:buClr>
              <a:buSzPct val="100000"/>
              <a:buFont typeface="Cabin"/>
              <a:buChar char="•"/>
            </a:pPr>
            <a:r>
              <a:rPr lang="el-GR" sz="3600" u="none" strike="noStrike" cap="none" dirty="0" err="1">
                <a:solidFill>
                  <a:schemeClr val="lt1"/>
                </a:solidFill>
                <a:latin typeface="Arial" charset="0"/>
                <a:ea typeface="Arial" charset="0"/>
                <a:cs typeface="Arial" charset="0"/>
                <a:sym typeface="Cabin"/>
              </a:rPr>
              <a:t>Εμφωλευμένη</a:t>
            </a:r>
            <a:r>
              <a:rPr lang="el-GR" sz="3600" u="none" strike="noStrike" cap="none" dirty="0">
                <a:solidFill>
                  <a:schemeClr val="lt1"/>
                </a:solidFill>
                <a:latin typeface="Arial" charset="0"/>
                <a:ea typeface="Arial" charset="0"/>
                <a:cs typeface="Arial" charset="0"/>
                <a:sym typeface="Cabin"/>
              </a:rPr>
              <a:t> Επιλογή</a:t>
            </a:r>
            <a:endParaRPr lang="en-US" sz="3600" u="none" strike="noStrike" cap="none" dirty="0">
              <a:solidFill>
                <a:schemeClr val="lt1"/>
              </a:solidFill>
              <a:latin typeface="Arial" charset="0"/>
              <a:ea typeface="Arial" charset="0"/>
              <a:cs typeface="Arial" charset="0"/>
              <a:sym typeface="Cabin"/>
            </a:endParaRPr>
          </a:p>
          <a:p>
            <a:pPr marL="685800" marR="0" lvl="0" indent="-437896" algn="l" rtl="0">
              <a:lnSpc>
                <a:spcPct val="8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Πολλαπλή Επιλογή με χρήση </a:t>
            </a:r>
            <a:r>
              <a:rPr lang="en-US" sz="3600" u="none" strike="noStrike" cap="none" dirty="0" err="1">
                <a:solidFill>
                  <a:srgbClr val="00FF00"/>
                </a:solidFill>
                <a:latin typeface="Arial" charset="0"/>
                <a:ea typeface="Arial" charset="0"/>
                <a:cs typeface="Arial" charset="0"/>
                <a:sym typeface="Cabin"/>
              </a:rPr>
              <a:t>elif</a:t>
            </a:r>
            <a:endParaRPr lang="en-US" sz="3600" u="none" strike="noStrike" cap="none" dirty="0">
              <a:solidFill>
                <a:srgbClr val="00FF00"/>
              </a:solidFill>
              <a:latin typeface="Arial" charset="0"/>
              <a:ea typeface="Arial" charset="0"/>
              <a:cs typeface="Arial" charset="0"/>
              <a:sym typeface="Cabin"/>
            </a:endParaRPr>
          </a:p>
          <a:p>
            <a:pPr marL="685800" marR="0" lvl="0" indent="-437896" algn="l" rtl="0">
              <a:lnSpc>
                <a:spcPct val="80000"/>
              </a:lnSpc>
              <a:spcBef>
                <a:spcPts val="3500"/>
              </a:spcBef>
              <a:spcAft>
                <a:spcPts val="0"/>
              </a:spcAft>
              <a:buClr>
                <a:schemeClr val="lt1"/>
              </a:buClr>
              <a:buSzPct val="100000"/>
              <a:buFont typeface="Cabin"/>
              <a:buChar char="•"/>
            </a:pPr>
            <a:r>
              <a:rPr lang="en-US" sz="3600" dirty="0">
                <a:solidFill>
                  <a:srgbClr val="00FF00"/>
                </a:solidFill>
                <a:latin typeface="Arial" charset="0"/>
                <a:ea typeface="Arial" charset="0"/>
                <a:cs typeface="Arial" charset="0"/>
                <a:sym typeface="Cabin"/>
              </a:rPr>
              <a:t>t</a:t>
            </a:r>
            <a:r>
              <a:rPr lang="en-US" sz="3600" u="none" strike="noStrike" cap="none" dirty="0">
                <a:solidFill>
                  <a:srgbClr val="00FF00"/>
                </a:solidFill>
                <a:latin typeface="Arial" charset="0"/>
                <a:ea typeface="Arial" charset="0"/>
                <a:cs typeface="Arial" charset="0"/>
                <a:sym typeface="Cabin"/>
              </a:rPr>
              <a:t>ry</a:t>
            </a:r>
            <a:r>
              <a:rPr lang="en-US" sz="3600" u="none" strike="noStrike" cap="none" dirty="0">
                <a:solidFill>
                  <a:schemeClr val="lt1"/>
                </a:solidFill>
                <a:latin typeface="Arial" charset="0"/>
                <a:ea typeface="Arial" charset="0"/>
                <a:cs typeface="Arial" charset="0"/>
                <a:sym typeface="Cabin"/>
              </a:rPr>
              <a:t> / </a:t>
            </a:r>
            <a:r>
              <a:rPr lang="en-US" sz="3600" dirty="0">
                <a:solidFill>
                  <a:srgbClr val="FF9900"/>
                </a:solidFill>
                <a:latin typeface="Arial" charset="0"/>
                <a:ea typeface="Arial" charset="0"/>
                <a:cs typeface="Arial" charset="0"/>
                <a:sym typeface="Cabin"/>
              </a:rPr>
              <a:t>e</a:t>
            </a:r>
            <a:r>
              <a:rPr lang="en-US" sz="3600" u="none" strike="noStrike" cap="none" dirty="0">
                <a:solidFill>
                  <a:srgbClr val="FF9900"/>
                </a:solidFill>
                <a:latin typeface="Arial" charset="0"/>
                <a:ea typeface="Arial" charset="0"/>
                <a:cs typeface="Arial" charset="0"/>
                <a:sym typeface="Cabin"/>
              </a:rPr>
              <a:t>xcept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για την αποφυγή λαθών</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Shape 675"/>
          <p:cNvSpPr txBox="1"/>
          <p:nvPr/>
        </p:nvSpPr>
        <p:spPr>
          <a:xfrm>
            <a:off x="734310" y="828150"/>
            <a:ext cx="2068851"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rgbClr val="FFFF00"/>
                </a:solidFill>
                <a:latin typeface="Arial" charset="0"/>
                <a:ea typeface="Arial" charset="0"/>
                <a:cs typeface="Arial" charset="0"/>
                <a:sym typeface="Cabin"/>
              </a:rPr>
              <a:t>Άσκηση</a:t>
            </a:r>
            <a:endParaRPr lang="en-US" sz="3800" u="none" strike="noStrike" cap="none" dirty="0">
              <a:solidFill>
                <a:srgbClr val="FFFF00"/>
              </a:solidFill>
              <a:latin typeface="Arial" charset="0"/>
              <a:ea typeface="Arial" charset="0"/>
              <a:cs typeface="Arial" charset="0"/>
              <a:sym typeface="Cabin"/>
            </a:endParaRPr>
          </a:p>
        </p:txBody>
      </p:sp>
      <p:sp>
        <p:nvSpPr>
          <p:cNvPr id="676" name="Shape 676"/>
          <p:cNvSpPr txBox="1"/>
          <p:nvPr/>
        </p:nvSpPr>
        <p:spPr>
          <a:xfrm>
            <a:off x="2476499" y="1752600"/>
            <a:ext cx="11166929" cy="513255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Ξαναγράψτε το πρόγραμμά σας για τον υπολογισμό της αμοιβής, ώστε να δώσετε στον υπάλληλο 1,5 φορές την ωριαία χρέωση για τις ώρες εργασίας πέραν των 40 ωρών</a:t>
            </a:r>
            <a:r>
              <a:rPr lang="en-US" sz="3800" u="none" strike="noStrike" cap="none" dirty="0">
                <a:solidFill>
                  <a:schemeClr val="lt1"/>
                </a:solidFill>
                <a:latin typeface="Arial" charset="0"/>
                <a:ea typeface="Arial" charset="0"/>
                <a:cs typeface="Arial" charset="0"/>
                <a:sym typeface="Cabin"/>
              </a:rPr>
              <a:t>.</a:t>
            </a:r>
          </a:p>
          <a:p>
            <a:pPr marL="0" marR="0" lvl="0" indent="0" algn="l" rtl="0">
              <a:lnSpc>
                <a:spcPct val="100000"/>
              </a:lnSpc>
              <a:spcBef>
                <a:spcPts val="0"/>
              </a:spcBef>
              <a:spcAft>
                <a:spcPts val="0"/>
              </a:spcAft>
              <a:buClr>
                <a:schemeClr val="lt1"/>
              </a:buClr>
              <a:buFont typeface="Cabin"/>
              <a:buNone/>
            </a:pPr>
            <a:endParaRPr sz="3800"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Ώρες</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45</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Ποσό/Ώρα</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10</a:t>
            </a:r>
            <a:r>
              <a:rPr lang="en-US" sz="3800" u="none" strike="noStrike" cap="none" dirty="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endParaRPr lang="en-US" sz="3800" u="none" strike="noStrike" cap="none" dirty="0">
              <a:solidFill>
                <a:schemeClr val="lt1"/>
              </a:solidFill>
              <a:latin typeface="Courier" charset="0"/>
              <a:ea typeface="Courier" charset="0"/>
              <a:cs typeface="Courier"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Μισθός</a:t>
            </a:r>
            <a:r>
              <a:rPr lang="en-US" sz="3800" u="none" strike="noStrike" cap="none" dirty="0">
                <a:solidFill>
                  <a:schemeClr val="lt1"/>
                </a:solidFill>
                <a:latin typeface="Courier" charset="0"/>
                <a:ea typeface="Courier" charset="0"/>
                <a:cs typeface="Courier" charset="0"/>
                <a:sym typeface="Cabin"/>
              </a:rPr>
              <a:t>: 475.0</a:t>
            </a:r>
          </a:p>
        </p:txBody>
      </p:sp>
      <p:sp>
        <p:nvSpPr>
          <p:cNvPr id="677" name="Shape 677"/>
          <p:cNvSpPr txBox="1"/>
          <p:nvPr/>
        </p:nvSpPr>
        <p:spPr>
          <a:xfrm>
            <a:off x="9896474" y="6731000"/>
            <a:ext cx="5483433"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475 = 40 * 10 + 5 * 15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p:nvPr/>
        </p:nvSpPr>
        <p:spPr>
          <a:xfrm>
            <a:off x="509457" y="837575"/>
            <a:ext cx="2503566"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rgbClr val="FFFF00"/>
                </a:solidFill>
                <a:latin typeface="Arial" charset="0"/>
                <a:ea typeface="Arial" charset="0"/>
                <a:cs typeface="Arial" charset="0"/>
                <a:sym typeface="Cabin"/>
              </a:rPr>
              <a:t>Άσκηση</a:t>
            </a:r>
            <a:endParaRPr lang="en-US" sz="3800" u="none" strike="noStrike" cap="none" dirty="0">
              <a:solidFill>
                <a:srgbClr val="FFFF00"/>
              </a:solidFill>
              <a:latin typeface="Arial" charset="0"/>
              <a:ea typeface="Arial" charset="0"/>
              <a:cs typeface="Arial" charset="0"/>
              <a:sym typeface="Cabin"/>
            </a:endParaRPr>
          </a:p>
        </p:txBody>
      </p:sp>
      <p:sp>
        <p:nvSpPr>
          <p:cNvPr id="683" name="Shape 683"/>
          <p:cNvSpPr txBox="1"/>
          <p:nvPr/>
        </p:nvSpPr>
        <p:spPr>
          <a:xfrm>
            <a:off x="3136900" y="1916225"/>
            <a:ext cx="10706100" cy="5689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Ξαναγράψτε το πρόγραμμά σας για τον υπολογισμό της αμοιβής χρησιμοποιώντας το </a:t>
            </a:r>
            <a:r>
              <a:rPr lang="en-US" sz="3800" u="none" strike="noStrike" cap="none" dirty="0">
                <a:solidFill>
                  <a:schemeClr val="lt1"/>
                </a:solidFill>
                <a:latin typeface="Arial" charset="0"/>
                <a:ea typeface="Arial" charset="0"/>
                <a:cs typeface="Arial" charset="0"/>
                <a:sym typeface="Cabin"/>
              </a:rPr>
              <a:t>try </a:t>
            </a:r>
            <a:r>
              <a:rPr lang="el-GR" sz="3800" u="none" strike="noStrike" cap="none" dirty="0">
                <a:solidFill>
                  <a:schemeClr val="lt1"/>
                </a:solidFill>
                <a:latin typeface="Arial" charset="0"/>
                <a:ea typeface="Arial" charset="0"/>
                <a:cs typeface="Arial" charset="0"/>
                <a:sym typeface="Cabin"/>
              </a:rPr>
              <a:t>και</a:t>
            </a:r>
            <a:r>
              <a:rPr lang="en-US" sz="3800" u="none" strike="noStrike" cap="none" dirty="0">
                <a:solidFill>
                  <a:schemeClr val="lt1"/>
                </a:solidFill>
                <a:latin typeface="Arial" charset="0"/>
                <a:ea typeface="Arial" charset="0"/>
                <a:cs typeface="Arial" charset="0"/>
                <a:sym typeface="Cabin"/>
              </a:rPr>
              <a:t> except </a:t>
            </a:r>
            <a:r>
              <a:rPr lang="el-GR" sz="3800" u="none" strike="noStrike" cap="none" dirty="0">
                <a:solidFill>
                  <a:schemeClr val="lt1"/>
                </a:solidFill>
                <a:latin typeface="Arial" charset="0"/>
                <a:ea typeface="Arial" charset="0"/>
                <a:cs typeface="Arial" charset="0"/>
                <a:sym typeface="Cabin"/>
              </a:rPr>
              <a:t>ώστε </a:t>
            </a:r>
            <a:r>
              <a:rPr lang="en-US" sz="3800" u="none" strike="noStrike" cap="none" dirty="0">
                <a:solidFill>
                  <a:schemeClr val="lt1"/>
                </a:solidFill>
                <a:latin typeface="Arial" charset="0"/>
                <a:ea typeface="Arial" charset="0"/>
                <a:cs typeface="Arial" charset="0"/>
                <a:sym typeface="Cabin"/>
              </a:rPr>
              <a:t> </a:t>
            </a:r>
            <a:r>
              <a:rPr lang="el-GR" sz="3800" u="none" strike="noStrike" cap="none" dirty="0">
                <a:solidFill>
                  <a:schemeClr val="lt1"/>
                </a:solidFill>
                <a:latin typeface="Arial" charset="0"/>
                <a:ea typeface="Arial" charset="0"/>
                <a:cs typeface="Arial" charset="0"/>
                <a:sym typeface="Cabin"/>
              </a:rPr>
              <a:t>το πρόγραμμά σας να χειρίζεται μη-αριθμητικά δεδομένα εισόδου χαριτωμένα</a:t>
            </a:r>
            <a:r>
              <a:rPr lang="en-US" sz="3800" u="none" strike="noStrike" cap="none" dirty="0">
                <a:solidFill>
                  <a:schemeClr val="lt1"/>
                </a:solidFill>
                <a:latin typeface="Arial" charset="0"/>
                <a:ea typeface="Arial" charset="0"/>
                <a:cs typeface="Arial" charset="0"/>
                <a:sym typeface="Cabin"/>
              </a:rPr>
              <a:t>.</a:t>
            </a:r>
          </a:p>
          <a:p>
            <a:pPr marL="0" marR="0" lvl="0" indent="0" algn="l" rtl="0">
              <a:lnSpc>
                <a:spcPct val="100000"/>
              </a:lnSpc>
              <a:spcBef>
                <a:spcPts val="0"/>
              </a:spcBef>
              <a:spcAft>
                <a:spcPts val="0"/>
              </a:spcAft>
              <a:buClr>
                <a:schemeClr val="lt1"/>
              </a:buClr>
              <a:buFont typeface="Cabin"/>
              <a:buNone/>
            </a:pPr>
            <a:endParaRPr sz="3800"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Ώρες</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20</a:t>
            </a:r>
            <a:r>
              <a:rPr lang="en-US" sz="3800" u="none" strike="noStrike" cap="none" dirty="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Ποσό/Ώρα</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nine</a:t>
            </a:r>
            <a:r>
              <a:rPr lang="en-US" sz="3800" u="none" strike="noStrike" cap="none" dirty="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rgbClr val="E06666"/>
                </a:solidFill>
                <a:latin typeface="Courier" charset="0"/>
                <a:ea typeface="Courier" charset="0"/>
                <a:cs typeface="Courier" charset="0"/>
                <a:sym typeface="Cabin"/>
              </a:rPr>
              <a:t>Λάθος</a:t>
            </a:r>
            <a:r>
              <a:rPr lang="en-US" sz="3800" u="none" strike="noStrike" cap="none" dirty="0">
                <a:solidFill>
                  <a:srgbClr val="E06666"/>
                </a:solidFill>
                <a:latin typeface="Courier" charset="0"/>
                <a:ea typeface="Courier" charset="0"/>
                <a:cs typeface="Courier" charset="0"/>
                <a:sym typeface="Cabin"/>
              </a:rPr>
              <a:t>, </a:t>
            </a:r>
            <a:r>
              <a:rPr lang="el-GR" sz="3800" u="none" strike="noStrike" cap="none" dirty="0">
                <a:solidFill>
                  <a:srgbClr val="E06666"/>
                </a:solidFill>
                <a:latin typeface="Courier" charset="0"/>
                <a:ea typeface="Courier" charset="0"/>
                <a:cs typeface="Courier" charset="0"/>
                <a:sym typeface="Cabin"/>
              </a:rPr>
              <a:t>παρακαλώ εισάγεται αριθμό</a:t>
            </a:r>
            <a:endParaRPr lang="en-US" sz="3800" u="none" strike="noStrike" cap="none" dirty="0">
              <a:solidFill>
                <a:srgbClr val="E06666"/>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3800" u="none" strike="noStrike" cap="none" dirty="0">
              <a:solidFill>
                <a:schemeClr val="lt1"/>
              </a:solidFill>
              <a:latin typeface="Courier" charset="0"/>
              <a:ea typeface="Courier" charset="0"/>
              <a:cs typeface="Courier"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Ώρες</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forty</a:t>
            </a:r>
            <a:r>
              <a:rPr lang="en-US" sz="3800" u="none" strike="noStrike" cap="none" dirty="0">
                <a:solidFill>
                  <a:schemeClr val="lt1"/>
                </a:solidFill>
                <a:latin typeface="Courier" charset="0"/>
                <a:ea typeface="Courier" charset="0"/>
                <a:cs typeface="Courier" charset="0"/>
                <a:sym typeface="Cabin"/>
              </a:rPr>
              <a:t>  </a:t>
            </a:r>
          </a:p>
          <a:p>
            <a:pPr>
              <a:buClr>
                <a:schemeClr val="lt1"/>
              </a:buClr>
              <a:buSzPct val="25000"/>
            </a:pPr>
            <a:r>
              <a:rPr lang="el-GR" sz="3800" u="none" strike="noStrike" cap="none" dirty="0">
                <a:solidFill>
                  <a:srgbClr val="E06666"/>
                </a:solidFill>
                <a:latin typeface="Courier" charset="0"/>
                <a:ea typeface="Courier" charset="0"/>
                <a:cs typeface="Courier" charset="0"/>
                <a:sym typeface="Cabin"/>
              </a:rPr>
              <a:t>Λάθος</a:t>
            </a:r>
            <a:r>
              <a:rPr lang="en-US" sz="3800" u="none" strike="noStrike" cap="none" dirty="0">
                <a:solidFill>
                  <a:srgbClr val="E06666"/>
                </a:solidFill>
                <a:latin typeface="Courier" charset="0"/>
                <a:ea typeface="Courier" charset="0"/>
                <a:cs typeface="Courier" charset="0"/>
                <a:sym typeface="Cabin"/>
              </a:rPr>
              <a:t>, </a:t>
            </a:r>
            <a:r>
              <a:rPr lang="el-GR" sz="3800" u="none" strike="noStrike" cap="none" dirty="0">
                <a:solidFill>
                  <a:srgbClr val="E06666"/>
                </a:solidFill>
                <a:latin typeface="Courier" charset="0"/>
                <a:ea typeface="Courier" charset="0"/>
                <a:cs typeface="Courier" charset="0"/>
                <a:sym typeface="Cabin"/>
              </a:rPr>
              <a:t>παρακαλώ εισάγεται αριθμό</a:t>
            </a:r>
            <a:endParaRPr lang="en-US" sz="3800" u="none" strike="noStrike" cap="none" dirty="0">
              <a:solidFill>
                <a:srgbClr val="E06666"/>
              </a:solidFill>
              <a:latin typeface="Courier" charset="0"/>
              <a:ea typeface="Courier" charset="0"/>
              <a:cs typeface="Courier" charset="0"/>
              <a:sym typeface="Cabi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Συγκριτικοί Τελεστές</a:t>
            </a:r>
            <a:endParaRPr lang="en-US" sz="7600" u="none" strike="noStrike" cap="none" dirty="0">
              <a:solidFill>
                <a:srgbClr val="FFD966"/>
              </a:solidFill>
              <a:latin typeface="Arial" charset="0"/>
              <a:ea typeface="Arial" charset="0"/>
              <a:cs typeface="Arial" charset="0"/>
              <a:sym typeface="Cabin"/>
            </a:endParaRPr>
          </a:p>
        </p:txBody>
      </p:sp>
      <p:sp>
        <p:nvSpPr>
          <p:cNvPr id="291" name="Shape 291"/>
          <p:cNvSpPr txBox="1"/>
          <p:nvPr/>
        </p:nvSpPr>
        <p:spPr>
          <a:xfrm>
            <a:off x="1155700" y="2608285"/>
            <a:ext cx="8797769" cy="547140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x = 5</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 5 :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a:t>
            </a:r>
            <a:r>
              <a:rPr lang="el-GR" sz="3000" i="0" u="none" strike="noStrike" cap="none" dirty="0">
                <a:solidFill>
                  <a:srgbClr val="00FF00"/>
                </a:solidFill>
                <a:latin typeface="Courier"/>
                <a:ea typeface="Courier"/>
                <a:cs typeface="Courier"/>
                <a:sym typeface="Courier New"/>
              </a:rPr>
              <a:t>Ισούται με</a:t>
            </a:r>
            <a:r>
              <a:rPr lang="en-US" sz="3000" i="0" u="none" strike="noStrike" cap="none" dirty="0">
                <a:solidFill>
                  <a:srgbClr val="00FF00"/>
                </a:solidFill>
                <a:latin typeface="Courier"/>
                <a:ea typeface="Courier"/>
                <a:cs typeface="Courier"/>
                <a:sym typeface="Courier New"/>
              </a:rPr>
              <a:t> 5</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if x &gt; 4 : </a:t>
            </a:r>
          </a:p>
          <a:p>
            <a:pPr lvl="0">
              <a:buClr>
                <a:srgbClr val="FF00FF"/>
              </a:buClr>
              <a:buSzPct val="25000"/>
            </a:pPr>
            <a:r>
              <a:rPr lang="en-US" sz="3000" i="0" u="none" strike="noStrike" cap="none" dirty="0">
                <a:solidFill>
                  <a:srgbClr val="FF00FF"/>
                </a:solidFill>
                <a:latin typeface="Courier"/>
                <a:ea typeface="Courier"/>
                <a:cs typeface="Courier"/>
                <a:sym typeface="Courier New"/>
              </a:rPr>
              <a:t>   print(‘</a:t>
            </a:r>
            <a:r>
              <a:rPr lang="el-GR" sz="3000" i="0" u="none" strike="noStrike" cap="none" dirty="0">
                <a:solidFill>
                  <a:srgbClr val="FF00FF"/>
                </a:solidFill>
                <a:latin typeface="Courier"/>
                <a:ea typeface="Courier"/>
                <a:cs typeface="Courier"/>
                <a:sym typeface="Courier New"/>
              </a:rPr>
              <a:t>Μεγαλύτερο από </a:t>
            </a:r>
            <a:r>
              <a:rPr lang="en-US" sz="3000" i="0" u="none" strike="noStrike" cap="none" dirty="0">
                <a:solidFill>
                  <a:srgbClr val="FF00FF"/>
                </a:solidFill>
                <a:latin typeface="Courier"/>
                <a:ea typeface="Courier"/>
                <a:cs typeface="Courier"/>
                <a:sym typeface="Courier New"/>
              </a:rPr>
              <a:t>4</a:t>
            </a:r>
            <a:r>
              <a:rPr lang="en-US" sz="30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if  x &gt;= 5 :</a:t>
            </a:r>
          </a:p>
          <a:p>
            <a:pPr lvl="0">
              <a:buClr>
                <a:srgbClr val="FF7F00"/>
              </a:buClr>
              <a:buSzPct val="25000"/>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Μεγαλύτερο ή ίσο από </a:t>
            </a:r>
            <a:r>
              <a:rPr lang="en-US" sz="3000" i="0" u="none" strike="noStrike" cap="none" dirty="0">
                <a:solidFill>
                  <a:srgbClr val="FF9900"/>
                </a:solidFill>
                <a:latin typeface="Courier"/>
                <a:ea typeface="Courier"/>
                <a:cs typeface="Courier"/>
                <a:sym typeface="Courier New"/>
              </a:rPr>
              <a:t>5</a:t>
            </a:r>
            <a:r>
              <a:rPr lang="en-US" sz="3000" dirty="0">
                <a:solidFill>
                  <a:srgbClr val="FF99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lvl="0">
              <a:buClr>
                <a:srgbClr val="FF0000"/>
              </a:buClr>
              <a:buSzPct val="25000"/>
            </a:pPr>
            <a:r>
              <a:rPr lang="en-US" sz="3000" i="0" u="none" strike="noStrike" cap="none" dirty="0">
                <a:solidFill>
                  <a:srgbClr val="D9D9D9"/>
                </a:solidFill>
                <a:latin typeface="Courier"/>
                <a:ea typeface="Courier"/>
                <a:cs typeface="Courier"/>
                <a:sym typeface="Courier New"/>
              </a:rPr>
              <a:t>if x &lt; 6 : print(‘</a:t>
            </a:r>
            <a:r>
              <a:rPr lang="el-GR" sz="3000" i="0" u="none" strike="noStrike" cap="none" dirty="0">
                <a:solidFill>
                  <a:srgbClr val="D9D9D9"/>
                </a:solidFill>
                <a:latin typeface="Courier"/>
                <a:ea typeface="Courier"/>
                <a:cs typeface="Courier"/>
                <a:sym typeface="Courier New"/>
              </a:rPr>
              <a:t>Μικρότερο από</a:t>
            </a:r>
            <a:r>
              <a:rPr lang="en-US" sz="3000" i="0" u="none" strike="noStrike" cap="none" dirty="0">
                <a:solidFill>
                  <a:srgbClr val="D9D9D9"/>
                </a:solidFill>
                <a:latin typeface="Courier"/>
                <a:ea typeface="Courier"/>
                <a:cs typeface="Courier"/>
                <a:sym typeface="Courier New"/>
              </a:rPr>
              <a:t> 6</a:t>
            </a:r>
            <a:r>
              <a:rPr lang="en-US" sz="3000" dirty="0">
                <a:solidFill>
                  <a:srgbClr val="D9D9D9"/>
                </a:solidFill>
                <a:latin typeface="Courier"/>
                <a:ea typeface="Courier"/>
                <a:cs typeface="Courier"/>
                <a:sym typeface="Courier New"/>
              </a:rPr>
              <a:t>') </a:t>
            </a:r>
            <a:endParaRPr lang="en-US" sz="3000" i="0" u="none" strike="noStrike" cap="none" dirty="0">
              <a:solidFill>
                <a:srgbClr val="D9D9D9"/>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if x &lt;= 5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l-GR" sz="3000" i="0" u="none" strike="noStrike" cap="none" dirty="0">
                <a:solidFill>
                  <a:srgbClr val="FFFF00"/>
                </a:solidFill>
                <a:latin typeface="Courier"/>
                <a:ea typeface="Courier"/>
                <a:cs typeface="Courier"/>
                <a:sym typeface="Courier New"/>
              </a:rPr>
              <a:t>Μικρότερο ή ίσο από</a:t>
            </a:r>
            <a:r>
              <a:rPr lang="en-US" sz="3000" i="0" u="none" strike="noStrike" cap="none" dirty="0">
                <a:solidFill>
                  <a:srgbClr val="FFFF00"/>
                </a:solidFill>
                <a:latin typeface="Courier"/>
                <a:ea typeface="Courier"/>
                <a:cs typeface="Courier"/>
                <a:sym typeface="Courier New"/>
              </a:rPr>
              <a:t> 5</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FF"/>
              </a:buClr>
              <a:buSzPct val="25000"/>
              <a:buFont typeface="Cabin"/>
              <a:buNone/>
            </a:pPr>
            <a:r>
              <a:rPr lang="en-US" sz="3000" i="0" u="none" strike="noStrike" cap="none" dirty="0">
                <a:solidFill>
                  <a:srgbClr val="00FFFF"/>
                </a:solidFill>
                <a:latin typeface="Courier"/>
                <a:ea typeface="Courier"/>
                <a:cs typeface="Courier"/>
                <a:sym typeface="Courier New"/>
              </a:rPr>
              <a:t>if x != 6 :</a:t>
            </a:r>
          </a:p>
          <a:p>
            <a:pPr lvl="0">
              <a:buClr>
                <a:srgbClr val="00FFFF"/>
              </a:buClr>
              <a:buSzPct val="25000"/>
            </a:pPr>
            <a:r>
              <a:rPr lang="en-US" sz="3000" i="0" u="none" strike="noStrike" cap="none" dirty="0">
                <a:solidFill>
                  <a:srgbClr val="00FFFF"/>
                </a:solidFill>
                <a:latin typeface="Courier"/>
                <a:ea typeface="Courier"/>
                <a:cs typeface="Courier"/>
                <a:sym typeface="Courier New"/>
              </a:rPr>
              <a:t>    print(‘</a:t>
            </a:r>
            <a:r>
              <a:rPr lang="el-GR" sz="3000" i="0" u="none" strike="noStrike" cap="none" dirty="0">
                <a:solidFill>
                  <a:srgbClr val="00FFFF"/>
                </a:solidFill>
                <a:latin typeface="Courier"/>
                <a:ea typeface="Courier"/>
                <a:cs typeface="Courier"/>
                <a:sym typeface="Courier New"/>
              </a:rPr>
              <a:t>Διάφορο του </a:t>
            </a:r>
            <a:r>
              <a:rPr lang="en-US" sz="3000" i="0" u="none" strike="noStrike" cap="none" dirty="0">
                <a:solidFill>
                  <a:srgbClr val="00FFFF"/>
                </a:solidFill>
                <a:latin typeface="Courier"/>
                <a:ea typeface="Courier"/>
                <a:cs typeface="Courier"/>
                <a:sym typeface="Courier New"/>
              </a:rPr>
              <a:t>6</a:t>
            </a:r>
            <a:r>
              <a:rPr lang="en-US" sz="3000" dirty="0">
                <a:solidFill>
                  <a:srgbClr val="00FFFF"/>
                </a:solidFill>
                <a:latin typeface="Courier"/>
                <a:ea typeface="Courier"/>
                <a:cs typeface="Courier"/>
                <a:sym typeface="Courier New"/>
              </a:rPr>
              <a:t>')</a:t>
            </a:r>
            <a:endParaRPr lang="en-US" sz="3000" i="0" u="none" strike="noStrike" cap="none" dirty="0">
              <a:solidFill>
                <a:srgbClr val="00FFFF"/>
              </a:solidFill>
              <a:latin typeface="Courier"/>
              <a:ea typeface="Courier"/>
              <a:cs typeface="Courier"/>
              <a:sym typeface="Courier New"/>
            </a:endParaRPr>
          </a:p>
        </p:txBody>
      </p:sp>
      <p:sp>
        <p:nvSpPr>
          <p:cNvPr id="292" name="Shape 292"/>
          <p:cNvSpPr txBox="1"/>
          <p:nvPr/>
        </p:nvSpPr>
        <p:spPr>
          <a:xfrm>
            <a:off x="10513900" y="2985796"/>
            <a:ext cx="5240762" cy="5202861"/>
          </a:xfrm>
          <a:prstGeom prst="rect">
            <a:avLst/>
          </a:prstGeom>
          <a:noFill/>
          <a:ln>
            <a:noFill/>
          </a:ln>
        </p:spPr>
        <p:txBody>
          <a:bodyPr lIns="0" tIns="0" rIns="0" bIns="0" anchor="ctr" anchorCtr="0">
            <a:noAutofit/>
          </a:bodyPr>
          <a:lstStyle/>
          <a:p>
            <a:pPr marL="0" marR="0" lvl="0" indent="0" algn="l" rtl="0">
              <a:lnSpc>
                <a:spcPct val="15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Ισούται με </a:t>
            </a:r>
            <a:r>
              <a:rPr lang="en-US" sz="3600" u="none" strike="noStrike" cap="none" dirty="0">
                <a:solidFill>
                  <a:srgbClr val="00FF00"/>
                </a:solidFill>
                <a:latin typeface="Arial" charset="0"/>
                <a:ea typeface="Arial" charset="0"/>
                <a:cs typeface="Arial" charset="0"/>
                <a:sym typeface="Cabin"/>
              </a:rPr>
              <a:t> 5</a:t>
            </a:r>
          </a:p>
          <a:p>
            <a:pPr marL="0" marR="0" lvl="0" indent="0" algn="l" rtl="0">
              <a:lnSpc>
                <a:spcPct val="15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Μεγαλύτερο από </a:t>
            </a:r>
            <a:r>
              <a:rPr lang="en-US" sz="3600" u="none" strike="noStrike" cap="none" dirty="0">
                <a:solidFill>
                  <a:srgbClr val="FF00FF"/>
                </a:solidFill>
                <a:latin typeface="Arial" charset="0"/>
                <a:ea typeface="Arial" charset="0"/>
                <a:cs typeface="Arial" charset="0"/>
                <a:sym typeface="Cabin"/>
              </a:rPr>
              <a:t>4</a:t>
            </a:r>
          </a:p>
          <a:p>
            <a:pPr marL="0" marR="0" lvl="0" indent="0" algn="l" rtl="0">
              <a:lnSpc>
                <a:spcPct val="15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Μεγαλύτερο ή ίσο από </a:t>
            </a:r>
            <a:r>
              <a:rPr lang="en-US" sz="3600" u="none" strike="noStrike" cap="none" dirty="0">
                <a:solidFill>
                  <a:srgbClr val="FF9900"/>
                </a:solidFill>
                <a:latin typeface="Arial" charset="0"/>
                <a:ea typeface="Arial" charset="0"/>
                <a:cs typeface="Arial" charset="0"/>
                <a:sym typeface="Cabin"/>
              </a:rPr>
              <a:t>5</a:t>
            </a:r>
          </a:p>
          <a:p>
            <a:pPr marL="0" marR="0" lvl="0" indent="0" algn="l" rtl="0">
              <a:lnSpc>
                <a:spcPct val="150000"/>
              </a:lnSpc>
              <a:spcBef>
                <a:spcPts val="0"/>
              </a:spcBef>
              <a:spcAft>
                <a:spcPts val="0"/>
              </a:spcAft>
              <a:buClr>
                <a:srgbClr val="FF0000"/>
              </a:buClr>
              <a:buSzPct val="25000"/>
              <a:buFont typeface="Cabin"/>
              <a:buNone/>
            </a:pPr>
            <a:r>
              <a:rPr lang="el-GR" sz="3600" u="none" strike="noStrike" cap="none" dirty="0">
                <a:solidFill>
                  <a:srgbClr val="CCCCCC"/>
                </a:solidFill>
                <a:latin typeface="Arial" charset="0"/>
                <a:ea typeface="Arial" charset="0"/>
                <a:cs typeface="Arial" charset="0"/>
                <a:sym typeface="Cabin"/>
              </a:rPr>
              <a:t>Μικρότερο από </a:t>
            </a:r>
            <a:r>
              <a:rPr lang="en-US" sz="3600" u="none" strike="noStrike" cap="none" dirty="0">
                <a:solidFill>
                  <a:srgbClr val="CCCCCC"/>
                </a:solidFill>
                <a:latin typeface="Arial" charset="0"/>
                <a:ea typeface="Arial" charset="0"/>
                <a:cs typeface="Arial" charset="0"/>
                <a:sym typeface="Cabin"/>
              </a:rPr>
              <a:t>6</a:t>
            </a:r>
          </a:p>
          <a:p>
            <a:pPr marL="0" marR="0" lvl="0" indent="0" algn="l" rtl="0">
              <a:lnSpc>
                <a:spcPct val="150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Μικρότερο ή ίσο από </a:t>
            </a:r>
            <a:r>
              <a:rPr lang="en-US" sz="3600" u="none" strike="noStrike" cap="none" dirty="0">
                <a:solidFill>
                  <a:srgbClr val="FFFF00"/>
                </a:solidFill>
                <a:latin typeface="Arial" charset="0"/>
                <a:ea typeface="Arial" charset="0"/>
                <a:cs typeface="Arial" charset="0"/>
                <a:sym typeface="Cabin"/>
              </a:rPr>
              <a:t>5</a:t>
            </a:r>
          </a:p>
          <a:p>
            <a:pPr marL="0" marR="0" lvl="0" indent="0" algn="l" rtl="0">
              <a:lnSpc>
                <a:spcPct val="150000"/>
              </a:lnSpc>
              <a:spcBef>
                <a:spcPts val="0"/>
              </a:spcBef>
              <a:spcAft>
                <a:spcPts val="0"/>
              </a:spcAft>
              <a:buClr>
                <a:srgbClr val="00FFFF"/>
              </a:buClr>
              <a:buSzPct val="25000"/>
              <a:buFont typeface="Cabin"/>
              <a:buNone/>
            </a:pPr>
            <a:r>
              <a:rPr lang="el-GR" sz="3600" u="none" strike="noStrike" cap="none" dirty="0">
                <a:solidFill>
                  <a:srgbClr val="00FFFF"/>
                </a:solidFill>
                <a:latin typeface="Arial" charset="0"/>
                <a:ea typeface="Arial" charset="0"/>
                <a:cs typeface="Arial" charset="0"/>
                <a:sym typeface="Cabin"/>
              </a:rPr>
              <a:t>Διάφορο του </a:t>
            </a:r>
            <a:r>
              <a:rPr lang="en-US" sz="3600" u="none" strike="noStrike" cap="none" dirty="0">
                <a:solidFill>
                  <a:srgbClr val="00FFFF"/>
                </a:solidFill>
                <a:latin typeface="Arial" charset="0"/>
                <a:ea typeface="Arial" charset="0"/>
                <a:cs typeface="Arial" charset="0"/>
                <a:sym typeface="Cabin"/>
              </a:rPr>
              <a:t>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2028825" y="564876"/>
            <a:ext cx="9515632" cy="1070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err="1">
                <a:solidFill>
                  <a:srgbClr val="FFD966"/>
                </a:solidFill>
                <a:latin typeface="Arial" charset="0"/>
                <a:ea typeface="Arial" charset="0"/>
                <a:cs typeface="Arial" charset="0"/>
                <a:sym typeface="Cabin"/>
              </a:rPr>
              <a:t>Μονόδρομες</a:t>
            </a:r>
            <a:r>
              <a:rPr lang="el-GR" sz="6600" u="none" strike="noStrike" cap="none" dirty="0">
                <a:solidFill>
                  <a:srgbClr val="FFD966"/>
                </a:solidFill>
                <a:latin typeface="Arial" charset="0"/>
                <a:ea typeface="Arial" charset="0"/>
                <a:cs typeface="Arial" charset="0"/>
                <a:sym typeface="Cabin"/>
              </a:rPr>
              <a:t> Αποφάσεις</a:t>
            </a:r>
            <a:endParaRPr lang="en-US" sz="6600" u="none" strike="noStrike" cap="none" dirty="0">
              <a:solidFill>
                <a:srgbClr val="FFD966"/>
              </a:solidFill>
              <a:latin typeface="Arial" charset="0"/>
              <a:ea typeface="Arial" charset="0"/>
              <a:cs typeface="Arial" charset="0"/>
              <a:sym typeface="Cabin"/>
            </a:endParaRPr>
          </a:p>
        </p:txBody>
      </p:sp>
      <p:sp>
        <p:nvSpPr>
          <p:cNvPr id="299" name="Shape 299"/>
          <p:cNvSpPr txBox="1"/>
          <p:nvPr/>
        </p:nvSpPr>
        <p:spPr>
          <a:xfrm>
            <a:off x="320039" y="1543987"/>
            <a:ext cx="6458816" cy="650573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x = 5</a:t>
            </a:r>
          </a:p>
          <a:p>
            <a:pPr lvl="0">
              <a:buClr>
                <a:srgbClr val="FF7F00"/>
              </a:buClr>
              <a:buSzPct val="25000"/>
            </a:pPr>
            <a:r>
              <a:rPr lang="en-US" sz="3200" i="0" u="none" strike="noStrike" cap="none" dirty="0">
                <a:solidFill>
                  <a:srgbClr val="FF9900"/>
                </a:solidFill>
                <a:latin typeface="Courier"/>
                <a:ea typeface="Courier"/>
                <a:cs typeface="Courier"/>
                <a:sym typeface="Courier New"/>
              </a:rPr>
              <a:t>print(‘</a:t>
            </a:r>
            <a:r>
              <a:rPr lang="el-GR" sz="3200" i="0" u="none" strike="noStrike" cap="none" dirty="0">
                <a:solidFill>
                  <a:srgbClr val="FF9900"/>
                </a:solidFill>
                <a:latin typeface="Courier"/>
                <a:ea typeface="Courier"/>
                <a:cs typeface="Courier"/>
                <a:sym typeface="Courier New"/>
              </a:rPr>
              <a:t>Αρχικά</a:t>
            </a:r>
            <a:r>
              <a:rPr lang="en-US" sz="3200" i="0" u="none" strike="noStrike" cap="none" dirty="0">
                <a:solidFill>
                  <a:srgbClr val="FF9900"/>
                </a:solidFill>
                <a:latin typeface="Courier"/>
                <a:ea typeface="Courier"/>
                <a:cs typeface="Courier"/>
                <a:sym typeface="Courier New"/>
              </a:rPr>
              <a:t> 5</a:t>
            </a:r>
            <a:r>
              <a:rPr lang="en-US" sz="3200"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200" i="0" u="none" strike="noStrike" cap="none" dirty="0">
                <a:solidFill>
                  <a:srgbClr val="00FFFF"/>
                </a:solidFill>
                <a:latin typeface="Courier"/>
                <a:ea typeface="Courier"/>
                <a:cs typeface="Courier"/>
                <a:sym typeface="Courier New"/>
              </a:rPr>
              <a:t>if  x == 5 :</a:t>
            </a:r>
          </a:p>
          <a:p>
            <a:pPr lvl="0">
              <a:buClr>
                <a:srgbClr val="FF00FF"/>
              </a:buClr>
              <a:buSzPct val="25000"/>
            </a:pPr>
            <a:r>
              <a:rPr lang="en-US" sz="3200" i="0" u="none" strike="noStrike" cap="none" dirty="0">
                <a:solidFill>
                  <a:srgbClr val="00FFFF"/>
                </a:solidFill>
                <a:latin typeface="Courier"/>
                <a:ea typeface="Courier"/>
                <a:cs typeface="Courier"/>
                <a:sym typeface="Courier New"/>
              </a:rPr>
              <a:t>    print(‘</a:t>
            </a:r>
            <a:r>
              <a:rPr lang="el-GR" sz="3200" i="0" u="none" strike="noStrike" cap="none" dirty="0">
                <a:solidFill>
                  <a:srgbClr val="00FFFF"/>
                </a:solidFill>
                <a:latin typeface="Courier"/>
                <a:ea typeface="Courier"/>
                <a:cs typeface="Courier"/>
                <a:sym typeface="Courier New"/>
              </a:rPr>
              <a:t>Είναι</a:t>
            </a:r>
            <a:r>
              <a:rPr lang="en-US" sz="3200" i="0" u="none" strike="noStrike" cap="none" dirty="0">
                <a:solidFill>
                  <a:srgbClr val="00FFFF"/>
                </a:solidFill>
                <a:latin typeface="Courier"/>
                <a:ea typeface="Courier"/>
                <a:cs typeface="Courier"/>
                <a:sym typeface="Courier New"/>
              </a:rPr>
              <a:t> 5</a:t>
            </a:r>
            <a:r>
              <a:rPr lang="en-US" sz="3200" dirty="0">
                <a:solidFill>
                  <a:srgbClr val="00FFFF"/>
                </a:solidFill>
                <a:latin typeface="Courier"/>
                <a:ea typeface="Courier"/>
                <a:cs typeface="Courier"/>
                <a:sym typeface="Courier New"/>
              </a:rPr>
              <a:t>')</a:t>
            </a:r>
          </a:p>
          <a:p>
            <a:pPr lvl="0">
              <a:buClr>
                <a:srgbClr val="FF00FF"/>
              </a:buClr>
              <a:buSzPct val="25000"/>
            </a:pPr>
            <a:r>
              <a:rPr lang="en-US" sz="3200" i="0" u="none" strike="noStrike" cap="none" dirty="0">
                <a:solidFill>
                  <a:srgbClr val="00FFFF"/>
                </a:solidFill>
                <a:latin typeface="Courier"/>
                <a:ea typeface="Courier"/>
                <a:cs typeface="Courier"/>
                <a:sym typeface="Courier New"/>
              </a:rPr>
              <a:t>    print('</a:t>
            </a:r>
            <a:r>
              <a:rPr lang="el-GR" sz="3200" i="0" u="none" strike="noStrike" cap="none" dirty="0">
                <a:solidFill>
                  <a:srgbClr val="00FFFF"/>
                </a:solidFill>
                <a:latin typeface="Courier"/>
                <a:ea typeface="Courier"/>
                <a:cs typeface="Courier"/>
                <a:sym typeface="Courier New"/>
              </a:rPr>
              <a:t>Είναι ακόμα </a:t>
            </a:r>
            <a:r>
              <a:rPr lang="en-US" sz="3200" i="0" u="none" strike="noStrike" cap="none" dirty="0">
                <a:solidFill>
                  <a:srgbClr val="00FFFF"/>
                </a:solidFill>
                <a:latin typeface="Courier"/>
                <a:ea typeface="Courier"/>
                <a:cs typeface="Courier"/>
                <a:sym typeface="Courier New"/>
              </a:rPr>
              <a:t>5</a:t>
            </a:r>
            <a:r>
              <a:rPr lang="en-US" sz="3200" dirty="0">
                <a:solidFill>
                  <a:srgbClr val="00FFFF"/>
                </a:solidFill>
                <a:latin typeface="Courier"/>
                <a:ea typeface="Courier"/>
                <a:cs typeface="Courier"/>
                <a:sym typeface="Courier New"/>
              </a:rPr>
              <a:t>')</a:t>
            </a:r>
          </a:p>
          <a:p>
            <a:pPr lvl="0">
              <a:buClr>
                <a:srgbClr val="FF00FF"/>
              </a:buClr>
              <a:buSzPct val="25000"/>
            </a:pPr>
            <a:r>
              <a:rPr lang="en-US" sz="3200" i="0" u="none" strike="noStrike" cap="none" dirty="0">
                <a:solidFill>
                  <a:srgbClr val="00FFFF"/>
                </a:solidFill>
                <a:latin typeface="Courier"/>
                <a:ea typeface="Courier"/>
                <a:cs typeface="Courier"/>
                <a:sym typeface="Courier New"/>
              </a:rPr>
              <a:t>    print(‘</a:t>
            </a:r>
            <a:r>
              <a:rPr lang="el-GR" sz="3200" i="0" u="none" strike="noStrike" cap="none" dirty="0">
                <a:solidFill>
                  <a:srgbClr val="00FFFF"/>
                </a:solidFill>
                <a:latin typeface="Courier"/>
                <a:ea typeface="Courier"/>
                <a:cs typeface="Courier"/>
                <a:sym typeface="Courier New"/>
              </a:rPr>
              <a:t>Τρίτο</a:t>
            </a:r>
            <a:r>
              <a:rPr lang="en-US" sz="3200" i="0" u="none" strike="noStrike" cap="none" dirty="0">
                <a:solidFill>
                  <a:srgbClr val="00FFFF"/>
                </a:solidFill>
                <a:latin typeface="Courier"/>
                <a:ea typeface="Courier"/>
                <a:cs typeface="Courier"/>
                <a:sym typeface="Courier New"/>
              </a:rPr>
              <a:t> 5</a:t>
            </a:r>
            <a:r>
              <a:rPr lang="en-US" sz="3200" dirty="0">
                <a:solidFill>
                  <a:srgbClr val="00FFFF"/>
                </a:solidFill>
                <a:latin typeface="Courier"/>
                <a:ea typeface="Courier"/>
                <a:cs typeface="Courier"/>
                <a:sym typeface="Courier New"/>
              </a:rPr>
              <a:t>')</a:t>
            </a:r>
          </a:p>
          <a:p>
            <a:pPr lvl="0">
              <a:buClr>
                <a:srgbClr val="FF7F00"/>
              </a:buClr>
              <a:buSzPct val="25000"/>
            </a:pPr>
            <a:r>
              <a:rPr lang="en-US" sz="3200" i="0" u="none" strike="noStrike" cap="none" dirty="0">
                <a:solidFill>
                  <a:srgbClr val="FF9900"/>
                </a:solidFill>
                <a:latin typeface="Courier"/>
                <a:ea typeface="Courier"/>
                <a:cs typeface="Courier"/>
                <a:sym typeface="Courier New"/>
              </a:rPr>
              <a:t>print(‘</a:t>
            </a:r>
            <a:r>
              <a:rPr lang="el-GR" sz="3200" i="0" u="none" strike="noStrike" cap="none" dirty="0">
                <a:solidFill>
                  <a:srgbClr val="FF9900"/>
                </a:solidFill>
                <a:latin typeface="Courier"/>
                <a:ea typeface="Courier"/>
                <a:cs typeface="Courier"/>
                <a:sym typeface="Courier New"/>
              </a:rPr>
              <a:t>Κατόπιν</a:t>
            </a:r>
            <a:r>
              <a:rPr lang="en-US" sz="3200" i="0" u="none" strike="noStrike" cap="none" dirty="0">
                <a:solidFill>
                  <a:srgbClr val="FF9900"/>
                </a:solidFill>
                <a:latin typeface="Courier"/>
                <a:ea typeface="Courier"/>
                <a:cs typeface="Courier"/>
                <a:sym typeface="Courier New"/>
              </a:rPr>
              <a:t> </a:t>
            </a:r>
            <a:r>
              <a:rPr lang="el-GR" sz="3200" i="0" u="none" strike="noStrike" cap="none" dirty="0">
                <a:solidFill>
                  <a:srgbClr val="FF9900"/>
                </a:solidFill>
                <a:latin typeface="Courier"/>
                <a:ea typeface="Courier"/>
                <a:cs typeface="Courier"/>
                <a:sym typeface="Courier New"/>
              </a:rPr>
              <a:t>του </a:t>
            </a:r>
            <a:r>
              <a:rPr lang="en-US" sz="3200" dirty="0">
                <a:solidFill>
                  <a:srgbClr val="FF9900"/>
                </a:solidFill>
                <a:latin typeface="Courier"/>
                <a:ea typeface="Courier"/>
                <a:cs typeface="Courier"/>
                <a:sym typeface="Courier New"/>
              </a:rPr>
              <a:t>5')</a:t>
            </a:r>
            <a:endParaRPr lang="en-US" sz="3200" i="0" u="none" strike="noStrike" cap="none" dirty="0">
              <a:solidFill>
                <a:srgbClr val="FF9900"/>
              </a:solidFill>
              <a:latin typeface="Courier"/>
              <a:ea typeface="Courier"/>
              <a:cs typeface="Courier"/>
              <a:sym typeface="Courier New"/>
            </a:endParaRPr>
          </a:p>
          <a:p>
            <a:pPr lvl="0">
              <a:buClr>
                <a:srgbClr val="FF7F00"/>
              </a:buClr>
              <a:buSzPct val="25000"/>
            </a:pPr>
            <a:r>
              <a:rPr lang="en-US" sz="3200" dirty="0">
                <a:solidFill>
                  <a:srgbClr val="FF9900"/>
                </a:solidFill>
                <a:latin typeface="Courier"/>
                <a:ea typeface="Courier"/>
                <a:cs typeface="Courier"/>
                <a:sym typeface="Courier New"/>
              </a:rPr>
              <a:t>p</a:t>
            </a:r>
            <a:r>
              <a:rPr lang="en-US" sz="3200" i="0" u="none" strike="noStrike" cap="none" dirty="0">
                <a:solidFill>
                  <a:srgbClr val="FF9900"/>
                </a:solidFill>
                <a:latin typeface="Courier"/>
                <a:ea typeface="Courier"/>
                <a:cs typeface="Courier"/>
                <a:sym typeface="Courier New"/>
              </a:rPr>
              <a:t>rint(‘</a:t>
            </a:r>
            <a:r>
              <a:rPr lang="el-GR" sz="3200" i="0" u="none" strike="noStrike" cap="none" dirty="0">
                <a:solidFill>
                  <a:srgbClr val="FF9900"/>
                </a:solidFill>
                <a:latin typeface="Courier"/>
                <a:ea typeface="Courier"/>
                <a:cs typeface="Courier"/>
                <a:sym typeface="Courier New"/>
              </a:rPr>
              <a:t>Πριν το</a:t>
            </a:r>
            <a:r>
              <a:rPr lang="en-US" sz="3200" i="0" u="none" strike="noStrike" cap="none" dirty="0">
                <a:solidFill>
                  <a:srgbClr val="FF9900"/>
                </a:solidFill>
                <a:latin typeface="Courier"/>
                <a:ea typeface="Courier"/>
                <a:cs typeface="Courier"/>
                <a:sym typeface="Courier New"/>
              </a:rPr>
              <a:t> </a:t>
            </a:r>
            <a:r>
              <a:rPr lang="en-US" sz="3200" dirty="0">
                <a:solidFill>
                  <a:srgbClr val="FF9900"/>
                </a:solidFill>
                <a:latin typeface="Courier"/>
                <a:ea typeface="Courier"/>
                <a:cs typeface="Courier"/>
                <a:sym typeface="Courier New"/>
              </a:rPr>
              <a:t>6')</a:t>
            </a:r>
            <a:endParaRPr lang="en-US" sz="32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200" i="0" u="none" strike="noStrike" cap="none" dirty="0">
                <a:solidFill>
                  <a:srgbClr val="00FF00"/>
                </a:solidFill>
                <a:latin typeface="Courier"/>
                <a:ea typeface="Courier"/>
                <a:cs typeface="Courier"/>
                <a:sym typeface="Courier New"/>
              </a:rPr>
              <a:t>if x == 6 :</a:t>
            </a:r>
          </a:p>
          <a:p>
            <a:pPr lvl="0">
              <a:buClr>
                <a:srgbClr val="00FF00"/>
              </a:buClr>
              <a:buSzPct val="25000"/>
            </a:pPr>
            <a:r>
              <a:rPr lang="en-US" sz="3200" i="0" u="none" strike="noStrike" cap="none" dirty="0">
                <a:solidFill>
                  <a:srgbClr val="00FF00"/>
                </a:solidFill>
                <a:latin typeface="Courier"/>
                <a:ea typeface="Courier"/>
                <a:cs typeface="Courier"/>
                <a:sym typeface="Courier New"/>
              </a:rPr>
              <a:t>    print('</a:t>
            </a:r>
            <a:r>
              <a:rPr lang="el-GR" sz="3200" i="0" u="none" strike="noStrike" cap="none" dirty="0">
                <a:solidFill>
                  <a:srgbClr val="00FF00"/>
                </a:solidFill>
                <a:latin typeface="Courier"/>
                <a:ea typeface="Courier"/>
                <a:cs typeface="Courier"/>
                <a:sym typeface="Courier New"/>
              </a:rPr>
              <a:t>Είναι</a:t>
            </a:r>
            <a:r>
              <a:rPr lang="en-US" sz="3200" i="0" u="none" strike="noStrike" cap="none" dirty="0">
                <a:solidFill>
                  <a:srgbClr val="00FF00"/>
                </a:solidFill>
                <a:latin typeface="Courier"/>
                <a:ea typeface="Courier"/>
                <a:cs typeface="Courier"/>
                <a:sym typeface="Courier New"/>
              </a:rPr>
              <a:t> </a:t>
            </a:r>
            <a:r>
              <a:rPr lang="en-US" sz="3200" dirty="0">
                <a:solidFill>
                  <a:srgbClr val="00FF00"/>
                </a:solidFill>
                <a:latin typeface="Courier"/>
                <a:ea typeface="Courier"/>
                <a:cs typeface="Courier"/>
                <a:sym typeface="Courier New"/>
              </a:rPr>
              <a:t>6')</a:t>
            </a:r>
            <a:endParaRPr lang="en-US" sz="3200" dirty="0">
              <a:solidFill>
                <a:schemeClr val="accent1"/>
              </a:solidFill>
              <a:latin typeface="Courier"/>
              <a:ea typeface="Courier"/>
              <a:cs typeface="Courier"/>
              <a:sym typeface="Courier New"/>
            </a:endParaRPr>
          </a:p>
          <a:p>
            <a:pPr lvl="0">
              <a:buClr>
                <a:srgbClr val="00FF00"/>
              </a:buClr>
              <a:buSzPct val="25000"/>
            </a:pPr>
            <a:r>
              <a:rPr lang="en-US" sz="3200" i="0" u="none" strike="noStrike" cap="none" dirty="0">
                <a:solidFill>
                  <a:srgbClr val="00FF00"/>
                </a:solidFill>
                <a:latin typeface="Courier"/>
                <a:ea typeface="Courier"/>
                <a:cs typeface="Courier"/>
                <a:sym typeface="Courier New"/>
              </a:rPr>
              <a:t>    print('</a:t>
            </a:r>
            <a:r>
              <a:rPr lang="el-GR" sz="3200" i="0" u="none" strike="noStrike" cap="none" dirty="0">
                <a:solidFill>
                  <a:srgbClr val="00FF00"/>
                </a:solidFill>
                <a:latin typeface="Courier"/>
                <a:ea typeface="Courier"/>
                <a:cs typeface="Courier"/>
                <a:sym typeface="Courier New"/>
              </a:rPr>
              <a:t>Είναι ακόμα </a:t>
            </a:r>
            <a:r>
              <a:rPr lang="en-US" sz="3200" dirty="0">
                <a:solidFill>
                  <a:srgbClr val="00FF00"/>
                </a:solidFill>
                <a:latin typeface="Courier"/>
                <a:ea typeface="Courier"/>
                <a:cs typeface="Courier"/>
                <a:sym typeface="Courier New"/>
              </a:rPr>
              <a:t>6')</a:t>
            </a:r>
            <a:endParaRPr lang="en-US" sz="3200" dirty="0">
              <a:solidFill>
                <a:schemeClr val="accent1"/>
              </a:solidFill>
              <a:latin typeface="Courier"/>
              <a:ea typeface="Courier"/>
              <a:cs typeface="Courier"/>
              <a:sym typeface="Courier New"/>
            </a:endParaRPr>
          </a:p>
          <a:p>
            <a:pPr lvl="0">
              <a:buClr>
                <a:srgbClr val="00FF00"/>
              </a:buClr>
              <a:buSzPct val="25000"/>
            </a:pPr>
            <a:r>
              <a:rPr lang="en-US" sz="3200" i="0" u="none" strike="noStrike" cap="none" dirty="0">
                <a:solidFill>
                  <a:srgbClr val="00FF00"/>
                </a:solidFill>
                <a:latin typeface="Courier"/>
                <a:ea typeface="Courier"/>
                <a:cs typeface="Courier"/>
                <a:sym typeface="Courier New"/>
              </a:rPr>
              <a:t>    print('</a:t>
            </a:r>
            <a:r>
              <a:rPr lang="el-GR" sz="3200" i="0" u="none" strike="noStrike" cap="none" dirty="0">
                <a:solidFill>
                  <a:srgbClr val="00FF00"/>
                </a:solidFill>
                <a:latin typeface="Courier"/>
                <a:ea typeface="Courier"/>
                <a:cs typeface="Courier"/>
                <a:sym typeface="Courier New"/>
              </a:rPr>
              <a:t>Τρίτο</a:t>
            </a:r>
            <a:r>
              <a:rPr lang="en-US" sz="3200" i="0" u="none" strike="noStrike" cap="none" dirty="0">
                <a:solidFill>
                  <a:srgbClr val="00FF00"/>
                </a:solidFill>
                <a:latin typeface="Courier"/>
                <a:ea typeface="Courier"/>
                <a:cs typeface="Courier"/>
                <a:sym typeface="Courier New"/>
              </a:rPr>
              <a:t> </a:t>
            </a:r>
            <a:r>
              <a:rPr lang="en-US" sz="3200" dirty="0">
                <a:solidFill>
                  <a:srgbClr val="00FF00"/>
                </a:solidFill>
                <a:latin typeface="Courier"/>
                <a:ea typeface="Courier"/>
                <a:cs typeface="Courier"/>
                <a:sym typeface="Courier New"/>
              </a:rPr>
              <a:t>6')</a:t>
            </a:r>
            <a:endParaRPr lang="en-US" sz="3200" dirty="0">
              <a:solidFill>
                <a:schemeClr val="accent1"/>
              </a:solidFill>
              <a:latin typeface="Courier"/>
              <a:ea typeface="Courier"/>
              <a:cs typeface="Courier"/>
              <a:sym typeface="Courier New"/>
            </a:endParaRPr>
          </a:p>
          <a:p>
            <a:pPr lvl="0">
              <a:buClr>
                <a:srgbClr val="FF7F00"/>
              </a:buClr>
              <a:buSzPct val="25000"/>
            </a:pPr>
            <a:r>
              <a:rPr lang="en-US" sz="3200" dirty="0">
                <a:solidFill>
                  <a:srgbClr val="FF9900"/>
                </a:solidFill>
                <a:latin typeface="Courier"/>
                <a:ea typeface="Courier"/>
                <a:cs typeface="Courier"/>
                <a:sym typeface="Courier New"/>
              </a:rPr>
              <a:t>p</a:t>
            </a:r>
            <a:r>
              <a:rPr lang="en-US" sz="3200" i="0" u="none" strike="noStrike" cap="none" dirty="0">
                <a:solidFill>
                  <a:srgbClr val="FF9900"/>
                </a:solidFill>
                <a:latin typeface="Courier"/>
                <a:ea typeface="Courier"/>
                <a:cs typeface="Courier"/>
                <a:sym typeface="Courier New"/>
              </a:rPr>
              <a:t>rint('</a:t>
            </a:r>
            <a:r>
              <a:rPr lang="el-GR" sz="3200" i="0" u="none" strike="noStrike" cap="none" dirty="0">
                <a:solidFill>
                  <a:srgbClr val="FF9900"/>
                </a:solidFill>
                <a:latin typeface="Courier"/>
                <a:ea typeface="Courier"/>
                <a:cs typeface="Courier"/>
                <a:sym typeface="Courier New"/>
              </a:rPr>
              <a:t>Κατόπιν του</a:t>
            </a:r>
            <a:r>
              <a:rPr lang="en-US" sz="3200" i="0" u="none" strike="noStrike" cap="none" dirty="0">
                <a:solidFill>
                  <a:srgbClr val="FF9900"/>
                </a:solidFill>
                <a:latin typeface="Courier"/>
                <a:ea typeface="Courier"/>
                <a:cs typeface="Courier"/>
                <a:sym typeface="Courier New"/>
              </a:rPr>
              <a:t> 6</a:t>
            </a:r>
            <a:r>
              <a:rPr lang="en-US" sz="3200" dirty="0">
                <a:solidFill>
                  <a:srgbClr val="FF9900"/>
                </a:solidFill>
                <a:latin typeface="Courier"/>
                <a:ea typeface="Courier"/>
                <a:cs typeface="Courier"/>
                <a:sym typeface="Courier New"/>
              </a:rPr>
              <a:t>')</a:t>
            </a:r>
            <a:endParaRPr lang="en-US" sz="3200" i="0" u="none" strike="noStrike" cap="none" dirty="0">
              <a:solidFill>
                <a:srgbClr val="FF9900"/>
              </a:solidFill>
              <a:latin typeface="Courier"/>
              <a:ea typeface="Courier"/>
              <a:cs typeface="Courier"/>
              <a:sym typeface="Courier New"/>
            </a:endParaRPr>
          </a:p>
        </p:txBody>
      </p:sp>
      <p:sp>
        <p:nvSpPr>
          <p:cNvPr id="300" name="Shape 300"/>
          <p:cNvSpPr txBox="1"/>
          <p:nvPr/>
        </p:nvSpPr>
        <p:spPr>
          <a:xfrm>
            <a:off x="7321665" y="2088625"/>
            <a:ext cx="2986127" cy="596109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Αρχικά</a:t>
            </a:r>
            <a:r>
              <a:rPr lang="en-US" sz="3600" u="none" strike="noStrike" cap="none" dirty="0">
                <a:solidFill>
                  <a:srgbClr val="FF9900"/>
                </a:solidFill>
                <a:latin typeface="Arial" charset="0"/>
                <a:ea typeface="Arial" charset="0"/>
                <a:cs typeface="Arial" charset="0"/>
                <a:sym typeface="Cabin"/>
              </a:rPr>
              <a:t> 5</a:t>
            </a:r>
          </a:p>
          <a:p>
            <a:pPr marL="0" marR="0" lvl="0" indent="0" algn="l" rtl="0">
              <a:lnSpc>
                <a:spcPct val="100000"/>
              </a:lnSpc>
              <a:spcBef>
                <a:spcPts val="0"/>
              </a:spcBef>
              <a:spcAft>
                <a:spcPts val="0"/>
              </a:spcAft>
              <a:buClr>
                <a:srgbClr val="FF7F00"/>
              </a:buClr>
              <a:buSzPct val="25000"/>
              <a:buFont typeface="Cabin"/>
              <a:buNone/>
            </a:pPr>
            <a:endParaRPr lang="en-US" sz="3600" u="none" strike="noStrike" cap="none" dirty="0">
              <a:solidFill>
                <a:srgbClr val="FF9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00FFFF"/>
                </a:solidFill>
                <a:latin typeface="Arial" charset="0"/>
                <a:ea typeface="Arial" charset="0"/>
                <a:cs typeface="Arial" charset="0"/>
                <a:sym typeface="Cabin"/>
              </a:rPr>
              <a:t>Είναι</a:t>
            </a:r>
            <a:r>
              <a:rPr lang="en-US" sz="3600" u="none" strike="noStrike" cap="none" dirty="0">
                <a:solidFill>
                  <a:srgbClr val="00FFFF"/>
                </a:solidFill>
                <a:latin typeface="Arial" charset="0"/>
                <a:ea typeface="Arial" charset="0"/>
                <a:cs typeface="Arial" charset="0"/>
                <a:sym typeface="Cabin"/>
              </a:rPr>
              <a:t> 5</a:t>
            </a: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00FFFF"/>
                </a:solidFill>
                <a:latin typeface="Arial" charset="0"/>
                <a:ea typeface="Arial" charset="0"/>
                <a:cs typeface="Arial" charset="0"/>
                <a:sym typeface="Cabin"/>
              </a:rPr>
              <a:t>Είναι ακόμα </a:t>
            </a:r>
            <a:r>
              <a:rPr lang="en-US" sz="3600" u="none" strike="noStrike" cap="none" dirty="0">
                <a:solidFill>
                  <a:srgbClr val="00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00FFFF"/>
                </a:solidFill>
                <a:latin typeface="Arial" charset="0"/>
                <a:ea typeface="Arial" charset="0"/>
                <a:cs typeface="Arial" charset="0"/>
                <a:sym typeface="Cabin"/>
              </a:rPr>
              <a:t>Τρίτο</a:t>
            </a:r>
            <a:r>
              <a:rPr lang="en-US" sz="3600" u="none" strike="noStrike" cap="none" dirty="0">
                <a:solidFill>
                  <a:srgbClr val="00FFFF"/>
                </a:solidFill>
                <a:latin typeface="Arial" charset="0"/>
                <a:ea typeface="Arial" charset="0"/>
                <a:cs typeface="Arial" charset="0"/>
                <a:sym typeface="Cabin"/>
              </a:rPr>
              <a:t> 5</a:t>
            </a:r>
          </a:p>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Κατόπιν του</a:t>
            </a:r>
            <a:r>
              <a:rPr lang="en-US" sz="3600" u="none" strike="noStrike" cap="none" dirty="0">
                <a:solidFill>
                  <a:srgbClr val="FF9900"/>
                </a:solidFill>
                <a:latin typeface="Arial" charset="0"/>
                <a:ea typeface="Arial" charset="0"/>
                <a:cs typeface="Arial" charset="0"/>
                <a:sym typeface="Cabin"/>
              </a:rPr>
              <a:t> 5</a:t>
            </a:r>
          </a:p>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Πριν το</a:t>
            </a:r>
            <a:r>
              <a:rPr lang="en-US" sz="3600" u="none" strike="noStrike" cap="none" dirty="0">
                <a:solidFill>
                  <a:srgbClr val="FF9900"/>
                </a:solidFill>
                <a:latin typeface="Arial" charset="0"/>
                <a:ea typeface="Arial" charset="0"/>
                <a:cs typeface="Arial" charset="0"/>
                <a:sym typeface="Cabin"/>
              </a:rPr>
              <a:t> 6</a:t>
            </a:r>
          </a:p>
          <a:p>
            <a:pPr marL="0" marR="0" lvl="0" indent="0" algn="l" rtl="0">
              <a:lnSpc>
                <a:spcPct val="100000"/>
              </a:lnSpc>
              <a:spcBef>
                <a:spcPts val="0"/>
              </a:spcBef>
              <a:spcAft>
                <a:spcPts val="0"/>
              </a:spcAft>
              <a:buClr>
                <a:srgbClr val="FF00FF"/>
              </a:buClr>
              <a:buSzPct val="25000"/>
              <a:buFont typeface="Cabin"/>
              <a:buNone/>
            </a:pPr>
            <a:r>
              <a:rPr lang="el-GR" sz="3600" dirty="0">
                <a:solidFill>
                  <a:srgbClr val="00FF00"/>
                </a:solidFill>
                <a:latin typeface="Arial" panose="020B0604020202020204" pitchFamily="34" charset="0"/>
                <a:cs typeface="Arial" panose="020B0604020202020204" pitchFamily="34" charset="0"/>
                <a:sym typeface="Cabin"/>
              </a:rPr>
              <a:t>Είναι</a:t>
            </a:r>
            <a:r>
              <a:rPr lang="en-US" sz="3600" dirty="0">
                <a:solidFill>
                  <a:srgbClr val="00FF00"/>
                </a:solidFill>
                <a:latin typeface="Arial" panose="020B0604020202020204" pitchFamily="34" charset="0"/>
                <a:cs typeface="Arial" panose="020B0604020202020204" pitchFamily="34" charset="0"/>
                <a:sym typeface="Cabin"/>
              </a:rPr>
              <a:t> </a:t>
            </a:r>
            <a:r>
              <a:rPr lang="el-GR" sz="3600" dirty="0">
                <a:solidFill>
                  <a:srgbClr val="00FF00"/>
                </a:solidFill>
                <a:latin typeface="Arial" panose="020B0604020202020204" pitchFamily="34" charset="0"/>
                <a:cs typeface="Arial" panose="020B0604020202020204" pitchFamily="34" charset="0"/>
                <a:sym typeface="Cabin"/>
              </a:rPr>
              <a:t>6</a:t>
            </a:r>
            <a:endParaRPr lang="en-US" sz="3600" dirty="0">
              <a:solidFill>
                <a:srgbClr val="00FF00"/>
              </a:solidFill>
              <a:latin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00FF00"/>
                </a:solidFill>
                <a:latin typeface="Arial" panose="020B0604020202020204" pitchFamily="34" charset="0"/>
                <a:cs typeface="Arial" panose="020B0604020202020204" pitchFamily="34" charset="0"/>
                <a:sym typeface="Cabin"/>
              </a:rPr>
              <a:t>Είναι ακόμα 6</a:t>
            </a:r>
            <a:endParaRPr lang="en-US" sz="3600" dirty="0">
              <a:solidFill>
                <a:srgbClr val="00FF00"/>
              </a:solidFill>
              <a:latin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00FF00"/>
                </a:solidFill>
                <a:latin typeface="Arial" panose="020B0604020202020204" pitchFamily="34" charset="0"/>
                <a:cs typeface="Arial" panose="020B0604020202020204" pitchFamily="34" charset="0"/>
                <a:sym typeface="Cabin"/>
              </a:rPr>
              <a:t>Τρίτο</a:t>
            </a:r>
            <a:r>
              <a:rPr lang="en-US" sz="3600" dirty="0">
                <a:solidFill>
                  <a:srgbClr val="00FF00"/>
                </a:solidFill>
                <a:latin typeface="Arial" panose="020B0604020202020204" pitchFamily="34" charset="0"/>
                <a:cs typeface="Arial" panose="020B0604020202020204" pitchFamily="34" charset="0"/>
                <a:sym typeface="Cabin"/>
              </a:rPr>
              <a:t> </a:t>
            </a:r>
            <a:r>
              <a:rPr lang="el-GR" sz="3600" dirty="0">
                <a:solidFill>
                  <a:srgbClr val="00FF00"/>
                </a:solidFill>
                <a:latin typeface="Arial" panose="020B0604020202020204" pitchFamily="34" charset="0"/>
                <a:cs typeface="Arial" panose="020B0604020202020204" pitchFamily="34" charset="0"/>
                <a:sym typeface="Cabin"/>
              </a:rPr>
              <a:t>6</a:t>
            </a:r>
            <a:endParaRPr lang="en-US" sz="3600" dirty="0">
              <a:solidFill>
                <a:srgbClr val="00FF00"/>
              </a:solidFill>
              <a:latin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Κατόπιν του </a:t>
            </a:r>
            <a:r>
              <a:rPr lang="en-US" sz="3600" u="none" strike="noStrike" cap="none" dirty="0">
                <a:solidFill>
                  <a:srgbClr val="FF9900"/>
                </a:solidFill>
                <a:latin typeface="Arial" charset="0"/>
                <a:ea typeface="Arial" charset="0"/>
                <a:cs typeface="Arial" charset="0"/>
                <a:sym typeface="Cabin"/>
              </a:rPr>
              <a:t> 6</a:t>
            </a:r>
          </a:p>
        </p:txBody>
      </p:sp>
      <p:cxnSp>
        <p:nvCxnSpPr>
          <p:cNvPr id="301" name="Shape 301"/>
          <p:cNvCxnSpPr>
            <a:cxnSpLocks/>
          </p:cNvCxnSpPr>
          <p:nvPr/>
        </p:nvCxnSpPr>
        <p:spPr>
          <a:xfrm flipH="1" flipV="1">
            <a:off x="6778855" y="3857360"/>
            <a:ext cx="399609" cy="65260"/>
          </a:xfrm>
          <a:prstGeom prst="straightConnector1">
            <a:avLst/>
          </a:prstGeom>
          <a:noFill/>
          <a:ln w="76200" cap="rnd" cmpd="sng">
            <a:solidFill>
              <a:srgbClr val="00FFFF"/>
            </a:solidFill>
            <a:prstDash val="solid"/>
            <a:miter/>
            <a:headEnd type="stealth" w="med" len="med"/>
            <a:tailEnd type="none" w="med" len="med"/>
          </a:ln>
        </p:spPr>
      </p:cxnSp>
      <p:cxnSp>
        <p:nvCxnSpPr>
          <p:cNvPr id="302" name="Shape 302"/>
          <p:cNvCxnSpPr/>
          <p:nvPr/>
        </p:nvCxnSpPr>
        <p:spPr>
          <a:xfrm flipH="1">
            <a:off x="5382786" y="6345736"/>
            <a:ext cx="1669419" cy="116062"/>
          </a:xfrm>
          <a:prstGeom prst="straightConnector1">
            <a:avLst/>
          </a:prstGeom>
          <a:noFill/>
          <a:ln w="76200" cap="rnd" cmpd="sng">
            <a:solidFill>
              <a:srgbClr val="00FF00"/>
            </a:solidFill>
            <a:prstDash val="solid"/>
            <a:miter/>
            <a:headEnd type="stealth" w="med" len="med"/>
            <a:tailEnd type="none" w="med" len="med"/>
          </a:ln>
        </p:spPr>
      </p:cxnSp>
      <p:cxnSp>
        <p:nvCxnSpPr>
          <p:cNvPr id="303" name="Shape 303"/>
          <p:cNvCxnSpPr/>
          <p:nvPr/>
        </p:nvCxnSpPr>
        <p:spPr>
          <a:xfrm rot="10800000">
            <a:off x="11657535" y="1667311"/>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04" name="Shape 304"/>
          <p:cNvSpPr/>
          <p:nvPr/>
        </p:nvSpPr>
        <p:spPr>
          <a:xfrm>
            <a:off x="10241599" y="2227662"/>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x == 5 </a:t>
            </a:r>
            <a:r>
              <a:rPr lang="el-GR" sz="3000" u="none" strike="noStrike" cap="none"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305" name="Shape 305"/>
          <p:cNvCxnSpPr/>
          <p:nvPr/>
        </p:nvCxnSpPr>
        <p:spPr>
          <a:xfrm rot="10800000">
            <a:off x="11657660" y="3445299"/>
            <a:ext cx="49200" cy="4060800"/>
          </a:xfrm>
          <a:prstGeom prst="straightConnector1">
            <a:avLst/>
          </a:prstGeom>
          <a:noFill/>
          <a:ln w="76200" cap="rnd" cmpd="sng">
            <a:solidFill>
              <a:srgbClr val="00FFFF"/>
            </a:solidFill>
            <a:prstDash val="solid"/>
            <a:miter/>
            <a:headEnd type="stealth" w="med" len="med"/>
            <a:tailEnd type="none" w="med" len="med"/>
          </a:ln>
        </p:spPr>
      </p:cxnSp>
      <p:cxnSp>
        <p:nvCxnSpPr>
          <p:cNvPr id="306" name="Shape 306"/>
          <p:cNvCxnSpPr/>
          <p:nvPr/>
        </p:nvCxnSpPr>
        <p:spPr>
          <a:xfrm rot="10800000">
            <a:off x="13099223" y="2856311"/>
            <a:ext cx="724500" cy="5700"/>
          </a:xfrm>
          <a:prstGeom prst="straightConnector1">
            <a:avLst/>
          </a:prstGeom>
          <a:noFill/>
          <a:ln w="76200" cap="rnd" cmpd="sng">
            <a:solidFill>
              <a:srgbClr val="00FFFF"/>
            </a:solidFill>
            <a:prstDash val="solid"/>
            <a:miter/>
            <a:headEnd type="none" w="med" len="med"/>
            <a:tailEnd type="none" w="med" len="med"/>
          </a:ln>
        </p:spPr>
      </p:cxnSp>
      <p:cxnSp>
        <p:nvCxnSpPr>
          <p:cNvPr id="307" name="Shape 307"/>
          <p:cNvCxnSpPr/>
          <p:nvPr/>
        </p:nvCxnSpPr>
        <p:spPr>
          <a:xfrm rot="10800000" flipH="1">
            <a:off x="13843636" y="2856436"/>
            <a:ext cx="15899" cy="644400"/>
          </a:xfrm>
          <a:prstGeom prst="straightConnector1">
            <a:avLst/>
          </a:prstGeom>
          <a:noFill/>
          <a:ln w="50800" cap="rnd" cmpd="sng">
            <a:solidFill>
              <a:srgbClr val="00FFFF"/>
            </a:solidFill>
            <a:prstDash val="solid"/>
            <a:miter/>
            <a:headEnd type="stealth" w="med" len="med"/>
            <a:tailEnd type="none" w="med" len="med"/>
          </a:ln>
        </p:spPr>
      </p:cxnSp>
      <p:cxnSp>
        <p:nvCxnSpPr>
          <p:cNvPr id="308" name="Shape 308"/>
          <p:cNvCxnSpPr/>
          <p:nvPr/>
        </p:nvCxnSpPr>
        <p:spPr>
          <a:xfrm>
            <a:off x="11730420" y="7115073"/>
            <a:ext cx="2149499" cy="0"/>
          </a:xfrm>
          <a:prstGeom prst="straightConnector1">
            <a:avLst/>
          </a:prstGeom>
          <a:noFill/>
          <a:ln w="76200" cap="rnd" cmpd="sng">
            <a:solidFill>
              <a:srgbClr val="00FFFF"/>
            </a:solidFill>
            <a:prstDash val="solid"/>
            <a:miter/>
            <a:headEnd type="stealth" w="med" len="med"/>
            <a:tailEnd type="none" w="med" len="med"/>
          </a:ln>
        </p:spPr>
      </p:cxnSp>
      <p:sp>
        <p:nvSpPr>
          <p:cNvPr id="309" name="Shape 309"/>
          <p:cNvSpPr txBox="1"/>
          <p:nvPr/>
        </p:nvSpPr>
        <p:spPr>
          <a:xfrm>
            <a:off x="12936211" y="2018912"/>
            <a:ext cx="1114555"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310" name="Shape 310"/>
          <p:cNvSpPr txBox="1"/>
          <p:nvPr/>
        </p:nvSpPr>
        <p:spPr>
          <a:xfrm>
            <a:off x="12387899" y="4564462"/>
            <a:ext cx="3009301" cy="11286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Είναι ακόμα </a:t>
            </a:r>
            <a:r>
              <a:rPr lang="en-US" sz="3500" u="none" strike="noStrike" cap="none" dirty="0">
                <a:solidFill>
                  <a:schemeClr val="lt1"/>
                </a:solidFill>
                <a:latin typeface="Arial" charset="0"/>
                <a:ea typeface="Arial" charset="0"/>
                <a:cs typeface="Arial" charset="0"/>
                <a:sym typeface="Cabin"/>
              </a:rPr>
              <a:t> </a:t>
            </a:r>
            <a:r>
              <a:rPr lang="en-US" sz="3500" dirty="0">
                <a:solidFill>
                  <a:schemeClr val="lt1"/>
                </a:solidFill>
                <a:latin typeface="Arial" charset="0"/>
                <a:ea typeface="Arial" charset="0"/>
                <a:cs typeface="Arial" charset="0"/>
                <a:sym typeface="Cabin"/>
              </a:rPr>
              <a:t>5')</a:t>
            </a:r>
            <a:endParaRPr lang="en-US" sz="3500" u="none" strike="noStrike" cap="none" dirty="0">
              <a:solidFill>
                <a:schemeClr val="lt1"/>
              </a:solidFill>
              <a:latin typeface="Arial" charset="0"/>
              <a:ea typeface="Arial" charset="0"/>
              <a:cs typeface="Arial" charset="0"/>
              <a:sym typeface="Cabin"/>
            </a:endParaRPr>
          </a:p>
        </p:txBody>
      </p:sp>
      <p:sp>
        <p:nvSpPr>
          <p:cNvPr id="311" name="Shape 311"/>
          <p:cNvSpPr txBox="1"/>
          <p:nvPr/>
        </p:nvSpPr>
        <p:spPr>
          <a:xfrm>
            <a:off x="12403634" y="6087098"/>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Τρίτο</a:t>
            </a:r>
            <a:r>
              <a:rPr lang="en-US" sz="3500" u="none" strike="noStrike" cap="none" dirty="0">
                <a:solidFill>
                  <a:schemeClr val="lt1"/>
                </a:solidFill>
                <a:latin typeface="Arial" charset="0"/>
                <a:ea typeface="Arial" charset="0"/>
                <a:cs typeface="Arial" charset="0"/>
                <a:sym typeface="Cabin"/>
              </a:rPr>
              <a:t> </a:t>
            </a:r>
            <a:r>
              <a:rPr lang="en-US" sz="3500" dirty="0">
                <a:solidFill>
                  <a:schemeClr val="lt1"/>
                </a:solidFill>
                <a:latin typeface="Arial" charset="0"/>
                <a:ea typeface="Arial" charset="0"/>
                <a:cs typeface="Arial" charset="0"/>
                <a:sym typeface="Cabin"/>
              </a:rPr>
              <a:t>5')</a:t>
            </a:r>
            <a:endParaRPr lang="en-US" sz="3500" u="none" strike="noStrike" cap="none" dirty="0">
              <a:solidFill>
                <a:schemeClr val="lt1"/>
              </a:solidFill>
              <a:latin typeface="Arial" charset="0"/>
              <a:ea typeface="Arial" charset="0"/>
              <a:cs typeface="Arial" charset="0"/>
              <a:sym typeface="Cabin"/>
            </a:endParaRPr>
          </a:p>
        </p:txBody>
      </p:sp>
      <p:sp>
        <p:nvSpPr>
          <p:cNvPr id="312" name="Shape 312"/>
          <p:cNvSpPr txBox="1"/>
          <p:nvPr/>
        </p:nvSpPr>
        <p:spPr>
          <a:xfrm>
            <a:off x="10819551" y="3542161"/>
            <a:ext cx="723900"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Όχι</a:t>
            </a:r>
            <a:endParaRPr lang="en-US" sz="3600" u="none" strike="noStrike" cap="none" dirty="0">
              <a:solidFill>
                <a:schemeClr val="lt1"/>
              </a:solidFill>
              <a:latin typeface="Arial" charset="0"/>
              <a:ea typeface="Arial" charset="0"/>
              <a:cs typeface="Arial" charset="0"/>
              <a:sym typeface="Cabin"/>
            </a:endParaRPr>
          </a:p>
        </p:txBody>
      </p:sp>
      <p:sp>
        <p:nvSpPr>
          <p:cNvPr id="313" name="Shape 313"/>
          <p:cNvSpPr txBox="1"/>
          <p:nvPr/>
        </p:nvSpPr>
        <p:spPr>
          <a:xfrm>
            <a:off x="12387899" y="3459562"/>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Είναι</a:t>
            </a:r>
            <a:r>
              <a:rPr lang="en-US" sz="3500" u="none" strike="noStrike" cap="none" dirty="0">
                <a:solidFill>
                  <a:schemeClr val="lt1"/>
                </a:solidFill>
                <a:latin typeface="Arial" charset="0"/>
                <a:ea typeface="Arial" charset="0"/>
                <a:cs typeface="Arial" charset="0"/>
                <a:sym typeface="Cabin"/>
              </a:rPr>
              <a:t> </a:t>
            </a:r>
            <a:r>
              <a:rPr lang="en-US" sz="3500" dirty="0">
                <a:solidFill>
                  <a:schemeClr val="lt1"/>
                </a:solidFill>
                <a:latin typeface="Arial" charset="0"/>
                <a:ea typeface="Arial" charset="0"/>
                <a:cs typeface="Arial" charset="0"/>
                <a:sym typeface="Cabin"/>
              </a:rPr>
              <a:t>5’)</a:t>
            </a:r>
            <a:endParaRPr lang="en-US" sz="3500" u="none" strike="noStrike" cap="none" dirty="0">
              <a:solidFill>
                <a:schemeClr val="lt1"/>
              </a:solidFill>
              <a:latin typeface="Arial" charset="0"/>
              <a:ea typeface="Arial" charset="0"/>
              <a:cs typeface="Arial" charset="0"/>
              <a:sym typeface="Cabin"/>
            </a:endParaRPr>
          </a:p>
        </p:txBody>
      </p:sp>
      <p:cxnSp>
        <p:nvCxnSpPr>
          <p:cNvPr id="314" name="Shape 314"/>
          <p:cNvCxnSpPr>
            <a:endCxn id="313" idx="2"/>
          </p:cNvCxnSpPr>
          <p:nvPr/>
        </p:nvCxnSpPr>
        <p:spPr>
          <a:xfrm rot="10800000" flipH="1">
            <a:off x="13838248" y="4208961"/>
            <a:ext cx="10200" cy="355500"/>
          </a:xfrm>
          <a:prstGeom prst="straightConnector1">
            <a:avLst/>
          </a:prstGeom>
          <a:noFill/>
          <a:ln w="76200" cap="rnd" cmpd="sng">
            <a:solidFill>
              <a:srgbClr val="00FFFF"/>
            </a:solidFill>
            <a:prstDash val="solid"/>
            <a:miter/>
            <a:headEnd type="stealth" w="med" len="med"/>
            <a:tailEnd type="none" w="med" len="med"/>
          </a:ln>
        </p:spPr>
      </p:cxnSp>
      <p:cxnSp>
        <p:nvCxnSpPr>
          <p:cNvPr id="315" name="Shape 315"/>
          <p:cNvCxnSpPr/>
          <p:nvPr/>
        </p:nvCxnSpPr>
        <p:spPr>
          <a:xfrm rot="10800000" flipH="1">
            <a:off x="13853984" y="5769335"/>
            <a:ext cx="10200" cy="355500"/>
          </a:xfrm>
          <a:prstGeom prst="straightConnector1">
            <a:avLst/>
          </a:prstGeom>
          <a:noFill/>
          <a:ln w="76200" cap="rnd" cmpd="sng">
            <a:solidFill>
              <a:srgbClr val="00FFFF"/>
            </a:solidFill>
            <a:prstDash val="solid"/>
            <a:miter/>
            <a:headEnd type="stealth" w="med" len="med"/>
            <a:tailEnd type="none" w="med" len="med"/>
          </a:ln>
        </p:spPr>
      </p:cxnSp>
      <p:cxnSp>
        <p:nvCxnSpPr>
          <p:cNvPr id="316" name="Shape 316"/>
          <p:cNvCxnSpPr/>
          <p:nvPr/>
        </p:nvCxnSpPr>
        <p:spPr>
          <a:xfrm rot="10800000" flipH="1">
            <a:off x="13862221" y="6835772"/>
            <a:ext cx="10200" cy="3555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727075" y="745588"/>
            <a:ext cx="1351280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Εσοχή</a:t>
            </a:r>
            <a:endParaRPr lang="en-US" sz="7600" u="none" strike="noStrike" cap="none" dirty="0">
              <a:solidFill>
                <a:srgbClr val="FFD966"/>
              </a:solidFill>
              <a:latin typeface="Arial" charset="0"/>
              <a:ea typeface="Arial" charset="0"/>
              <a:cs typeface="Arial" charset="0"/>
              <a:sym typeface="Cabin"/>
            </a:endParaRPr>
          </a:p>
        </p:txBody>
      </p:sp>
      <p:sp>
        <p:nvSpPr>
          <p:cNvPr id="322" name="Shape 322"/>
          <p:cNvSpPr txBox="1">
            <a:spLocks noGrp="1"/>
          </p:cNvSpPr>
          <p:nvPr>
            <p:ph type="body" idx="1"/>
          </p:nvPr>
        </p:nvSpPr>
        <p:spPr>
          <a:xfrm>
            <a:off x="946523" y="2592296"/>
            <a:ext cx="14269178" cy="5640168"/>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7F00"/>
              </a:buClr>
              <a:buSzPct val="100000"/>
              <a:buFont typeface="Cabin"/>
              <a:buChar char="•"/>
            </a:pPr>
            <a:r>
              <a:rPr lang="el-GR" sz="3200" dirty="0">
                <a:solidFill>
                  <a:srgbClr val="FF9900"/>
                </a:solidFill>
                <a:latin typeface="Arial" charset="0"/>
                <a:cs typeface="Arial" charset="0"/>
                <a:sym typeface="Cabin"/>
              </a:rPr>
              <a:t>Αύξηση</a:t>
            </a:r>
            <a:r>
              <a:rPr lang="el-GR" sz="3200" u="none" strike="noStrike" cap="none" dirty="0">
                <a:solidFill>
                  <a:schemeClr val="lt1"/>
                </a:solidFill>
                <a:latin typeface="Arial" charset="0"/>
                <a:ea typeface="Arial" charset="0"/>
                <a:cs typeface="Arial" charset="0"/>
                <a:sym typeface="Cabin"/>
              </a:rPr>
              <a:t> </a:t>
            </a:r>
            <a:r>
              <a:rPr lang="el-GR" sz="3200" dirty="0">
                <a:solidFill>
                  <a:srgbClr val="FF9900"/>
                </a:solidFill>
                <a:latin typeface="Arial" charset="0"/>
                <a:cs typeface="Arial" charset="0"/>
                <a:sym typeface="Cabin"/>
              </a:rPr>
              <a:t>εσοχής</a:t>
            </a:r>
            <a:r>
              <a:rPr lang="el-GR" sz="3200" u="none" strike="noStrike" cap="none" dirty="0">
                <a:solidFill>
                  <a:schemeClr val="lt1"/>
                </a:solidFill>
                <a:latin typeface="Arial" charset="0"/>
                <a:ea typeface="Arial" charset="0"/>
                <a:cs typeface="Arial" charset="0"/>
                <a:sym typeface="Cabin"/>
              </a:rPr>
              <a:t> μετά από μια εντολή </a:t>
            </a:r>
            <a:r>
              <a:rPr lang="el-GR" sz="3200" dirty="0" err="1">
                <a:solidFill>
                  <a:srgbClr val="FFFF00"/>
                </a:solidFill>
                <a:latin typeface="Arial" charset="0"/>
                <a:cs typeface="Arial" charset="0"/>
                <a:sym typeface="Cabin"/>
              </a:rPr>
              <a:t>if</a:t>
            </a:r>
            <a:r>
              <a:rPr lang="el-GR" sz="3200" u="none" strike="noStrike" cap="none" dirty="0">
                <a:solidFill>
                  <a:schemeClr val="lt1"/>
                </a:solidFill>
                <a:latin typeface="Arial" charset="0"/>
                <a:ea typeface="Arial" charset="0"/>
                <a:cs typeface="Arial" charset="0"/>
                <a:sym typeface="Cabin"/>
              </a:rPr>
              <a:t> ή </a:t>
            </a:r>
            <a:r>
              <a:rPr lang="en-US" sz="3200" u="none" strike="noStrike" cap="none" dirty="0">
                <a:solidFill>
                  <a:srgbClr val="FFFF00"/>
                </a:solidFill>
                <a:latin typeface="Arial" charset="0"/>
                <a:ea typeface="Arial" charset="0"/>
                <a:cs typeface="Arial" charset="0"/>
                <a:sym typeface="Cabin"/>
              </a:rPr>
              <a:t>for</a:t>
            </a:r>
            <a:r>
              <a:rPr lang="el-GR" sz="3200" u="none" strike="noStrike" cap="none" dirty="0">
                <a:solidFill>
                  <a:schemeClr val="lt1"/>
                </a:solidFill>
                <a:latin typeface="Arial" charset="0"/>
                <a:ea typeface="Arial" charset="0"/>
                <a:cs typeface="Arial" charset="0"/>
                <a:sym typeface="Cabin"/>
              </a:rPr>
              <a:t> (μετά το :)</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7F00"/>
              </a:buClr>
              <a:buSzPct val="100000"/>
              <a:buFont typeface="Cabin"/>
              <a:buChar char="•"/>
            </a:pPr>
            <a:r>
              <a:rPr lang="el-GR" sz="3200" u="none" strike="noStrike" cap="none" dirty="0">
                <a:solidFill>
                  <a:srgbClr val="FF9900"/>
                </a:solidFill>
                <a:latin typeface="Arial" charset="0"/>
                <a:ea typeface="Arial" charset="0"/>
                <a:cs typeface="Arial" charset="0"/>
                <a:sym typeface="Cabin"/>
              </a:rPr>
              <a:t>Διατήρηση</a:t>
            </a:r>
            <a:r>
              <a:rPr lang="en-US" sz="3200" u="none" strike="noStrike" cap="none" dirty="0">
                <a:solidFill>
                  <a:srgbClr val="FF9900"/>
                </a:solidFill>
                <a:latin typeface="Arial" charset="0"/>
                <a:ea typeface="Arial" charset="0"/>
                <a:cs typeface="Arial" charset="0"/>
                <a:sym typeface="Cabin"/>
              </a:rPr>
              <a:t> </a:t>
            </a:r>
            <a:r>
              <a:rPr lang="el-GR" sz="3200" u="none" strike="noStrike" cap="none" dirty="0">
                <a:solidFill>
                  <a:srgbClr val="FF9900"/>
                </a:solidFill>
                <a:latin typeface="Arial" charset="0"/>
                <a:ea typeface="Arial" charset="0"/>
                <a:cs typeface="Arial" charset="0"/>
                <a:sym typeface="Cabin"/>
              </a:rPr>
              <a:t>εσοχής</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για να υποδείξουμε το</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FF9900"/>
                </a:solidFill>
                <a:latin typeface="Arial" charset="0"/>
                <a:ea typeface="Arial" charset="0"/>
                <a:cs typeface="Arial" charset="0"/>
                <a:sym typeface="Cabin"/>
              </a:rPr>
              <a:t>πεδίο εφαρμογής</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του μπλοκ </a:t>
            </a:r>
            <a:r>
              <a:rPr lang="en-US" sz="3200" u="none" strike="noStrike" cap="none" dirty="0">
                <a:solidFill>
                  <a:schemeClr val="lt1"/>
                </a:solidFill>
                <a:latin typeface="Arial" charset="0"/>
                <a:ea typeface="Arial" charset="0"/>
                <a:cs typeface="Arial" charset="0"/>
                <a:sym typeface="Cabin"/>
              </a:rPr>
              <a:t>(</a:t>
            </a:r>
            <a:r>
              <a:rPr lang="el-GR" sz="3200" u="none" strike="noStrike" cap="none" dirty="0">
                <a:solidFill>
                  <a:schemeClr val="lt1"/>
                </a:solidFill>
                <a:latin typeface="Arial" charset="0"/>
                <a:ea typeface="Arial" charset="0"/>
                <a:cs typeface="Arial" charset="0"/>
                <a:sym typeface="Cabin"/>
              </a:rPr>
              <a:t>ποιες γραμμές επηρεάζονται από το</a:t>
            </a:r>
            <a:r>
              <a:rPr lang="en-US" sz="3200" u="none" strike="noStrike" cap="none" dirty="0">
                <a:solidFill>
                  <a:srgbClr val="FFFF00"/>
                </a:solidFill>
                <a:latin typeface="Arial" charset="0"/>
                <a:ea typeface="Arial" charset="0"/>
                <a:cs typeface="Arial" charset="0"/>
                <a:sym typeface="Cabin"/>
              </a:rPr>
              <a:t> if</a:t>
            </a:r>
            <a:r>
              <a:rPr lang="en-US" sz="3200" u="none" strike="noStrike" cap="none" dirty="0">
                <a:solidFill>
                  <a:schemeClr val="lt1"/>
                </a:solidFill>
                <a:latin typeface="Arial" charset="0"/>
                <a:ea typeface="Arial" charset="0"/>
                <a:cs typeface="Arial" charset="0"/>
                <a:sym typeface="Cabin"/>
              </a:rPr>
              <a:t>/</a:t>
            </a:r>
            <a:r>
              <a:rPr lang="en-US" sz="3200" u="none" strike="noStrike" cap="none" dirty="0">
                <a:solidFill>
                  <a:srgbClr val="FFFF00"/>
                </a:solidFill>
                <a:latin typeface="Arial" charset="0"/>
                <a:ea typeface="Arial" charset="0"/>
                <a:cs typeface="Arial" charset="0"/>
                <a:sym typeface="Cabin"/>
              </a:rPr>
              <a:t>for</a:t>
            </a:r>
            <a:r>
              <a:rPr lang="en-US" sz="3200" u="none" strike="noStrike" cap="none" dirty="0">
                <a:solidFill>
                  <a:schemeClr val="lt1"/>
                </a:solidFill>
                <a:latin typeface="Arial" charset="0"/>
                <a:ea typeface="Arial" charset="0"/>
                <a:cs typeface="Arial" charset="0"/>
                <a:sym typeface="Cabin"/>
              </a:rPr>
              <a:t>)</a:t>
            </a:r>
          </a:p>
          <a:p>
            <a:pPr marL="749300" marR="0" lvl="0" indent="-345694" algn="l" rtl="0">
              <a:lnSpc>
                <a:spcPct val="100000"/>
              </a:lnSpc>
              <a:spcBef>
                <a:spcPts val="3500"/>
              </a:spcBef>
              <a:spcAft>
                <a:spcPts val="0"/>
              </a:spcAft>
              <a:buClr>
                <a:srgbClr val="FF7F00"/>
              </a:buClr>
              <a:buSzPct val="100000"/>
              <a:buFont typeface="Cabin"/>
              <a:buChar char="•"/>
            </a:pPr>
            <a:r>
              <a:rPr lang="el-GR" sz="3200" u="none" strike="noStrike" cap="none" dirty="0">
                <a:solidFill>
                  <a:srgbClr val="FF9900"/>
                </a:solidFill>
                <a:latin typeface="Arial" charset="0"/>
                <a:ea typeface="Arial" charset="0"/>
                <a:cs typeface="Arial" charset="0"/>
                <a:sym typeface="Cabin"/>
              </a:rPr>
              <a:t>Μείωση</a:t>
            </a:r>
            <a:r>
              <a:rPr lang="en-US" sz="3200" u="none" strike="noStrike" cap="none" dirty="0">
                <a:solidFill>
                  <a:srgbClr val="FF9900"/>
                </a:solidFill>
                <a:latin typeface="Arial" charset="0"/>
                <a:ea typeface="Arial" charset="0"/>
                <a:cs typeface="Arial" charset="0"/>
                <a:sym typeface="Cabin"/>
              </a:rPr>
              <a:t> </a:t>
            </a:r>
            <a:r>
              <a:rPr lang="el-GR" sz="3200" u="none" strike="noStrike" cap="none" dirty="0">
                <a:solidFill>
                  <a:srgbClr val="FF9900"/>
                </a:solidFill>
                <a:latin typeface="Arial" charset="0"/>
                <a:ea typeface="Arial" charset="0"/>
                <a:cs typeface="Arial" charset="0"/>
                <a:sym typeface="Cabin"/>
              </a:rPr>
              <a:t>εσοχής</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FFFFFF"/>
                </a:solidFill>
                <a:latin typeface="Arial" charset="0"/>
                <a:ea typeface="Arial" charset="0"/>
                <a:cs typeface="Arial" charset="0"/>
                <a:sym typeface="Cabin"/>
              </a:rPr>
              <a:t>πίσω στο επίπεδο του</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FF00"/>
                </a:solidFill>
                <a:latin typeface="Arial" charset="0"/>
                <a:ea typeface="Arial" charset="0"/>
                <a:cs typeface="Arial" charset="0"/>
                <a:sym typeface="Cabin"/>
              </a:rPr>
              <a:t>if</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ή του</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FF00"/>
                </a:solidFill>
                <a:latin typeface="Arial" charset="0"/>
                <a:ea typeface="Arial" charset="0"/>
                <a:cs typeface="Arial" charset="0"/>
                <a:sym typeface="Cabin"/>
              </a:rPr>
              <a:t>for</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για να υποδηλώσουμε το τέλος του μπλοκ</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FF00"/>
              </a:buClr>
              <a:buSzPct val="100000"/>
              <a:buFont typeface="Cabin"/>
              <a:buChar char="•"/>
            </a:pPr>
            <a:r>
              <a:rPr lang="el-GR" sz="3200" u="none" strike="noStrike" cap="none" dirty="0">
                <a:solidFill>
                  <a:srgbClr val="FFFF00"/>
                </a:solidFill>
                <a:latin typeface="Arial" charset="0"/>
                <a:ea typeface="Arial" charset="0"/>
                <a:cs typeface="Arial" charset="0"/>
                <a:sym typeface="Cabin"/>
              </a:rPr>
              <a:t>Κενές γραμμές</a:t>
            </a:r>
            <a:r>
              <a:rPr lang="en-US" sz="3200" u="none" strike="noStrike" cap="none" dirty="0">
                <a:solidFill>
                  <a:srgbClr val="FFFF00"/>
                </a:solidFill>
                <a:latin typeface="Arial" charset="0"/>
                <a:ea typeface="Arial" charset="0"/>
                <a:cs typeface="Arial" charset="0"/>
                <a:sym typeface="Cabin"/>
              </a:rPr>
              <a:t> </a:t>
            </a:r>
            <a:r>
              <a:rPr lang="el-GR" sz="3200" u="none" strike="noStrike" cap="none" dirty="0">
                <a:solidFill>
                  <a:srgbClr val="FFFFFF"/>
                </a:solidFill>
                <a:latin typeface="Arial" charset="0"/>
                <a:ea typeface="Arial" charset="0"/>
                <a:cs typeface="Arial" charset="0"/>
                <a:sym typeface="Cabin"/>
              </a:rPr>
              <a:t>αγνοούνται</a:t>
            </a:r>
            <a:r>
              <a:rPr lang="en-US" sz="3200" u="none" strike="noStrike" cap="none" dirty="0">
                <a:solidFill>
                  <a:srgbClr val="FFFFFF"/>
                </a:solidFill>
                <a:latin typeface="Arial" charset="0"/>
                <a:ea typeface="Arial" charset="0"/>
                <a:cs typeface="Arial" charset="0"/>
                <a:sym typeface="Cabin"/>
              </a:rPr>
              <a:t> – </a:t>
            </a:r>
            <a:r>
              <a:rPr lang="el-GR" sz="3200" u="none" strike="noStrike" cap="none" dirty="0">
                <a:solidFill>
                  <a:srgbClr val="FFFFFF"/>
                </a:solidFill>
                <a:latin typeface="Arial" charset="0"/>
                <a:ea typeface="Arial" charset="0"/>
                <a:cs typeface="Arial" charset="0"/>
                <a:sym typeface="Cabin"/>
              </a:rPr>
              <a:t>δεν επηρεάζουν τις</a:t>
            </a:r>
            <a:r>
              <a:rPr lang="en-US" sz="3200" u="none" strike="noStrike" cap="none" dirty="0">
                <a:solidFill>
                  <a:srgbClr val="FFFFFF"/>
                </a:solidFill>
                <a:latin typeface="Arial" charset="0"/>
                <a:ea typeface="Arial" charset="0"/>
                <a:cs typeface="Arial" charset="0"/>
                <a:sym typeface="Cabin"/>
              </a:rPr>
              <a:t> </a:t>
            </a:r>
            <a:r>
              <a:rPr lang="el-GR" sz="3200" u="none" strike="noStrike" cap="none" dirty="0">
                <a:solidFill>
                  <a:srgbClr val="FF9900"/>
                </a:solidFill>
                <a:latin typeface="Arial" charset="0"/>
                <a:ea typeface="Arial" charset="0"/>
                <a:cs typeface="Arial" charset="0"/>
                <a:sym typeface="Cabin"/>
              </a:rPr>
              <a:t>εσοχές</a:t>
            </a:r>
            <a:endParaRPr lang="en-US" sz="3200" u="none" strike="noStrike" cap="none" dirty="0">
              <a:solidFill>
                <a:srgbClr val="FF9900"/>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FF00"/>
              </a:buClr>
              <a:buSzPct val="100000"/>
              <a:buFont typeface="Cabin"/>
              <a:buChar char="•"/>
            </a:pPr>
            <a:r>
              <a:rPr lang="el-GR" sz="3200" u="none" strike="noStrike" cap="none" dirty="0">
                <a:solidFill>
                  <a:srgbClr val="FFFF00"/>
                </a:solidFill>
                <a:latin typeface="Arial" charset="0"/>
                <a:ea typeface="Arial" charset="0"/>
                <a:cs typeface="Arial" charset="0"/>
                <a:sym typeface="Cabin"/>
              </a:rPr>
              <a:t>Σχόλια</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σε μια γραμμή, ούτω ή άλλως αγνοούνται σε σχέση με την </a:t>
            </a:r>
            <a:r>
              <a:rPr lang="el-GR" sz="3200" dirty="0">
                <a:solidFill>
                  <a:srgbClr val="FF9900"/>
                </a:solidFill>
                <a:latin typeface="Arial" charset="0"/>
                <a:cs typeface="Arial" charset="0"/>
                <a:sym typeface="Cabin"/>
              </a:rPr>
              <a:t>εσοχή</a:t>
            </a:r>
            <a:endParaRPr lang="en-US" sz="3200" dirty="0">
              <a:solidFill>
                <a:srgbClr val="FF9900"/>
              </a:solidFill>
              <a:latin typeface="Arial" charset="0"/>
              <a:cs typeface="Arial" charset="0"/>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381000" y="608428"/>
            <a:ext cx="1543812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7200" u="none" strike="noStrike" cap="none" dirty="0">
                <a:solidFill>
                  <a:srgbClr val="FFD966"/>
                </a:solidFill>
                <a:latin typeface="Arial" charset="0"/>
                <a:ea typeface="Arial" charset="0"/>
                <a:cs typeface="Arial" charset="0"/>
                <a:sym typeface="Cabin"/>
              </a:rPr>
              <a:t>Προσοχή</a:t>
            </a:r>
            <a:r>
              <a:rPr lang="en-US" sz="7200" u="none" strike="noStrike" cap="none" dirty="0">
                <a:solidFill>
                  <a:srgbClr val="FFD966"/>
                </a:solidFill>
                <a:latin typeface="Arial" charset="0"/>
                <a:ea typeface="Arial" charset="0"/>
                <a:cs typeface="Arial" charset="0"/>
                <a:sym typeface="Cabin"/>
              </a:rPr>
              <a:t>:</a:t>
            </a:r>
            <a:r>
              <a:rPr lang="en-US" sz="7200" u="none" strike="noStrike" cap="none" dirty="0">
                <a:solidFill>
                  <a:srgbClr val="FFFF00"/>
                </a:solidFill>
                <a:latin typeface="Arial" charset="0"/>
                <a:ea typeface="Arial" charset="0"/>
                <a:cs typeface="Arial" charset="0"/>
                <a:sym typeface="Cabin"/>
              </a:rPr>
              <a:t> </a:t>
            </a:r>
            <a:r>
              <a:rPr lang="el-GR" sz="7200" u="sng" strike="noStrike" cap="none" dirty="0">
                <a:solidFill>
                  <a:srgbClr val="E06666"/>
                </a:solidFill>
                <a:latin typeface="Arial" charset="0"/>
                <a:ea typeface="Arial" charset="0"/>
                <a:cs typeface="Arial" charset="0"/>
                <a:sym typeface="Cabin"/>
              </a:rPr>
              <a:t>Απενεργοποιήστε</a:t>
            </a:r>
            <a:r>
              <a:rPr lang="en-US" sz="7200" u="none" strike="noStrike" cap="none" dirty="0">
                <a:solidFill>
                  <a:srgbClr val="E06666"/>
                </a:solidFill>
                <a:latin typeface="Arial" charset="0"/>
                <a:ea typeface="Arial" charset="0"/>
                <a:cs typeface="Arial" charset="0"/>
                <a:sym typeface="Cabin"/>
              </a:rPr>
              <a:t> </a:t>
            </a:r>
            <a:r>
              <a:rPr lang="el-GR" sz="7200" u="none" strike="noStrike" cap="none" dirty="0">
                <a:solidFill>
                  <a:srgbClr val="E06666"/>
                </a:solidFill>
                <a:latin typeface="Arial" charset="0"/>
                <a:ea typeface="Arial" charset="0"/>
                <a:cs typeface="Arial" charset="0"/>
                <a:sym typeface="Cabin"/>
              </a:rPr>
              <a:t>τα </a:t>
            </a:r>
            <a:r>
              <a:rPr lang="en-US" sz="7200" u="none" strike="noStrike" cap="none" dirty="0">
                <a:solidFill>
                  <a:srgbClr val="E06666"/>
                </a:solidFill>
                <a:latin typeface="Arial" charset="0"/>
                <a:ea typeface="Arial" charset="0"/>
                <a:cs typeface="Arial" charset="0"/>
                <a:sym typeface="Cabin"/>
              </a:rPr>
              <a:t>Tab!!</a:t>
            </a:r>
          </a:p>
        </p:txBody>
      </p:sp>
      <p:sp>
        <p:nvSpPr>
          <p:cNvPr id="328" name="Shape 328"/>
          <p:cNvSpPr txBox="1">
            <a:spLocks noGrp="1"/>
          </p:cNvSpPr>
          <p:nvPr>
            <p:ph type="body" idx="1"/>
          </p:nvPr>
        </p:nvSpPr>
        <p:spPr>
          <a:xfrm>
            <a:off x="707166" y="2603501"/>
            <a:ext cx="14841668" cy="5640168"/>
          </a:xfrm>
          <a:prstGeom prst="rect">
            <a:avLst/>
          </a:prstGeom>
          <a:noFill/>
          <a:ln>
            <a:noFill/>
          </a:ln>
        </p:spPr>
        <p:txBody>
          <a:bodyPr lIns="38100" tIns="38100" rIns="38100" bIns="38100" anchor="ctr" anchorCtr="0">
            <a:noAutofit/>
          </a:bodyPr>
          <a:lstStyle/>
          <a:p>
            <a:pPr marL="749300" lvl="0" indent="-345694">
              <a:spcBef>
                <a:spcPts val="0"/>
              </a:spcBef>
              <a:buSzPct val="100000"/>
            </a:pPr>
            <a:r>
              <a:rPr lang="el-GR" sz="3200" dirty="0">
                <a:solidFill>
                  <a:schemeClr val="lt1"/>
                </a:solidFill>
                <a:latin typeface="Arial" charset="0"/>
                <a:ea typeface="Arial" charset="0"/>
                <a:cs typeface="Arial" charset="0"/>
                <a:sym typeface="Cabin"/>
              </a:rPr>
              <a:t>Το </a:t>
            </a:r>
            <a:r>
              <a:rPr lang="en-US" sz="3200" dirty="0">
                <a:solidFill>
                  <a:schemeClr val="lt1"/>
                </a:solidFill>
                <a:latin typeface="Arial" charset="0"/>
                <a:ea typeface="Arial" charset="0"/>
                <a:cs typeface="Arial" charset="0"/>
                <a:sym typeface="Cabin"/>
              </a:rPr>
              <a:t>Atom </a:t>
            </a:r>
            <a:r>
              <a:rPr lang="el-GR" sz="3200" dirty="0">
                <a:solidFill>
                  <a:schemeClr val="lt1"/>
                </a:solidFill>
                <a:latin typeface="Arial" charset="0"/>
                <a:ea typeface="Arial" charset="0"/>
                <a:cs typeface="Arial" charset="0"/>
                <a:sym typeface="Cabin"/>
              </a:rPr>
              <a:t>αυτόματα χρησιμοποιεί το κενό</a:t>
            </a:r>
            <a:r>
              <a:rPr lang="en-US" sz="3200" dirty="0">
                <a:solidFill>
                  <a:schemeClr val="lt1"/>
                </a:solidFill>
                <a:latin typeface="Arial" charset="0"/>
                <a:ea typeface="Arial" charset="0"/>
                <a:cs typeface="Arial" charset="0"/>
                <a:sym typeface="Cabin"/>
              </a:rPr>
              <a:t> </a:t>
            </a:r>
            <a:r>
              <a:rPr lang="el-GR" sz="3200" dirty="0">
                <a:solidFill>
                  <a:schemeClr val="lt1"/>
                </a:solidFill>
                <a:latin typeface="Arial" charset="0"/>
                <a:ea typeface="Arial" charset="0"/>
                <a:cs typeface="Arial" charset="0"/>
                <a:sym typeface="Cabin"/>
              </a:rPr>
              <a:t>για αρχεία με επίθεμα </a:t>
            </a:r>
            <a:r>
              <a:rPr lang="en-US" sz="3200" dirty="0">
                <a:solidFill>
                  <a:schemeClr val="lt1"/>
                </a:solidFill>
                <a:latin typeface="Arial" charset="0"/>
                <a:ea typeface="Arial" charset="0"/>
                <a:cs typeface="Arial" charset="0"/>
                <a:sym typeface="Cabin"/>
              </a:rPr>
              <a:t>".</a:t>
            </a:r>
            <a:r>
              <a:rPr lang="en-US" sz="3200" dirty="0" err="1">
                <a:solidFill>
                  <a:schemeClr val="lt1"/>
                </a:solidFill>
                <a:latin typeface="Arial" charset="0"/>
                <a:ea typeface="Arial" charset="0"/>
                <a:cs typeface="Arial" charset="0"/>
                <a:sym typeface="Cabin"/>
              </a:rPr>
              <a:t>py</a:t>
            </a:r>
            <a:r>
              <a:rPr lang="en-US" sz="3200" dirty="0">
                <a:solidFill>
                  <a:schemeClr val="lt1"/>
                </a:solidFill>
                <a:latin typeface="Arial" charset="0"/>
                <a:ea typeface="Arial" charset="0"/>
                <a:cs typeface="Arial" charset="0"/>
                <a:sym typeface="Cabin"/>
              </a:rPr>
              <a:t>"  (</a:t>
            </a:r>
            <a:r>
              <a:rPr lang="el-GR" sz="3200" dirty="0">
                <a:solidFill>
                  <a:schemeClr val="lt1"/>
                </a:solidFill>
                <a:latin typeface="Arial" charset="0"/>
                <a:ea typeface="Arial" charset="0"/>
                <a:cs typeface="Arial" charset="0"/>
                <a:sym typeface="Cabin"/>
              </a:rPr>
              <a:t>ωραία</a:t>
            </a:r>
            <a:r>
              <a:rPr lang="en-US" sz="3200" dirty="0">
                <a:solidFill>
                  <a:schemeClr val="lt1"/>
                </a:solidFill>
                <a:latin typeface="Arial" charset="0"/>
                <a:ea typeface="Arial" charset="0"/>
                <a:cs typeface="Arial" charset="0"/>
                <a:sym typeface="Cabin"/>
              </a:rPr>
              <a:t>!)</a:t>
            </a:r>
          </a:p>
          <a:p>
            <a:pPr marL="749300" lvl="0" indent="-345694">
              <a:spcBef>
                <a:spcPts val="0"/>
              </a:spcBef>
              <a:buSzPct val="100000"/>
            </a:pPr>
            <a:endParaRPr lang="en-US" sz="3200" dirty="0">
              <a:solidFill>
                <a:schemeClr val="lt1"/>
              </a:solidFill>
              <a:latin typeface="Arial" charset="0"/>
              <a:ea typeface="Arial" charset="0"/>
              <a:cs typeface="Arial" charset="0"/>
              <a:sym typeface="Cabin"/>
            </a:endParaRPr>
          </a:p>
          <a:p>
            <a:pPr marL="749300" marR="0" lvl="0" indent="-3456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περισσότεροι επεξεργαστές κειμένου μπορεί να μετατρέψουν τα </a:t>
            </a:r>
            <a:r>
              <a:rPr lang="en-US" sz="3200" u="none" strike="noStrike" cap="none" dirty="0">
                <a:solidFill>
                  <a:srgbClr val="FF9900"/>
                </a:solidFill>
                <a:latin typeface="Arial" charset="0"/>
                <a:ea typeface="Arial" charset="0"/>
                <a:cs typeface="Arial" charset="0"/>
                <a:sym typeface="Cabin"/>
              </a:rPr>
              <a:t>tab</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σε</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κενά</a:t>
            </a:r>
            <a:r>
              <a:rPr lang="en-US" sz="3200" u="none" strike="noStrike" cap="none" dirty="0">
                <a:solidFill>
                  <a:schemeClr val="lt1"/>
                </a:solidFill>
                <a:latin typeface="Arial" charset="0"/>
                <a:ea typeface="Arial" charset="0"/>
                <a:cs typeface="Arial" charset="0"/>
                <a:sym typeface="Cabin"/>
              </a:rPr>
              <a:t> - </a:t>
            </a:r>
            <a:r>
              <a:rPr lang="el-GR" sz="3200" u="none" strike="noStrike" cap="none" dirty="0">
                <a:solidFill>
                  <a:schemeClr val="lt1"/>
                </a:solidFill>
                <a:latin typeface="Arial" charset="0"/>
                <a:ea typeface="Arial" charset="0"/>
                <a:cs typeface="Arial" charset="0"/>
                <a:sym typeface="Cabin"/>
              </a:rPr>
              <a:t>βεβαιωθείτε ότι έχετε ενεργοποιήσει αυτήν τη λειτουργία</a:t>
            </a:r>
            <a:endParaRPr lang="en-US" sz="3200" u="none" strike="noStrike" cap="none" dirty="0">
              <a:solidFill>
                <a:schemeClr val="lt1"/>
              </a:solidFill>
              <a:latin typeface="Arial" charset="0"/>
              <a:ea typeface="Arial" charset="0"/>
              <a:cs typeface="Arial" charset="0"/>
              <a:sym typeface="Cabin"/>
            </a:endParaRPr>
          </a:p>
          <a:p>
            <a:pPr marL="695706" marR="0" lvl="1" indent="0" algn="l" rtl="0">
              <a:lnSpc>
                <a:spcPct val="100000"/>
              </a:lnSpc>
              <a:spcBef>
                <a:spcPts val="3500"/>
              </a:spcBef>
              <a:spcAft>
                <a:spcPts val="0"/>
              </a:spcAft>
              <a:buClr>
                <a:schemeClr val="lt1"/>
              </a:buClr>
              <a:buSzPct val="100000"/>
              <a:buNone/>
            </a:pPr>
            <a:r>
              <a:rPr lang="en-US" sz="3200" u="none" strike="noStrike" cap="none" dirty="0" err="1">
                <a:solidFill>
                  <a:schemeClr val="lt1"/>
                </a:solidFill>
                <a:latin typeface="Arial" charset="0"/>
                <a:ea typeface="Arial" charset="0"/>
                <a:cs typeface="Arial" charset="0"/>
                <a:sym typeface="Cabin"/>
              </a:rPr>
              <a:t> -  NotePad</a:t>
            </a:r>
            <a:r>
              <a:rPr lang="en-US" sz="3200" u="none" strike="noStrike" cap="none" dirty="0">
                <a:solidFill>
                  <a:schemeClr val="lt1"/>
                </a:solidFill>
                <a:latin typeface="Arial" charset="0"/>
                <a:ea typeface="Arial" charset="0"/>
                <a:cs typeface="Arial" charset="0"/>
                <a:sym typeface="Cabin"/>
              </a:rPr>
              <a:t>++:  Settings -&gt; Preferences -&gt; Language Menu/</a:t>
            </a:r>
            <a:r>
              <a:rPr lang="en-US" sz="3200" u="none" strike="noStrike" cap="none" dirty="0">
                <a:solidFill>
                  <a:srgbClr val="FF9900"/>
                </a:solidFill>
                <a:latin typeface="Arial" charset="0"/>
                <a:ea typeface="Arial" charset="0"/>
                <a:cs typeface="Arial" charset="0"/>
                <a:sym typeface="Cabin"/>
              </a:rPr>
              <a:t>Tab</a:t>
            </a:r>
            <a:r>
              <a:rPr lang="en-US" sz="3200" u="none" strike="noStrike" cap="none" dirty="0">
                <a:solidFill>
                  <a:schemeClr val="lt1"/>
                </a:solidFill>
                <a:latin typeface="Arial" charset="0"/>
                <a:ea typeface="Arial" charset="0"/>
                <a:cs typeface="Arial" charset="0"/>
                <a:sym typeface="Cabin"/>
              </a:rPr>
              <a:t> Settings</a:t>
            </a:r>
          </a:p>
          <a:p>
            <a:pPr marL="695706" marR="0" lvl="1" indent="0" algn="l" rtl="0">
              <a:lnSpc>
                <a:spcPct val="100000"/>
              </a:lnSpc>
              <a:spcBef>
                <a:spcPts val="3500"/>
              </a:spcBef>
              <a:spcAft>
                <a:spcPts val="0"/>
              </a:spcAft>
              <a:buClr>
                <a:schemeClr val="lt1"/>
              </a:buClr>
              <a:buSzPct val="100000"/>
              <a:buNone/>
            </a:pPr>
            <a:r>
              <a:rPr lang="en-US" sz="3200" u="none" strike="noStrike" cap="none" dirty="0" err="1">
                <a:solidFill>
                  <a:schemeClr val="lt1"/>
                </a:solidFill>
                <a:latin typeface="Arial" charset="0"/>
                <a:ea typeface="Arial" charset="0"/>
                <a:cs typeface="Arial" charset="0"/>
                <a:sym typeface="Cabin"/>
              </a:rPr>
              <a:t> -  TextWrangler</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err="1">
                <a:solidFill>
                  <a:schemeClr val="lt1"/>
                </a:solidFill>
                <a:latin typeface="Arial" charset="0"/>
                <a:ea typeface="Arial" charset="0"/>
                <a:cs typeface="Arial" charset="0"/>
                <a:sym typeface="Cabin"/>
              </a:rPr>
              <a:t>TextWrangler</a:t>
            </a:r>
            <a:r>
              <a:rPr lang="en-US" sz="3200" u="none" strike="noStrike" cap="none" dirty="0">
                <a:solidFill>
                  <a:schemeClr val="lt1"/>
                </a:solidFill>
                <a:latin typeface="Arial" charset="0"/>
                <a:ea typeface="Arial" charset="0"/>
                <a:cs typeface="Arial" charset="0"/>
                <a:sym typeface="Cabin"/>
              </a:rPr>
              <a:t> -&gt; Preferences -&gt; Editor Defaults</a:t>
            </a: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Η </a:t>
            </a:r>
            <a:r>
              <a:rPr lang="en-US" sz="3200" u="none" strike="noStrike" cap="none" dirty="0">
                <a:solidFill>
                  <a:schemeClr val="lt1"/>
                </a:solidFill>
                <a:latin typeface="Arial" charset="0"/>
                <a:ea typeface="Arial" charset="0"/>
                <a:cs typeface="Arial" charset="0"/>
                <a:sym typeface="Cabin"/>
              </a:rPr>
              <a:t>Python </a:t>
            </a:r>
            <a:r>
              <a:rPr lang="el-GR" sz="3200" u="none" strike="noStrike" cap="none" dirty="0">
                <a:solidFill>
                  <a:schemeClr val="lt1"/>
                </a:solidFill>
                <a:latin typeface="Arial" charset="0"/>
                <a:ea typeface="Arial" charset="0"/>
                <a:cs typeface="Arial" charset="0"/>
                <a:sym typeface="Cabin"/>
              </a:rPr>
              <a:t>νοιάζεται *πολύ* για το μέγεθος εσοχής μια γραμμή. Αν αναμίξετε </a:t>
            </a:r>
            <a:r>
              <a:rPr lang="en-US" sz="3200" u="none" strike="noStrike" cap="none" dirty="0">
                <a:solidFill>
                  <a:srgbClr val="FF9900"/>
                </a:solidFill>
                <a:latin typeface="Arial" charset="0"/>
                <a:ea typeface="Arial" charset="0"/>
                <a:cs typeface="Arial" charset="0"/>
                <a:sym typeface="Cabin"/>
              </a:rPr>
              <a:t>tabs</a:t>
            </a:r>
            <a:r>
              <a:rPr lang="el-GR" sz="3200" u="none" strike="noStrike" cap="none" dirty="0">
                <a:solidFill>
                  <a:schemeClr val="lt1"/>
                </a:solidFill>
                <a:latin typeface="Arial" charset="0"/>
                <a:ea typeface="Arial" charset="0"/>
                <a:cs typeface="Arial" charset="0"/>
                <a:sym typeface="Cabin"/>
              </a:rPr>
              <a:t> και </a:t>
            </a:r>
            <a:r>
              <a:rPr lang="el-GR" sz="3200" dirty="0">
                <a:solidFill>
                  <a:srgbClr val="00FF00"/>
                </a:solidFill>
                <a:latin typeface="Arial" charset="0"/>
                <a:cs typeface="Arial" charset="0"/>
                <a:sym typeface="Cabin"/>
              </a:rPr>
              <a:t>κενά</a:t>
            </a:r>
            <a:r>
              <a:rPr lang="el-GR" sz="3200" u="none" strike="noStrike" cap="none" dirty="0">
                <a:solidFill>
                  <a:schemeClr val="lt1"/>
                </a:solidFill>
                <a:latin typeface="Arial" charset="0"/>
                <a:ea typeface="Arial" charset="0"/>
                <a:cs typeface="Arial" charset="0"/>
                <a:sym typeface="Cabin"/>
              </a:rPr>
              <a:t>, ενδέχεται να προκύψουν "</a:t>
            </a:r>
            <a:r>
              <a:rPr lang="el-GR" sz="3200" dirty="0">
                <a:solidFill>
                  <a:srgbClr val="FF9900"/>
                </a:solidFill>
                <a:latin typeface="Arial" charset="0"/>
                <a:cs typeface="Arial" charset="0"/>
                <a:sym typeface="Cabin"/>
              </a:rPr>
              <a:t>σφάλματα</a:t>
            </a:r>
            <a:r>
              <a:rPr lang="el-GR" sz="3200" u="none" strike="noStrike" cap="none" dirty="0">
                <a:solidFill>
                  <a:schemeClr val="lt1"/>
                </a:solidFill>
                <a:latin typeface="Arial" charset="0"/>
                <a:ea typeface="Arial" charset="0"/>
                <a:cs typeface="Arial" charset="0"/>
                <a:sym typeface="Cabin"/>
              </a:rPr>
              <a:t> </a:t>
            </a:r>
            <a:r>
              <a:rPr lang="el-GR" sz="3200" dirty="0">
                <a:solidFill>
                  <a:srgbClr val="FF9900"/>
                </a:solidFill>
                <a:latin typeface="Arial" charset="0"/>
                <a:cs typeface="Arial" charset="0"/>
                <a:sym typeface="Cabin"/>
              </a:rPr>
              <a:t>εσοχής</a:t>
            </a:r>
            <a:r>
              <a:rPr lang="el-GR" sz="3200" u="none" strike="noStrike" cap="none" dirty="0">
                <a:solidFill>
                  <a:schemeClr val="lt1"/>
                </a:solidFill>
                <a:latin typeface="Arial" charset="0"/>
                <a:ea typeface="Arial" charset="0"/>
                <a:cs typeface="Arial" charset="0"/>
                <a:sym typeface="Cabin"/>
              </a:rPr>
              <a:t>" ακόμη και αν όλα φαίνονται σωστά</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Shape 334"/>
          <p:cNvPicPr preferRelativeResize="0"/>
          <p:nvPr/>
        </p:nvPicPr>
        <p:blipFill rotWithShape="1">
          <a:blip r:embed="rId3">
            <a:alphaModFix/>
          </a:blip>
          <a:srcRect/>
          <a:stretch/>
        </p:blipFill>
        <p:spPr>
          <a:xfrm>
            <a:off x="1107240" y="830184"/>
            <a:ext cx="7693547" cy="5858031"/>
          </a:xfrm>
          <a:prstGeom prst="rect">
            <a:avLst/>
          </a:prstGeom>
          <a:noFill/>
          <a:ln>
            <a:noFill/>
          </a:ln>
        </p:spPr>
      </p:pic>
      <p:pic>
        <p:nvPicPr>
          <p:cNvPr id="335" name="Shape 335"/>
          <p:cNvPicPr preferRelativeResize="0"/>
          <p:nvPr/>
        </p:nvPicPr>
        <p:blipFill rotWithShape="1">
          <a:blip r:embed="rId4">
            <a:alphaModFix/>
          </a:blip>
          <a:srcRect/>
          <a:stretch/>
        </p:blipFill>
        <p:spPr>
          <a:xfrm>
            <a:off x="8164436" y="3624290"/>
            <a:ext cx="7755120" cy="4483596"/>
          </a:xfrm>
          <a:prstGeom prst="rect">
            <a:avLst/>
          </a:prstGeom>
          <a:noFill/>
          <a:ln>
            <a:noFill/>
          </a:ln>
        </p:spPr>
      </p:pic>
      <p:sp>
        <p:nvSpPr>
          <p:cNvPr id="336" name="Shape 336"/>
          <p:cNvSpPr/>
          <p:nvPr/>
        </p:nvSpPr>
        <p:spPr>
          <a:xfrm>
            <a:off x="1923738" y="1809750"/>
            <a:ext cx="1270000" cy="1270000"/>
          </a:xfrm>
          <a:prstGeom prst="rightArrow">
            <a:avLst>
              <a:gd name="adj1" fmla="val 41925"/>
              <a:gd name="adj2" fmla="val 231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37" name="Shape 337"/>
          <p:cNvSpPr/>
          <p:nvPr/>
        </p:nvSpPr>
        <p:spPr>
          <a:xfrm>
            <a:off x="11986930" y="6513643"/>
            <a:ext cx="1270000" cy="1270000"/>
          </a:xfrm>
          <a:prstGeom prst="rightArrow">
            <a:avLst>
              <a:gd name="adj1" fmla="val 28791"/>
              <a:gd name="adj2" fmla="val 26088"/>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38" name="Shape 338"/>
          <p:cNvSpPr txBox="1"/>
          <p:nvPr/>
        </p:nvSpPr>
        <p:spPr>
          <a:xfrm>
            <a:off x="10556875" y="977900"/>
            <a:ext cx="42799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FFD966"/>
                </a:solidFill>
                <a:latin typeface="Arial" charset="0"/>
                <a:ea typeface="Arial" charset="0"/>
                <a:cs typeface="Arial" charset="0"/>
                <a:sym typeface="Cabin"/>
              </a:rPr>
              <a:t>Αυτό θα σας γλυτώσει από πολύ περιττό πόνο.</a:t>
            </a:r>
            <a:endParaRPr lang="en-US" sz="3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p:nvPr/>
        </p:nvSpPr>
        <p:spPr>
          <a:xfrm>
            <a:off x="5395988" y="2404977"/>
            <a:ext cx="8701012" cy="60065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lt1"/>
                </a:solidFill>
                <a:latin typeface="Courier"/>
                <a:ea typeface="Courier"/>
                <a:cs typeface="Courier"/>
                <a:sym typeface="Courier New"/>
              </a:rPr>
              <a:t> </a:t>
            </a:r>
            <a:r>
              <a:rPr lang="en-US" sz="3200" i="0" u="none" strike="noStrike" cap="none" dirty="0">
                <a:solidFill>
                  <a:schemeClr val="lt1"/>
                </a:solidFill>
                <a:latin typeface="Courier"/>
                <a:ea typeface="Courier"/>
                <a:cs typeface="Courier"/>
                <a:sym typeface="Courier New"/>
              </a:rPr>
              <a:t>x = 5</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if x &gt; 2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Μεγαλύτερο από</a:t>
            </a:r>
            <a:r>
              <a:rPr lang="en-US" sz="3200" i="0" u="none" strike="noStrike" cap="none" dirty="0">
                <a:solidFill>
                  <a:schemeClr val="lt1"/>
                </a:solidFill>
                <a:latin typeface="Courier"/>
                <a:ea typeface="Courier"/>
                <a:cs typeface="Courier"/>
                <a:sym typeface="Courier New"/>
              </a:rPr>
              <a:t>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Μεγαλύτερο ακόμη</a:t>
            </a:r>
            <a:r>
              <a:rPr lang="en-US" sz="3200" dirty="0">
                <a:solidFill>
                  <a:schemeClr val="lt1"/>
                </a:solidFill>
                <a:latin typeface="Courier"/>
                <a:ea typeface="Courier"/>
                <a:cs typeface="Courier"/>
                <a:sym typeface="Courier New"/>
              </a:rPr>
              <a:t>')</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Τέλος με το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for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in range(5) :</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if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&gt; 2 :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 Μεγαλύτερο από</a:t>
            </a:r>
            <a:r>
              <a:rPr lang="en-US" sz="3200" i="0" u="none" strike="noStrike" cap="none" dirty="0">
                <a:solidFill>
                  <a:schemeClr val="lt1"/>
                </a:solidFill>
                <a:latin typeface="Courier"/>
                <a:ea typeface="Courier"/>
                <a:cs typeface="Courier"/>
                <a:sym typeface="Courier New"/>
              </a:rPr>
              <a:t>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 Τέλος με το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dirty="0">
                <a:solidFill>
                  <a:schemeClr val="lt1"/>
                </a:solidFill>
                <a:latin typeface="Courier"/>
                <a:ea typeface="Courier"/>
                <a:cs typeface="Courier"/>
                <a:sym typeface="Courier New"/>
              </a:rPr>
              <a:t> print(‘</a:t>
            </a:r>
            <a:r>
              <a:rPr lang="el-GR" sz="3200" dirty="0">
                <a:solidFill>
                  <a:schemeClr val="lt1"/>
                </a:solidFill>
                <a:latin typeface="Courier"/>
                <a:ea typeface="Courier"/>
                <a:cs typeface="Courier"/>
                <a:sym typeface="Courier New"/>
              </a:rPr>
              <a:t>Τέλος Όλα</a:t>
            </a:r>
            <a:r>
              <a:rPr lang="en-US" sz="3200" dirty="0">
                <a:solidFill>
                  <a:schemeClr val="lt1"/>
                </a:solidFill>
                <a:latin typeface="Courier"/>
                <a:ea typeface="Courier"/>
                <a:cs typeface="Courier"/>
                <a:sym typeface="Courier New"/>
              </a:rPr>
              <a:t>') </a:t>
            </a:r>
          </a:p>
        </p:txBody>
      </p:sp>
      <p:sp>
        <p:nvSpPr>
          <p:cNvPr id="344" name="Shape 344"/>
          <p:cNvSpPr txBox="1"/>
          <p:nvPr/>
        </p:nvSpPr>
        <p:spPr>
          <a:xfrm>
            <a:off x="3319621" y="957300"/>
            <a:ext cx="9616758" cy="125726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αύξηση</a:t>
            </a:r>
            <a:r>
              <a:rPr lang="en-US" sz="3600" u="none" strike="noStrike" cap="none" dirty="0">
                <a:solidFill>
                  <a:srgbClr val="00FF00"/>
                </a:solidFill>
                <a:latin typeface="Arial" charset="0"/>
                <a:ea typeface="Arial" charset="0"/>
                <a:cs typeface="Arial" charset="0"/>
                <a:sym typeface="Cabin"/>
              </a:rPr>
              <a:t> / </a:t>
            </a:r>
            <a:r>
              <a:rPr lang="el-GR" sz="3600" u="none" strike="noStrike" cap="none" dirty="0">
                <a:solidFill>
                  <a:srgbClr val="FFFF00"/>
                </a:solidFill>
                <a:latin typeface="Arial" charset="0"/>
                <a:ea typeface="Arial" charset="0"/>
                <a:cs typeface="Arial" charset="0"/>
                <a:sym typeface="Cabin"/>
              </a:rPr>
              <a:t>διατήρηση</a:t>
            </a:r>
            <a:r>
              <a:rPr lang="en-US" sz="3600" u="none" strike="noStrike" cap="none" dirty="0">
                <a:solidFill>
                  <a:srgbClr val="00FF00"/>
                </a:solidFill>
                <a:latin typeface="Arial" charset="0"/>
                <a:ea typeface="Arial" charset="0"/>
                <a:cs typeface="Arial" charset="0"/>
                <a:sym typeface="Cabin"/>
              </a:rPr>
              <a:t> </a:t>
            </a:r>
            <a:r>
              <a:rPr lang="el-GR" sz="3600" u="none" strike="noStrike" cap="none" dirty="0">
                <a:solidFill>
                  <a:srgbClr val="FFFFFF"/>
                </a:solidFill>
                <a:latin typeface="Arial" charset="0"/>
                <a:ea typeface="Arial" charset="0"/>
                <a:cs typeface="Arial" charset="0"/>
                <a:sym typeface="Cabin"/>
              </a:rPr>
              <a:t>μετά από</a:t>
            </a:r>
            <a:r>
              <a:rPr lang="en-US" sz="3600" u="none" strike="noStrike" cap="none" dirty="0">
                <a:solidFill>
                  <a:srgbClr val="FFFFFF"/>
                </a:solidFill>
                <a:latin typeface="Arial" charset="0"/>
                <a:ea typeface="Arial" charset="0"/>
                <a:cs typeface="Arial" charset="0"/>
                <a:sym typeface="Cabin"/>
              </a:rPr>
              <a:t> if </a:t>
            </a:r>
            <a:r>
              <a:rPr lang="el-GR" sz="3600" u="none" strike="noStrike" cap="none" dirty="0">
                <a:solidFill>
                  <a:srgbClr val="FFFFFF"/>
                </a:solidFill>
                <a:latin typeface="Arial" charset="0"/>
                <a:ea typeface="Arial" charset="0"/>
                <a:cs typeface="Arial" charset="0"/>
                <a:sym typeface="Cabin"/>
              </a:rPr>
              <a:t>ή</a:t>
            </a:r>
            <a:r>
              <a:rPr lang="en-US" sz="3600" u="none" strike="noStrike" cap="none" dirty="0">
                <a:solidFill>
                  <a:srgbClr val="FFFFFF"/>
                </a:solidFill>
                <a:latin typeface="Arial" charset="0"/>
                <a:ea typeface="Arial" charset="0"/>
                <a:cs typeface="Arial" charset="0"/>
                <a:sym typeface="Cabin"/>
              </a:rPr>
              <a:t> for</a:t>
            </a:r>
          </a:p>
          <a:p>
            <a:pPr marL="0" marR="0" lvl="0" indent="0" algn="ctr" rtl="0">
              <a:lnSpc>
                <a:spcPct val="100000"/>
              </a:lnSpc>
              <a:spcBef>
                <a:spcPts val="0"/>
              </a:spcBef>
              <a:spcAft>
                <a:spcPts val="0"/>
              </a:spcAft>
              <a:buClr>
                <a:srgbClr val="00FF00"/>
              </a:buClr>
              <a:buFont typeface="Cabin"/>
              <a:buNone/>
            </a:pPr>
            <a:endParaRPr sz="1200" dirty="0">
              <a:solidFill>
                <a:srgbClr val="00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9900"/>
                </a:solidFill>
                <a:latin typeface="Arial" charset="0"/>
                <a:ea typeface="Arial" charset="0"/>
                <a:cs typeface="Arial" charset="0"/>
                <a:sym typeface="Cabin"/>
              </a:rPr>
              <a:t>μείωση</a:t>
            </a:r>
            <a:r>
              <a:rPr lang="en-US" sz="3600" u="none" strike="noStrike" cap="none" dirty="0">
                <a:solidFill>
                  <a:srgbClr val="FF9900"/>
                </a:solidFill>
                <a:latin typeface="Arial" charset="0"/>
                <a:ea typeface="Arial" charset="0"/>
                <a:cs typeface="Arial" charset="0"/>
                <a:sym typeface="Cabin"/>
              </a:rPr>
              <a:t> </a:t>
            </a:r>
            <a:r>
              <a:rPr lang="el-GR" sz="3600" u="none" strike="noStrike" cap="none" dirty="0">
                <a:solidFill>
                  <a:srgbClr val="F3F3F3"/>
                </a:solidFill>
                <a:latin typeface="Arial" charset="0"/>
                <a:ea typeface="Arial" charset="0"/>
                <a:cs typeface="Arial" charset="0"/>
                <a:sym typeface="Cabin"/>
              </a:rPr>
              <a:t>για να υποδηλώσει το τέλος του μπλοκ</a:t>
            </a:r>
            <a:endParaRPr lang="en-US" sz="3600" u="none" strike="noStrike" cap="none" dirty="0">
              <a:solidFill>
                <a:srgbClr val="F3F3F3"/>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Font typeface="Cabin"/>
              <a:buNone/>
            </a:pPr>
            <a:endParaRPr dirty="0"/>
          </a:p>
        </p:txBody>
      </p:sp>
      <p:cxnSp>
        <p:nvCxnSpPr>
          <p:cNvPr id="345" name="Shape 345"/>
          <p:cNvCxnSpPr/>
          <p:nvPr/>
        </p:nvCxnSpPr>
        <p:spPr>
          <a:xfrm>
            <a:off x="3187095" y="4787900"/>
            <a:ext cx="568200" cy="0"/>
          </a:xfrm>
          <a:prstGeom prst="straightConnector1">
            <a:avLst/>
          </a:prstGeom>
          <a:noFill/>
          <a:ln w="76200" cap="rnd" cmpd="sng">
            <a:solidFill>
              <a:srgbClr val="FF9900"/>
            </a:solidFill>
            <a:prstDash val="solid"/>
            <a:miter/>
            <a:headEnd type="stealth" w="med" len="med"/>
            <a:tailEnd type="none" w="med" len="med"/>
          </a:ln>
        </p:spPr>
      </p:cxnSp>
      <p:cxnSp>
        <p:nvCxnSpPr>
          <p:cNvPr id="346" name="Shape 346"/>
          <p:cNvCxnSpPr/>
          <p:nvPr/>
        </p:nvCxnSpPr>
        <p:spPr>
          <a:xfrm rot="10800000">
            <a:off x="3818860" y="3721062"/>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47" name="Shape 347"/>
          <p:cNvCxnSpPr/>
          <p:nvPr/>
        </p:nvCxnSpPr>
        <p:spPr>
          <a:xfrm rot="10800000">
            <a:off x="4503199" y="7192961"/>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48" name="Shape 348"/>
          <p:cNvCxnSpPr/>
          <p:nvPr/>
        </p:nvCxnSpPr>
        <p:spPr>
          <a:xfrm>
            <a:off x="3794955" y="7620000"/>
            <a:ext cx="568200" cy="0"/>
          </a:xfrm>
          <a:prstGeom prst="straightConnector1">
            <a:avLst/>
          </a:prstGeom>
          <a:noFill/>
          <a:ln w="76200" cap="rnd" cmpd="sng">
            <a:solidFill>
              <a:srgbClr val="FF9900"/>
            </a:solidFill>
            <a:prstDash val="solid"/>
            <a:miter/>
            <a:headEnd type="stealth" w="med" len="med"/>
            <a:tailEnd type="none" w="med" len="med"/>
          </a:ln>
        </p:spPr>
      </p:cxnSp>
      <p:cxnSp>
        <p:nvCxnSpPr>
          <p:cNvPr id="349" name="Shape 349"/>
          <p:cNvCxnSpPr/>
          <p:nvPr/>
        </p:nvCxnSpPr>
        <p:spPr>
          <a:xfrm rot="10800000">
            <a:off x="3830000" y="6273762"/>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50" name="Shape 350"/>
          <p:cNvCxnSpPr/>
          <p:nvPr/>
        </p:nvCxnSpPr>
        <p:spPr>
          <a:xfrm rot="10800000">
            <a:off x="3830000" y="4241762"/>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1" name="Shape 351"/>
          <p:cNvCxnSpPr/>
          <p:nvPr/>
        </p:nvCxnSpPr>
        <p:spPr>
          <a:xfrm rot="10800000">
            <a:off x="3830000" y="67944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2" name="Shape 352"/>
          <p:cNvCxnSpPr/>
          <p:nvPr/>
        </p:nvCxnSpPr>
        <p:spPr>
          <a:xfrm rot="10800000">
            <a:off x="3261800" y="5718064"/>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3" name="Shape 353"/>
          <p:cNvCxnSpPr/>
          <p:nvPr/>
        </p:nvCxnSpPr>
        <p:spPr>
          <a:xfrm rot="10800000">
            <a:off x="3395540" y="27050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4" name="Shape 354"/>
          <p:cNvCxnSpPr/>
          <p:nvPr/>
        </p:nvCxnSpPr>
        <p:spPr>
          <a:xfrm rot="10800000">
            <a:off x="3395540" y="31876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5" name="Shape 355"/>
          <p:cNvCxnSpPr/>
          <p:nvPr/>
        </p:nvCxnSpPr>
        <p:spPr>
          <a:xfrm>
            <a:off x="3261800" y="8077200"/>
            <a:ext cx="568200" cy="0"/>
          </a:xfrm>
          <a:prstGeom prst="straightConnector1">
            <a:avLst/>
          </a:prstGeom>
          <a:noFill/>
          <a:ln w="76200" cap="rnd" cmpd="sng">
            <a:solidFill>
              <a:srgbClr val="FF9900"/>
            </a:solidFill>
            <a:prstDash val="solid"/>
            <a:miter/>
            <a:headEnd type="stealth" w="med" len="med"/>
            <a:tailEnd type="none" w="med" len="med"/>
          </a:ln>
        </p:spPr>
      </p:cxn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TotalTime>
  <Words>2285</Words>
  <Application>Microsoft Office PowerPoint</Application>
  <PresentationFormat>Προσαρμογή</PresentationFormat>
  <Paragraphs>444</Paragraphs>
  <Slides>33</Slides>
  <Notes>32</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33</vt:i4>
      </vt:variant>
    </vt:vector>
  </HeadingPairs>
  <TitlesOfParts>
    <vt:vector size="39" baseType="lpstr">
      <vt:lpstr>Arial</vt:lpstr>
      <vt:lpstr>Cabin</vt:lpstr>
      <vt:lpstr>Courier</vt:lpstr>
      <vt:lpstr>Gill Sans</vt:lpstr>
      <vt:lpstr>Merriweather Sans</vt:lpstr>
      <vt:lpstr>Title &amp; Subtitle</vt:lpstr>
      <vt:lpstr>Υπό όρους Εκτέλεση</vt:lpstr>
      <vt:lpstr>Βήματα Υπό Όρους – Δομή Επιλογής</vt:lpstr>
      <vt:lpstr>Συγκριτικοί Τελεστές</vt:lpstr>
      <vt:lpstr>Συγκριτικοί Τελεστές</vt:lpstr>
      <vt:lpstr>Μονόδρομες Αποφάσεις</vt:lpstr>
      <vt:lpstr>Εσοχή</vt:lpstr>
      <vt:lpstr>Προσοχή: Απενεργοποιήστε τα Tab!!</vt:lpstr>
      <vt:lpstr>Παρουσίαση του PowerPoint</vt:lpstr>
      <vt:lpstr>Παρουσίαση του PowerPoint</vt:lpstr>
      <vt:lpstr>Παρουσίαση του PowerPoint</vt:lpstr>
      <vt:lpstr>Παρουσίαση του PowerPoint</vt:lpstr>
      <vt:lpstr>Αμφίδρομες αποφάσεις - Σύνθετη Επιλογή</vt:lpstr>
      <vt:lpstr>Σύνθετη Επιλογή με else:</vt:lpstr>
      <vt:lpstr>Οπτικοποίηση των Μπλοκ</vt:lpstr>
      <vt:lpstr>Περισσότερες Δομές Επιλογής…</vt:lpstr>
      <vt:lpstr>Πολλαπλών Επιλογών</vt:lpstr>
      <vt:lpstr>Πολλαπλών Επιλογών</vt:lpstr>
      <vt:lpstr>Πολλαπλών Επιλογών</vt:lpstr>
      <vt:lpstr>Πολλαπλών Επιλογών</vt:lpstr>
      <vt:lpstr>Πολλαπλών Επιλογών</vt:lpstr>
      <vt:lpstr>Γρύφος Πολλαπλών Επιλογών</vt:lpstr>
      <vt:lpstr>Η δομή try / except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try / except</vt:lpstr>
      <vt:lpstr>Παράδειγμα try / except</vt:lpstr>
      <vt:lpstr>Σύνοψη</vt:lpstr>
      <vt:lpstr>Παρουσίαση του PowerPoint</vt:lpstr>
      <vt:lpstr>Παρουσίαση του PowerPoint</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Execution</dc:title>
  <cp:lastModifiedBy>Konstantia Kiourtidou</cp:lastModifiedBy>
  <cp:revision>94</cp:revision>
  <dcterms:modified xsi:type="dcterms:W3CDTF">2021-08-15T23:12:45Z</dcterms:modified>
</cp:coreProperties>
</file>