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https://pixabay.com/en/achievement-agreement-business-3481967/</a:t>
            </a:r>
            <a:endParaRPr/>
          </a:p>
        </p:txBody>
      </p:sp>
      <p:sp>
        <p:nvSpPr>
          <p:cNvPr id="67" name="Google Shape;6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https://pixabay.com/en/open-book-library-education-read-1428428/</a:t>
            </a:r>
            <a:endParaRPr/>
          </a:p>
        </p:txBody>
      </p:sp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8a644780_2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a58a644780_2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a58a644780_2_19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155a15d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67155a15d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67155a15de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988630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63988630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639886304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6573b61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a6573b61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a6573b617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a5791c79_6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3a5791c79_6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63a5791c79_6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7155a15d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67155a15de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67155a15de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https://pixabay.com/en/question-mark-labyrinth-lost-maze-2648236/</a:t>
            </a:r>
            <a:endParaRPr/>
          </a:p>
        </p:txBody>
      </p:sp>
      <p:sp>
        <p:nvSpPr>
          <p:cNvPr id="189" name="Google Shape;18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3"/>
          <p:cNvCxnSpPr/>
          <p:nvPr/>
        </p:nvCxnSpPr>
        <p:spPr>
          <a:xfrm>
            <a:off x="609441" y="6448926"/>
            <a:ext cx="10969800" cy="0"/>
          </a:xfrm>
          <a:prstGeom prst="straightConnector1">
            <a:avLst/>
          </a:prstGeom>
          <a:noFill/>
          <a:ln w="9525" cap="flat" cmpd="sng">
            <a:solidFill>
              <a:srgbClr val="D8D8D8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3"/>
          <p:cNvSpPr/>
          <p:nvPr/>
        </p:nvSpPr>
        <p:spPr>
          <a:xfrm>
            <a:off x="5917949" y="6272463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217834" y="2870633"/>
            <a:ext cx="5930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spcFirstLastPara="1" wrap="square" lIns="121875" tIns="121875" rIns="121875" bIns="1218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rmAutofit/>
          </a:bodyPr>
          <a:lstStyle>
            <a:lvl1pPr lvl="0" algn="r" rtl="0">
              <a:buNone/>
              <a:defRPr sz="1500">
                <a:solidFill>
                  <a:schemeClr val="accent4"/>
                </a:solidFill>
              </a:defRPr>
            </a:lvl1pPr>
            <a:lvl2pPr lvl="1" algn="r" rtl="0">
              <a:buNone/>
              <a:defRPr sz="1500">
                <a:solidFill>
                  <a:schemeClr val="accent4"/>
                </a:solidFill>
              </a:defRPr>
            </a:lvl2pPr>
            <a:lvl3pPr lvl="2" algn="r" rtl="0">
              <a:buNone/>
              <a:defRPr sz="1500">
                <a:solidFill>
                  <a:schemeClr val="accent4"/>
                </a:solidFill>
              </a:defRPr>
            </a:lvl3pPr>
            <a:lvl4pPr lvl="3" algn="r" rtl="0">
              <a:buNone/>
              <a:defRPr sz="1500">
                <a:solidFill>
                  <a:schemeClr val="accent4"/>
                </a:solidFill>
              </a:defRPr>
            </a:lvl4pPr>
            <a:lvl5pPr lvl="4" algn="r" rtl="0">
              <a:buNone/>
              <a:defRPr sz="1500">
                <a:solidFill>
                  <a:schemeClr val="accent4"/>
                </a:solidFill>
              </a:defRPr>
            </a:lvl5pPr>
            <a:lvl6pPr lvl="5" algn="r" rtl="0">
              <a:buNone/>
              <a:defRPr sz="1500">
                <a:solidFill>
                  <a:schemeClr val="accent4"/>
                </a:solidFill>
              </a:defRPr>
            </a:lvl6pPr>
            <a:lvl7pPr lvl="6" algn="r" rtl="0">
              <a:buNone/>
              <a:defRPr sz="1500">
                <a:solidFill>
                  <a:schemeClr val="accent4"/>
                </a:solidFill>
              </a:defRPr>
            </a:lvl7pPr>
            <a:lvl8pPr lvl="7" algn="r" rtl="0">
              <a:buNone/>
              <a:defRPr sz="1500">
                <a:solidFill>
                  <a:schemeClr val="accent4"/>
                </a:solidFill>
              </a:defRPr>
            </a:lvl8pPr>
            <a:lvl9pPr lvl="8" algn="r" rtl="0">
              <a:buNone/>
              <a:defRPr sz="1500"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700"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8882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-150" y="-50"/>
            <a:ext cx="12188700" cy="6858000"/>
          </a:xfrm>
          <a:prstGeom prst="rect">
            <a:avLst/>
          </a:prstGeom>
          <a:solidFill>
            <a:schemeClr val="accent2">
              <a:alpha val="73730"/>
            </a:schemeClr>
          </a:solidFill>
          <a:ln>
            <a:noFill/>
          </a:ln>
          <a:effectLst>
            <a:outerShdw blurRad="57150" dist="19050" dir="5400000" algn="bl" rotWithShape="0">
              <a:schemeClr val="accent5">
                <a:alpha val="26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4185401"/>
            <a:ext cx="12188825" cy="2674763"/>
          </a:xfrm>
          <a:custGeom>
            <a:avLst/>
            <a:gdLst/>
            <a:ahLst/>
            <a:cxnLst/>
            <a:rect l="l" t="t" r="r" b="b"/>
            <a:pathLst>
              <a:path w="12188825" h="2114437" extrusionOk="0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28675" y="842525"/>
            <a:ext cx="117315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Assessing Credit Risk of Bank Customers Using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Machine Learning Algorithms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50650" y="4970725"/>
            <a:ext cx="47721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Team Member: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Alistair Biswas (20200104046)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Syed Mohtasib Mashruk (20200104029)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Rafeed Mahbub Rafi (20200104041)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Md.Fahim Faisal (20200104032)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6094418" y="5350064"/>
            <a:ext cx="0" cy="64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/>
          <p:nvPr/>
        </p:nvSpPr>
        <p:spPr>
          <a:xfrm>
            <a:off x="7544400" y="5151475"/>
            <a:ext cx="38550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Presented To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Faisal Muhammad Shah &amp;  Md.Zahid Hossain</a:t>
            </a: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t="4001" b="4001"/>
          <a:stretch/>
        </p:blipFill>
        <p:spPr>
          <a:xfrm>
            <a:off x="0" y="0"/>
            <a:ext cx="5605250" cy="68580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7000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83" name="Google Shape;83;p16"/>
          <p:cNvSpPr/>
          <p:nvPr/>
        </p:nvSpPr>
        <p:spPr>
          <a:xfrm>
            <a:off x="5605250" y="-3450"/>
            <a:ext cx="6583500" cy="68649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681925" y="220250"/>
            <a:ext cx="35418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1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4100"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806473" y="1137234"/>
            <a:ext cx="433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031825" y="1661500"/>
            <a:ext cx="57126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Automate the credit risk classification process using machine learning techniques.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dataset from Kaggle that contains information about 1,000 credit card clients and their default status were used.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machine learning model was proposed that can predict the default status of a client.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806475" y="3655175"/>
            <a:ext cx="1992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Contributions</a:t>
            </a:r>
            <a:endParaRPr sz="2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031825" y="4239875"/>
            <a:ext cx="5267100" cy="17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have compared the performance of different machine learning algorithms.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developed predictive models can be applied to enhance real-time decision-making in banks.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-I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have used feature selection models to enhance the accuracy.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67916" y="282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n-IN" sz="42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6094425" y="1638750"/>
            <a:ext cx="0" cy="39603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>
            <a:off x="1327095" y="137735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351774" y="137735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171825" y="2245750"/>
            <a:ext cx="37395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➔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 was collected from  Kaggle which contains information about the credit risk of customers from a leading bank.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➔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contains information about 1,000 bank customers.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➔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output variable has two classes: good customers and bad customers.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6940725" y="2245750"/>
            <a:ext cx="4497000" cy="2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dataset has 21 columns, of which 20 are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variables and one is the output variable (class). Some of them are,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Employment Status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 Amount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51391" y="203414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5937538" y="6216000"/>
            <a:ext cx="3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556275" y="1245124"/>
            <a:ext cx="2053800" cy="1985400"/>
          </a:xfrm>
          <a:prstGeom prst="ellipse">
            <a:avLst/>
          </a:prstGeom>
          <a:solidFill>
            <a:schemeClr val="accent5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715638" y="1882525"/>
            <a:ext cx="1705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r>
              <a:rPr lang="en-I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286421" y="1245037"/>
            <a:ext cx="2053800" cy="1985400"/>
          </a:xfrm>
          <a:prstGeom prst="ellipse">
            <a:avLst/>
          </a:prstGeom>
          <a:solidFill>
            <a:schemeClr val="accent4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07644" y="2060506"/>
            <a:ext cx="1011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SVM</a:t>
            </a:r>
            <a:endParaRPr b="1"/>
          </a:p>
        </p:txBody>
      </p:sp>
      <p:sp>
        <p:nvSpPr>
          <p:cNvPr id="113" name="Google Shape;113;p18"/>
          <p:cNvSpPr/>
          <p:nvPr/>
        </p:nvSpPr>
        <p:spPr>
          <a:xfrm>
            <a:off x="8205174" y="1215434"/>
            <a:ext cx="2053800" cy="1985400"/>
          </a:xfrm>
          <a:prstGeom prst="ellipse">
            <a:avLst/>
          </a:prstGeom>
          <a:solidFill>
            <a:schemeClr val="accent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379175" y="1882038"/>
            <a:ext cx="17058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k-Nearest Neighbors </a:t>
            </a:r>
            <a:endParaRPr b="1"/>
          </a:p>
        </p:txBody>
      </p:sp>
      <p:sp>
        <p:nvSpPr>
          <p:cNvPr id="115" name="Google Shape;115;p18"/>
          <p:cNvSpPr/>
          <p:nvPr/>
        </p:nvSpPr>
        <p:spPr>
          <a:xfrm>
            <a:off x="8205179" y="3561045"/>
            <a:ext cx="2053800" cy="1985400"/>
          </a:xfrm>
          <a:prstGeom prst="ellipse">
            <a:avLst/>
          </a:prstGeom>
          <a:solidFill>
            <a:schemeClr val="accent5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455075" y="4045850"/>
            <a:ext cx="1554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Random Forest Regressor</a:t>
            </a:r>
            <a:r>
              <a:rPr lang="en-I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556283" y="3561227"/>
            <a:ext cx="2053800" cy="1985400"/>
          </a:xfrm>
          <a:prstGeom prst="ellipse">
            <a:avLst/>
          </a:prstGeom>
          <a:solidFill>
            <a:schemeClr val="dk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878925" y="4361475"/>
            <a:ext cx="140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XGBoost</a:t>
            </a:r>
            <a:endParaRPr b="1"/>
          </a:p>
        </p:txBody>
      </p:sp>
      <p:sp>
        <p:nvSpPr>
          <p:cNvPr id="119" name="Google Shape;119;p18"/>
          <p:cNvSpPr/>
          <p:nvPr/>
        </p:nvSpPr>
        <p:spPr>
          <a:xfrm>
            <a:off x="5380732" y="3561051"/>
            <a:ext cx="2053800" cy="1985400"/>
          </a:xfrm>
          <a:prstGeom prst="ellipse">
            <a:avLst/>
          </a:prstGeom>
          <a:solidFill>
            <a:schemeClr val="accent3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554725" y="4198250"/>
            <a:ext cx="1705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51391" y="203414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pen Sans"/>
              <a:buNone/>
            </a:pPr>
            <a:r>
              <a:rPr lang="en-IN" sz="4000" b="1"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Pre-processing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937538" y="6252550"/>
            <a:ext cx="3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67625" y="1539035"/>
            <a:ext cx="1881600" cy="1756800"/>
          </a:xfrm>
          <a:prstGeom prst="ellipse">
            <a:avLst/>
          </a:prstGeom>
          <a:solidFill>
            <a:schemeClr val="accent5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277875" y="2085538"/>
            <a:ext cx="16611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Correlation coefficient</a:t>
            </a:r>
            <a:r>
              <a:rPr lang="en-I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668943" y="1538958"/>
            <a:ext cx="1881600" cy="1756800"/>
          </a:xfrm>
          <a:prstGeom prst="ellipse">
            <a:avLst/>
          </a:prstGeom>
          <a:solidFill>
            <a:schemeClr val="accent4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810474" y="2207650"/>
            <a:ext cx="166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Chi-square</a:t>
            </a:r>
            <a:endParaRPr b="1"/>
          </a:p>
        </p:txBody>
      </p:sp>
      <p:sp>
        <p:nvSpPr>
          <p:cNvPr id="132" name="Google Shape;132;p19"/>
          <p:cNvSpPr/>
          <p:nvPr/>
        </p:nvSpPr>
        <p:spPr>
          <a:xfrm>
            <a:off x="6343060" y="1512763"/>
            <a:ext cx="1881600" cy="1756800"/>
          </a:xfrm>
          <a:prstGeom prst="ellipse">
            <a:avLst/>
          </a:prstGeom>
          <a:solidFill>
            <a:schemeClr val="accent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502525" y="2035664"/>
            <a:ext cx="1562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Forward selection</a:t>
            </a:r>
            <a:endParaRPr b="1"/>
          </a:p>
        </p:txBody>
      </p:sp>
      <p:sp>
        <p:nvSpPr>
          <p:cNvPr id="134" name="Google Shape;134;p19"/>
          <p:cNvSpPr/>
          <p:nvPr/>
        </p:nvSpPr>
        <p:spPr>
          <a:xfrm>
            <a:off x="6292703" y="3588275"/>
            <a:ext cx="1962600" cy="1756800"/>
          </a:xfrm>
          <a:prstGeom prst="ellipse">
            <a:avLst/>
          </a:prstGeom>
          <a:solidFill>
            <a:schemeClr val="dk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262687" y="4125838"/>
            <a:ext cx="2042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Bi-directional elimination</a:t>
            </a:r>
            <a:r>
              <a:rPr lang="en-I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86558" y="3588425"/>
            <a:ext cx="2019900" cy="1756800"/>
          </a:xfrm>
          <a:prstGeom prst="ellipse">
            <a:avLst/>
          </a:prstGeom>
          <a:solidFill>
            <a:schemeClr val="dk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087225" y="4235525"/>
            <a:ext cx="2042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Regularization</a:t>
            </a:r>
            <a:endParaRPr sz="1300" b="1"/>
          </a:p>
        </p:txBody>
      </p:sp>
      <p:sp>
        <p:nvSpPr>
          <p:cNvPr id="138" name="Google Shape;138;p19"/>
          <p:cNvSpPr/>
          <p:nvPr/>
        </p:nvSpPr>
        <p:spPr>
          <a:xfrm>
            <a:off x="3755349" y="3588280"/>
            <a:ext cx="1881600" cy="1756800"/>
          </a:xfrm>
          <a:prstGeom prst="ellipse">
            <a:avLst/>
          </a:prstGeom>
          <a:solidFill>
            <a:schemeClr val="accent3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755350" y="3981850"/>
            <a:ext cx="18816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Discriminant Analysis</a:t>
            </a:r>
            <a:endParaRPr b="1"/>
          </a:p>
        </p:txBody>
      </p:sp>
      <p:sp>
        <p:nvSpPr>
          <p:cNvPr id="140" name="Google Shape;140;p19"/>
          <p:cNvSpPr/>
          <p:nvPr/>
        </p:nvSpPr>
        <p:spPr>
          <a:xfrm>
            <a:off x="8930810" y="1512838"/>
            <a:ext cx="1881600" cy="1756800"/>
          </a:xfrm>
          <a:prstGeom prst="ellipse">
            <a:avLst/>
          </a:prstGeom>
          <a:solidFill>
            <a:schemeClr val="accent3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9017150" y="2035750"/>
            <a:ext cx="1722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Backward elimination </a:t>
            </a:r>
            <a:endParaRPr b="1"/>
          </a:p>
        </p:txBody>
      </p:sp>
      <p:sp>
        <p:nvSpPr>
          <p:cNvPr id="142" name="Google Shape;142;p19"/>
          <p:cNvSpPr/>
          <p:nvPr/>
        </p:nvSpPr>
        <p:spPr>
          <a:xfrm>
            <a:off x="8930815" y="3588349"/>
            <a:ext cx="1881600" cy="1756800"/>
          </a:xfrm>
          <a:prstGeom prst="ellipse">
            <a:avLst/>
          </a:prstGeom>
          <a:solidFill>
            <a:schemeClr val="accent4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930825" y="3967250"/>
            <a:ext cx="18204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Principal Component Analysis</a:t>
            </a:r>
            <a:r>
              <a:rPr lang="en-I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09504" y="267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5919963" y="6228175"/>
            <a:ext cx="34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91925" y="2678800"/>
            <a:ext cx="3297900" cy="315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163434" y="1417075"/>
            <a:ext cx="2154900" cy="2154900"/>
          </a:xfrm>
          <a:prstGeom prst="ellipse">
            <a:avLst/>
          </a:prstGeom>
          <a:solidFill>
            <a:schemeClr val="dk1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416325" y="2253700"/>
            <a:ext cx="164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Scenario 1</a:t>
            </a:r>
            <a:endParaRPr sz="1600" b="1"/>
          </a:p>
        </p:txBody>
      </p:sp>
      <p:sp>
        <p:nvSpPr>
          <p:cNvPr id="154" name="Google Shape;154;p20"/>
          <p:cNvSpPr/>
          <p:nvPr/>
        </p:nvSpPr>
        <p:spPr>
          <a:xfrm>
            <a:off x="734050" y="3605325"/>
            <a:ext cx="3035400" cy="17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We used the raw data without feature selection or extraction.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We trained and tested the models on the original 20 input variables.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445450" y="2630463"/>
            <a:ext cx="3297900" cy="315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016947" y="1368725"/>
            <a:ext cx="2154900" cy="2154900"/>
          </a:xfrm>
          <a:prstGeom prst="ellipse">
            <a:avLst/>
          </a:prstGeom>
          <a:solidFill>
            <a:schemeClr val="accent3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565825" y="3707625"/>
            <a:ext cx="30354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-IN" sz="1500">
                <a:solidFill>
                  <a:srgbClr val="3F3F3F"/>
                </a:solidFill>
              </a:rPr>
              <a:t>We have applied forward selection to select the most relevant features.</a:t>
            </a:r>
            <a:endParaRPr sz="1500">
              <a:solidFill>
                <a:srgbClr val="3F3F3F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-IN" sz="1500">
                <a:solidFill>
                  <a:srgbClr val="3F3F3F"/>
                </a:solidFill>
              </a:rPr>
              <a:t>We used the F1-score as the criterion to add one feature.</a:t>
            </a:r>
            <a:endParaRPr sz="1500">
              <a:solidFill>
                <a:srgbClr val="3F3F3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8298975" y="2630463"/>
            <a:ext cx="3297900" cy="315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870472" y="1368725"/>
            <a:ext cx="2154900" cy="2154900"/>
          </a:xfrm>
          <a:prstGeom prst="ellipse">
            <a:avLst/>
          </a:prstGeom>
          <a:solidFill>
            <a:schemeClr val="accent5"/>
          </a:solidFill>
          <a:ln w="203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8419350" y="3707626"/>
            <a:ext cx="30999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lvl="0" indent="-2752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We applied PCA to reduce the dimensionality of the data and extract the principal components.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lvl="0" indent="-2752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●"/>
            </a:pPr>
            <a:r>
              <a:rPr lang="en-IN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We used the scree plot to determine the optimal number of components 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9123375" y="2253700"/>
            <a:ext cx="164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Scenario 3</a:t>
            </a:r>
            <a:endParaRPr sz="1600" b="1"/>
          </a:p>
        </p:txBody>
      </p:sp>
      <p:sp>
        <p:nvSpPr>
          <p:cNvPr id="162" name="Google Shape;162;p20"/>
          <p:cNvSpPr txBox="1"/>
          <p:nvPr/>
        </p:nvSpPr>
        <p:spPr>
          <a:xfrm>
            <a:off x="5309750" y="2253725"/>
            <a:ext cx="164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Scenario 2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609454" y="336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n-IN" sz="40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4000">
              <a:solidFill>
                <a:schemeClr val="accent5"/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936150" y="1119575"/>
            <a:ext cx="102045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From the tables below we can see that the Support Vector Machines (SVM) has performed really well without any feature selection or extraction. The accuracy is 92.9%.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" y="3358663"/>
            <a:ext cx="3553125" cy="22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625" y="3330613"/>
            <a:ext cx="3617650" cy="22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1050" y="3391388"/>
            <a:ext cx="3458300" cy="21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67916" y="2827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Open Sans"/>
              <a:buNone/>
            </a:pPr>
            <a:r>
              <a:rPr lang="en-IN" sz="42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r>
              <a:rPr lang="en-IN" sz="4200" b="1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4200" b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IN" sz="4200" b="1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42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Future</a:t>
            </a:r>
            <a:r>
              <a:rPr lang="en-IN" sz="4200" b="1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4200" b="1">
                <a:latin typeface="Open Sans"/>
                <a:ea typeface="Open Sans"/>
                <a:cs typeface="Open Sans"/>
                <a:sym typeface="Open Sans"/>
              </a:rPr>
              <a:t>Work</a:t>
            </a:r>
            <a:endParaRPr sz="420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5836202" y="6244057"/>
            <a:ext cx="51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>
            <a:off x="6094425" y="1638750"/>
            <a:ext cx="0" cy="39603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22"/>
          <p:cNvSpPr/>
          <p:nvPr/>
        </p:nvSpPr>
        <p:spPr>
          <a:xfrm>
            <a:off x="1327245" y="173060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405299" y="1730606"/>
            <a:ext cx="3456300" cy="484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156975" y="2599000"/>
            <a:ext cx="40944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have used a relatively small and imbalanced dataset.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may not reflect the real-world scenario of credit risk assessment.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selection and extraction model did not perform well.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937475" y="2607100"/>
            <a:ext cx="4284900" cy="1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approach can be applied to a larger and balanced dataset.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➔"/>
            </a:pPr>
            <a:r>
              <a:rPr lang="en-I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feature selection and extraction method can be used for better result.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accent2">
              <a:alpha val="9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179100" y="3067050"/>
            <a:ext cx="3716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2300"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11399400" y="6034550"/>
            <a:ext cx="625500" cy="6624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471</Words>
  <Application>Microsoft Office PowerPoint</Application>
  <PresentationFormat>Custom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Open Sans</vt:lpstr>
      <vt:lpstr>Simple Light</vt:lpstr>
      <vt:lpstr>PowerPoint Presentation</vt:lpstr>
      <vt:lpstr>PowerPoint Presentation</vt:lpstr>
      <vt:lpstr>Dataset</vt:lpstr>
      <vt:lpstr>Models</vt:lpstr>
      <vt:lpstr>Data Pre-processing</vt:lpstr>
      <vt:lpstr>Methodology</vt:lpstr>
      <vt:lpstr>Results</vt:lpstr>
      <vt:lpstr>Limitations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ALISTAIR</cp:lastModifiedBy>
  <cp:revision>2</cp:revision>
  <dcterms:modified xsi:type="dcterms:W3CDTF">2024-01-30T16:15:32Z</dcterms:modified>
</cp:coreProperties>
</file>