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88825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https://pixabay.com/en/achievement-agreement-business-3481967/</a:t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87a00e5a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87a00e5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f87a00e5a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87a00e5ab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87a00e5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f87a00e5ab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87a00e5a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87a00e5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f87a00e5ab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87a00e5ab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87a00e5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f87a00e5ab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https://pixabay.com/en/question-mark-labyrinth-lost-maze-2648236/</a:t>
            </a:r>
            <a:endParaRPr/>
          </a:p>
        </p:txBody>
      </p:sp>
      <p:sp>
        <p:nvSpPr>
          <p:cNvPr id="231" name="Google Shape;23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https://pixabay.com/en/open-book-library-education-read-1428428/</a:t>
            </a:r>
            <a:endParaRPr/>
          </a:p>
        </p:txBody>
      </p:sp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acf98c8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dfacf98c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https://pixabay.com/en/open-book-library-education-read-1428428/</a:t>
            </a:r>
            <a:endParaRPr/>
          </a:p>
        </p:txBody>
      </p:sp>
      <p:sp>
        <p:nvSpPr>
          <p:cNvPr id="91" name="Google Shape;91;g2dfacf98c80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2e289ce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722e289c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722e289ce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22e289ce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722e289c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722e289ce0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7a00e5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7a00e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f87a00e5a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217834" y="2870633"/>
            <a:ext cx="5930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0944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7353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609441" y="6448926"/>
            <a:ext cx="10969800" cy="0"/>
          </a:xfrm>
          <a:prstGeom prst="straightConnector1">
            <a:avLst/>
          </a:prstGeom>
          <a:noFill/>
          <a:ln cap="flat" cmpd="sng" w="9525">
            <a:solidFill>
              <a:srgbClr val="D8D8D8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/>
          <p:nvPr/>
        </p:nvSpPr>
        <p:spPr>
          <a:xfrm>
            <a:off x="5917949" y="6272463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1" sz="17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7092" l="0" r="0" t="17092"/>
          <a:stretch/>
        </p:blipFill>
        <p:spPr>
          <a:xfrm>
            <a:off x="0" y="0"/>
            <a:ext cx="12188825" cy="53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-525" y="0"/>
            <a:ext cx="12188700" cy="6858000"/>
          </a:xfrm>
          <a:prstGeom prst="rect">
            <a:avLst/>
          </a:prstGeom>
          <a:solidFill>
            <a:schemeClr val="accent2">
              <a:alpha val="73333"/>
            </a:schemeClr>
          </a:solidFill>
          <a:ln>
            <a:noFill/>
          </a:ln>
          <a:effectLst>
            <a:outerShdw blurRad="57150" rotWithShape="0" algn="bl" dir="5400000" dist="19050">
              <a:srgbClr val="6AA84F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185400"/>
            <a:ext cx="12188825" cy="2674763"/>
          </a:xfrm>
          <a:custGeom>
            <a:rect b="b" l="l" r="r" t="t"/>
            <a:pathLst>
              <a:path extrusionOk="0" h="2114437" w="12188825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2675" y="655125"/>
            <a:ext cx="114435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IN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Classification of Forest Cover-type Based on Soil Characteristics Using </a:t>
            </a:r>
            <a:endParaRPr b="1" sz="5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IN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0" i="0" sz="5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23925" y="4953000"/>
            <a:ext cx="47721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 Member: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Zakia Sultana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(2020010400</a:t>
            </a: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Syed Mohtasib Mashruk(20200104029)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Alistair Biswas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(202001040</a:t>
            </a: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6)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Rafeed Mahbub Rafi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(20200104</a:t>
            </a: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041</a:t>
            </a:r>
            <a: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6094418" y="5350064"/>
            <a:ext cx="0" cy="64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/>
          <p:nvPr/>
        </p:nvSpPr>
        <p:spPr>
          <a:xfrm>
            <a:off x="7544400" y="5118776"/>
            <a:ext cx="38550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Guided by</a:t>
            </a:r>
            <a:br>
              <a:rPr b="1" i="0" lang="en-IN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Prof. Dr. Md. Shamim Akhter</a:t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Mr. Md. Zahid Hossain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Mr. Md Rasheduzzaman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0000"/>
              <a:buFont typeface="Open Sans"/>
              <a:buNone/>
            </a:pPr>
            <a:r>
              <a:rPr b="1" lang="en-IN" sz="4000">
                <a:latin typeface="Open Sans"/>
                <a:ea typeface="Open Sans"/>
                <a:cs typeface="Open Sans"/>
                <a:sym typeface="Open Sans"/>
              </a:rPr>
              <a:t>Result </a:t>
            </a:r>
            <a:r>
              <a:rPr b="1" lang="en-IN" sz="4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flipH="1">
            <a:off x="6091800" y="2599275"/>
            <a:ext cx="5100" cy="26967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4"/>
          <p:cNvSpPr/>
          <p:nvPr/>
        </p:nvSpPr>
        <p:spPr>
          <a:xfrm>
            <a:off x="1472824" y="1673856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83575" y="2772450"/>
            <a:ext cx="46788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Optimal model:</a:t>
            </a:r>
            <a:r>
              <a:rPr lang="en-IN" sz="1500">
                <a:solidFill>
                  <a:schemeClr val="dk1"/>
                </a:solidFill>
              </a:rPr>
              <a:t> Alpha = 0.0, Lambda = 1e-05.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5-fold cross-validation score:</a:t>
            </a:r>
            <a:r>
              <a:rPr lang="en-IN" sz="1500">
                <a:solidFill>
                  <a:schemeClr val="dk1"/>
                </a:solidFill>
              </a:rPr>
              <a:t> 0.6741 (67.4% accuracy on training data).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Despite tuning, the model's performance remained suboptimal compared to the Decision Tree model.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836262" y="6244050"/>
            <a:ext cx="516300" cy="38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7415570" y="1596793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726325" y="2739113"/>
            <a:ext cx="48348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-IN" sz="1500">
                <a:latin typeface="Open Sans"/>
                <a:ea typeface="Open Sans"/>
                <a:cs typeface="Open Sans"/>
                <a:sym typeface="Open Sans"/>
              </a:rPr>
              <a:t>Optimal model: </a:t>
            </a:r>
            <a:r>
              <a:rPr lang="en-IN" sz="1500">
                <a:latin typeface="Open Sans"/>
                <a:ea typeface="Open Sans"/>
                <a:cs typeface="Open Sans"/>
                <a:sym typeface="Open Sans"/>
              </a:rPr>
              <a:t>Max depth = 16, Minimum instances per node = 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-IN" sz="1500">
                <a:latin typeface="Open Sans"/>
                <a:ea typeface="Open Sans"/>
                <a:cs typeface="Open Sans"/>
                <a:sym typeface="Open Sans"/>
              </a:rPr>
              <a:t>Cross-validation score:</a:t>
            </a:r>
            <a:r>
              <a:rPr lang="en-IN" sz="1500">
                <a:latin typeface="Open Sans"/>
                <a:ea typeface="Open Sans"/>
                <a:cs typeface="Open Sans"/>
                <a:sym typeface="Open Sans"/>
              </a:rPr>
              <a:t> 0.7775 (77.8% accuracy on training data).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IN" sz="1500">
                <a:latin typeface="Open Sans"/>
                <a:ea typeface="Open Sans"/>
                <a:cs typeface="Open Sans"/>
                <a:sym typeface="Open Sans"/>
              </a:rPr>
              <a:t>Outperformed Logistic Regression due to deeper structure and non-linear decision boundaries, capturing complex data relationships.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latin typeface="Open Sans"/>
                <a:ea typeface="Open Sans"/>
                <a:cs typeface="Open Sans"/>
                <a:sym typeface="Open Sans"/>
              </a:rPr>
              <a:t>Result </a:t>
            </a:r>
            <a:r>
              <a:rPr b="1" lang="en-IN" sz="4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7" name="Google Shape;187;p25"/>
          <p:cNvCxnSpPr/>
          <p:nvPr/>
        </p:nvCxnSpPr>
        <p:spPr>
          <a:xfrm flipH="1">
            <a:off x="6652763" y="3440500"/>
            <a:ext cx="5100" cy="26967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5"/>
          <p:cNvSpPr/>
          <p:nvPr/>
        </p:nvSpPr>
        <p:spPr>
          <a:xfrm>
            <a:off x="1582636" y="2660681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397187" y="6244050"/>
            <a:ext cx="516300" cy="38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7477195" y="2660669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Precision &amp; Recall</a:t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705450" y="1165338"/>
            <a:ext cx="107778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1"/>
                </a:solidFill>
              </a:rPr>
              <a:t>Test Set Evaluation</a:t>
            </a:r>
            <a:r>
              <a:rPr lang="en-I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Decision Tree was evaluated on the test set due to superior training performance.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Test set accuracy: 0.7818 (78.2%), indicating good generalization to unseen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" y="3567000"/>
            <a:ext cx="5050924" cy="2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263" y="3608050"/>
            <a:ext cx="3302125" cy="24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09516" y="396464"/>
            <a:ext cx="10969800" cy="7110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latin typeface="Open Sans"/>
                <a:ea typeface="Open Sans"/>
                <a:cs typeface="Open Sans"/>
                <a:sym typeface="Open Sans"/>
              </a:rPr>
              <a:t>Future</a:t>
            </a:r>
            <a:r>
              <a:rPr b="1" lang="en-IN" sz="4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IN" sz="4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Work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836275" y="6244050"/>
            <a:ext cx="516300" cy="38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12</a:t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1361950" y="1487511"/>
            <a:ext cx="626100" cy="623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2380205" y="1374404"/>
            <a:ext cx="8561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Ensemble Methods: </a:t>
            </a:r>
            <a:r>
              <a:rPr lang="en-IN"/>
              <a:t>Implement advanced techniques like Random Forest or Gradient Boosting to reduce misclassification and improve accuracy.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361950" y="2490913"/>
            <a:ext cx="626100" cy="6234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380130" y="2377798"/>
            <a:ext cx="8561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Feature Engineering: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Perform additional domain-specific feature engineering to better capture relationships between land traits and forest cover types.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361950" y="4677199"/>
            <a:ext cx="626100" cy="623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380118" y="3470905"/>
            <a:ext cx="8561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Handling Imbalanced Data: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Use techniques such as oversampling, undersampling, or class-weight adjustments to address class imbalances, improving precision and recall for underrepresented cover types.</a:t>
            </a:r>
            <a:endParaRPr sz="1200"/>
          </a:p>
        </p:txBody>
      </p:sp>
      <p:sp>
        <p:nvSpPr>
          <p:cNvPr id="208" name="Google Shape;208;p26"/>
          <p:cNvSpPr/>
          <p:nvPr/>
        </p:nvSpPr>
        <p:spPr>
          <a:xfrm>
            <a:off x="1361950" y="3494361"/>
            <a:ext cx="626100" cy="623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380193" y="4564018"/>
            <a:ext cx="8561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Model Deployment: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Deploy the Decision Tree model for practical use in forest management and monitoring, supporting conservation efforts.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09516" y="396464"/>
            <a:ext cx="10969800" cy="7110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Contributions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836275" y="6244050"/>
            <a:ext cx="516300" cy="38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13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416850" y="1554975"/>
            <a:ext cx="516300" cy="48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600"/>
          </a:p>
        </p:txBody>
      </p:sp>
      <p:sp>
        <p:nvSpPr>
          <p:cNvPr id="219" name="Google Shape;219;p27"/>
          <p:cNvSpPr/>
          <p:nvPr/>
        </p:nvSpPr>
        <p:spPr>
          <a:xfrm>
            <a:off x="2240650" y="1586172"/>
            <a:ext cx="8561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Data Preprocessing</a:t>
            </a:r>
            <a:r>
              <a:rPr b="1" lang="en-IN"/>
              <a:t>: </a:t>
            </a:r>
            <a:r>
              <a:rPr lang="en-IN"/>
              <a:t>Syed Mohtasib Mashruk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2240650" y="2360950"/>
            <a:ext cx="85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Data Visualization</a:t>
            </a: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Zakia Sultana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240650" y="3094621"/>
            <a:ext cx="85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Model Preparation</a:t>
            </a: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Alistair Biswas, Rafeed Mahbub Rafi</a:t>
            </a:r>
            <a:endParaRPr sz="1200"/>
          </a:p>
        </p:txBody>
      </p:sp>
      <p:sp>
        <p:nvSpPr>
          <p:cNvPr id="222" name="Google Shape;222;p27"/>
          <p:cNvSpPr/>
          <p:nvPr/>
        </p:nvSpPr>
        <p:spPr>
          <a:xfrm>
            <a:off x="2240650" y="3828299"/>
            <a:ext cx="85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Result Evaluation</a:t>
            </a: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Alistair Biswas, Rafeed Mahbub Rafi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2240650" y="4655425"/>
            <a:ext cx="9262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Paper Writing &amp; Slide Creation: </a:t>
            </a:r>
            <a:r>
              <a:rPr lang="en-I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Alistair Biswas, Rafeed Mahbub Rafi, </a:t>
            </a:r>
            <a:r>
              <a:rPr lang="en-IN">
                <a:solidFill>
                  <a:schemeClr val="dk1"/>
                </a:solidFill>
              </a:rPr>
              <a:t>Syed Mohtasib Mashruk</a:t>
            </a:r>
            <a:r>
              <a:rPr lang="en-I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 Zakia Sultana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1416850" y="2309200"/>
            <a:ext cx="516300" cy="48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600"/>
          </a:p>
        </p:txBody>
      </p:sp>
      <p:sp>
        <p:nvSpPr>
          <p:cNvPr id="225" name="Google Shape;225;p27"/>
          <p:cNvSpPr/>
          <p:nvPr/>
        </p:nvSpPr>
        <p:spPr>
          <a:xfrm>
            <a:off x="1416850" y="3063425"/>
            <a:ext cx="516300" cy="48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600"/>
          </a:p>
        </p:txBody>
      </p:sp>
      <p:sp>
        <p:nvSpPr>
          <p:cNvPr id="226" name="Google Shape;226;p27"/>
          <p:cNvSpPr/>
          <p:nvPr/>
        </p:nvSpPr>
        <p:spPr>
          <a:xfrm>
            <a:off x="1416850" y="3817650"/>
            <a:ext cx="516300" cy="488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600"/>
          </a:p>
        </p:txBody>
      </p:sp>
      <p:sp>
        <p:nvSpPr>
          <p:cNvPr id="227" name="Google Shape;227;p27"/>
          <p:cNvSpPr/>
          <p:nvPr/>
        </p:nvSpPr>
        <p:spPr>
          <a:xfrm>
            <a:off x="1416850" y="4571875"/>
            <a:ext cx="516300" cy="4884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accent2">
              <a:alpha val="9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179100" y="3067050"/>
            <a:ext cx="3716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IN" sz="45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1" i="0" sz="23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>
                <a:solidFill>
                  <a:srgbClr val="93C47D"/>
                </a:solidFill>
              </a:rPr>
              <a:t>14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26642" r="26642" t="0"/>
          <a:stretch/>
        </p:blipFill>
        <p:spPr>
          <a:xfrm>
            <a:off x="0" y="0"/>
            <a:ext cx="5339523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sp>
        <p:nvSpPr>
          <p:cNvPr id="83" name="Google Shape;83;p16"/>
          <p:cNvSpPr/>
          <p:nvPr/>
        </p:nvSpPr>
        <p:spPr>
          <a:xfrm>
            <a:off x="5339525" y="-3450"/>
            <a:ext cx="6849600" cy="68649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rotWithShape="0" algn="bl" dist="9525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610050" y="220250"/>
            <a:ext cx="3541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i="0" sz="41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755125" y="1137226"/>
            <a:ext cx="4332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400" u="none" cap="none" strike="noStrike">
                <a:solidFill>
                  <a:srgbClr val="B6D7A8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1" i="0" sz="2800" u="none" cap="none" strike="noStrike">
              <a:solidFill>
                <a:srgbClr val="B6D7A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866725" y="1914400"/>
            <a:ext cx="5694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Accurate Classification: 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soil attributes data and machine learning to accurately identify forest cover types.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Machine Learning:</a:t>
            </a:r>
            <a:r>
              <a:rPr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Apply algorithms like decision trees, random forest, logistic regression etc to improve classification accuracy.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Conservation Tool: 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 a model for natural resource monitoring to aid conservation decisions and detect ecosystem changes.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Support for Forestry: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Provide a model for forestry professionals to optimize resource use, schedule harvests, and measure biodiversity.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I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31369" r="31369" t="0"/>
          <a:stretch/>
        </p:blipFill>
        <p:spPr>
          <a:xfrm>
            <a:off x="0" y="0"/>
            <a:ext cx="5339523" cy="6857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sp>
        <p:nvSpPr>
          <p:cNvPr id="94" name="Google Shape;94;p17"/>
          <p:cNvSpPr/>
          <p:nvPr/>
        </p:nvSpPr>
        <p:spPr>
          <a:xfrm>
            <a:off x="5339525" y="-3450"/>
            <a:ext cx="6849600" cy="68649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rotWithShape="0" algn="bl" dist="9525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589525" y="210000"/>
            <a:ext cx="3541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i="0" sz="41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756825" y="1063050"/>
            <a:ext cx="6218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300">
                <a:solidFill>
                  <a:srgbClr val="B6D7A8"/>
                </a:solidFill>
                <a:latin typeface="Open Sans"/>
                <a:ea typeface="Open Sans"/>
                <a:cs typeface="Open Sans"/>
                <a:sym typeface="Open Sans"/>
              </a:rPr>
              <a:t>Sustainability and Impact in Bangladesh</a:t>
            </a:r>
            <a:endParaRPr b="1" i="0" sz="2700" u="none" cap="none" strike="noStrike">
              <a:solidFill>
                <a:srgbClr val="B6D7A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606013" y="1686300"/>
            <a:ext cx="5526900" cy="4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Biodiversity: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Crucial for conserving biodiversity and regulating climate.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Forest Management: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Enhances monitoring and management, mitigating deforestation.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Landscape Planning: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Improves land use practices and sustainable management.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Climate Change: 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Helps analyze climate impacts on ecosystems.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Economic Benefits: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Supports agriculture and logging, balancing resource use.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b="1" lang="en-I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Sustainable Development:</a:t>
            </a: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Aids in biodiversity preservation and ecosystem services.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I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67916" y="282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b="1" lang="en-IN" sz="4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rgbClr val="38761D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5757602" y="6244057"/>
            <a:ext cx="516300" cy="384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6015750" y="1638750"/>
            <a:ext cx="0" cy="39603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/>
          <p:nvPr/>
        </p:nvSpPr>
        <p:spPr>
          <a:xfrm>
            <a:off x="1389995" y="1377356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endParaRPr b="1" i="0" sz="1400" u="none" cap="none" strike="noStrike">
              <a:solidFill>
                <a:srgbClr val="3F3F3F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342549" y="1377356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 Info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946000" y="2515575"/>
            <a:ext cx="41346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dataset is part of the UCI Machine Learning Repository.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original database owners are Jock A. Blackard, Dr. Denis J. Dean, and Dr. Charles, W. Anderson of the Remote Sensing and GIS Program at Colorado State University.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contains tree observations from four areas of the Roosevelt National Forest in Colorado.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650" y="2683162"/>
            <a:ext cx="4834800" cy="20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247050" y="4722400"/>
            <a:ext cx="1878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Fig: Dataset Information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530841" y="21981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b="1" lang="en-IN" sz="4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rgbClr val="38761D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5757602" y="6244057"/>
            <a:ext cx="516300" cy="384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6015750" y="1638750"/>
            <a:ext cx="0" cy="4057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1389995" y="1282981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Datatype</a:t>
            </a:r>
            <a:endParaRPr b="1" i="0" sz="1400" u="none" cap="none" strike="noStrike">
              <a:solidFill>
                <a:srgbClr val="3F3F3F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342549" y="1282981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60850" y="1949325"/>
            <a:ext cx="48348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The study included ten quantitative variables, 4 binary variables (Wilderness Area), and 40 binary variables (Soil Type).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00" y="2864675"/>
            <a:ext cx="4605899" cy="26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709125" y="5515950"/>
            <a:ext cx="2381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Fig: </a:t>
            </a:r>
            <a:r>
              <a:rPr lang="en-IN" sz="1200">
                <a:solidFill>
                  <a:schemeClr val="dk1"/>
                </a:solidFill>
              </a:rPr>
              <a:t>Data Types of Each Feature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768650" y="1949325"/>
            <a:ext cx="48348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The target variable contains 7 different classes which is represented with integer values from 1 to 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Spruce/Fir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Lodgepole Pine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Ponderosa Pine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Cottonwood/Willow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Aspen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Douglas-fir</a:t>
            </a:r>
            <a:endParaRPr>
              <a:solidFill>
                <a:schemeClr val="dk1"/>
              </a:solidFill>
            </a:endParaRPr>
          </a:p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Krummholz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So, an observation with ’5’ value in a Forest Cover Type column, it means that observation has Aspen Forest Cover Type for that observation.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1389995" y="1282981"/>
            <a:ext cx="3456300" cy="484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Number of Records</a:t>
            </a:r>
            <a:endParaRPr b="1" i="0" sz="1400" u="none" cap="none" strike="noStrike">
              <a:solidFill>
                <a:srgbClr val="3F3F3F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530841" y="21981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b="1" lang="en-IN" sz="4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rgbClr val="38761D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5757602" y="6244057"/>
            <a:ext cx="516300" cy="384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6015750" y="1638750"/>
            <a:ext cx="0" cy="4057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0"/>
          <p:cNvSpPr/>
          <p:nvPr/>
        </p:nvSpPr>
        <p:spPr>
          <a:xfrm>
            <a:off x="7300700" y="1282975"/>
            <a:ext cx="3770700" cy="4848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Mean &amp; Standard Deviation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985600" y="2022725"/>
            <a:ext cx="418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b="1" lang="en-IN" sz="1500">
                <a:latin typeface="Open Sans"/>
                <a:ea typeface="Open Sans"/>
                <a:cs typeface="Open Sans"/>
                <a:sym typeface="Open Sans"/>
              </a:rPr>
              <a:t>581,011</a:t>
            </a:r>
            <a:r>
              <a:rPr lang="en-IN" sz="1500">
                <a:latin typeface="Open Sans"/>
                <a:ea typeface="Open Sans"/>
                <a:cs typeface="Open Sans"/>
                <a:sym typeface="Open Sans"/>
              </a:rPr>
              <a:t> examples in the data set.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481800" y="5340275"/>
            <a:ext cx="32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Fig: </a:t>
            </a:r>
            <a:r>
              <a:rPr lang="en-IN" sz="1200">
                <a:solidFill>
                  <a:schemeClr val="dk1"/>
                </a:solidFill>
              </a:rPr>
              <a:t>Number of Records for Each Forest Type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0" y="2662575"/>
            <a:ext cx="4770406" cy="2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038" y="2556450"/>
            <a:ext cx="5265925" cy="27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315663" y="5311350"/>
            <a:ext cx="37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Fig: </a:t>
            </a:r>
            <a:r>
              <a:rPr lang="en-IN" sz="1200">
                <a:solidFill>
                  <a:schemeClr val="dk1"/>
                </a:solidFill>
              </a:rPr>
              <a:t> Mean and Standard Deviation of Each Feature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906325" y="1969663"/>
            <a:ext cx="458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</a:rPr>
              <a:t>By analyzing the statistics for the specified features: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5827352" y="6274057"/>
            <a:ext cx="516300" cy="384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996775" y="377350"/>
            <a:ext cx="10285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-I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b="1" lang="en-IN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IN" sz="4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Preprocessing</a:t>
            </a:r>
            <a:endParaRPr sz="4400">
              <a:solidFill>
                <a:srgbClr val="6AA84F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476475" y="1646850"/>
            <a:ext cx="98058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StringIndexer:</a:t>
            </a:r>
            <a:r>
              <a:rPr lang="en-IN" sz="1500">
                <a:solidFill>
                  <a:schemeClr val="dk1"/>
                </a:solidFill>
              </a:rPr>
              <a:t> categorical features like soil type and wilderness area were indexed using PySpark's StringIndexer, which assigns numerical labels to categorical variables.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OneHotEncoder:</a:t>
            </a:r>
            <a:r>
              <a:rPr lang="en-IN" sz="1500">
                <a:solidFill>
                  <a:schemeClr val="dk1"/>
                </a:solidFill>
              </a:rPr>
              <a:t> To prevent ordinal relationships, OneHotEncoder converted indexed features into binary vectors.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VectorAssembler:</a:t>
            </a:r>
            <a:r>
              <a:rPr lang="en-IN" sz="1500">
                <a:solidFill>
                  <a:schemeClr val="dk1"/>
                </a:solidFill>
              </a:rPr>
              <a:t> Combined all features (numerical and encoded categorical) into a single vector to prepare the dataset for machine learning models.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Data Split:</a:t>
            </a:r>
            <a:r>
              <a:rPr lang="en-IN" sz="1500">
                <a:solidFill>
                  <a:schemeClr val="dk1"/>
                </a:solidFill>
              </a:rPr>
              <a:t> The dataset was split using randomSplit() into 80% training and 20% testing sets, ensuring balanced representation of all classes.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781450" y="6274050"/>
            <a:ext cx="516300" cy="384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819991" y="24536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IN" sz="4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</a:t>
            </a:r>
            <a:r>
              <a:rPr b="1" lang="en-IN" sz="4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4000">
              <a:solidFill>
                <a:srgbClr val="38761D"/>
              </a:solidFill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5836265" y="6270132"/>
            <a:ext cx="5163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 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476475" y="1646850"/>
            <a:ext cx="98058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Model Comparison:</a:t>
            </a:r>
            <a:r>
              <a:rPr lang="en-IN" sz="1500">
                <a:solidFill>
                  <a:schemeClr val="dk1"/>
                </a:solidFill>
              </a:rPr>
              <a:t> compared the optimal logistic regression and decision tree models to identify the best one.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Confusion Matrix:</a:t>
            </a:r>
            <a:r>
              <a:rPr lang="en-IN" sz="1500">
                <a:solidFill>
                  <a:schemeClr val="dk1"/>
                </a:solidFill>
              </a:rPr>
              <a:t> Used PySpark to compute confusion matrices for each model to analyze true positives, false positives, true negatives, and false negatives for each forest cover type.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Precision and Recall:</a:t>
            </a:r>
            <a:r>
              <a:rPr lang="en-IN" sz="1500">
                <a:solidFill>
                  <a:schemeClr val="dk1"/>
                </a:solidFill>
              </a:rPr>
              <a:t> Calculated precision and recall for each forest cover type to evaluate the model's ability to correctly classify without overclassification.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Final Model Selection:</a:t>
            </a:r>
            <a:r>
              <a:rPr lang="en-IN" sz="1500">
                <a:solidFill>
                  <a:schemeClr val="dk1"/>
                </a:solidFill>
              </a:rPr>
              <a:t> Choose the best-performing model for forest type classification based on accuracy, precision, and recall.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-1950"/>
            <a:ext cx="12188700" cy="8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Methodology</a:t>
            </a:r>
            <a:endParaRPr b="0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12490" r="12490" t="0"/>
          <a:stretch/>
        </p:blipFill>
        <p:spPr>
          <a:xfrm>
            <a:off x="4420512" y="896800"/>
            <a:ext cx="3347800" cy="50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