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3AE305-A19E-46AE-A372-65CFB6934DDA}">
  <a:tblStyle styleId="{8E3AE305-A19E-46AE-A372-65CFB6934D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https://pixabay.com/en/achievement-agreement-business-3481967/</a:t>
            </a:r>
            <a:endParaRPr/>
          </a:p>
        </p:txBody>
      </p:sp>
      <p:sp>
        <p:nvSpPr>
          <p:cNvPr id="67" name="Google Shape;6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https://pixabay.com/en/open-book-library-education-read-1428428/</a:t>
            </a:r>
            <a:endParaRPr/>
          </a:p>
        </p:txBody>
      </p:sp>
      <p:sp>
        <p:nvSpPr>
          <p:cNvPr id="80" name="Google Shape;8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8a644780_2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a58a644780_2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a58a644780_2_19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7155a15d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67155a15d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67155a15de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6573b61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a6573b61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a6573b617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7041cdc9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7041cdc9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b7041cdc9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3a5791c79_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63a5791c79_6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63a5791c79_6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7155a15d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67155a15de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67155a15de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https://pixabay.com/en/question-mark-labyrinth-lost-maze-2648236/</a:t>
            </a:r>
            <a:endParaRPr/>
          </a:p>
        </p:txBody>
      </p:sp>
      <p:sp>
        <p:nvSpPr>
          <p:cNvPr id="169" name="Google Shape;16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492" y="1474833"/>
            <a:ext cx="11357700" cy="26181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492" y="4202967"/>
            <a:ext cx="11357700" cy="1734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3"/>
          <p:cNvCxnSpPr/>
          <p:nvPr/>
        </p:nvCxnSpPr>
        <p:spPr>
          <a:xfrm>
            <a:off x="609441" y="6448926"/>
            <a:ext cx="10969800" cy="0"/>
          </a:xfrm>
          <a:prstGeom prst="straightConnector1">
            <a:avLst/>
          </a:prstGeom>
          <a:noFill/>
          <a:ln w="9525" cap="flat" cmpd="sng">
            <a:solidFill>
              <a:srgbClr val="D8D8D8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3"/>
          <p:cNvSpPr/>
          <p:nvPr/>
        </p:nvSpPr>
        <p:spPr>
          <a:xfrm>
            <a:off x="5917949" y="6272463"/>
            <a:ext cx="352800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217834" y="2870633"/>
            <a:ext cx="5930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492" y="2867800"/>
            <a:ext cx="11357700" cy="1122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496" y="600200"/>
            <a:ext cx="8488200" cy="5454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4413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200" cy="19764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200" cy="16467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700" cy="492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algn="r" rtl="0">
              <a:buNone/>
              <a:defRPr sz="1500">
                <a:solidFill>
                  <a:schemeClr val="accent4"/>
                </a:solidFill>
              </a:defRPr>
            </a:lvl1pPr>
            <a:lvl2pPr lvl="1" algn="r" rtl="0">
              <a:buNone/>
              <a:defRPr sz="1500">
                <a:solidFill>
                  <a:schemeClr val="accent4"/>
                </a:solidFill>
              </a:defRPr>
            </a:lvl2pPr>
            <a:lvl3pPr lvl="2" algn="r" rtl="0">
              <a:buNone/>
              <a:defRPr sz="1500">
                <a:solidFill>
                  <a:schemeClr val="accent4"/>
                </a:solidFill>
              </a:defRPr>
            </a:lvl3pPr>
            <a:lvl4pPr lvl="3" algn="r" rtl="0">
              <a:buNone/>
              <a:defRPr sz="1500">
                <a:solidFill>
                  <a:schemeClr val="accent4"/>
                </a:solidFill>
              </a:defRPr>
            </a:lvl4pPr>
            <a:lvl5pPr lvl="4" algn="r" rtl="0">
              <a:buNone/>
              <a:defRPr sz="1500">
                <a:solidFill>
                  <a:schemeClr val="accent4"/>
                </a:solidFill>
              </a:defRPr>
            </a:lvl5pPr>
            <a:lvl6pPr lvl="5" algn="r" rtl="0">
              <a:buNone/>
              <a:defRPr sz="1500">
                <a:solidFill>
                  <a:schemeClr val="accent4"/>
                </a:solidFill>
              </a:defRPr>
            </a:lvl6pPr>
            <a:lvl7pPr lvl="6" algn="r" rtl="0">
              <a:buNone/>
              <a:defRPr sz="1500">
                <a:solidFill>
                  <a:schemeClr val="accent4"/>
                </a:solidFill>
              </a:defRPr>
            </a:lvl7pPr>
            <a:lvl8pPr lvl="7" algn="r" rtl="0">
              <a:buNone/>
              <a:defRPr sz="1500">
                <a:solidFill>
                  <a:schemeClr val="accent4"/>
                </a:solidFill>
              </a:defRPr>
            </a:lvl8pPr>
            <a:lvl9pPr lvl="8" algn="r" rtl="0">
              <a:buNone/>
              <a:defRPr sz="1500"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700" b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l="903" r="913"/>
          <a:stretch/>
        </p:blipFill>
        <p:spPr>
          <a:xfrm>
            <a:off x="0" y="0"/>
            <a:ext cx="1218882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-300" y="-325"/>
            <a:ext cx="12188700" cy="6858000"/>
          </a:xfrm>
          <a:prstGeom prst="rect">
            <a:avLst/>
          </a:prstGeom>
          <a:solidFill>
            <a:schemeClr val="accent2">
              <a:alpha val="737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4185401"/>
            <a:ext cx="12188825" cy="2674763"/>
          </a:xfrm>
          <a:custGeom>
            <a:avLst/>
            <a:gdLst/>
            <a:ahLst/>
            <a:cxnLst/>
            <a:rect l="l" t="t" r="r" b="b"/>
            <a:pathLst>
              <a:path w="12188825" h="2114437" extrusionOk="0">
                <a:moveTo>
                  <a:pt x="6094412" y="0"/>
                </a:moveTo>
                <a:lnTo>
                  <a:pt x="6401871" y="341621"/>
                </a:lnTo>
                <a:lnTo>
                  <a:pt x="12188825" y="341621"/>
                </a:lnTo>
                <a:lnTo>
                  <a:pt x="12188825" y="2114437"/>
                </a:lnTo>
                <a:lnTo>
                  <a:pt x="0" y="2114437"/>
                </a:lnTo>
                <a:lnTo>
                  <a:pt x="0" y="341621"/>
                </a:lnTo>
                <a:lnTo>
                  <a:pt x="5786954" y="34162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3825" y="784450"/>
            <a:ext cx="11516400" cy="2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Beyond the Laughter: Detecting Hateful Memes with Deep Learning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50650" y="4970725"/>
            <a:ext cx="4797900" cy="1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Team Member: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Alistair Biswas (20200104046)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Syed Mohtasib Mashruk (20200104029)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Rafeed Mahbub Rafi (20200104041)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Md.Fahim Faisal (20200104032)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Nusrat Islam(20200104027)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6094418" y="5350064"/>
            <a:ext cx="0" cy="64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/>
          <p:nvPr/>
        </p:nvSpPr>
        <p:spPr>
          <a:xfrm>
            <a:off x="7185600" y="5148775"/>
            <a:ext cx="46761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Presented To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Md. Tanvir Rouf Shawon &amp; Raihan Tanvir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5416300" y="-3450"/>
            <a:ext cx="6772500" cy="68649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681925" y="220250"/>
            <a:ext cx="35418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1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4100"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889348" y="1020309"/>
            <a:ext cx="433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2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992400" y="1491050"/>
            <a:ext cx="5809200" cy="19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 a hateful meme detection system using deep learning techniques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Improve understanding of the complex interactions between images and text in hateful memes.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Enhance transparency and interpretability in detecting and explaining the presence of hate speech in memes.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806475" y="3655175"/>
            <a:ext cx="1992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Contributions</a:t>
            </a:r>
            <a:endParaRPr sz="2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031825" y="4239875"/>
            <a:ext cx="5605200" cy="17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Implement and evaluate of various machine learning models, encompassing both unimodal and multimodal approaches.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investigate  different evaluation metrics (Accuracy, Precision, Recall, F1 Score) to gauge the performance of detection models.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6900"/>
            <a:ext cx="5416300" cy="6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67916" y="2827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lang="en-IN" sz="42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cxnSp>
        <p:nvCxnSpPr>
          <p:cNvPr id="97" name="Google Shape;97;p17"/>
          <p:cNvCxnSpPr/>
          <p:nvPr/>
        </p:nvCxnSpPr>
        <p:spPr>
          <a:xfrm flipH="1">
            <a:off x="6071975" y="1743250"/>
            <a:ext cx="26700" cy="21123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>
            <a:off x="1327095" y="1377356"/>
            <a:ext cx="3456300" cy="48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Collection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351774" y="1377356"/>
            <a:ext cx="3456300" cy="484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Annotation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185500" y="2245750"/>
            <a:ext cx="3896400" cy="1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➔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collected dataset from MUTE Dataset.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➔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is a multimodal dataset consisting of 4,369 images.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➔"/>
            </a:pPr>
            <a:r>
              <a:rPr lang="en-I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Annotated with ’hate’ and ’not-hate’.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857675" y="2245750"/>
            <a:ext cx="4444500" cy="1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train set (80%), the test set (10%), and the validation set (10%).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has a little imbalance, with the ’Not-Hate’ class comprising approximately 60% of the data.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3826738" y="3931850"/>
          <a:ext cx="4535325" cy="1981050"/>
        </p:xfrm>
        <a:graphic>
          <a:graphicData uri="http://schemas.openxmlformats.org/drawingml/2006/table">
            <a:tbl>
              <a:tblPr>
                <a:noFill/>
                <a:tableStyleId>{8E3AE305-A19E-46AE-A372-65CFB6934DDA}</a:tableStyleId>
              </a:tblPr>
              <a:tblGrid>
                <a:gridCol w="15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Not-Hate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1275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2090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Validation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257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Tota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2570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651391" y="203414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Open Sans"/>
              <a:buNone/>
            </a:pPr>
            <a:r>
              <a:rPr lang="en-IN" sz="40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5937538" y="6216000"/>
            <a:ext cx="3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556275" y="1245124"/>
            <a:ext cx="2053800" cy="1985400"/>
          </a:xfrm>
          <a:prstGeom prst="ellipse">
            <a:avLst/>
          </a:prstGeom>
          <a:solidFill>
            <a:schemeClr val="accent5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797324" y="2060500"/>
            <a:ext cx="1571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VGG16 </a:t>
            </a:r>
            <a:r>
              <a:rPr lang="en-I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286421" y="1245037"/>
            <a:ext cx="2053800" cy="1985400"/>
          </a:xfrm>
          <a:prstGeom prst="ellipse">
            <a:avLst/>
          </a:prstGeom>
          <a:solidFill>
            <a:schemeClr val="accent4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807644" y="2060506"/>
            <a:ext cx="1011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VGG19</a:t>
            </a:r>
            <a:endParaRPr b="1"/>
          </a:p>
        </p:txBody>
      </p:sp>
      <p:sp>
        <p:nvSpPr>
          <p:cNvPr id="114" name="Google Shape;114;p18"/>
          <p:cNvSpPr/>
          <p:nvPr/>
        </p:nvSpPr>
        <p:spPr>
          <a:xfrm>
            <a:off x="8205174" y="1215434"/>
            <a:ext cx="2053800" cy="1985400"/>
          </a:xfrm>
          <a:prstGeom prst="ellipse">
            <a:avLst/>
          </a:prstGeom>
          <a:solidFill>
            <a:schemeClr val="accent1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79175" y="1981838"/>
            <a:ext cx="17058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ResNet50</a:t>
            </a:r>
            <a:endParaRPr sz="2000" b="1"/>
          </a:p>
        </p:txBody>
      </p:sp>
      <p:sp>
        <p:nvSpPr>
          <p:cNvPr id="116" name="Google Shape;116;p18"/>
          <p:cNvSpPr/>
          <p:nvPr/>
        </p:nvSpPr>
        <p:spPr>
          <a:xfrm>
            <a:off x="8205179" y="3561045"/>
            <a:ext cx="2053800" cy="1985400"/>
          </a:xfrm>
          <a:prstGeom prst="ellipse">
            <a:avLst/>
          </a:prstGeom>
          <a:solidFill>
            <a:schemeClr val="accent5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8455075" y="4227500"/>
            <a:ext cx="1554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M-BERT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556283" y="3561227"/>
            <a:ext cx="2053800" cy="1985400"/>
          </a:xfrm>
          <a:prstGeom prst="ellipse">
            <a:avLst/>
          </a:prstGeom>
          <a:solidFill>
            <a:schemeClr val="dk1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878925" y="4045875"/>
            <a:ext cx="14085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BiLSTM</a:t>
            </a:r>
            <a:endParaRPr sz="2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2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endParaRPr b="1"/>
          </a:p>
        </p:txBody>
      </p:sp>
      <p:sp>
        <p:nvSpPr>
          <p:cNvPr id="120" name="Google Shape;120;p18"/>
          <p:cNvSpPr/>
          <p:nvPr/>
        </p:nvSpPr>
        <p:spPr>
          <a:xfrm>
            <a:off x="5380732" y="3561051"/>
            <a:ext cx="2053800" cy="1985400"/>
          </a:xfrm>
          <a:prstGeom prst="ellipse">
            <a:avLst/>
          </a:prstGeom>
          <a:solidFill>
            <a:schemeClr val="accent3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554725" y="4256750"/>
            <a:ext cx="17058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BanglaBERT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09504" y="267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Open Sans"/>
              <a:buNone/>
            </a:pPr>
            <a:r>
              <a:rPr lang="en-IN" sz="40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5919963" y="6228175"/>
            <a:ext cx="34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984500" y="2855150"/>
            <a:ext cx="4494300" cy="295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848200" y="1156675"/>
            <a:ext cx="2353200" cy="2283300"/>
          </a:xfrm>
          <a:prstGeom prst="ellipse">
            <a:avLst/>
          </a:prstGeom>
          <a:solidFill>
            <a:schemeClr val="dk1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848200" y="1775525"/>
            <a:ext cx="2353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Pre-Processing</a:t>
            </a:r>
            <a:endParaRPr sz="1600" b="1"/>
          </a:p>
        </p:txBody>
      </p:sp>
      <p:sp>
        <p:nvSpPr>
          <p:cNvPr id="132" name="Google Shape;132;p19"/>
          <p:cNvSpPr/>
          <p:nvPr/>
        </p:nvSpPr>
        <p:spPr>
          <a:xfrm>
            <a:off x="7154650" y="2826313"/>
            <a:ext cx="4080600" cy="2779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8098397" y="1252475"/>
            <a:ext cx="2154900" cy="2154900"/>
          </a:xfrm>
          <a:prstGeom prst="ellipse">
            <a:avLst/>
          </a:prstGeom>
          <a:solidFill>
            <a:schemeClr val="accent3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7201400" y="3439975"/>
            <a:ext cx="3948900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We used VGG-19, VGG-16, and ResNet50 for image based Model.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 Textual analysis, we use BanglaBERT,BiLSTM with CNN &amp; M-BERT. 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 multimodal approach, we employed a combination of VGG16 and BanglaBERT &amp; VGG19 and BanglaBERT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8137850" y="2084225"/>
            <a:ext cx="20760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sz="1600" b="1"/>
          </a:p>
        </p:txBody>
      </p:sp>
      <p:sp>
        <p:nvSpPr>
          <p:cNvPr id="136" name="Google Shape;136;p19"/>
          <p:cNvSpPr/>
          <p:nvPr/>
        </p:nvSpPr>
        <p:spPr>
          <a:xfrm>
            <a:off x="984500" y="3560350"/>
            <a:ext cx="43485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focused on a systematic and comprehensive pre-processing of the data to prepare it for subsequent analysis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sourced the dataset and Label column of the datasets are transformed into numerical values.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‘Hate’ is encoded as 1, while ’not-hate’ is encoded as 0.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09504" y="267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Open Sans"/>
              <a:buNone/>
            </a:pPr>
            <a:r>
              <a:rPr lang="en-IN" sz="40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5919963" y="6228175"/>
            <a:ext cx="34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1450764"/>
            <a:ext cx="108680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609454" y="3367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lang="en-IN" sz="40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992150" y="1406225"/>
            <a:ext cx="10204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we can see that the BiLSTM + CNN and VGG16 + BanglaBERT has given the best accuracy respectively 66.58% and 63.22%.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25" y="2545000"/>
            <a:ext cx="9678776" cy="33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67916" y="2827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lang="en-IN" sz="42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Limitations</a:t>
            </a:r>
            <a:r>
              <a:rPr lang="en-IN" sz="4200" b="1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4200" b="1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IN" sz="4200" b="1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42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Future</a:t>
            </a:r>
            <a:r>
              <a:rPr lang="en-IN" sz="4200" b="1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4200" b="1">
                <a:latin typeface="Open Sans"/>
                <a:ea typeface="Open Sans"/>
                <a:cs typeface="Open Sans"/>
                <a:sym typeface="Open Sans"/>
              </a:rPr>
              <a:t>Work</a:t>
            </a:r>
            <a:endParaRPr sz="420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6094425" y="1638750"/>
            <a:ext cx="0" cy="39603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2"/>
          <p:cNvSpPr/>
          <p:nvPr/>
        </p:nvSpPr>
        <p:spPr>
          <a:xfrm>
            <a:off x="1327245" y="1730606"/>
            <a:ext cx="3456300" cy="48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Limitations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7405299" y="1730606"/>
            <a:ext cx="3456300" cy="484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156975" y="2599000"/>
            <a:ext cx="40944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have used a relatively small and imbalanced dataset, may bias the models towards predicting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‘Not-Hate’ class.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advanced word embedding techniques were applied.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Enough multi-modal models were not implied.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937475" y="2607100"/>
            <a:ext cx="42849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More varied and representative dataset.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More advanced word embedding techniques like Word2Vec or GloVe.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More ambitious studies like effective meme generator.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accent2">
              <a:alpha val="9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179100" y="3067050"/>
            <a:ext cx="3716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2300"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Custom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Open Sans</vt:lpstr>
      <vt:lpstr>Roboto</vt:lpstr>
      <vt:lpstr>Simple Light</vt:lpstr>
      <vt:lpstr>PowerPoint Presentation</vt:lpstr>
      <vt:lpstr>PowerPoint Presentation</vt:lpstr>
      <vt:lpstr>Dataset</vt:lpstr>
      <vt:lpstr>Models</vt:lpstr>
      <vt:lpstr>Methodology</vt:lpstr>
      <vt:lpstr>Methodology</vt:lpstr>
      <vt:lpstr>Results</vt:lpstr>
      <vt:lpstr>Limitations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ALISTAIR</cp:lastModifiedBy>
  <cp:revision>1</cp:revision>
  <dcterms:modified xsi:type="dcterms:W3CDTF">2024-02-07T03:31:20Z</dcterms:modified>
</cp:coreProperties>
</file>