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8" r:id="rId1"/>
  </p:sldMasterIdLst>
  <p:notesMasterIdLst>
    <p:notesMasterId r:id="rId19"/>
  </p:notesMasterIdLst>
  <p:sldIdLst>
    <p:sldId id="257" r:id="rId2"/>
    <p:sldId id="289" r:id="rId3"/>
    <p:sldId id="262" r:id="rId4"/>
    <p:sldId id="290" r:id="rId5"/>
    <p:sldId id="271" r:id="rId6"/>
    <p:sldId id="272" r:id="rId7"/>
    <p:sldId id="273" r:id="rId8"/>
    <p:sldId id="291" r:id="rId9"/>
    <p:sldId id="293" r:id="rId10"/>
    <p:sldId id="294" r:id="rId11"/>
    <p:sldId id="295" r:id="rId12"/>
    <p:sldId id="296" r:id="rId13"/>
    <p:sldId id="297" r:id="rId14"/>
    <p:sldId id="302" r:id="rId15"/>
    <p:sldId id="298" r:id="rId16"/>
    <p:sldId id="299" r:id="rId17"/>
    <p:sldId id="30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1" autoAdjust="0"/>
    <p:restoredTop sz="85589" autoAdjust="0"/>
  </p:normalViewPr>
  <p:slideViewPr>
    <p:cSldViewPr snapToGrid="0">
      <p:cViewPr varScale="1">
        <p:scale>
          <a:sx n="62" d="100"/>
          <a:sy n="62" d="100"/>
        </p:scale>
        <p:origin x="85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1145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70C76-F299-4D3B-9014-6321493C2E9B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7DC10-713B-42EF-ACFE-18FEE4844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7DC10-713B-42EF-ACFE-18FEE48443E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8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Throughput: For example, we may have a link with a bandwidth of 1 Mbps, but the</a:t>
            </a:r>
          </a:p>
          <a:p>
            <a:r>
              <a:rPr lang="en-US" dirty="0" smtClean="0"/>
              <a:t>devices connected to the end of the link may handle only 200 kbps. This means that we</a:t>
            </a:r>
          </a:p>
          <a:p>
            <a:r>
              <a:rPr lang="en-US" dirty="0" smtClean="0"/>
              <a:t>cannot send more than 200 kbps through this link.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7DC10-713B-42EF-ACFE-18FEE48443E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3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43A0-F2D2-49BB-B592-4D4553DBF943}" type="datetime1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1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436-8CCF-48E2-945F-E55921688782}" type="datetime1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5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B1D-9F71-4616-9EDB-375E3ADEFC31}" type="datetime1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9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EBAC-BC23-4037-8F91-1C3D3445050C}" type="datetime1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8FD9-5278-4DAE-815D-1D6FD9270ECA}" type="datetime1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8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970F-DBD5-4A51-B6F1-2FA8A13D4FB5}" type="datetime1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0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F551-2E11-4B36-BDD0-A2F92D17CC77}" type="datetime1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2740-AF09-46CC-A852-E2CC3FB8CECE}" type="datetime1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3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343C-2CFB-47D9-A997-9BA4143AF504}" type="datetime1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6472-DD47-48D3-A488-C5732561D597}" type="datetime1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0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5DA3-4AD0-4645-871A-7DD7897DDF5F}" type="datetime1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9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A024B-988A-45D9-BC4D-DBAB4871FF0F}" type="datetime1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2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1815" y="1165662"/>
            <a:ext cx="7766936" cy="2890138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Course No: CSE 4255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Course Title: Telecommunication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Lecture 1: Introduction to Telecommunication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965222"/>
            <a:ext cx="7766936" cy="109689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Tanvir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Ahmed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Dept. of CSE, AUST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294" y="156124"/>
            <a:ext cx="8229600" cy="879475"/>
          </a:xfrm>
        </p:spPr>
        <p:txBody>
          <a:bodyPr>
            <a:normAutofit/>
          </a:bodyPr>
          <a:lstStyle/>
          <a:p>
            <a:r>
              <a:rPr kumimoji="1" lang="en-US" altLang="zh-TW" sz="4000" b="1" u="sng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Data Rate Calculation</a:t>
            </a:r>
            <a:endParaRPr lang="en-US" altLang="zh-TW" sz="4000" b="1" u="sng" dirty="0" smtClean="0">
              <a:solidFill>
                <a:schemeClr val="tx1"/>
              </a:solidFill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8C00B0-48FC-4604-BE53-C8F2CB1A9F61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8" name="Google Shape;250;p31"/>
          <p:cNvSpPr txBox="1">
            <a:spLocks/>
          </p:cNvSpPr>
          <p:nvPr/>
        </p:nvSpPr>
        <p:spPr>
          <a:xfrm>
            <a:off x="1981201" y="1125538"/>
            <a:ext cx="8435975" cy="55435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SzPts val="1440"/>
              <a:buFont typeface="Arial" panose="020B0604020202020204" pitchFamily="34" charset="0"/>
              <a:buChar char="►"/>
            </a:pPr>
            <a:r>
              <a:rPr lang="en-US" smtClean="0">
                <a:latin typeface="Times New Roman"/>
                <a:ea typeface="Times New Roman"/>
                <a:cs typeface="Times New Roman"/>
                <a:sym typeface="Times New Roman"/>
              </a:rPr>
              <a:t>Case 1: Figure a</a:t>
            </a:r>
            <a:endParaRPr lang="en-US" smtClean="0"/>
          </a:p>
          <a:p>
            <a:pPr marL="742950" lvl="1" indent="-285750">
              <a:spcBef>
                <a:spcPts val="1000"/>
              </a:spcBef>
              <a:buSzPts val="1440"/>
              <a:buFont typeface="Arial" panose="020B0604020202020204" pitchFamily="34" charset="0"/>
              <a:buChar char="►"/>
            </a:pP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Let f = 10</a:t>
            </a:r>
            <a:r>
              <a:rPr lang="en-US" sz="1800" baseline="30000" smtClean="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 cycles/sec = 1 MHz</a:t>
            </a:r>
            <a:endParaRPr lang="en-US" smtClean="0"/>
          </a:p>
          <a:p>
            <a:pPr marL="742950" lvl="1" indent="-285750">
              <a:spcBef>
                <a:spcPts val="1000"/>
              </a:spcBef>
              <a:buSzPts val="1440"/>
              <a:buFont typeface="Arial" panose="020B0604020202020204" pitchFamily="34" charset="0"/>
              <a:buChar char="►"/>
            </a:pP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Frequency components = 1f, 3f, 5f</a:t>
            </a:r>
            <a:endParaRPr lang="en-US" smtClean="0"/>
          </a:p>
          <a:p>
            <a:pPr marL="742950" lvl="1" indent="-285750">
              <a:spcBef>
                <a:spcPts val="1000"/>
              </a:spcBef>
              <a:buSzPts val="1440"/>
              <a:buFont typeface="Arial" panose="020B0604020202020204" pitchFamily="34" charset="0"/>
              <a:buChar char="►"/>
            </a:pP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Bandwidth = 5f – f = 4f = 4 MHz</a:t>
            </a:r>
            <a:endParaRPr lang="en-US" smtClean="0"/>
          </a:p>
          <a:p>
            <a:pPr marL="742950" lvl="1" indent="-285750">
              <a:spcBef>
                <a:spcPts val="1000"/>
              </a:spcBef>
              <a:buSzPts val="1440"/>
              <a:buFont typeface="Arial" panose="020B0604020202020204" pitchFamily="34" charset="0"/>
              <a:buChar char="►"/>
            </a:pP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T = 1/ 10</a:t>
            </a:r>
            <a:r>
              <a:rPr lang="en-US" sz="1800" baseline="30000" smtClean="0">
                <a:latin typeface="Times New Roman"/>
                <a:ea typeface="Times New Roman"/>
                <a:cs typeface="Times New Roman"/>
                <a:sym typeface="Times New Roman"/>
              </a:rPr>
              <a:t>6 = </a:t>
            </a: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-US" sz="1800" baseline="30000" smtClean="0">
                <a:latin typeface="Times New Roman"/>
                <a:ea typeface="Times New Roman"/>
                <a:cs typeface="Times New Roman"/>
                <a:sym typeface="Times New Roman"/>
              </a:rPr>
              <a:t>-6  </a:t>
            </a: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= 1μs </a:t>
            </a:r>
            <a:endParaRPr lang="en-US" smtClean="0"/>
          </a:p>
          <a:p>
            <a:pPr marL="742950" lvl="1" indent="-285750">
              <a:spcBef>
                <a:spcPts val="1000"/>
              </a:spcBef>
              <a:buSzPts val="1440"/>
              <a:buFont typeface="Arial" panose="020B0604020202020204" pitchFamily="34" charset="0"/>
              <a:buChar char="►"/>
            </a:pP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If we treat this wave form as bit string of 1s and 0s, 1 bit occurs at every 0.5 μs, i.e duration of each pulse is 1/2* 10</a:t>
            </a:r>
            <a:r>
              <a:rPr lang="en-US" sz="1800" baseline="30000" smtClean="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lang="en-US" smtClean="0"/>
          </a:p>
          <a:p>
            <a:pPr marL="742950" lvl="1" indent="-285750">
              <a:spcBef>
                <a:spcPts val="1000"/>
              </a:spcBef>
              <a:buSzPts val="1440"/>
              <a:buFont typeface="Arial" panose="020B0604020202020204" pitchFamily="34" charset="0"/>
              <a:buChar char="►"/>
            </a:pP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Data rate = 2 * 10</a:t>
            </a:r>
            <a:r>
              <a:rPr lang="en-US" sz="1800" baseline="30000" smtClean="0">
                <a:latin typeface="Times New Roman"/>
                <a:ea typeface="Times New Roman"/>
                <a:cs typeface="Times New Roman"/>
                <a:sym typeface="Times New Roman"/>
              </a:rPr>
              <a:t>6  </a:t>
            </a: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= 2Mbps</a:t>
            </a:r>
            <a:endParaRPr lang="en-US" smtClean="0"/>
          </a:p>
          <a:p>
            <a:pPr marL="742950" lvl="1" indent="-285750">
              <a:spcBef>
                <a:spcPts val="1000"/>
              </a:spcBef>
              <a:buSzPts val="1440"/>
              <a:buFont typeface="Arial" panose="020B0604020202020204" pitchFamily="34" charset="0"/>
              <a:buChar char="►"/>
            </a:pP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Thus for 4 MHz BW data rate is 2 Mbps</a:t>
            </a:r>
            <a:endParaRPr lang="en-US" dirty="0"/>
          </a:p>
        </p:txBody>
      </p:sp>
      <p:pic>
        <p:nvPicPr>
          <p:cNvPr id="9" name="Google Shape;25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6976" y="4572009"/>
            <a:ext cx="6286544" cy="2105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6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3580" y="225588"/>
            <a:ext cx="6447501" cy="676260"/>
          </a:xfrm>
        </p:spPr>
        <p:txBody>
          <a:bodyPr>
            <a:normAutofit fontScale="90000"/>
          </a:bodyPr>
          <a:lstStyle/>
          <a:p>
            <a:r>
              <a:rPr kumimoji="1" lang="en-US" altLang="zh-TW" b="1" u="sng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Data Rate Calculation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5B301-E091-4ECC-84E9-03DF12E56C7C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7" name="Google Shape;258;p32"/>
          <p:cNvSpPr txBox="1">
            <a:spLocks/>
          </p:cNvSpPr>
          <p:nvPr/>
        </p:nvSpPr>
        <p:spPr>
          <a:xfrm>
            <a:off x="1952597" y="1142985"/>
            <a:ext cx="7072362" cy="489837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SzPts val="1440"/>
              <a:buFont typeface="Arial" panose="020B0604020202020204" pitchFamily="34" charset="0"/>
              <a:buChar char="►"/>
            </a:pPr>
            <a:r>
              <a:rPr lang="en-US" smtClean="0">
                <a:latin typeface="Times New Roman"/>
                <a:ea typeface="Times New Roman"/>
                <a:cs typeface="Times New Roman"/>
                <a:sym typeface="Times New Roman"/>
              </a:rPr>
              <a:t>Case 2: Figure b</a:t>
            </a:r>
            <a:endParaRPr lang="en-US" smtClean="0"/>
          </a:p>
          <a:p>
            <a:pPr marL="742950" lvl="1" indent="-285750">
              <a:spcBef>
                <a:spcPts val="1000"/>
              </a:spcBef>
              <a:buSzPts val="1440"/>
              <a:buFont typeface="Arial" panose="020B0604020202020204" pitchFamily="34" charset="0"/>
              <a:buChar char="►"/>
            </a:pP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Let f = 2*10</a:t>
            </a:r>
            <a:r>
              <a:rPr lang="en-US" sz="1800" baseline="30000" smtClean="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 cycles/sec = 2 MHz</a:t>
            </a:r>
            <a:endParaRPr lang="en-US" smtClean="0"/>
          </a:p>
          <a:p>
            <a:pPr marL="742950" lvl="1" indent="-285750">
              <a:spcBef>
                <a:spcPts val="1000"/>
              </a:spcBef>
              <a:buSzPts val="1440"/>
              <a:buFont typeface="Arial" panose="020B0604020202020204" pitchFamily="34" charset="0"/>
              <a:buChar char="►"/>
            </a:pP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Frequency components = 1f, 3f, 5f</a:t>
            </a:r>
          </a:p>
          <a:p>
            <a:pPr marL="742950" lvl="1" indent="-285750">
              <a:spcBef>
                <a:spcPts val="1000"/>
              </a:spcBef>
              <a:buSzPts val="1440"/>
              <a:buFont typeface="Arial" panose="020B0604020202020204" pitchFamily="34" charset="0"/>
              <a:buChar char="►"/>
            </a:pP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Bandwidth = 5f – f = 4f = (5*2*10</a:t>
            </a:r>
            <a:r>
              <a:rPr lang="en-US" sz="1800" baseline="30000" smtClean="0">
                <a:latin typeface="Times New Roman"/>
                <a:ea typeface="Times New Roman"/>
                <a:cs typeface="Times New Roman"/>
                <a:sym typeface="Times New Roman"/>
              </a:rPr>
              <a:t>6 </a:t>
            </a: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- 2*10</a:t>
            </a:r>
            <a:r>
              <a:rPr lang="en-US" sz="1800" baseline="30000" smtClean="0">
                <a:latin typeface="Times New Roman"/>
                <a:ea typeface="Times New Roman"/>
                <a:cs typeface="Times New Roman"/>
                <a:sym typeface="Times New Roman"/>
              </a:rPr>
              <a:t>6 </a:t>
            </a: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) = 8 MHz</a:t>
            </a:r>
            <a:endParaRPr lang="en-US" smtClean="0"/>
          </a:p>
          <a:p>
            <a:pPr marL="742950" lvl="1" indent="-285750">
              <a:spcBef>
                <a:spcPts val="1000"/>
              </a:spcBef>
              <a:buSzPts val="1440"/>
              <a:buFont typeface="Arial" panose="020B0604020202020204" pitchFamily="34" charset="0"/>
              <a:buChar char="►"/>
            </a:pP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T= 1/ 2 *10</a:t>
            </a:r>
            <a:r>
              <a:rPr lang="en-US" sz="1800" baseline="30000" smtClean="0">
                <a:latin typeface="Times New Roman"/>
                <a:ea typeface="Times New Roman"/>
                <a:cs typeface="Times New Roman"/>
                <a:sym typeface="Times New Roman"/>
              </a:rPr>
              <a:t>6   </a:t>
            </a: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= 0 .5 </a:t>
            </a:r>
            <a:r>
              <a:rPr lang="el-GR" sz="1800" smtClean="0">
                <a:latin typeface="Times New Roman"/>
                <a:ea typeface="Times New Roman"/>
                <a:cs typeface="Times New Roman"/>
                <a:sym typeface="Times New Roman"/>
              </a:rPr>
              <a:t>μ</a:t>
            </a: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endParaRPr lang="en-US" smtClean="0"/>
          </a:p>
          <a:p>
            <a:pPr marL="742950" lvl="1" indent="-285750">
              <a:spcBef>
                <a:spcPts val="1000"/>
              </a:spcBef>
              <a:buSzPts val="1440"/>
              <a:buFont typeface="Arial" panose="020B0604020202020204" pitchFamily="34" charset="0"/>
              <a:buChar char="►"/>
            </a:pP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If we treat this wave form as bit string of 1s and 0s, 1 bit occurs at every 0.25 </a:t>
            </a:r>
            <a:r>
              <a:rPr lang="el-GR" sz="1800" smtClean="0">
                <a:latin typeface="Times New Roman"/>
                <a:ea typeface="Times New Roman"/>
                <a:cs typeface="Times New Roman"/>
                <a:sym typeface="Times New Roman"/>
              </a:rPr>
              <a:t>μ</a:t>
            </a: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s i.e duration of each pulse is 1/4* 10</a:t>
            </a:r>
            <a:r>
              <a:rPr lang="en-US" sz="1800" baseline="30000" smtClean="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lang="en-US" sz="180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>
              <a:spcBef>
                <a:spcPts val="1000"/>
              </a:spcBef>
              <a:buSzPts val="1440"/>
              <a:buFont typeface="Arial" panose="020B0604020202020204" pitchFamily="34" charset="0"/>
              <a:buChar char="►"/>
            </a:pP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Data rate = 4* 10</a:t>
            </a:r>
            <a:r>
              <a:rPr lang="en-US" sz="1800" baseline="30000" smtClean="0">
                <a:latin typeface="Times New Roman"/>
                <a:ea typeface="Times New Roman"/>
                <a:cs typeface="Times New Roman"/>
                <a:sym typeface="Times New Roman"/>
              </a:rPr>
              <a:t>6  </a:t>
            </a: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= 4Mbps</a:t>
            </a:r>
            <a:endParaRPr lang="en-US" smtClean="0"/>
          </a:p>
          <a:p>
            <a:pPr marL="742950" lvl="1" indent="-285750">
              <a:spcBef>
                <a:spcPts val="1000"/>
              </a:spcBef>
              <a:buSzPts val="1440"/>
              <a:buFont typeface="Arial" panose="020B0604020202020204" pitchFamily="34" charset="0"/>
              <a:buChar char="►"/>
            </a:pP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Thus for 8 MHz BW data rate is 4 Mbps</a:t>
            </a:r>
            <a:endParaRPr lang="en-US" smtClean="0"/>
          </a:p>
          <a:p>
            <a:pPr marL="742950" lvl="1" indent="-194309">
              <a:spcBef>
                <a:spcPts val="1000"/>
              </a:spcBef>
              <a:buSzPts val="1440"/>
              <a:buFont typeface="Arial" panose="020B0604020202020204" pitchFamily="34" charset="0"/>
              <a:buNone/>
            </a:pPr>
            <a:endParaRPr lang="en-US" sz="180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251459">
              <a:buSzPts val="1440"/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Google Shape;260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09720" y="4714885"/>
            <a:ext cx="7500990" cy="1966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538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08139" y="285728"/>
            <a:ext cx="6447501" cy="500066"/>
          </a:xfrm>
        </p:spPr>
        <p:txBody>
          <a:bodyPr>
            <a:normAutofit fontScale="90000"/>
          </a:bodyPr>
          <a:lstStyle/>
          <a:p>
            <a:r>
              <a:rPr kumimoji="1" lang="en-US" altLang="zh-TW" b="1" u="sng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Data Rate Calculation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D6C04B-EE06-4ACF-95D6-809CC7923995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7" name="Google Shape;266;p33"/>
          <p:cNvSpPr txBox="1">
            <a:spLocks/>
          </p:cNvSpPr>
          <p:nvPr/>
        </p:nvSpPr>
        <p:spPr>
          <a:xfrm>
            <a:off x="2032002" y="928671"/>
            <a:ext cx="7135833" cy="51126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SzPts val="1440"/>
              <a:buFont typeface="Arial" panose="020B0604020202020204" pitchFamily="34" charset="0"/>
              <a:buChar char="►"/>
            </a:pPr>
            <a:r>
              <a:rPr lang="en-US" smtClean="0">
                <a:latin typeface="Times New Roman"/>
                <a:ea typeface="Times New Roman"/>
                <a:cs typeface="Times New Roman"/>
                <a:sym typeface="Times New Roman"/>
              </a:rPr>
              <a:t>Case 3: Figure c</a:t>
            </a:r>
            <a:endParaRPr lang="en-US" smtClean="0"/>
          </a:p>
          <a:p>
            <a:pPr marL="742950" lvl="1" indent="-285750">
              <a:spcBef>
                <a:spcPts val="1000"/>
              </a:spcBef>
              <a:buSzPts val="1440"/>
              <a:buFont typeface="Arial" panose="020B0604020202020204" pitchFamily="34" charset="0"/>
              <a:buChar char="►"/>
            </a:pP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Let f = 2*10</a:t>
            </a:r>
            <a:r>
              <a:rPr lang="en-US" sz="1800" baseline="30000" smtClean="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 cycles/sec = 2 MHz</a:t>
            </a:r>
            <a:endParaRPr lang="en-US" smtClean="0"/>
          </a:p>
          <a:p>
            <a:pPr marL="742950" lvl="1" indent="-285750">
              <a:spcBef>
                <a:spcPts val="1000"/>
              </a:spcBef>
              <a:buSzPts val="1440"/>
              <a:buFont typeface="Arial" panose="020B0604020202020204" pitchFamily="34" charset="0"/>
              <a:buChar char="►"/>
            </a:pP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Frequency components = 1f, 3f</a:t>
            </a:r>
            <a:endParaRPr lang="en-US" smtClean="0"/>
          </a:p>
          <a:p>
            <a:pPr marL="742950" lvl="1" indent="-285750">
              <a:spcBef>
                <a:spcPts val="1000"/>
              </a:spcBef>
              <a:buSzPts val="1440"/>
              <a:buFont typeface="Arial" panose="020B0604020202020204" pitchFamily="34" charset="0"/>
              <a:buChar char="►"/>
            </a:pP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Bandwidth = 3f – f = 2f = (3*2*10</a:t>
            </a:r>
            <a:r>
              <a:rPr lang="en-US" sz="1800" baseline="30000" smtClean="0">
                <a:latin typeface="Times New Roman"/>
                <a:ea typeface="Times New Roman"/>
                <a:cs typeface="Times New Roman"/>
                <a:sym typeface="Times New Roman"/>
              </a:rPr>
              <a:t>6 </a:t>
            </a: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- 2*10</a:t>
            </a:r>
            <a:r>
              <a:rPr lang="en-US" sz="1800" baseline="30000" smtClean="0">
                <a:latin typeface="Times New Roman"/>
                <a:ea typeface="Times New Roman"/>
                <a:cs typeface="Times New Roman"/>
                <a:sym typeface="Times New Roman"/>
              </a:rPr>
              <a:t>6 </a:t>
            </a: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) = 4MHz</a:t>
            </a:r>
            <a:endParaRPr lang="en-US" smtClean="0"/>
          </a:p>
          <a:p>
            <a:pPr marL="742950" lvl="1" indent="-285750">
              <a:spcBef>
                <a:spcPts val="1000"/>
              </a:spcBef>
              <a:buSzPts val="1440"/>
              <a:buFont typeface="Arial" panose="020B0604020202020204" pitchFamily="34" charset="0"/>
              <a:buChar char="►"/>
            </a:pP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T= 1/ 2 *10</a:t>
            </a:r>
            <a:r>
              <a:rPr lang="en-US" sz="1800" baseline="30000" smtClean="0">
                <a:latin typeface="Times New Roman"/>
                <a:ea typeface="Times New Roman"/>
                <a:cs typeface="Times New Roman"/>
                <a:sym typeface="Times New Roman"/>
              </a:rPr>
              <a:t>6   </a:t>
            </a: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= 0 .5 </a:t>
            </a:r>
            <a:r>
              <a:rPr lang="el-GR" sz="1800" smtClean="0">
                <a:latin typeface="Times New Roman"/>
                <a:ea typeface="Times New Roman"/>
                <a:cs typeface="Times New Roman"/>
                <a:sym typeface="Times New Roman"/>
              </a:rPr>
              <a:t>μ</a:t>
            </a: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endParaRPr lang="en-US" smtClean="0"/>
          </a:p>
          <a:p>
            <a:pPr marL="742950" lvl="1" indent="-285750">
              <a:spcBef>
                <a:spcPts val="1000"/>
              </a:spcBef>
              <a:buSzPts val="1440"/>
              <a:buFont typeface="Arial" panose="020B0604020202020204" pitchFamily="34" charset="0"/>
              <a:buChar char="►"/>
            </a:pP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I f we treat this wave form as bit string of 1s and 0s, 1 bit occurs at every 0.25 </a:t>
            </a:r>
            <a:r>
              <a:rPr lang="el-GR" sz="1800" smtClean="0">
                <a:latin typeface="Times New Roman"/>
                <a:ea typeface="Times New Roman"/>
                <a:cs typeface="Times New Roman"/>
                <a:sym typeface="Times New Roman"/>
              </a:rPr>
              <a:t>μ</a:t>
            </a: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s i.e. duration of pulse is 1/4* 10</a:t>
            </a:r>
            <a:r>
              <a:rPr lang="en-US" sz="1800" baseline="30000" smtClean="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lang="en-US" sz="180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>
              <a:spcBef>
                <a:spcPts val="1000"/>
              </a:spcBef>
              <a:buSzPts val="1440"/>
              <a:buFont typeface="Arial" panose="020B0604020202020204" pitchFamily="34" charset="0"/>
              <a:buChar char="►"/>
            </a:pP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Data rate = 4* 10</a:t>
            </a:r>
            <a:r>
              <a:rPr lang="en-US" sz="1800" baseline="30000" smtClean="0">
                <a:latin typeface="Times New Roman"/>
                <a:ea typeface="Times New Roman"/>
                <a:cs typeface="Times New Roman"/>
                <a:sym typeface="Times New Roman"/>
              </a:rPr>
              <a:t>6  </a:t>
            </a: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= 4Mbps</a:t>
            </a:r>
            <a:endParaRPr lang="en-US" smtClean="0"/>
          </a:p>
          <a:p>
            <a:pPr marL="742950" lvl="1" indent="-285750">
              <a:spcBef>
                <a:spcPts val="1000"/>
              </a:spcBef>
              <a:buSzPts val="1440"/>
              <a:buFont typeface="Arial" panose="020B0604020202020204" pitchFamily="34" charset="0"/>
              <a:buChar char="►"/>
            </a:pPr>
            <a:r>
              <a:rPr lang="en-US" sz="1800" smtClean="0">
                <a:latin typeface="Times New Roman"/>
                <a:ea typeface="Times New Roman"/>
                <a:cs typeface="Times New Roman"/>
                <a:sym typeface="Times New Roman"/>
              </a:rPr>
              <a:t>Thus for 4 MHz BW data rate is 4 Mbps</a:t>
            </a:r>
            <a:endParaRPr lang="en-US" dirty="0"/>
          </a:p>
        </p:txBody>
      </p:sp>
      <p:pic>
        <p:nvPicPr>
          <p:cNvPr id="8" name="Google Shape;268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6976" y="4500570"/>
            <a:ext cx="6215106" cy="1970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627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8229600" cy="796925"/>
          </a:xfrm>
        </p:spPr>
        <p:txBody>
          <a:bodyPr>
            <a:normAutofit/>
          </a:bodyPr>
          <a:lstStyle/>
          <a:p>
            <a:r>
              <a:rPr kumimoji="1" lang="en-US" altLang="zh-TW" sz="4000" b="1" u="sng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Data Rate Vs Bandwidth</a:t>
            </a:r>
            <a:endParaRPr kumimoji="1" lang="zh-TW" altLang="en-US" sz="4000" b="1" u="sng" dirty="0" smtClean="0">
              <a:solidFill>
                <a:schemeClr val="tx1"/>
              </a:solidFill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196975"/>
            <a:ext cx="8229600" cy="53276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Bandwidth </a:t>
            </a: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↑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Data rate </a:t>
            </a: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↑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(compare case 1 and 2)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Same signal quality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Same bandwidth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Higher signal quality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lower data rate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Compare case 1 and 3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Same data rate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Bandwidth </a:t>
            </a: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↑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better signal quality</a:t>
            </a:r>
          </a:p>
          <a:p>
            <a:pPr lvl="1" eaLnBrk="1" hangingPunct="1"/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Compare case 2 and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58E684-DEEA-43E8-B4D2-6B5603D5A8CC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045" y="1375541"/>
            <a:ext cx="4457700" cy="1730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244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8229600" cy="796925"/>
          </a:xfrm>
        </p:spPr>
        <p:txBody>
          <a:bodyPr>
            <a:normAutofit/>
          </a:bodyPr>
          <a:lstStyle/>
          <a:p>
            <a:r>
              <a:rPr kumimoji="1" lang="en-US" altLang="zh-TW" sz="4000" b="1" u="sng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Data Rate Vs Bandwidth</a:t>
            </a:r>
            <a:endParaRPr kumimoji="1" lang="zh-TW" altLang="en-US" sz="4000" b="1" u="sng" dirty="0" smtClean="0">
              <a:solidFill>
                <a:schemeClr val="tx1"/>
              </a:solidFill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196975"/>
            <a:ext cx="8229600" cy="5327650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Same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signal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quality (Compare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case 1 and 2)</a:t>
            </a:r>
          </a:p>
          <a:p>
            <a:pPr lvl="1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Bandwidth </a:t>
            </a: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↑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rate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↑</a:t>
            </a:r>
          </a:p>
          <a:p>
            <a:pPr marL="457200" lvl="1" indent="0" eaLnBrk="1" hangingPunct="1">
              <a:buNone/>
            </a:pP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40000"/>
              </a:spcBef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Same bandwidth (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Compare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case 1 and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3)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Higher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signal quality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Lower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data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rate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Lower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signal quality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Higher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data rate</a:t>
            </a:r>
          </a:p>
          <a:p>
            <a:pPr lvl="1" eaLnBrk="1" hangingPunct="1"/>
            <a:endParaRPr lang="en-US" altLang="zh-TW" sz="20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342900" lvl="1" indent="-342900">
              <a:spcBef>
                <a:spcPct val="40000"/>
              </a:spcBef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Same data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rate (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Compare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case 2 and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3)</a:t>
            </a:r>
            <a:endParaRPr lang="en-US" altLang="zh-TW" sz="20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 eaLnBrk="1" hangingPunct="1"/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Bandwidth 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↑</a:t>
            </a:r>
          </a:p>
          <a:p>
            <a:pPr lvl="1"/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Higher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signal quality</a:t>
            </a:r>
          </a:p>
          <a:p>
            <a:pPr lvl="1" eaLnBrk="1" hangingPunct="1"/>
            <a:endParaRPr lang="en-US" altLang="zh-TW" sz="20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58E684-DEEA-43E8-B4D2-6B5603D5A8CC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045" y="1375541"/>
            <a:ext cx="4457700" cy="1730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1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Capacity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500175"/>
            <a:ext cx="8596668" cy="4541189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 maximum rate at which data can be transmitted over a given communication path, or channel, under given conditions.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mpairments, such as noise, limit data rate that can be achieved.</a:t>
            </a:r>
          </a:p>
          <a:p>
            <a:pPr algn="just"/>
            <a:r>
              <a:rPr kumimoji="1" lang="en-GB" sz="2800" dirty="0" err="1" smtClean="0">
                <a:latin typeface="Times New Roman" pitchFamily="18" charset="0"/>
                <a:cs typeface="Times New Roman" pitchFamily="18" charset="0"/>
              </a:rPr>
              <a:t>Nyquist</a:t>
            </a:r>
            <a:r>
              <a:rPr kumimoji="1" lang="en-GB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GB" sz="2800" dirty="0">
                <a:latin typeface="Times New Roman" pitchFamily="18" charset="0"/>
                <a:cs typeface="Times New Roman" pitchFamily="18" charset="0"/>
              </a:rPr>
              <a:t>Formula is: C = 2B log</a:t>
            </a:r>
            <a:r>
              <a:rPr kumimoji="1" lang="en-GB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GB" sz="2800" dirty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Shannon Capacity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Formula is: </a:t>
            </a:r>
            <a:r>
              <a:rPr kumimoji="1" lang="en-GB" sz="2800" dirty="0">
                <a:latin typeface="Times New Roman" pitchFamily="18" charset="0"/>
                <a:cs typeface="Times New Roman" pitchFamily="18" charset="0"/>
              </a:rPr>
              <a:t>C=B log</a:t>
            </a:r>
            <a:r>
              <a:rPr kumimoji="1" lang="en-GB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GB" sz="2800" dirty="0">
                <a:latin typeface="Times New Roman" pitchFamily="18" charset="0"/>
                <a:cs typeface="Times New Roman" pitchFamily="18" charset="0"/>
              </a:rPr>
              <a:t>(1+SNR)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CF67D8-A2C8-451C-8790-589EB6C15B46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14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658320" y="305166"/>
            <a:ext cx="10515600" cy="89150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to Noise Ration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677335" y="1571613"/>
            <a:ext cx="8596668" cy="446975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Signal to noise ratio (SNR) = power of signal/power of noise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Typically measured at the receiver</a:t>
            </a:r>
          </a:p>
          <a:p>
            <a:pPr lvl="1" eaLnBrk="1" hangingPunct="1"/>
            <a:r>
              <a:rPr kumimoji="1" lang="en-GB" sz="2400" dirty="0" err="1" smtClean="0">
                <a:latin typeface="Times New Roman" pitchFamily="18" charset="0"/>
                <a:cs typeface="Times New Roman" pitchFamily="18" charset="0"/>
              </a:rPr>
              <a:t>SNR</a:t>
            </a:r>
            <a:r>
              <a:rPr kumimoji="1" lang="en-GB" sz="2400" baseline="-25000" dirty="0" err="1" smtClean="0">
                <a:latin typeface="Times New Roman" pitchFamily="18" charset="0"/>
                <a:cs typeface="Times New Roman" pitchFamily="18" charset="0"/>
              </a:rPr>
              <a:t>db</a:t>
            </a:r>
            <a:r>
              <a:rPr kumimoji="1" lang="en-GB" sz="2400" baseline="30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1" lang="en-GB" sz="2400" dirty="0" smtClean="0">
                <a:latin typeface="Times New Roman" pitchFamily="18" charset="0"/>
                <a:cs typeface="Times New Roman" pitchFamily="18" charset="0"/>
              </a:rPr>
              <a:t>10 log</a:t>
            </a:r>
            <a:r>
              <a:rPr kumimoji="1" lang="en-GB" sz="2400" baseline="-250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kumimoji="1" lang="en-GB" sz="2400" dirty="0" smtClean="0">
                <a:latin typeface="Times New Roman" pitchFamily="18" charset="0"/>
                <a:cs typeface="Times New Roman" pitchFamily="18" charset="0"/>
              </a:rPr>
              <a:t>(signal/noise)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high SNR means a high quality of signal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BD0F6-42A9-400B-B294-29F5B3147E29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400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2" y="787024"/>
            <a:ext cx="6447501" cy="5871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2" y="1500174"/>
            <a:ext cx="7696614" cy="1646807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Lets consider the spectrum of  a channel is between 3 MHz  and 4 MHz and </a:t>
            </a:r>
            <a:r>
              <a:rPr kumimoji="1" lang="en-GB" sz="2000" dirty="0" err="1" smtClean="0">
                <a:latin typeface="Times New Roman" pitchFamily="18" charset="0"/>
                <a:cs typeface="Times New Roman" pitchFamily="18" charset="0"/>
              </a:rPr>
              <a:t>SNR</a:t>
            </a:r>
            <a:r>
              <a:rPr kumimoji="1" lang="en-GB" sz="2000" baseline="-25000" dirty="0" err="1" smtClean="0">
                <a:latin typeface="Times New Roman" pitchFamily="18" charset="0"/>
                <a:cs typeface="Times New Roman" pitchFamily="18" charset="0"/>
              </a:rPr>
              <a:t>db</a:t>
            </a:r>
            <a:r>
              <a:rPr kumimoji="1" lang="en-GB" sz="2000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en-GB" sz="2000" dirty="0" smtClean="0">
                <a:latin typeface="Times New Roman" pitchFamily="18" charset="0"/>
                <a:cs typeface="Times New Roman" pitchFamily="18" charset="0"/>
              </a:rPr>
              <a:t>=24 dB. Then find the maximum capacity achieved by channel. If  it is possible to achieved the  limit then how many signal level is required?</a:t>
            </a:r>
          </a:p>
          <a:p>
            <a:endParaRPr kumimoji="1" lang="en-GB" sz="2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kumimoji="1" lang="en-GB" sz="2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kumimoji="1" lang="en-GB" sz="2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CF67D8-A2C8-451C-8790-589EB6C15B46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84402" y="3671112"/>
            <a:ext cx="6447501" cy="5151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Example 2: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84402" y="4236478"/>
            <a:ext cx="7544214" cy="1624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What are the propagation time and the transmission time for a 2.5-kbyte message if the bandwidth of the network is 1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Gbps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 Assume that the distance between the sender and the receiver is 12,000 km and that light travels at 2.4 ×10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m/s. </a:t>
            </a:r>
            <a:endParaRPr kumimoji="1" lang="en-GB" sz="2000" baseline="-25000" dirty="0">
              <a:latin typeface="Times New Roman" pitchFamily="18" charset="0"/>
              <a:cs typeface="Times New Roman" pitchFamily="18" charset="0"/>
            </a:endParaRPr>
          </a:p>
          <a:p>
            <a:pPr fontAlgn="auto"/>
            <a:endParaRPr kumimoji="1" lang="en-GB" sz="2000" baseline="-25000" dirty="0">
              <a:latin typeface="Times New Roman" pitchFamily="18" charset="0"/>
              <a:cs typeface="Times New Roman" pitchFamily="18" charset="0"/>
            </a:endParaRPr>
          </a:p>
          <a:p>
            <a:pPr fontAlgn="auto"/>
            <a:endParaRPr kumimoji="1" lang="en-GB" sz="2000" baseline="-25000" dirty="0">
              <a:latin typeface="Times New Roman" pitchFamily="18" charset="0"/>
              <a:cs typeface="Times New Roman" pitchFamily="18" charset="0"/>
            </a:endParaRPr>
          </a:p>
          <a:p>
            <a:pPr fontAlgn="auto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02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4730"/>
            <a:ext cx="8569697" cy="678287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telecommunication?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0789"/>
            <a:ext cx="10145564" cy="505307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the sharing of information or messages between two or more entities.</a:t>
            </a:r>
          </a:p>
          <a:p>
            <a:pPr algn="just">
              <a:lnSpc>
                <a:spcPct val="10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word 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tele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Greek for "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far off".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term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telecommunication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means communication at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distance.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information may be in the form of voice, video, and data:</a:t>
            </a:r>
          </a:p>
          <a:p>
            <a:pPr lvl="1" algn="just">
              <a:lnSpc>
                <a:spcPct val="10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Voice telecommunication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using electrical signals to transmit human voice across a distance, such as telephones and radio broadcasts. </a:t>
            </a:r>
          </a:p>
          <a:p>
            <a:pPr lvl="1" algn="just">
              <a:lnSpc>
                <a:spcPct val="10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Video telecommunication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the electrically-based transmission of moving pictures and sound across a distance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telecommunication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the use of electrical signals to exchange encoded information between computerized devices across a distance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6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0117"/>
            <a:ext cx="8596668" cy="615933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Telecommunication Services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499" y="1401904"/>
            <a:ext cx="8779001" cy="4054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357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Telecommunication System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44" y="2919227"/>
            <a:ext cx="10566400" cy="350259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the originator of the message, whether it is a person or machine.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Transmitter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the equipment that modifies the message (either data or voice) into the form required for transmission.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Communications channel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the means of carrying the signal from the source to the destination.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Transmission media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- may be physical, like a copper wire or fiber optic cable, or atmospheric, like radio waves.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Receiver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- is the device that captures the message from the communications channel and converts it into a form that the person or machine at the destination can understand.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the person or machine to whom the message is directed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0987" y="1638137"/>
            <a:ext cx="81438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790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33270" y="365126"/>
            <a:ext cx="10515600" cy="1067846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Modes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747209" y="3546422"/>
            <a:ext cx="10735259" cy="2796717"/>
          </a:xfrm>
        </p:spPr>
        <p:txBody>
          <a:bodyPr>
            <a:normAutofit fontScale="92500"/>
          </a:bodyPr>
          <a:lstStyle/>
          <a:p>
            <a:pPr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Signals can be transmitted though telecommunications media in a number of different ways: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simplex transmission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data can flow only in one direction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half-duplex transmission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data can flow in both directions but it can only flow in one direction at any point in time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full-duplex transmission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data can flow in both directions at the same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Frequency-division duplex (FDD) 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Time-division duplex (TDD): simulated full-duplex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0" y="1541487"/>
            <a:ext cx="8753475" cy="1704975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531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FDD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42656"/>
            <a:ext cx="10535309" cy="4356253"/>
          </a:xfrm>
        </p:spPr>
        <p:txBody>
          <a:bodyPr>
            <a:normAutofit/>
          </a:bodyPr>
          <a:lstStyle/>
          <a:p>
            <a:pPr algn="just"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Frequency-division duplexing (FDD) is a method for establishing a full-duplex communications link that uses two different radio frequencies for transmitter and receiver operation. </a:t>
            </a:r>
          </a:p>
          <a:p>
            <a:pPr algn="just"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transmit direction and receive direction frequencies are separated by a defined frequency offset (guard band). </a:t>
            </a:r>
          </a:p>
          <a:p>
            <a:pPr algn="just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968" y="3657600"/>
            <a:ext cx="5545393" cy="3008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4134"/>
            <a:ext cx="8596668" cy="675961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TDD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020095"/>
            <a:ext cx="10081718" cy="5105400"/>
          </a:xfrm>
        </p:spPr>
        <p:txBody>
          <a:bodyPr>
            <a:normAutofit/>
          </a:bodyPr>
          <a:lstStyle/>
          <a:p>
            <a:pPr algn="just"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Time-division duplexing (TDD) is a method for emulating full-duplex communication over a half-duplex communication link. </a:t>
            </a:r>
          </a:p>
          <a:p>
            <a:pPr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TDD divides a data stream into frames and assigns different time slots to forward and reverse transmissions, thereby allowing both types of transmissions to share the same transmission medium.</a:t>
            </a:r>
          </a:p>
          <a:p>
            <a:pPr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TDD schemes require a guard time or guard interval between transmission and reception.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88" y="4015051"/>
            <a:ext cx="6076336" cy="2665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270255"/>
            <a:ext cx="8596668" cy="919655"/>
          </a:xfrm>
          <a:noFill/>
          <a:ln/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Terminologies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608079"/>
            <a:ext cx="9411046" cy="4840018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Bandwidth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hertz, refers to the range of frequencies in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composite signal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the range of frequencies that a channel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pass.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 Rate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bits per second,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the number of bits per second that a channel,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link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or even a network can transmit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Throughput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actual amount of data that is successfully sent/received over the communication link.</a:t>
            </a: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Latency (Delay)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long it takes for an entire message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completely arrive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the destination from the time the first bit is sent out from the source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Latency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 propagation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+ transmission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+ queuing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time + processing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delay.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78CC-6E82-4E52-AC91-7708466A7CCC}" type="slidenum">
              <a:rPr lang="en-US" smtClean="0">
                <a:solidFill>
                  <a:srgbClr val="90C226"/>
                </a:solidFill>
              </a:rPr>
              <a:pPr/>
              <a:t>8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13215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16419" y="73556"/>
            <a:ext cx="6447501" cy="890574"/>
          </a:xfrm>
        </p:spPr>
        <p:txBody>
          <a:bodyPr>
            <a:normAutofit/>
          </a:bodyPr>
          <a:lstStyle/>
          <a:p>
            <a:pPr eaLnBrk="1" hangingPunct="1"/>
            <a:r>
              <a:rPr kumimoji="1" lang="en-US" altLang="zh-TW" sz="4000" b="1" u="sng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Data Rate and Bandwidth</a:t>
            </a:r>
            <a:endParaRPr lang="en-US" sz="4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37479" y="1227082"/>
            <a:ext cx="5069653" cy="5005388"/>
          </a:xfrm>
        </p:spPr>
        <p:txBody>
          <a:bodyPr/>
          <a:lstStyle/>
          <a:p>
            <a:pPr algn="just"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Suppose:</a:t>
            </a:r>
          </a:p>
          <a:p>
            <a:pPr lvl="1" algn="just"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Positive pulse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binary 0</a:t>
            </a:r>
          </a:p>
          <a:p>
            <a:pPr lvl="1" algn="just"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Negative pulse  binary 1</a:t>
            </a:r>
          </a:p>
          <a:p>
            <a:pPr algn="just"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Duration of each pulse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1/2f </a:t>
            </a:r>
            <a:endParaRPr lang="en-US" sz="20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Data rate is  2f bps</a:t>
            </a:r>
          </a:p>
          <a:p>
            <a:pPr algn="just"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If more frequencies are added to the signal then the wave form approaches to the square wave</a:t>
            </a:r>
          </a:p>
          <a:p>
            <a:pPr algn="just"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The frequency components of the square wave with amplitude A and –A can be expressed as follows :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C84A5A-7ED6-4514-8145-3C1E1773D36B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770" y="284813"/>
            <a:ext cx="5063058" cy="648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2317" y="5610088"/>
            <a:ext cx="400444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38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</TotalTime>
  <Words>1193</Words>
  <Application>Microsoft Office PowerPoint</Application>
  <PresentationFormat>Widescreen</PresentationFormat>
  <Paragraphs>136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新細明體</vt:lpstr>
      <vt:lpstr>Symbol</vt:lpstr>
      <vt:lpstr>Times New Roman</vt:lpstr>
      <vt:lpstr>Wingdings</vt:lpstr>
      <vt:lpstr>Wingdings 2</vt:lpstr>
      <vt:lpstr>Wingdings 3</vt:lpstr>
      <vt:lpstr>Office Theme</vt:lpstr>
      <vt:lpstr>Course No: CSE 4255 Course Title: Telecommunication   Lecture 1: Introduction to Telecommunication</vt:lpstr>
      <vt:lpstr>What is telecommunication?</vt:lpstr>
      <vt:lpstr>Types of Telecommunication Services</vt:lpstr>
      <vt:lpstr>Elements of Telecommunication System</vt:lpstr>
      <vt:lpstr>Transmission Modes </vt:lpstr>
      <vt:lpstr>FDD</vt:lpstr>
      <vt:lpstr>TDD</vt:lpstr>
      <vt:lpstr>Related Terminologies</vt:lpstr>
      <vt:lpstr>Data Rate and Bandwidth</vt:lpstr>
      <vt:lpstr>Data Rate Calculation</vt:lpstr>
      <vt:lpstr>Data Rate Calculation</vt:lpstr>
      <vt:lpstr>Data Rate Calculation</vt:lpstr>
      <vt:lpstr>Data Rate Vs Bandwidth</vt:lpstr>
      <vt:lpstr>Data Rate Vs Bandwidth</vt:lpstr>
      <vt:lpstr>Channel Capacity  </vt:lpstr>
      <vt:lpstr>Signal to Noise Ration</vt:lpstr>
      <vt:lpstr>Example 1: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</dc:creator>
  <cp:lastModifiedBy>HP</cp:lastModifiedBy>
  <cp:revision>79</cp:revision>
  <dcterms:created xsi:type="dcterms:W3CDTF">2014-09-12T02:18:09Z</dcterms:created>
  <dcterms:modified xsi:type="dcterms:W3CDTF">2023-11-02T09:01:05Z</dcterms:modified>
</cp:coreProperties>
</file>