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  <p:sldMasterId id="2147483685" r:id="rId3"/>
  </p:sldMasterIdLst>
  <p:notesMasterIdLst>
    <p:notesMasterId r:id="rId32"/>
  </p:notesMasterIdLst>
  <p:sldIdLst>
    <p:sldId id="257" r:id="rId4"/>
    <p:sldId id="259" r:id="rId5"/>
    <p:sldId id="258" r:id="rId6"/>
    <p:sldId id="315" r:id="rId7"/>
    <p:sldId id="295" r:id="rId8"/>
    <p:sldId id="261" r:id="rId9"/>
    <p:sldId id="297" r:id="rId10"/>
    <p:sldId id="296" r:id="rId11"/>
    <p:sldId id="299" r:id="rId12"/>
    <p:sldId id="310" r:id="rId13"/>
    <p:sldId id="308" r:id="rId14"/>
    <p:sldId id="300" r:id="rId15"/>
    <p:sldId id="286" r:id="rId16"/>
    <p:sldId id="301" r:id="rId17"/>
    <p:sldId id="304" r:id="rId18"/>
    <p:sldId id="264" r:id="rId19"/>
    <p:sldId id="293" r:id="rId20"/>
    <p:sldId id="266" r:id="rId21"/>
    <p:sldId id="294" r:id="rId22"/>
    <p:sldId id="285" r:id="rId23"/>
    <p:sldId id="267" r:id="rId24"/>
    <p:sldId id="268" r:id="rId25"/>
    <p:sldId id="269" r:id="rId26"/>
    <p:sldId id="306" r:id="rId27"/>
    <p:sldId id="307" r:id="rId28"/>
    <p:sldId id="314" r:id="rId29"/>
    <p:sldId id="309" r:id="rId30"/>
    <p:sldId id="31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6116" autoAdjust="0"/>
  </p:normalViewPr>
  <p:slideViewPr>
    <p:cSldViewPr snapToGrid="0">
      <p:cViewPr varScale="1">
        <p:scale>
          <a:sx n="64" d="100"/>
          <a:sy n="64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0C76-F299-4D3B-9014-6321493C2E9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DC10-713B-42EF-ACFE-18FEE484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Circuit switching needs</a:t>
            </a:r>
            <a:r>
              <a:rPr lang="en-US" baseline="0" dirty="0" smtClean="0"/>
              <a:t> call setup time.</a:t>
            </a:r>
          </a:p>
          <a:p>
            <a:r>
              <a:rPr lang="en-US" baseline="0" dirty="0" smtClean="0"/>
              <a:t>Message switching send whole message. It wait for next node available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42D60-E051-4788-A779-87654DB218F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30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F55EA-6AB6-4436-A48B-4E6F4E32C81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5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43A0-F2D2-49BB-B592-4D4553DBF943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B303-53B5-41A0-824F-27628D95A6E7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56E-4A0F-4111-86D9-63E4E1481343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27E-FDD8-4832-979D-7908F4B89157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454-40F2-4409-B41C-229671AFE7A9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1CE-E1EF-4C14-AB53-F85782235A82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436-8CCF-48E2-945F-E55921688782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B1D-9F71-4616-9EDB-375E3ADEFC31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43A0-F2D2-49BB-B592-4D4553DBF9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52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BAC-BC23-4037-8F91-1C3D344505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15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8FD9-5278-4DAE-815D-1D6FD9270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8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BAC-BC23-4037-8F91-1C3D3445050C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70F-DBD5-4A51-B6F1-2FA8A13D4F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6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551-2E11-4B36-BDD0-A2F92D17CC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03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2740-AF09-46CC-A852-E2CC3FB8C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92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343C-2CFB-47D9-A997-9BA4143AF5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45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472-DD47-48D3-A488-C5732561D5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DA3-4AD0-4645-871A-7DD7897DDF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46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B303-53B5-41A0-824F-27628D95A6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2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56E-4A0F-4111-86D9-63E4E14813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046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27E-FDD8-4832-979D-7908F4B891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1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454-40F2-4409-B41C-229671AFE7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8FD9-5278-4DAE-815D-1D6FD9270ECA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1CE-E1EF-4C14-AB53-F85782235A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4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436-8CCF-48E2-945F-E559216887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10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B1D-9F71-4616-9EDB-375E3ADEFC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44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43A0-F2D2-49BB-B592-4D4553DBF9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4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BAC-BC23-4037-8F91-1C3D344505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076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8FD9-5278-4DAE-815D-1D6FD9270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330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70F-DBD5-4A51-B6F1-2FA8A13D4F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76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551-2E11-4B36-BDD0-A2F92D17CC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23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2740-AF09-46CC-A852-E2CC3FB8C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36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343C-2CFB-47D9-A997-9BA4143AF5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70F-DBD5-4A51-B6F1-2FA8A13D4FB5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472-DD47-48D3-A488-C5732561D5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76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DA3-4AD0-4645-871A-7DD7897DDF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25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B303-53B5-41A0-824F-27628D95A6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76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56E-4A0F-4111-86D9-63E4E14813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51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27E-FDD8-4832-979D-7908F4B891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92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454-40F2-4409-B41C-229671AFE7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8249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1CE-E1EF-4C14-AB53-F85782235A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436-8CCF-48E2-945F-E559216887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944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B1D-9F71-4616-9EDB-375E3ADEFC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2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551-2E11-4B36-BDD0-A2F92D17CC77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2740-AF09-46CC-A852-E2CC3FB8CECE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343C-2CFB-47D9-A997-9BA4143AF504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472-DD47-48D3-A488-C5732561D597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DA3-4AD0-4645-871A-7DD7897DDF5F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024B-988A-45D9-BC4D-DBAB4871FF0F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024B-988A-45D9-BC4D-DBAB4871FF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5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024B-988A-45D9-BC4D-DBAB4871FF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CSE 4255: Telecommunication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Switching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0"/>
            <a:ext cx="8596668" cy="1320800"/>
          </a:xfrm>
        </p:spPr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2482" y="763858"/>
            <a:ext cx="9575938" cy="4513008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two methods of packet switching: Datagram and virtual circuit.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both packet switching methods, a message is broken into small parts, called packets.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Each packet is tagged with appropriate source and destination addresses.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packets have a strictly defined maximum length, they can be stored in main memory instead of disk, therefore access delay and cost are minimized.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Also the transmission speeds, between nodes, are optimized.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current technology, packets are generally accepted onto the network on a first-come, first-served basis. If the network becomes overloaded, packets are delayed or discarded (``dropped'').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>
                <a:solidFill>
                  <a:srgbClr val="90C226"/>
                </a:solidFill>
              </a:rPr>
              <a:pPr/>
              <a:t>10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8180"/>
            <a:ext cx="8596668" cy="819807"/>
          </a:xfrm>
        </p:spPr>
        <p:txBody>
          <a:bodyPr/>
          <a:lstStyle/>
          <a:p>
            <a:r>
              <a:rPr lang="en-US" dirty="0" smtClean="0"/>
              <a:t>Types of Switches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57326" y="929694"/>
            <a:ext cx="8416676" cy="5471106"/>
          </a:xfrm>
        </p:spPr>
        <p:txBody>
          <a:bodyPr>
            <a:noAutofit/>
          </a:bodyPr>
          <a:lstStyle/>
          <a:p>
            <a:pPr marL="342900" lvl="1" indent="-342900" algn="just"/>
            <a:r>
              <a:rPr lang="en-US" sz="2800" dirty="0"/>
              <a:t>We use switches in circuit-switched and packet-switched networks.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Circuit Switching:</a:t>
            </a:r>
          </a:p>
          <a:p>
            <a:pPr marL="742950" lvl="2" indent="-342900" algn="just"/>
            <a:r>
              <a:rPr lang="en-US" sz="2400" dirty="0">
                <a:solidFill>
                  <a:srgbClr val="993300"/>
                </a:solidFill>
                <a:latin typeface="TX Melittin"/>
                <a:ea typeface="TX Melittin"/>
                <a:cs typeface="TX Melittin"/>
              </a:rPr>
              <a:t>Spaced Division Switching</a:t>
            </a:r>
          </a:p>
          <a:p>
            <a:pPr marL="1200150" lvl="3" indent="-342900" algn="just"/>
            <a:r>
              <a:rPr lang="en-US" sz="2000" i="1" dirty="0">
                <a:solidFill>
                  <a:schemeClr val="tx2"/>
                </a:solidFill>
                <a:cs typeface="Tahoma" pitchFamily="34" charset="0"/>
              </a:rPr>
              <a:t>Crossbar </a:t>
            </a:r>
            <a:r>
              <a:rPr lang="en-US" sz="2000" i="1" dirty="0" smtClean="0">
                <a:solidFill>
                  <a:schemeClr val="tx2"/>
                </a:solidFill>
                <a:cs typeface="Tahoma" pitchFamily="34" charset="0"/>
              </a:rPr>
              <a:t>Switch</a:t>
            </a:r>
          </a:p>
          <a:p>
            <a:pPr marL="1200150" lvl="3" indent="-342900" algn="just"/>
            <a:r>
              <a:rPr lang="en-US" sz="2000" i="1" dirty="0">
                <a:solidFill>
                  <a:schemeClr val="tx2"/>
                </a:solidFill>
                <a:cs typeface="Tahoma" pitchFamily="34" charset="0"/>
              </a:rPr>
              <a:t>Multi-stage Switch</a:t>
            </a:r>
          </a:p>
          <a:p>
            <a:pPr marL="742950" lvl="2" indent="-342900" algn="just"/>
            <a:r>
              <a:rPr lang="en-US" sz="2400" dirty="0">
                <a:solidFill>
                  <a:srgbClr val="993300"/>
                </a:solidFill>
                <a:latin typeface="TX Melittin"/>
                <a:ea typeface="TX Melittin"/>
                <a:cs typeface="TX Melittin"/>
              </a:rPr>
              <a:t>Time Division Switching</a:t>
            </a:r>
          </a:p>
          <a:p>
            <a:pPr marL="1200150" lvl="3" indent="-342900" algn="just"/>
            <a:r>
              <a:rPr lang="en-US" sz="2000" i="1" dirty="0">
                <a:latin typeface="Times New Roman" pitchFamily="18" charset="0"/>
              </a:rPr>
              <a:t>TSI: Time-slot </a:t>
            </a:r>
            <a:r>
              <a:rPr lang="en-US" sz="2000" i="1" dirty="0" smtClean="0">
                <a:latin typeface="Times New Roman" pitchFamily="18" charset="0"/>
              </a:rPr>
              <a:t>Interchange</a:t>
            </a:r>
            <a:endParaRPr lang="en-US" sz="2000" i="1" dirty="0">
              <a:solidFill>
                <a:schemeClr val="tx2"/>
              </a:solidFill>
              <a:cs typeface="Tahoma" pitchFamily="34" charset="0"/>
            </a:endParaRPr>
          </a:p>
          <a:p>
            <a:pPr marL="1200150" lvl="3" indent="-342900" algn="just"/>
            <a:r>
              <a:rPr lang="en-US" sz="2000" i="1" dirty="0">
                <a:latin typeface="Times New Roman" pitchFamily="18" charset="0"/>
              </a:rPr>
              <a:t>TDM </a:t>
            </a:r>
            <a:r>
              <a:rPr lang="en-US" sz="2000" i="1" dirty="0" smtClean="0">
                <a:latin typeface="Times New Roman" pitchFamily="18" charset="0"/>
              </a:rPr>
              <a:t>bus</a:t>
            </a:r>
          </a:p>
          <a:p>
            <a:pPr marL="1200150" lvl="3" indent="-342900" algn="just"/>
            <a:endParaRPr lang="en-US" sz="2000" i="1" dirty="0">
              <a:latin typeface="Times New Roman" pitchFamily="18" charset="0"/>
            </a:endParaRPr>
          </a:p>
          <a:p>
            <a:pPr marL="342900" lvl="1" indent="-34290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Packet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Switching:</a:t>
            </a:r>
          </a:p>
          <a:p>
            <a:pPr marL="742950" lvl="2" indent="-342900" algn="just"/>
            <a:r>
              <a:rPr lang="en-US" sz="2400" dirty="0" smtClean="0">
                <a:solidFill>
                  <a:srgbClr val="993300"/>
                </a:solidFill>
                <a:latin typeface="TX Melittin"/>
                <a:ea typeface="TX Melittin"/>
                <a:cs typeface="TX Melittin"/>
              </a:rPr>
              <a:t>Banyan Switch</a:t>
            </a:r>
            <a:endParaRPr lang="en-US" sz="2000" i="1" dirty="0">
              <a:solidFill>
                <a:schemeClr val="tx2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802"/>
            <a:ext cx="8596668" cy="676940"/>
          </a:xfrm>
        </p:spPr>
        <p:txBody>
          <a:bodyPr>
            <a:normAutofit/>
          </a:bodyPr>
          <a:lstStyle/>
          <a:p>
            <a:r>
              <a:rPr lang="en-US" dirty="0" smtClean="0"/>
              <a:t>Space-division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8087"/>
            <a:ext cx="9176114" cy="4408505"/>
          </a:xfrm>
        </p:spPr>
        <p:txBody>
          <a:bodyPr>
            <a:noAutofit/>
          </a:bodyPr>
          <a:lstStyle/>
          <a:p>
            <a:pPr marL="342900" lvl="1" indent="-342900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space division switching, the paths in the circuit are separated with each other spatially. </a:t>
            </a:r>
          </a:p>
          <a:p>
            <a:pPr marL="342900" lvl="1" indent="-342900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Different ongoing connections, at a same instant of time, uses different switching paths, which are separated spatially.</a:t>
            </a:r>
          </a:p>
          <a:p>
            <a:pPr marL="342900" lvl="1" indent="-342900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Some of the space switches are </a:t>
            </a:r>
          </a:p>
          <a:p>
            <a:pPr marL="857250" lvl="2" indent="-45720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Crossbar switch</a:t>
            </a:r>
          </a:p>
          <a:p>
            <a:pPr marL="857250" lvl="2" indent="-457200" algn="just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Multi-stage switch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72" y="55018"/>
            <a:ext cx="8596668" cy="645042"/>
          </a:xfrm>
        </p:spPr>
        <p:txBody>
          <a:bodyPr/>
          <a:lstStyle/>
          <a:p>
            <a:r>
              <a:rPr lang="en-US" dirty="0" smtClean="0"/>
              <a:t>Crossbar Switch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725" y="776186"/>
            <a:ext cx="9160349" cy="172968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crossbar switch connects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inputs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outputs in a grid, using electronic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microswitches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(transistors) at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crosspoint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all the stations are allowed to be connected with all possible connections as long as the called party is free, this Crossbar Switching is called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Non-Blocking.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550" y="3156238"/>
            <a:ext cx="6660594" cy="362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5250" y="192504"/>
            <a:ext cx="8596668" cy="645042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052610"/>
            <a:ext cx="8947929" cy="4225625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major limitation of this design is the number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required.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connect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inputs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outputs using a crossbar switch requires n x 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to connect 1000 inputs to 1000 outputs requires a switch with 1,000,000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crossbar with this number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impractical.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a switch is also inefficient because statistics show that, in practice, fewer than 25 percent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in use at any given time. The rest are idle.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398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25" y="49236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Multistage Switch-Why?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726" y="914551"/>
            <a:ext cx="9256874" cy="412350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solution to the limitations of the crossbar switch is the multistage switch, which combines crossbar switches in several (normally three) stages.</a:t>
            </a:r>
          </a:p>
          <a:p>
            <a:pPr algn="just"/>
            <a:r>
              <a:rPr lang="en-US" sz="2800" dirty="0">
                <a:latin typeface="Times New Roman"/>
              </a:rPr>
              <a:t>In a single crossbar switch, only one row or </a:t>
            </a:r>
            <a:r>
              <a:rPr lang="en-US" sz="2800" dirty="0" smtClean="0">
                <a:latin typeface="Times New Roman"/>
              </a:rPr>
              <a:t>column (one </a:t>
            </a:r>
            <a:r>
              <a:rPr lang="en-US" sz="2800" dirty="0">
                <a:latin typeface="Times New Roman"/>
              </a:rPr>
              <a:t>path) is active for any connection. So we need N x N </a:t>
            </a:r>
            <a:r>
              <a:rPr lang="en-US" sz="2800" dirty="0" err="1">
                <a:latin typeface="Times New Roman"/>
              </a:rPr>
              <a:t>crosspoints</a:t>
            </a:r>
            <a:r>
              <a:rPr lang="en-US" sz="2800" dirty="0">
                <a:latin typeface="Times New Roman"/>
              </a:rPr>
              <a:t>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If </a:t>
            </a:r>
            <a:r>
              <a:rPr lang="en-US" sz="2800" dirty="0">
                <a:latin typeface="Times New Roman"/>
              </a:rPr>
              <a:t>we can </a:t>
            </a:r>
            <a:r>
              <a:rPr lang="en-US" sz="2800" dirty="0" smtClean="0">
                <a:latin typeface="Times New Roman"/>
              </a:rPr>
              <a:t>allow multiple </a:t>
            </a:r>
            <a:r>
              <a:rPr lang="en-US" sz="2800" dirty="0">
                <a:latin typeface="Times New Roman"/>
              </a:rPr>
              <a:t>paths inside the switch, we can decrease the number of </a:t>
            </a:r>
            <a:r>
              <a:rPr lang="en-US" sz="2800" dirty="0" err="1">
                <a:latin typeface="Times New Roman"/>
              </a:rPr>
              <a:t>crosspoints</a:t>
            </a:r>
            <a:r>
              <a:rPr lang="en-US" sz="2800" dirty="0">
                <a:latin typeface="Times New Roman"/>
              </a:rPr>
              <a:t>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Each </a:t>
            </a:r>
            <a:r>
              <a:rPr lang="en-US" sz="2800" dirty="0" err="1" smtClean="0">
                <a:latin typeface="Times New Roman"/>
              </a:rPr>
              <a:t>crosspoint</a:t>
            </a:r>
            <a:r>
              <a:rPr lang="en-US" sz="2800" dirty="0" smtClean="0">
                <a:latin typeface="Times New Roman"/>
              </a:rPr>
              <a:t> </a:t>
            </a:r>
            <a:r>
              <a:rPr lang="en-US" sz="2800" dirty="0">
                <a:latin typeface="Times New Roman"/>
              </a:rPr>
              <a:t>in the middle stage can be accessed by multiple </a:t>
            </a:r>
            <a:r>
              <a:rPr lang="en-US" sz="2800" dirty="0" err="1">
                <a:latin typeface="Times New Roman"/>
              </a:rPr>
              <a:t>crosspoints</a:t>
            </a:r>
            <a:r>
              <a:rPr lang="en-US" sz="2800" dirty="0">
                <a:latin typeface="Times New Roman"/>
              </a:rPr>
              <a:t> in the first </a:t>
            </a:r>
            <a:r>
              <a:rPr lang="en-US" sz="2800" dirty="0" smtClean="0">
                <a:latin typeface="Times New Roman"/>
              </a:rPr>
              <a:t>or third stage.</a:t>
            </a:r>
            <a:endParaRPr lang="en-US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436" y="112298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Multistage Switch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533" y="841061"/>
            <a:ext cx="6605752" cy="528591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/>
              </a:rPr>
              <a:t>To design a three-stage switch, we follow these steps:</a:t>
            </a:r>
          </a:p>
          <a:p>
            <a:pPr marL="40005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We divide the N input lines into groups, each of n lines.  For each group, we use one crossbar of size n x k, where k is the number of crossbars in the middle stage. In other words, the first stage has N/n crossbars of n x k </a:t>
            </a:r>
            <a:r>
              <a:rPr lang="en-US" sz="2400" dirty="0" err="1" smtClean="0">
                <a:latin typeface="Times New Roman"/>
              </a:rPr>
              <a:t>crosspoints</a:t>
            </a:r>
            <a:r>
              <a:rPr lang="en-US" sz="2400" dirty="0" smtClean="0">
                <a:latin typeface="Times New Roman"/>
              </a:rPr>
              <a:t>.</a:t>
            </a:r>
          </a:p>
          <a:p>
            <a:pPr marL="40005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We use k crossbars, each of size (N/n) x (N/n) in the middle stage.</a:t>
            </a:r>
          </a:p>
          <a:p>
            <a:pPr marL="400050" algn="just">
              <a:buFont typeface="+mj-lt"/>
              <a:buAutoNum type="arabicPeriod"/>
            </a:pPr>
            <a:r>
              <a:rPr lang="en-US" sz="2400" dirty="0" smtClean="0">
                <a:latin typeface="Times New Roman"/>
              </a:rPr>
              <a:t>We use N/n crossbars, each of size k x n at the third stage.</a:t>
            </a:r>
          </a:p>
          <a:p>
            <a:pPr algn="just"/>
            <a:r>
              <a:rPr lang="en-US" sz="2400" dirty="0" smtClean="0">
                <a:latin typeface="Times New Roman"/>
              </a:rPr>
              <a:t>We can calculate the total number of </a:t>
            </a:r>
            <a:r>
              <a:rPr lang="en-US" sz="2400" dirty="0" err="1" smtClean="0">
                <a:latin typeface="Times New Roman"/>
              </a:rPr>
              <a:t>crosspoints</a:t>
            </a:r>
            <a:r>
              <a:rPr lang="en-US" sz="2400" dirty="0" smtClean="0">
                <a:latin typeface="Times New Roman"/>
              </a:rPr>
              <a:t> as follows: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/>
              </a:rPr>
              <a:t>N/n ( n x k ) + k ( N/n x N/n ) + N/n ( n x k ) = 2kN + k(N/n)</a:t>
            </a:r>
            <a:r>
              <a:rPr lang="en-US" sz="2000" baseline="30000" dirty="0" smtClean="0">
                <a:latin typeface="Times New Roman"/>
              </a:rPr>
              <a:t>2</a:t>
            </a:r>
            <a:endParaRPr lang="en-US" sz="20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1042" y="1334445"/>
            <a:ext cx="5387160" cy="470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8.</a:t>
            </a:r>
            <a:fld id="{406A0EE1-EF9A-446B-BAAE-B083CB2B1ED5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304800" y="1066803"/>
            <a:ext cx="1158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Design a three-stage,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200 × 200 switch </a:t>
            </a:r>
            <a:r>
              <a:rPr lang="en-US" sz="2400" i="1" dirty="0">
                <a:latin typeface="Times New Roman" pitchFamily="18" charset="0"/>
              </a:rPr>
              <a:t>(N = 200) </a:t>
            </a:r>
            <a:r>
              <a:rPr lang="en-US" sz="2400" i="1" dirty="0" smtClean="0">
                <a:latin typeface="Times New Roman" pitchFamily="18" charset="0"/>
              </a:rPr>
              <a:t>with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</a:rPr>
              <a:t>k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</a:rPr>
              <a:t>= 4 and n = 20</a:t>
            </a:r>
            <a:r>
              <a:rPr lang="en-US" sz="2400" i="1" dirty="0">
                <a:latin typeface="Times New Roman" pitchFamily="18" charset="0"/>
              </a:rPr>
              <a:t>.</a:t>
            </a: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304800" y="1905003"/>
            <a:ext cx="115824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In the </a:t>
            </a:r>
            <a:r>
              <a:rPr lang="en-US" sz="2000" i="1" dirty="0">
                <a:solidFill>
                  <a:srgbClr val="C00000"/>
                </a:solidFill>
                <a:latin typeface="Times" pitchFamily="18" charset="0"/>
              </a:rPr>
              <a:t>first stage </a:t>
            </a:r>
            <a:r>
              <a:rPr lang="en-US" sz="2000" i="1" dirty="0">
                <a:latin typeface="Times" pitchFamily="18" charset="0"/>
              </a:rPr>
              <a:t>we have </a:t>
            </a:r>
            <a:r>
              <a:rPr lang="en-US" sz="2000" i="1" dirty="0">
                <a:solidFill>
                  <a:srgbClr val="C00000"/>
                </a:solidFill>
                <a:latin typeface="Times" pitchFamily="18" charset="0"/>
              </a:rPr>
              <a:t>N/n or 10 crossbars</a:t>
            </a:r>
            <a:r>
              <a:rPr lang="en-US" sz="2000" i="1" dirty="0">
                <a:latin typeface="Times" pitchFamily="18" charset="0"/>
              </a:rPr>
              <a:t>, 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	</a:t>
            </a:r>
            <a:r>
              <a:rPr lang="en-US" sz="1800" i="1" dirty="0">
                <a:latin typeface="Times" pitchFamily="18" charset="0"/>
              </a:rPr>
              <a:t>each of size 20 × 4. </a:t>
            </a:r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2000" i="1" dirty="0">
                <a:latin typeface="Times" pitchFamily="18" charset="0"/>
              </a:rPr>
              <a:t>In the </a:t>
            </a:r>
            <a:r>
              <a:rPr lang="en-US" sz="2000" i="1" dirty="0">
                <a:solidFill>
                  <a:srgbClr val="008000"/>
                </a:solidFill>
                <a:latin typeface="Times" pitchFamily="18" charset="0"/>
              </a:rPr>
              <a:t>second stage</a:t>
            </a:r>
            <a:r>
              <a:rPr lang="en-US" sz="2000" i="1" dirty="0">
                <a:latin typeface="Times" pitchFamily="18" charset="0"/>
              </a:rPr>
              <a:t>, we have </a:t>
            </a:r>
            <a:r>
              <a:rPr lang="en-US" sz="2000" i="1" dirty="0">
                <a:solidFill>
                  <a:srgbClr val="008000"/>
                </a:solidFill>
                <a:latin typeface="Times" pitchFamily="18" charset="0"/>
              </a:rPr>
              <a:t>4 crossbars</a:t>
            </a:r>
            <a:r>
              <a:rPr lang="en-US" sz="2000" i="1" dirty="0">
                <a:latin typeface="Times" pitchFamily="18" charset="0"/>
              </a:rPr>
              <a:t>, 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	</a:t>
            </a:r>
            <a:r>
              <a:rPr lang="en-US" sz="1800" i="1" dirty="0">
                <a:latin typeface="Times" pitchFamily="18" charset="0"/>
              </a:rPr>
              <a:t>each of size 10 × 10. </a:t>
            </a:r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2000" i="1" dirty="0">
                <a:latin typeface="Times" pitchFamily="18" charset="0"/>
              </a:rPr>
              <a:t>In the </a:t>
            </a:r>
            <a:r>
              <a:rPr lang="en-US" sz="2000" i="1" dirty="0">
                <a:solidFill>
                  <a:srgbClr val="FF0000"/>
                </a:solidFill>
                <a:latin typeface="Times" pitchFamily="18" charset="0"/>
              </a:rPr>
              <a:t>third stage</a:t>
            </a:r>
            <a:r>
              <a:rPr lang="en-US" sz="2000" i="1" dirty="0">
                <a:latin typeface="Times" pitchFamily="18" charset="0"/>
              </a:rPr>
              <a:t>, we have </a:t>
            </a:r>
            <a:r>
              <a:rPr lang="en-US" sz="2000" i="1" dirty="0">
                <a:solidFill>
                  <a:srgbClr val="FF0000"/>
                </a:solidFill>
                <a:latin typeface="Times" pitchFamily="18" charset="0"/>
              </a:rPr>
              <a:t>10 crossbars</a:t>
            </a:r>
            <a:r>
              <a:rPr lang="en-US" sz="2000" i="1" dirty="0">
                <a:latin typeface="Times" pitchFamily="18" charset="0"/>
              </a:rPr>
              <a:t>, </a:t>
            </a:r>
          </a:p>
          <a:p>
            <a:pPr algn="just"/>
            <a:r>
              <a:rPr lang="en-US" sz="2000" i="1" dirty="0">
                <a:latin typeface="Times" pitchFamily="18" charset="0"/>
              </a:rPr>
              <a:t>	</a:t>
            </a:r>
            <a:r>
              <a:rPr lang="en-US" sz="1800" i="1" dirty="0">
                <a:latin typeface="Times" pitchFamily="18" charset="0"/>
              </a:rPr>
              <a:t>each of size 4 × 20. </a:t>
            </a:r>
            <a:endParaRPr lang="en-US" sz="2000" i="1" dirty="0">
              <a:latin typeface="Times" pitchFamily="18" charset="0"/>
            </a:endParaRPr>
          </a:p>
          <a:p>
            <a:pPr algn="just"/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1800" i="1" dirty="0">
                <a:latin typeface="Times" pitchFamily="18" charset="0"/>
              </a:rPr>
              <a:t>The total number of </a:t>
            </a:r>
            <a:r>
              <a:rPr lang="en-US" sz="1800" i="1" dirty="0" err="1">
                <a:latin typeface="Times" pitchFamily="18" charset="0"/>
              </a:rPr>
              <a:t>crosspoints</a:t>
            </a:r>
            <a:r>
              <a:rPr lang="en-US" sz="1800" i="1" dirty="0">
                <a:latin typeface="Times" pitchFamily="18" charset="0"/>
              </a:rPr>
              <a:t> is 2kN + k(N/n)</a:t>
            </a:r>
            <a:r>
              <a:rPr lang="en-US" sz="1800" i="1" baseline="30000" dirty="0">
                <a:latin typeface="Times" pitchFamily="18" charset="0"/>
              </a:rPr>
              <a:t>2</a:t>
            </a:r>
            <a:r>
              <a:rPr lang="en-US" sz="1800" i="1" dirty="0">
                <a:latin typeface="Times" pitchFamily="18" charset="0"/>
              </a:rPr>
              <a:t>, or </a:t>
            </a:r>
            <a:r>
              <a:rPr lang="en-US" sz="1800" i="1" dirty="0">
                <a:solidFill>
                  <a:schemeClr val="hlink"/>
                </a:solidFill>
                <a:latin typeface="Times" pitchFamily="18" charset="0"/>
              </a:rPr>
              <a:t>2000</a:t>
            </a:r>
            <a:r>
              <a:rPr lang="en-US" sz="1800" i="1" dirty="0">
                <a:latin typeface="Times" pitchFamily="18" charset="0"/>
              </a:rPr>
              <a:t> </a:t>
            </a:r>
            <a:r>
              <a:rPr lang="en-US" sz="1800" i="1" dirty="0" err="1">
                <a:latin typeface="Times" pitchFamily="18" charset="0"/>
              </a:rPr>
              <a:t>crosspoints</a:t>
            </a:r>
            <a:r>
              <a:rPr lang="en-US" sz="1800" i="1" dirty="0">
                <a:latin typeface="Times" pitchFamily="18" charset="0"/>
              </a:rPr>
              <a:t>. </a:t>
            </a:r>
          </a:p>
          <a:p>
            <a:pPr algn="just"/>
            <a:endParaRPr lang="en-US" sz="2000" i="1" dirty="0">
              <a:latin typeface="Times" pitchFamily="18" charset="0"/>
            </a:endParaRPr>
          </a:p>
          <a:p>
            <a:pPr algn="just"/>
            <a:r>
              <a:rPr lang="en-US" sz="1800" i="1" dirty="0">
                <a:latin typeface="Times" pitchFamily="18" charset="0"/>
              </a:rPr>
              <a:t>This is 5 percent of the number of </a:t>
            </a:r>
            <a:r>
              <a:rPr lang="en-US" sz="1800" i="1" dirty="0" err="1">
                <a:latin typeface="Times" pitchFamily="18" charset="0"/>
              </a:rPr>
              <a:t>crosspoints</a:t>
            </a:r>
            <a:r>
              <a:rPr lang="en-US" sz="1800" i="1" dirty="0">
                <a:latin typeface="Times" pitchFamily="18" charset="0"/>
              </a:rPr>
              <a:t> in a single-stage switch</a:t>
            </a:r>
          </a:p>
          <a:p>
            <a:pPr algn="just"/>
            <a:r>
              <a:rPr lang="en-US" sz="1800" i="1" dirty="0">
                <a:latin typeface="Times" pitchFamily="18" charset="0"/>
              </a:rPr>
              <a:t>	(200 × 200 = 40,000).</a:t>
            </a:r>
          </a:p>
        </p:txBody>
      </p:sp>
      <p:sp>
        <p:nvSpPr>
          <p:cNvPr id="35845" name="Text Box 11"/>
          <p:cNvSpPr txBox="1">
            <a:spLocks noChangeArrowheads="1"/>
          </p:cNvSpPr>
          <p:nvPr/>
        </p:nvSpPr>
        <p:spPr bwMode="auto">
          <a:xfrm>
            <a:off x="508002" y="304802"/>
            <a:ext cx="4812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chemeClr val="hlink"/>
                </a:solidFill>
                <a:latin typeface="Times New Roman" pitchFamily="18" charset="0"/>
              </a:rPr>
              <a:t>Example: Multistage Switch</a:t>
            </a:r>
            <a:endParaRPr lang="en-US" sz="3200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5846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01" y="20746"/>
            <a:ext cx="8596668" cy="676940"/>
          </a:xfrm>
        </p:spPr>
        <p:txBody>
          <a:bodyPr>
            <a:normAutofit/>
          </a:bodyPr>
          <a:lstStyle/>
          <a:p>
            <a:r>
              <a:rPr lang="en-US" dirty="0" smtClean="0"/>
              <a:t>Blocking or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03" y="666396"/>
            <a:ext cx="8596668" cy="564810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Blocking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Blocking refers to times when one input cannot be connected to an output because there is no path available between them-all the possible intermediate switches are occupied.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single-stage switch, blocking does not occur because every combination of input and output has its own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crosspoint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there is always a path.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multistage switch, The small number of crossbars at the middle stage creates blocking; if k &lt; n , the switch is blocked.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Non-blocking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Non-blocking permits all stations to connect (in pairs) at once.</a:t>
            </a:r>
          </a:p>
          <a:p>
            <a:pPr lvl="1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investigated the condition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nonblocking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multistage switches and came up with the following formula.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the Clos criterion: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= (N/2)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1/2</a:t>
            </a:r>
          </a:p>
          <a:p>
            <a:pPr lvl="3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&gt; =2n – 1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8.</a:t>
            </a:r>
            <a:fld id="{633C5479-7835-4B4D-85D3-0DA7E1175EBC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304800" y="1143001"/>
            <a:ext cx="11582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Redesign</a:t>
            </a:r>
            <a:r>
              <a:rPr lang="en-US" sz="2400" i="1">
                <a:latin typeface="Times New Roman" pitchFamily="18" charset="0"/>
              </a:rPr>
              <a:t> the previous three-stage, 200 × 200 switch, using the Clos criteria with a minimum number of crosspoints.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304800" y="1905000"/>
            <a:ext cx="115824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We let n = (200/2)</a:t>
            </a:r>
            <a:r>
              <a:rPr lang="en-US" sz="2400" i="1" baseline="30000" dirty="0">
                <a:latin typeface="Times" pitchFamily="18" charset="0"/>
              </a:rPr>
              <a:t>1/2</a:t>
            </a:r>
            <a:r>
              <a:rPr lang="en-US" sz="2400" i="1" dirty="0">
                <a:latin typeface="Times" pitchFamily="18" charset="0"/>
              </a:rPr>
              <a:t>, or n = 10.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We calculate k = 2n − 1 = 19.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In the </a:t>
            </a:r>
            <a:r>
              <a:rPr lang="en-US" sz="2400" i="1" dirty="0">
                <a:solidFill>
                  <a:srgbClr val="FF0000"/>
                </a:solidFill>
                <a:latin typeface="Times" pitchFamily="18" charset="0"/>
              </a:rPr>
              <a:t>first stage</a:t>
            </a:r>
            <a:r>
              <a:rPr lang="en-US" sz="2400" i="1" dirty="0">
                <a:latin typeface="Times" pitchFamily="18" charset="0"/>
              </a:rPr>
              <a:t>, we have 200/10, or 20, crossbars,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each with 10 × 19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In the 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</a:rPr>
              <a:t>second stage</a:t>
            </a:r>
            <a:r>
              <a:rPr lang="en-US" sz="2400" i="1" dirty="0">
                <a:latin typeface="Times" pitchFamily="18" charset="0"/>
              </a:rPr>
              <a:t>, we have 19 crossbars,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each </a:t>
            </a:r>
            <a:r>
              <a:rPr lang="en-US" sz="2400" i="1">
                <a:latin typeface="Times" pitchFamily="18" charset="0"/>
              </a:rPr>
              <a:t>with </a:t>
            </a:r>
            <a:r>
              <a:rPr lang="en-US" sz="2400" i="1" smtClean="0">
                <a:latin typeface="Times" pitchFamily="18" charset="0"/>
              </a:rPr>
              <a:t>20 </a:t>
            </a:r>
            <a:r>
              <a:rPr lang="en-US" sz="2400" i="1">
                <a:latin typeface="Times" pitchFamily="18" charset="0"/>
              </a:rPr>
              <a:t>× </a:t>
            </a:r>
            <a:r>
              <a:rPr lang="en-US" sz="2400" i="1" smtClean="0">
                <a:latin typeface="Times" pitchFamily="18" charset="0"/>
              </a:rPr>
              <a:t>20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.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In the </a:t>
            </a:r>
            <a:r>
              <a:rPr lang="en-US" sz="2400" i="1" dirty="0">
                <a:solidFill>
                  <a:srgbClr val="0070C0"/>
                </a:solidFill>
                <a:latin typeface="Times" pitchFamily="18" charset="0"/>
              </a:rPr>
              <a:t>third stage</a:t>
            </a:r>
            <a:r>
              <a:rPr lang="en-US" sz="2400" i="1" dirty="0">
                <a:latin typeface="Times" pitchFamily="18" charset="0"/>
              </a:rPr>
              <a:t>, we have 20 crossbars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each with 19 × 10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. </a:t>
            </a:r>
          </a:p>
          <a:p>
            <a:pPr algn="just"/>
            <a:endParaRPr lang="en-US" sz="2400" i="1" dirty="0">
              <a:latin typeface="Times" pitchFamily="18" charset="0"/>
            </a:endParaRPr>
          </a:p>
          <a:p>
            <a:pPr algn="just"/>
            <a:r>
              <a:rPr lang="en-US" sz="2400" i="1" dirty="0">
                <a:latin typeface="Times" pitchFamily="18" charset="0"/>
              </a:rPr>
              <a:t>The total number of </a:t>
            </a:r>
            <a:r>
              <a:rPr lang="en-US" sz="2400" i="1" dirty="0" err="1">
                <a:latin typeface="Times" pitchFamily="18" charset="0"/>
              </a:rPr>
              <a:t>crosspoints</a:t>
            </a:r>
            <a:r>
              <a:rPr lang="en-US" sz="2400" i="1" dirty="0">
                <a:latin typeface="Times" pitchFamily="18" charset="0"/>
              </a:rPr>
              <a:t> is </a:t>
            </a:r>
          </a:p>
          <a:p>
            <a:pPr algn="just"/>
            <a:r>
              <a:rPr lang="en-US" sz="2400" i="1" dirty="0">
                <a:latin typeface="Times" pitchFamily="18" charset="0"/>
              </a:rPr>
              <a:t>	</a:t>
            </a:r>
            <a:r>
              <a:rPr lang="en-US" sz="2000" i="1" dirty="0">
                <a:latin typeface="Times" pitchFamily="18" charset="0"/>
              </a:rPr>
              <a:t>20(10 × 19) + 19(10 × 10) + 20(19 ×10) = </a:t>
            </a:r>
            <a:r>
              <a:rPr lang="en-US" sz="2000" i="1" dirty="0" smtClean="0">
                <a:solidFill>
                  <a:srgbClr val="FF0000"/>
                </a:solidFill>
                <a:latin typeface="Times" pitchFamily="18" charset="0"/>
              </a:rPr>
              <a:t>15200</a:t>
            </a:r>
            <a:r>
              <a:rPr lang="en-US" sz="2000" i="1" dirty="0">
                <a:latin typeface="Times" pitchFamily="18" charset="0"/>
              </a:rPr>
              <a:t>.</a:t>
            </a:r>
          </a:p>
        </p:txBody>
      </p: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508001" y="304800"/>
            <a:ext cx="4094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chemeClr val="hlink"/>
                </a:solidFill>
                <a:latin typeface="Times New Roman" pitchFamily="18" charset="0"/>
              </a:rPr>
              <a:t>Example- Non-blocking</a:t>
            </a:r>
            <a:endParaRPr lang="en-US" sz="3200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6870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3"/>
          <p:cNvSpPr>
            <a:spLocks noChangeShapeType="1"/>
          </p:cNvSpPr>
          <p:nvPr/>
        </p:nvSpPr>
        <p:spPr bwMode="auto">
          <a:xfrm>
            <a:off x="203200" y="10668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44" y="99934"/>
            <a:ext cx="8596668" cy="662152"/>
          </a:xfrm>
        </p:spPr>
        <p:txBody>
          <a:bodyPr/>
          <a:lstStyle/>
          <a:p>
            <a:r>
              <a:rPr lang="en-US" dirty="0" smtClean="0"/>
              <a:t>Why Switching?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6312" y="804756"/>
            <a:ext cx="8749299" cy="474814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/>
              </a:rPr>
              <a:t>A network is a set of connected devices. Some of the conventional ways of interconnecting devices are: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latin typeface="Times New Roman"/>
              </a:rPr>
              <a:t>Point-to point connection between devices as in a mesh topology.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latin typeface="Times New Roman"/>
              </a:rPr>
              <a:t>Connection between a central device and every other device as in star topology.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latin typeface="Times New Roman"/>
              </a:rPr>
              <a:t>Bus topology – not practical if the devices are at great distances.</a:t>
            </a:r>
          </a:p>
          <a:p>
            <a:pPr marL="40005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</a:rPr>
              <a:t>All these techniques require extensive cabling, dependence on a central server or a central bus.</a:t>
            </a:r>
          </a:p>
          <a:p>
            <a:pPr marL="40005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</a:rPr>
              <a:t>The solution to this interconnectivity problem is switching.</a:t>
            </a:r>
            <a:endParaRPr lang="en-US" sz="2800" dirty="0" smtClean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666307"/>
          </a:xfrm>
          <a:noFill/>
          <a:ln/>
        </p:spPr>
        <p:txBody>
          <a:bodyPr/>
          <a:lstStyle/>
          <a:p>
            <a:r>
              <a:rPr lang="en-US" dirty="0" smtClean="0"/>
              <a:t>Time-Division Switch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6069" y="1508912"/>
            <a:ext cx="8596668" cy="416031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Time-division switching uses time-division multiplexing (TDM) inside a switch.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 are two most popular technology used in TDM: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time-slot interchange (TSI)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TDM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136620"/>
            <a:ext cx="8596668" cy="740735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Time-slot Interchange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72187" y="867088"/>
            <a:ext cx="10363200" cy="140314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Consider a system connecting four input lines to four output lines. Imagine that each input line wants to send data to an output line according to the following pattern: </a:t>
            </a:r>
          </a:p>
          <a:p>
            <a:pPr algn="just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							1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3, 2  4, 3  1, 4  2.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156" y="2402953"/>
            <a:ext cx="8242300" cy="432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142" y="127817"/>
            <a:ext cx="8596668" cy="623777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Structure of TSI</a:t>
            </a:r>
            <a:endParaRPr 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94129" y="934466"/>
            <a:ext cx="5224169" cy="4191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TSI consisting of random access memory (RAM) with several memory locations.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size of each location is the same as the size of a single time slot.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locations is the same as the number of inputs (in most cases, the numbers of inputs and outputs are equal).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RAM fills up with incoming data from time slots in the order received.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Slots are then sent out in an order based on the decisions of a control unit.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8150" y="1422746"/>
            <a:ext cx="5918786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024" y="120869"/>
            <a:ext cx="8596668" cy="903890"/>
          </a:xfrm>
          <a:noFill/>
          <a:ln/>
        </p:spPr>
        <p:txBody>
          <a:bodyPr/>
          <a:lstStyle/>
          <a:p>
            <a:r>
              <a:rPr lang="en-US" sz="3200" dirty="0" smtClean="0"/>
              <a:t>TDM BUS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0493" y="890861"/>
            <a:ext cx="6385617" cy="388077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and output lines are connected to a high speed bus through input and output gates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microswitches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one input gate is closed during one time slot and the same time slot only one output gate is closed.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pair of gates allows a burst of data to be transferred from one specific input line to one specific output line using the bus.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control unit opens and closes the gates according to switching  need.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5892" y="1146130"/>
            <a:ext cx="4884769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168152"/>
            <a:ext cx="9366076" cy="919397"/>
          </a:xfrm>
          <a:noFill/>
          <a:ln/>
        </p:spPr>
        <p:txBody>
          <a:bodyPr/>
          <a:lstStyle/>
          <a:p>
            <a:r>
              <a:rPr lang="en-US" sz="3200" dirty="0" smtClean="0"/>
              <a:t>Comparison Between Time and Space Switches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18426" y="973295"/>
            <a:ext cx="8166864" cy="420095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Space-Division Switching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 of space-division switching is that it is instantaneous.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disadvantage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number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required to make space-division switching acceptable in terms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blocking.</a:t>
            </a:r>
          </a:p>
          <a:p>
            <a:pPr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Time-Division Switching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advantage of time-division switching is that it needs no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crosspoints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disadvantage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 the case of TSI, is that processing each connection creates delays. Each time slot must be stored by the RAM, then retrieved and passed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50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531" y="111296"/>
            <a:ext cx="9366076" cy="919397"/>
          </a:xfrm>
          <a:noFill/>
          <a:ln/>
        </p:spPr>
        <p:txBody>
          <a:bodyPr/>
          <a:lstStyle/>
          <a:p>
            <a:r>
              <a:rPr lang="en-US" sz="3200" dirty="0" smtClean="0"/>
              <a:t>Time-Space-Time (TST) Switch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4507" y="774588"/>
            <a:ext cx="6402417" cy="4566078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simple TST switch that consists of two time stages and one space stage and has 12 inputs and 12 outputs.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one time-division switch, it divides the inputs into three groups (of four inputs each) and directs them to three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time-slot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interchanges.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 is that the average delay is one-third of what would result from using one time-slot interchange to handle all 12 inputs.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last stage is a mirror image of the first stage.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middle stage is a space- division switch (crossbar) that connects the TSI groups to allow connectivity between all possible input and output pairs (e.g., to connect input 3 of the first group to output 7 of the second group)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54" y="1840409"/>
            <a:ext cx="541644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877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531" y="268956"/>
            <a:ext cx="9366076" cy="919397"/>
          </a:xfrm>
          <a:noFill/>
          <a:ln/>
        </p:spPr>
        <p:txBody>
          <a:bodyPr/>
          <a:lstStyle/>
          <a:p>
            <a:r>
              <a:rPr lang="en-US" sz="3200" dirty="0" smtClean="0"/>
              <a:t>TST Switch: Example-1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0782" y="900726"/>
            <a:ext cx="9555521" cy="3056419"/>
          </a:xfrm>
        </p:spPr>
        <p:txBody>
          <a:bodyPr>
            <a:noAutofit/>
          </a:bodyPr>
          <a:lstStyle/>
          <a:p>
            <a:r>
              <a:rPr lang="en-US" sz="2400" dirty="0"/>
              <a:t>We need a three-stage time-space-time switch with N = 100. We use 10 TSIs at the first and third stages and 4 crossbars at the middle stage.</a:t>
            </a:r>
          </a:p>
          <a:p>
            <a:pPr marL="400050" lvl="1" indent="0">
              <a:buNone/>
            </a:pPr>
            <a:r>
              <a:rPr lang="en-US" sz="2200" dirty="0"/>
              <a:t>a) Draw the configuration diagram.</a:t>
            </a:r>
          </a:p>
          <a:p>
            <a:pPr marL="400050" lvl="1" indent="0">
              <a:buNone/>
            </a:pPr>
            <a:r>
              <a:rPr lang="en-US" sz="2200" dirty="0"/>
              <a:t>b) Calculate the total number of </a:t>
            </a:r>
            <a:r>
              <a:rPr lang="en-US" sz="2200" dirty="0" err="1"/>
              <a:t>crosspoints</a:t>
            </a:r>
            <a:r>
              <a:rPr lang="en-US" sz="2200" dirty="0"/>
              <a:t>.</a:t>
            </a:r>
          </a:p>
          <a:p>
            <a:pPr marL="400050" lvl="1" indent="0">
              <a:buNone/>
            </a:pPr>
            <a:r>
              <a:rPr lang="en-US" sz="2200" dirty="0"/>
              <a:t>c) Calculate the total number of memory locations we need for the TSIs</a:t>
            </a:r>
            <a:r>
              <a:rPr lang="en-US" sz="2200" dirty="0" smtClean="0"/>
              <a:t>.</a:t>
            </a:r>
          </a:p>
          <a:p>
            <a:pPr marL="40005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6103" y="3941379"/>
            <a:ext cx="9860320" cy="2664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b) The </a:t>
            </a:r>
            <a:r>
              <a:rPr lang="en-US" sz="2000" dirty="0"/>
              <a:t>total number of cross points = 4(10 × 10) =400</a:t>
            </a:r>
          </a:p>
          <a:p>
            <a:pPr marL="0" indent="0">
              <a:buNone/>
            </a:pPr>
            <a:r>
              <a:rPr lang="en-US" sz="2000" dirty="0" smtClean="0"/>
              <a:t>c) Each </a:t>
            </a:r>
            <a:r>
              <a:rPr lang="en-US" sz="2000" dirty="0"/>
              <a:t>time slot must be stored by the RAM</a:t>
            </a:r>
          </a:p>
          <a:p>
            <a:pPr marL="0" indent="0">
              <a:buNone/>
            </a:pPr>
            <a:r>
              <a:rPr lang="en-US" sz="2000" dirty="0"/>
              <a:t>In first stage there each TSI has 10 input to multiplexer so the number of slots is 10</a:t>
            </a:r>
          </a:p>
          <a:p>
            <a:pPr marL="0" indent="0">
              <a:buNone/>
            </a:pPr>
            <a:r>
              <a:rPr lang="en-US" sz="2000" dirty="0"/>
              <a:t>Total of slot number in first stage = 10*10=100</a:t>
            </a:r>
          </a:p>
          <a:p>
            <a:pPr marL="0" indent="0">
              <a:buNone/>
            </a:pPr>
            <a:r>
              <a:rPr lang="en-US" sz="2000" dirty="0"/>
              <a:t>Also total of slot number in third stage = 10*10=100</a:t>
            </a:r>
          </a:p>
          <a:p>
            <a:pPr marL="0" indent="0">
              <a:buNone/>
            </a:pPr>
            <a:r>
              <a:rPr lang="en-US" sz="2000" dirty="0"/>
              <a:t>Total number of memory locations we need for the TSIs= 100+100 =200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99781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3" y="190126"/>
            <a:ext cx="9366076" cy="919397"/>
          </a:xfrm>
          <a:noFill/>
          <a:ln/>
        </p:spPr>
        <p:txBody>
          <a:bodyPr/>
          <a:lstStyle/>
          <a:p>
            <a:r>
              <a:rPr lang="en-US" sz="3200" dirty="0" smtClean="0"/>
              <a:t>Banyan Switch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7563" y="1041775"/>
            <a:ext cx="5933327" cy="456607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banyan switch is a multistage switch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microswitches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each stage that route the packets based on the output port represented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binary string.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inputs and n outputs, we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stages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n/2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microswitches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stage.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stage routes the packet based on the high-order bit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second stage routes the packet based on the second high-order bit, and so 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Here,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eight inputs and eight outputs. The number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stages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>
                <a:solidFill>
                  <a:srgbClr val="90C226"/>
                </a:solidFill>
              </a:rPr>
              <a:pPr/>
              <a:t>27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4" y="1560786"/>
            <a:ext cx="5554717" cy="44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3813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531" y="489680"/>
            <a:ext cx="9366076" cy="919397"/>
          </a:xfrm>
          <a:noFill/>
          <a:ln/>
        </p:spPr>
        <p:txBody>
          <a:bodyPr/>
          <a:lstStyle/>
          <a:p>
            <a:r>
              <a:rPr lang="en-US" sz="3200" dirty="0" smtClean="0"/>
              <a:t>Banyan Switch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>
                <a:solidFill>
                  <a:srgbClr val="90C226"/>
                </a:solidFill>
              </a:rPr>
              <a:pPr/>
              <a:t>28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42" y="1371600"/>
            <a:ext cx="9753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78532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40" y="325812"/>
            <a:ext cx="8596668" cy="720436"/>
          </a:xfrm>
        </p:spPr>
        <p:txBody>
          <a:bodyPr/>
          <a:lstStyle/>
          <a:p>
            <a:r>
              <a:rPr lang="en-US" dirty="0" smtClean="0"/>
              <a:t>Switching Network: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56312" y="1044596"/>
            <a:ext cx="10751203" cy="474814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/>
              </a:rPr>
              <a:t>A switched network consists of a series of </a:t>
            </a:r>
            <a:r>
              <a:rPr lang="en-US" sz="2800" dirty="0" smtClean="0">
                <a:latin typeface="Times New Roman"/>
              </a:rPr>
              <a:t>interlinked nodes</a:t>
            </a:r>
            <a:r>
              <a:rPr lang="en-US" sz="2800" dirty="0">
                <a:latin typeface="Times New Roman"/>
              </a:rPr>
              <a:t>, called switches.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Switches </a:t>
            </a:r>
            <a:r>
              <a:rPr lang="en-US" sz="2800" dirty="0">
                <a:latin typeface="Times New Roman"/>
              </a:rPr>
              <a:t>are devices capable of creating temporary </a:t>
            </a:r>
            <a:r>
              <a:rPr lang="en-US" sz="2800" dirty="0" smtClean="0">
                <a:latin typeface="Times New Roman"/>
              </a:rPr>
              <a:t>connections between </a:t>
            </a:r>
            <a:r>
              <a:rPr lang="en-US" sz="2800" dirty="0">
                <a:latin typeface="Times New Roman"/>
              </a:rPr>
              <a:t>two or more devices linked to the switch. </a:t>
            </a:r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In </a:t>
            </a:r>
            <a:r>
              <a:rPr lang="en-US" sz="2800" dirty="0">
                <a:latin typeface="Times New Roman"/>
              </a:rPr>
              <a:t>a switched network, some of </a:t>
            </a:r>
            <a:r>
              <a:rPr lang="en-US" sz="2800" dirty="0" smtClean="0">
                <a:latin typeface="Times New Roman"/>
              </a:rPr>
              <a:t>these nodes </a:t>
            </a:r>
            <a:r>
              <a:rPr lang="en-US" sz="2800" dirty="0">
                <a:latin typeface="Times New Roman"/>
              </a:rPr>
              <a:t>are connected to the end systems (computers or telephones, for example). </a:t>
            </a:r>
            <a:r>
              <a:rPr lang="en-US" sz="2800" dirty="0" smtClean="0">
                <a:latin typeface="Times New Roman"/>
              </a:rPr>
              <a:t>Others are </a:t>
            </a:r>
            <a:r>
              <a:rPr lang="en-US" sz="2800" dirty="0">
                <a:latin typeface="Times New Roman"/>
              </a:rPr>
              <a:t>used only for routing.</a:t>
            </a:r>
            <a:endParaRPr lang="en-US" sz="2800" dirty="0" smtClean="0">
              <a:latin typeface="Times New Roman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68" y="4166088"/>
            <a:ext cx="6691312" cy="2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40" y="325812"/>
            <a:ext cx="8596668" cy="720436"/>
          </a:xfrm>
        </p:spPr>
        <p:txBody>
          <a:bodyPr/>
          <a:lstStyle/>
          <a:p>
            <a:r>
              <a:rPr lang="en-US" dirty="0" smtClean="0"/>
              <a:t>Types of Switching Network: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64" y="1722401"/>
            <a:ext cx="8328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69697" cy="678287"/>
          </a:xfrm>
        </p:spPr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4" descr="circuit switch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6427" y="1747345"/>
            <a:ext cx="77724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64" y="24460"/>
            <a:ext cx="8569697" cy="678287"/>
          </a:xfrm>
        </p:spPr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266" y="764133"/>
            <a:ext cx="9566775" cy="5604876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 switching takes place at the physical layer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actual communication in a circuit-switched network requires three phases: connection setup, data transfer, and connection teardown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starting communication, the stations must make a reservation for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resources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 used during the communication.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transferred between the two stations 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continuous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flow.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no addressing involved during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end-to-end addressing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during the setup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965" y="6199022"/>
            <a:ext cx="683339" cy="365125"/>
          </a:xfrm>
        </p:spPr>
        <p:txBody>
          <a:bodyPr/>
          <a:lstStyle/>
          <a:p>
            <a:fld id="{227878CC-6E82-4E52-AC91-7708466A7CC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Switching</a:t>
            </a:r>
            <a:endParaRPr lang="en-US" dirty="0"/>
          </a:p>
        </p:txBody>
      </p:sp>
      <p:pic>
        <p:nvPicPr>
          <p:cNvPr id="5" name="Content Placeholder 4" descr="message switchi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0200" y="2489994"/>
            <a:ext cx="7670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14" y="9995"/>
            <a:ext cx="8596668" cy="1320800"/>
          </a:xfrm>
        </p:spPr>
        <p:txBody>
          <a:bodyPr/>
          <a:lstStyle/>
          <a:p>
            <a:r>
              <a:rPr lang="en-US" dirty="0" smtClean="0"/>
              <a:t>Message Switching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514" y="941980"/>
            <a:ext cx="8596668" cy="436634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message switching there is no need to establish a dedicated path between two stations.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station sends a message, the destination address is appended to the message.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node receives the entire message, stores it in its buffer, and then transmits the message to the next 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message will only be delivered if the next hop and the link connecting it are both available, otherwise it’ll be stored indefinitely.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type of network is called a store-and-forward network.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pic>
        <p:nvPicPr>
          <p:cNvPr id="5" name="Content Placeholder 4" descr="datagram packet switch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0001" y="1447800"/>
            <a:ext cx="67834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3468</TotalTime>
  <Words>1890</Words>
  <Application>Microsoft Office PowerPoint</Application>
  <PresentationFormat>Widescreen</PresentationFormat>
  <Paragraphs>200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Tahoma</vt:lpstr>
      <vt:lpstr>Times</vt:lpstr>
      <vt:lpstr>Times New Roman</vt:lpstr>
      <vt:lpstr>Trebuchet MS</vt:lpstr>
      <vt:lpstr>TX Melittin</vt:lpstr>
      <vt:lpstr>Wingdings</vt:lpstr>
      <vt:lpstr>Wingdings 3</vt:lpstr>
      <vt:lpstr>Facet</vt:lpstr>
      <vt:lpstr>1_Facet</vt:lpstr>
      <vt:lpstr>2_Facet</vt:lpstr>
      <vt:lpstr>CSE 4255: Telecommunication Lecture 3: Switching</vt:lpstr>
      <vt:lpstr>Why Switching?</vt:lpstr>
      <vt:lpstr>Switching Network:</vt:lpstr>
      <vt:lpstr>Types of Switching Network:</vt:lpstr>
      <vt:lpstr>Circuit Switching</vt:lpstr>
      <vt:lpstr>Circuit Switching</vt:lpstr>
      <vt:lpstr>Message Switching</vt:lpstr>
      <vt:lpstr>Message Switching</vt:lpstr>
      <vt:lpstr>Packet Switching</vt:lpstr>
      <vt:lpstr>Packet Switching</vt:lpstr>
      <vt:lpstr>Types of Switches</vt:lpstr>
      <vt:lpstr>Space-division switch</vt:lpstr>
      <vt:lpstr>Crossbar Switch</vt:lpstr>
      <vt:lpstr>Limitations</vt:lpstr>
      <vt:lpstr>Multistage Switch-Why?</vt:lpstr>
      <vt:lpstr>Multistage Switch Structure</vt:lpstr>
      <vt:lpstr>PowerPoint Presentation</vt:lpstr>
      <vt:lpstr>Blocking or Non-blocking</vt:lpstr>
      <vt:lpstr>PowerPoint Presentation</vt:lpstr>
      <vt:lpstr>Time-Division Switch</vt:lpstr>
      <vt:lpstr>Time-slot Interchange</vt:lpstr>
      <vt:lpstr>Structure of TSI</vt:lpstr>
      <vt:lpstr>TDM BUS</vt:lpstr>
      <vt:lpstr>Comparison Between Time and Space Switches</vt:lpstr>
      <vt:lpstr>Time-Space-Time (TST) Switch</vt:lpstr>
      <vt:lpstr>TST Switch: Example-1</vt:lpstr>
      <vt:lpstr>Banyan Switch</vt:lpstr>
      <vt:lpstr>Banyan Switch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Microsoft account</cp:lastModifiedBy>
  <cp:revision>146</cp:revision>
  <dcterms:created xsi:type="dcterms:W3CDTF">2014-09-12T02:18:09Z</dcterms:created>
  <dcterms:modified xsi:type="dcterms:W3CDTF">2021-01-03T05:50:17Z</dcterms:modified>
</cp:coreProperties>
</file>