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8" r:id="rId3"/>
    <p:sldId id="263" r:id="rId4"/>
    <p:sldId id="290" r:id="rId5"/>
    <p:sldId id="291" r:id="rId6"/>
    <p:sldId id="292" r:id="rId7"/>
    <p:sldId id="293" r:id="rId8"/>
    <p:sldId id="294" r:id="rId9"/>
    <p:sldId id="295" r:id="rId10"/>
    <p:sldId id="297" r:id="rId11"/>
    <p:sldId id="298" r:id="rId12"/>
    <p:sldId id="299" r:id="rId13"/>
    <p:sldId id="300" r:id="rId14"/>
    <p:sldId id="301" r:id="rId15"/>
    <p:sldId id="302" r:id="rId16"/>
    <p:sldId id="303" r:id="rId17"/>
    <p:sldId id="305" r:id="rId18"/>
    <p:sldId id="306"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23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2507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64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32264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13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17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9232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401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542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10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0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1/7/2025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031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object 4"/>
          <p:cNvSpPr txBox="1"/>
          <p:nvPr/>
        </p:nvSpPr>
        <p:spPr>
          <a:xfrm>
            <a:off x="916939" y="5442305"/>
            <a:ext cx="2704465" cy="772160"/>
          </a:xfrm>
          <a:prstGeom prst="rect">
            <a:avLst/>
          </a:prstGeom>
        </p:spPr>
        <p:txBody>
          <a:bodyPr vert="horz" wrap="square" lIns="0" tIns="12065" rIns="0" bIns="0" rtlCol="0">
            <a:spAutoFit/>
          </a:bodyPr>
          <a:lstStyle/>
          <a:p>
            <a:pPr marL="12700">
              <a:lnSpc>
                <a:spcPct val="100000"/>
              </a:lnSpc>
              <a:spcBef>
                <a:spcPts val="95"/>
              </a:spcBef>
            </a:pPr>
            <a:r>
              <a:rPr sz="4900" b="1" spc="-150" dirty="0">
                <a:solidFill>
                  <a:srgbClr val="FFFFFF"/>
                </a:solidFill>
                <a:latin typeface="Corbel"/>
                <a:cs typeface="Corbel"/>
              </a:rPr>
              <a:t>A</a:t>
            </a:r>
            <a:r>
              <a:rPr sz="4900" b="1" spc="-145" dirty="0">
                <a:solidFill>
                  <a:srgbClr val="FFFFFF"/>
                </a:solidFill>
                <a:latin typeface="Corbel"/>
                <a:cs typeface="Corbel"/>
              </a:rPr>
              <a:t>N</a:t>
            </a:r>
            <a:r>
              <a:rPr sz="4900" b="1" spc="-150" dirty="0">
                <a:solidFill>
                  <a:srgbClr val="FFFFFF"/>
                </a:solidFill>
                <a:latin typeface="Corbel"/>
                <a:cs typeface="Corbel"/>
              </a:rPr>
              <a:t>A</a:t>
            </a:r>
            <a:r>
              <a:rPr sz="4900" b="1" spc="-810" dirty="0">
                <a:solidFill>
                  <a:srgbClr val="FFFFFF"/>
                </a:solidFill>
                <a:latin typeface="Corbel"/>
                <a:cs typeface="Corbel"/>
              </a:rPr>
              <a:t>L</a:t>
            </a:r>
            <a:r>
              <a:rPr sz="4900" b="1" spc="-145" dirty="0">
                <a:solidFill>
                  <a:srgbClr val="FFFFFF"/>
                </a:solidFill>
                <a:latin typeface="Corbel"/>
                <a:cs typeface="Corbel"/>
              </a:rPr>
              <a:t>Y</a:t>
            </a:r>
            <a:r>
              <a:rPr sz="4900" b="1" spc="-150" dirty="0">
                <a:solidFill>
                  <a:srgbClr val="FFFFFF"/>
                </a:solidFill>
                <a:latin typeface="Corbel"/>
                <a:cs typeface="Corbel"/>
              </a:rPr>
              <a:t>S</a:t>
            </a:r>
            <a:r>
              <a:rPr sz="4900" b="1" spc="-140" dirty="0">
                <a:solidFill>
                  <a:srgbClr val="FFFFFF"/>
                </a:solidFill>
                <a:latin typeface="Corbel"/>
                <a:cs typeface="Corbel"/>
              </a:rPr>
              <a:t>I</a:t>
            </a:r>
            <a:r>
              <a:rPr sz="4900" b="1" dirty="0">
                <a:solidFill>
                  <a:srgbClr val="FFFFFF"/>
                </a:solidFill>
                <a:latin typeface="Corbel"/>
                <a:cs typeface="Corbel"/>
              </a:rPr>
              <a:t>S</a:t>
            </a:r>
            <a:endParaRPr sz="4900" dirty="0">
              <a:latin typeface="Corbel"/>
              <a:cs typeface="Corbel"/>
            </a:endParaRPr>
          </a:p>
        </p:txBody>
      </p:sp>
      <p:sp>
        <p:nvSpPr>
          <p:cNvPr id="6" name="Title 5">
            <a:extLst>
              <a:ext uri="{FF2B5EF4-FFF2-40B4-BE49-F238E27FC236}">
                <a16:creationId xmlns:a16="http://schemas.microsoft.com/office/drawing/2014/main" id="{ED59EEA9-EF04-5EB3-469D-C2DBE334D568}"/>
              </a:ext>
            </a:extLst>
          </p:cNvPr>
          <p:cNvSpPr>
            <a:spLocks noGrp="1"/>
          </p:cNvSpPr>
          <p:nvPr>
            <p:ph type="ctrTitle"/>
          </p:nvPr>
        </p:nvSpPr>
        <p:spPr/>
        <p:txBody>
          <a:bodyPr>
            <a:normAutofit/>
          </a:bodyPr>
          <a:lstStyle/>
          <a:p>
            <a:r>
              <a:rPr lang="en-IN" sz="5400" spc="-145" dirty="0">
                <a:solidFill>
                  <a:srgbClr val="000000"/>
                </a:solidFill>
              </a:rPr>
              <a:t>TELECOM CUSTOMER CHURN</a:t>
            </a:r>
          </a:p>
        </p:txBody>
      </p:sp>
      <p:sp>
        <p:nvSpPr>
          <p:cNvPr id="7" name="Subtitle 6">
            <a:extLst>
              <a:ext uri="{FF2B5EF4-FFF2-40B4-BE49-F238E27FC236}">
                <a16:creationId xmlns:a16="http://schemas.microsoft.com/office/drawing/2014/main" id="{0DA2024C-C21E-F464-FB1C-1D48A0E4E3DD}"/>
              </a:ext>
            </a:extLst>
          </p:cNvPr>
          <p:cNvSpPr>
            <a:spLocks noGrp="1"/>
          </p:cNvSpPr>
          <p:nvPr>
            <p:ph type="subTitle" idx="1"/>
          </p:nvPr>
        </p:nvSpPr>
        <p:spPr/>
        <p:txBody>
          <a:bodyPr/>
          <a:lstStyle/>
          <a:p>
            <a:pPr marL="12700">
              <a:lnSpc>
                <a:spcPct val="100000"/>
              </a:lnSpc>
              <a:spcBef>
                <a:spcPts val="855"/>
              </a:spcBef>
              <a:tabLst>
                <a:tab pos="1045844" algn="l"/>
                <a:tab pos="1969770" algn="l"/>
              </a:tabLst>
            </a:pPr>
            <a:r>
              <a:rPr lang="pt-BR" sz="1800" dirty="0">
                <a:latin typeface="Calibri Light"/>
                <a:cs typeface="Calibri Light"/>
              </a:rPr>
              <a:t>N</a:t>
            </a:r>
            <a:r>
              <a:rPr lang="pt-BR" sz="1800" spc="-190" dirty="0">
                <a:latin typeface="Calibri Light"/>
                <a:cs typeface="Calibri Light"/>
              </a:rPr>
              <a:t> </a:t>
            </a:r>
            <a:r>
              <a:rPr lang="pt-BR" sz="1800" spc="-20" dirty="0">
                <a:latin typeface="Calibri Light"/>
                <a:cs typeface="Calibri Light"/>
              </a:rPr>
              <a:t>a</a:t>
            </a:r>
            <a:r>
              <a:rPr lang="pt-BR" sz="1800" spc="-195" dirty="0">
                <a:latin typeface="Calibri Light"/>
                <a:cs typeface="Calibri Light"/>
              </a:rPr>
              <a:t> </a:t>
            </a:r>
            <a:r>
              <a:rPr lang="pt-BR" sz="1800" spc="-25" dirty="0">
                <a:latin typeface="Calibri Light"/>
                <a:cs typeface="Calibri Light"/>
              </a:rPr>
              <a:t>m</a:t>
            </a:r>
            <a:r>
              <a:rPr lang="pt-BR" sz="1800" spc="-190" dirty="0">
                <a:latin typeface="Calibri Light"/>
                <a:cs typeface="Calibri Light"/>
              </a:rPr>
              <a:t> </a:t>
            </a:r>
            <a:r>
              <a:rPr lang="pt-BR" sz="1800" spc="-20" dirty="0">
                <a:latin typeface="Calibri Light"/>
                <a:cs typeface="Calibri Light"/>
              </a:rPr>
              <a:t>e</a:t>
            </a:r>
            <a:r>
              <a:rPr lang="pt-BR" sz="1800" spc="-195" dirty="0">
                <a:latin typeface="Calibri Light"/>
                <a:cs typeface="Calibri Light"/>
              </a:rPr>
              <a:t> </a:t>
            </a:r>
            <a:r>
              <a:rPr lang="pt-BR" sz="1800" spc="-50" dirty="0">
                <a:latin typeface="Calibri Light"/>
                <a:cs typeface="Calibri Light"/>
              </a:rPr>
              <a:t>: Alistair Dsilva, Pooja Mathur,  Shagun Choudhary </a:t>
            </a:r>
            <a:endParaRPr lang="pt-BR" sz="1800" dirty="0">
              <a:latin typeface="Calibri Light"/>
              <a:cs typeface="Calibri Light"/>
            </a:endParaRPr>
          </a:p>
          <a:p>
            <a:endParaRPr lang="en-IN"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AB72774-C51A-9C0A-14DB-7901753D9B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02293E8-3F54-A65F-2880-57136EB9315D}"/>
              </a:ext>
            </a:extLst>
          </p:cNvPr>
          <p:cNvSpPr>
            <a:spLocks noGrp="1"/>
          </p:cNvSpPr>
          <p:nvPr>
            <p:ph type="title"/>
          </p:nvPr>
        </p:nvSpPr>
        <p:spPr>
          <a:xfrm>
            <a:off x="6096000" y="533400"/>
            <a:ext cx="5562600" cy="1371600"/>
          </a:xfrm>
        </p:spPr>
        <p:txBody>
          <a:bodyPr>
            <a:normAutofit/>
          </a:bodyPr>
          <a:lstStyle/>
          <a:p>
            <a:r>
              <a:rPr lang="en-IN" dirty="0">
                <a:solidFill>
                  <a:srgbClr val="FF0000"/>
                </a:solidFill>
              </a:rPr>
              <a:t>Decision tree </a:t>
            </a:r>
            <a:r>
              <a:rPr lang="en-US" dirty="0">
                <a:solidFill>
                  <a:srgbClr val="FF0000"/>
                </a:solidFill>
              </a:rPr>
              <a:t>with PCA</a:t>
            </a:r>
            <a:endParaRPr lang="en-IN" dirty="0">
              <a:solidFill>
                <a:srgbClr val="FF0000"/>
              </a:solidFill>
            </a:endParaRPr>
          </a:p>
        </p:txBody>
      </p:sp>
      <p:sp>
        <p:nvSpPr>
          <p:cNvPr id="2" name="Content Placeholder 1">
            <a:extLst>
              <a:ext uri="{FF2B5EF4-FFF2-40B4-BE49-F238E27FC236}">
                <a16:creationId xmlns:a16="http://schemas.microsoft.com/office/drawing/2014/main" id="{74D32B0A-2D74-DEEC-3004-4556DF12E754}"/>
              </a:ext>
            </a:extLst>
          </p:cNvPr>
          <p:cNvSpPr>
            <a:spLocks noGrp="1"/>
          </p:cNvSpPr>
          <p:nvPr>
            <p:ph idx="1"/>
          </p:nvPr>
        </p:nvSpPr>
        <p:spPr>
          <a:xfrm>
            <a:off x="533401" y="533400"/>
            <a:ext cx="5105400" cy="5791200"/>
          </a:xfrm>
        </p:spPr>
        <p:txBody>
          <a:bodyPr>
            <a:normAutofit fontScale="70000" lnSpcReduction="20000"/>
          </a:bodyPr>
          <a:lstStyle/>
          <a:p>
            <a:r>
              <a:rPr lang="en-IN" sz="2100" dirty="0"/>
              <a:t>Hyperparameter tuning</a:t>
            </a:r>
          </a:p>
          <a:p>
            <a:pPr algn="l"/>
            <a:r>
              <a:rPr lang="en-US" sz="2100" dirty="0"/>
              <a:t>Plotting the accuracy with various C and gamma values</a:t>
            </a:r>
          </a:p>
          <a:p>
            <a:pPr algn="l"/>
            <a:r>
              <a:rPr lang="en-US" sz="2100" dirty="0"/>
              <a:t>From the above plot, we can see that higher value of gamma leads to overfitting the model. With the lowest value of gamma (0.0001) we have train and test accuracy almost same.</a:t>
            </a:r>
          </a:p>
          <a:p>
            <a:pPr algn="l"/>
            <a:r>
              <a:rPr lang="en-US" sz="2100" dirty="0"/>
              <a:t>Also, at C=100 we have a good accuracy and the train and test scores are comparable.</a:t>
            </a:r>
          </a:p>
          <a:p>
            <a:pPr algn="l"/>
            <a:r>
              <a:rPr lang="en-US" sz="2100" dirty="0"/>
              <a:t>Though </a:t>
            </a:r>
            <a:r>
              <a:rPr lang="en-US" sz="2100" dirty="0" err="1"/>
              <a:t>sklearn</a:t>
            </a:r>
            <a:r>
              <a:rPr lang="en-US" sz="2100" dirty="0"/>
              <a:t> suggests the optimal scores mentioned above (gamma=0.01, C=1000), one could argue that it is better to choose a simpler, more non-linear model with gamma=0.0001. This is because the optimal values mentioned here are calculated based on the average test accuracy (but not considering subjective parameters such as model complexity).</a:t>
            </a:r>
          </a:p>
          <a:p>
            <a:pPr algn="l"/>
            <a:r>
              <a:rPr lang="en-US" sz="2100" dirty="0"/>
              <a:t>We can achieve comparable average test accuracy (~90%) with gamma=0.0001 as well, though we'll have to increase the cost C for that. So to achieve high accuracy, there's a tradeoff between:</a:t>
            </a:r>
          </a:p>
          <a:p>
            <a:pPr lvl="1"/>
            <a:r>
              <a:rPr lang="en-US" sz="1700" dirty="0"/>
              <a:t>High gamma (i.e. high non-linearity) and average value of C</a:t>
            </a:r>
          </a:p>
          <a:p>
            <a:pPr lvl="1"/>
            <a:r>
              <a:rPr lang="en-US" sz="1700" dirty="0"/>
              <a:t>Low gamma (i.e. less non-linearity) and high value of C</a:t>
            </a:r>
          </a:p>
          <a:p>
            <a:pPr algn="l"/>
            <a:r>
              <a:rPr lang="en-US" sz="2100" dirty="0"/>
              <a:t>We argue that the model will be simpler if it has as less non-linearity as possible, so we choose gamma=0.0001 and a high C=100.</a:t>
            </a:r>
          </a:p>
          <a:p>
            <a:r>
              <a:rPr lang="en-US" sz="2100" dirty="0"/>
              <a:t>Build the model with optimal hyperparameters</a:t>
            </a:r>
          </a:p>
          <a:p>
            <a:r>
              <a:rPr lang="en-US" sz="2100" dirty="0"/>
              <a:t>Prediction on the train set</a:t>
            </a:r>
          </a:p>
          <a:p>
            <a:r>
              <a:rPr lang="en-US" sz="2100" dirty="0"/>
              <a:t>Prediction on the test set</a:t>
            </a:r>
          </a:p>
        </p:txBody>
      </p:sp>
      <p:pic>
        <p:nvPicPr>
          <p:cNvPr id="6" name="Picture 5">
            <a:extLst>
              <a:ext uri="{FF2B5EF4-FFF2-40B4-BE49-F238E27FC236}">
                <a16:creationId xmlns:a16="http://schemas.microsoft.com/office/drawing/2014/main" id="{F5E9CB08-BD63-C573-FAEA-283AB788530A}"/>
              </a:ext>
            </a:extLst>
          </p:cNvPr>
          <p:cNvPicPr>
            <a:picLocks noChangeAspect="1"/>
          </p:cNvPicPr>
          <p:nvPr/>
        </p:nvPicPr>
        <p:blipFill>
          <a:blip r:embed="rId2"/>
          <a:stretch>
            <a:fillRect/>
          </a:stretch>
        </p:blipFill>
        <p:spPr>
          <a:xfrm>
            <a:off x="5952716" y="1676400"/>
            <a:ext cx="5849168" cy="2272030"/>
          </a:xfrm>
          <a:prstGeom prst="rect">
            <a:avLst/>
          </a:prstGeom>
        </p:spPr>
      </p:pic>
      <p:pic>
        <p:nvPicPr>
          <p:cNvPr id="8" name="Picture 7">
            <a:extLst>
              <a:ext uri="{FF2B5EF4-FFF2-40B4-BE49-F238E27FC236}">
                <a16:creationId xmlns:a16="http://schemas.microsoft.com/office/drawing/2014/main" id="{B26C9EA7-FBBF-EC41-521D-FA74CB3BDB82}"/>
              </a:ext>
            </a:extLst>
          </p:cNvPr>
          <p:cNvPicPr>
            <a:picLocks noChangeAspect="1"/>
          </p:cNvPicPr>
          <p:nvPr/>
        </p:nvPicPr>
        <p:blipFill>
          <a:blip r:embed="rId3"/>
          <a:stretch>
            <a:fillRect/>
          </a:stretch>
        </p:blipFill>
        <p:spPr>
          <a:xfrm>
            <a:off x="6324600" y="4191000"/>
            <a:ext cx="2191056" cy="2429214"/>
          </a:xfrm>
          <a:prstGeom prst="rect">
            <a:avLst/>
          </a:prstGeom>
        </p:spPr>
      </p:pic>
    </p:spTree>
    <p:extLst>
      <p:ext uri="{BB962C8B-B14F-4D97-AF65-F5344CB8AC3E}">
        <p14:creationId xmlns:p14="http://schemas.microsoft.com/office/powerpoint/2010/main" val="309081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97E341B-7F25-1029-4B3D-4AADCFAA30A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C1E7293-7BFC-1158-62BD-FB56FC162223}"/>
              </a:ext>
            </a:extLst>
          </p:cNvPr>
          <p:cNvSpPr>
            <a:spLocks noGrp="1"/>
          </p:cNvSpPr>
          <p:nvPr>
            <p:ph type="title"/>
          </p:nvPr>
        </p:nvSpPr>
        <p:spPr>
          <a:xfrm>
            <a:off x="3314700" y="533400"/>
            <a:ext cx="5562600" cy="1371600"/>
          </a:xfrm>
        </p:spPr>
        <p:txBody>
          <a:bodyPr>
            <a:normAutofit/>
          </a:bodyPr>
          <a:lstStyle/>
          <a:p>
            <a:r>
              <a:rPr lang="en-IN" dirty="0">
                <a:solidFill>
                  <a:srgbClr val="FF0000"/>
                </a:solidFill>
              </a:rPr>
              <a:t>Decision tree </a:t>
            </a:r>
            <a:r>
              <a:rPr lang="en-US" dirty="0">
                <a:solidFill>
                  <a:srgbClr val="FF0000"/>
                </a:solidFill>
              </a:rPr>
              <a:t>with PCA</a:t>
            </a:r>
            <a:endParaRPr lang="en-IN" dirty="0">
              <a:solidFill>
                <a:srgbClr val="FF0000"/>
              </a:solidFill>
            </a:endParaRPr>
          </a:p>
        </p:txBody>
      </p:sp>
      <p:sp>
        <p:nvSpPr>
          <p:cNvPr id="2" name="Content Placeholder 1">
            <a:extLst>
              <a:ext uri="{FF2B5EF4-FFF2-40B4-BE49-F238E27FC236}">
                <a16:creationId xmlns:a16="http://schemas.microsoft.com/office/drawing/2014/main" id="{D869951A-4093-5E0B-55F9-02CD525B4ADB}"/>
              </a:ext>
            </a:extLst>
          </p:cNvPr>
          <p:cNvSpPr>
            <a:spLocks noGrp="1"/>
          </p:cNvSpPr>
          <p:nvPr>
            <p:ph idx="1"/>
          </p:nvPr>
        </p:nvSpPr>
        <p:spPr>
          <a:xfrm>
            <a:off x="1295400" y="1981200"/>
            <a:ext cx="4191000" cy="2209800"/>
          </a:xfrm>
        </p:spPr>
        <p:txBody>
          <a:bodyPr>
            <a:normAutofit/>
          </a:bodyPr>
          <a:lstStyle/>
          <a:p>
            <a:r>
              <a:rPr lang="en-IN" sz="2100" dirty="0"/>
              <a:t>Hyperparameter tuning</a:t>
            </a:r>
          </a:p>
          <a:p>
            <a:r>
              <a:rPr lang="en-IN" sz="2100" dirty="0"/>
              <a:t>Model with optimal hyperparameters</a:t>
            </a:r>
          </a:p>
          <a:p>
            <a:r>
              <a:rPr lang="en-US" sz="2100" dirty="0"/>
              <a:t>Prediction on the train set</a:t>
            </a:r>
          </a:p>
          <a:p>
            <a:r>
              <a:rPr lang="en-US" sz="2100" dirty="0"/>
              <a:t>Prediction on the test set</a:t>
            </a:r>
          </a:p>
        </p:txBody>
      </p:sp>
      <p:pic>
        <p:nvPicPr>
          <p:cNvPr id="4" name="Picture 3">
            <a:extLst>
              <a:ext uri="{FF2B5EF4-FFF2-40B4-BE49-F238E27FC236}">
                <a16:creationId xmlns:a16="http://schemas.microsoft.com/office/drawing/2014/main" id="{638DC8B1-CD74-50BA-B816-FE2387530E61}"/>
              </a:ext>
            </a:extLst>
          </p:cNvPr>
          <p:cNvPicPr>
            <a:picLocks noChangeAspect="1"/>
          </p:cNvPicPr>
          <p:nvPr/>
        </p:nvPicPr>
        <p:blipFill>
          <a:blip r:embed="rId2"/>
          <a:stretch>
            <a:fillRect/>
          </a:stretch>
        </p:blipFill>
        <p:spPr>
          <a:xfrm>
            <a:off x="6705602" y="1742733"/>
            <a:ext cx="2819794" cy="2448267"/>
          </a:xfrm>
          <a:prstGeom prst="rect">
            <a:avLst/>
          </a:prstGeom>
        </p:spPr>
      </p:pic>
    </p:spTree>
    <p:extLst>
      <p:ext uri="{BB962C8B-B14F-4D97-AF65-F5344CB8AC3E}">
        <p14:creationId xmlns:p14="http://schemas.microsoft.com/office/powerpoint/2010/main" val="191118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9383044-480A-8FFC-606F-332F4C2F08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199BF1-CA04-ACE6-BD8A-AC4149672225}"/>
              </a:ext>
            </a:extLst>
          </p:cNvPr>
          <p:cNvSpPr>
            <a:spLocks noGrp="1"/>
          </p:cNvSpPr>
          <p:nvPr>
            <p:ph type="title"/>
          </p:nvPr>
        </p:nvSpPr>
        <p:spPr>
          <a:xfrm>
            <a:off x="3314700" y="533400"/>
            <a:ext cx="5562600" cy="1371600"/>
          </a:xfrm>
        </p:spPr>
        <p:txBody>
          <a:bodyPr>
            <a:normAutofit/>
          </a:bodyPr>
          <a:lstStyle/>
          <a:p>
            <a:r>
              <a:rPr lang="en-IN" dirty="0">
                <a:solidFill>
                  <a:srgbClr val="FF0000"/>
                </a:solidFill>
              </a:rPr>
              <a:t>Random forest with PCA</a:t>
            </a:r>
          </a:p>
        </p:txBody>
      </p:sp>
      <p:sp>
        <p:nvSpPr>
          <p:cNvPr id="2" name="Content Placeholder 1">
            <a:extLst>
              <a:ext uri="{FF2B5EF4-FFF2-40B4-BE49-F238E27FC236}">
                <a16:creationId xmlns:a16="http://schemas.microsoft.com/office/drawing/2014/main" id="{885D4278-BBA0-255A-2E7D-1DBC165DB5BE}"/>
              </a:ext>
            </a:extLst>
          </p:cNvPr>
          <p:cNvSpPr>
            <a:spLocks noGrp="1"/>
          </p:cNvSpPr>
          <p:nvPr>
            <p:ph idx="1"/>
          </p:nvPr>
        </p:nvSpPr>
        <p:spPr>
          <a:xfrm>
            <a:off x="1295400" y="1981200"/>
            <a:ext cx="5943600" cy="4495800"/>
          </a:xfrm>
        </p:spPr>
        <p:txBody>
          <a:bodyPr>
            <a:normAutofit/>
          </a:bodyPr>
          <a:lstStyle/>
          <a:p>
            <a:r>
              <a:rPr lang="en-IN" sz="2100" dirty="0"/>
              <a:t>Hyperparameter tuning</a:t>
            </a:r>
          </a:p>
          <a:p>
            <a:r>
              <a:rPr lang="en-IN" sz="2100" dirty="0"/>
              <a:t>Model with optimal hyperparameters</a:t>
            </a:r>
          </a:p>
          <a:p>
            <a:r>
              <a:rPr lang="en-US" sz="2100" dirty="0"/>
              <a:t>Prediction on the train set</a:t>
            </a:r>
          </a:p>
          <a:p>
            <a:r>
              <a:rPr lang="en-US" sz="2100" dirty="0"/>
              <a:t>Prediction on the test set</a:t>
            </a:r>
          </a:p>
          <a:p>
            <a:endParaRPr lang="en-US" sz="2100" dirty="0"/>
          </a:p>
          <a:p>
            <a:pPr algn="l"/>
            <a:r>
              <a:rPr lang="en-US" sz="1600" b="1" i="0" dirty="0">
                <a:solidFill>
                  <a:srgbClr val="000000"/>
                </a:solidFill>
                <a:effectLst/>
                <a:latin typeface="Helvetica Neue"/>
              </a:rPr>
              <a:t>Final conclusion with PCA</a:t>
            </a:r>
          </a:p>
          <a:p>
            <a:pPr algn="l"/>
            <a:r>
              <a:rPr lang="en-US" sz="1600" b="0" i="0" dirty="0">
                <a:solidFill>
                  <a:srgbClr val="000000"/>
                </a:solidFill>
                <a:effectLst/>
                <a:latin typeface="Helvetica Neue"/>
              </a:rPr>
              <a:t>After trying several models we can see that for </a:t>
            </a:r>
            <a:r>
              <a:rPr lang="en-US" sz="1600" b="0" i="0" dirty="0" err="1">
                <a:solidFill>
                  <a:srgbClr val="000000"/>
                </a:solidFill>
                <a:effectLst/>
                <a:latin typeface="Helvetica Neue"/>
              </a:rPr>
              <a:t>acheiving</a:t>
            </a:r>
            <a:r>
              <a:rPr lang="en-US" sz="1600" b="0" i="0" dirty="0">
                <a:solidFill>
                  <a:srgbClr val="000000"/>
                </a:solidFill>
                <a:effectLst/>
                <a:latin typeface="Helvetica Neue"/>
              </a:rPr>
              <a:t> the best sensitivity, which was our ultimate goal, the classic Logistic regression or the SVM models preforms well. For both the models the sensitivity was </a:t>
            </a:r>
            <a:r>
              <a:rPr lang="en-US" sz="1600" b="0" i="0" dirty="0" err="1">
                <a:solidFill>
                  <a:srgbClr val="000000"/>
                </a:solidFill>
                <a:effectLst/>
                <a:latin typeface="Helvetica Neue"/>
              </a:rPr>
              <a:t>approx</a:t>
            </a:r>
            <a:r>
              <a:rPr lang="en-US" sz="1600" b="0" i="0" dirty="0">
                <a:solidFill>
                  <a:srgbClr val="000000"/>
                </a:solidFill>
                <a:effectLst/>
                <a:latin typeface="Helvetica Neue"/>
              </a:rPr>
              <a:t> 81%. Also we have good accuracy of </a:t>
            </a:r>
            <a:r>
              <a:rPr lang="en-US" sz="1600" b="0" i="0" dirty="0" err="1">
                <a:solidFill>
                  <a:srgbClr val="000000"/>
                </a:solidFill>
                <a:effectLst/>
                <a:latin typeface="Helvetica Neue"/>
              </a:rPr>
              <a:t>apporx</a:t>
            </a:r>
            <a:r>
              <a:rPr lang="en-US" sz="1600" b="0" i="0" dirty="0">
                <a:solidFill>
                  <a:srgbClr val="000000"/>
                </a:solidFill>
                <a:effectLst/>
                <a:latin typeface="Helvetica Neue"/>
              </a:rPr>
              <a:t> 85%.</a:t>
            </a:r>
          </a:p>
          <a:p>
            <a:endParaRPr lang="en-US" sz="2100" dirty="0"/>
          </a:p>
        </p:txBody>
      </p:sp>
      <p:pic>
        <p:nvPicPr>
          <p:cNvPr id="6" name="Picture 5">
            <a:extLst>
              <a:ext uri="{FF2B5EF4-FFF2-40B4-BE49-F238E27FC236}">
                <a16:creationId xmlns:a16="http://schemas.microsoft.com/office/drawing/2014/main" id="{DDF3739D-1B49-6930-33DD-240572CC4040}"/>
              </a:ext>
            </a:extLst>
          </p:cNvPr>
          <p:cNvPicPr>
            <a:picLocks noChangeAspect="1"/>
          </p:cNvPicPr>
          <p:nvPr/>
        </p:nvPicPr>
        <p:blipFill>
          <a:blip r:embed="rId2"/>
          <a:stretch>
            <a:fillRect/>
          </a:stretch>
        </p:blipFill>
        <p:spPr>
          <a:xfrm>
            <a:off x="7634114" y="1790519"/>
            <a:ext cx="2486372" cy="2591162"/>
          </a:xfrm>
          <a:prstGeom prst="rect">
            <a:avLst/>
          </a:prstGeom>
        </p:spPr>
      </p:pic>
    </p:spTree>
    <p:extLst>
      <p:ext uri="{BB962C8B-B14F-4D97-AF65-F5344CB8AC3E}">
        <p14:creationId xmlns:p14="http://schemas.microsoft.com/office/powerpoint/2010/main" val="421591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A5A9341-7E75-9D9B-77E9-4A7EE3FD98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6B3B95E-BBB7-FA62-12C3-43A4A721F31D}"/>
              </a:ext>
            </a:extLst>
          </p:cNvPr>
          <p:cNvSpPr>
            <a:spLocks noGrp="1"/>
          </p:cNvSpPr>
          <p:nvPr>
            <p:ph type="title"/>
          </p:nvPr>
        </p:nvSpPr>
        <p:spPr>
          <a:xfrm>
            <a:off x="762000" y="533400"/>
            <a:ext cx="9220200" cy="1371600"/>
          </a:xfrm>
        </p:spPr>
        <p:txBody>
          <a:bodyPr>
            <a:normAutofit/>
          </a:bodyPr>
          <a:lstStyle/>
          <a:p>
            <a:r>
              <a:rPr lang="en-IN" dirty="0">
                <a:solidFill>
                  <a:srgbClr val="FF0000"/>
                </a:solidFill>
              </a:rPr>
              <a:t>without PCA</a:t>
            </a:r>
            <a:br>
              <a:rPr lang="en-IN" dirty="0">
                <a:solidFill>
                  <a:srgbClr val="FF0000"/>
                </a:solidFill>
              </a:rPr>
            </a:br>
            <a:r>
              <a:rPr lang="en-US" dirty="0">
                <a:solidFill>
                  <a:srgbClr val="FF0000"/>
                </a:solidFill>
              </a:rPr>
              <a:t>Logistic regression with No PCA</a:t>
            </a:r>
            <a:endParaRPr lang="en-IN" dirty="0">
              <a:solidFill>
                <a:srgbClr val="FF0000"/>
              </a:solidFill>
            </a:endParaRPr>
          </a:p>
        </p:txBody>
      </p:sp>
      <p:sp>
        <p:nvSpPr>
          <p:cNvPr id="2" name="Content Placeholder 1">
            <a:extLst>
              <a:ext uri="{FF2B5EF4-FFF2-40B4-BE49-F238E27FC236}">
                <a16:creationId xmlns:a16="http://schemas.microsoft.com/office/drawing/2014/main" id="{004BDAED-910A-AAAE-35A4-6B22C35521B4}"/>
              </a:ext>
            </a:extLst>
          </p:cNvPr>
          <p:cNvSpPr>
            <a:spLocks noGrp="1"/>
          </p:cNvSpPr>
          <p:nvPr>
            <p:ph idx="1"/>
          </p:nvPr>
        </p:nvSpPr>
        <p:spPr>
          <a:xfrm>
            <a:off x="1295400" y="1981200"/>
            <a:ext cx="5943600" cy="4495800"/>
          </a:xfrm>
        </p:spPr>
        <p:txBody>
          <a:bodyPr>
            <a:normAutofit fontScale="85000" lnSpcReduction="20000"/>
          </a:bodyPr>
          <a:lstStyle/>
          <a:p>
            <a:r>
              <a:rPr lang="en-IN" sz="2100" dirty="0"/>
              <a:t>Model analysis</a:t>
            </a:r>
          </a:p>
          <a:p>
            <a:r>
              <a:rPr lang="en-US" sz="2100" dirty="0"/>
              <a:t>Coarse tuning (</a:t>
            </a:r>
            <a:r>
              <a:rPr lang="en-US" sz="2100" dirty="0" err="1"/>
              <a:t>Auto+Manual</a:t>
            </a:r>
            <a:r>
              <a:rPr lang="en-US" sz="2100" dirty="0"/>
              <a:t>)</a:t>
            </a:r>
            <a:endParaRPr lang="en-IN" sz="2100" dirty="0"/>
          </a:p>
          <a:p>
            <a:r>
              <a:rPr lang="en-US" sz="2100" dirty="0"/>
              <a:t>Feature Selection Using RFE</a:t>
            </a:r>
            <a:endParaRPr lang="en-IN" sz="2100" dirty="0"/>
          </a:p>
          <a:p>
            <a:r>
              <a:rPr lang="en-IN" sz="2100" dirty="0"/>
              <a:t>Model with RFE selected columns</a:t>
            </a:r>
          </a:p>
          <a:p>
            <a:r>
              <a:rPr lang="en-US" sz="2100" dirty="0"/>
              <a:t>Checking VIFs</a:t>
            </a:r>
            <a:endParaRPr lang="en-IN" sz="2100" dirty="0"/>
          </a:p>
          <a:p>
            <a:r>
              <a:rPr lang="en-US" sz="2100" dirty="0"/>
              <a:t>Removing unnecessary columns</a:t>
            </a:r>
          </a:p>
          <a:p>
            <a:r>
              <a:rPr lang="en-US" sz="2100" dirty="0"/>
              <a:t>Model performance on the train set</a:t>
            </a:r>
          </a:p>
          <a:p>
            <a:r>
              <a:rPr lang="en-US" sz="2100" dirty="0"/>
              <a:t>Analysis of the curve</a:t>
            </a:r>
          </a:p>
          <a:p>
            <a:pPr lvl="1"/>
            <a:r>
              <a:rPr lang="en-US" sz="1700" dirty="0"/>
              <a:t>Accuracy - Becomes stable around 0.6</a:t>
            </a:r>
          </a:p>
          <a:p>
            <a:pPr lvl="1"/>
            <a:r>
              <a:rPr lang="en-US" sz="1700" dirty="0"/>
              <a:t>Sensitivity - Decreases with the increased </a:t>
            </a:r>
            <a:r>
              <a:rPr lang="en-US" sz="1700" dirty="0" err="1"/>
              <a:t>probablity</a:t>
            </a:r>
            <a:r>
              <a:rPr lang="en-US" sz="1700" dirty="0"/>
              <a:t>.</a:t>
            </a:r>
          </a:p>
          <a:p>
            <a:pPr lvl="1"/>
            <a:r>
              <a:rPr lang="en-US" sz="1700" dirty="0"/>
              <a:t>Specificity - Increases with the increasing </a:t>
            </a:r>
            <a:r>
              <a:rPr lang="en-US" sz="1700" dirty="0" err="1"/>
              <a:t>probablity</a:t>
            </a:r>
            <a:r>
              <a:rPr lang="en-US" sz="1700" dirty="0"/>
              <a:t>.</a:t>
            </a:r>
          </a:p>
          <a:p>
            <a:r>
              <a:rPr lang="en-US" sz="2100" dirty="0"/>
              <a:t>At point 0.6 where the three parameters cut each other, we can see that there is a balance between sensitivity and specificity with a good accuracy</a:t>
            </a:r>
          </a:p>
        </p:txBody>
      </p:sp>
      <p:pic>
        <p:nvPicPr>
          <p:cNvPr id="4" name="Picture 3">
            <a:extLst>
              <a:ext uri="{FF2B5EF4-FFF2-40B4-BE49-F238E27FC236}">
                <a16:creationId xmlns:a16="http://schemas.microsoft.com/office/drawing/2014/main" id="{B46A6B59-52D9-5D85-16F3-0E8C1FB322EB}"/>
              </a:ext>
            </a:extLst>
          </p:cNvPr>
          <p:cNvPicPr>
            <a:picLocks noChangeAspect="1"/>
          </p:cNvPicPr>
          <p:nvPr/>
        </p:nvPicPr>
        <p:blipFill>
          <a:blip r:embed="rId2"/>
          <a:stretch>
            <a:fillRect/>
          </a:stretch>
        </p:blipFill>
        <p:spPr>
          <a:xfrm>
            <a:off x="6934200" y="1943100"/>
            <a:ext cx="4744112" cy="3200847"/>
          </a:xfrm>
          <a:prstGeom prst="rect">
            <a:avLst/>
          </a:prstGeom>
        </p:spPr>
      </p:pic>
    </p:spTree>
    <p:extLst>
      <p:ext uri="{BB962C8B-B14F-4D97-AF65-F5344CB8AC3E}">
        <p14:creationId xmlns:p14="http://schemas.microsoft.com/office/powerpoint/2010/main" val="279903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412E1D3-3451-2DCD-CD04-FAEDBCD7BC8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77CD9FA-0475-7B0E-BC43-7AEC5100E701}"/>
              </a:ext>
            </a:extLst>
          </p:cNvPr>
          <p:cNvSpPr>
            <a:spLocks noGrp="1"/>
          </p:cNvSpPr>
          <p:nvPr>
            <p:ph type="title"/>
          </p:nvPr>
        </p:nvSpPr>
        <p:spPr>
          <a:xfrm>
            <a:off x="762000" y="533400"/>
            <a:ext cx="9220200" cy="1371600"/>
          </a:xfrm>
        </p:spPr>
        <p:txBody>
          <a:bodyPr>
            <a:normAutofit/>
          </a:bodyPr>
          <a:lstStyle/>
          <a:p>
            <a:r>
              <a:rPr lang="en-IN" dirty="0">
                <a:solidFill>
                  <a:srgbClr val="FF0000"/>
                </a:solidFill>
              </a:rPr>
              <a:t>ROC Curve</a:t>
            </a:r>
          </a:p>
        </p:txBody>
      </p:sp>
      <p:pic>
        <p:nvPicPr>
          <p:cNvPr id="6" name="Picture 5">
            <a:extLst>
              <a:ext uri="{FF2B5EF4-FFF2-40B4-BE49-F238E27FC236}">
                <a16:creationId xmlns:a16="http://schemas.microsoft.com/office/drawing/2014/main" id="{86B0D4AF-0D2A-9A9E-DCAA-613305E2B639}"/>
              </a:ext>
            </a:extLst>
          </p:cNvPr>
          <p:cNvPicPr>
            <a:picLocks noChangeAspect="1"/>
          </p:cNvPicPr>
          <p:nvPr/>
        </p:nvPicPr>
        <p:blipFill>
          <a:blip r:embed="rId2"/>
          <a:stretch>
            <a:fillRect/>
          </a:stretch>
        </p:blipFill>
        <p:spPr>
          <a:xfrm>
            <a:off x="1524000" y="1905000"/>
            <a:ext cx="4876800" cy="4687949"/>
          </a:xfrm>
          <a:prstGeom prst="rect">
            <a:avLst/>
          </a:prstGeom>
        </p:spPr>
      </p:pic>
    </p:spTree>
    <p:extLst>
      <p:ext uri="{BB962C8B-B14F-4D97-AF65-F5344CB8AC3E}">
        <p14:creationId xmlns:p14="http://schemas.microsoft.com/office/powerpoint/2010/main" val="370741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4DEF4E6-96C1-007D-0F50-556D6B1ABB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2F7B15-4ADF-0A80-BF94-43B407D4F3EA}"/>
              </a:ext>
            </a:extLst>
          </p:cNvPr>
          <p:cNvSpPr>
            <a:spLocks noGrp="1"/>
          </p:cNvSpPr>
          <p:nvPr>
            <p:ph type="title"/>
          </p:nvPr>
        </p:nvSpPr>
        <p:spPr>
          <a:xfrm>
            <a:off x="762000" y="533400"/>
            <a:ext cx="9220200" cy="1371600"/>
          </a:xfrm>
        </p:spPr>
        <p:txBody>
          <a:bodyPr>
            <a:normAutofit/>
          </a:bodyPr>
          <a:lstStyle/>
          <a:p>
            <a:r>
              <a:rPr lang="en-IN" dirty="0">
                <a:solidFill>
                  <a:srgbClr val="FF0000"/>
                </a:solidFill>
              </a:rPr>
              <a:t>without PCA</a:t>
            </a:r>
            <a:br>
              <a:rPr lang="en-IN" dirty="0">
                <a:solidFill>
                  <a:srgbClr val="FF0000"/>
                </a:solidFill>
              </a:rPr>
            </a:br>
            <a:r>
              <a:rPr lang="en-US" dirty="0">
                <a:solidFill>
                  <a:srgbClr val="FF0000"/>
                </a:solidFill>
              </a:rPr>
              <a:t>Logistic regression with No PCA</a:t>
            </a:r>
            <a:endParaRPr lang="en-IN" dirty="0">
              <a:solidFill>
                <a:srgbClr val="FF0000"/>
              </a:solidFill>
            </a:endParaRPr>
          </a:p>
        </p:txBody>
      </p:sp>
      <p:sp>
        <p:nvSpPr>
          <p:cNvPr id="2" name="Content Placeholder 1">
            <a:extLst>
              <a:ext uri="{FF2B5EF4-FFF2-40B4-BE49-F238E27FC236}">
                <a16:creationId xmlns:a16="http://schemas.microsoft.com/office/drawing/2014/main" id="{2F2D62F6-F8F0-55D5-D24A-C8B266F42F07}"/>
              </a:ext>
            </a:extLst>
          </p:cNvPr>
          <p:cNvSpPr>
            <a:spLocks noGrp="1"/>
          </p:cNvSpPr>
          <p:nvPr>
            <p:ph idx="1"/>
          </p:nvPr>
        </p:nvSpPr>
        <p:spPr>
          <a:xfrm>
            <a:off x="1295400" y="1981200"/>
            <a:ext cx="5943600" cy="4495800"/>
          </a:xfrm>
        </p:spPr>
        <p:txBody>
          <a:bodyPr>
            <a:normAutofit/>
          </a:bodyPr>
          <a:lstStyle/>
          <a:p>
            <a:r>
              <a:rPr lang="en-US" sz="2100" dirty="0"/>
              <a:t>Final conclusion with no PCA</a:t>
            </a:r>
          </a:p>
          <a:p>
            <a:r>
              <a:rPr lang="en-US" sz="2100" dirty="0"/>
              <a:t>We can see that the logistic model with no PCA has good sensitivity and accuracy, which are comparable to the models with PCA. So, we can go for the more simplistic model such as logistic regression with PCA as it </a:t>
            </a:r>
            <a:r>
              <a:rPr lang="en-US" sz="2100" dirty="0" err="1"/>
              <a:t>expliains</a:t>
            </a:r>
            <a:r>
              <a:rPr lang="en-US" sz="2100" dirty="0"/>
              <a:t> the important predictor variables as well as the significance of each variable. The model also </a:t>
            </a:r>
            <a:r>
              <a:rPr lang="en-US" sz="2100" dirty="0" err="1"/>
              <a:t>hels</a:t>
            </a:r>
            <a:r>
              <a:rPr lang="en-US" sz="2100" dirty="0"/>
              <a:t> us to identify the variables which should be act upon for making the decision of the to be churned customers. Hence, the model is more relevant in terms of explaining to the business.</a:t>
            </a:r>
          </a:p>
        </p:txBody>
      </p:sp>
      <p:pic>
        <p:nvPicPr>
          <p:cNvPr id="6" name="Picture 5">
            <a:extLst>
              <a:ext uri="{FF2B5EF4-FFF2-40B4-BE49-F238E27FC236}">
                <a16:creationId xmlns:a16="http://schemas.microsoft.com/office/drawing/2014/main" id="{CA7EE345-BECD-6CC1-9C40-E97ACDFDE2ED}"/>
              </a:ext>
            </a:extLst>
          </p:cNvPr>
          <p:cNvPicPr>
            <a:picLocks noChangeAspect="1"/>
          </p:cNvPicPr>
          <p:nvPr/>
        </p:nvPicPr>
        <p:blipFill>
          <a:blip r:embed="rId2"/>
          <a:stretch>
            <a:fillRect/>
          </a:stretch>
        </p:blipFill>
        <p:spPr>
          <a:xfrm>
            <a:off x="7696200" y="1870364"/>
            <a:ext cx="2819794" cy="2505425"/>
          </a:xfrm>
          <a:prstGeom prst="rect">
            <a:avLst/>
          </a:prstGeom>
        </p:spPr>
      </p:pic>
    </p:spTree>
    <p:extLst>
      <p:ext uri="{BB962C8B-B14F-4D97-AF65-F5344CB8AC3E}">
        <p14:creationId xmlns:p14="http://schemas.microsoft.com/office/powerpoint/2010/main" val="346631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18721A8-BE41-4200-2886-52EA9484E9E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66CB434-3CAA-4D15-0EE0-74B39B1EA3FE}"/>
              </a:ext>
            </a:extLst>
          </p:cNvPr>
          <p:cNvSpPr>
            <a:spLocks noGrp="1"/>
          </p:cNvSpPr>
          <p:nvPr>
            <p:ph type="title"/>
          </p:nvPr>
        </p:nvSpPr>
        <p:spPr>
          <a:xfrm>
            <a:off x="762000" y="533400"/>
            <a:ext cx="10058400" cy="914400"/>
          </a:xfrm>
        </p:spPr>
        <p:txBody>
          <a:bodyPr>
            <a:normAutofit/>
          </a:bodyPr>
          <a:lstStyle/>
          <a:p>
            <a:r>
              <a:rPr lang="en-IN" dirty="0">
                <a:solidFill>
                  <a:srgbClr val="FF0000"/>
                </a:solidFill>
              </a:rPr>
              <a:t>Business recommendation</a:t>
            </a:r>
          </a:p>
        </p:txBody>
      </p:sp>
      <p:sp>
        <p:nvSpPr>
          <p:cNvPr id="2" name="Content Placeholder 1">
            <a:extLst>
              <a:ext uri="{FF2B5EF4-FFF2-40B4-BE49-F238E27FC236}">
                <a16:creationId xmlns:a16="http://schemas.microsoft.com/office/drawing/2014/main" id="{CA06FD07-5AC5-8EA6-AE1D-ED649D2DBD08}"/>
              </a:ext>
            </a:extLst>
          </p:cNvPr>
          <p:cNvSpPr>
            <a:spLocks noGrp="1"/>
          </p:cNvSpPr>
          <p:nvPr>
            <p:ph idx="1"/>
          </p:nvPr>
        </p:nvSpPr>
        <p:spPr>
          <a:xfrm>
            <a:off x="762000" y="1295400"/>
            <a:ext cx="10896600" cy="5181600"/>
          </a:xfrm>
        </p:spPr>
        <p:txBody>
          <a:bodyPr>
            <a:normAutofit lnSpcReduction="10000"/>
          </a:bodyPr>
          <a:lstStyle/>
          <a:p>
            <a:pPr marL="457200" indent="-457200">
              <a:buFont typeface="+mj-lt"/>
              <a:buAutoNum type="arabicPeriod"/>
            </a:pPr>
            <a:r>
              <a:rPr lang="en-US" sz="2100" dirty="0"/>
              <a:t>Target the customers, whose minutes of usage of the incoming local calls and outgoing ISD calls are less in the action phase (mostly in the month of August).</a:t>
            </a:r>
          </a:p>
          <a:p>
            <a:pPr marL="457200" indent="-457200">
              <a:buFont typeface="+mj-lt"/>
              <a:buAutoNum type="arabicPeriod"/>
            </a:pPr>
            <a:r>
              <a:rPr lang="en-US" sz="2100" dirty="0"/>
              <a:t>Target the customers, whose outgoing others charge in July and incoming others on August are less.</a:t>
            </a:r>
          </a:p>
          <a:p>
            <a:pPr marL="457200" indent="-457200">
              <a:buFont typeface="+mj-lt"/>
              <a:buAutoNum type="arabicPeriod"/>
            </a:pPr>
            <a:r>
              <a:rPr lang="en-US" sz="2100" dirty="0"/>
              <a:t>Also, the customers having value based cost in the action phase increased are more likely to churn than the other customers. Hence, these customers may be a good target to provide offer.</a:t>
            </a:r>
          </a:p>
          <a:p>
            <a:pPr marL="457200" indent="-457200">
              <a:buFont typeface="+mj-lt"/>
              <a:buAutoNum type="arabicPeriod"/>
            </a:pPr>
            <a:r>
              <a:rPr lang="en-US" sz="2100" dirty="0"/>
              <a:t>Customers, whose monthly 3G recharge in August is more, are likely to be churned.</a:t>
            </a:r>
          </a:p>
          <a:p>
            <a:pPr marL="457200" indent="-457200">
              <a:buFont typeface="+mj-lt"/>
              <a:buAutoNum type="arabicPeriod"/>
            </a:pPr>
            <a:r>
              <a:rPr lang="en-US" sz="2100" dirty="0"/>
              <a:t>Customers having decreasing STD incoming minutes of usage for operators T to fixed lines of T for the month of August are more likely to churn.</a:t>
            </a:r>
          </a:p>
          <a:p>
            <a:pPr marL="457200" indent="-457200">
              <a:buFont typeface="+mj-lt"/>
              <a:buAutoNum type="arabicPeriod"/>
            </a:pPr>
            <a:r>
              <a:rPr lang="en-US" sz="2100" dirty="0"/>
              <a:t>Customers decreasing monthly 2g usage for August are most probable to churn.</a:t>
            </a:r>
          </a:p>
          <a:p>
            <a:pPr marL="457200" indent="-457200">
              <a:buFont typeface="+mj-lt"/>
              <a:buAutoNum type="arabicPeriod"/>
            </a:pPr>
            <a:r>
              <a:rPr lang="en-US" sz="2100" dirty="0"/>
              <a:t>Customers having decreasing incoming minutes of usage for operators T to fixed lines of T for August are more likely to churn.</a:t>
            </a:r>
          </a:p>
          <a:p>
            <a:pPr marL="457200" indent="-457200">
              <a:buFont typeface="+mj-lt"/>
              <a:buAutoNum type="arabicPeriod"/>
            </a:pPr>
            <a:r>
              <a:rPr lang="en-US" sz="2100" dirty="0"/>
              <a:t>roam_og_mou_8 variables have positive coefficients (0.7135). That means for the customers, whose roaming outgoing minutes of usage is increasing are more likely to churn.</a:t>
            </a:r>
          </a:p>
        </p:txBody>
      </p:sp>
    </p:spTree>
    <p:extLst>
      <p:ext uri="{BB962C8B-B14F-4D97-AF65-F5344CB8AC3E}">
        <p14:creationId xmlns:p14="http://schemas.microsoft.com/office/powerpoint/2010/main" val="238475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9D7EE9A-4CED-457D-B237-881BE4BA2D3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94413C0-8277-1937-5CB2-CF988CA7105A}"/>
              </a:ext>
            </a:extLst>
          </p:cNvPr>
          <p:cNvSpPr>
            <a:spLocks noGrp="1"/>
          </p:cNvSpPr>
          <p:nvPr>
            <p:ph type="title"/>
          </p:nvPr>
        </p:nvSpPr>
        <p:spPr>
          <a:xfrm>
            <a:off x="762000" y="533400"/>
            <a:ext cx="10058400" cy="914400"/>
          </a:xfrm>
        </p:spPr>
        <p:txBody>
          <a:bodyPr>
            <a:normAutofit fontScale="90000"/>
          </a:bodyPr>
          <a:lstStyle/>
          <a:p>
            <a:r>
              <a:rPr lang="en-US" dirty="0">
                <a:solidFill>
                  <a:srgbClr val="FF0000"/>
                </a:solidFill>
              </a:rPr>
              <a:t>Plots of important predictors for churn and non churn customers</a:t>
            </a:r>
            <a:endParaRPr lang="en-IN" dirty="0">
              <a:solidFill>
                <a:srgbClr val="FF0000"/>
              </a:solidFill>
            </a:endParaRPr>
          </a:p>
        </p:txBody>
      </p:sp>
      <p:sp>
        <p:nvSpPr>
          <p:cNvPr id="2" name="Content Placeholder 1">
            <a:extLst>
              <a:ext uri="{FF2B5EF4-FFF2-40B4-BE49-F238E27FC236}">
                <a16:creationId xmlns:a16="http://schemas.microsoft.com/office/drawing/2014/main" id="{F6B3A98A-C7C2-84AA-C96E-7953CEA96FFF}"/>
              </a:ext>
            </a:extLst>
          </p:cNvPr>
          <p:cNvSpPr>
            <a:spLocks noGrp="1"/>
          </p:cNvSpPr>
          <p:nvPr>
            <p:ph idx="1"/>
          </p:nvPr>
        </p:nvSpPr>
        <p:spPr>
          <a:xfrm>
            <a:off x="762000" y="2133600"/>
            <a:ext cx="4800600" cy="990600"/>
          </a:xfrm>
        </p:spPr>
        <p:txBody>
          <a:bodyPr>
            <a:normAutofit/>
          </a:bodyPr>
          <a:lstStyle/>
          <a:p>
            <a:r>
              <a:rPr lang="en-US" sz="1600" b="0" i="0" dirty="0">
                <a:solidFill>
                  <a:srgbClr val="000000"/>
                </a:solidFill>
                <a:effectLst/>
                <a:latin typeface="Helvetica Neue"/>
              </a:rPr>
              <a:t>We can see that for the churn customers the minutes of usage for the month of August is mostly populated on the lower side than the non churn customers.</a:t>
            </a:r>
            <a:endParaRPr lang="en-US" sz="2100" dirty="0"/>
          </a:p>
        </p:txBody>
      </p:sp>
      <p:pic>
        <p:nvPicPr>
          <p:cNvPr id="4" name="Picture 3">
            <a:extLst>
              <a:ext uri="{FF2B5EF4-FFF2-40B4-BE49-F238E27FC236}">
                <a16:creationId xmlns:a16="http://schemas.microsoft.com/office/drawing/2014/main" id="{9321F5DA-C973-D2CF-8C54-A8D2B4A8CFC3}"/>
              </a:ext>
            </a:extLst>
          </p:cNvPr>
          <p:cNvPicPr>
            <a:picLocks noChangeAspect="1"/>
          </p:cNvPicPr>
          <p:nvPr/>
        </p:nvPicPr>
        <p:blipFill>
          <a:blip r:embed="rId2"/>
          <a:stretch>
            <a:fillRect/>
          </a:stretch>
        </p:blipFill>
        <p:spPr>
          <a:xfrm>
            <a:off x="533400" y="3581400"/>
            <a:ext cx="4584152" cy="2590800"/>
          </a:xfrm>
          <a:prstGeom prst="rect">
            <a:avLst/>
          </a:prstGeom>
        </p:spPr>
      </p:pic>
      <p:pic>
        <p:nvPicPr>
          <p:cNvPr id="6" name="Picture 5">
            <a:extLst>
              <a:ext uri="{FF2B5EF4-FFF2-40B4-BE49-F238E27FC236}">
                <a16:creationId xmlns:a16="http://schemas.microsoft.com/office/drawing/2014/main" id="{3F33F177-45DE-723F-FF0E-2D35E8F0EC30}"/>
              </a:ext>
            </a:extLst>
          </p:cNvPr>
          <p:cNvPicPr>
            <a:picLocks noChangeAspect="1"/>
          </p:cNvPicPr>
          <p:nvPr/>
        </p:nvPicPr>
        <p:blipFill>
          <a:blip r:embed="rId3"/>
          <a:stretch>
            <a:fillRect/>
          </a:stretch>
        </p:blipFill>
        <p:spPr>
          <a:xfrm>
            <a:off x="6248400" y="3635024"/>
            <a:ext cx="4359165" cy="2689576"/>
          </a:xfrm>
          <a:prstGeom prst="rect">
            <a:avLst/>
          </a:prstGeom>
        </p:spPr>
      </p:pic>
      <p:sp>
        <p:nvSpPr>
          <p:cNvPr id="7" name="Content Placeholder 1">
            <a:extLst>
              <a:ext uri="{FF2B5EF4-FFF2-40B4-BE49-F238E27FC236}">
                <a16:creationId xmlns:a16="http://schemas.microsoft.com/office/drawing/2014/main" id="{6EDA0863-D69E-0729-9700-BB414EF941AE}"/>
              </a:ext>
            </a:extLst>
          </p:cNvPr>
          <p:cNvSpPr txBox="1">
            <a:spLocks/>
          </p:cNvSpPr>
          <p:nvPr/>
        </p:nvSpPr>
        <p:spPr>
          <a:xfrm>
            <a:off x="6324600" y="2046112"/>
            <a:ext cx="4800600" cy="1176864"/>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600" dirty="0">
                <a:solidFill>
                  <a:srgbClr val="000000"/>
                </a:solidFill>
                <a:latin typeface="Helvetica Neue"/>
              </a:rPr>
              <a:t>We can see that the ISD outgoing minutes of usage for the month of August for churn customers is dense approximately to zero. On the other hand for the non churn customers it is little more than the churn customers.</a:t>
            </a:r>
          </a:p>
        </p:txBody>
      </p:sp>
    </p:spTree>
    <p:extLst>
      <p:ext uri="{BB962C8B-B14F-4D97-AF65-F5344CB8AC3E}">
        <p14:creationId xmlns:p14="http://schemas.microsoft.com/office/powerpoint/2010/main" val="480342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7BE3F5E-A639-B452-0EE9-CD9520F5B9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736EF7D-322C-91F5-32E8-4605337F0924}"/>
              </a:ext>
            </a:extLst>
          </p:cNvPr>
          <p:cNvSpPr>
            <a:spLocks noGrp="1"/>
          </p:cNvSpPr>
          <p:nvPr>
            <p:ph type="title"/>
          </p:nvPr>
        </p:nvSpPr>
        <p:spPr>
          <a:xfrm>
            <a:off x="762000" y="533400"/>
            <a:ext cx="10058400" cy="914400"/>
          </a:xfrm>
        </p:spPr>
        <p:txBody>
          <a:bodyPr>
            <a:normAutofit fontScale="90000"/>
          </a:bodyPr>
          <a:lstStyle/>
          <a:p>
            <a:r>
              <a:rPr lang="en-US" dirty="0">
                <a:solidFill>
                  <a:srgbClr val="FF0000"/>
                </a:solidFill>
              </a:rPr>
              <a:t>Plots of important predictors for churn and non churn customers</a:t>
            </a:r>
            <a:endParaRPr lang="en-IN" dirty="0">
              <a:solidFill>
                <a:srgbClr val="FF0000"/>
              </a:solidFill>
            </a:endParaRPr>
          </a:p>
        </p:txBody>
      </p:sp>
      <p:sp>
        <p:nvSpPr>
          <p:cNvPr id="2" name="Content Placeholder 1">
            <a:extLst>
              <a:ext uri="{FF2B5EF4-FFF2-40B4-BE49-F238E27FC236}">
                <a16:creationId xmlns:a16="http://schemas.microsoft.com/office/drawing/2014/main" id="{A44FAB55-6897-BBB9-ECF1-203BF8BAF76B}"/>
              </a:ext>
            </a:extLst>
          </p:cNvPr>
          <p:cNvSpPr>
            <a:spLocks noGrp="1"/>
          </p:cNvSpPr>
          <p:nvPr>
            <p:ph idx="1"/>
          </p:nvPr>
        </p:nvSpPr>
        <p:spPr>
          <a:xfrm>
            <a:off x="762000" y="1752600"/>
            <a:ext cx="11049000" cy="762000"/>
          </a:xfrm>
        </p:spPr>
        <p:txBody>
          <a:bodyPr>
            <a:normAutofit/>
          </a:bodyPr>
          <a:lstStyle/>
          <a:p>
            <a:r>
              <a:rPr lang="en-US" sz="2000" b="0" i="0" dirty="0">
                <a:solidFill>
                  <a:srgbClr val="000000"/>
                </a:solidFill>
                <a:effectLst/>
                <a:latin typeface="Helvetica Neue"/>
              </a:rPr>
              <a:t>The number of monthly 3g data for August for the churn customers are very much populated around 1, whereas of non churn customers it spread across various numbers.</a:t>
            </a:r>
            <a:endParaRPr lang="en-US" sz="3600" dirty="0"/>
          </a:p>
        </p:txBody>
      </p:sp>
      <p:pic>
        <p:nvPicPr>
          <p:cNvPr id="8" name="Picture 7">
            <a:extLst>
              <a:ext uri="{FF2B5EF4-FFF2-40B4-BE49-F238E27FC236}">
                <a16:creationId xmlns:a16="http://schemas.microsoft.com/office/drawing/2014/main" id="{7CBD351D-26B0-05E3-3206-67DDD7B37E7E}"/>
              </a:ext>
            </a:extLst>
          </p:cNvPr>
          <p:cNvPicPr>
            <a:picLocks noChangeAspect="1"/>
          </p:cNvPicPr>
          <p:nvPr/>
        </p:nvPicPr>
        <p:blipFill>
          <a:blip r:embed="rId2"/>
          <a:stretch>
            <a:fillRect/>
          </a:stretch>
        </p:blipFill>
        <p:spPr>
          <a:xfrm>
            <a:off x="2514600" y="2667000"/>
            <a:ext cx="6649029" cy="3893127"/>
          </a:xfrm>
          <a:prstGeom prst="rect">
            <a:avLst/>
          </a:prstGeom>
        </p:spPr>
      </p:pic>
    </p:spTree>
    <p:extLst>
      <p:ext uri="{BB962C8B-B14F-4D97-AF65-F5344CB8AC3E}">
        <p14:creationId xmlns:p14="http://schemas.microsoft.com/office/powerpoint/2010/main" val="69308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75920"/>
            <a:ext cx="5691379" cy="689932"/>
          </a:xfrm>
          <a:prstGeom prst="rect">
            <a:avLst/>
          </a:prstGeom>
        </p:spPr>
        <p:txBody>
          <a:bodyPr vert="horz" wrap="square" lIns="0" tIns="12700" rIns="0" bIns="0" rtlCol="0">
            <a:spAutoFit/>
          </a:bodyPr>
          <a:lstStyle/>
          <a:p>
            <a:pPr marL="12700">
              <a:lnSpc>
                <a:spcPct val="100000"/>
              </a:lnSpc>
              <a:spcBef>
                <a:spcPts val="100"/>
              </a:spcBef>
            </a:pPr>
            <a:r>
              <a:rPr lang="en-IN" sz="4400" spc="-145" dirty="0">
                <a:solidFill>
                  <a:srgbClr val="000000"/>
                </a:solidFill>
              </a:rPr>
              <a:t>PROBLEM STATEMENT</a:t>
            </a:r>
            <a:endParaRPr sz="4400" dirty="0"/>
          </a:p>
        </p:txBody>
      </p:sp>
      <p:sp>
        <p:nvSpPr>
          <p:cNvPr id="6" name="object 6"/>
          <p:cNvSpPr txBox="1"/>
          <p:nvPr/>
        </p:nvSpPr>
        <p:spPr>
          <a:xfrm>
            <a:off x="395479" y="965852"/>
            <a:ext cx="11353800" cy="5583580"/>
          </a:xfrm>
          <a:prstGeom prst="rect">
            <a:avLst/>
          </a:prstGeom>
        </p:spPr>
        <p:txBody>
          <a:bodyPr vert="horz" wrap="square" lIns="0" tIns="43180" rIns="0" bIns="0" rtlCol="0">
            <a:spAutoFit/>
          </a:bodyPr>
          <a:lstStyle/>
          <a:p>
            <a:pPr algn="l"/>
            <a:r>
              <a:rPr lang="en-US" sz="1000" b="0" i="0" dirty="0">
                <a:solidFill>
                  <a:srgbClr val="091E42"/>
                </a:solidFill>
                <a:effectLst/>
                <a:latin typeface="freight-text-pro"/>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US" sz="1000" b="1" i="0" dirty="0">
                <a:solidFill>
                  <a:srgbClr val="091E42"/>
                </a:solidFill>
                <a:effectLst/>
                <a:latin typeface="freight-text-pro"/>
              </a:rPr>
              <a:t>customer retention</a:t>
            </a:r>
            <a:r>
              <a:rPr lang="en-US" sz="1000" b="0" i="0" dirty="0">
                <a:solidFill>
                  <a:srgbClr val="091E42"/>
                </a:solidFill>
                <a:effectLst/>
                <a:latin typeface="freight-text-pro"/>
              </a:rPr>
              <a:t> has now become even more important than customer acquisition.</a:t>
            </a:r>
          </a:p>
          <a:p>
            <a:pPr algn="l"/>
            <a:r>
              <a:rPr lang="en-US" sz="1000" b="0" i="0" dirty="0">
                <a:solidFill>
                  <a:srgbClr val="091E42"/>
                </a:solidFill>
                <a:effectLst/>
                <a:latin typeface="freight-text-pro"/>
              </a:rPr>
              <a:t>For many incumbent operators, </a:t>
            </a:r>
            <a:r>
              <a:rPr lang="en-US" sz="1000" b="0" i="1" dirty="0">
                <a:solidFill>
                  <a:srgbClr val="091E42"/>
                </a:solidFill>
                <a:effectLst/>
                <a:latin typeface="freight-text-pro"/>
              </a:rPr>
              <a:t>retaining high profitable customers is the number one business goal</a:t>
            </a:r>
            <a:r>
              <a:rPr lang="en-US" sz="1000" b="0" i="0" dirty="0">
                <a:solidFill>
                  <a:srgbClr val="091E42"/>
                </a:solidFill>
                <a:effectLst/>
                <a:latin typeface="freight-text-pro"/>
              </a:rPr>
              <a:t>.</a:t>
            </a:r>
          </a:p>
          <a:p>
            <a:pPr algn="l"/>
            <a:r>
              <a:rPr lang="en-US" sz="1000" b="0" i="0" dirty="0">
                <a:solidFill>
                  <a:srgbClr val="091E42"/>
                </a:solidFill>
                <a:effectLst/>
                <a:latin typeface="freight-text-pro"/>
              </a:rPr>
              <a:t>To reduce customer churn, telecom companies need to </a:t>
            </a:r>
            <a:r>
              <a:rPr lang="en-US" sz="1000" b="1" i="0" dirty="0">
                <a:solidFill>
                  <a:srgbClr val="091E42"/>
                </a:solidFill>
                <a:effectLst/>
                <a:latin typeface="freight-text-pro"/>
              </a:rPr>
              <a:t>predict which customers are at high risk of churn.</a:t>
            </a:r>
            <a:endParaRPr lang="en-US" sz="1000" b="0" i="0" dirty="0">
              <a:solidFill>
                <a:srgbClr val="091E42"/>
              </a:solidFill>
              <a:effectLst/>
              <a:latin typeface="freight-text-pro"/>
            </a:endParaRPr>
          </a:p>
          <a:p>
            <a:pPr algn="l"/>
            <a:r>
              <a:rPr lang="en-US" sz="1000" b="0" i="0" dirty="0">
                <a:solidFill>
                  <a:srgbClr val="091E42"/>
                </a:solidFill>
                <a:effectLst/>
                <a:latin typeface="freight-text-pro"/>
              </a:rPr>
              <a:t>In this project, you will </a:t>
            </a:r>
            <a:r>
              <a:rPr lang="en-US" sz="1000" b="0" i="0" dirty="0" err="1">
                <a:solidFill>
                  <a:srgbClr val="091E42"/>
                </a:solidFill>
                <a:effectLst/>
                <a:latin typeface="freight-text-pro"/>
              </a:rPr>
              <a:t>analyse</a:t>
            </a:r>
            <a:r>
              <a:rPr lang="en-US" sz="1000" b="0" i="0" dirty="0">
                <a:solidFill>
                  <a:srgbClr val="091E42"/>
                </a:solidFill>
                <a:effectLst/>
                <a:latin typeface="freight-text-pro"/>
              </a:rPr>
              <a:t> customer-level data of a leading telecom firm, build predictive models to identify customers at high risk of churn and identify the main indicators of churn.</a:t>
            </a:r>
          </a:p>
          <a:p>
            <a:pPr algn="l"/>
            <a:endParaRPr lang="en-US" sz="1000" b="1" i="0" dirty="0">
              <a:solidFill>
                <a:srgbClr val="091E42"/>
              </a:solidFill>
              <a:effectLst/>
              <a:latin typeface="freight-text-pro"/>
            </a:endParaRPr>
          </a:p>
          <a:p>
            <a:pPr algn="l">
              <a:spcAft>
                <a:spcPts val="750"/>
              </a:spcAft>
            </a:pPr>
            <a:r>
              <a:rPr lang="en-US" sz="1000" b="1" i="0" dirty="0">
                <a:solidFill>
                  <a:srgbClr val="45526C"/>
                </a:solidFill>
                <a:effectLst/>
                <a:latin typeface="circular"/>
              </a:rPr>
              <a:t>Understanding and defining churn</a:t>
            </a:r>
          </a:p>
          <a:p>
            <a:pPr algn="l"/>
            <a:r>
              <a:rPr lang="en-US" sz="1000" b="0" i="0" dirty="0">
                <a:solidFill>
                  <a:srgbClr val="091E42"/>
                </a:solidFill>
                <a:effectLst/>
                <a:latin typeface="freight-text-pro"/>
              </a:rPr>
              <a:t>There are two main models of payment in the telecom industry - </a:t>
            </a:r>
            <a:r>
              <a:rPr lang="en-US" sz="1000" b="1" i="0" dirty="0">
                <a:solidFill>
                  <a:srgbClr val="091E42"/>
                </a:solidFill>
                <a:effectLst/>
                <a:latin typeface="freight-text-pro"/>
              </a:rPr>
              <a:t>postpaid</a:t>
            </a:r>
            <a:r>
              <a:rPr lang="en-US" sz="1000" b="0" i="0" dirty="0">
                <a:solidFill>
                  <a:srgbClr val="091E42"/>
                </a:solidFill>
                <a:effectLst/>
                <a:latin typeface="freight-text-pro"/>
              </a:rPr>
              <a:t> (customers pay a monthly/annual bill after using the services) and </a:t>
            </a:r>
            <a:r>
              <a:rPr lang="en-US" sz="1000" b="1" i="0" dirty="0">
                <a:solidFill>
                  <a:srgbClr val="091E42"/>
                </a:solidFill>
                <a:effectLst/>
                <a:latin typeface="freight-text-pro"/>
              </a:rPr>
              <a:t>prepaid</a:t>
            </a:r>
            <a:r>
              <a:rPr lang="en-US" sz="1000" b="0" i="0" dirty="0">
                <a:solidFill>
                  <a:srgbClr val="091E42"/>
                </a:solidFill>
                <a:effectLst/>
                <a:latin typeface="freight-text-pro"/>
              </a:rPr>
              <a:t> (customers pay/recharge with a certain amount in advance and then use the services).</a:t>
            </a:r>
          </a:p>
          <a:p>
            <a:pPr algn="l"/>
            <a:r>
              <a:rPr lang="en-US" sz="1000" b="0" i="0" dirty="0">
                <a:solidFill>
                  <a:srgbClr val="091E42"/>
                </a:solidFill>
                <a:effectLst/>
                <a:latin typeface="freight-text-pro"/>
              </a:rPr>
              <a:t>In the postpaid model, when customers want to switch to another operator, they usually inform the existing operator to terminate the services, and you directly know that this is an instance of churn.</a:t>
            </a:r>
          </a:p>
          <a:p>
            <a:pPr algn="l"/>
            <a:r>
              <a:rPr lang="en-US" sz="1000" b="0" i="0" dirty="0">
                <a:solidFill>
                  <a:srgbClr val="091E42"/>
                </a:solidFill>
                <a:effectLst/>
                <a:latin typeface="freight-text-pro"/>
              </a:rPr>
              <a:t>However, in the prepaid model, customers who want to switch to another network can simply stop using the services without any notice, and it is hard to know whether someone has actually churned or is simply not using the services temporarily (e.g. someone may be on a trip abroad for a month or two and then intend to resume using the services again).</a:t>
            </a:r>
          </a:p>
          <a:p>
            <a:pPr algn="l"/>
            <a:r>
              <a:rPr lang="en-US" sz="1000" b="0" i="0" dirty="0">
                <a:solidFill>
                  <a:srgbClr val="091E42"/>
                </a:solidFill>
                <a:effectLst/>
                <a:latin typeface="freight-text-pro"/>
              </a:rPr>
              <a:t>Thus, churn prediction is usually more critical (and non-trivial) for prepaid customers, and the term ‘churn’ should be defined carefully.  Also, prepaid is the most common model in India and Southeast Asia, while postpaid is more common in Europe in North America.</a:t>
            </a:r>
          </a:p>
          <a:p>
            <a:pPr algn="l"/>
            <a:r>
              <a:rPr lang="en-US" sz="1000" b="0" i="0" dirty="0">
                <a:solidFill>
                  <a:srgbClr val="091E42"/>
                </a:solidFill>
                <a:effectLst/>
                <a:latin typeface="freight-text-pro"/>
              </a:rPr>
              <a:t>This project is based on the Indian and Southeast Asian market.</a:t>
            </a:r>
          </a:p>
          <a:p>
            <a:pPr algn="l"/>
            <a:r>
              <a:rPr lang="en-US" sz="1000" b="0" i="0" dirty="0">
                <a:solidFill>
                  <a:srgbClr val="091E42"/>
                </a:solidFill>
                <a:effectLst/>
                <a:latin typeface="freight-text-pro"/>
              </a:rPr>
              <a:t> </a:t>
            </a:r>
          </a:p>
          <a:p>
            <a:pPr algn="l">
              <a:spcAft>
                <a:spcPts val="750"/>
              </a:spcAft>
            </a:pPr>
            <a:r>
              <a:rPr lang="en-US" sz="1000" b="1" i="0" dirty="0">
                <a:solidFill>
                  <a:srgbClr val="45526C"/>
                </a:solidFill>
                <a:effectLst/>
                <a:latin typeface="circular"/>
              </a:rPr>
              <a:t>Definitions of churn</a:t>
            </a:r>
          </a:p>
          <a:p>
            <a:pPr algn="l"/>
            <a:r>
              <a:rPr lang="en-US" sz="1000" b="0" i="0" dirty="0">
                <a:solidFill>
                  <a:srgbClr val="091E42"/>
                </a:solidFill>
                <a:effectLst/>
                <a:latin typeface="freight-text-pro"/>
              </a:rPr>
              <a:t>There are various ways to define churn, such as:</a:t>
            </a:r>
          </a:p>
          <a:p>
            <a:pPr algn="l"/>
            <a:r>
              <a:rPr lang="en-US" sz="1000" b="1" i="0" dirty="0">
                <a:solidFill>
                  <a:srgbClr val="091E42"/>
                </a:solidFill>
                <a:effectLst/>
                <a:latin typeface="freight-text-pro"/>
              </a:rPr>
              <a:t>Revenue-based churn</a:t>
            </a:r>
            <a:r>
              <a:rPr lang="en-US" sz="1000" b="0" i="0" dirty="0">
                <a:solidFill>
                  <a:srgbClr val="091E42"/>
                </a:solidFill>
                <a:effectLst/>
                <a:latin typeface="freight-text-pro"/>
              </a:rPr>
              <a:t>: Customers who have not </a:t>
            </a:r>
            <a:r>
              <a:rPr lang="en-US" sz="1000" b="0" i="0" dirty="0" err="1">
                <a:solidFill>
                  <a:srgbClr val="091E42"/>
                </a:solidFill>
                <a:effectLst/>
                <a:latin typeface="freight-text-pro"/>
              </a:rPr>
              <a:t>utilised</a:t>
            </a:r>
            <a:r>
              <a:rPr lang="en-US" sz="1000" b="0" i="0" dirty="0">
                <a:solidFill>
                  <a:srgbClr val="091E42"/>
                </a:solidFill>
                <a:effectLst/>
                <a:latin typeface="freight-text-pro"/>
              </a:rPr>
              <a:t> any revenue-generating facilities such as mobile internet, outgoing calls, SMS etc. over a given period of time. One could also use aggregate metrics such as ‘customers who have generated less than INR 4 per month in total/average/median revenue.</a:t>
            </a:r>
          </a:p>
          <a:p>
            <a:pPr algn="l"/>
            <a:r>
              <a:rPr lang="en-US" sz="1000" b="0" i="0" dirty="0">
                <a:solidFill>
                  <a:srgbClr val="091E42"/>
                </a:solidFill>
                <a:effectLst/>
                <a:latin typeface="freight-text-pro"/>
              </a:rPr>
              <a:t>The main shortcoming of this definition is that there are customers who only receive calls/</a:t>
            </a:r>
            <a:r>
              <a:rPr lang="en-US" sz="1000" b="0" i="0" dirty="0" err="1">
                <a:solidFill>
                  <a:srgbClr val="091E42"/>
                </a:solidFill>
                <a:effectLst/>
                <a:latin typeface="freight-text-pro"/>
              </a:rPr>
              <a:t>SMSes</a:t>
            </a:r>
            <a:r>
              <a:rPr lang="en-US" sz="1000" b="0" i="0" dirty="0">
                <a:solidFill>
                  <a:srgbClr val="091E42"/>
                </a:solidFill>
                <a:effectLst/>
                <a:latin typeface="freight-text-pro"/>
              </a:rPr>
              <a:t> from their wage-earning counterparts, i.e. they don’t generate revenue but use the services. For example, many users in rural areas only receive calls from their wage-earning siblings in urban areas.</a:t>
            </a:r>
          </a:p>
          <a:p>
            <a:pPr algn="l"/>
            <a:r>
              <a:rPr lang="en-US" sz="1000" b="0" i="0" dirty="0">
                <a:solidFill>
                  <a:srgbClr val="091E42"/>
                </a:solidFill>
                <a:effectLst/>
                <a:latin typeface="freight-text-pro"/>
              </a:rPr>
              <a:t> </a:t>
            </a:r>
          </a:p>
          <a:p>
            <a:pPr algn="l"/>
            <a:r>
              <a:rPr lang="en-US" sz="1000" b="1" i="0" dirty="0">
                <a:solidFill>
                  <a:srgbClr val="091E42"/>
                </a:solidFill>
                <a:effectLst/>
                <a:latin typeface="freight-text-pro"/>
              </a:rPr>
              <a:t>Usage-based churn</a:t>
            </a:r>
            <a:r>
              <a:rPr lang="en-US" sz="1000" b="0" i="0" dirty="0">
                <a:solidFill>
                  <a:srgbClr val="091E42"/>
                </a:solidFill>
                <a:effectLst/>
                <a:latin typeface="freight-text-pro"/>
              </a:rPr>
              <a:t>: Customers who have not done any usage, either incoming or outgoing - in terms of calls, internet etc. over a period of time.</a:t>
            </a:r>
          </a:p>
          <a:p>
            <a:pPr algn="l"/>
            <a:r>
              <a:rPr lang="en-US" sz="1000" b="0" i="0" dirty="0">
                <a:solidFill>
                  <a:srgbClr val="091E42"/>
                </a:solidFill>
                <a:effectLst/>
                <a:latin typeface="freight-text-pro"/>
              </a:rPr>
              <a:t>A potential shortcoming of this definition is that when the customer has stopped using the services for a while, it may be too late to take any corrective actions to retain them. For e.g., if you define churn based on a ‘two-months zero usage’ period, predicting churn could be useless since by that time the customer would have already switched to another operator.</a:t>
            </a:r>
          </a:p>
          <a:p>
            <a:pPr algn="l"/>
            <a:r>
              <a:rPr lang="en-US" sz="1000" b="0" i="0" dirty="0">
                <a:solidFill>
                  <a:srgbClr val="091E42"/>
                </a:solidFill>
                <a:effectLst/>
                <a:latin typeface="freight-text-pro"/>
              </a:rPr>
              <a:t> </a:t>
            </a:r>
          </a:p>
          <a:p>
            <a:pPr algn="l"/>
            <a:r>
              <a:rPr lang="en-US" sz="1000" b="0" i="0" dirty="0">
                <a:solidFill>
                  <a:srgbClr val="091E42"/>
                </a:solidFill>
                <a:effectLst/>
                <a:latin typeface="freight-text-pro"/>
              </a:rPr>
              <a:t>In this project, you will use the </a:t>
            </a:r>
            <a:r>
              <a:rPr lang="en-US" sz="1000" b="1" i="0" dirty="0">
                <a:solidFill>
                  <a:srgbClr val="091E42"/>
                </a:solidFill>
                <a:effectLst/>
                <a:latin typeface="freight-text-pro"/>
              </a:rPr>
              <a:t>usage-based definition</a:t>
            </a:r>
            <a:r>
              <a:rPr lang="en-US" sz="1000" b="0" i="0" dirty="0">
                <a:solidFill>
                  <a:srgbClr val="091E42"/>
                </a:solidFill>
                <a:effectLst/>
                <a:latin typeface="freight-text-pro"/>
              </a:rPr>
              <a:t> to define churn.</a:t>
            </a:r>
          </a:p>
          <a:p>
            <a:pPr algn="l"/>
            <a:endParaRPr lang="en-US" sz="1000" b="0" i="0" dirty="0">
              <a:solidFill>
                <a:srgbClr val="091E42"/>
              </a:solidFill>
              <a:effectLst/>
              <a:latin typeface="freight-text-pro"/>
            </a:endParaRPr>
          </a:p>
          <a:p>
            <a:pPr algn="l">
              <a:spcAft>
                <a:spcPts val="750"/>
              </a:spcAft>
            </a:pPr>
            <a:r>
              <a:rPr lang="en-US" sz="1000" b="1" i="0" dirty="0">
                <a:solidFill>
                  <a:srgbClr val="45526C"/>
                </a:solidFill>
                <a:effectLst/>
                <a:latin typeface="circular"/>
              </a:rPr>
              <a:t>High-value churn</a:t>
            </a:r>
          </a:p>
          <a:p>
            <a:pPr algn="l"/>
            <a:r>
              <a:rPr lang="en-US" sz="1000" b="0" i="0" dirty="0">
                <a:solidFill>
                  <a:srgbClr val="091E42"/>
                </a:solidFill>
                <a:effectLst/>
                <a:latin typeface="freight-text-pro"/>
              </a:rPr>
              <a:t>In the Indian and Southeast Asian markets, approximately 80% of revenue comes from the top 20% of customers (called high-value customers). Thus, if we can reduce the churn of high-value customers, we will be able to reduce significant revenue leakage.</a:t>
            </a:r>
          </a:p>
          <a:p>
            <a:pPr algn="l"/>
            <a:r>
              <a:rPr lang="en-US" sz="1000" b="0" i="0" dirty="0">
                <a:solidFill>
                  <a:srgbClr val="091E42"/>
                </a:solidFill>
                <a:effectLst/>
                <a:latin typeface="freight-text-pro"/>
              </a:rPr>
              <a:t>In this project, you will define high-value customers based on a certain metric predict churn only on high-value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62000" y="1115291"/>
            <a:ext cx="10500995" cy="4842351"/>
          </a:xfrm>
          <a:prstGeom prst="rect">
            <a:avLst/>
          </a:prstGeom>
        </p:spPr>
        <p:txBody>
          <a:bodyPr vert="horz" wrap="square" lIns="0" tIns="109220" rIns="0" bIns="0" rtlCol="0">
            <a:spAutoFit/>
          </a:bodyPr>
          <a:lstStyle/>
          <a:p>
            <a:pPr marL="354965" indent="-342265">
              <a:lnSpc>
                <a:spcPct val="100000"/>
              </a:lnSpc>
              <a:spcBef>
                <a:spcPts val="860"/>
              </a:spcBef>
              <a:buFont typeface="Arial MT"/>
              <a:buChar char="•"/>
              <a:tabLst>
                <a:tab pos="354965" algn="l"/>
              </a:tabLst>
            </a:pPr>
            <a:r>
              <a:rPr lang="en-IN" sz="2000" dirty="0">
                <a:latin typeface="Calibri Light"/>
                <a:cs typeface="Calibri Light"/>
              </a:rPr>
              <a:t>Imported csv file</a:t>
            </a:r>
          </a:p>
          <a:p>
            <a:pPr marL="354965" indent="-342265">
              <a:lnSpc>
                <a:spcPct val="100000"/>
              </a:lnSpc>
              <a:spcBef>
                <a:spcPts val="860"/>
              </a:spcBef>
              <a:buFont typeface="Arial MT"/>
              <a:buChar char="•"/>
              <a:tabLst>
                <a:tab pos="354965" algn="l"/>
              </a:tabLst>
            </a:pPr>
            <a:r>
              <a:rPr lang="en-IN" sz="2000" dirty="0">
                <a:latin typeface="Calibri Light"/>
                <a:cs typeface="Calibri Light"/>
              </a:rPr>
              <a:t>Handle missing values in rows and columns</a:t>
            </a:r>
          </a:p>
          <a:p>
            <a:pPr marL="354965" indent="-342265">
              <a:lnSpc>
                <a:spcPct val="100000"/>
              </a:lnSpc>
              <a:spcBef>
                <a:spcPts val="860"/>
              </a:spcBef>
              <a:buFont typeface="Arial MT"/>
              <a:buChar char="•"/>
              <a:tabLst>
                <a:tab pos="354965" algn="l"/>
              </a:tabLst>
            </a:pPr>
            <a:r>
              <a:rPr lang="en-IN" sz="2000" dirty="0">
                <a:latin typeface="Calibri Light"/>
                <a:cs typeface="Calibri Light"/>
              </a:rPr>
              <a:t>Removed unwanted columns</a:t>
            </a:r>
          </a:p>
          <a:p>
            <a:pPr marL="354965" indent="-342265">
              <a:lnSpc>
                <a:spcPct val="100000"/>
              </a:lnSpc>
              <a:spcBef>
                <a:spcPts val="860"/>
              </a:spcBef>
              <a:buFont typeface="Arial MT"/>
              <a:buChar char="•"/>
              <a:tabLst>
                <a:tab pos="354965" algn="l"/>
              </a:tabLst>
            </a:pPr>
            <a:r>
              <a:rPr lang="en-IN" sz="2000" dirty="0">
                <a:latin typeface="Calibri Light"/>
                <a:cs typeface="Calibri Light"/>
              </a:rPr>
              <a:t>Imputed missing values</a:t>
            </a:r>
          </a:p>
          <a:p>
            <a:pPr marL="354965" indent="-342265">
              <a:lnSpc>
                <a:spcPct val="100000"/>
              </a:lnSpc>
              <a:spcBef>
                <a:spcPts val="860"/>
              </a:spcBef>
              <a:buFont typeface="Arial MT"/>
              <a:buChar char="•"/>
              <a:tabLst>
                <a:tab pos="354965" algn="l"/>
              </a:tabLst>
            </a:pPr>
            <a:r>
              <a:rPr lang="en-IN" sz="2000" dirty="0">
                <a:latin typeface="Calibri Light"/>
                <a:cs typeface="Calibri Light"/>
              </a:rPr>
              <a:t>Deleted unwanted records</a:t>
            </a:r>
          </a:p>
          <a:p>
            <a:pPr marL="354965" indent="-342265">
              <a:lnSpc>
                <a:spcPct val="100000"/>
              </a:lnSpc>
              <a:spcBef>
                <a:spcPts val="860"/>
              </a:spcBef>
              <a:buFont typeface="Arial MT"/>
              <a:buChar char="•"/>
              <a:tabLst>
                <a:tab pos="354965" algn="l"/>
              </a:tabLst>
            </a:pPr>
            <a:r>
              <a:rPr lang="en-IN" sz="2000" dirty="0">
                <a:latin typeface="Calibri Light"/>
                <a:cs typeface="Calibri Light"/>
              </a:rPr>
              <a:t>T</a:t>
            </a:r>
            <a:r>
              <a:rPr lang="en-US" sz="2000" dirty="0" err="1">
                <a:latin typeface="Calibri Light"/>
                <a:cs typeface="Calibri Light"/>
              </a:rPr>
              <a:t>agged</a:t>
            </a:r>
            <a:r>
              <a:rPr lang="en-US" sz="2000" dirty="0">
                <a:latin typeface="Calibri Light"/>
                <a:cs typeface="Calibri Light"/>
              </a:rPr>
              <a:t> the churned customers (churn=1, else 0) based on the fourth month as follows: Those who have not made any calls (either incoming or outgoing) AND have not used mobile internet even once in the  churn phase.</a:t>
            </a:r>
          </a:p>
          <a:p>
            <a:pPr marL="354965" indent="-342265" algn="l">
              <a:spcBef>
                <a:spcPts val="860"/>
              </a:spcBef>
              <a:buFont typeface="Arial MT"/>
              <a:buChar char="•"/>
              <a:tabLst>
                <a:tab pos="354965" algn="l"/>
              </a:tabLst>
            </a:pPr>
            <a:r>
              <a:rPr lang="en-US" sz="2000" dirty="0">
                <a:latin typeface="Calibri Light"/>
                <a:cs typeface="Calibri Light"/>
              </a:rPr>
              <a:t>Deleted all the attributes corresponding to the churn phase</a:t>
            </a:r>
          </a:p>
          <a:p>
            <a:pPr marL="354965" indent="-342265" algn="l">
              <a:spcBef>
                <a:spcPts val="860"/>
              </a:spcBef>
              <a:buFont typeface="Arial MT"/>
              <a:buChar char="•"/>
              <a:tabLst>
                <a:tab pos="354965" algn="l"/>
              </a:tabLst>
            </a:pPr>
            <a:r>
              <a:rPr lang="en-US" sz="2000" dirty="0">
                <a:latin typeface="Calibri Light"/>
                <a:cs typeface="Calibri Light"/>
              </a:rPr>
              <a:t>Treated outliers</a:t>
            </a:r>
          </a:p>
          <a:p>
            <a:pPr marL="354965" indent="-342265" algn="l">
              <a:spcBef>
                <a:spcPts val="860"/>
              </a:spcBef>
              <a:buFont typeface="Arial MT"/>
              <a:buChar char="•"/>
              <a:tabLst>
                <a:tab pos="354965" algn="l"/>
              </a:tabLst>
            </a:pPr>
            <a:r>
              <a:rPr lang="en-US" sz="2000" dirty="0">
                <a:latin typeface="Calibri Light"/>
                <a:cs typeface="Calibri Light"/>
              </a:rPr>
              <a:t>Derived new columns.</a:t>
            </a:r>
          </a:p>
          <a:p>
            <a:pPr marL="354965" indent="-342265">
              <a:lnSpc>
                <a:spcPct val="100000"/>
              </a:lnSpc>
              <a:spcBef>
                <a:spcPts val="860"/>
              </a:spcBef>
              <a:buFont typeface="Arial MT"/>
              <a:buChar char="•"/>
              <a:tabLst>
                <a:tab pos="354965" algn="l"/>
              </a:tabLst>
            </a:pPr>
            <a:endParaRPr sz="2000" dirty="0">
              <a:latin typeface="Calibri Light"/>
              <a:cs typeface="Calibri Light"/>
            </a:endParaRPr>
          </a:p>
        </p:txBody>
      </p:sp>
      <p:sp>
        <p:nvSpPr>
          <p:cNvPr id="5" name="Title 4">
            <a:extLst>
              <a:ext uri="{FF2B5EF4-FFF2-40B4-BE49-F238E27FC236}">
                <a16:creationId xmlns:a16="http://schemas.microsoft.com/office/drawing/2014/main" id="{33CCBF90-995B-2DE9-08FB-4575C5DC8D7A}"/>
              </a:ext>
            </a:extLst>
          </p:cNvPr>
          <p:cNvSpPr>
            <a:spLocks noGrp="1"/>
          </p:cNvSpPr>
          <p:nvPr>
            <p:ph type="title"/>
          </p:nvPr>
        </p:nvSpPr>
        <p:spPr>
          <a:xfrm>
            <a:off x="2133600" y="457200"/>
            <a:ext cx="8153400" cy="615553"/>
          </a:xfrm>
        </p:spPr>
        <p:txBody>
          <a:bodyPr>
            <a:normAutofit fontScale="90000"/>
          </a:bodyPr>
          <a:lstStyle/>
          <a:p>
            <a:r>
              <a:rPr lang="en-IN" dirty="0">
                <a:solidFill>
                  <a:schemeClr val="accent2"/>
                </a:solidFill>
              </a:rPr>
              <a:t>Reading and Cleaning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A9C3EB6-4A50-9A46-DFF6-13E4EC62E2D8}"/>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E5C2E580-762C-D756-C4AE-6BADD3F164FE}"/>
              </a:ext>
            </a:extLst>
          </p:cNvPr>
          <p:cNvSpPr txBox="1"/>
          <p:nvPr/>
        </p:nvSpPr>
        <p:spPr>
          <a:xfrm>
            <a:off x="685801" y="1204888"/>
            <a:ext cx="4648199" cy="448841"/>
          </a:xfrm>
          <a:prstGeom prst="rect">
            <a:avLst/>
          </a:prstGeom>
        </p:spPr>
        <p:txBody>
          <a:bodyPr vert="horz" wrap="square" lIns="0" tIns="109220" rIns="0" bIns="0" rtlCol="0">
            <a:spAutoFit/>
          </a:bodyPr>
          <a:lstStyle/>
          <a:p>
            <a:pPr algn="l"/>
            <a:r>
              <a:rPr lang="en-US" sz="1100" b="1" i="1" dirty="0">
                <a:solidFill>
                  <a:srgbClr val="000000"/>
                </a:solidFill>
                <a:effectLst/>
                <a:latin typeface="Helvetica Neue"/>
              </a:rPr>
              <a:t>Churn rate on the basis whether the customer decreased her/his MOU in action month</a:t>
            </a:r>
          </a:p>
        </p:txBody>
      </p:sp>
      <p:sp>
        <p:nvSpPr>
          <p:cNvPr id="5" name="Title 4">
            <a:extLst>
              <a:ext uri="{FF2B5EF4-FFF2-40B4-BE49-F238E27FC236}">
                <a16:creationId xmlns:a16="http://schemas.microsoft.com/office/drawing/2014/main" id="{769DF8B3-5537-69D0-5AC8-FFB4594AEEB1}"/>
              </a:ext>
            </a:extLst>
          </p:cNvPr>
          <p:cNvSpPr>
            <a:spLocks noGrp="1"/>
          </p:cNvSpPr>
          <p:nvPr>
            <p:ph type="title"/>
          </p:nvPr>
        </p:nvSpPr>
        <p:spPr>
          <a:xfrm>
            <a:off x="2133600" y="457200"/>
            <a:ext cx="8153400" cy="615553"/>
          </a:xfrm>
        </p:spPr>
        <p:txBody>
          <a:bodyPr>
            <a:normAutofit fontScale="90000"/>
          </a:bodyPr>
          <a:lstStyle/>
          <a:p>
            <a:r>
              <a:rPr lang="en-IN" dirty="0">
                <a:solidFill>
                  <a:schemeClr val="accent2"/>
                </a:solidFill>
              </a:rPr>
              <a:t>EDA</a:t>
            </a:r>
          </a:p>
        </p:txBody>
      </p:sp>
      <p:pic>
        <p:nvPicPr>
          <p:cNvPr id="3" name="Picture 2">
            <a:extLst>
              <a:ext uri="{FF2B5EF4-FFF2-40B4-BE49-F238E27FC236}">
                <a16:creationId xmlns:a16="http://schemas.microsoft.com/office/drawing/2014/main" id="{C02C1D82-848D-9EC7-BF67-1C42A0CBE7A4}"/>
              </a:ext>
            </a:extLst>
          </p:cNvPr>
          <p:cNvPicPr>
            <a:picLocks noChangeAspect="1"/>
          </p:cNvPicPr>
          <p:nvPr/>
        </p:nvPicPr>
        <p:blipFill>
          <a:blip r:embed="rId2"/>
          <a:stretch>
            <a:fillRect/>
          </a:stretch>
        </p:blipFill>
        <p:spPr>
          <a:xfrm>
            <a:off x="990600" y="1656953"/>
            <a:ext cx="3657600" cy="2321719"/>
          </a:xfrm>
          <a:prstGeom prst="rect">
            <a:avLst/>
          </a:prstGeom>
        </p:spPr>
      </p:pic>
      <p:sp>
        <p:nvSpPr>
          <p:cNvPr id="6" name="object 4">
            <a:extLst>
              <a:ext uri="{FF2B5EF4-FFF2-40B4-BE49-F238E27FC236}">
                <a16:creationId xmlns:a16="http://schemas.microsoft.com/office/drawing/2014/main" id="{980FE8B8-072B-7EDD-2B19-0E1732C27B17}"/>
              </a:ext>
            </a:extLst>
          </p:cNvPr>
          <p:cNvSpPr txBox="1"/>
          <p:nvPr/>
        </p:nvSpPr>
        <p:spPr>
          <a:xfrm>
            <a:off x="5874704" y="1128123"/>
            <a:ext cx="5707696" cy="418063"/>
          </a:xfrm>
          <a:prstGeom prst="rect">
            <a:avLst/>
          </a:prstGeom>
        </p:spPr>
        <p:txBody>
          <a:bodyPr vert="horz" wrap="square" lIns="0" tIns="109220" rIns="0" bIns="0" rtlCol="0">
            <a:spAutoFit/>
          </a:bodyPr>
          <a:lstStyle/>
          <a:p>
            <a:pPr algn="l"/>
            <a:r>
              <a:rPr lang="en-US" sz="1000" b="1" i="1" dirty="0">
                <a:solidFill>
                  <a:srgbClr val="000000"/>
                </a:solidFill>
                <a:effectLst/>
                <a:latin typeface="Helvetica Neue"/>
              </a:rPr>
              <a:t>Churn rate on the basis whether the customer decreased her/his number of recharge in action month</a:t>
            </a:r>
          </a:p>
        </p:txBody>
      </p:sp>
      <p:pic>
        <p:nvPicPr>
          <p:cNvPr id="8" name="Picture 7">
            <a:extLst>
              <a:ext uri="{FF2B5EF4-FFF2-40B4-BE49-F238E27FC236}">
                <a16:creationId xmlns:a16="http://schemas.microsoft.com/office/drawing/2014/main" id="{48B406F0-FA31-073F-5E3E-7B7FA878EF1B}"/>
              </a:ext>
            </a:extLst>
          </p:cNvPr>
          <p:cNvPicPr>
            <a:picLocks noChangeAspect="1"/>
          </p:cNvPicPr>
          <p:nvPr/>
        </p:nvPicPr>
        <p:blipFill>
          <a:blip r:embed="rId3"/>
          <a:stretch>
            <a:fillRect/>
          </a:stretch>
        </p:blipFill>
        <p:spPr>
          <a:xfrm>
            <a:off x="7315200" y="1601556"/>
            <a:ext cx="3470752" cy="2309359"/>
          </a:xfrm>
          <a:prstGeom prst="rect">
            <a:avLst/>
          </a:prstGeom>
        </p:spPr>
      </p:pic>
      <p:sp>
        <p:nvSpPr>
          <p:cNvPr id="9" name="object 4">
            <a:extLst>
              <a:ext uri="{FF2B5EF4-FFF2-40B4-BE49-F238E27FC236}">
                <a16:creationId xmlns:a16="http://schemas.microsoft.com/office/drawing/2014/main" id="{766F45C5-D9FB-737F-673D-A1029C5DAD07}"/>
              </a:ext>
            </a:extLst>
          </p:cNvPr>
          <p:cNvSpPr txBox="1"/>
          <p:nvPr/>
        </p:nvSpPr>
        <p:spPr>
          <a:xfrm>
            <a:off x="578617" y="4042773"/>
            <a:ext cx="4648199" cy="448841"/>
          </a:xfrm>
          <a:prstGeom prst="rect">
            <a:avLst/>
          </a:prstGeom>
        </p:spPr>
        <p:txBody>
          <a:bodyPr vert="horz" wrap="square" lIns="0" tIns="109220" rIns="0" bIns="0" rtlCol="0">
            <a:spAutoFit/>
          </a:bodyPr>
          <a:lstStyle/>
          <a:p>
            <a:pPr algn="l"/>
            <a:r>
              <a:rPr lang="en-US" sz="1100" b="1" i="1" dirty="0">
                <a:solidFill>
                  <a:srgbClr val="000000"/>
                </a:solidFill>
                <a:effectLst/>
                <a:latin typeface="Helvetica Neue"/>
              </a:rPr>
              <a:t>Churn rate on the basis whether the customer decreased her/his amount of recharge in action month</a:t>
            </a:r>
          </a:p>
        </p:txBody>
      </p:sp>
      <p:pic>
        <p:nvPicPr>
          <p:cNvPr id="11" name="Picture 10">
            <a:extLst>
              <a:ext uri="{FF2B5EF4-FFF2-40B4-BE49-F238E27FC236}">
                <a16:creationId xmlns:a16="http://schemas.microsoft.com/office/drawing/2014/main" id="{E038ACDD-3F16-7E76-60E4-8CC5327C567A}"/>
              </a:ext>
            </a:extLst>
          </p:cNvPr>
          <p:cNvPicPr>
            <a:picLocks noChangeAspect="1"/>
          </p:cNvPicPr>
          <p:nvPr/>
        </p:nvPicPr>
        <p:blipFill>
          <a:blip r:embed="rId4"/>
          <a:stretch>
            <a:fillRect/>
          </a:stretch>
        </p:blipFill>
        <p:spPr>
          <a:xfrm>
            <a:off x="578617" y="4555715"/>
            <a:ext cx="3429000" cy="2226445"/>
          </a:xfrm>
          <a:prstGeom prst="rect">
            <a:avLst/>
          </a:prstGeom>
        </p:spPr>
      </p:pic>
      <p:sp>
        <p:nvSpPr>
          <p:cNvPr id="12" name="object 4">
            <a:extLst>
              <a:ext uri="{FF2B5EF4-FFF2-40B4-BE49-F238E27FC236}">
                <a16:creationId xmlns:a16="http://schemas.microsoft.com/office/drawing/2014/main" id="{597600C3-B96E-C31D-B61A-115A7F5563A4}"/>
              </a:ext>
            </a:extLst>
          </p:cNvPr>
          <p:cNvSpPr txBox="1"/>
          <p:nvPr/>
        </p:nvSpPr>
        <p:spPr>
          <a:xfrm>
            <a:off x="6404452" y="3938617"/>
            <a:ext cx="4648199" cy="448841"/>
          </a:xfrm>
          <a:prstGeom prst="rect">
            <a:avLst/>
          </a:prstGeom>
        </p:spPr>
        <p:txBody>
          <a:bodyPr vert="horz" wrap="square" lIns="0" tIns="109220" rIns="0" bIns="0" rtlCol="0">
            <a:spAutoFit/>
          </a:bodyPr>
          <a:lstStyle/>
          <a:p>
            <a:pPr algn="l"/>
            <a:r>
              <a:rPr lang="en-US" sz="1100" b="1" i="1" dirty="0">
                <a:solidFill>
                  <a:srgbClr val="000000"/>
                </a:solidFill>
                <a:effectLst/>
                <a:latin typeface="Helvetica Neue"/>
              </a:rPr>
              <a:t>Churn rate on the basis whether the customer decreased her/his volume based cost in action month</a:t>
            </a:r>
          </a:p>
        </p:txBody>
      </p:sp>
      <p:pic>
        <p:nvPicPr>
          <p:cNvPr id="14" name="Picture 13">
            <a:extLst>
              <a:ext uri="{FF2B5EF4-FFF2-40B4-BE49-F238E27FC236}">
                <a16:creationId xmlns:a16="http://schemas.microsoft.com/office/drawing/2014/main" id="{7A2CC081-B0D0-E02F-0905-55AF81CD97DB}"/>
              </a:ext>
            </a:extLst>
          </p:cNvPr>
          <p:cNvPicPr>
            <a:picLocks noChangeAspect="1"/>
          </p:cNvPicPr>
          <p:nvPr/>
        </p:nvPicPr>
        <p:blipFill>
          <a:blip r:embed="rId5"/>
          <a:stretch>
            <a:fillRect/>
          </a:stretch>
        </p:blipFill>
        <p:spPr>
          <a:xfrm>
            <a:off x="6705600" y="4555715"/>
            <a:ext cx="3429000" cy="2206256"/>
          </a:xfrm>
          <a:prstGeom prst="rect">
            <a:avLst/>
          </a:prstGeom>
        </p:spPr>
      </p:pic>
    </p:spTree>
    <p:extLst>
      <p:ext uri="{BB962C8B-B14F-4D97-AF65-F5344CB8AC3E}">
        <p14:creationId xmlns:p14="http://schemas.microsoft.com/office/powerpoint/2010/main" val="172656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670494C-3F5F-E362-B076-33E81179E242}"/>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8A1928F1-2E72-2442-6C0D-895DEF6E3BC2}"/>
              </a:ext>
            </a:extLst>
          </p:cNvPr>
          <p:cNvSpPr txBox="1"/>
          <p:nvPr/>
        </p:nvSpPr>
        <p:spPr>
          <a:xfrm>
            <a:off x="685801" y="1204888"/>
            <a:ext cx="4648199" cy="448841"/>
          </a:xfrm>
          <a:prstGeom prst="rect">
            <a:avLst/>
          </a:prstGeom>
        </p:spPr>
        <p:txBody>
          <a:bodyPr vert="horz" wrap="square" lIns="0" tIns="109220" rIns="0" bIns="0" rtlCol="0">
            <a:spAutoFit/>
          </a:bodyPr>
          <a:lstStyle/>
          <a:p>
            <a:pPr algn="l"/>
            <a:r>
              <a:rPr lang="en-US" sz="1100" b="1" i="1" dirty="0">
                <a:solidFill>
                  <a:srgbClr val="000000"/>
                </a:solidFill>
                <a:effectLst/>
                <a:latin typeface="Helvetica Neue"/>
              </a:rPr>
              <a:t>Analysis of the average revenue per customer (churn and not churn) in the action phase</a:t>
            </a:r>
          </a:p>
        </p:txBody>
      </p:sp>
      <p:sp>
        <p:nvSpPr>
          <p:cNvPr id="5" name="Title 4">
            <a:extLst>
              <a:ext uri="{FF2B5EF4-FFF2-40B4-BE49-F238E27FC236}">
                <a16:creationId xmlns:a16="http://schemas.microsoft.com/office/drawing/2014/main" id="{13A682C6-A20F-0381-9CA3-4668F9572153}"/>
              </a:ext>
            </a:extLst>
          </p:cNvPr>
          <p:cNvSpPr>
            <a:spLocks noGrp="1"/>
          </p:cNvSpPr>
          <p:nvPr>
            <p:ph type="title"/>
          </p:nvPr>
        </p:nvSpPr>
        <p:spPr>
          <a:xfrm>
            <a:off x="2133600" y="457200"/>
            <a:ext cx="8153400" cy="615553"/>
          </a:xfrm>
        </p:spPr>
        <p:txBody>
          <a:bodyPr>
            <a:normAutofit fontScale="90000"/>
          </a:bodyPr>
          <a:lstStyle/>
          <a:p>
            <a:r>
              <a:rPr lang="en-IN" dirty="0">
                <a:solidFill>
                  <a:schemeClr val="accent2"/>
                </a:solidFill>
              </a:rPr>
              <a:t>EDA</a:t>
            </a:r>
          </a:p>
        </p:txBody>
      </p:sp>
      <p:sp>
        <p:nvSpPr>
          <p:cNvPr id="6" name="object 4">
            <a:extLst>
              <a:ext uri="{FF2B5EF4-FFF2-40B4-BE49-F238E27FC236}">
                <a16:creationId xmlns:a16="http://schemas.microsoft.com/office/drawing/2014/main" id="{62E76F32-460D-8ED9-F4AF-9C027B1ED139}"/>
              </a:ext>
            </a:extLst>
          </p:cNvPr>
          <p:cNvSpPr txBox="1"/>
          <p:nvPr/>
        </p:nvSpPr>
        <p:spPr>
          <a:xfrm>
            <a:off x="5874704" y="1128123"/>
            <a:ext cx="5707696" cy="264175"/>
          </a:xfrm>
          <a:prstGeom prst="rect">
            <a:avLst/>
          </a:prstGeom>
        </p:spPr>
        <p:txBody>
          <a:bodyPr vert="horz" wrap="square" lIns="0" tIns="109220" rIns="0" bIns="0" rtlCol="0">
            <a:spAutoFit/>
          </a:bodyPr>
          <a:lstStyle/>
          <a:p>
            <a:pPr algn="l"/>
            <a:r>
              <a:rPr lang="en-US" sz="1000" b="1" i="1" dirty="0">
                <a:solidFill>
                  <a:srgbClr val="000000"/>
                </a:solidFill>
                <a:effectLst/>
                <a:latin typeface="Helvetica Neue"/>
              </a:rPr>
              <a:t>Analysis of the minutes of usage MOU (churn and not churn) in the action phase</a:t>
            </a:r>
          </a:p>
        </p:txBody>
      </p:sp>
      <p:sp>
        <p:nvSpPr>
          <p:cNvPr id="9" name="object 4">
            <a:extLst>
              <a:ext uri="{FF2B5EF4-FFF2-40B4-BE49-F238E27FC236}">
                <a16:creationId xmlns:a16="http://schemas.microsoft.com/office/drawing/2014/main" id="{181DBCAE-5699-1FEB-BAC7-4F9028F231DE}"/>
              </a:ext>
            </a:extLst>
          </p:cNvPr>
          <p:cNvSpPr txBox="1"/>
          <p:nvPr/>
        </p:nvSpPr>
        <p:spPr>
          <a:xfrm>
            <a:off x="578617" y="4042773"/>
            <a:ext cx="4648199" cy="448841"/>
          </a:xfrm>
          <a:prstGeom prst="rect">
            <a:avLst/>
          </a:prstGeom>
        </p:spPr>
        <p:txBody>
          <a:bodyPr vert="horz" wrap="square" lIns="0" tIns="109220" rIns="0" bIns="0" rtlCol="0">
            <a:spAutoFit/>
          </a:bodyPr>
          <a:lstStyle/>
          <a:p>
            <a:pPr algn="l"/>
            <a:r>
              <a:rPr lang="en-US" sz="1100" b="1" i="1" dirty="0">
                <a:solidFill>
                  <a:srgbClr val="000000"/>
                </a:solidFill>
                <a:effectLst/>
                <a:latin typeface="Helvetica Neue"/>
              </a:rPr>
              <a:t>Analysis of churn rate by the decreasing recharge amount and number of recharge in the action phase</a:t>
            </a:r>
          </a:p>
        </p:txBody>
      </p:sp>
      <p:sp>
        <p:nvSpPr>
          <p:cNvPr id="12" name="object 4">
            <a:extLst>
              <a:ext uri="{FF2B5EF4-FFF2-40B4-BE49-F238E27FC236}">
                <a16:creationId xmlns:a16="http://schemas.microsoft.com/office/drawing/2014/main" id="{8D955213-DE6C-6853-DC45-BAC5BE9D5D35}"/>
              </a:ext>
            </a:extLst>
          </p:cNvPr>
          <p:cNvSpPr txBox="1"/>
          <p:nvPr/>
        </p:nvSpPr>
        <p:spPr>
          <a:xfrm>
            <a:off x="6404452" y="3898862"/>
            <a:ext cx="4648199" cy="448841"/>
          </a:xfrm>
          <a:prstGeom prst="rect">
            <a:avLst/>
          </a:prstGeom>
        </p:spPr>
        <p:txBody>
          <a:bodyPr vert="horz" wrap="square" lIns="0" tIns="109220" rIns="0" bIns="0" rtlCol="0">
            <a:spAutoFit/>
          </a:bodyPr>
          <a:lstStyle/>
          <a:p>
            <a:pPr algn="l"/>
            <a:r>
              <a:rPr lang="en-US" sz="1100" b="1" i="1" dirty="0">
                <a:solidFill>
                  <a:srgbClr val="000000"/>
                </a:solidFill>
                <a:effectLst/>
                <a:latin typeface="Helvetica Neue"/>
              </a:rPr>
              <a:t>Analysis of churn rate by the decreasing recharge amount and volume based cost in the action phase</a:t>
            </a:r>
          </a:p>
        </p:txBody>
      </p:sp>
      <p:pic>
        <p:nvPicPr>
          <p:cNvPr id="7" name="Picture 6">
            <a:extLst>
              <a:ext uri="{FF2B5EF4-FFF2-40B4-BE49-F238E27FC236}">
                <a16:creationId xmlns:a16="http://schemas.microsoft.com/office/drawing/2014/main" id="{F082BC10-0148-8640-1B7C-CDE33B6C069A}"/>
              </a:ext>
            </a:extLst>
          </p:cNvPr>
          <p:cNvPicPr>
            <a:picLocks noChangeAspect="1"/>
          </p:cNvPicPr>
          <p:nvPr/>
        </p:nvPicPr>
        <p:blipFill>
          <a:blip r:embed="rId2"/>
          <a:stretch>
            <a:fillRect/>
          </a:stretch>
        </p:blipFill>
        <p:spPr>
          <a:xfrm>
            <a:off x="696192" y="1768546"/>
            <a:ext cx="3501024" cy="2244246"/>
          </a:xfrm>
          <a:prstGeom prst="rect">
            <a:avLst/>
          </a:prstGeom>
        </p:spPr>
      </p:pic>
      <p:pic>
        <p:nvPicPr>
          <p:cNvPr id="13" name="Picture 12">
            <a:extLst>
              <a:ext uri="{FF2B5EF4-FFF2-40B4-BE49-F238E27FC236}">
                <a16:creationId xmlns:a16="http://schemas.microsoft.com/office/drawing/2014/main" id="{D53AC578-FE80-3D68-DC1B-8540AAD4313D}"/>
              </a:ext>
            </a:extLst>
          </p:cNvPr>
          <p:cNvPicPr>
            <a:picLocks noChangeAspect="1"/>
          </p:cNvPicPr>
          <p:nvPr/>
        </p:nvPicPr>
        <p:blipFill>
          <a:blip r:embed="rId3"/>
          <a:stretch>
            <a:fillRect/>
          </a:stretch>
        </p:blipFill>
        <p:spPr>
          <a:xfrm>
            <a:off x="6588781" y="1560556"/>
            <a:ext cx="3460752" cy="2244246"/>
          </a:xfrm>
          <a:prstGeom prst="rect">
            <a:avLst/>
          </a:prstGeom>
        </p:spPr>
      </p:pic>
      <p:pic>
        <p:nvPicPr>
          <p:cNvPr id="16" name="Picture 15">
            <a:extLst>
              <a:ext uri="{FF2B5EF4-FFF2-40B4-BE49-F238E27FC236}">
                <a16:creationId xmlns:a16="http://schemas.microsoft.com/office/drawing/2014/main" id="{151A7583-602C-1386-7DE5-BB099FCE0655}"/>
              </a:ext>
            </a:extLst>
          </p:cNvPr>
          <p:cNvPicPr>
            <a:picLocks noChangeAspect="1"/>
          </p:cNvPicPr>
          <p:nvPr/>
        </p:nvPicPr>
        <p:blipFill>
          <a:blip r:embed="rId4"/>
          <a:stretch>
            <a:fillRect/>
          </a:stretch>
        </p:blipFill>
        <p:spPr>
          <a:xfrm>
            <a:off x="838200" y="4576497"/>
            <a:ext cx="3363859" cy="2206256"/>
          </a:xfrm>
          <a:prstGeom prst="rect">
            <a:avLst/>
          </a:prstGeom>
        </p:spPr>
      </p:pic>
      <p:pic>
        <p:nvPicPr>
          <p:cNvPr id="18" name="Picture 17">
            <a:extLst>
              <a:ext uri="{FF2B5EF4-FFF2-40B4-BE49-F238E27FC236}">
                <a16:creationId xmlns:a16="http://schemas.microsoft.com/office/drawing/2014/main" id="{B0002D7F-8AEA-1A00-91AF-CAD1B2CC07C5}"/>
              </a:ext>
            </a:extLst>
          </p:cNvPr>
          <p:cNvPicPr>
            <a:picLocks noChangeAspect="1"/>
          </p:cNvPicPr>
          <p:nvPr/>
        </p:nvPicPr>
        <p:blipFill>
          <a:blip r:embed="rId5"/>
          <a:stretch>
            <a:fillRect/>
          </a:stretch>
        </p:blipFill>
        <p:spPr>
          <a:xfrm>
            <a:off x="6733162" y="4413652"/>
            <a:ext cx="3553838" cy="2362174"/>
          </a:xfrm>
          <a:prstGeom prst="rect">
            <a:avLst/>
          </a:prstGeom>
        </p:spPr>
      </p:pic>
    </p:spTree>
    <p:extLst>
      <p:ext uri="{BB962C8B-B14F-4D97-AF65-F5344CB8AC3E}">
        <p14:creationId xmlns:p14="http://schemas.microsoft.com/office/powerpoint/2010/main" val="209780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999B469-7B25-6596-7227-751FBFB22461}"/>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88E21EE2-0691-38BA-994D-890321B3F7DB}"/>
              </a:ext>
            </a:extLst>
          </p:cNvPr>
          <p:cNvSpPr txBox="1"/>
          <p:nvPr/>
        </p:nvSpPr>
        <p:spPr>
          <a:xfrm>
            <a:off x="1066800" y="1426685"/>
            <a:ext cx="9677400" cy="387286"/>
          </a:xfrm>
          <a:prstGeom prst="rect">
            <a:avLst/>
          </a:prstGeom>
        </p:spPr>
        <p:txBody>
          <a:bodyPr vert="horz" wrap="square" lIns="0" tIns="109220" rIns="0" bIns="0" rtlCol="0">
            <a:spAutoFit/>
          </a:bodyPr>
          <a:lstStyle/>
          <a:p>
            <a:pPr algn="l"/>
            <a:r>
              <a:rPr lang="en-US" b="1" i="1" dirty="0">
                <a:solidFill>
                  <a:srgbClr val="000000"/>
                </a:solidFill>
                <a:effectLst/>
                <a:latin typeface="Helvetica Neue"/>
              </a:rPr>
              <a:t>Analysis of recharge amount and number of recharge in action month</a:t>
            </a:r>
          </a:p>
        </p:txBody>
      </p:sp>
      <p:sp>
        <p:nvSpPr>
          <p:cNvPr id="5" name="Title 4">
            <a:extLst>
              <a:ext uri="{FF2B5EF4-FFF2-40B4-BE49-F238E27FC236}">
                <a16:creationId xmlns:a16="http://schemas.microsoft.com/office/drawing/2014/main" id="{345BDE3D-7251-0C21-44CD-E25B1B272D9E}"/>
              </a:ext>
            </a:extLst>
          </p:cNvPr>
          <p:cNvSpPr>
            <a:spLocks noGrp="1"/>
          </p:cNvSpPr>
          <p:nvPr>
            <p:ph type="title"/>
          </p:nvPr>
        </p:nvSpPr>
        <p:spPr>
          <a:xfrm>
            <a:off x="2133600" y="457200"/>
            <a:ext cx="8153400" cy="615553"/>
          </a:xfrm>
        </p:spPr>
        <p:txBody>
          <a:bodyPr>
            <a:normAutofit fontScale="90000"/>
          </a:bodyPr>
          <a:lstStyle/>
          <a:p>
            <a:r>
              <a:rPr lang="en-IN" dirty="0">
                <a:solidFill>
                  <a:schemeClr val="accent2"/>
                </a:solidFill>
              </a:rPr>
              <a:t>EDA</a:t>
            </a:r>
          </a:p>
        </p:txBody>
      </p:sp>
      <p:pic>
        <p:nvPicPr>
          <p:cNvPr id="3" name="Picture 2">
            <a:extLst>
              <a:ext uri="{FF2B5EF4-FFF2-40B4-BE49-F238E27FC236}">
                <a16:creationId xmlns:a16="http://schemas.microsoft.com/office/drawing/2014/main" id="{C05E71D5-4F5D-AAA6-E56B-187B328FA8EF}"/>
              </a:ext>
            </a:extLst>
          </p:cNvPr>
          <p:cNvPicPr>
            <a:picLocks noChangeAspect="1"/>
          </p:cNvPicPr>
          <p:nvPr/>
        </p:nvPicPr>
        <p:blipFill>
          <a:blip r:embed="rId2"/>
          <a:stretch>
            <a:fillRect/>
          </a:stretch>
        </p:blipFill>
        <p:spPr>
          <a:xfrm>
            <a:off x="914400" y="1996049"/>
            <a:ext cx="7554859" cy="4482354"/>
          </a:xfrm>
          <a:prstGeom prst="rect">
            <a:avLst/>
          </a:prstGeom>
        </p:spPr>
      </p:pic>
    </p:spTree>
    <p:extLst>
      <p:ext uri="{BB962C8B-B14F-4D97-AF65-F5344CB8AC3E}">
        <p14:creationId xmlns:p14="http://schemas.microsoft.com/office/powerpoint/2010/main" val="393690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E39A57D-AEE8-6EA4-3DDE-9BE68E3BC27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FD9850-8D2C-8716-EDA7-B55378835711}"/>
              </a:ext>
            </a:extLst>
          </p:cNvPr>
          <p:cNvSpPr>
            <a:spLocks noGrp="1"/>
          </p:cNvSpPr>
          <p:nvPr>
            <p:ph type="title"/>
          </p:nvPr>
        </p:nvSpPr>
        <p:spPr>
          <a:xfrm>
            <a:off x="1024129" y="536171"/>
            <a:ext cx="9720072" cy="1064029"/>
          </a:xfrm>
        </p:spPr>
        <p:txBody>
          <a:bodyPr>
            <a:normAutofit/>
          </a:bodyPr>
          <a:lstStyle/>
          <a:p>
            <a:r>
              <a:rPr lang="en-IN" dirty="0">
                <a:solidFill>
                  <a:srgbClr val="FF0000"/>
                </a:solidFill>
              </a:rPr>
              <a:t>Building model</a:t>
            </a:r>
          </a:p>
        </p:txBody>
      </p:sp>
      <p:sp>
        <p:nvSpPr>
          <p:cNvPr id="2" name="Content Placeholder 1">
            <a:extLst>
              <a:ext uri="{FF2B5EF4-FFF2-40B4-BE49-F238E27FC236}">
                <a16:creationId xmlns:a16="http://schemas.microsoft.com/office/drawing/2014/main" id="{928F2CBD-6467-C632-D04C-30C6006D6EC2}"/>
              </a:ext>
            </a:extLst>
          </p:cNvPr>
          <p:cNvSpPr>
            <a:spLocks noGrp="1"/>
          </p:cNvSpPr>
          <p:nvPr>
            <p:ph idx="1"/>
          </p:nvPr>
        </p:nvSpPr>
        <p:spPr>
          <a:xfrm>
            <a:off x="1024129" y="1600199"/>
            <a:ext cx="3624072" cy="4721629"/>
          </a:xfrm>
        </p:spPr>
        <p:txBody>
          <a:bodyPr>
            <a:normAutofit lnSpcReduction="10000"/>
          </a:bodyPr>
          <a:lstStyle/>
          <a:p>
            <a:r>
              <a:rPr lang="en-IN" dirty="0"/>
              <a:t>Performed Train-Test Split</a:t>
            </a:r>
          </a:p>
          <a:p>
            <a:r>
              <a:rPr lang="en-IN" dirty="0"/>
              <a:t>Dealing with data imbalance</a:t>
            </a:r>
          </a:p>
          <a:p>
            <a:r>
              <a:rPr lang="en-IN" dirty="0"/>
              <a:t>Feature Scaling</a:t>
            </a:r>
          </a:p>
          <a:p>
            <a:r>
              <a:rPr lang="en-IN" dirty="0"/>
              <a:t>Model with PCA - </a:t>
            </a:r>
            <a:r>
              <a:rPr lang="en-US" dirty="0"/>
              <a:t>60 components explain more than 90% variance of the data. So, we will perform PCA with 60 components.</a:t>
            </a:r>
          </a:p>
          <a:p>
            <a:pPr lvl="1"/>
            <a:r>
              <a:rPr lang="en-US" sz="2200" dirty="0"/>
              <a:t>Performing PCA with 60 components</a:t>
            </a:r>
          </a:p>
          <a:p>
            <a:pPr lvl="1"/>
            <a:r>
              <a:rPr lang="en-US" sz="2200" dirty="0"/>
              <a:t>Applying transformation on the test set</a:t>
            </a:r>
          </a:p>
          <a:p>
            <a:pPr lvl="1"/>
            <a:r>
              <a:rPr lang="en-US" sz="2200" dirty="0"/>
              <a:t>Emphasize Sensitivity/Recall than Accuracy</a:t>
            </a:r>
          </a:p>
          <a:p>
            <a:pPr lvl="1"/>
            <a:endParaRPr lang="en-US"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C1DB0002-09D7-CCAB-39CF-15AC03F0AB49}"/>
              </a:ext>
            </a:extLst>
          </p:cNvPr>
          <p:cNvPicPr>
            <a:picLocks noChangeAspect="1"/>
          </p:cNvPicPr>
          <p:nvPr/>
        </p:nvPicPr>
        <p:blipFill>
          <a:blip r:embed="rId2"/>
          <a:stretch>
            <a:fillRect/>
          </a:stretch>
        </p:blipFill>
        <p:spPr>
          <a:xfrm>
            <a:off x="5201941" y="1755775"/>
            <a:ext cx="6686312" cy="4035425"/>
          </a:xfrm>
          <a:prstGeom prst="rect">
            <a:avLst/>
          </a:prstGeom>
        </p:spPr>
      </p:pic>
    </p:spTree>
    <p:extLst>
      <p:ext uri="{BB962C8B-B14F-4D97-AF65-F5344CB8AC3E}">
        <p14:creationId xmlns:p14="http://schemas.microsoft.com/office/powerpoint/2010/main" val="76489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137AE3F-2896-EE83-6C86-1743A1324A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61A61F-72DE-2B09-3A0D-19F93E4169CC}"/>
              </a:ext>
            </a:extLst>
          </p:cNvPr>
          <p:cNvSpPr>
            <a:spLocks noGrp="1"/>
          </p:cNvSpPr>
          <p:nvPr>
            <p:ph type="title"/>
          </p:nvPr>
        </p:nvSpPr>
        <p:spPr>
          <a:xfrm>
            <a:off x="1024129" y="304801"/>
            <a:ext cx="6062471" cy="533399"/>
          </a:xfrm>
        </p:spPr>
        <p:txBody>
          <a:bodyPr>
            <a:normAutofit fontScale="90000"/>
          </a:bodyPr>
          <a:lstStyle/>
          <a:p>
            <a:r>
              <a:rPr lang="en-IN" dirty="0">
                <a:solidFill>
                  <a:srgbClr val="FF0000"/>
                </a:solidFill>
              </a:rPr>
              <a:t>Logistic regression with PCA</a:t>
            </a:r>
          </a:p>
        </p:txBody>
      </p:sp>
      <p:sp>
        <p:nvSpPr>
          <p:cNvPr id="2" name="Content Placeholder 1">
            <a:extLst>
              <a:ext uri="{FF2B5EF4-FFF2-40B4-BE49-F238E27FC236}">
                <a16:creationId xmlns:a16="http://schemas.microsoft.com/office/drawing/2014/main" id="{D8014CA4-0EE3-E57D-3541-E6FB5C11BF35}"/>
              </a:ext>
            </a:extLst>
          </p:cNvPr>
          <p:cNvSpPr>
            <a:spLocks noGrp="1"/>
          </p:cNvSpPr>
          <p:nvPr>
            <p:ph idx="1"/>
          </p:nvPr>
        </p:nvSpPr>
        <p:spPr>
          <a:xfrm>
            <a:off x="1024129" y="990601"/>
            <a:ext cx="3624072" cy="5331228"/>
          </a:xfrm>
        </p:spPr>
        <p:txBody>
          <a:bodyPr>
            <a:normAutofit fontScale="92500" lnSpcReduction="10000"/>
          </a:bodyPr>
          <a:lstStyle/>
          <a:p>
            <a:r>
              <a:rPr lang="en-IN" dirty="0"/>
              <a:t>Tuning hyperparameter C</a:t>
            </a:r>
          </a:p>
          <a:p>
            <a:r>
              <a:rPr lang="en-US" dirty="0"/>
              <a:t>plot of C versus train and validation scores</a:t>
            </a:r>
          </a:p>
          <a:p>
            <a:r>
              <a:rPr lang="en-US" dirty="0"/>
              <a:t>Logistic regression with optimal C</a:t>
            </a:r>
          </a:p>
          <a:p>
            <a:r>
              <a:rPr lang="en-US" dirty="0"/>
              <a:t>Prediction on the train set</a:t>
            </a:r>
          </a:p>
          <a:p>
            <a:r>
              <a:rPr lang="en-US" dirty="0"/>
              <a:t>Confusion matrix</a:t>
            </a:r>
          </a:p>
          <a:p>
            <a:pPr lvl="1"/>
            <a:r>
              <a:rPr lang="en-US" sz="2200" dirty="0"/>
              <a:t>Accuracy</a:t>
            </a:r>
          </a:p>
          <a:p>
            <a:pPr lvl="1"/>
            <a:r>
              <a:rPr lang="en-US" sz="2200" dirty="0"/>
              <a:t>Sensitivity</a:t>
            </a:r>
          </a:p>
          <a:p>
            <a:pPr lvl="1"/>
            <a:r>
              <a:rPr lang="en-US" sz="2200" dirty="0"/>
              <a:t>Specificity</a:t>
            </a:r>
          </a:p>
          <a:p>
            <a:pPr marL="128016" lvl="1" indent="0">
              <a:buNone/>
            </a:pPr>
            <a:endParaRPr lang="en-US" sz="2200" dirty="0"/>
          </a:p>
          <a:p>
            <a:pPr marL="128016" lvl="1" indent="0">
              <a:buNone/>
            </a:pPr>
            <a:r>
              <a:rPr lang="en-US" sz="2200" dirty="0"/>
              <a:t>Prediction on the test set</a:t>
            </a:r>
          </a:p>
          <a:p>
            <a:r>
              <a:rPr lang="en-US" dirty="0"/>
              <a:t>Confusion matrix</a:t>
            </a:r>
          </a:p>
          <a:p>
            <a:pPr lvl="1"/>
            <a:r>
              <a:rPr lang="en-US" dirty="0"/>
              <a:t>Accuracy</a:t>
            </a:r>
          </a:p>
          <a:p>
            <a:pPr lvl="1"/>
            <a:r>
              <a:rPr lang="en-US" dirty="0"/>
              <a:t>Sensitivity</a:t>
            </a:r>
          </a:p>
          <a:p>
            <a:pPr lvl="1"/>
            <a:r>
              <a:rPr lang="en-US" dirty="0"/>
              <a:t>Specificity</a:t>
            </a:r>
          </a:p>
          <a:p>
            <a:pPr marL="128016" lvl="1" indent="0">
              <a:buNone/>
            </a:pPr>
            <a:endParaRPr lang="en-US" b="1" i="1" dirty="0">
              <a:solidFill>
                <a:srgbClr val="000000"/>
              </a:solidFill>
              <a:effectLst/>
              <a:latin typeface="Helvetica Neue"/>
            </a:endParaRPr>
          </a:p>
          <a:p>
            <a:pPr marL="128016" lvl="1" indent="0">
              <a:buNone/>
            </a:pPr>
            <a:endParaRPr lang="en-US"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7D06F070-3871-F6EF-9C13-83A1D5DA9266}"/>
              </a:ext>
            </a:extLst>
          </p:cNvPr>
          <p:cNvPicPr>
            <a:picLocks noChangeAspect="1"/>
          </p:cNvPicPr>
          <p:nvPr/>
        </p:nvPicPr>
        <p:blipFill>
          <a:blip r:embed="rId2"/>
          <a:stretch>
            <a:fillRect/>
          </a:stretch>
        </p:blipFill>
        <p:spPr>
          <a:xfrm>
            <a:off x="5791200" y="896419"/>
            <a:ext cx="5134862" cy="3464299"/>
          </a:xfrm>
          <a:prstGeom prst="rect">
            <a:avLst/>
          </a:prstGeom>
        </p:spPr>
      </p:pic>
      <p:pic>
        <p:nvPicPr>
          <p:cNvPr id="8" name="Picture 7">
            <a:extLst>
              <a:ext uri="{FF2B5EF4-FFF2-40B4-BE49-F238E27FC236}">
                <a16:creationId xmlns:a16="http://schemas.microsoft.com/office/drawing/2014/main" id="{D12CA05F-AADA-B62E-DF41-F2D78823DAD3}"/>
              </a:ext>
            </a:extLst>
          </p:cNvPr>
          <p:cNvPicPr>
            <a:picLocks noChangeAspect="1"/>
          </p:cNvPicPr>
          <p:nvPr/>
        </p:nvPicPr>
        <p:blipFill>
          <a:blip r:embed="rId3"/>
          <a:stretch>
            <a:fillRect/>
          </a:stretch>
        </p:blipFill>
        <p:spPr>
          <a:xfrm>
            <a:off x="7086601" y="4540592"/>
            <a:ext cx="2514600" cy="2039706"/>
          </a:xfrm>
          <a:prstGeom prst="rect">
            <a:avLst/>
          </a:prstGeom>
        </p:spPr>
      </p:pic>
    </p:spTree>
    <p:extLst>
      <p:ext uri="{BB962C8B-B14F-4D97-AF65-F5344CB8AC3E}">
        <p14:creationId xmlns:p14="http://schemas.microsoft.com/office/powerpoint/2010/main" val="257862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9E01B4D-D897-BBA2-74EF-3E4419DEED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CFC844C-1DB6-8381-7590-ECC20D6E00EC}"/>
              </a:ext>
            </a:extLst>
          </p:cNvPr>
          <p:cNvSpPr>
            <a:spLocks noGrp="1"/>
          </p:cNvSpPr>
          <p:nvPr>
            <p:ph type="title"/>
          </p:nvPr>
        </p:nvSpPr>
        <p:spPr>
          <a:xfrm>
            <a:off x="6248400" y="381000"/>
            <a:ext cx="5410200" cy="1524000"/>
          </a:xfrm>
        </p:spPr>
        <p:txBody>
          <a:bodyPr>
            <a:normAutofit/>
          </a:bodyPr>
          <a:lstStyle/>
          <a:p>
            <a:r>
              <a:rPr lang="en-US" dirty="0">
                <a:solidFill>
                  <a:srgbClr val="FF0000"/>
                </a:solidFill>
              </a:rPr>
              <a:t>Support Vector Machine(SVM) with PCA</a:t>
            </a:r>
            <a:endParaRPr lang="en-IN" dirty="0">
              <a:solidFill>
                <a:srgbClr val="FF0000"/>
              </a:solidFill>
            </a:endParaRPr>
          </a:p>
        </p:txBody>
      </p:sp>
      <p:sp>
        <p:nvSpPr>
          <p:cNvPr id="2" name="Content Placeholder 1">
            <a:extLst>
              <a:ext uri="{FF2B5EF4-FFF2-40B4-BE49-F238E27FC236}">
                <a16:creationId xmlns:a16="http://schemas.microsoft.com/office/drawing/2014/main" id="{7F3A8A4E-855F-12AC-60C0-AE092CBB14EC}"/>
              </a:ext>
            </a:extLst>
          </p:cNvPr>
          <p:cNvSpPr>
            <a:spLocks noGrp="1"/>
          </p:cNvSpPr>
          <p:nvPr>
            <p:ph idx="1"/>
          </p:nvPr>
        </p:nvSpPr>
        <p:spPr>
          <a:xfrm>
            <a:off x="533400" y="381000"/>
            <a:ext cx="5334001" cy="6019800"/>
          </a:xfrm>
        </p:spPr>
        <p:txBody>
          <a:bodyPr>
            <a:normAutofit fontScale="92500" lnSpcReduction="10000"/>
          </a:bodyPr>
          <a:lstStyle/>
          <a:p>
            <a:r>
              <a:rPr lang="en-IN" sz="1400" dirty="0"/>
              <a:t>Hyperparameter tuning</a:t>
            </a:r>
          </a:p>
          <a:p>
            <a:r>
              <a:rPr lang="en-US" sz="1400" dirty="0"/>
              <a:t>Plotting the accuracy with various C and gamma values</a:t>
            </a:r>
          </a:p>
          <a:p>
            <a:pPr algn="l"/>
            <a:r>
              <a:rPr lang="en-US" sz="1400" dirty="0"/>
              <a:t>From the plot, we can see that higher value of gamma leads to overfitting the model. With the lowest value of gamma (0.0001) we have train and test accuracy almost same.</a:t>
            </a:r>
          </a:p>
          <a:p>
            <a:pPr algn="l"/>
            <a:r>
              <a:rPr lang="en-US" sz="1400" dirty="0"/>
              <a:t>Also, at C=100 we have a good accuracy and the train and test scores are comparable.</a:t>
            </a:r>
          </a:p>
          <a:p>
            <a:pPr algn="l"/>
            <a:r>
              <a:rPr lang="en-US" sz="1400" dirty="0"/>
              <a:t>Though </a:t>
            </a:r>
            <a:r>
              <a:rPr lang="en-US" sz="1400" dirty="0" err="1"/>
              <a:t>sklearn</a:t>
            </a:r>
            <a:r>
              <a:rPr lang="en-US" sz="1400" dirty="0"/>
              <a:t> suggests the optimal scores mentioned above (gamma=0.01, C=1000), one could argue that it is better to choose a simpler, more non-linear model with gamma=0.0001. This is because the optimal values mentioned here are calculated based on the average test accuracy (but not considering subjective parameters such as model complexity).</a:t>
            </a:r>
          </a:p>
          <a:p>
            <a:pPr algn="l"/>
            <a:r>
              <a:rPr lang="en-US" sz="1400" dirty="0"/>
              <a:t>We can achieve comparable average test accuracy (~90%) with gamma=0.0001 as well, though we'll have to increase the cost C for that. So to achieve high accuracy, there's a tradeoff between:</a:t>
            </a:r>
          </a:p>
          <a:p>
            <a:pPr algn="l">
              <a:spcAft>
                <a:spcPts val="675"/>
              </a:spcAft>
              <a:buFont typeface="Arial" panose="020B0604020202020204" pitchFamily="34" charset="0"/>
              <a:buChar char="•"/>
            </a:pPr>
            <a:r>
              <a:rPr lang="en-US" sz="1400" dirty="0"/>
              <a:t>High gamma (i.e. high non-linearity) and average value of C</a:t>
            </a:r>
          </a:p>
          <a:p>
            <a:pPr algn="l">
              <a:spcAft>
                <a:spcPts val="675"/>
              </a:spcAft>
              <a:buFont typeface="Arial" panose="020B0604020202020204" pitchFamily="34" charset="0"/>
              <a:buChar char="•"/>
            </a:pPr>
            <a:r>
              <a:rPr lang="en-US" sz="1400" dirty="0"/>
              <a:t>Low gamma (i.e. less non-linearity) and high value of C</a:t>
            </a:r>
          </a:p>
          <a:p>
            <a:pPr algn="l"/>
            <a:r>
              <a:rPr lang="en-US" sz="1400" dirty="0"/>
              <a:t>We argue that the model will be simpler if it has as less non-linearity as possible, so we choose gamma=0.0001 and a high C=100.</a:t>
            </a:r>
          </a:p>
          <a:p>
            <a:r>
              <a:rPr lang="en-US" sz="1400" dirty="0"/>
              <a:t>Build the model with optimal hyperparameters</a:t>
            </a:r>
            <a:endParaRPr lang="en-IN" sz="1400" dirty="0"/>
          </a:p>
          <a:p>
            <a:r>
              <a:rPr lang="en-US" sz="1400" dirty="0"/>
              <a:t>Prediction on the train set</a:t>
            </a:r>
          </a:p>
          <a:p>
            <a:r>
              <a:rPr lang="en-US" sz="1400" dirty="0"/>
              <a:t>Prediction on the test set</a:t>
            </a:r>
            <a:endParaRPr lang="en-IN" sz="1600" dirty="0"/>
          </a:p>
        </p:txBody>
      </p:sp>
      <p:pic>
        <p:nvPicPr>
          <p:cNvPr id="6" name="Picture 5">
            <a:extLst>
              <a:ext uri="{FF2B5EF4-FFF2-40B4-BE49-F238E27FC236}">
                <a16:creationId xmlns:a16="http://schemas.microsoft.com/office/drawing/2014/main" id="{6A1D6C32-84C5-CC79-5D90-7223CFBED6AD}"/>
              </a:ext>
            </a:extLst>
          </p:cNvPr>
          <p:cNvPicPr>
            <a:picLocks noChangeAspect="1"/>
          </p:cNvPicPr>
          <p:nvPr/>
        </p:nvPicPr>
        <p:blipFill>
          <a:blip r:embed="rId2"/>
          <a:stretch>
            <a:fillRect/>
          </a:stretch>
        </p:blipFill>
        <p:spPr>
          <a:xfrm>
            <a:off x="5855685" y="1873827"/>
            <a:ext cx="6040891" cy="2393373"/>
          </a:xfrm>
          <a:prstGeom prst="rect">
            <a:avLst/>
          </a:prstGeom>
        </p:spPr>
      </p:pic>
      <p:pic>
        <p:nvPicPr>
          <p:cNvPr id="7" name="Picture 6">
            <a:extLst>
              <a:ext uri="{FF2B5EF4-FFF2-40B4-BE49-F238E27FC236}">
                <a16:creationId xmlns:a16="http://schemas.microsoft.com/office/drawing/2014/main" id="{CF6732F7-F0FB-6BF8-97B4-FC9FB8BBAE6A}"/>
              </a:ext>
            </a:extLst>
          </p:cNvPr>
          <p:cNvPicPr>
            <a:picLocks noChangeAspect="1"/>
          </p:cNvPicPr>
          <p:nvPr/>
        </p:nvPicPr>
        <p:blipFill>
          <a:blip r:embed="rId3"/>
          <a:stretch>
            <a:fillRect/>
          </a:stretch>
        </p:blipFill>
        <p:spPr>
          <a:xfrm>
            <a:off x="6172201" y="4566552"/>
            <a:ext cx="2013570" cy="2184075"/>
          </a:xfrm>
          <a:prstGeom prst="rect">
            <a:avLst/>
          </a:prstGeom>
        </p:spPr>
      </p:pic>
    </p:spTree>
    <p:extLst>
      <p:ext uri="{BB962C8B-B14F-4D97-AF65-F5344CB8AC3E}">
        <p14:creationId xmlns:p14="http://schemas.microsoft.com/office/powerpoint/2010/main" val="3153416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66</TotalTime>
  <Words>2153</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MT</vt:lpstr>
      <vt:lpstr>Calibri Light</vt:lpstr>
      <vt:lpstr>circular</vt:lpstr>
      <vt:lpstr>Corbel</vt:lpstr>
      <vt:lpstr>freight-text-pro</vt:lpstr>
      <vt:lpstr>Helvetica Neue</vt:lpstr>
      <vt:lpstr>Tw Cen MT</vt:lpstr>
      <vt:lpstr>Tw Cen MT Condensed</vt:lpstr>
      <vt:lpstr>Wingdings 3</vt:lpstr>
      <vt:lpstr>Integral</vt:lpstr>
      <vt:lpstr>TELECOM CUSTOMER CHURN</vt:lpstr>
      <vt:lpstr>PROBLEM STATEMENT</vt:lpstr>
      <vt:lpstr>Reading and Cleaning data</vt:lpstr>
      <vt:lpstr>EDA</vt:lpstr>
      <vt:lpstr>EDA</vt:lpstr>
      <vt:lpstr>EDA</vt:lpstr>
      <vt:lpstr>Building model</vt:lpstr>
      <vt:lpstr>Logistic regression with PCA</vt:lpstr>
      <vt:lpstr>Support Vector Machine(SVM) with PCA</vt:lpstr>
      <vt:lpstr>Decision tree with PCA</vt:lpstr>
      <vt:lpstr>Decision tree with PCA</vt:lpstr>
      <vt:lpstr>Random forest with PCA</vt:lpstr>
      <vt:lpstr>without PCA Logistic regression with No PCA</vt:lpstr>
      <vt:lpstr>ROC Curve</vt:lpstr>
      <vt:lpstr>without PCA Logistic regression with No PCA</vt:lpstr>
      <vt:lpstr>Business recommendation</vt:lpstr>
      <vt:lpstr>Plots of important predictors for churn and non churn customers</vt:lpstr>
      <vt:lpstr>Plots of important predictors for churn and non churn customers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ANALYSIS</dc:title>
  <dc:creator>rajesh tank</dc:creator>
  <cp:lastModifiedBy>Pooja M</cp:lastModifiedBy>
  <cp:revision>6</cp:revision>
  <dcterms:created xsi:type="dcterms:W3CDTF">2025-01-06T16:43:00Z</dcterms:created>
  <dcterms:modified xsi:type="dcterms:W3CDTF">2025-01-06T20:06:24Z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2023-04-01T00:00:00Z</vt:filetime>
  </property>
  <property fmtid="{D5CDD505-2E9C-101B-9397-08002B2CF9AE}" pid="3" name="Creator">
    <vt:lpwstr>Microsoft® PowerPoint® 2019</vt:lpwstr>
  </property>
  <property fmtid="{D5CDD505-2E9C-101B-9397-08002B2CF9AE}" pid="4" name="LastSaved">
    <vt:filetime>2025-01-06T00:00:00Z</vt:filetime>
  </property>
  <property fmtid="{D5CDD505-2E9C-101B-9397-08002B2CF9AE}" pid="5" name="Producer">
    <vt:lpwstr>Microsoft® PowerPoint® 2019</vt:lpwstr>
  </property>
</Properties>
</file>