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1526" r:id="rId2"/>
    <p:sldId id="1490" r:id="rId3"/>
    <p:sldId id="1449" r:id="rId4"/>
    <p:sldId id="1491" r:id="rId5"/>
    <p:sldId id="1492" r:id="rId6"/>
    <p:sldId id="1493" r:id="rId7"/>
    <p:sldId id="1494" r:id="rId8"/>
    <p:sldId id="1444" r:id="rId9"/>
    <p:sldId id="1450" r:id="rId10"/>
    <p:sldId id="1451" r:id="rId11"/>
    <p:sldId id="1452" r:id="rId12"/>
    <p:sldId id="1453" r:id="rId13"/>
    <p:sldId id="1454" r:id="rId14"/>
    <p:sldId id="1495" r:id="rId15"/>
    <p:sldId id="1522" r:id="rId16"/>
    <p:sldId id="1479" r:id="rId17"/>
    <p:sldId id="1523" r:id="rId18"/>
    <p:sldId id="1411" r:id="rId19"/>
    <p:sldId id="1518" r:id="rId20"/>
    <p:sldId id="1420" r:id="rId21"/>
    <p:sldId id="1519" r:id="rId22"/>
    <p:sldId id="1418" r:id="rId23"/>
    <p:sldId id="1520" r:id="rId24"/>
    <p:sldId id="1521" r:id="rId25"/>
    <p:sldId id="1513" r:id="rId26"/>
    <p:sldId id="1514" r:id="rId27"/>
    <p:sldId id="1515" r:id="rId28"/>
    <p:sldId id="1516" r:id="rId29"/>
    <p:sldId id="1517" r:id="rId30"/>
    <p:sldId id="1423" r:id="rId31"/>
    <p:sldId id="1424" r:id="rId32"/>
    <p:sldId id="1425" r:id="rId33"/>
    <p:sldId id="1496" r:id="rId34"/>
    <p:sldId id="1497" r:id="rId35"/>
    <p:sldId id="1500" r:id="rId36"/>
    <p:sldId id="1499" r:id="rId37"/>
    <p:sldId id="1511" r:id="rId38"/>
    <p:sldId id="1512" r:id="rId39"/>
    <p:sldId id="1483" r:id="rId40"/>
    <p:sldId id="1430" r:id="rId41"/>
    <p:sldId id="1431" r:id="rId42"/>
    <p:sldId id="1501" r:id="rId43"/>
    <p:sldId id="1502" r:id="rId44"/>
    <p:sldId id="1507" r:id="rId45"/>
    <p:sldId id="1508" r:id="rId46"/>
    <p:sldId id="1509" r:id="rId47"/>
    <p:sldId id="1510" r:id="rId48"/>
    <p:sldId id="1467" r:id="rId49"/>
    <p:sldId id="1465" r:id="rId50"/>
    <p:sldId id="1459" r:id="rId51"/>
    <p:sldId id="1460" r:id="rId52"/>
    <p:sldId id="1461" r:id="rId53"/>
    <p:sldId id="1462" r:id="rId54"/>
    <p:sldId id="1463" r:id="rId55"/>
    <p:sldId id="1489" r:id="rId56"/>
    <p:sldId id="1503" r:id="rId57"/>
    <p:sldId id="1504" r:id="rId58"/>
    <p:sldId id="1468" r:id="rId59"/>
    <p:sldId id="1506" r:id="rId60"/>
    <p:sldId id="1476" r:id="rId61"/>
    <p:sldId id="1466" r:id="rId62"/>
    <p:sldId id="1524" r:id="rId63"/>
    <p:sldId id="1525" r:id="rId64"/>
    <p:sldId id="1485" r:id="rId65"/>
    <p:sldId id="1486" r:id="rId66"/>
    <p:sldId id="1505" r:id="rId67"/>
    <p:sldId id="1474" r:id="rId68"/>
    <p:sldId id="1471" r:id="rId69"/>
  </p:sldIdLst>
  <p:sldSz cx="9144000" cy="6858000" type="screen4x3"/>
  <p:notesSz cx="7315200" cy="9601200"/>
  <p:defaultTextStyle>
    <a:defPPr>
      <a:defRPr lang="en-US"/>
    </a:defPPr>
    <a:lvl1pPr algn="l" rtl="0" eaLnBrk="0" fontAlgn="base" hangingPunct="0">
      <a:spcBef>
        <a:spcPct val="0"/>
      </a:spcBef>
      <a:spcAft>
        <a:spcPct val="0"/>
      </a:spcAft>
      <a:defRPr sz="1600" b="1" kern="1200">
        <a:solidFill>
          <a:schemeClr val="tx1"/>
        </a:solidFill>
        <a:latin typeface="Arial" charset="0"/>
        <a:ea typeface="+mn-ea"/>
        <a:cs typeface="+mn-cs"/>
      </a:defRPr>
    </a:lvl1pPr>
    <a:lvl2pPr marL="457130" algn="l" rtl="0" eaLnBrk="0" fontAlgn="base" hangingPunct="0">
      <a:spcBef>
        <a:spcPct val="0"/>
      </a:spcBef>
      <a:spcAft>
        <a:spcPct val="0"/>
      </a:spcAft>
      <a:defRPr sz="1600" b="1" kern="1200">
        <a:solidFill>
          <a:schemeClr val="tx1"/>
        </a:solidFill>
        <a:latin typeface="Arial" charset="0"/>
        <a:ea typeface="+mn-ea"/>
        <a:cs typeface="+mn-cs"/>
      </a:defRPr>
    </a:lvl2pPr>
    <a:lvl3pPr marL="914259" algn="l" rtl="0" eaLnBrk="0" fontAlgn="base" hangingPunct="0">
      <a:spcBef>
        <a:spcPct val="0"/>
      </a:spcBef>
      <a:spcAft>
        <a:spcPct val="0"/>
      </a:spcAft>
      <a:defRPr sz="1600" b="1" kern="1200">
        <a:solidFill>
          <a:schemeClr val="tx1"/>
        </a:solidFill>
        <a:latin typeface="Arial" charset="0"/>
        <a:ea typeface="+mn-ea"/>
        <a:cs typeface="+mn-cs"/>
      </a:defRPr>
    </a:lvl3pPr>
    <a:lvl4pPr marL="1371390" algn="l" rtl="0" eaLnBrk="0" fontAlgn="base" hangingPunct="0">
      <a:spcBef>
        <a:spcPct val="0"/>
      </a:spcBef>
      <a:spcAft>
        <a:spcPct val="0"/>
      </a:spcAft>
      <a:defRPr sz="1600" b="1" kern="1200">
        <a:solidFill>
          <a:schemeClr val="tx1"/>
        </a:solidFill>
        <a:latin typeface="Arial" charset="0"/>
        <a:ea typeface="+mn-ea"/>
        <a:cs typeface="+mn-cs"/>
      </a:defRPr>
    </a:lvl4pPr>
    <a:lvl5pPr marL="1828519" algn="l" rtl="0" eaLnBrk="0" fontAlgn="base" hangingPunct="0">
      <a:spcBef>
        <a:spcPct val="0"/>
      </a:spcBef>
      <a:spcAft>
        <a:spcPct val="0"/>
      </a:spcAft>
      <a:defRPr sz="1600" b="1" kern="1200">
        <a:solidFill>
          <a:schemeClr val="tx1"/>
        </a:solidFill>
        <a:latin typeface="Arial" charset="0"/>
        <a:ea typeface="+mn-ea"/>
        <a:cs typeface="+mn-cs"/>
      </a:defRPr>
    </a:lvl5pPr>
    <a:lvl6pPr marL="2285649" algn="l" defTabSz="914259" rtl="0" eaLnBrk="1" latinLnBrk="0" hangingPunct="1">
      <a:defRPr sz="1600" b="1" kern="1200">
        <a:solidFill>
          <a:schemeClr val="tx1"/>
        </a:solidFill>
        <a:latin typeface="Arial" charset="0"/>
        <a:ea typeface="+mn-ea"/>
        <a:cs typeface="+mn-cs"/>
      </a:defRPr>
    </a:lvl6pPr>
    <a:lvl7pPr marL="2742780" algn="l" defTabSz="914259" rtl="0" eaLnBrk="1" latinLnBrk="0" hangingPunct="1">
      <a:defRPr sz="1600" b="1" kern="1200">
        <a:solidFill>
          <a:schemeClr val="tx1"/>
        </a:solidFill>
        <a:latin typeface="Arial" charset="0"/>
        <a:ea typeface="+mn-ea"/>
        <a:cs typeface="+mn-cs"/>
      </a:defRPr>
    </a:lvl7pPr>
    <a:lvl8pPr marL="3199908" algn="l" defTabSz="914259" rtl="0" eaLnBrk="1" latinLnBrk="0" hangingPunct="1">
      <a:defRPr sz="1600" b="1" kern="1200">
        <a:solidFill>
          <a:schemeClr val="tx1"/>
        </a:solidFill>
        <a:latin typeface="Arial" charset="0"/>
        <a:ea typeface="+mn-ea"/>
        <a:cs typeface="+mn-cs"/>
      </a:defRPr>
    </a:lvl8pPr>
    <a:lvl9pPr marL="3657039" algn="l" defTabSz="914259"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CC99"/>
    <a:srgbClr val="CCFF99"/>
    <a:srgbClr val="CC99FF"/>
    <a:srgbClr val="000066"/>
    <a:srgbClr val="996600"/>
    <a:srgbClr val="4D6997"/>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71" autoAdjust="0"/>
    <p:restoredTop sz="75202" autoAdjust="0"/>
  </p:normalViewPr>
  <p:slideViewPr>
    <p:cSldViewPr>
      <p:cViewPr varScale="1">
        <p:scale>
          <a:sx n="131" d="100"/>
          <a:sy n="131" d="100"/>
        </p:scale>
        <p:origin x="1680" y="184"/>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6" d="100"/>
          <a:sy n="56" d="100"/>
        </p:scale>
        <p:origin x="-1782"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a:defRPr sz="1200" b="0">
                <a:latin typeface="Arial" charset="0"/>
              </a:defRPr>
            </a:lvl1pPr>
          </a:lstStyle>
          <a:p>
            <a:pPr>
              <a:defRPr/>
            </a:pPr>
            <a:endParaRPr lang="en-US"/>
          </a:p>
        </p:txBody>
      </p:sp>
      <p:sp>
        <p:nvSpPr>
          <p:cNvPr id="106499" name="Rectangle 3"/>
          <p:cNvSpPr>
            <a:spLocks noGrp="1" noChangeArrowheads="1"/>
          </p:cNvSpPr>
          <p:nvPr>
            <p:ph type="dt" sz="quarter" idx="1"/>
          </p:nvPr>
        </p:nvSpPr>
        <p:spPr bwMode="auto">
          <a:xfrm>
            <a:off x="4146551"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a:defRPr sz="1200" b="0">
                <a:latin typeface="Arial" charset="0"/>
              </a:defRPr>
            </a:lvl1pPr>
          </a:lstStyle>
          <a:p>
            <a:pPr>
              <a:defRPr/>
            </a:pPr>
            <a:endParaRPr lang="en-US"/>
          </a:p>
        </p:txBody>
      </p:sp>
      <p:sp>
        <p:nvSpPr>
          <p:cNvPr id="106500" name="Rectangle 4"/>
          <p:cNvSpPr>
            <a:spLocks noGrp="1" noChangeArrowheads="1"/>
          </p:cNvSpPr>
          <p:nvPr>
            <p:ph type="ftr" sz="quarter" idx="2"/>
          </p:nvPr>
        </p:nvSpPr>
        <p:spPr bwMode="auto">
          <a:xfrm>
            <a:off x="0"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a:defRPr sz="1200" b="0">
                <a:latin typeface="Arial" charset="0"/>
              </a:defRPr>
            </a:lvl1pPr>
          </a:lstStyle>
          <a:p>
            <a:pPr>
              <a:defRPr/>
            </a:pPr>
            <a:endParaRPr lang="en-US"/>
          </a:p>
        </p:txBody>
      </p:sp>
      <p:sp>
        <p:nvSpPr>
          <p:cNvPr id="106501" name="Rectangle 5"/>
          <p:cNvSpPr>
            <a:spLocks noGrp="1" noChangeArrowheads="1"/>
          </p:cNvSpPr>
          <p:nvPr>
            <p:ph type="sldNum" sz="quarter" idx="3"/>
          </p:nvPr>
        </p:nvSpPr>
        <p:spPr bwMode="auto">
          <a:xfrm>
            <a:off x="4146551"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a:defRPr sz="1200" b="0">
                <a:latin typeface="Arial" charset="0"/>
              </a:defRPr>
            </a:lvl1pPr>
          </a:lstStyle>
          <a:p>
            <a:pPr>
              <a:defRPr/>
            </a:pPr>
            <a:fld id="{D098A0DF-783C-49D9-9260-6806A799FD3D}" type="slidenum">
              <a:rPr lang="en-US"/>
              <a:pPr>
                <a:defRPr/>
              </a:pPr>
              <a:t>‹#›</a:t>
            </a:fld>
            <a:endParaRPr lang="en-US"/>
          </a:p>
        </p:txBody>
      </p:sp>
    </p:spTree>
    <p:extLst>
      <p:ext uri="{BB962C8B-B14F-4D97-AF65-F5344CB8AC3E}">
        <p14:creationId xmlns:p14="http://schemas.microsoft.com/office/powerpoint/2010/main" val="3980071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3" name="Rectangle 3"/>
          <p:cNvSpPr>
            <a:spLocks noGrp="1" noChangeArrowheads="1"/>
          </p:cNvSpPr>
          <p:nvPr>
            <p:ph type="dt" idx="1"/>
          </p:nvPr>
        </p:nvSpPr>
        <p:spPr bwMode="auto">
          <a:xfrm>
            <a:off x="4144964"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eaLnBrk="1" hangingPunct="1">
              <a:defRPr sz="1200" b="0">
                <a:latin typeface="Arial" charset="0"/>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1838" y="4559301"/>
            <a:ext cx="5853113" cy="432117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4144964"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eaLnBrk="1" hangingPunct="1">
              <a:defRPr sz="1200" b="0">
                <a:latin typeface="Arial" charset="0"/>
              </a:defRPr>
            </a:lvl1pPr>
          </a:lstStyle>
          <a:p>
            <a:pPr>
              <a:defRPr/>
            </a:pPr>
            <a:fld id="{A0D86A14-AC1F-4C9A-8DDE-CE6B11F31194}" type="slidenum">
              <a:rPr lang="en-US"/>
              <a:pPr>
                <a:defRPr/>
              </a:pPr>
              <a:t>‹#›</a:t>
            </a:fld>
            <a:endParaRPr lang="en-US"/>
          </a:p>
        </p:txBody>
      </p:sp>
    </p:spTree>
    <p:extLst>
      <p:ext uri="{BB962C8B-B14F-4D97-AF65-F5344CB8AC3E}">
        <p14:creationId xmlns:p14="http://schemas.microsoft.com/office/powerpoint/2010/main" val="6867597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130" algn="l" rtl="0" eaLnBrk="0" fontAlgn="base" hangingPunct="0">
      <a:spcBef>
        <a:spcPct val="30000"/>
      </a:spcBef>
      <a:spcAft>
        <a:spcPct val="0"/>
      </a:spcAft>
      <a:defRPr sz="1200" kern="1200">
        <a:solidFill>
          <a:schemeClr val="tx1"/>
        </a:solidFill>
        <a:latin typeface="Arial" charset="0"/>
        <a:ea typeface="+mn-ea"/>
        <a:cs typeface="+mn-cs"/>
      </a:defRPr>
    </a:lvl2pPr>
    <a:lvl3pPr marL="914259" algn="l" rtl="0" eaLnBrk="0" fontAlgn="base" hangingPunct="0">
      <a:spcBef>
        <a:spcPct val="30000"/>
      </a:spcBef>
      <a:spcAft>
        <a:spcPct val="0"/>
      </a:spcAft>
      <a:defRPr sz="1200" kern="1200">
        <a:solidFill>
          <a:schemeClr val="tx1"/>
        </a:solidFill>
        <a:latin typeface="Arial" charset="0"/>
        <a:ea typeface="+mn-ea"/>
        <a:cs typeface="+mn-cs"/>
      </a:defRPr>
    </a:lvl3pPr>
    <a:lvl4pPr marL="1371390" algn="l" rtl="0" eaLnBrk="0" fontAlgn="base" hangingPunct="0">
      <a:spcBef>
        <a:spcPct val="30000"/>
      </a:spcBef>
      <a:spcAft>
        <a:spcPct val="0"/>
      </a:spcAft>
      <a:defRPr sz="1200" kern="1200">
        <a:solidFill>
          <a:schemeClr val="tx1"/>
        </a:solidFill>
        <a:latin typeface="Arial" charset="0"/>
        <a:ea typeface="+mn-ea"/>
        <a:cs typeface="+mn-cs"/>
      </a:defRPr>
    </a:lvl4pPr>
    <a:lvl5pPr marL="1828519" algn="l" rtl="0" eaLnBrk="0" fontAlgn="base" hangingPunct="0">
      <a:spcBef>
        <a:spcPct val="30000"/>
      </a:spcBef>
      <a:spcAft>
        <a:spcPct val="0"/>
      </a:spcAft>
      <a:defRPr sz="1200" kern="1200">
        <a:solidFill>
          <a:schemeClr val="tx1"/>
        </a:solidFill>
        <a:latin typeface="Arial" charset="0"/>
        <a:ea typeface="+mn-ea"/>
        <a:cs typeface="+mn-cs"/>
      </a:defRPr>
    </a:lvl5pPr>
    <a:lvl6pPr marL="2285649" algn="l" defTabSz="914259" rtl="0" eaLnBrk="1" latinLnBrk="0" hangingPunct="1">
      <a:defRPr sz="1200" kern="1200">
        <a:solidFill>
          <a:schemeClr val="tx1"/>
        </a:solidFill>
        <a:latin typeface="+mn-lt"/>
        <a:ea typeface="+mn-ea"/>
        <a:cs typeface="+mn-cs"/>
      </a:defRPr>
    </a:lvl6pPr>
    <a:lvl7pPr marL="2742780" algn="l" defTabSz="914259" rtl="0" eaLnBrk="1" latinLnBrk="0" hangingPunct="1">
      <a:defRPr sz="1200" kern="1200">
        <a:solidFill>
          <a:schemeClr val="tx1"/>
        </a:solidFill>
        <a:latin typeface="+mn-lt"/>
        <a:ea typeface="+mn-ea"/>
        <a:cs typeface="+mn-cs"/>
      </a:defRPr>
    </a:lvl7pPr>
    <a:lvl8pPr marL="3199908" algn="l" defTabSz="914259" rtl="0" eaLnBrk="1" latinLnBrk="0" hangingPunct="1">
      <a:defRPr sz="1200" kern="1200">
        <a:solidFill>
          <a:schemeClr val="tx1"/>
        </a:solidFill>
        <a:latin typeface="+mn-lt"/>
        <a:ea typeface="+mn-ea"/>
        <a:cs typeface="+mn-cs"/>
      </a:defRPr>
    </a:lvl8pPr>
    <a:lvl9pPr marL="3657039" algn="l" defTabSz="914259"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Black)">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53" r:id="rId1"/>
    <p:sldLayoutId id="2147483657" r:id="rId2"/>
  </p:sldLayoutIdLst>
  <p:transition/>
  <p:txStyles>
    <p:titleStyle>
      <a:lvl1pPr algn="l" rtl="0" eaLnBrk="0" fontAlgn="base" hangingPunct="0">
        <a:spcBef>
          <a:spcPct val="0"/>
        </a:spcBef>
        <a:spcAft>
          <a:spcPct val="0"/>
        </a:spcAft>
        <a:defRPr sz="3200" b="1" baseline="0">
          <a:solidFill>
            <a:schemeClr val="bg1"/>
          </a:solidFill>
          <a:latin typeface="Gill Sans"/>
          <a:ea typeface="+mj-ea"/>
          <a:cs typeface="Gill Sans"/>
        </a:defRPr>
      </a:lvl1pPr>
      <a:lvl2pPr algn="l" rtl="0" eaLnBrk="0" fontAlgn="base" hangingPunct="0">
        <a:spcBef>
          <a:spcPct val="0"/>
        </a:spcBef>
        <a:spcAft>
          <a:spcPct val="0"/>
        </a:spcAft>
        <a:defRPr sz="3200">
          <a:solidFill>
            <a:schemeClr val="tx1"/>
          </a:solidFill>
          <a:latin typeface="Arial Black" pitchFamily="34" charset="0"/>
        </a:defRPr>
      </a:lvl2pPr>
      <a:lvl3pPr algn="l" rtl="0" eaLnBrk="0" fontAlgn="base" hangingPunct="0">
        <a:spcBef>
          <a:spcPct val="0"/>
        </a:spcBef>
        <a:spcAft>
          <a:spcPct val="0"/>
        </a:spcAft>
        <a:defRPr sz="3200">
          <a:solidFill>
            <a:schemeClr val="tx1"/>
          </a:solidFill>
          <a:latin typeface="Arial Black" pitchFamily="34" charset="0"/>
        </a:defRPr>
      </a:lvl3pPr>
      <a:lvl4pPr algn="l" rtl="0" eaLnBrk="0" fontAlgn="base" hangingPunct="0">
        <a:spcBef>
          <a:spcPct val="0"/>
        </a:spcBef>
        <a:spcAft>
          <a:spcPct val="0"/>
        </a:spcAft>
        <a:defRPr sz="3200">
          <a:solidFill>
            <a:schemeClr val="tx1"/>
          </a:solidFill>
          <a:latin typeface="Arial Black" pitchFamily="34" charset="0"/>
        </a:defRPr>
      </a:lvl4pPr>
      <a:lvl5pPr algn="l" rtl="0" eaLnBrk="0" fontAlgn="base" hangingPunct="0">
        <a:spcBef>
          <a:spcPct val="0"/>
        </a:spcBef>
        <a:spcAft>
          <a:spcPct val="0"/>
        </a:spcAft>
        <a:defRPr sz="3200">
          <a:solidFill>
            <a:schemeClr val="tx1"/>
          </a:solidFill>
          <a:latin typeface="Arial Black" pitchFamily="34" charset="0"/>
        </a:defRPr>
      </a:lvl5pPr>
      <a:lvl6pPr marL="457130" algn="l" rtl="0" fontAlgn="base">
        <a:spcBef>
          <a:spcPct val="0"/>
        </a:spcBef>
        <a:spcAft>
          <a:spcPct val="0"/>
        </a:spcAft>
        <a:defRPr sz="3200">
          <a:solidFill>
            <a:srgbClr val="663300"/>
          </a:solidFill>
          <a:latin typeface="Arial Black" pitchFamily="34" charset="0"/>
        </a:defRPr>
      </a:lvl6pPr>
      <a:lvl7pPr marL="914259" algn="l" rtl="0" fontAlgn="base">
        <a:spcBef>
          <a:spcPct val="0"/>
        </a:spcBef>
        <a:spcAft>
          <a:spcPct val="0"/>
        </a:spcAft>
        <a:defRPr sz="3200">
          <a:solidFill>
            <a:srgbClr val="663300"/>
          </a:solidFill>
          <a:latin typeface="Arial Black" pitchFamily="34" charset="0"/>
        </a:defRPr>
      </a:lvl7pPr>
      <a:lvl8pPr marL="1371390" algn="l" rtl="0" fontAlgn="base">
        <a:spcBef>
          <a:spcPct val="0"/>
        </a:spcBef>
        <a:spcAft>
          <a:spcPct val="0"/>
        </a:spcAft>
        <a:defRPr sz="3200">
          <a:solidFill>
            <a:srgbClr val="663300"/>
          </a:solidFill>
          <a:latin typeface="Arial Black" pitchFamily="34" charset="0"/>
        </a:defRPr>
      </a:lvl8pPr>
      <a:lvl9pPr marL="1828519" algn="l" rtl="0" fontAlgn="base">
        <a:spcBef>
          <a:spcPct val="0"/>
        </a:spcBef>
        <a:spcAft>
          <a:spcPct val="0"/>
        </a:spcAft>
        <a:defRPr sz="3200">
          <a:solidFill>
            <a:srgbClr val="663300"/>
          </a:solidFill>
          <a:latin typeface="Arial Black" pitchFamily="34" charset="0"/>
        </a:defRPr>
      </a:lvl9pPr>
    </p:titleStyle>
    <p:bodyStyle>
      <a:lvl1pPr marL="342848" indent="-342848" algn="l" rtl="0" eaLnBrk="0" fontAlgn="base" hangingPunct="0">
        <a:spcBef>
          <a:spcPct val="25000"/>
        </a:spcBef>
        <a:spcAft>
          <a:spcPct val="25000"/>
        </a:spcAft>
        <a:buClr>
          <a:srgbClr val="5675A9"/>
        </a:buClr>
        <a:buSzPct val="75000"/>
        <a:buFont typeface="Wingdings" charset="2"/>
        <a:buChar char="¢"/>
        <a:defRPr sz="2400" baseline="0">
          <a:solidFill>
            <a:schemeClr val="bg1"/>
          </a:solidFill>
          <a:latin typeface="Gill Sans"/>
          <a:ea typeface="+mn-ea"/>
          <a:cs typeface="Gill Sans"/>
        </a:defRPr>
      </a:lvl1pPr>
      <a:lvl2pPr marL="742836" indent="-285707" algn="l" rtl="0" eaLnBrk="0" fontAlgn="base" hangingPunct="0">
        <a:spcBef>
          <a:spcPct val="10000"/>
        </a:spcBef>
        <a:spcAft>
          <a:spcPct val="10000"/>
        </a:spcAft>
        <a:buClr>
          <a:srgbClr val="5675A9"/>
        </a:buClr>
        <a:buSzPct val="75000"/>
        <a:buFont typeface="Wingdings" charset="2"/>
        <a:buChar char="l"/>
        <a:defRPr sz="2000" baseline="0">
          <a:solidFill>
            <a:schemeClr val="bg1"/>
          </a:solidFill>
          <a:latin typeface="Gill Sans"/>
          <a:cs typeface="Gill Sans"/>
        </a:defRPr>
      </a:lvl2pPr>
      <a:lvl3pPr marL="1142824" indent="-228564" algn="l" rtl="0" eaLnBrk="0" fontAlgn="base" hangingPunct="0">
        <a:spcBef>
          <a:spcPct val="20000"/>
        </a:spcBef>
        <a:spcAft>
          <a:spcPct val="0"/>
        </a:spcAft>
        <a:buClr>
          <a:srgbClr val="5675A9"/>
        </a:buClr>
        <a:buChar char="•"/>
        <a:defRPr sz="1800" baseline="0">
          <a:solidFill>
            <a:schemeClr val="bg1"/>
          </a:solidFill>
          <a:latin typeface="Gill Sans"/>
          <a:cs typeface="Gill Sans"/>
        </a:defRPr>
      </a:lvl3pPr>
      <a:lvl4pPr marL="1599954"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4pPr>
      <a:lvl5pPr marL="2057085"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5pPr>
      <a:lvl6pPr marL="2514215" indent="-228564" algn="l" rtl="0" fontAlgn="base">
        <a:spcBef>
          <a:spcPct val="20000"/>
        </a:spcBef>
        <a:spcAft>
          <a:spcPct val="0"/>
        </a:spcAft>
        <a:buChar char="•"/>
        <a:defRPr sz="1600">
          <a:solidFill>
            <a:schemeClr val="tx2"/>
          </a:solidFill>
          <a:latin typeface="+mn-lt"/>
        </a:defRPr>
      </a:lvl6pPr>
      <a:lvl7pPr marL="2971344" indent="-228564" algn="l" rtl="0" fontAlgn="base">
        <a:spcBef>
          <a:spcPct val="20000"/>
        </a:spcBef>
        <a:spcAft>
          <a:spcPct val="0"/>
        </a:spcAft>
        <a:buChar char="•"/>
        <a:defRPr sz="1600">
          <a:solidFill>
            <a:schemeClr val="tx2"/>
          </a:solidFill>
          <a:latin typeface="+mn-lt"/>
        </a:defRPr>
      </a:lvl7pPr>
      <a:lvl8pPr marL="3428475" indent="-228564" algn="l" rtl="0" fontAlgn="base">
        <a:spcBef>
          <a:spcPct val="20000"/>
        </a:spcBef>
        <a:spcAft>
          <a:spcPct val="0"/>
        </a:spcAft>
        <a:buChar char="•"/>
        <a:defRPr sz="1600">
          <a:solidFill>
            <a:schemeClr val="tx2"/>
          </a:solidFill>
          <a:latin typeface="+mn-lt"/>
        </a:defRPr>
      </a:lvl8pPr>
      <a:lvl9pPr marL="3885603" indent="-228564" algn="l" rtl="0" fontAlgn="base">
        <a:spcBef>
          <a:spcPct val="20000"/>
        </a:spcBef>
        <a:spcAft>
          <a:spcPct val="0"/>
        </a:spcAft>
        <a:buChar char="•"/>
        <a:defRPr sz="1600">
          <a:solidFill>
            <a:schemeClr val="tx2"/>
          </a:solidFill>
          <a:latin typeface="+mn-lt"/>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4"/>
          <p:cNvSpPr>
            <a:spLocks noChangeArrowheads="1"/>
          </p:cNvSpPr>
          <p:nvPr/>
        </p:nvSpPr>
        <p:spPr bwMode="auto">
          <a:xfrm>
            <a:off x="76200" y="1371599"/>
            <a:ext cx="8991600" cy="914401"/>
          </a:xfrm>
          <a:prstGeom prst="rect">
            <a:avLst/>
          </a:prstGeom>
          <a:noFill/>
          <a:ln w="9525">
            <a:noFill/>
            <a:miter lim="800000"/>
            <a:headEnd/>
            <a:tailEnd/>
          </a:ln>
        </p:spPr>
        <p:txBody>
          <a:bodyPr lIns="91425" tIns="45713" rIns="91425" bIns="45713" anchor="ctr"/>
          <a:lstStyle/>
          <a:p>
            <a:pPr algn="ctr" eaLnBrk="1" hangingPunct="1"/>
            <a:r>
              <a:rPr lang="en-US" sz="3200" dirty="0">
                <a:solidFill>
                  <a:schemeClr val="bg2"/>
                </a:solidFill>
                <a:latin typeface="Gill Sans"/>
                <a:cs typeface="Gill Sans"/>
              </a:rPr>
              <a:t>Data-Intensive Distributed Computing</a:t>
            </a:r>
          </a:p>
        </p:txBody>
      </p:sp>
      <p:pic>
        <p:nvPicPr>
          <p:cNvPr id="9" name="Picture 13" descr="creative-commons"/>
          <p:cNvPicPr>
            <a:picLocks noChangeAspect="1" noChangeArrowheads="1"/>
          </p:cNvPicPr>
          <p:nvPr/>
        </p:nvPicPr>
        <p:blipFill>
          <a:blip r:embed="rId2" cstate="print"/>
          <a:srcRect/>
          <a:stretch>
            <a:fillRect/>
          </a:stretch>
        </p:blipFill>
        <p:spPr bwMode="auto">
          <a:xfrm>
            <a:off x="101600" y="6358582"/>
            <a:ext cx="1117600" cy="393700"/>
          </a:xfrm>
          <a:prstGeom prst="rect">
            <a:avLst/>
          </a:prstGeom>
          <a:noFill/>
          <a:ln w="9525">
            <a:noFill/>
            <a:miter lim="800000"/>
            <a:headEnd/>
            <a:tailEnd/>
          </a:ln>
        </p:spPr>
      </p:pic>
      <p:sp>
        <p:nvSpPr>
          <p:cNvPr id="7" name="Rectangle 14"/>
          <p:cNvSpPr>
            <a:spLocks noChangeArrowheads="1"/>
          </p:cNvSpPr>
          <p:nvPr/>
        </p:nvSpPr>
        <p:spPr bwMode="auto">
          <a:xfrm>
            <a:off x="76200" y="2971800"/>
            <a:ext cx="8991600" cy="685800"/>
          </a:xfrm>
          <a:prstGeom prst="rect">
            <a:avLst/>
          </a:prstGeom>
          <a:noFill/>
          <a:ln w="9525">
            <a:noFill/>
            <a:miter lim="800000"/>
            <a:headEnd/>
            <a:tailEnd/>
          </a:ln>
        </p:spPr>
        <p:txBody>
          <a:bodyPr lIns="91425" tIns="45713" rIns="91425" bIns="45713" anchor="ctr"/>
          <a:lstStyle/>
          <a:p>
            <a:pPr algn="ctr" eaLnBrk="1" hangingPunct="1"/>
            <a:r>
              <a:rPr lang="en-US" sz="2600" b="0" dirty="0">
                <a:solidFill>
                  <a:schemeClr val="bg2"/>
                </a:solidFill>
                <a:latin typeface="Gill Sans"/>
                <a:cs typeface="Gill Sans"/>
              </a:rPr>
              <a:t>Part 5: Analyzing Relational Data (2/3)</a:t>
            </a:r>
          </a:p>
        </p:txBody>
      </p:sp>
      <p:sp>
        <p:nvSpPr>
          <p:cNvPr id="8" name="Text Box 11"/>
          <p:cNvSpPr txBox="1">
            <a:spLocks noChangeArrowheads="1"/>
          </p:cNvSpPr>
          <p:nvPr/>
        </p:nvSpPr>
        <p:spPr bwMode="auto">
          <a:xfrm>
            <a:off x="1371600" y="6324600"/>
            <a:ext cx="6903753" cy="461665"/>
          </a:xfrm>
          <a:prstGeom prst="rect">
            <a:avLst/>
          </a:prstGeom>
          <a:noFill/>
          <a:ln w="9525">
            <a:noFill/>
            <a:miter lim="800000"/>
            <a:headEnd/>
            <a:tailEnd/>
          </a:ln>
        </p:spPr>
        <p:txBody>
          <a:bodyPr wrap="none">
            <a:spAutoFit/>
          </a:bodyPr>
          <a:lstStyle/>
          <a:p>
            <a:r>
              <a:rPr lang="en-US" sz="1200" b="0" dirty="0">
                <a:solidFill>
                  <a:schemeClr val="bg1"/>
                </a:solidFill>
                <a:latin typeface="Gill Sans"/>
                <a:cs typeface="Gill Sans"/>
              </a:rPr>
              <a:t>This work is licensed under a Creative Commons Attribution-Noncommercial-Share Alike 3.0 United States</a:t>
            </a:r>
            <a:br>
              <a:rPr lang="en-US" sz="1200" b="0" dirty="0">
                <a:solidFill>
                  <a:schemeClr val="bg1"/>
                </a:solidFill>
                <a:latin typeface="Gill Sans"/>
                <a:cs typeface="Gill Sans"/>
              </a:rPr>
            </a:br>
            <a:r>
              <a:rPr lang="en-US" sz="1200" b="0" dirty="0">
                <a:solidFill>
                  <a:schemeClr val="bg1"/>
                </a:solidFill>
                <a:latin typeface="Gill Sans"/>
                <a:cs typeface="Gill Sans"/>
              </a:rPr>
              <a:t>See http://creativecommons.org/licenses/by-nc-sa/3.0/us/ for details</a:t>
            </a:r>
          </a:p>
        </p:txBody>
      </p:sp>
      <p:sp>
        <p:nvSpPr>
          <p:cNvPr id="10" name="Rectangle 14"/>
          <p:cNvSpPr>
            <a:spLocks noChangeArrowheads="1"/>
          </p:cNvSpPr>
          <p:nvPr/>
        </p:nvSpPr>
        <p:spPr bwMode="auto">
          <a:xfrm>
            <a:off x="0" y="2057400"/>
            <a:ext cx="9144000" cy="457200"/>
          </a:xfrm>
          <a:prstGeom prst="rect">
            <a:avLst/>
          </a:prstGeom>
          <a:noFill/>
          <a:ln w="9525">
            <a:noFill/>
            <a:miter lim="800000"/>
            <a:headEnd/>
            <a:tailEnd/>
          </a:ln>
        </p:spPr>
        <p:txBody>
          <a:bodyPr lIns="91425" tIns="45713" rIns="91425" bIns="45713" anchor="ctr"/>
          <a:lstStyle/>
          <a:p>
            <a:pPr algn="ctr" eaLnBrk="1" hangingPunct="1"/>
            <a:r>
              <a:rPr lang="en-US" sz="2400" b="0" dirty="0">
                <a:solidFill>
                  <a:schemeClr val="bg2"/>
                </a:solidFill>
                <a:latin typeface="Gill Sans"/>
                <a:cs typeface="Gill Sans"/>
              </a:rPr>
              <a:t>CS 451/651 (Fall 2018)</a:t>
            </a:r>
          </a:p>
        </p:txBody>
      </p:sp>
      <p:sp>
        <p:nvSpPr>
          <p:cNvPr id="12" name="Rectangle 14"/>
          <p:cNvSpPr>
            <a:spLocks noChangeArrowheads="1"/>
          </p:cNvSpPr>
          <p:nvPr/>
        </p:nvSpPr>
        <p:spPr bwMode="auto">
          <a:xfrm>
            <a:off x="76200" y="4572000"/>
            <a:ext cx="8991600" cy="762000"/>
          </a:xfrm>
          <a:prstGeom prst="rect">
            <a:avLst/>
          </a:prstGeom>
          <a:noFill/>
          <a:ln w="9525">
            <a:noFill/>
            <a:miter lim="800000"/>
            <a:headEnd/>
            <a:tailEnd/>
          </a:ln>
        </p:spPr>
        <p:txBody>
          <a:bodyPr lIns="91425" tIns="45713" rIns="91425" bIns="45713" anchor="ctr"/>
          <a:lstStyle/>
          <a:p>
            <a:pPr algn="ctr" eaLnBrk="1" hangingPunct="1"/>
            <a:r>
              <a:rPr lang="en-US" sz="2400" b="0" dirty="0">
                <a:solidFill>
                  <a:schemeClr val="bg2"/>
                </a:solidFill>
                <a:latin typeface="Gill Sans"/>
                <a:cs typeface="Gill Sans"/>
              </a:rPr>
              <a:t>Jimmy Lin</a:t>
            </a:r>
          </a:p>
          <a:p>
            <a:pPr algn="ctr" eaLnBrk="1" hangingPunct="1"/>
            <a:r>
              <a:rPr lang="en-US" sz="2000" b="0" dirty="0">
                <a:solidFill>
                  <a:schemeClr val="bg2"/>
                </a:solidFill>
                <a:latin typeface="Gill Sans"/>
                <a:cs typeface="Gill Sans"/>
              </a:rPr>
              <a:t>David R. Cheriton School of Computer Science</a:t>
            </a:r>
          </a:p>
          <a:p>
            <a:pPr algn="ctr" eaLnBrk="1" hangingPunct="1"/>
            <a:r>
              <a:rPr lang="en-US" sz="2000" b="0" dirty="0">
                <a:solidFill>
                  <a:schemeClr val="bg2"/>
                </a:solidFill>
                <a:latin typeface="Gill Sans"/>
                <a:cs typeface="Gill Sans"/>
              </a:rPr>
              <a:t>University of Waterloo</a:t>
            </a:r>
          </a:p>
        </p:txBody>
      </p:sp>
      <p:sp>
        <p:nvSpPr>
          <p:cNvPr id="11" name="Rectangle 14"/>
          <p:cNvSpPr>
            <a:spLocks noChangeArrowheads="1"/>
          </p:cNvSpPr>
          <p:nvPr/>
        </p:nvSpPr>
        <p:spPr bwMode="auto">
          <a:xfrm>
            <a:off x="76200" y="3352801"/>
            <a:ext cx="8991600" cy="762000"/>
          </a:xfrm>
          <a:prstGeom prst="rect">
            <a:avLst/>
          </a:prstGeom>
          <a:noFill/>
          <a:ln w="9525">
            <a:noFill/>
            <a:miter lim="800000"/>
            <a:headEnd/>
            <a:tailEnd/>
          </a:ln>
        </p:spPr>
        <p:txBody>
          <a:bodyPr lIns="91425" tIns="45713" rIns="91425" bIns="45713" anchor="ctr"/>
          <a:lstStyle/>
          <a:p>
            <a:pPr algn="ctr" eaLnBrk="1" hangingPunct="1"/>
            <a:r>
              <a:rPr lang="en-US" sz="2400" b="0" dirty="0">
                <a:solidFill>
                  <a:schemeClr val="bg2"/>
                </a:solidFill>
                <a:latin typeface="Gill Sans"/>
                <a:cs typeface="Gill Sans"/>
              </a:rPr>
              <a:t>October 18, 2018</a:t>
            </a:r>
          </a:p>
        </p:txBody>
      </p:sp>
      <p:sp>
        <p:nvSpPr>
          <p:cNvPr id="14" name="TextBox 13"/>
          <p:cNvSpPr txBox="1">
            <a:spLocks noChangeArrowheads="1"/>
          </p:cNvSpPr>
          <p:nvPr/>
        </p:nvSpPr>
        <p:spPr bwMode="auto">
          <a:xfrm>
            <a:off x="1371600" y="5943600"/>
            <a:ext cx="6327373" cy="369332"/>
          </a:xfrm>
          <a:prstGeom prst="rect">
            <a:avLst/>
          </a:prstGeom>
          <a:noFill/>
          <a:ln w="9525">
            <a:noFill/>
            <a:miter lim="800000"/>
            <a:headEnd/>
            <a:tailEnd/>
          </a:ln>
        </p:spPr>
        <p:txBody>
          <a:bodyPr wrap="none">
            <a:spAutoFit/>
          </a:bodyPr>
          <a:lstStyle/>
          <a:p>
            <a:r>
              <a:rPr lang="en-US" sz="1800" b="0" dirty="0">
                <a:solidFill>
                  <a:schemeClr val="bg1"/>
                </a:solidFill>
                <a:latin typeface="Gill Sans"/>
                <a:cs typeface="Gill Sans"/>
              </a:rPr>
              <a:t>These slides are available at http://</a:t>
            </a:r>
            <a:r>
              <a:rPr lang="en-US" sz="1800" b="0" dirty="0" err="1">
                <a:solidFill>
                  <a:schemeClr val="bg1"/>
                </a:solidFill>
                <a:latin typeface="Gill Sans"/>
                <a:cs typeface="Gill Sans"/>
              </a:rPr>
              <a:t>lintool.github.io</a:t>
            </a:r>
            <a:r>
              <a:rPr lang="en-US" sz="1800" b="0" dirty="0">
                <a:solidFill>
                  <a:schemeClr val="bg1"/>
                </a:solidFill>
                <a:latin typeface="Gill Sans"/>
                <a:cs typeface="Gill Sans"/>
              </a:rPr>
              <a:t>/bigdata-2018f/</a:t>
            </a:r>
          </a:p>
        </p:txBody>
      </p:sp>
      <p:pic>
        <p:nvPicPr>
          <p:cNvPr id="2" name="Picture 1" descr="waterloo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8360" y="381000"/>
            <a:ext cx="2910840" cy="718498"/>
          </a:xfrm>
          <a:prstGeom prst="rect">
            <a:avLst/>
          </a:prstGeom>
        </p:spPr>
      </p:pic>
    </p:spTree>
    <p:extLst>
      <p:ext uri="{BB962C8B-B14F-4D97-AF65-F5344CB8AC3E}">
        <p14:creationId xmlns:p14="http://schemas.microsoft.com/office/powerpoint/2010/main" val="8989278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1524000"/>
            <a:ext cx="7010400" cy="830997"/>
          </a:xfrm>
          <a:prstGeom prst="rect">
            <a:avLst/>
          </a:prstGeom>
          <a:noFill/>
        </p:spPr>
        <p:txBody>
          <a:bodyPr wrap="square" rtlCol="0">
            <a:spAutoFit/>
          </a:bodyPr>
          <a:lstStyle/>
          <a:p>
            <a:r>
              <a:rPr lang="en-US" b="0" dirty="0">
                <a:solidFill>
                  <a:schemeClr val="bg1"/>
                </a:solidFill>
              </a:rPr>
              <a:t>SELECT </a:t>
            </a:r>
            <a:r>
              <a:rPr lang="en-US" b="0" dirty="0" err="1">
                <a:solidFill>
                  <a:schemeClr val="bg1"/>
                </a:solidFill>
              </a:rPr>
              <a:t>s.word</a:t>
            </a:r>
            <a:r>
              <a:rPr lang="en-US" b="0" dirty="0">
                <a:solidFill>
                  <a:schemeClr val="bg1"/>
                </a:solidFill>
              </a:rPr>
              <a:t>, </a:t>
            </a:r>
            <a:r>
              <a:rPr lang="en-US" b="0" dirty="0" err="1">
                <a:solidFill>
                  <a:schemeClr val="bg1"/>
                </a:solidFill>
              </a:rPr>
              <a:t>s.freq</a:t>
            </a:r>
            <a:r>
              <a:rPr lang="en-US" b="0" dirty="0">
                <a:solidFill>
                  <a:schemeClr val="bg1"/>
                </a:solidFill>
              </a:rPr>
              <a:t>, </a:t>
            </a:r>
            <a:r>
              <a:rPr lang="en-US" b="0" dirty="0" err="1">
                <a:solidFill>
                  <a:schemeClr val="bg1"/>
                </a:solidFill>
              </a:rPr>
              <a:t>k.freq</a:t>
            </a:r>
            <a:r>
              <a:rPr lang="en-US" b="0" dirty="0">
                <a:solidFill>
                  <a:schemeClr val="bg1"/>
                </a:solidFill>
              </a:rPr>
              <a:t> FROM </a:t>
            </a:r>
            <a:r>
              <a:rPr lang="en-US" b="0" dirty="0" err="1">
                <a:solidFill>
                  <a:schemeClr val="bg1"/>
                </a:solidFill>
              </a:rPr>
              <a:t>shakespeare</a:t>
            </a:r>
            <a:r>
              <a:rPr lang="en-US" b="0" dirty="0">
                <a:solidFill>
                  <a:schemeClr val="bg1"/>
                </a:solidFill>
              </a:rPr>
              <a:t> s </a:t>
            </a:r>
          </a:p>
          <a:p>
            <a:r>
              <a:rPr lang="en-US" b="0" dirty="0">
                <a:solidFill>
                  <a:schemeClr val="bg1"/>
                </a:solidFill>
              </a:rPr>
              <a:t>  JOIN bible k ON (</a:t>
            </a:r>
            <a:r>
              <a:rPr lang="en-US" b="0" dirty="0" err="1">
                <a:solidFill>
                  <a:schemeClr val="bg1"/>
                </a:solidFill>
              </a:rPr>
              <a:t>s.word</a:t>
            </a:r>
            <a:r>
              <a:rPr lang="en-US" b="0" dirty="0">
                <a:solidFill>
                  <a:schemeClr val="bg1"/>
                </a:solidFill>
              </a:rPr>
              <a:t> = </a:t>
            </a:r>
            <a:r>
              <a:rPr lang="en-US" b="0" dirty="0" err="1">
                <a:solidFill>
                  <a:schemeClr val="bg1"/>
                </a:solidFill>
              </a:rPr>
              <a:t>k.word</a:t>
            </a:r>
            <a:r>
              <a:rPr lang="en-US" b="0" dirty="0">
                <a:solidFill>
                  <a:schemeClr val="bg1"/>
                </a:solidFill>
              </a:rPr>
              <a:t>) WHERE </a:t>
            </a:r>
            <a:r>
              <a:rPr lang="en-US" b="0" dirty="0" err="1">
                <a:solidFill>
                  <a:schemeClr val="bg1"/>
                </a:solidFill>
              </a:rPr>
              <a:t>s.freq</a:t>
            </a:r>
            <a:r>
              <a:rPr lang="en-US" b="0" dirty="0">
                <a:solidFill>
                  <a:schemeClr val="bg1"/>
                </a:solidFill>
              </a:rPr>
              <a:t> &gt;= 1 AND </a:t>
            </a:r>
            <a:r>
              <a:rPr lang="en-US" b="0" dirty="0" err="1">
                <a:solidFill>
                  <a:schemeClr val="bg1"/>
                </a:solidFill>
              </a:rPr>
              <a:t>k.freq</a:t>
            </a:r>
            <a:r>
              <a:rPr lang="en-US" b="0" dirty="0">
                <a:solidFill>
                  <a:schemeClr val="bg1"/>
                </a:solidFill>
              </a:rPr>
              <a:t> &gt;= 1 </a:t>
            </a:r>
            <a:br>
              <a:rPr lang="en-US" b="0" dirty="0">
                <a:solidFill>
                  <a:schemeClr val="bg1"/>
                </a:solidFill>
              </a:rPr>
            </a:br>
            <a:r>
              <a:rPr lang="en-US" b="0" dirty="0">
                <a:solidFill>
                  <a:schemeClr val="bg1"/>
                </a:solidFill>
              </a:rPr>
              <a:t>  ORDER BY </a:t>
            </a:r>
            <a:r>
              <a:rPr lang="en-US" b="0" dirty="0" err="1">
                <a:solidFill>
                  <a:schemeClr val="bg1"/>
                </a:solidFill>
              </a:rPr>
              <a:t>s.freq</a:t>
            </a:r>
            <a:r>
              <a:rPr lang="en-US" b="0" dirty="0">
                <a:solidFill>
                  <a:schemeClr val="bg1"/>
                </a:solidFill>
              </a:rPr>
              <a:t> DESC LIMIT 10;</a:t>
            </a:r>
          </a:p>
        </p:txBody>
      </p:sp>
      <p:sp>
        <p:nvSpPr>
          <p:cNvPr id="5" name="TextBox 4"/>
          <p:cNvSpPr txBox="1"/>
          <p:nvPr/>
        </p:nvSpPr>
        <p:spPr>
          <a:xfrm>
            <a:off x="762000" y="4084767"/>
            <a:ext cx="6781800" cy="784830"/>
          </a:xfrm>
          <a:prstGeom prst="rect">
            <a:avLst/>
          </a:prstGeom>
          <a:noFill/>
        </p:spPr>
        <p:txBody>
          <a:bodyPr wrap="square" rtlCol="0">
            <a:spAutoFit/>
          </a:bodyPr>
          <a:lstStyle/>
          <a:p>
            <a:r>
              <a:rPr lang="en-US" sz="900" b="0" dirty="0">
                <a:solidFill>
                  <a:schemeClr val="bg1"/>
                </a:solidFill>
              </a:rPr>
              <a:t>(TOK_QUERY (TOK_FROM (TOK_JOIN (TOK_TABREF </a:t>
            </a:r>
            <a:r>
              <a:rPr lang="en-US" sz="900" b="0" dirty="0" err="1">
                <a:solidFill>
                  <a:schemeClr val="bg1"/>
                </a:solidFill>
              </a:rPr>
              <a:t>shakespeare</a:t>
            </a:r>
            <a:r>
              <a:rPr lang="en-US" sz="900" b="0" dirty="0">
                <a:solidFill>
                  <a:schemeClr val="bg1"/>
                </a:solidFill>
              </a:rPr>
              <a:t> s) (TOK_TABREF bible k) (= (. (TOK_TABLE_OR_COL s) word) (. (TOK_TABLE_OR_COL k) word)))) (TOK_INSERT (TOK_DESTINATION (TOK_DIR TOK_TMP_FILE)) (TOK_SELECT (TOK_SELEXPR (. (TOK_TABLE_OR_COL s) word)) (TOK_SELEXPR (. (TOK_TABLE_OR_COL s) freq)) (TOK_SELEXPR (. (TOK_TABLE_OR_COL k) freq))) (TOK_WHERE (AND (&gt;= (. (TOK_TABLE_OR_COL s) freq) 1) (&gt;= (. (TOK_TABLE_OR_COL k) freq) 1))) (TOK_ORDERBY (TOK_TABSORTCOLNAMEDESC (. (TOK_TABLE_OR_COL s) freq))) (TOK_LIMIT 10)))</a:t>
            </a:r>
          </a:p>
        </p:txBody>
      </p:sp>
      <p:sp>
        <p:nvSpPr>
          <p:cNvPr id="9" name="Down Arrow 8"/>
          <p:cNvSpPr/>
          <p:nvPr/>
        </p:nvSpPr>
        <p:spPr bwMode="auto">
          <a:xfrm>
            <a:off x="3733800" y="2812197"/>
            <a:ext cx="838200" cy="838200"/>
          </a:xfrm>
          <a:prstGeom prst="down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0" name="Down Arrow 9"/>
          <p:cNvSpPr/>
          <p:nvPr/>
        </p:nvSpPr>
        <p:spPr bwMode="auto">
          <a:xfrm>
            <a:off x="3733800" y="5174397"/>
            <a:ext cx="838200" cy="838200"/>
          </a:xfrm>
          <a:prstGeom prst="down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TextBox 10"/>
          <p:cNvSpPr txBox="1"/>
          <p:nvPr/>
        </p:nvSpPr>
        <p:spPr>
          <a:xfrm>
            <a:off x="2133600" y="6088797"/>
            <a:ext cx="4038600" cy="338554"/>
          </a:xfrm>
          <a:prstGeom prst="rect">
            <a:avLst/>
          </a:prstGeom>
          <a:noFill/>
        </p:spPr>
        <p:txBody>
          <a:bodyPr wrap="square" rtlCol="0">
            <a:spAutoFit/>
          </a:bodyPr>
          <a:lstStyle/>
          <a:p>
            <a:pPr algn="ctr"/>
            <a:r>
              <a:rPr lang="en-US" b="0" dirty="0">
                <a:solidFill>
                  <a:schemeClr val="bg1"/>
                </a:solidFill>
              </a:rPr>
              <a:t>(one or more of MapReduce jobs)</a:t>
            </a:r>
          </a:p>
        </p:txBody>
      </p:sp>
      <p:sp>
        <p:nvSpPr>
          <p:cNvPr id="12" name="TextBox 11"/>
          <p:cNvSpPr txBox="1"/>
          <p:nvPr/>
        </p:nvSpPr>
        <p:spPr>
          <a:xfrm>
            <a:off x="2133600" y="3726597"/>
            <a:ext cx="4038600" cy="338554"/>
          </a:xfrm>
          <a:prstGeom prst="rect">
            <a:avLst/>
          </a:prstGeom>
          <a:noFill/>
        </p:spPr>
        <p:txBody>
          <a:bodyPr wrap="square" rtlCol="0">
            <a:spAutoFit/>
          </a:bodyPr>
          <a:lstStyle/>
          <a:p>
            <a:pPr algn="ctr"/>
            <a:r>
              <a:rPr lang="en-US" b="0" dirty="0">
                <a:solidFill>
                  <a:schemeClr val="bg1"/>
                </a:solidFill>
              </a:rPr>
              <a:t>(Abstract Syntax Tree)</a:t>
            </a:r>
          </a:p>
        </p:txBody>
      </p:sp>
      <p:sp>
        <p:nvSpPr>
          <p:cNvPr id="1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Hive: Behind the Scenes</a:t>
            </a:r>
          </a:p>
        </p:txBody>
      </p:sp>
    </p:spTree>
    <p:extLst>
      <p:ext uri="{BB962C8B-B14F-4D97-AF65-F5344CB8AC3E}">
        <p14:creationId xmlns:p14="http://schemas.microsoft.com/office/powerpoint/2010/main" val="22300076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295400"/>
            <a:ext cx="2514600" cy="5370701"/>
          </a:xfrm>
          <a:prstGeom prst="rect">
            <a:avLst/>
          </a:prstGeom>
          <a:noFill/>
        </p:spPr>
        <p:txBody>
          <a:bodyPr wrap="square" rtlCol="0">
            <a:spAutoFit/>
          </a:bodyPr>
          <a:lstStyle/>
          <a:p>
            <a:r>
              <a:rPr lang="en-US" sz="700" b="0" dirty="0">
                <a:solidFill>
                  <a:schemeClr val="bg1"/>
                </a:solidFill>
              </a:rPr>
              <a:t>STAGE DEPENDENCIES:</a:t>
            </a:r>
          </a:p>
          <a:p>
            <a:r>
              <a:rPr lang="en-US" sz="700" b="0" dirty="0">
                <a:solidFill>
                  <a:schemeClr val="bg1"/>
                </a:solidFill>
              </a:rPr>
              <a:t>  Stage-1 is a root stage</a:t>
            </a:r>
          </a:p>
          <a:p>
            <a:r>
              <a:rPr lang="en-US" sz="700" b="0" dirty="0">
                <a:solidFill>
                  <a:schemeClr val="bg1"/>
                </a:solidFill>
              </a:rPr>
              <a:t>  Stage-2 depends on stages: Stage-1</a:t>
            </a:r>
          </a:p>
          <a:p>
            <a:r>
              <a:rPr lang="en-US" sz="700" b="0" dirty="0">
                <a:solidFill>
                  <a:schemeClr val="bg1"/>
                </a:solidFill>
              </a:rPr>
              <a:t>  Stage-0 is a root stage</a:t>
            </a:r>
          </a:p>
          <a:p>
            <a:endParaRPr lang="en-US" sz="700" b="0" dirty="0">
              <a:solidFill>
                <a:schemeClr val="bg1"/>
              </a:solidFill>
            </a:endParaRPr>
          </a:p>
          <a:p>
            <a:r>
              <a:rPr lang="en-US" sz="700" b="0" dirty="0">
                <a:solidFill>
                  <a:schemeClr val="bg1"/>
                </a:solidFill>
              </a:rPr>
              <a:t>STAGE PLANS:</a:t>
            </a:r>
          </a:p>
          <a:p>
            <a:r>
              <a:rPr lang="en-US" sz="700" b="0" dirty="0">
                <a:solidFill>
                  <a:schemeClr val="bg1"/>
                </a:solidFill>
              </a:rPr>
              <a:t>  Stage: Stage-1</a:t>
            </a:r>
          </a:p>
          <a:p>
            <a:r>
              <a:rPr lang="en-US" sz="700" b="0" dirty="0">
                <a:solidFill>
                  <a:schemeClr val="bg1"/>
                </a:solidFill>
              </a:rPr>
              <a:t>    Map Reduce</a:t>
            </a:r>
          </a:p>
          <a:p>
            <a:r>
              <a:rPr lang="en-US" sz="700" b="0" dirty="0">
                <a:solidFill>
                  <a:schemeClr val="bg1"/>
                </a:solidFill>
              </a:rPr>
              <a:t>      Alias -&gt; Map Operator Tree:</a:t>
            </a:r>
          </a:p>
          <a:p>
            <a:r>
              <a:rPr lang="en-US" sz="700" b="0" dirty="0">
                <a:solidFill>
                  <a:schemeClr val="bg1"/>
                </a:solidFill>
              </a:rPr>
              <a:t>        s </a:t>
            </a:r>
          </a:p>
          <a:p>
            <a:r>
              <a:rPr lang="en-US" sz="700" b="0" dirty="0">
                <a:solidFill>
                  <a:schemeClr val="bg1"/>
                </a:solidFill>
              </a:rPr>
              <a:t>          </a:t>
            </a:r>
            <a:r>
              <a:rPr lang="en-US" sz="700" b="0" dirty="0" err="1">
                <a:solidFill>
                  <a:schemeClr val="bg1"/>
                </a:solidFill>
              </a:rPr>
              <a:t>TableScan</a:t>
            </a:r>
            <a:endParaRPr lang="en-US" sz="700" b="0" dirty="0">
              <a:solidFill>
                <a:schemeClr val="bg1"/>
              </a:solidFill>
            </a:endParaRPr>
          </a:p>
          <a:p>
            <a:r>
              <a:rPr lang="en-US" sz="700" b="0" dirty="0">
                <a:solidFill>
                  <a:schemeClr val="bg1"/>
                </a:solidFill>
              </a:rPr>
              <a:t>            alias: s</a:t>
            </a:r>
          </a:p>
          <a:p>
            <a:r>
              <a:rPr lang="en-US" sz="700" b="0" dirty="0">
                <a:solidFill>
                  <a:schemeClr val="bg1"/>
                </a:solidFill>
              </a:rPr>
              <a:t>            Filter Operator</a:t>
            </a:r>
          </a:p>
          <a:p>
            <a:r>
              <a:rPr lang="en-US" sz="700" b="0" dirty="0">
                <a:solidFill>
                  <a:schemeClr val="bg1"/>
                </a:solidFill>
              </a:rPr>
              <a:t>              predicate:</a:t>
            </a:r>
          </a:p>
          <a:p>
            <a:r>
              <a:rPr lang="en-US" sz="700" b="0" dirty="0">
                <a:solidFill>
                  <a:schemeClr val="bg1"/>
                </a:solidFill>
              </a:rPr>
              <a:t>                  </a:t>
            </a:r>
            <a:r>
              <a:rPr lang="en-US" sz="700" b="0" dirty="0" err="1">
                <a:solidFill>
                  <a:schemeClr val="bg1"/>
                </a:solidFill>
              </a:rPr>
              <a:t>expr</a:t>
            </a:r>
            <a:r>
              <a:rPr lang="en-US" sz="700" b="0" dirty="0">
                <a:solidFill>
                  <a:schemeClr val="bg1"/>
                </a:solidFill>
              </a:rPr>
              <a:t>: (freq &gt;= 1)</a:t>
            </a:r>
          </a:p>
          <a:p>
            <a:r>
              <a:rPr lang="en-US" sz="700" b="0" dirty="0">
                <a:solidFill>
                  <a:schemeClr val="bg1"/>
                </a:solidFill>
              </a:rPr>
              <a:t>                  type: </a:t>
            </a:r>
            <a:r>
              <a:rPr lang="en-US" sz="700" b="0" dirty="0" err="1">
                <a:solidFill>
                  <a:schemeClr val="bg1"/>
                </a:solidFill>
              </a:rPr>
              <a:t>boolean</a:t>
            </a:r>
            <a:endParaRPr lang="en-US" sz="700" b="0" dirty="0">
              <a:solidFill>
                <a:schemeClr val="bg1"/>
              </a:solidFill>
            </a:endParaRPr>
          </a:p>
          <a:p>
            <a:r>
              <a:rPr lang="en-US" sz="700" b="0" dirty="0">
                <a:solidFill>
                  <a:schemeClr val="bg1"/>
                </a:solidFill>
              </a:rPr>
              <a:t>              Reduce Output Operator</a:t>
            </a:r>
          </a:p>
          <a:p>
            <a:r>
              <a:rPr lang="en-US" sz="700" b="0" dirty="0">
                <a:solidFill>
                  <a:schemeClr val="bg1"/>
                </a:solidFill>
              </a:rPr>
              <a:t>                key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word</a:t>
            </a:r>
          </a:p>
          <a:p>
            <a:r>
              <a:rPr lang="en-US" sz="700" b="0" dirty="0">
                <a:solidFill>
                  <a:schemeClr val="bg1"/>
                </a:solidFill>
              </a:rPr>
              <a:t>                      type: string</a:t>
            </a:r>
          </a:p>
          <a:p>
            <a:r>
              <a:rPr lang="en-US" sz="700" b="0" dirty="0">
                <a:solidFill>
                  <a:schemeClr val="bg1"/>
                </a:solidFill>
              </a:rPr>
              <a:t>                sort order: +</a:t>
            </a:r>
          </a:p>
          <a:p>
            <a:r>
              <a:rPr lang="en-US" sz="700" b="0" dirty="0">
                <a:solidFill>
                  <a:schemeClr val="bg1"/>
                </a:solidFill>
              </a:rPr>
              <a:t>                Map-reduce partition columns:</a:t>
            </a:r>
          </a:p>
          <a:p>
            <a:r>
              <a:rPr lang="en-US" sz="700" b="0" dirty="0">
                <a:solidFill>
                  <a:schemeClr val="bg1"/>
                </a:solidFill>
              </a:rPr>
              <a:t>                      </a:t>
            </a:r>
            <a:r>
              <a:rPr lang="en-US" sz="700" b="0" dirty="0" err="1">
                <a:solidFill>
                  <a:schemeClr val="bg1"/>
                </a:solidFill>
              </a:rPr>
              <a:t>expr</a:t>
            </a:r>
            <a:r>
              <a:rPr lang="en-US" sz="700" b="0" dirty="0">
                <a:solidFill>
                  <a:schemeClr val="bg1"/>
                </a:solidFill>
              </a:rPr>
              <a:t>: word</a:t>
            </a:r>
          </a:p>
          <a:p>
            <a:r>
              <a:rPr lang="en-US" sz="700" b="0" dirty="0">
                <a:solidFill>
                  <a:schemeClr val="bg1"/>
                </a:solidFill>
              </a:rPr>
              <a:t>                      type: string</a:t>
            </a:r>
          </a:p>
          <a:p>
            <a:r>
              <a:rPr lang="en-US" sz="700" b="0" dirty="0">
                <a:solidFill>
                  <a:schemeClr val="bg1"/>
                </a:solidFill>
              </a:rPr>
              <a:t>                tag: 0</a:t>
            </a:r>
          </a:p>
          <a:p>
            <a:r>
              <a:rPr lang="en-US" sz="700" b="0" dirty="0">
                <a:solidFill>
                  <a:schemeClr val="bg1"/>
                </a:solidFill>
              </a:rPr>
              <a:t>                value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freq</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a:p>
            <a:r>
              <a:rPr lang="en-US" sz="700" b="0" dirty="0">
                <a:solidFill>
                  <a:schemeClr val="bg1"/>
                </a:solidFill>
              </a:rPr>
              <a:t>                      </a:t>
            </a:r>
            <a:r>
              <a:rPr lang="en-US" sz="700" b="0" dirty="0" err="1">
                <a:solidFill>
                  <a:schemeClr val="bg1"/>
                </a:solidFill>
              </a:rPr>
              <a:t>expr</a:t>
            </a:r>
            <a:r>
              <a:rPr lang="en-US" sz="700" b="0" dirty="0">
                <a:solidFill>
                  <a:schemeClr val="bg1"/>
                </a:solidFill>
              </a:rPr>
              <a:t>: word</a:t>
            </a:r>
          </a:p>
          <a:p>
            <a:r>
              <a:rPr lang="en-US" sz="700" b="0" dirty="0">
                <a:solidFill>
                  <a:schemeClr val="bg1"/>
                </a:solidFill>
              </a:rPr>
              <a:t>                      type: string</a:t>
            </a:r>
          </a:p>
          <a:p>
            <a:r>
              <a:rPr lang="en-US" sz="700" b="0" dirty="0">
                <a:solidFill>
                  <a:schemeClr val="bg1"/>
                </a:solidFill>
              </a:rPr>
              <a:t>        k </a:t>
            </a:r>
          </a:p>
          <a:p>
            <a:r>
              <a:rPr lang="en-US" sz="700" b="0" dirty="0">
                <a:solidFill>
                  <a:schemeClr val="bg1"/>
                </a:solidFill>
              </a:rPr>
              <a:t>          </a:t>
            </a:r>
            <a:r>
              <a:rPr lang="en-US" sz="700" b="0" dirty="0" err="1">
                <a:solidFill>
                  <a:schemeClr val="bg1"/>
                </a:solidFill>
              </a:rPr>
              <a:t>TableScan</a:t>
            </a:r>
            <a:endParaRPr lang="en-US" sz="700" b="0" dirty="0">
              <a:solidFill>
                <a:schemeClr val="bg1"/>
              </a:solidFill>
            </a:endParaRPr>
          </a:p>
          <a:p>
            <a:r>
              <a:rPr lang="en-US" sz="700" b="0" dirty="0">
                <a:solidFill>
                  <a:schemeClr val="bg1"/>
                </a:solidFill>
              </a:rPr>
              <a:t>            alias: k</a:t>
            </a:r>
          </a:p>
          <a:p>
            <a:r>
              <a:rPr lang="en-US" sz="700" b="0" dirty="0">
                <a:solidFill>
                  <a:schemeClr val="bg1"/>
                </a:solidFill>
              </a:rPr>
              <a:t>            Filter Operator</a:t>
            </a:r>
          </a:p>
          <a:p>
            <a:r>
              <a:rPr lang="en-US" sz="700" b="0" dirty="0">
                <a:solidFill>
                  <a:schemeClr val="bg1"/>
                </a:solidFill>
              </a:rPr>
              <a:t>              predicate:</a:t>
            </a:r>
          </a:p>
          <a:p>
            <a:r>
              <a:rPr lang="en-US" sz="700" b="0" dirty="0">
                <a:solidFill>
                  <a:schemeClr val="bg1"/>
                </a:solidFill>
              </a:rPr>
              <a:t>                  </a:t>
            </a:r>
            <a:r>
              <a:rPr lang="en-US" sz="700" b="0" dirty="0" err="1">
                <a:solidFill>
                  <a:schemeClr val="bg1"/>
                </a:solidFill>
              </a:rPr>
              <a:t>expr</a:t>
            </a:r>
            <a:r>
              <a:rPr lang="en-US" sz="700" b="0" dirty="0">
                <a:solidFill>
                  <a:schemeClr val="bg1"/>
                </a:solidFill>
              </a:rPr>
              <a:t>: (freq &gt;= 1)</a:t>
            </a:r>
          </a:p>
          <a:p>
            <a:r>
              <a:rPr lang="en-US" sz="700" b="0" dirty="0">
                <a:solidFill>
                  <a:schemeClr val="bg1"/>
                </a:solidFill>
              </a:rPr>
              <a:t>                  type: </a:t>
            </a:r>
            <a:r>
              <a:rPr lang="en-US" sz="700" b="0" dirty="0" err="1">
                <a:solidFill>
                  <a:schemeClr val="bg1"/>
                </a:solidFill>
              </a:rPr>
              <a:t>boolean</a:t>
            </a:r>
            <a:endParaRPr lang="en-US" sz="700" b="0" dirty="0">
              <a:solidFill>
                <a:schemeClr val="bg1"/>
              </a:solidFill>
            </a:endParaRPr>
          </a:p>
          <a:p>
            <a:r>
              <a:rPr lang="en-US" sz="700" b="0" dirty="0">
                <a:solidFill>
                  <a:schemeClr val="bg1"/>
                </a:solidFill>
              </a:rPr>
              <a:t>              Reduce Output Operator</a:t>
            </a:r>
          </a:p>
          <a:p>
            <a:r>
              <a:rPr lang="en-US" sz="700" b="0" dirty="0">
                <a:solidFill>
                  <a:schemeClr val="bg1"/>
                </a:solidFill>
              </a:rPr>
              <a:t>                key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word</a:t>
            </a:r>
          </a:p>
          <a:p>
            <a:r>
              <a:rPr lang="en-US" sz="700" b="0" dirty="0">
                <a:solidFill>
                  <a:schemeClr val="bg1"/>
                </a:solidFill>
              </a:rPr>
              <a:t>                      type: string</a:t>
            </a:r>
          </a:p>
          <a:p>
            <a:r>
              <a:rPr lang="en-US" sz="700" b="0" dirty="0">
                <a:solidFill>
                  <a:schemeClr val="bg1"/>
                </a:solidFill>
              </a:rPr>
              <a:t>                sort order: +</a:t>
            </a:r>
          </a:p>
          <a:p>
            <a:r>
              <a:rPr lang="en-US" sz="700" b="0" dirty="0">
                <a:solidFill>
                  <a:schemeClr val="bg1"/>
                </a:solidFill>
              </a:rPr>
              <a:t>                Map-reduce partition columns:</a:t>
            </a:r>
          </a:p>
          <a:p>
            <a:r>
              <a:rPr lang="en-US" sz="700" b="0" dirty="0">
                <a:solidFill>
                  <a:schemeClr val="bg1"/>
                </a:solidFill>
              </a:rPr>
              <a:t>                      </a:t>
            </a:r>
            <a:r>
              <a:rPr lang="en-US" sz="700" b="0" dirty="0" err="1">
                <a:solidFill>
                  <a:schemeClr val="bg1"/>
                </a:solidFill>
              </a:rPr>
              <a:t>expr</a:t>
            </a:r>
            <a:r>
              <a:rPr lang="en-US" sz="700" b="0" dirty="0">
                <a:solidFill>
                  <a:schemeClr val="bg1"/>
                </a:solidFill>
              </a:rPr>
              <a:t>: word</a:t>
            </a:r>
          </a:p>
          <a:p>
            <a:r>
              <a:rPr lang="en-US" sz="700" b="0" dirty="0">
                <a:solidFill>
                  <a:schemeClr val="bg1"/>
                </a:solidFill>
              </a:rPr>
              <a:t>                      type: string</a:t>
            </a:r>
          </a:p>
          <a:p>
            <a:r>
              <a:rPr lang="en-US" sz="700" b="0" dirty="0">
                <a:solidFill>
                  <a:schemeClr val="bg1"/>
                </a:solidFill>
              </a:rPr>
              <a:t>                tag: 1</a:t>
            </a:r>
          </a:p>
          <a:p>
            <a:r>
              <a:rPr lang="en-US" sz="700" b="0" dirty="0">
                <a:solidFill>
                  <a:schemeClr val="bg1"/>
                </a:solidFill>
              </a:rPr>
              <a:t>                value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freq</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p:txBody>
      </p:sp>
      <p:sp>
        <p:nvSpPr>
          <p:cNvPr id="8" name="TextBox 7"/>
          <p:cNvSpPr txBox="1"/>
          <p:nvPr/>
        </p:nvSpPr>
        <p:spPr>
          <a:xfrm>
            <a:off x="2286000" y="3565535"/>
            <a:ext cx="4191000" cy="3216265"/>
          </a:xfrm>
          <a:prstGeom prst="rect">
            <a:avLst/>
          </a:prstGeom>
          <a:noFill/>
        </p:spPr>
        <p:txBody>
          <a:bodyPr wrap="square" rtlCol="0">
            <a:spAutoFit/>
          </a:bodyPr>
          <a:lstStyle/>
          <a:p>
            <a:r>
              <a:rPr lang="en-US" sz="700" b="0" dirty="0">
                <a:solidFill>
                  <a:schemeClr val="bg1"/>
                </a:solidFill>
              </a:rPr>
              <a:t> Reduce Operator Tree:</a:t>
            </a:r>
          </a:p>
          <a:p>
            <a:r>
              <a:rPr lang="en-US" sz="700" b="0" dirty="0">
                <a:solidFill>
                  <a:schemeClr val="bg1"/>
                </a:solidFill>
              </a:rPr>
              <a:t>        Join Operator</a:t>
            </a:r>
          </a:p>
          <a:p>
            <a:r>
              <a:rPr lang="en-US" sz="700" b="0" dirty="0">
                <a:solidFill>
                  <a:schemeClr val="bg1"/>
                </a:solidFill>
              </a:rPr>
              <a:t>          condition map:</a:t>
            </a:r>
          </a:p>
          <a:p>
            <a:r>
              <a:rPr lang="en-US" sz="700" b="0" dirty="0">
                <a:solidFill>
                  <a:schemeClr val="bg1"/>
                </a:solidFill>
              </a:rPr>
              <a:t>               Inner Join 0 to 1</a:t>
            </a:r>
          </a:p>
          <a:p>
            <a:r>
              <a:rPr lang="en-US" sz="700" b="0" dirty="0">
                <a:solidFill>
                  <a:schemeClr val="bg1"/>
                </a:solidFill>
              </a:rPr>
              <a:t>          condition expressions:</a:t>
            </a:r>
          </a:p>
          <a:p>
            <a:r>
              <a:rPr lang="en-US" sz="700" b="0" dirty="0">
                <a:solidFill>
                  <a:schemeClr val="bg1"/>
                </a:solidFill>
              </a:rPr>
              <a:t>            0 {VALUE._col0} {VALUE._col1}</a:t>
            </a:r>
          </a:p>
          <a:p>
            <a:r>
              <a:rPr lang="en-US" sz="700" b="0" dirty="0">
                <a:solidFill>
                  <a:schemeClr val="bg1"/>
                </a:solidFill>
              </a:rPr>
              <a:t>            1 {VALUE._col0}</a:t>
            </a:r>
          </a:p>
          <a:p>
            <a:r>
              <a:rPr lang="en-US" sz="700" b="0" dirty="0">
                <a:solidFill>
                  <a:schemeClr val="bg1"/>
                </a:solidFill>
              </a:rPr>
              <a:t>          </a:t>
            </a:r>
            <a:r>
              <a:rPr lang="en-US" sz="700" b="0" dirty="0" err="1">
                <a:solidFill>
                  <a:schemeClr val="bg1"/>
                </a:solidFill>
              </a:rPr>
              <a:t>outputColumnNames</a:t>
            </a:r>
            <a:r>
              <a:rPr lang="en-US" sz="700" b="0" dirty="0">
                <a:solidFill>
                  <a:schemeClr val="bg1"/>
                </a:solidFill>
              </a:rPr>
              <a:t>: _col0, _col1, _col2</a:t>
            </a:r>
          </a:p>
          <a:p>
            <a:r>
              <a:rPr lang="en-US" sz="700" b="0" dirty="0">
                <a:solidFill>
                  <a:schemeClr val="bg1"/>
                </a:solidFill>
              </a:rPr>
              <a:t>          Filter Operator</a:t>
            </a:r>
          </a:p>
          <a:p>
            <a:r>
              <a:rPr lang="en-US" sz="700" b="0" dirty="0">
                <a:solidFill>
                  <a:schemeClr val="bg1"/>
                </a:solidFill>
              </a:rPr>
              <a:t>            predicate:</a:t>
            </a:r>
          </a:p>
          <a:p>
            <a:r>
              <a:rPr lang="en-US" sz="700" b="0" dirty="0">
                <a:solidFill>
                  <a:schemeClr val="bg1"/>
                </a:solidFill>
              </a:rPr>
              <a:t>                </a:t>
            </a:r>
            <a:r>
              <a:rPr lang="en-US" sz="700" b="0" dirty="0" err="1">
                <a:solidFill>
                  <a:schemeClr val="bg1"/>
                </a:solidFill>
              </a:rPr>
              <a:t>expr</a:t>
            </a:r>
            <a:r>
              <a:rPr lang="en-US" sz="700" b="0" dirty="0">
                <a:solidFill>
                  <a:schemeClr val="bg1"/>
                </a:solidFill>
              </a:rPr>
              <a:t>: ((_col0 &gt;= 1) and (_col2 &gt;= 1))</a:t>
            </a:r>
          </a:p>
          <a:p>
            <a:r>
              <a:rPr lang="en-US" sz="700" b="0" dirty="0">
                <a:solidFill>
                  <a:schemeClr val="bg1"/>
                </a:solidFill>
              </a:rPr>
              <a:t>                type: </a:t>
            </a:r>
            <a:r>
              <a:rPr lang="en-US" sz="700" b="0" dirty="0" err="1">
                <a:solidFill>
                  <a:schemeClr val="bg1"/>
                </a:solidFill>
              </a:rPr>
              <a:t>boolean</a:t>
            </a:r>
            <a:endParaRPr lang="en-US" sz="700" b="0" dirty="0">
              <a:solidFill>
                <a:schemeClr val="bg1"/>
              </a:solidFill>
            </a:endParaRPr>
          </a:p>
          <a:p>
            <a:r>
              <a:rPr lang="en-US" sz="700" b="0" dirty="0">
                <a:solidFill>
                  <a:schemeClr val="bg1"/>
                </a:solidFill>
              </a:rPr>
              <a:t>            Select Operator</a:t>
            </a:r>
          </a:p>
          <a:p>
            <a:r>
              <a:rPr lang="en-US" sz="700" b="0" dirty="0">
                <a:solidFill>
                  <a:schemeClr val="bg1"/>
                </a:solidFill>
              </a:rPr>
              <a:t>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_col1</a:t>
            </a:r>
          </a:p>
          <a:p>
            <a:r>
              <a:rPr lang="en-US" sz="700" b="0" dirty="0">
                <a:solidFill>
                  <a:schemeClr val="bg1"/>
                </a:solidFill>
              </a:rPr>
              <a:t>                    type: string</a:t>
            </a:r>
          </a:p>
          <a:p>
            <a:r>
              <a:rPr lang="en-US" sz="700" b="0" dirty="0">
                <a:solidFill>
                  <a:schemeClr val="bg1"/>
                </a:solidFill>
              </a:rPr>
              <a:t>                    </a:t>
            </a:r>
            <a:r>
              <a:rPr lang="en-US" sz="700" b="0" dirty="0" err="1">
                <a:solidFill>
                  <a:schemeClr val="bg1"/>
                </a:solidFill>
              </a:rPr>
              <a:t>expr</a:t>
            </a:r>
            <a:r>
              <a:rPr lang="en-US" sz="700" b="0" dirty="0">
                <a:solidFill>
                  <a:schemeClr val="bg1"/>
                </a:solidFill>
              </a:rPr>
              <a:t>: _col0</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a:p>
            <a:r>
              <a:rPr lang="en-US" sz="700" b="0" dirty="0">
                <a:solidFill>
                  <a:schemeClr val="bg1"/>
                </a:solidFill>
              </a:rPr>
              <a:t>                    </a:t>
            </a:r>
            <a:r>
              <a:rPr lang="en-US" sz="700" b="0" dirty="0" err="1">
                <a:solidFill>
                  <a:schemeClr val="bg1"/>
                </a:solidFill>
              </a:rPr>
              <a:t>expr</a:t>
            </a:r>
            <a:r>
              <a:rPr lang="en-US" sz="700" b="0" dirty="0">
                <a:solidFill>
                  <a:schemeClr val="bg1"/>
                </a:solidFill>
              </a:rPr>
              <a:t>: _col2</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a:p>
            <a:r>
              <a:rPr lang="en-US" sz="700" b="0" dirty="0">
                <a:solidFill>
                  <a:schemeClr val="bg1"/>
                </a:solidFill>
              </a:rPr>
              <a:t>              </a:t>
            </a:r>
            <a:r>
              <a:rPr lang="en-US" sz="700" b="0" dirty="0" err="1">
                <a:solidFill>
                  <a:schemeClr val="bg1"/>
                </a:solidFill>
              </a:rPr>
              <a:t>outputColumnNames</a:t>
            </a:r>
            <a:r>
              <a:rPr lang="en-US" sz="700" b="0" dirty="0">
                <a:solidFill>
                  <a:schemeClr val="bg1"/>
                </a:solidFill>
              </a:rPr>
              <a:t>: _col0, _col1, _col2</a:t>
            </a:r>
          </a:p>
          <a:p>
            <a:r>
              <a:rPr lang="en-US" sz="700" b="0" dirty="0">
                <a:solidFill>
                  <a:schemeClr val="bg1"/>
                </a:solidFill>
              </a:rPr>
              <a:t>              File Output Operator</a:t>
            </a:r>
          </a:p>
          <a:p>
            <a:r>
              <a:rPr lang="en-US" sz="700" b="0" dirty="0">
                <a:solidFill>
                  <a:schemeClr val="bg1"/>
                </a:solidFill>
              </a:rPr>
              <a:t>                compressed: false</a:t>
            </a:r>
          </a:p>
          <a:p>
            <a:r>
              <a:rPr lang="en-US" sz="700" b="0" dirty="0">
                <a:solidFill>
                  <a:schemeClr val="bg1"/>
                </a:solidFill>
              </a:rPr>
              <a:t>                </a:t>
            </a:r>
            <a:r>
              <a:rPr lang="en-US" sz="700" b="0" dirty="0" err="1">
                <a:solidFill>
                  <a:schemeClr val="bg1"/>
                </a:solidFill>
              </a:rPr>
              <a:t>GlobalTableId</a:t>
            </a:r>
            <a:r>
              <a:rPr lang="en-US" sz="700" b="0" dirty="0">
                <a:solidFill>
                  <a:schemeClr val="bg1"/>
                </a:solidFill>
              </a:rPr>
              <a:t>: 0</a:t>
            </a:r>
          </a:p>
          <a:p>
            <a:r>
              <a:rPr lang="en-US" sz="700" b="0" dirty="0">
                <a:solidFill>
                  <a:schemeClr val="bg1"/>
                </a:solidFill>
              </a:rPr>
              <a:t>                table:</a:t>
            </a:r>
          </a:p>
          <a:p>
            <a:r>
              <a:rPr lang="en-US" sz="700" b="0" dirty="0">
                <a:solidFill>
                  <a:schemeClr val="bg1"/>
                </a:solidFill>
              </a:rPr>
              <a:t>                    input format: </a:t>
            </a:r>
            <a:r>
              <a:rPr lang="en-US" sz="700" b="0" dirty="0" err="1">
                <a:solidFill>
                  <a:schemeClr val="bg1"/>
                </a:solidFill>
              </a:rPr>
              <a:t>org.apache.hadoop.mapred.SequenceFileInputFormat</a:t>
            </a:r>
            <a:endParaRPr lang="en-US" sz="700" b="0" dirty="0">
              <a:solidFill>
                <a:schemeClr val="bg1"/>
              </a:solidFill>
            </a:endParaRPr>
          </a:p>
          <a:p>
            <a:r>
              <a:rPr lang="en-US" sz="700" b="0" dirty="0">
                <a:solidFill>
                  <a:schemeClr val="bg1"/>
                </a:solidFill>
              </a:rPr>
              <a:t>                    output format: </a:t>
            </a:r>
            <a:r>
              <a:rPr lang="en-US" sz="700" b="0" dirty="0" err="1">
                <a:solidFill>
                  <a:schemeClr val="bg1"/>
                </a:solidFill>
              </a:rPr>
              <a:t>org.apache.hadoop.hive.ql.io.HiveSequenceFileOutputFormat</a:t>
            </a:r>
            <a:endParaRPr lang="en-US" sz="700" b="0" dirty="0">
              <a:solidFill>
                <a:schemeClr val="bg1"/>
              </a:solidFill>
            </a:endParaRPr>
          </a:p>
          <a:p>
            <a:endParaRPr lang="en-US" sz="700" b="0" dirty="0">
              <a:solidFill>
                <a:schemeClr val="bg1"/>
              </a:solidFill>
            </a:endParaRPr>
          </a:p>
          <a:p>
            <a:endParaRPr lang="en-US" sz="700" b="0" dirty="0">
              <a:solidFill>
                <a:schemeClr val="bg1"/>
              </a:solidFill>
            </a:endParaRPr>
          </a:p>
        </p:txBody>
      </p:sp>
      <p:sp>
        <p:nvSpPr>
          <p:cNvPr id="9" name="TextBox 8"/>
          <p:cNvSpPr txBox="1"/>
          <p:nvPr/>
        </p:nvSpPr>
        <p:spPr>
          <a:xfrm>
            <a:off x="5181600" y="1565970"/>
            <a:ext cx="3810000" cy="3539430"/>
          </a:xfrm>
          <a:prstGeom prst="rect">
            <a:avLst/>
          </a:prstGeom>
          <a:noFill/>
        </p:spPr>
        <p:txBody>
          <a:bodyPr wrap="square" rtlCol="0">
            <a:spAutoFit/>
          </a:bodyPr>
          <a:lstStyle/>
          <a:p>
            <a:r>
              <a:rPr lang="en-US" sz="700" b="0" dirty="0">
                <a:solidFill>
                  <a:schemeClr val="bg1"/>
                </a:solidFill>
              </a:rPr>
              <a:t> Stage: Stage-2</a:t>
            </a:r>
          </a:p>
          <a:p>
            <a:r>
              <a:rPr lang="en-US" sz="700" b="0" dirty="0">
                <a:solidFill>
                  <a:schemeClr val="bg1"/>
                </a:solidFill>
              </a:rPr>
              <a:t>    Map Reduce</a:t>
            </a:r>
          </a:p>
          <a:p>
            <a:r>
              <a:rPr lang="en-US" sz="700" b="0" dirty="0">
                <a:solidFill>
                  <a:schemeClr val="bg1"/>
                </a:solidFill>
              </a:rPr>
              <a:t>      Alias -&gt; Map Operator Tree:</a:t>
            </a:r>
          </a:p>
          <a:p>
            <a:r>
              <a:rPr lang="en-US" sz="700" b="0" dirty="0">
                <a:solidFill>
                  <a:schemeClr val="bg1"/>
                </a:solidFill>
              </a:rPr>
              <a:t>        hdfs://localhost:8022/tmp/hive-training/364214370/10002 </a:t>
            </a:r>
          </a:p>
          <a:p>
            <a:r>
              <a:rPr lang="en-US" sz="700" b="0" dirty="0">
                <a:solidFill>
                  <a:schemeClr val="bg1"/>
                </a:solidFill>
              </a:rPr>
              <a:t>            Reduce Output Operator</a:t>
            </a:r>
          </a:p>
          <a:p>
            <a:r>
              <a:rPr lang="en-US" sz="700" b="0" dirty="0">
                <a:solidFill>
                  <a:schemeClr val="bg1"/>
                </a:solidFill>
              </a:rPr>
              <a:t>              key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_col1</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a:p>
            <a:r>
              <a:rPr lang="en-US" sz="700" b="0" dirty="0">
                <a:solidFill>
                  <a:schemeClr val="bg1"/>
                </a:solidFill>
              </a:rPr>
              <a:t>              sort order: -</a:t>
            </a:r>
          </a:p>
          <a:p>
            <a:r>
              <a:rPr lang="en-US" sz="700" b="0" dirty="0">
                <a:solidFill>
                  <a:schemeClr val="bg1"/>
                </a:solidFill>
              </a:rPr>
              <a:t>              tag: -1</a:t>
            </a:r>
          </a:p>
          <a:p>
            <a:r>
              <a:rPr lang="en-US" sz="700" b="0" dirty="0">
                <a:solidFill>
                  <a:schemeClr val="bg1"/>
                </a:solidFill>
              </a:rPr>
              <a:t>              value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_col0</a:t>
            </a:r>
          </a:p>
          <a:p>
            <a:r>
              <a:rPr lang="en-US" sz="700" b="0" dirty="0">
                <a:solidFill>
                  <a:schemeClr val="bg1"/>
                </a:solidFill>
              </a:rPr>
              <a:t>                    type: string</a:t>
            </a:r>
          </a:p>
          <a:p>
            <a:r>
              <a:rPr lang="en-US" sz="700" b="0" dirty="0">
                <a:solidFill>
                  <a:schemeClr val="bg1"/>
                </a:solidFill>
              </a:rPr>
              <a:t>                    </a:t>
            </a:r>
            <a:r>
              <a:rPr lang="en-US" sz="700" b="0" dirty="0" err="1">
                <a:solidFill>
                  <a:schemeClr val="bg1"/>
                </a:solidFill>
              </a:rPr>
              <a:t>expr</a:t>
            </a:r>
            <a:r>
              <a:rPr lang="en-US" sz="700" b="0" dirty="0">
                <a:solidFill>
                  <a:schemeClr val="bg1"/>
                </a:solidFill>
              </a:rPr>
              <a:t>: _col1</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a:p>
            <a:r>
              <a:rPr lang="en-US" sz="700" b="0" dirty="0">
                <a:solidFill>
                  <a:schemeClr val="bg1"/>
                </a:solidFill>
              </a:rPr>
              <a:t>                    </a:t>
            </a:r>
            <a:r>
              <a:rPr lang="en-US" sz="700" b="0" dirty="0" err="1">
                <a:solidFill>
                  <a:schemeClr val="bg1"/>
                </a:solidFill>
              </a:rPr>
              <a:t>expr</a:t>
            </a:r>
            <a:r>
              <a:rPr lang="en-US" sz="700" b="0" dirty="0">
                <a:solidFill>
                  <a:schemeClr val="bg1"/>
                </a:solidFill>
              </a:rPr>
              <a:t>: _col2</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a:p>
            <a:r>
              <a:rPr lang="en-US" sz="700" b="0" dirty="0">
                <a:solidFill>
                  <a:schemeClr val="bg1"/>
                </a:solidFill>
              </a:rPr>
              <a:t>      Reduce Operator Tree:</a:t>
            </a:r>
          </a:p>
          <a:p>
            <a:r>
              <a:rPr lang="en-US" sz="700" b="0" dirty="0">
                <a:solidFill>
                  <a:schemeClr val="bg1"/>
                </a:solidFill>
              </a:rPr>
              <a:t>        Extract</a:t>
            </a:r>
          </a:p>
          <a:p>
            <a:r>
              <a:rPr lang="en-US" sz="700" b="0" dirty="0">
                <a:solidFill>
                  <a:schemeClr val="bg1"/>
                </a:solidFill>
              </a:rPr>
              <a:t>          Limit</a:t>
            </a:r>
          </a:p>
          <a:p>
            <a:r>
              <a:rPr lang="en-US" sz="700" b="0" dirty="0">
                <a:solidFill>
                  <a:schemeClr val="bg1"/>
                </a:solidFill>
              </a:rPr>
              <a:t>            File Output Operator</a:t>
            </a:r>
          </a:p>
          <a:p>
            <a:r>
              <a:rPr lang="en-US" sz="700" b="0" dirty="0">
                <a:solidFill>
                  <a:schemeClr val="bg1"/>
                </a:solidFill>
              </a:rPr>
              <a:t>              compressed: false</a:t>
            </a:r>
          </a:p>
          <a:p>
            <a:r>
              <a:rPr lang="en-US" sz="700" b="0" dirty="0">
                <a:solidFill>
                  <a:schemeClr val="bg1"/>
                </a:solidFill>
              </a:rPr>
              <a:t>              </a:t>
            </a:r>
            <a:r>
              <a:rPr lang="en-US" sz="700" b="0" dirty="0" err="1">
                <a:solidFill>
                  <a:schemeClr val="bg1"/>
                </a:solidFill>
              </a:rPr>
              <a:t>GlobalTableId</a:t>
            </a:r>
            <a:r>
              <a:rPr lang="en-US" sz="700" b="0" dirty="0">
                <a:solidFill>
                  <a:schemeClr val="bg1"/>
                </a:solidFill>
              </a:rPr>
              <a:t>: 0</a:t>
            </a:r>
          </a:p>
          <a:p>
            <a:r>
              <a:rPr lang="en-US" sz="700" b="0" dirty="0">
                <a:solidFill>
                  <a:schemeClr val="bg1"/>
                </a:solidFill>
              </a:rPr>
              <a:t>              table:</a:t>
            </a:r>
          </a:p>
          <a:p>
            <a:r>
              <a:rPr lang="en-US" sz="700" b="0" dirty="0">
                <a:solidFill>
                  <a:schemeClr val="bg1"/>
                </a:solidFill>
              </a:rPr>
              <a:t>                  input format: </a:t>
            </a:r>
            <a:r>
              <a:rPr lang="en-US" sz="700" b="0" dirty="0" err="1">
                <a:solidFill>
                  <a:schemeClr val="bg1"/>
                </a:solidFill>
              </a:rPr>
              <a:t>org.apache.hadoop.mapred.TextInputFormat</a:t>
            </a:r>
            <a:endParaRPr lang="en-US" sz="700" b="0" dirty="0">
              <a:solidFill>
                <a:schemeClr val="bg1"/>
              </a:solidFill>
            </a:endParaRPr>
          </a:p>
          <a:p>
            <a:r>
              <a:rPr lang="en-US" sz="700" b="0" dirty="0">
                <a:solidFill>
                  <a:schemeClr val="bg1"/>
                </a:solidFill>
              </a:rPr>
              <a:t>                  output format: </a:t>
            </a:r>
            <a:r>
              <a:rPr lang="en-US" sz="700" b="0" dirty="0" err="1">
                <a:solidFill>
                  <a:schemeClr val="bg1"/>
                </a:solidFill>
              </a:rPr>
              <a:t>org.apache.hadoop.hive.ql.io.HiveIgnoreKeyTextOutputFormat</a:t>
            </a:r>
            <a:endParaRPr lang="en-US" sz="700" b="0" dirty="0">
              <a:solidFill>
                <a:schemeClr val="bg1"/>
              </a:solidFill>
            </a:endParaRPr>
          </a:p>
          <a:p>
            <a:endParaRPr lang="en-US" sz="700" b="0" dirty="0">
              <a:solidFill>
                <a:schemeClr val="bg1"/>
              </a:solidFill>
            </a:endParaRPr>
          </a:p>
          <a:p>
            <a:endParaRPr lang="en-US" sz="700" b="0" dirty="0">
              <a:solidFill>
                <a:schemeClr val="bg1"/>
              </a:solidFill>
            </a:endParaRPr>
          </a:p>
          <a:p>
            <a:r>
              <a:rPr lang="en-US" sz="700" b="0" dirty="0">
                <a:solidFill>
                  <a:schemeClr val="bg1"/>
                </a:solidFill>
              </a:rPr>
              <a:t> Stage: Stage-0</a:t>
            </a:r>
          </a:p>
          <a:p>
            <a:r>
              <a:rPr lang="en-US" sz="700" b="0" dirty="0">
                <a:solidFill>
                  <a:schemeClr val="bg1"/>
                </a:solidFill>
              </a:rPr>
              <a:t>    Fetch Operator</a:t>
            </a:r>
          </a:p>
          <a:p>
            <a:r>
              <a:rPr lang="en-US" sz="700" b="0" dirty="0">
                <a:solidFill>
                  <a:schemeClr val="bg1"/>
                </a:solidFill>
              </a:rPr>
              <a:t>      limit: 10</a:t>
            </a:r>
          </a:p>
        </p:txBody>
      </p:sp>
      <p:sp>
        <p:nvSpPr>
          <p:cNvPr id="7"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Hive: Behind the Scenes</a:t>
            </a:r>
          </a:p>
        </p:txBody>
      </p:sp>
    </p:spTree>
    <p:extLst>
      <p:ext uri="{BB962C8B-B14F-4D97-AF65-F5344CB8AC3E}">
        <p14:creationId xmlns:p14="http://schemas.microsoft.com/office/powerpoint/2010/main" val="163821868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5-03-31 at 10.31.2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0095" y="1295400"/>
            <a:ext cx="4916505" cy="5461079"/>
          </a:xfrm>
          <a:prstGeom prst="rect">
            <a:avLst/>
          </a:prstGeom>
        </p:spPr>
      </p:pic>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Hive Architecture</a:t>
            </a:r>
          </a:p>
        </p:txBody>
      </p:sp>
    </p:spTree>
    <p:extLst>
      <p:ext uri="{BB962C8B-B14F-4D97-AF65-F5344CB8AC3E}">
        <p14:creationId xmlns:p14="http://schemas.microsoft.com/office/powerpoint/2010/main" val="370397134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989502">
            <a:off x="5551698" y="4362346"/>
            <a:ext cx="2450786" cy="523220"/>
          </a:xfrm>
          <a:prstGeom prst="rect">
            <a:avLst/>
          </a:prstGeom>
          <a:noFill/>
        </p:spPr>
        <p:txBody>
          <a:bodyPr wrap="none" rtlCol="0">
            <a:spAutoFit/>
          </a:bodyPr>
          <a:lstStyle/>
          <a:p>
            <a:r>
              <a:rPr lang="en-US" sz="2800" b="0" dirty="0">
                <a:solidFill>
                  <a:srgbClr val="FF0000"/>
                </a:solidFill>
                <a:latin typeface="Gill Sans"/>
                <a:cs typeface="Gill Sans"/>
              </a:rPr>
              <a:t>Feature or bug?</a:t>
            </a:r>
          </a:p>
        </p:txBody>
      </p:sp>
      <p:sp>
        <p:nvSpPr>
          <p:cNvPr id="5" name="TextBox 4"/>
          <p:cNvSpPr txBox="1"/>
          <p:nvPr/>
        </p:nvSpPr>
        <p:spPr>
          <a:xfrm rot="20989502">
            <a:off x="5201539" y="4766686"/>
            <a:ext cx="3482744" cy="338554"/>
          </a:xfrm>
          <a:prstGeom prst="rect">
            <a:avLst/>
          </a:prstGeom>
          <a:noFill/>
        </p:spPr>
        <p:txBody>
          <a:bodyPr wrap="none" rtlCol="0">
            <a:spAutoFit/>
          </a:bodyPr>
          <a:lstStyle/>
          <a:p>
            <a:r>
              <a:rPr lang="en-US" b="0" dirty="0">
                <a:solidFill>
                  <a:srgbClr val="FF0000"/>
                </a:solidFill>
                <a:latin typeface="Gill Sans"/>
                <a:cs typeface="Gill Sans"/>
              </a:rPr>
              <a:t>(this is the essence of SQL-on-Hadoop)</a:t>
            </a:r>
          </a:p>
        </p:txBody>
      </p:sp>
      <p:sp>
        <p:nvSpPr>
          <p:cNvPr id="6"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Hive Implementation</a:t>
            </a:r>
          </a:p>
        </p:txBody>
      </p:sp>
      <p:sp>
        <p:nvSpPr>
          <p:cNvPr id="7" name="TextBox 6"/>
          <p:cNvSpPr txBox="1"/>
          <p:nvPr/>
        </p:nvSpPr>
        <p:spPr>
          <a:xfrm>
            <a:off x="0" y="1902023"/>
            <a:ext cx="9144000" cy="461665"/>
          </a:xfrm>
          <a:prstGeom prst="rect">
            <a:avLst/>
          </a:prstGeom>
          <a:noFill/>
        </p:spPr>
        <p:txBody>
          <a:bodyPr wrap="square" rtlCol="0">
            <a:spAutoFit/>
          </a:bodyPr>
          <a:lstStyle/>
          <a:p>
            <a:pPr lvl="0" algn="ctr">
              <a:defRPr/>
            </a:pPr>
            <a:r>
              <a:rPr lang="en-US" sz="2400" b="0" kern="0" dirty="0" err="1">
                <a:solidFill>
                  <a:srgbClr val="000000"/>
                </a:solidFill>
                <a:latin typeface="Gill Sans"/>
                <a:cs typeface="Gill Sans"/>
              </a:rPr>
              <a:t>Metastore</a:t>
            </a:r>
            <a:r>
              <a:rPr lang="en-US" sz="2400" b="0" kern="0" dirty="0">
                <a:solidFill>
                  <a:srgbClr val="000000"/>
                </a:solidFill>
                <a:latin typeface="Gill Sans"/>
                <a:cs typeface="Gill Sans"/>
              </a:rPr>
              <a:t> holds metadata</a:t>
            </a:r>
          </a:p>
        </p:txBody>
      </p:sp>
      <p:sp>
        <p:nvSpPr>
          <p:cNvPr id="8" name="TextBox 7"/>
          <p:cNvSpPr txBox="1"/>
          <p:nvPr/>
        </p:nvSpPr>
        <p:spPr>
          <a:xfrm>
            <a:off x="0" y="2283023"/>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Tables schemas (field names, field types, etc.) and encoding</a:t>
            </a:r>
          </a:p>
          <a:p>
            <a:pPr lvl="0" algn="ctr">
              <a:defRPr/>
            </a:pPr>
            <a:r>
              <a:rPr lang="en-US" sz="2000" b="0" kern="0" dirty="0">
                <a:solidFill>
                  <a:srgbClr val="0070C0"/>
                </a:solidFill>
                <a:latin typeface="Gill Sans"/>
                <a:cs typeface="Gill Sans"/>
              </a:rPr>
              <a:t>Permission information (roles and users)</a:t>
            </a:r>
          </a:p>
        </p:txBody>
      </p:sp>
      <p:sp>
        <p:nvSpPr>
          <p:cNvPr id="10" name="TextBox 9"/>
          <p:cNvSpPr txBox="1"/>
          <p:nvPr/>
        </p:nvSpPr>
        <p:spPr>
          <a:xfrm>
            <a:off x="0" y="3099137"/>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Hive data stored in HDFS</a:t>
            </a:r>
          </a:p>
        </p:txBody>
      </p:sp>
      <p:sp>
        <p:nvSpPr>
          <p:cNvPr id="11" name="TextBox 10"/>
          <p:cNvSpPr txBox="1"/>
          <p:nvPr/>
        </p:nvSpPr>
        <p:spPr>
          <a:xfrm>
            <a:off x="0" y="3480137"/>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Tables in directories</a:t>
            </a:r>
          </a:p>
          <a:p>
            <a:pPr lvl="0" algn="ctr">
              <a:defRPr/>
            </a:pPr>
            <a:r>
              <a:rPr lang="en-US" sz="2000" b="0" kern="0" dirty="0">
                <a:solidFill>
                  <a:srgbClr val="0070C0"/>
                </a:solidFill>
                <a:latin typeface="Gill Sans"/>
                <a:cs typeface="Gill Sans"/>
              </a:rPr>
              <a:t>Partitions of tables in sub-directories</a:t>
            </a:r>
          </a:p>
          <a:p>
            <a:pPr lvl="0" algn="ctr">
              <a:defRPr/>
            </a:pPr>
            <a:r>
              <a:rPr lang="en-US" sz="2000" b="0" kern="0" dirty="0">
                <a:solidFill>
                  <a:srgbClr val="0070C0"/>
                </a:solidFill>
                <a:latin typeface="Gill Sans"/>
                <a:cs typeface="Gill Sans"/>
              </a:rPr>
              <a:t>Actual data in files (plain text or binary encoded)</a:t>
            </a:r>
          </a:p>
        </p:txBody>
      </p:sp>
    </p:spTree>
    <p:extLst>
      <p:ext uri="{BB962C8B-B14F-4D97-AF65-F5344CB8AC3E}">
        <p14:creationId xmlns:p14="http://schemas.microsoft.com/office/powerpoint/2010/main" val="31431978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own Arrow 29"/>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1" name="Down Arrow 30"/>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13" name="Rectangle 12"/>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14" name="Rectangle 13"/>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15" name="TextBox 14"/>
          <p:cNvSpPr txBox="1"/>
          <p:nvPr/>
        </p:nvSpPr>
        <p:spPr>
          <a:xfrm>
            <a:off x="5715000" y="152400"/>
            <a:ext cx="2019300" cy="461665"/>
          </a:xfrm>
          <a:prstGeom prst="rect">
            <a:avLst/>
          </a:prstGeom>
          <a:noFill/>
        </p:spPr>
        <p:txBody>
          <a:bodyPr wrap="square" rtlCol="0">
            <a:spAutoFit/>
          </a:bodyPr>
          <a:lstStyle/>
          <a:p>
            <a:pPr lvl="0" algn="ctr">
              <a:defRPr/>
            </a:pPr>
            <a:r>
              <a:rPr lang="en-US" sz="2400" b="0" ker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7" name="Rectangle 16"/>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18" name="Rectangle 17"/>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19" name="TextBox 18"/>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external APIs</a:t>
            </a: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2"/>
                </a:solidFill>
                <a:latin typeface="Gill Sans"/>
                <a:cs typeface="Gill Sans"/>
              </a:rPr>
              <a:t>SQL on </a:t>
            </a:r>
            <a:br>
              <a:rPr lang="en-US" sz="2000" b="0">
                <a:solidFill>
                  <a:schemeClr val="bg2"/>
                </a:solidFill>
                <a:latin typeface="Gill Sans"/>
                <a:cs typeface="Gill Sans"/>
              </a:rPr>
            </a:br>
            <a:r>
              <a:rPr lang="en-US" sz="2000" b="0">
                <a:solidFill>
                  <a:schemeClr val="bg2"/>
                </a:solidFill>
                <a:latin typeface="Gill Sans"/>
                <a:cs typeface="Gill Sans"/>
              </a:rPr>
              <a:t>Hadoop</a:t>
            </a:r>
            <a:endParaRPr kumimoji="0" lang="en-US" sz="2000" b="0" i="0" u="none" strike="noStrike" cap="none" normalizeH="0" baseline="0" dirty="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2"/>
                </a:solidFill>
                <a:latin typeface="Gill Sans"/>
                <a:cs typeface="Gill Sans"/>
              </a:rPr>
              <a:t>Other</a:t>
            </a:r>
            <a:br>
              <a:rPr lang="en-US" sz="2000" b="0">
                <a:solidFill>
                  <a:schemeClr val="bg2"/>
                </a:solidFill>
                <a:latin typeface="Gill Sans"/>
                <a:cs typeface="Gill Sans"/>
              </a:rPr>
            </a:br>
            <a:r>
              <a:rPr lang="en-US" sz="2000" b="0">
                <a:solidFill>
                  <a:schemeClr val="bg2"/>
                </a:solidFill>
                <a:latin typeface="Gill Sans"/>
                <a:cs typeface="Gill Sans"/>
              </a:rPr>
              <a:t> tools</a:t>
            </a:r>
            <a:endParaRPr kumimoji="0" lang="en-US" sz="2000" b="0" i="0" u="none" strike="noStrike" cap="none" normalizeH="0" baseline="0" dirty="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dirty="0">
                <a:solidFill>
                  <a:schemeClr val="bg2"/>
                </a:solidFill>
                <a:latin typeface="Gill Sans"/>
                <a:cs typeface="Gill Sans"/>
              </a:rPr>
              <a:t>data scientists</a:t>
            </a:r>
            <a:endParaRPr lang="en-US" sz="1800" b="0" dirty="0">
              <a:solidFill>
                <a:schemeClr val="bg2"/>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8" name="TextBox 27"/>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34" name="Down Arrow 33"/>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5" name="TextBox 3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grpSp>
        <p:nvGrpSpPr>
          <p:cNvPr id="37" name="Group 36"/>
          <p:cNvGrpSpPr/>
          <p:nvPr/>
        </p:nvGrpSpPr>
        <p:grpSpPr>
          <a:xfrm>
            <a:off x="5715000" y="1838126"/>
            <a:ext cx="2057400" cy="1133674"/>
            <a:chOff x="3543300" y="1838126"/>
            <a:chExt cx="2057400" cy="1133674"/>
          </a:xfrm>
        </p:grpSpPr>
        <p:sp>
          <p:nvSpPr>
            <p:cNvPr id="38" name="Can 37"/>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9" name="TextBox 38"/>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40" name="Group 39"/>
          <p:cNvGrpSpPr/>
          <p:nvPr/>
        </p:nvGrpSpPr>
        <p:grpSpPr>
          <a:xfrm>
            <a:off x="1333500" y="1838126"/>
            <a:ext cx="2057400" cy="1133674"/>
            <a:chOff x="3543300" y="1838126"/>
            <a:chExt cx="2057400" cy="1133674"/>
          </a:xfrm>
        </p:grpSpPr>
        <p:sp>
          <p:nvSpPr>
            <p:cNvPr id="41" name="Can 40"/>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42" name="TextBox 41"/>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165875570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800600" y="13716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a:ln>
                  <a:noFill/>
                </a:ln>
                <a:solidFill>
                  <a:schemeClr val="bg1"/>
                </a:solidFill>
                <a:effectLst/>
                <a:latin typeface="Gill Sans"/>
                <a:cs typeface="Gill Sans"/>
              </a:rPr>
              <a:t>Dim_Customer</a:t>
            </a:r>
            <a:endParaRPr kumimoji="0" lang="en-US" sz="2000" b="0" i="0" strike="noStrike" cap="none" normalizeH="0" baseline="0" dirty="0">
              <a:ln>
                <a:noFill/>
              </a:ln>
              <a:solidFill>
                <a:schemeClr val="bg1"/>
              </a:solidFill>
              <a:effectLst/>
              <a:latin typeface="Gill Sans"/>
              <a:cs typeface="Gill Sans"/>
            </a:endParaRPr>
          </a:p>
        </p:txBody>
      </p:sp>
      <p:sp>
        <p:nvSpPr>
          <p:cNvPr id="7" name="Rectangle 6"/>
          <p:cNvSpPr/>
          <p:nvPr/>
        </p:nvSpPr>
        <p:spPr bwMode="auto">
          <a:xfrm>
            <a:off x="6934200" y="21336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a:ln>
                  <a:noFill/>
                </a:ln>
                <a:solidFill>
                  <a:schemeClr val="bg1"/>
                </a:solidFill>
                <a:effectLst/>
                <a:latin typeface="Gill Sans"/>
                <a:cs typeface="Gill Sans"/>
              </a:rPr>
              <a:t>Dim_Date</a:t>
            </a:r>
            <a:endParaRPr kumimoji="0" lang="en-US" sz="2000" b="0" i="0" strike="noStrike" cap="none" normalizeH="0" baseline="0" dirty="0">
              <a:ln>
                <a:noFill/>
              </a:ln>
              <a:solidFill>
                <a:schemeClr val="bg1"/>
              </a:solidFill>
              <a:effectLst/>
              <a:latin typeface="Gill Sans"/>
              <a:cs typeface="Gill Sans"/>
            </a:endParaRPr>
          </a:p>
        </p:txBody>
      </p:sp>
      <p:sp>
        <p:nvSpPr>
          <p:cNvPr id="8" name="Rectangle 7"/>
          <p:cNvSpPr/>
          <p:nvPr/>
        </p:nvSpPr>
        <p:spPr bwMode="auto">
          <a:xfrm>
            <a:off x="533400" y="26670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a:ln>
                  <a:noFill/>
                </a:ln>
                <a:solidFill>
                  <a:schemeClr val="bg1"/>
                </a:solidFill>
                <a:effectLst/>
                <a:latin typeface="Gill Sans"/>
                <a:cs typeface="Gill Sans"/>
              </a:rPr>
              <a:t>Dim_Product</a:t>
            </a:r>
            <a:endParaRPr kumimoji="0" lang="en-US" sz="2000" b="0" i="0" strike="noStrike" cap="none" normalizeH="0" baseline="0" dirty="0">
              <a:ln>
                <a:noFill/>
              </a:ln>
              <a:solidFill>
                <a:schemeClr val="bg1"/>
              </a:solidFill>
              <a:effectLst/>
              <a:latin typeface="Gill Sans"/>
              <a:cs typeface="Gill Sans"/>
            </a:endParaRPr>
          </a:p>
        </p:txBody>
      </p:sp>
      <p:sp>
        <p:nvSpPr>
          <p:cNvPr id="9" name="Rectangle 8"/>
          <p:cNvSpPr/>
          <p:nvPr/>
        </p:nvSpPr>
        <p:spPr bwMode="auto">
          <a:xfrm>
            <a:off x="3276600" y="2895600"/>
            <a:ext cx="1828800" cy="2743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a:ln>
                  <a:noFill/>
                </a:ln>
                <a:solidFill>
                  <a:schemeClr val="bg1"/>
                </a:solidFill>
                <a:effectLst/>
                <a:latin typeface="Gill Sans"/>
                <a:cs typeface="Gill Sans"/>
              </a:rPr>
              <a:t>Fact_Sales</a:t>
            </a:r>
            <a:endParaRPr kumimoji="0" lang="en-US" sz="2000" b="0" i="0" strike="noStrike" cap="none" normalizeH="0" baseline="0" dirty="0">
              <a:ln>
                <a:noFill/>
              </a:ln>
              <a:solidFill>
                <a:schemeClr val="bg1"/>
              </a:solidFill>
              <a:effectLst/>
              <a:latin typeface="Gill Sans"/>
              <a:cs typeface="Gill Sans"/>
            </a:endParaRPr>
          </a:p>
        </p:txBody>
      </p:sp>
      <p:cxnSp>
        <p:nvCxnSpPr>
          <p:cNvPr id="30" name="Elbow Connector 29"/>
          <p:cNvCxnSpPr>
            <a:stCxn id="8" idx="2"/>
            <a:endCxn id="9" idx="1"/>
          </p:cNvCxnSpPr>
          <p:nvPr/>
        </p:nvCxnSpPr>
        <p:spPr bwMode="auto">
          <a:xfrm rot="16200000" flipH="1">
            <a:off x="2133600" y="3124200"/>
            <a:ext cx="457200" cy="18288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1" name="Elbow Connector 30"/>
          <p:cNvCxnSpPr>
            <a:stCxn id="7" idx="2"/>
            <a:endCxn id="9" idx="3"/>
          </p:cNvCxnSpPr>
          <p:nvPr/>
        </p:nvCxnSpPr>
        <p:spPr bwMode="auto">
          <a:xfrm rot="5400000">
            <a:off x="5981700" y="2400300"/>
            <a:ext cx="990600" cy="27432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6" name="Rectangle 15"/>
          <p:cNvSpPr/>
          <p:nvPr/>
        </p:nvSpPr>
        <p:spPr bwMode="auto">
          <a:xfrm>
            <a:off x="5791200" y="54864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a:ln>
                  <a:noFill/>
                </a:ln>
                <a:solidFill>
                  <a:schemeClr val="bg1"/>
                </a:solidFill>
                <a:effectLst/>
                <a:latin typeface="Gill Sans"/>
                <a:cs typeface="Gill Sans"/>
              </a:rPr>
              <a:t>Dim_Store</a:t>
            </a:r>
            <a:endParaRPr kumimoji="0" lang="en-US" sz="2000" b="0" i="0" strike="noStrike" cap="none" normalizeH="0" baseline="0" dirty="0">
              <a:ln>
                <a:noFill/>
              </a:ln>
              <a:solidFill>
                <a:schemeClr val="bg1"/>
              </a:solidFill>
              <a:effectLst/>
              <a:latin typeface="Gill Sans"/>
              <a:cs typeface="Gill Sans"/>
            </a:endParaRPr>
          </a:p>
        </p:txBody>
      </p:sp>
      <p:cxnSp>
        <p:nvCxnSpPr>
          <p:cNvPr id="19" name="Elbow Connector 18"/>
          <p:cNvCxnSpPr>
            <a:stCxn id="16" idx="1"/>
            <a:endCxn id="9" idx="2"/>
          </p:cNvCxnSpPr>
          <p:nvPr/>
        </p:nvCxnSpPr>
        <p:spPr bwMode="auto">
          <a:xfrm rot="10800000">
            <a:off x="4191000" y="5638800"/>
            <a:ext cx="1600200" cy="4191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2" name="Elbow Connector 21"/>
          <p:cNvCxnSpPr>
            <a:stCxn id="5" idx="1"/>
            <a:endCxn id="9" idx="0"/>
          </p:cNvCxnSpPr>
          <p:nvPr/>
        </p:nvCxnSpPr>
        <p:spPr bwMode="auto">
          <a:xfrm rot="10800000" flipV="1">
            <a:off x="4191000" y="1943100"/>
            <a:ext cx="609600" cy="9525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A Simple OLAP Schema</a:t>
            </a:r>
          </a:p>
        </p:txBody>
      </p:sp>
    </p:spTree>
    <p:extLst>
      <p:ext uri="{BB962C8B-B14F-4D97-AF65-F5344CB8AC3E}">
        <p14:creationId xmlns:p14="http://schemas.microsoft.com/office/powerpoint/2010/main" val="412180958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pc-h-schema.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976" y="1257300"/>
            <a:ext cx="5607424" cy="5295900"/>
          </a:xfrm>
          <a:prstGeom prst="rect">
            <a:avLst/>
          </a:prstGeom>
        </p:spPr>
      </p:pic>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TPC-H Data Warehouse</a:t>
            </a:r>
          </a:p>
        </p:txBody>
      </p:sp>
    </p:spTree>
    <p:extLst>
      <p:ext uri="{BB962C8B-B14F-4D97-AF65-F5344CB8AC3E}">
        <p14:creationId xmlns:p14="http://schemas.microsoft.com/office/powerpoint/2010/main" val="186985599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bwMode="auto">
          <a:xfrm>
            <a:off x="817262" y="1916668"/>
            <a:ext cx="4114800" cy="4114800"/>
          </a:xfrm>
          <a:prstGeom prst="cube">
            <a:avLst>
              <a:gd name="adj" fmla="val 29012"/>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5" name="TextBox 4"/>
          <p:cNvSpPr txBox="1"/>
          <p:nvPr/>
        </p:nvSpPr>
        <p:spPr>
          <a:xfrm>
            <a:off x="817262" y="5955268"/>
            <a:ext cx="2895600" cy="369332"/>
          </a:xfrm>
          <a:prstGeom prst="rect">
            <a:avLst/>
          </a:prstGeom>
          <a:noFill/>
        </p:spPr>
        <p:txBody>
          <a:bodyPr wrap="square" rtlCol="0">
            <a:spAutoFit/>
          </a:bodyPr>
          <a:lstStyle/>
          <a:p>
            <a:pPr algn="ctr"/>
            <a:r>
              <a:rPr lang="en-US" sz="1800" b="0" dirty="0">
                <a:solidFill>
                  <a:schemeClr val="bg2"/>
                </a:solidFill>
                <a:latin typeface="Gill Sans"/>
                <a:cs typeface="Gill Sans"/>
              </a:rPr>
              <a:t>store</a:t>
            </a:r>
            <a:endParaRPr lang="en-US" sz="1100" b="0" dirty="0">
              <a:solidFill>
                <a:schemeClr val="bg2"/>
              </a:solidFill>
              <a:latin typeface="Gill Sans"/>
              <a:cs typeface="Gill Sans"/>
            </a:endParaRPr>
          </a:p>
        </p:txBody>
      </p:sp>
      <p:sp>
        <p:nvSpPr>
          <p:cNvPr id="6" name="TextBox 5"/>
          <p:cNvSpPr txBox="1"/>
          <p:nvPr/>
        </p:nvSpPr>
        <p:spPr>
          <a:xfrm rot="16200000">
            <a:off x="-826871" y="4399002"/>
            <a:ext cx="2895600" cy="369332"/>
          </a:xfrm>
          <a:prstGeom prst="rect">
            <a:avLst/>
          </a:prstGeom>
          <a:noFill/>
        </p:spPr>
        <p:txBody>
          <a:bodyPr wrap="square" rtlCol="0">
            <a:spAutoFit/>
          </a:bodyPr>
          <a:lstStyle/>
          <a:p>
            <a:pPr algn="ctr"/>
            <a:r>
              <a:rPr lang="en-US" sz="1800" b="0" dirty="0">
                <a:solidFill>
                  <a:schemeClr val="bg2"/>
                </a:solidFill>
                <a:latin typeface="Gill Sans"/>
                <a:cs typeface="Gill Sans"/>
              </a:rPr>
              <a:t>product</a:t>
            </a:r>
            <a:endParaRPr lang="en-US" sz="1100" b="0" dirty="0">
              <a:solidFill>
                <a:schemeClr val="bg2"/>
              </a:solidFill>
              <a:latin typeface="Gill Sans"/>
              <a:cs typeface="Gill Sans"/>
            </a:endParaRPr>
          </a:p>
        </p:txBody>
      </p:sp>
      <p:sp>
        <p:nvSpPr>
          <p:cNvPr id="7" name="TextBox 6"/>
          <p:cNvSpPr txBox="1"/>
          <p:nvPr/>
        </p:nvSpPr>
        <p:spPr>
          <a:xfrm rot="18900000">
            <a:off x="-217272" y="2276730"/>
            <a:ext cx="2895600" cy="369332"/>
          </a:xfrm>
          <a:prstGeom prst="rect">
            <a:avLst/>
          </a:prstGeom>
          <a:noFill/>
        </p:spPr>
        <p:txBody>
          <a:bodyPr wrap="square" rtlCol="0">
            <a:spAutoFit/>
          </a:bodyPr>
          <a:lstStyle/>
          <a:p>
            <a:pPr algn="ctr"/>
            <a:r>
              <a:rPr lang="en-US" sz="1800" b="0" dirty="0">
                <a:solidFill>
                  <a:schemeClr val="bg2"/>
                </a:solidFill>
                <a:latin typeface="Gill Sans"/>
                <a:cs typeface="Gill Sans"/>
              </a:rPr>
              <a:t>time</a:t>
            </a:r>
            <a:endParaRPr lang="en-US" sz="1100" b="0" dirty="0">
              <a:solidFill>
                <a:schemeClr val="bg2"/>
              </a:solidFill>
              <a:latin typeface="Gill Sans"/>
              <a:cs typeface="Gill Sans"/>
            </a:endParaRPr>
          </a:p>
        </p:txBody>
      </p:sp>
      <p:sp>
        <p:nvSpPr>
          <p:cNvPr id="8" name="TextBox 7"/>
          <p:cNvSpPr txBox="1"/>
          <p:nvPr/>
        </p:nvSpPr>
        <p:spPr>
          <a:xfrm>
            <a:off x="5715000" y="3291245"/>
            <a:ext cx="2133600" cy="461665"/>
          </a:xfrm>
          <a:prstGeom prst="rect">
            <a:avLst/>
          </a:prstGeom>
          <a:noFill/>
        </p:spPr>
        <p:txBody>
          <a:bodyPr wrap="square" rtlCol="0">
            <a:spAutoFit/>
          </a:bodyPr>
          <a:lstStyle/>
          <a:p>
            <a:r>
              <a:rPr lang="en-US" sz="2400" b="0" dirty="0">
                <a:solidFill>
                  <a:schemeClr val="bg2"/>
                </a:solidFill>
                <a:latin typeface="Gill Sans"/>
                <a:cs typeface="Gill Sans"/>
              </a:rPr>
              <a:t>slice and dice</a:t>
            </a:r>
            <a:endParaRPr lang="en-US" sz="1400" b="0" dirty="0">
              <a:solidFill>
                <a:schemeClr val="bg2"/>
              </a:solidFill>
              <a:latin typeface="Gill Sans"/>
              <a:cs typeface="Gill Sans"/>
            </a:endParaRPr>
          </a:p>
        </p:txBody>
      </p:sp>
      <p:sp>
        <p:nvSpPr>
          <p:cNvPr id="9" name="TextBox 8"/>
          <p:cNvSpPr txBox="1"/>
          <p:nvPr/>
        </p:nvSpPr>
        <p:spPr>
          <a:xfrm>
            <a:off x="5410200" y="2757845"/>
            <a:ext cx="3352800" cy="523220"/>
          </a:xfrm>
          <a:prstGeom prst="rect">
            <a:avLst/>
          </a:prstGeom>
          <a:noFill/>
        </p:spPr>
        <p:txBody>
          <a:bodyPr wrap="square" rtlCol="0">
            <a:spAutoFit/>
          </a:bodyPr>
          <a:lstStyle/>
          <a:p>
            <a:r>
              <a:rPr lang="en-US" sz="2800" b="0" dirty="0">
                <a:solidFill>
                  <a:schemeClr val="bg2"/>
                </a:solidFill>
                <a:latin typeface="Gill Sans"/>
                <a:cs typeface="Gill Sans"/>
              </a:rPr>
              <a:t>Common operations</a:t>
            </a:r>
            <a:endParaRPr lang="en-US" b="0" dirty="0">
              <a:solidFill>
                <a:schemeClr val="bg2"/>
              </a:solidFill>
              <a:latin typeface="Gill Sans"/>
              <a:cs typeface="Gill Sans"/>
            </a:endParaRPr>
          </a:p>
        </p:txBody>
      </p:sp>
      <p:sp>
        <p:nvSpPr>
          <p:cNvPr id="10" name="TextBox 9"/>
          <p:cNvSpPr txBox="1"/>
          <p:nvPr/>
        </p:nvSpPr>
        <p:spPr>
          <a:xfrm>
            <a:off x="5715000" y="3738890"/>
            <a:ext cx="2590800" cy="461665"/>
          </a:xfrm>
          <a:prstGeom prst="rect">
            <a:avLst/>
          </a:prstGeom>
          <a:noFill/>
        </p:spPr>
        <p:txBody>
          <a:bodyPr wrap="square" rtlCol="0">
            <a:spAutoFit/>
          </a:bodyPr>
          <a:lstStyle/>
          <a:p>
            <a:r>
              <a:rPr lang="en-US" sz="2400" b="0" dirty="0">
                <a:solidFill>
                  <a:schemeClr val="bg2"/>
                </a:solidFill>
                <a:latin typeface="Gill Sans"/>
                <a:cs typeface="Gill Sans"/>
              </a:rPr>
              <a:t>roll up/drill down</a:t>
            </a:r>
            <a:endParaRPr lang="en-US" sz="1400" b="0" dirty="0">
              <a:solidFill>
                <a:schemeClr val="bg2"/>
              </a:solidFill>
              <a:latin typeface="Gill Sans"/>
              <a:cs typeface="Gill Sans"/>
            </a:endParaRPr>
          </a:p>
        </p:txBody>
      </p:sp>
      <p:sp>
        <p:nvSpPr>
          <p:cNvPr id="11" name="TextBox 10"/>
          <p:cNvSpPr txBox="1"/>
          <p:nvPr/>
        </p:nvSpPr>
        <p:spPr>
          <a:xfrm>
            <a:off x="5715000" y="4186535"/>
            <a:ext cx="2133600" cy="461665"/>
          </a:xfrm>
          <a:prstGeom prst="rect">
            <a:avLst/>
          </a:prstGeom>
          <a:noFill/>
        </p:spPr>
        <p:txBody>
          <a:bodyPr wrap="square" rtlCol="0">
            <a:spAutoFit/>
          </a:bodyPr>
          <a:lstStyle/>
          <a:p>
            <a:r>
              <a:rPr lang="en-US" sz="2400" b="0" dirty="0">
                <a:solidFill>
                  <a:schemeClr val="bg2"/>
                </a:solidFill>
                <a:latin typeface="Gill Sans"/>
                <a:cs typeface="Gill Sans"/>
              </a:rPr>
              <a:t>pivot</a:t>
            </a:r>
            <a:endParaRPr lang="en-US" sz="1400" b="0" dirty="0">
              <a:solidFill>
                <a:schemeClr val="bg2"/>
              </a:solidFill>
              <a:latin typeface="Gill Sans"/>
              <a:cs typeface="Gill Sans"/>
            </a:endParaRPr>
          </a:p>
        </p:txBody>
      </p:sp>
      <p:sp>
        <p:nvSpPr>
          <p:cNvPr id="12"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OLAP Cubes</a:t>
            </a:r>
          </a:p>
        </p:txBody>
      </p:sp>
    </p:spTree>
    <p:extLst>
      <p:ext uri="{BB962C8B-B14F-4D97-AF65-F5344CB8AC3E}">
        <p14:creationId xmlns:p14="http://schemas.microsoft.com/office/powerpoint/2010/main" val="276672697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inder-block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008" y="0"/>
            <a:ext cx="14244608" cy="6858000"/>
          </a:xfrm>
          <a:prstGeom prst="rect">
            <a:avLst/>
          </a:prstGeom>
        </p:spPr>
      </p:pic>
      <p:sp>
        <p:nvSpPr>
          <p:cNvPr id="4" name="Title 3"/>
          <p:cNvSpPr>
            <a:spLocks noGrp="1"/>
          </p:cNvSpPr>
          <p:nvPr>
            <p:ph type="title" idx="4294967295"/>
          </p:nvPr>
        </p:nvSpPr>
        <p:spPr>
          <a:xfrm>
            <a:off x="762000" y="3314700"/>
            <a:ext cx="8229600" cy="1028700"/>
          </a:xfrm>
          <a:prstGeom prst="rect">
            <a:avLst/>
          </a:prstGeom>
        </p:spPr>
        <p:txBody>
          <a:bodyPr/>
          <a:lstStyle/>
          <a:p>
            <a:r>
              <a:rPr lang="en-US" sz="3200" b="0" dirty="0">
                <a:solidFill>
                  <a:schemeClr val="tx1"/>
                </a:solidFill>
                <a:latin typeface="Gill Sans"/>
              </a:rPr>
              <a:t>MapReduce algorithms </a:t>
            </a:r>
            <a:br>
              <a:rPr lang="en-US" sz="3200" b="0" dirty="0">
                <a:solidFill>
                  <a:schemeClr val="tx1"/>
                </a:solidFill>
                <a:latin typeface="Gill Sans"/>
              </a:rPr>
            </a:br>
            <a:r>
              <a:rPr lang="en-US" sz="3200" b="0" dirty="0">
                <a:solidFill>
                  <a:schemeClr val="tx1"/>
                </a:solidFill>
                <a:latin typeface="Gill Sans"/>
              </a:rPr>
              <a:t>for processing relational data</a:t>
            </a:r>
          </a:p>
        </p:txBody>
      </p:sp>
      <p:sp>
        <p:nvSpPr>
          <p:cNvPr id="5" name="TextBox 4"/>
          <p:cNvSpPr txBox="1">
            <a:spLocks noChangeArrowheads="1"/>
          </p:cNvSpPr>
          <p:nvPr/>
        </p:nvSpPr>
        <p:spPr bwMode="auto">
          <a:xfrm>
            <a:off x="0" y="6611938"/>
            <a:ext cx="4419600" cy="246221"/>
          </a:xfrm>
          <a:prstGeom prst="rect">
            <a:avLst/>
          </a:prstGeom>
          <a:noFill/>
          <a:ln w="9525">
            <a:noFill/>
            <a:miter lim="800000"/>
            <a:headEnd/>
            <a:tailEnd/>
          </a:ln>
        </p:spPr>
        <p:txBody>
          <a:bodyPr wrap="square">
            <a:spAutoFit/>
          </a:bodyPr>
          <a:lstStyle/>
          <a:p>
            <a:r>
              <a:rPr lang="en-US" sz="1000" b="0" dirty="0">
                <a:solidFill>
                  <a:srgbClr val="FFFFFF"/>
                </a:solidFill>
              </a:rPr>
              <a:t>Source: </a:t>
            </a:r>
            <a:r>
              <a:rPr lang="en-US" sz="1000" b="0" dirty="0" err="1">
                <a:solidFill>
                  <a:srgbClr val="FFFFFF"/>
                </a:solidFill>
              </a:rPr>
              <a:t>www.flickr.com</a:t>
            </a:r>
            <a:r>
              <a:rPr lang="en-US" sz="1000" b="0" dirty="0">
                <a:solidFill>
                  <a:srgbClr val="FFFFFF"/>
                </a:solidFill>
              </a:rPr>
              <a:t>/photos/</a:t>
            </a:r>
            <a:r>
              <a:rPr lang="en-US" sz="1000" b="0" dirty="0" err="1">
                <a:solidFill>
                  <a:srgbClr val="FFFFFF"/>
                </a:solidFill>
              </a:rPr>
              <a:t>stikatphotography</a:t>
            </a:r>
            <a:r>
              <a:rPr lang="en-US" sz="1000" b="0" dirty="0">
                <a:solidFill>
                  <a:srgbClr val="FFFFFF"/>
                </a:solidFill>
              </a:rPr>
              <a:t>/1590190676/</a:t>
            </a:r>
          </a:p>
        </p:txBody>
      </p:sp>
    </p:spTree>
    <p:extLst>
      <p:ext uri="{BB962C8B-B14F-4D97-AF65-F5344CB8AC3E}">
        <p14:creationId xmlns:p14="http://schemas.microsoft.com/office/powerpoint/2010/main" val="174904582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Relational Algebra</a:t>
            </a:r>
          </a:p>
        </p:txBody>
      </p:sp>
      <p:sp>
        <p:nvSpPr>
          <p:cNvPr id="5" name="TextBox 4"/>
          <p:cNvSpPr txBox="1"/>
          <p:nvPr/>
        </p:nvSpPr>
        <p:spPr>
          <a:xfrm>
            <a:off x="0" y="15019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Primitives</a:t>
            </a:r>
          </a:p>
        </p:txBody>
      </p:sp>
      <p:sp>
        <p:nvSpPr>
          <p:cNvPr id="6" name="TextBox 5"/>
          <p:cNvSpPr txBox="1"/>
          <p:nvPr/>
        </p:nvSpPr>
        <p:spPr>
          <a:xfrm>
            <a:off x="0" y="1882914"/>
            <a:ext cx="9144000" cy="2246769"/>
          </a:xfrm>
          <a:prstGeom prst="rect">
            <a:avLst/>
          </a:prstGeom>
          <a:noFill/>
        </p:spPr>
        <p:txBody>
          <a:bodyPr wrap="square" rtlCol="0">
            <a:spAutoFit/>
          </a:bodyPr>
          <a:lstStyle/>
          <a:p>
            <a:pPr marL="12700" lvl="1" algn="ctr">
              <a:spcBef>
                <a:spcPct val="10000"/>
              </a:spcBef>
              <a:spcAft>
                <a:spcPct val="10000"/>
              </a:spcAft>
              <a:buClr>
                <a:srgbClr val="5675A9"/>
              </a:buClr>
              <a:buSzPct val="75000"/>
            </a:pPr>
            <a:r>
              <a:rPr lang="en-US" sz="2000" b="0" kern="0" dirty="0">
                <a:solidFill>
                  <a:srgbClr val="0070C0"/>
                </a:solidFill>
                <a:latin typeface="Gill Sans"/>
                <a:cs typeface="Gill Sans"/>
              </a:rPr>
              <a:t>Projection (</a:t>
            </a:r>
            <a:r>
              <a:rPr lang="en-US" sz="2000" b="0" kern="0" dirty="0">
                <a:solidFill>
                  <a:srgbClr val="0070C0"/>
                </a:solidFill>
                <a:latin typeface="Gill Sans"/>
                <a:cs typeface="Gill Sans"/>
                <a:sym typeface="Symbol"/>
              </a:rPr>
              <a:t>)</a:t>
            </a:r>
            <a:endParaRPr lang="en-US" sz="2000" b="0" kern="0" dirty="0">
              <a:solidFill>
                <a:srgbClr val="0070C0"/>
              </a:solidFill>
              <a:latin typeface="Gill Sans"/>
              <a:cs typeface="Gill Sans"/>
            </a:endParaRPr>
          </a:p>
          <a:p>
            <a:pPr marL="12700" lvl="1" algn="ctr">
              <a:spcBef>
                <a:spcPct val="10000"/>
              </a:spcBef>
              <a:spcAft>
                <a:spcPct val="10000"/>
              </a:spcAft>
              <a:buClr>
                <a:srgbClr val="5675A9"/>
              </a:buClr>
              <a:buSzPct val="75000"/>
            </a:pPr>
            <a:r>
              <a:rPr lang="en-US" sz="2000" b="0" kern="0" dirty="0">
                <a:solidFill>
                  <a:srgbClr val="0070C0"/>
                </a:solidFill>
                <a:latin typeface="Gill Sans"/>
                <a:cs typeface="Gill Sans"/>
              </a:rPr>
              <a:t>Selection (</a:t>
            </a:r>
            <a:r>
              <a:rPr lang="en-US" sz="2000" b="0" kern="0" dirty="0">
                <a:solidFill>
                  <a:srgbClr val="0070C0"/>
                </a:solidFill>
                <a:latin typeface="Gill Sans"/>
                <a:cs typeface="Gill Sans"/>
                <a:sym typeface="Symbol"/>
              </a:rPr>
              <a:t></a:t>
            </a:r>
            <a:r>
              <a:rPr lang="en-US" sz="2000" b="0" kern="0" dirty="0">
                <a:solidFill>
                  <a:srgbClr val="0070C0"/>
                </a:solidFill>
                <a:latin typeface="Gill Sans"/>
                <a:cs typeface="Gill Sans"/>
              </a:rPr>
              <a:t>)</a:t>
            </a:r>
          </a:p>
          <a:p>
            <a:pPr marL="12700" lvl="1" algn="ctr">
              <a:spcBef>
                <a:spcPct val="10000"/>
              </a:spcBef>
              <a:spcAft>
                <a:spcPct val="10000"/>
              </a:spcAft>
              <a:buClr>
                <a:srgbClr val="5675A9"/>
              </a:buClr>
              <a:buSzPct val="75000"/>
            </a:pPr>
            <a:r>
              <a:rPr lang="en-US" sz="2000" b="0" kern="0" dirty="0">
                <a:solidFill>
                  <a:srgbClr val="0070C0"/>
                </a:solidFill>
                <a:latin typeface="Gill Sans"/>
                <a:cs typeface="Gill Sans"/>
              </a:rPr>
              <a:t>Cartesian product (</a:t>
            </a:r>
            <a:r>
              <a:rPr lang="en-US" sz="2000" b="0" kern="0" dirty="0">
                <a:solidFill>
                  <a:srgbClr val="0070C0"/>
                </a:solidFill>
                <a:latin typeface="Gill Sans"/>
                <a:cs typeface="Gill Sans"/>
                <a:sym typeface="Symbol"/>
              </a:rPr>
              <a:t>)</a:t>
            </a:r>
          </a:p>
          <a:p>
            <a:pPr marL="12700" lvl="1" algn="ctr">
              <a:spcBef>
                <a:spcPct val="10000"/>
              </a:spcBef>
              <a:spcAft>
                <a:spcPct val="10000"/>
              </a:spcAft>
              <a:buClr>
                <a:srgbClr val="5675A9"/>
              </a:buClr>
              <a:buSzPct val="75000"/>
            </a:pPr>
            <a:r>
              <a:rPr lang="en-US" sz="2000" b="0" kern="0" dirty="0">
                <a:solidFill>
                  <a:srgbClr val="0070C0"/>
                </a:solidFill>
                <a:latin typeface="Gill Sans"/>
                <a:cs typeface="Gill Sans"/>
              </a:rPr>
              <a:t>Set union (</a:t>
            </a:r>
            <a:r>
              <a:rPr lang="en-US" sz="2000" b="0" kern="0" dirty="0">
                <a:solidFill>
                  <a:srgbClr val="0070C0"/>
                </a:solidFill>
                <a:latin typeface="Gill Sans"/>
                <a:cs typeface="Gill Sans"/>
                <a:sym typeface="Symbol"/>
              </a:rPr>
              <a:t>)</a:t>
            </a:r>
          </a:p>
          <a:p>
            <a:pPr marL="12700" lvl="1" algn="ctr">
              <a:spcBef>
                <a:spcPct val="10000"/>
              </a:spcBef>
              <a:spcAft>
                <a:spcPct val="10000"/>
              </a:spcAft>
              <a:buClr>
                <a:srgbClr val="5675A9"/>
              </a:buClr>
              <a:buSzPct val="75000"/>
            </a:pPr>
            <a:r>
              <a:rPr lang="en-US" sz="2000" b="0" kern="0" dirty="0">
                <a:solidFill>
                  <a:srgbClr val="0070C0"/>
                </a:solidFill>
                <a:latin typeface="Gill Sans"/>
                <a:cs typeface="Gill Sans"/>
              </a:rPr>
              <a:t>Set difference (</a:t>
            </a:r>
            <a:r>
              <a:rPr lang="en-US" sz="2000" b="0" kern="0" dirty="0">
                <a:solidFill>
                  <a:srgbClr val="0070C0"/>
                </a:solidFill>
                <a:latin typeface="Gill Sans"/>
                <a:cs typeface="Gill Sans"/>
                <a:sym typeface="Symbol"/>
              </a:rPr>
              <a:t></a:t>
            </a:r>
            <a:r>
              <a:rPr lang="en-US" sz="2000" b="0" kern="0" dirty="0">
                <a:solidFill>
                  <a:srgbClr val="0070C0"/>
                </a:solidFill>
                <a:latin typeface="Gill Sans"/>
                <a:cs typeface="Gill Sans"/>
              </a:rPr>
              <a:t>)</a:t>
            </a:r>
          </a:p>
          <a:p>
            <a:pPr marL="12700" lvl="1" algn="ctr">
              <a:spcBef>
                <a:spcPct val="10000"/>
              </a:spcBef>
              <a:spcAft>
                <a:spcPct val="10000"/>
              </a:spcAft>
              <a:buClr>
                <a:srgbClr val="5675A9"/>
              </a:buClr>
              <a:buSzPct val="75000"/>
            </a:pPr>
            <a:r>
              <a:rPr lang="en-US" sz="2000" b="0" kern="0" dirty="0">
                <a:solidFill>
                  <a:srgbClr val="0070C0"/>
                </a:solidFill>
                <a:latin typeface="Gill Sans"/>
                <a:cs typeface="Gill Sans"/>
              </a:rPr>
              <a:t>Rename (</a:t>
            </a:r>
            <a:r>
              <a:rPr lang="en-US" sz="2000" b="0" kern="0" dirty="0">
                <a:solidFill>
                  <a:srgbClr val="0070C0"/>
                </a:solidFill>
                <a:latin typeface="Gill Sans"/>
                <a:cs typeface="Gill Sans"/>
                <a:sym typeface="Symbol"/>
              </a:rPr>
              <a:t>)</a:t>
            </a:r>
            <a:endParaRPr lang="en-US" sz="2000" b="0" kern="0" dirty="0">
              <a:solidFill>
                <a:srgbClr val="0070C0"/>
              </a:solidFill>
              <a:latin typeface="Gill Sans"/>
              <a:cs typeface="Gill Sans"/>
            </a:endParaRPr>
          </a:p>
        </p:txBody>
      </p:sp>
      <p:sp>
        <p:nvSpPr>
          <p:cNvPr id="7" name="TextBox 6"/>
          <p:cNvSpPr txBox="1"/>
          <p:nvPr/>
        </p:nvSpPr>
        <p:spPr>
          <a:xfrm>
            <a:off x="0" y="4394537"/>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Other Operations</a:t>
            </a:r>
          </a:p>
        </p:txBody>
      </p:sp>
      <p:sp>
        <p:nvSpPr>
          <p:cNvPr id="8" name="TextBox 7"/>
          <p:cNvSpPr txBox="1"/>
          <p:nvPr/>
        </p:nvSpPr>
        <p:spPr>
          <a:xfrm>
            <a:off x="0" y="4775537"/>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Join (⋈)</a:t>
            </a:r>
          </a:p>
          <a:p>
            <a:pPr lvl="0" algn="ctr">
              <a:defRPr/>
            </a:pPr>
            <a:r>
              <a:rPr lang="en-US" sz="2000" b="0" kern="0" dirty="0">
                <a:solidFill>
                  <a:srgbClr val="0070C0"/>
                </a:solidFill>
                <a:latin typeface="Gill Sans"/>
                <a:cs typeface="Gill Sans"/>
              </a:rPr>
              <a:t>Group by… aggregation</a:t>
            </a:r>
          </a:p>
          <a:p>
            <a:pPr lvl="0" algn="ctr">
              <a:defRPr/>
            </a:pPr>
            <a:r>
              <a:rPr lang="en-US" sz="2000" b="0" kern="0" dirty="0">
                <a:solidFill>
                  <a:srgbClr val="0070C0"/>
                </a:solidFill>
                <a:latin typeface="Gill Sans"/>
                <a:cs typeface="Gill Sans"/>
              </a:rPr>
              <a:t>…</a:t>
            </a:r>
          </a:p>
        </p:txBody>
      </p:sp>
    </p:spTree>
    <p:extLst>
      <p:ext uri="{BB962C8B-B14F-4D97-AF65-F5344CB8AC3E}">
        <p14:creationId xmlns:p14="http://schemas.microsoft.com/office/powerpoint/2010/main" val="10462469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own Arrow 33"/>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5" name="Down Arrow 34"/>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analysts</a:t>
            </a: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Data </a:t>
            </a:r>
            <a:br>
              <a:rPr lang="en-US" sz="2400" b="0" dirty="0">
                <a:solidFill>
                  <a:schemeClr val="bg2"/>
                </a:solidFill>
                <a:latin typeface="Gill Sans"/>
                <a:cs typeface="Gill Sans"/>
              </a:rPr>
            </a:br>
            <a:r>
              <a:rPr lang="en-US" sz="2400" b="0" dirty="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17" name="Rectangle 16"/>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23" name="Rectangle 22"/>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24" name="TextBox 23"/>
          <p:cNvSpPr txBox="1"/>
          <p:nvPr/>
        </p:nvSpPr>
        <p:spPr>
          <a:xfrm>
            <a:off x="5715000" y="152400"/>
            <a:ext cx="2019300" cy="461665"/>
          </a:xfrm>
          <a:prstGeom prst="rect">
            <a:avLst/>
          </a:prstGeom>
          <a:noFill/>
        </p:spPr>
        <p:txBody>
          <a:bodyPr wrap="square" rtlCol="0">
            <a:spAutoFit/>
          </a:bodyPr>
          <a:lstStyle/>
          <a:p>
            <a:pPr lvl="0" algn="ctr">
              <a:defRPr/>
            </a:pPr>
            <a:r>
              <a:rPr lang="en-US" sz="2400" b="0" ker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25" name="Rectangle 24"/>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26" name="Rectangle 25"/>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27" name="TextBox 26"/>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external APIs</a:t>
            </a:r>
          </a:p>
        </p:txBody>
      </p:sp>
      <p:grpSp>
        <p:nvGrpSpPr>
          <p:cNvPr id="28" name="Group 27"/>
          <p:cNvGrpSpPr/>
          <p:nvPr/>
        </p:nvGrpSpPr>
        <p:grpSpPr>
          <a:xfrm>
            <a:off x="5715000" y="1838126"/>
            <a:ext cx="2057400" cy="1133674"/>
            <a:chOff x="3543300" y="1838126"/>
            <a:chExt cx="2057400" cy="1133674"/>
          </a:xfrm>
        </p:grpSpPr>
        <p:sp>
          <p:nvSpPr>
            <p:cNvPr id="29" name="Can 2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0" name="TextBox 29"/>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31" name="Group 30"/>
          <p:cNvGrpSpPr/>
          <p:nvPr/>
        </p:nvGrpSpPr>
        <p:grpSpPr>
          <a:xfrm>
            <a:off x="1333500" y="1838126"/>
            <a:ext cx="2057400" cy="1133674"/>
            <a:chOff x="3543300" y="1838126"/>
            <a:chExt cx="2057400" cy="1133674"/>
          </a:xfrm>
        </p:grpSpPr>
        <p:sp>
          <p:nvSpPr>
            <p:cNvPr id="32" name="Can 3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3" name="TextBox 32"/>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18632970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95400" y="2057400"/>
            <a:ext cx="6858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6" name="TextBox 5"/>
          <p:cNvSpPr txBox="1"/>
          <p:nvPr/>
        </p:nvSpPr>
        <p:spPr>
          <a:xfrm>
            <a:off x="838200" y="20574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1</a:t>
            </a:r>
          </a:p>
        </p:txBody>
      </p:sp>
      <p:sp>
        <p:nvSpPr>
          <p:cNvPr id="7" name="Rectangle 6"/>
          <p:cNvSpPr/>
          <p:nvPr/>
        </p:nvSpPr>
        <p:spPr>
          <a:xfrm>
            <a:off x="2057400" y="20574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0" name="Rounded Rectangle 19"/>
          <p:cNvSpPr/>
          <p:nvPr/>
        </p:nvSpPr>
        <p:spPr bwMode="auto">
          <a:xfrm>
            <a:off x="2514600" y="20574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1" name="Oval 20"/>
          <p:cNvSpPr/>
          <p:nvPr/>
        </p:nvSpPr>
        <p:spPr bwMode="auto">
          <a:xfrm>
            <a:off x="3048000" y="2057400"/>
            <a:ext cx="381000" cy="3810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grpSp>
        <p:nvGrpSpPr>
          <p:cNvPr id="3" name="Group 39"/>
          <p:cNvGrpSpPr/>
          <p:nvPr/>
        </p:nvGrpSpPr>
        <p:grpSpPr>
          <a:xfrm>
            <a:off x="4097338" y="3352800"/>
            <a:ext cx="703262" cy="533400"/>
            <a:chOff x="3862388" y="1524000"/>
            <a:chExt cx="703262" cy="533400"/>
          </a:xfrm>
        </p:grpSpPr>
        <p:sp>
          <p:nvSpPr>
            <p:cNvPr id="24" name="Rectangle 23"/>
            <p:cNvSpPr/>
            <p:nvPr/>
          </p:nvSpPr>
          <p:spPr>
            <a:xfrm>
              <a:off x="4337050" y="1828800"/>
              <a:ext cx="228600" cy="228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aphicFrame>
          <p:nvGraphicFramePr>
            <p:cNvPr id="26" name="Object 25"/>
            <p:cNvGraphicFramePr>
              <a:graphicFrameLocks noChangeAspect="1"/>
            </p:cNvGraphicFramePr>
            <p:nvPr/>
          </p:nvGraphicFramePr>
          <p:xfrm>
            <a:off x="3862388" y="1524000"/>
            <a:ext cx="574675" cy="527050"/>
          </p:xfrm>
          <a:graphic>
            <a:graphicData uri="http://schemas.openxmlformats.org/presentationml/2006/ole">
              <mc:AlternateContent xmlns:mc="http://schemas.openxmlformats.org/markup-compatibility/2006">
                <mc:Choice xmlns:v="urn:schemas-microsoft-com:vml" Requires="v">
                  <p:oleObj spid="_x0000_s3184" name="Equation" r:id="rId3" imgW="152280" imgH="139680" progId="Equation.3">
                    <p:embed/>
                  </p:oleObj>
                </mc:Choice>
                <mc:Fallback>
                  <p:oleObj name="Equation" r:id="rId3" imgW="152280" imgH="139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2388" y="1524000"/>
                          <a:ext cx="574675" cy="5270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sp>
        <p:nvSpPr>
          <p:cNvPr id="28" name="Rectangle 27"/>
          <p:cNvSpPr/>
          <p:nvPr/>
        </p:nvSpPr>
        <p:spPr>
          <a:xfrm>
            <a:off x="1295400" y="2590800"/>
            <a:ext cx="6858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9" name="TextBox 28"/>
          <p:cNvSpPr txBox="1"/>
          <p:nvPr/>
        </p:nvSpPr>
        <p:spPr>
          <a:xfrm>
            <a:off x="838200" y="25908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2</a:t>
            </a:r>
          </a:p>
        </p:txBody>
      </p:sp>
      <p:sp>
        <p:nvSpPr>
          <p:cNvPr id="30" name="Rectangle 29"/>
          <p:cNvSpPr/>
          <p:nvPr/>
        </p:nvSpPr>
        <p:spPr>
          <a:xfrm>
            <a:off x="2057400" y="25908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1" name="Rounded Rectangle 30"/>
          <p:cNvSpPr/>
          <p:nvPr/>
        </p:nvSpPr>
        <p:spPr bwMode="auto">
          <a:xfrm>
            <a:off x="2514600" y="2590800"/>
            <a:ext cx="457200" cy="3810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2" name="Oval 31"/>
          <p:cNvSpPr/>
          <p:nvPr/>
        </p:nvSpPr>
        <p:spPr bwMode="auto">
          <a:xfrm>
            <a:off x="3048000" y="2590800"/>
            <a:ext cx="381000" cy="381000"/>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4" name="Rectangle 33"/>
          <p:cNvSpPr/>
          <p:nvPr/>
        </p:nvSpPr>
        <p:spPr>
          <a:xfrm>
            <a:off x="1295400" y="3124200"/>
            <a:ext cx="6858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5" name="TextBox 34"/>
          <p:cNvSpPr txBox="1"/>
          <p:nvPr/>
        </p:nvSpPr>
        <p:spPr>
          <a:xfrm>
            <a:off x="838200" y="31242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3</a:t>
            </a:r>
          </a:p>
        </p:txBody>
      </p:sp>
      <p:sp>
        <p:nvSpPr>
          <p:cNvPr id="36" name="Rectangle 35"/>
          <p:cNvSpPr/>
          <p:nvPr/>
        </p:nvSpPr>
        <p:spPr>
          <a:xfrm>
            <a:off x="2057400" y="31242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7" name="Rounded Rectangle 36"/>
          <p:cNvSpPr/>
          <p:nvPr/>
        </p:nvSpPr>
        <p:spPr bwMode="auto">
          <a:xfrm>
            <a:off x="2514600" y="31242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8" name="Oval 37"/>
          <p:cNvSpPr/>
          <p:nvPr/>
        </p:nvSpPr>
        <p:spPr bwMode="auto">
          <a:xfrm>
            <a:off x="3048000" y="3124200"/>
            <a:ext cx="381000" cy="3810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cxnSp>
        <p:nvCxnSpPr>
          <p:cNvPr id="39" name="Straight Arrow Connector 38"/>
          <p:cNvCxnSpPr/>
          <p:nvPr/>
        </p:nvCxnSpPr>
        <p:spPr>
          <a:xfrm>
            <a:off x="3733800" y="3276600"/>
            <a:ext cx="1447800" cy="1588"/>
          </a:xfrm>
          <a:prstGeom prst="straightConnector1">
            <a:avLst/>
          </a:prstGeom>
          <a:noFill/>
          <a:ln w="28575" cap="flat" cmpd="sng" algn="ctr">
            <a:solidFill>
              <a:sysClr val="windowText" lastClr="000000"/>
            </a:solidFill>
            <a:prstDash val="solid"/>
            <a:tailEnd type="arrow"/>
          </a:ln>
          <a:effectLst/>
        </p:spPr>
      </p:cxnSp>
      <p:sp>
        <p:nvSpPr>
          <p:cNvPr id="42" name="Rectangle 41"/>
          <p:cNvSpPr/>
          <p:nvPr/>
        </p:nvSpPr>
        <p:spPr>
          <a:xfrm>
            <a:off x="1295400" y="3657600"/>
            <a:ext cx="6858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3" name="TextBox 42"/>
          <p:cNvSpPr txBox="1"/>
          <p:nvPr/>
        </p:nvSpPr>
        <p:spPr>
          <a:xfrm>
            <a:off x="838200" y="36576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4</a:t>
            </a:r>
          </a:p>
        </p:txBody>
      </p:sp>
      <p:sp>
        <p:nvSpPr>
          <p:cNvPr id="44" name="Rectangle 43"/>
          <p:cNvSpPr/>
          <p:nvPr/>
        </p:nvSpPr>
        <p:spPr>
          <a:xfrm>
            <a:off x="2057400" y="3657600"/>
            <a:ext cx="3810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5" name="Rounded Rectangle 44"/>
          <p:cNvSpPr/>
          <p:nvPr/>
        </p:nvSpPr>
        <p:spPr bwMode="auto">
          <a:xfrm>
            <a:off x="2514600" y="3657600"/>
            <a:ext cx="457200" cy="381000"/>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46" name="Oval 45"/>
          <p:cNvSpPr/>
          <p:nvPr/>
        </p:nvSpPr>
        <p:spPr bwMode="auto">
          <a:xfrm>
            <a:off x="3048000" y="3657600"/>
            <a:ext cx="381000" cy="381000"/>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48" name="Rectangle 47"/>
          <p:cNvSpPr/>
          <p:nvPr/>
        </p:nvSpPr>
        <p:spPr>
          <a:xfrm>
            <a:off x="1295400" y="4191000"/>
            <a:ext cx="6858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9" name="TextBox 48"/>
          <p:cNvSpPr txBox="1"/>
          <p:nvPr/>
        </p:nvSpPr>
        <p:spPr>
          <a:xfrm>
            <a:off x="838200" y="4191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5</a:t>
            </a:r>
          </a:p>
        </p:txBody>
      </p:sp>
      <p:sp>
        <p:nvSpPr>
          <p:cNvPr id="50" name="Rectangle 49"/>
          <p:cNvSpPr/>
          <p:nvPr/>
        </p:nvSpPr>
        <p:spPr>
          <a:xfrm>
            <a:off x="2057400" y="4191000"/>
            <a:ext cx="3810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51" name="Rounded Rectangle 50"/>
          <p:cNvSpPr/>
          <p:nvPr/>
        </p:nvSpPr>
        <p:spPr bwMode="auto">
          <a:xfrm>
            <a:off x="2514600" y="41910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52" name="Oval 51"/>
          <p:cNvSpPr/>
          <p:nvPr/>
        </p:nvSpPr>
        <p:spPr bwMode="auto">
          <a:xfrm>
            <a:off x="3048000" y="4191000"/>
            <a:ext cx="381000" cy="3810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56" name="Rectangle 55"/>
          <p:cNvSpPr/>
          <p:nvPr/>
        </p:nvSpPr>
        <p:spPr>
          <a:xfrm>
            <a:off x="5867400" y="2819400"/>
            <a:ext cx="6858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58" name="TextBox 57"/>
          <p:cNvSpPr txBox="1"/>
          <p:nvPr/>
        </p:nvSpPr>
        <p:spPr>
          <a:xfrm>
            <a:off x="5410200" y="28194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1</a:t>
            </a:r>
          </a:p>
        </p:txBody>
      </p:sp>
      <p:sp>
        <p:nvSpPr>
          <p:cNvPr id="61" name="Rectangle 60"/>
          <p:cNvSpPr/>
          <p:nvPr/>
        </p:nvSpPr>
        <p:spPr>
          <a:xfrm>
            <a:off x="6629400" y="28194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63" name="Rounded Rectangle 62"/>
          <p:cNvSpPr/>
          <p:nvPr/>
        </p:nvSpPr>
        <p:spPr bwMode="auto">
          <a:xfrm>
            <a:off x="7086600" y="28194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66" name="Oval 65"/>
          <p:cNvSpPr/>
          <p:nvPr/>
        </p:nvSpPr>
        <p:spPr bwMode="auto">
          <a:xfrm>
            <a:off x="7620000" y="2819400"/>
            <a:ext cx="381000" cy="3810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79" name="Rectangle 78"/>
          <p:cNvSpPr/>
          <p:nvPr/>
        </p:nvSpPr>
        <p:spPr>
          <a:xfrm>
            <a:off x="5867400" y="3352800"/>
            <a:ext cx="6858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80" name="TextBox 79"/>
          <p:cNvSpPr txBox="1"/>
          <p:nvPr/>
        </p:nvSpPr>
        <p:spPr>
          <a:xfrm>
            <a:off x="5410200" y="33528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3</a:t>
            </a:r>
          </a:p>
        </p:txBody>
      </p:sp>
      <p:sp>
        <p:nvSpPr>
          <p:cNvPr id="81" name="Rectangle 80"/>
          <p:cNvSpPr/>
          <p:nvPr/>
        </p:nvSpPr>
        <p:spPr>
          <a:xfrm>
            <a:off x="6629400" y="33528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82" name="Rounded Rectangle 81"/>
          <p:cNvSpPr/>
          <p:nvPr/>
        </p:nvSpPr>
        <p:spPr bwMode="auto">
          <a:xfrm>
            <a:off x="7086600" y="33528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83" name="Oval 82"/>
          <p:cNvSpPr/>
          <p:nvPr/>
        </p:nvSpPr>
        <p:spPr bwMode="auto">
          <a:xfrm>
            <a:off x="7620000" y="3352800"/>
            <a:ext cx="381000" cy="3810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47"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Selection</a:t>
            </a:r>
          </a:p>
        </p:txBody>
      </p:sp>
    </p:spTree>
    <p:extLst>
      <p:ext uri="{BB962C8B-B14F-4D97-AF65-F5344CB8AC3E}">
        <p14:creationId xmlns:p14="http://schemas.microsoft.com/office/powerpoint/2010/main" val="288238317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Selection in MapReduce</a:t>
            </a:r>
          </a:p>
        </p:txBody>
      </p:sp>
      <p:sp>
        <p:nvSpPr>
          <p:cNvPr id="5" name="TextBox 4"/>
          <p:cNvSpPr txBox="1"/>
          <p:nvPr/>
        </p:nvSpPr>
        <p:spPr>
          <a:xfrm>
            <a:off x="0" y="18067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Easy!</a:t>
            </a:r>
          </a:p>
        </p:txBody>
      </p:sp>
      <p:sp>
        <p:nvSpPr>
          <p:cNvPr id="6" name="TextBox 5"/>
          <p:cNvSpPr txBox="1"/>
          <p:nvPr/>
        </p:nvSpPr>
        <p:spPr>
          <a:xfrm>
            <a:off x="0" y="2187714"/>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In mapper: process each tuple, only emit tuples that meet criteria</a:t>
            </a:r>
          </a:p>
          <a:p>
            <a:pPr lvl="0" algn="ctr">
              <a:defRPr/>
            </a:pPr>
            <a:r>
              <a:rPr lang="en-US" sz="2000" b="0" kern="0" dirty="0">
                <a:solidFill>
                  <a:srgbClr val="0070C0"/>
                </a:solidFill>
                <a:latin typeface="Gill Sans"/>
                <a:cs typeface="Gill Sans"/>
              </a:rPr>
              <a:t>Can be pipelined with projection</a:t>
            </a:r>
          </a:p>
          <a:p>
            <a:pPr lvl="0" algn="ctr">
              <a:defRPr/>
            </a:pPr>
            <a:r>
              <a:rPr lang="en-US" sz="2000" b="0" kern="0" dirty="0">
                <a:solidFill>
                  <a:srgbClr val="0070C0"/>
                </a:solidFill>
                <a:latin typeface="Gill Sans"/>
                <a:cs typeface="Gill Sans"/>
              </a:rPr>
              <a:t>No reducers necessary (unless to do something else)</a:t>
            </a:r>
          </a:p>
        </p:txBody>
      </p:sp>
      <p:sp>
        <p:nvSpPr>
          <p:cNvPr id="7" name="TextBox 6"/>
          <p:cNvSpPr txBox="1"/>
          <p:nvPr/>
        </p:nvSpPr>
        <p:spPr>
          <a:xfrm>
            <a:off x="0" y="3480137"/>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Performance mostly limited by HDFS throughput</a:t>
            </a:r>
          </a:p>
        </p:txBody>
      </p:sp>
      <p:sp>
        <p:nvSpPr>
          <p:cNvPr id="8" name="TextBox 7"/>
          <p:cNvSpPr txBox="1"/>
          <p:nvPr/>
        </p:nvSpPr>
        <p:spPr>
          <a:xfrm>
            <a:off x="0" y="3861137"/>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Speed of encoding/decoding tuples becomes important</a:t>
            </a:r>
          </a:p>
          <a:p>
            <a:pPr lvl="0" algn="ctr">
              <a:defRPr/>
            </a:pPr>
            <a:r>
              <a:rPr lang="en-US" sz="2000" b="0" kern="0" dirty="0">
                <a:solidFill>
                  <a:srgbClr val="0070C0"/>
                </a:solidFill>
                <a:latin typeface="Gill Sans"/>
                <a:cs typeface="Gill Sans"/>
              </a:rPr>
              <a:t>Take advantage of compression when available</a:t>
            </a:r>
          </a:p>
          <a:p>
            <a:pPr lvl="0" algn="ctr">
              <a:defRPr/>
            </a:pPr>
            <a:r>
              <a:rPr lang="en-US" sz="2000" b="0" kern="0" dirty="0" err="1">
                <a:solidFill>
                  <a:srgbClr val="0070C0"/>
                </a:solidFill>
                <a:latin typeface="Gill Sans"/>
                <a:cs typeface="Gill Sans"/>
              </a:rPr>
              <a:t>Semistructured</a:t>
            </a:r>
            <a:r>
              <a:rPr lang="en-US" sz="2000" b="0" kern="0" dirty="0">
                <a:solidFill>
                  <a:srgbClr val="0070C0"/>
                </a:solidFill>
                <a:latin typeface="Gill Sans"/>
                <a:cs typeface="Gill Sans"/>
              </a:rPr>
              <a:t> data? No problem!</a:t>
            </a:r>
          </a:p>
        </p:txBody>
      </p:sp>
    </p:spTree>
    <p:extLst>
      <p:ext uri="{BB962C8B-B14F-4D97-AF65-F5344CB8AC3E}">
        <p14:creationId xmlns:p14="http://schemas.microsoft.com/office/powerpoint/2010/main" val="39581133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0200" y="2057400"/>
            <a:ext cx="6858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6" name="TextBox 5"/>
          <p:cNvSpPr txBox="1"/>
          <p:nvPr/>
        </p:nvSpPr>
        <p:spPr>
          <a:xfrm>
            <a:off x="1143000" y="20574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1</a:t>
            </a:r>
          </a:p>
        </p:txBody>
      </p:sp>
      <p:sp>
        <p:nvSpPr>
          <p:cNvPr id="7" name="Rectangle 6"/>
          <p:cNvSpPr/>
          <p:nvPr/>
        </p:nvSpPr>
        <p:spPr>
          <a:xfrm>
            <a:off x="2362200" y="20574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0" name="Rounded Rectangle 19"/>
          <p:cNvSpPr/>
          <p:nvPr/>
        </p:nvSpPr>
        <p:spPr bwMode="auto">
          <a:xfrm>
            <a:off x="2819400" y="20574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1" name="Oval 20"/>
          <p:cNvSpPr/>
          <p:nvPr/>
        </p:nvSpPr>
        <p:spPr bwMode="auto">
          <a:xfrm>
            <a:off x="3352800" y="2057400"/>
            <a:ext cx="381000" cy="3810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grpSp>
        <p:nvGrpSpPr>
          <p:cNvPr id="40" name="Group 39"/>
          <p:cNvGrpSpPr/>
          <p:nvPr/>
        </p:nvGrpSpPr>
        <p:grpSpPr>
          <a:xfrm>
            <a:off x="4343400" y="3352800"/>
            <a:ext cx="984250" cy="533400"/>
            <a:chOff x="3886200" y="1524000"/>
            <a:chExt cx="984250" cy="533400"/>
          </a:xfrm>
        </p:grpSpPr>
        <p:sp>
          <p:nvSpPr>
            <p:cNvPr id="24" name="Rectangle 23"/>
            <p:cNvSpPr/>
            <p:nvPr/>
          </p:nvSpPr>
          <p:spPr>
            <a:xfrm>
              <a:off x="4337050" y="1828800"/>
              <a:ext cx="228600" cy="228600"/>
            </a:xfrm>
            <a:prstGeom prst="rect">
              <a:avLst/>
            </a:prstGeom>
            <a:no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5" name="Oval 24"/>
            <p:cNvSpPr/>
            <p:nvPr/>
          </p:nvSpPr>
          <p:spPr bwMode="auto">
            <a:xfrm>
              <a:off x="4641850" y="1828800"/>
              <a:ext cx="228600" cy="228600"/>
            </a:xfrm>
            <a:prstGeom prst="ellipse">
              <a:avLst/>
            </a:prstGeom>
            <a:noFill/>
            <a:ln>
              <a:solidFill>
                <a:schemeClr val="bg1"/>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graphicFrame>
          <p:nvGraphicFramePr>
            <p:cNvPr id="26" name="Object 25"/>
            <p:cNvGraphicFramePr>
              <a:graphicFrameLocks noChangeAspect="1"/>
            </p:cNvGraphicFramePr>
            <p:nvPr/>
          </p:nvGraphicFramePr>
          <p:xfrm>
            <a:off x="3886200" y="1524000"/>
            <a:ext cx="527050" cy="527050"/>
          </p:xfrm>
          <a:graphic>
            <a:graphicData uri="http://schemas.openxmlformats.org/presentationml/2006/ole">
              <mc:AlternateContent xmlns:mc="http://schemas.openxmlformats.org/markup-compatibility/2006">
                <mc:Choice xmlns:v="urn:schemas-microsoft-com:vml" Requires="v">
                  <p:oleObj spid="_x0000_s4208" name="Equation" r:id="rId3" imgW="139680" imgH="139680" progId="Equation.3">
                    <p:embed/>
                  </p:oleObj>
                </mc:Choice>
                <mc:Fallback>
                  <p:oleObj name="Equation" r:id="rId3" imgW="139680" imgH="139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524000"/>
                          <a:ext cx="527050" cy="5270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sp>
        <p:nvSpPr>
          <p:cNvPr id="28" name="Rectangle 27"/>
          <p:cNvSpPr/>
          <p:nvPr/>
        </p:nvSpPr>
        <p:spPr>
          <a:xfrm>
            <a:off x="1600200" y="2590800"/>
            <a:ext cx="6858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9" name="TextBox 28"/>
          <p:cNvSpPr txBox="1"/>
          <p:nvPr/>
        </p:nvSpPr>
        <p:spPr>
          <a:xfrm>
            <a:off x="1143000" y="25908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2</a:t>
            </a:r>
          </a:p>
        </p:txBody>
      </p:sp>
      <p:sp>
        <p:nvSpPr>
          <p:cNvPr id="30" name="Rectangle 29"/>
          <p:cNvSpPr/>
          <p:nvPr/>
        </p:nvSpPr>
        <p:spPr>
          <a:xfrm>
            <a:off x="2362200" y="25908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1" name="Rounded Rectangle 30"/>
          <p:cNvSpPr/>
          <p:nvPr/>
        </p:nvSpPr>
        <p:spPr bwMode="auto">
          <a:xfrm>
            <a:off x="2819400" y="2590800"/>
            <a:ext cx="457200" cy="3810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2" name="Oval 31"/>
          <p:cNvSpPr/>
          <p:nvPr/>
        </p:nvSpPr>
        <p:spPr bwMode="auto">
          <a:xfrm>
            <a:off x="3352800" y="2590800"/>
            <a:ext cx="381000" cy="381000"/>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4" name="Rectangle 33"/>
          <p:cNvSpPr/>
          <p:nvPr/>
        </p:nvSpPr>
        <p:spPr>
          <a:xfrm>
            <a:off x="1600200" y="3124200"/>
            <a:ext cx="6858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5" name="TextBox 34"/>
          <p:cNvSpPr txBox="1"/>
          <p:nvPr/>
        </p:nvSpPr>
        <p:spPr>
          <a:xfrm>
            <a:off x="1143000" y="31242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3</a:t>
            </a:r>
          </a:p>
        </p:txBody>
      </p:sp>
      <p:sp>
        <p:nvSpPr>
          <p:cNvPr id="36" name="Rectangle 35"/>
          <p:cNvSpPr/>
          <p:nvPr/>
        </p:nvSpPr>
        <p:spPr>
          <a:xfrm>
            <a:off x="2362200" y="31242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37" name="Rounded Rectangle 36"/>
          <p:cNvSpPr/>
          <p:nvPr/>
        </p:nvSpPr>
        <p:spPr bwMode="auto">
          <a:xfrm>
            <a:off x="2819400" y="31242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8" name="Oval 37"/>
          <p:cNvSpPr/>
          <p:nvPr/>
        </p:nvSpPr>
        <p:spPr bwMode="auto">
          <a:xfrm>
            <a:off x="3352800" y="3124200"/>
            <a:ext cx="381000" cy="3810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cxnSp>
        <p:nvCxnSpPr>
          <p:cNvPr id="39" name="Straight Arrow Connector 38"/>
          <p:cNvCxnSpPr/>
          <p:nvPr/>
        </p:nvCxnSpPr>
        <p:spPr>
          <a:xfrm>
            <a:off x="4267200" y="3276600"/>
            <a:ext cx="1447800" cy="1588"/>
          </a:xfrm>
          <a:prstGeom prst="straightConnector1">
            <a:avLst/>
          </a:prstGeom>
          <a:noFill/>
          <a:ln w="28575" cap="flat" cmpd="sng" algn="ctr">
            <a:solidFill>
              <a:sysClr val="windowText" lastClr="000000"/>
            </a:solidFill>
            <a:prstDash val="solid"/>
            <a:tailEnd type="arrow"/>
          </a:ln>
          <a:effectLst/>
        </p:spPr>
      </p:cxnSp>
      <p:sp>
        <p:nvSpPr>
          <p:cNvPr id="42" name="Rectangle 41"/>
          <p:cNvSpPr/>
          <p:nvPr/>
        </p:nvSpPr>
        <p:spPr>
          <a:xfrm>
            <a:off x="1600200" y="3657600"/>
            <a:ext cx="6858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3" name="TextBox 42"/>
          <p:cNvSpPr txBox="1"/>
          <p:nvPr/>
        </p:nvSpPr>
        <p:spPr>
          <a:xfrm>
            <a:off x="1143000" y="36576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4</a:t>
            </a:r>
          </a:p>
        </p:txBody>
      </p:sp>
      <p:sp>
        <p:nvSpPr>
          <p:cNvPr id="44" name="Rectangle 43"/>
          <p:cNvSpPr/>
          <p:nvPr/>
        </p:nvSpPr>
        <p:spPr>
          <a:xfrm>
            <a:off x="2362200" y="3657600"/>
            <a:ext cx="3810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5" name="Rounded Rectangle 44"/>
          <p:cNvSpPr/>
          <p:nvPr/>
        </p:nvSpPr>
        <p:spPr bwMode="auto">
          <a:xfrm>
            <a:off x="2819400" y="3657600"/>
            <a:ext cx="457200" cy="381000"/>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46" name="Oval 45"/>
          <p:cNvSpPr/>
          <p:nvPr/>
        </p:nvSpPr>
        <p:spPr bwMode="auto">
          <a:xfrm>
            <a:off x="3352800" y="3657600"/>
            <a:ext cx="381000" cy="381000"/>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48" name="Rectangle 47"/>
          <p:cNvSpPr/>
          <p:nvPr/>
        </p:nvSpPr>
        <p:spPr>
          <a:xfrm>
            <a:off x="1600200" y="4191000"/>
            <a:ext cx="6858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49" name="TextBox 48"/>
          <p:cNvSpPr txBox="1"/>
          <p:nvPr/>
        </p:nvSpPr>
        <p:spPr>
          <a:xfrm>
            <a:off x="1143000" y="4191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5</a:t>
            </a:r>
          </a:p>
        </p:txBody>
      </p:sp>
      <p:sp>
        <p:nvSpPr>
          <p:cNvPr id="50" name="Rectangle 49"/>
          <p:cNvSpPr/>
          <p:nvPr/>
        </p:nvSpPr>
        <p:spPr>
          <a:xfrm>
            <a:off x="2362200" y="4191000"/>
            <a:ext cx="3810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51" name="Rounded Rectangle 50"/>
          <p:cNvSpPr/>
          <p:nvPr/>
        </p:nvSpPr>
        <p:spPr bwMode="auto">
          <a:xfrm>
            <a:off x="2819400" y="4191000"/>
            <a:ext cx="457200" cy="3810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52" name="Oval 51"/>
          <p:cNvSpPr/>
          <p:nvPr/>
        </p:nvSpPr>
        <p:spPr bwMode="auto">
          <a:xfrm>
            <a:off x="3352800" y="4191000"/>
            <a:ext cx="381000" cy="3810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54" name="TextBox 53"/>
          <p:cNvSpPr txBox="1"/>
          <p:nvPr/>
        </p:nvSpPr>
        <p:spPr>
          <a:xfrm>
            <a:off x="6096000" y="20574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1</a:t>
            </a:r>
          </a:p>
        </p:txBody>
      </p:sp>
      <p:sp>
        <p:nvSpPr>
          <p:cNvPr id="55" name="Rectangle 54"/>
          <p:cNvSpPr/>
          <p:nvPr/>
        </p:nvSpPr>
        <p:spPr>
          <a:xfrm>
            <a:off x="6553200" y="20574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57" name="Oval 56"/>
          <p:cNvSpPr/>
          <p:nvPr/>
        </p:nvSpPr>
        <p:spPr bwMode="auto">
          <a:xfrm>
            <a:off x="7010400" y="2057400"/>
            <a:ext cx="381000" cy="3810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59" name="TextBox 58"/>
          <p:cNvSpPr txBox="1"/>
          <p:nvPr/>
        </p:nvSpPr>
        <p:spPr>
          <a:xfrm>
            <a:off x="6096000" y="25908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2</a:t>
            </a:r>
          </a:p>
        </p:txBody>
      </p:sp>
      <p:sp>
        <p:nvSpPr>
          <p:cNvPr id="60" name="Rectangle 59"/>
          <p:cNvSpPr/>
          <p:nvPr/>
        </p:nvSpPr>
        <p:spPr>
          <a:xfrm>
            <a:off x="6553200" y="25908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62" name="Oval 61"/>
          <p:cNvSpPr/>
          <p:nvPr/>
        </p:nvSpPr>
        <p:spPr bwMode="auto">
          <a:xfrm>
            <a:off x="7010400" y="2590800"/>
            <a:ext cx="381000" cy="381000"/>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64" name="TextBox 63"/>
          <p:cNvSpPr txBox="1"/>
          <p:nvPr/>
        </p:nvSpPr>
        <p:spPr>
          <a:xfrm>
            <a:off x="6096000" y="31242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3</a:t>
            </a:r>
          </a:p>
        </p:txBody>
      </p:sp>
      <p:sp>
        <p:nvSpPr>
          <p:cNvPr id="65" name="Rectangle 64"/>
          <p:cNvSpPr/>
          <p:nvPr/>
        </p:nvSpPr>
        <p:spPr>
          <a:xfrm>
            <a:off x="6553200" y="31242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67" name="Oval 66"/>
          <p:cNvSpPr/>
          <p:nvPr/>
        </p:nvSpPr>
        <p:spPr bwMode="auto">
          <a:xfrm>
            <a:off x="7010400" y="3124200"/>
            <a:ext cx="381000" cy="381000"/>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69" name="TextBox 68"/>
          <p:cNvSpPr txBox="1"/>
          <p:nvPr/>
        </p:nvSpPr>
        <p:spPr>
          <a:xfrm>
            <a:off x="6096000" y="36576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4</a:t>
            </a:r>
          </a:p>
        </p:txBody>
      </p:sp>
      <p:sp>
        <p:nvSpPr>
          <p:cNvPr id="70" name="Rectangle 69"/>
          <p:cNvSpPr/>
          <p:nvPr/>
        </p:nvSpPr>
        <p:spPr>
          <a:xfrm>
            <a:off x="6553200" y="3657600"/>
            <a:ext cx="3810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72" name="Oval 71"/>
          <p:cNvSpPr/>
          <p:nvPr/>
        </p:nvSpPr>
        <p:spPr bwMode="auto">
          <a:xfrm>
            <a:off x="7010400" y="3657600"/>
            <a:ext cx="381000" cy="381000"/>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74" name="TextBox 73"/>
          <p:cNvSpPr txBox="1"/>
          <p:nvPr/>
        </p:nvSpPr>
        <p:spPr>
          <a:xfrm>
            <a:off x="6096000" y="4191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5</a:t>
            </a:r>
          </a:p>
        </p:txBody>
      </p:sp>
      <p:sp>
        <p:nvSpPr>
          <p:cNvPr id="75" name="Rectangle 74"/>
          <p:cNvSpPr/>
          <p:nvPr/>
        </p:nvSpPr>
        <p:spPr>
          <a:xfrm>
            <a:off x="6553200" y="4191000"/>
            <a:ext cx="3810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77" name="Oval 76"/>
          <p:cNvSpPr/>
          <p:nvPr/>
        </p:nvSpPr>
        <p:spPr bwMode="auto">
          <a:xfrm>
            <a:off x="7010400" y="4191000"/>
            <a:ext cx="381000" cy="3810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5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Projection </a:t>
            </a:r>
          </a:p>
        </p:txBody>
      </p:sp>
    </p:spTree>
    <p:extLst>
      <p:ext uri="{BB962C8B-B14F-4D97-AF65-F5344CB8AC3E}">
        <p14:creationId xmlns:p14="http://schemas.microsoft.com/office/powerpoint/2010/main" val="122881083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Projection in MapReduce</a:t>
            </a:r>
          </a:p>
        </p:txBody>
      </p:sp>
      <p:sp>
        <p:nvSpPr>
          <p:cNvPr id="5" name="TextBox 4"/>
          <p:cNvSpPr txBox="1"/>
          <p:nvPr/>
        </p:nvSpPr>
        <p:spPr>
          <a:xfrm>
            <a:off x="0" y="1553051"/>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Easy!</a:t>
            </a:r>
          </a:p>
        </p:txBody>
      </p:sp>
      <p:sp>
        <p:nvSpPr>
          <p:cNvPr id="6" name="TextBox 5"/>
          <p:cNvSpPr txBox="1"/>
          <p:nvPr/>
        </p:nvSpPr>
        <p:spPr>
          <a:xfrm>
            <a:off x="0" y="1934051"/>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In mapper: process each tuple, re-emit with only projected attributes</a:t>
            </a:r>
          </a:p>
          <a:p>
            <a:pPr lvl="0" algn="ctr">
              <a:defRPr/>
            </a:pPr>
            <a:r>
              <a:rPr lang="en-US" sz="2000" b="0" kern="0" dirty="0">
                <a:solidFill>
                  <a:srgbClr val="0070C0"/>
                </a:solidFill>
                <a:latin typeface="Gill Sans"/>
                <a:cs typeface="Gill Sans"/>
              </a:rPr>
              <a:t>Can be pipelined with selection</a:t>
            </a:r>
          </a:p>
          <a:p>
            <a:pPr lvl="0" algn="ctr">
              <a:defRPr/>
            </a:pPr>
            <a:r>
              <a:rPr lang="en-US" sz="2000" b="0" kern="0" dirty="0">
                <a:solidFill>
                  <a:srgbClr val="0070C0"/>
                </a:solidFill>
                <a:latin typeface="Gill Sans"/>
                <a:cs typeface="Gill Sans"/>
              </a:rPr>
              <a:t>No reducers necessary (unless to do something else)</a:t>
            </a:r>
          </a:p>
        </p:txBody>
      </p:sp>
      <p:sp>
        <p:nvSpPr>
          <p:cNvPr id="7" name="TextBox 6"/>
          <p:cNvSpPr txBox="1"/>
          <p:nvPr/>
        </p:nvSpPr>
        <p:spPr>
          <a:xfrm>
            <a:off x="0" y="322647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Implementation detail: bookkeeping required</a:t>
            </a:r>
          </a:p>
        </p:txBody>
      </p:sp>
      <p:sp>
        <p:nvSpPr>
          <p:cNvPr id="8" name="TextBox 7"/>
          <p:cNvSpPr txBox="1"/>
          <p:nvPr/>
        </p:nvSpPr>
        <p:spPr>
          <a:xfrm>
            <a:off x="0" y="3607474"/>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Need to keep track of attribute mappings after projection</a:t>
            </a:r>
            <a:br>
              <a:rPr lang="en-US" sz="2000" b="0" kern="0" dirty="0">
                <a:solidFill>
                  <a:srgbClr val="0070C0"/>
                </a:solidFill>
                <a:latin typeface="Gill Sans"/>
                <a:cs typeface="Gill Sans"/>
              </a:rPr>
            </a:br>
            <a:r>
              <a:rPr lang="en-US" sz="2000" b="0" kern="0" dirty="0">
                <a:solidFill>
                  <a:srgbClr val="0070C0"/>
                </a:solidFill>
                <a:latin typeface="Gill Sans"/>
                <a:cs typeface="Gill Sans"/>
              </a:rPr>
              <a:t>e.g., name was r[4], becomes r[1] after projection</a:t>
            </a:r>
          </a:p>
        </p:txBody>
      </p:sp>
      <p:sp>
        <p:nvSpPr>
          <p:cNvPr id="9" name="TextBox 8"/>
          <p:cNvSpPr txBox="1"/>
          <p:nvPr/>
        </p:nvSpPr>
        <p:spPr>
          <a:xfrm>
            <a:off x="0" y="4546937"/>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Performance mostly limited by HDFS throughput</a:t>
            </a:r>
          </a:p>
        </p:txBody>
      </p:sp>
      <p:sp>
        <p:nvSpPr>
          <p:cNvPr id="10" name="TextBox 9"/>
          <p:cNvSpPr txBox="1"/>
          <p:nvPr/>
        </p:nvSpPr>
        <p:spPr>
          <a:xfrm>
            <a:off x="0" y="4927937"/>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Speed of encoding/decoding tuples becomes important</a:t>
            </a:r>
          </a:p>
          <a:p>
            <a:pPr lvl="0" algn="ctr">
              <a:defRPr/>
            </a:pPr>
            <a:r>
              <a:rPr lang="en-US" sz="2000" b="0" kern="0" dirty="0">
                <a:solidFill>
                  <a:srgbClr val="0070C0"/>
                </a:solidFill>
                <a:latin typeface="Gill Sans"/>
                <a:cs typeface="Gill Sans"/>
              </a:rPr>
              <a:t>Take advantage of compression when available</a:t>
            </a:r>
          </a:p>
          <a:p>
            <a:pPr lvl="0" algn="ctr">
              <a:defRPr/>
            </a:pPr>
            <a:r>
              <a:rPr lang="en-US" sz="2000" b="0" kern="0" dirty="0" err="1">
                <a:solidFill>
                  <a:srgbClr val="0070C0"/>
                </a:solidFill>
                <a:latin typeface="Gill Sans"/>
                <a:cs typeface="Gill Sans"/>
              </a:rPr>
              <a:t>Semistructured</a:t>
            </a:r>
            <a:r>
              <a:rPr lang="en-US" sz="2000" b="0" kern="0" dirty="0">
                <a:solidFill>
                  <a:srgbClr val="0070C0"/>
                </a:solidFill>
                <a:latin typeface="Gill Sans"/>
                <a:cs typeface="Gill Sans"/>
              </a:rPr>
              <a:t> data? No problem!</a:t>
            </a:r>
          </a:p>
        </p:txBody>
      </p:sp>
    </p:spTree>
    <p:extLst>
      <p:ext uri="{BB962C8B-B14F-4D97-AF65-F5344CB8AC3E}">
        <p14:creationId xmlns:p14="http://schemas.microsoft.com/office/powerpoint/2010/main" val="1931890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1258096">
            <a:off x="2616767" y="5795298"/>
            <a:ext cx="5108940" cy="523220"/>
          </a:xfrm>
          <a:prstGeom prst="rect">
            <a:avLst/>
          </a:prstGeom>
          <a:noFill/>
        </p:spPr>
        <p:txBody>
          <a:bodyPr wrap="none" rtlCol="0">
            <a:spAutoFit/>
          </a:bodyPr>
          <a:lstStyle/>
          <a:p>
            <a:r>
              <a:rPr lang="en-US" sz="2800" b="0" dirty="0">
                <a:solidFill>
                  <a:srgbClr val="FF0000"/>
                </a:solidFill>
                <a:latin typeface="Gill Sans"/>
                <a:cs typeface="Gill Sans"/>
              </a:rPr>
              <a:t>You already know how to do this!</a:t>
            </a:r>
          </a:p>
        </p:txBody>
      </p:sp>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Group by… Aggregation</a:t>
            </a:r>
          </a:p>
        </p:txBody>
      </p:sp>
      <p:sp>
        <p:nvSpPr>
          <p:cNvPr id="6" name="TextBox 5"/>
          <p:cNvSpPr txBox="1"/>
          <p:nvPr/>
        </p:nvSpPr>
        <p:spPr>
          <a:xfrm>
            <a:off x="0" y="20574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Aggregation functions:</a:t>
            </a:r>
          </a:p>
        </p:txBody>
      </p:sp>
      <p:sp>
        <p:nvSpPr>
          <p:cNvPr id="7" name="TextBox 6"/>
          <p:cNvSpPr txBox="1"/>
          <p:nvPr/>
        </p:nvSpPr>
        <p:spPr>
          <a:xfrm>
            <a:off x="0" y="2438400"/>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AVG, MAX, MIN, SUM, COUNT, …</a:t>
            </a:r>
          </a:p>
        </p:txBody>
      </p:sp>
      <p:sp>
        <p:nvSpPr>
          <p:cNvPr id="8" name="TextBox 7"/>
          <p:cNvSpPr txBox="1"/>
          <p:nvPr/>
        </p:nvSpPr>
        <p:spPr>
          <a:xfrm>
            <a:off x="0" y="322647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MapReduce implementation:</a:t>
            </a:r>
          </a:p>
        </p:txBody>
      </p:sp>
      <p:sp>
        <p:nvSpPr>
          <p:cNvPr id="9" name="TextBox 8"/>
          <p:cNvSpPr txBox="1"/>
          <p:nvPr/>
        </p:nvSpPr>
        <p:spPr>
          <a:xfrm>
            <a:off x="0" y="3607474"/>
            <a:ext cx="9144000" cy="1323439"/>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Map over dataset, emit tuples, keyed by group by attribute</a:t>
            </a:r>
          </a:p>
          <a:p>
            <a:pPr lvl="0" algn="ctr">
              <a:defRPr/>
            </a:pPr>
            <a:r>
              <a:rPr lang="en-US" sz="2000" b="0" kern="0" dirty="0">
                <a:solidFill>
                  <a:srgbClr val="0070C0"/>
                </a:solidFill>
                <a:latin typeface="Gill Sans"/>
                <a:cs typeface="Gill Sans"/>
              </a:rPr>
              <a:t>Framework automatically groups values by group by attribute</a:t>
            </a:r>
          </a:p>
          <a:p>
            <a:pPr lvl="0" algn="ctr">
              <a:defRPr/>
            </a:pPr>
            <a:r>
              <a:rPr lang="en-US" sz="2000" b="0" kern="0" dirty="0">
                <a:solidFill>
                  <a:srgbClr val="0070C0"/>
                </a:solidFill>
                <a:latin typeface="Gill Sans"/>
                <a:cs typeface="Gill Sans"/>
              </a:rPr>
              <a:t>Compute aggregation function in reducer</a:t>
            </a:r>
          </a:p>
          <a:p>
            <a:pPr lvl="0" algn="ctr">
              <a:defRPr/>
            </a:pPr>
            <a:r>
              <a:rPr lang="en-US" sz="2000" b="0" kern="0" dirty="0">
                <a:solidFill>
                  <a:srgbClr val="0070C0"/>
                </a:solidFill>
                <a:latin typeface="Gill Sans"/>
                <a:cs typeface="Gill Sans"/>
              </a:rPr>
              <a:t>Optimize with combiners, in-mapper combining</a:t>
            </a:r>
          </a:p>
        </p:txBody>
      </p:sp>
    </p:spTree>
    <p:extLst>
      <p:ext uri="{BB962C8B-B14F-4D97-AF65-F5344CB8AC3E}">
        <p14:creationId xmlns:p14="http://schemas.microsoft.com/office/powerpoint/2010/main" val="23683224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Combiner Design</a:t>
            </a:r>
          </a:p>
        </p:txBody>
      </p:sp>
      <p:sp>
        <p:nvSpPr>
          <p:cNvPr id="5" name="TextBox 4"/>
          <p:cNvSpPr txBox="1"/>
          <p:nvPr/>
        </p:nvSpPr>
        <p:spPr>
          <a:xfrm>
            <a:off x="0" y="19050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Combiners and reducers share same method signature</a:t>
            </a:r>
          </a:p>
        </p:txBody>
      </p:sp>
      <p:sp>
        <p:nvSpPr>
          <p:cNvPr id="6" name="TextBox 5"/>
          <p:cNvSpPr txBox="1"/>
          <p:nvPr/>
        </p:nvSpPr>
        <p:spPr>
          <a:xfrm>
            <a:off x="0" y="228600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Sometimes, reducers can serve as combiners</a:t>
            </a:r>
          </a:p>
          <a:p>
            <a:pPr lvl="0" algn="ctr">
              <a:defRPr/>
            </a:pPr>
            <a:r>
              <a:rPr lang="en-US" sz="2000" b="0" kern="0" dirty="0">
                <a:solidFill>
                  <a:srgbClr val="0070C0"/>
                </a:solidFill>
                <a:latin typeface="Gill Sans"/>
                <a:cs typeface="Gill Sans"/>
              </a:rPr>
              <a:t>Often, not…</a:t>
            </a:r>
          </a:p>
        </p:txBody>
      </p:sp>
      <p:sp>
        <p:nvSpPr>
          <p:cNvPr id="7" name="TextBox 6"/>
          <p:cNvSpPr txBox="1"/>
          <p:nvPr/>
        </p:nvSpPr>
        <p:spPr>
          <a:xfrm>
            <a:off x="0" y="3219510"/>
            <a:ext cx="9144000" cy="461665"/>
          </a:xfrm>
          <a:prstGeom prst="rect">
            <a:avLst/>
          </a:prstGeom>
          <a:noFill/>
        </p:spPr>
        <p:txBody>
          <a:bodyPr wrap="square" rtlCol="0">
            <a:spAutoFit/>
          </a:bodyPr>
          <a:lstStyle/>
          <a:p>
            <a:pPr algn="ctr">
              <a:defRPr/>
            </a:pPr>
            <a:r>
              <a:rPr lang="en-US" sz="2400" b="0" kern="0" dirty="0">
                <a:solidFill>
                  <a:srgbClr val="000000"/>
                </a:solidFill>
                <a:latin typeface="Gill Sans"/>
                <a:cs typeface="Gill Sans"/>
              </a:rPr>
              <a:t>Remember: combiner are optional optimizations</a:t>
            </a:r>
          </a:p>
        </p:txBody>
      </p:sp>
      <p:sp>
        <p:nvSpPr>
          <p:cNvPr id="8" name="TextBox 7"/>
          <p:cNvSpPr txBox="1"/>
          <p:nvPr/>
        </p:nvSpPr>
        <p:spPr>
          <a:xfrm>
            <a:off x="0" y="360051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Should not affect algorithm correctness</a:t>
            </a:r>
          </a:p>
          <a:p>
            <a:pPr lvl="0" algn="ctr">
              <a:defRPr/>
            </a:pPr>
            <a:r>
              <a:rPr lang="en-US" sz="2000" b="0" kern="0" dirty="0">
                <a:solidFill>
                  <a:srgbClr val="0070C0"/>
                </a:solidFill>
                <a:latin typeface="Gill Sans"/>
                <a:cs typeface="Gill Sans"/>
              </a:rPr>
              <a:t>May be run 0, 1, or multiple times</a:t>
            </a:r>
          </a:p>
        </p:txBody>
      </p:sp>
      <p:sp>
        <p:nvSpPr>
          <p:cNvPr id="9" name="TextBox 8"/>
          <p:cNvSpPr txBox="1"/>
          <p:nvPr/>
        </p:nvSpPr>
        <p:spPr>
          <a:xfrm>
            <a:off x="0" y="5329535"/>
            <a:ext cx="9144000" cy="461665"/>
          </a:xfrm>
          <a:prstGeom prst="rect">
            <a:avLst/>
          </a:prstGeom>
          <a:noFill/>
        </p:spPr>
        <p:txBody>
          <a:bodyPr wrap="square" rtlCol="0">
            <a:spAutoFit/>
          </a:bodyPr>
          <a:lstStyle/>
          <a:p>
            <a:pPr algn="ctr">
              <a:defRPr/>
            </a:pPr>
            <a:r>
              <a:rPr lang="en-US" sz="2400" b="0" kern="0" dirty="0">
                <a:solidFill>
                  <a:srgbClr val="000000"/>
                </a:solidFill>
                <a:latin typeface="Gill Sans"/>
                <a:cs typeface="Gill Sans"/>
              </a:rPr>
              <a:t>Example: find average of integers associated with the same key</a:t>
            </a:r>
          </a:p>
        </p:txBody>
      </p:sp>
      <p:sp>
        <p:nvSpPr>
          <p:cNvPr id="10" name="TextBox 9"/>
          <p:cNvSpPr txBox="1"/>
          <p:nvPr/>
        </p:nvSpPr>
        <p:spPr>
          <a:xfrm>
            <a:off x="1447800" y="5867400"/>
            <a:ext cx="6141112" cy="369332"/>
          </a:xfrm>
          <a:prstGeom prst="rect">
            <a:avLst/>
          </a:prstGeom>
          <a:noFill/>
        </p:spPr>
        <p:txBody>
          <a:bodyPr wrap="none" rtlCol="0">
            <a:spAutoFit/>
          </a:bodyPr>
          <a:lstStyle/>
          <a:p>
            <a:r>
              <a:rPr lang="en-US" sz="1800" b="0" dirty="0">
                <a:solidFill>
                  <a:schemeClr val="bg1"/>
                </a:solidFill>
                <a:latin typeface="Andale Mono"/>
                <a:cs typeface="Andale Mono"/>
              </a:rPr>
              <a:t>SELECT key, AVG(value) FROM r GROUP BY key;</a:t>
            </a:r>
          </a:p>
        </p:txBody>
      </p:sp>
      <p:sp>
        <p:nvSpPr>
          <p:cNvPr id="11" name="TextBox 10"/>
          <p:cNvSpPr txBox="1"/>
          <p:nvPr/>
        </p:nvSpPr>
        <p:spPr>
          <a:xfrm rot="20989502">
            <a:off x="97780" y="348799"/>
            <a:ext cx="3132814" cy="523220"/>
          </a:xfrm>
          <a:prstGeom prst="rect">
            <a:avLst/>
          </a:prstGeom>
          <a:noFill/>
        </p:spPr>
        <p:txBody>
          <a:bodyPr wrap="none" rtlCol="0">
            <a:spAutoFit/>
          </a:bodyPr>
          <a:lstStyle/>
          <a:p>
            <a:r>
              <a:rPr lang="en-US" sz="2800" dirty="0">
                <a:solidFill>
                  <a:srgbClr val="FF0000"/>
                </a:solidFill>
                <a:latin typeface="Gill Sans"/>
                <a:cs typeface="Gill Sans"/>
              </a:rPr>
              <a:t>Remember this?</a:t>
            </a:r>
          </a:p>
        </p:txBody>
      </p:sp>
      <p:sp>
        <p:nvSpPr>
          <p:cNvPr id="12" name="TextBox 11"/>
          <p:cNvSpPr txBox="1"/>
          <p:nvPr/>
        </p:nvSpPr>
        <p:spPr>
          <a:xfrm rot="20989502">
            <a:off x="1241907" y="687779"/>
            <a:ext cx="915235" cy="338554"/>
          </a:xfrm>
          <a:prstGeom prst="rect">
            <a:avLst/>
          </a:prstGeom>
          <a:noFill/>
        </p:spPr>
        <p:txBody>
          <a:bodyPr wrap="none" rtlCol="0">
            <a:spAutoFit/>
          </a:bodyPr>
          <a:lstStyle/>
          <a:p>
            <a:r>
              <a:rPr lang="en-US" b="0" dirty="0">
                <a:solidFill>
                  <a:srgbClr val="FF0000"/>
                </a:solidFill>
                <a:latin typeface="Gill Sans"/>
                <a:cs typeface="Gill Sans"/>
              </a:rPr>
              <a:t>(week 2)</a:t>
            </a:r>
          </a:p>
        </p:txBody>
      </p:sp>
    </p:spTree>
    <p:extLst>
      <p:ext uri="{BB962C8B-B14F-4D97-AF65-F5344CB8AC3E}">
        <p14:creationId xmlns:p14="http://schemas.microsoft.com/office/powerpoint/2010/main" val="21539049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Computing the Mean: Version 1</a:t>
            </a:r>
          </a:p>
        </p:txBody>
      </p:sp>
      <p:sp>
        <p:nvSpPr>
          <p:cNvPr id="7" name="Text Box 4"/>
          <p:cNvSpPr txBox="1">
            <a:spLocks noChangeArrowheads="1"/>
          </p:cNvSpPr>
          <p:nvPr/>
        </p:nvSpPr>
        <p:spPr bwMode="auto">
          <a:xfrm>
            <a:off x="304800" y="1741706"/>
            <a:ext cx="8531352" cy="3785652"/>
          </a:xfrm>
          <a:prstGeom prst="rect">
            <a:avLst/>
          </a:prstGeom>
          <a:noFill/>
          <a:ln w="9525">
            <a:noFill/>
            <a:miter lim="800000"/>
            <a:headEnd/>
            <a:tailEnd/>
          </a:ln>
        </p:spPr>
        <p:txBody>
          <a:bodyPr wrap="square">
            <a:spAutoFit/>
          </a:bodyPr>
          <a:lstStyle/>
          <a:p>
            <a:r>
              <a:rPr lang="en-US" b="0" dirty="0">
                <a:solidFill>
                  <a:srgbClr val="000000"/>
                </a:solidFill>
                <a:latin typeface="Andale Mono"/>
                <a:cs typeface="Andale Mono"/>
              </a:rPr>
              <a:t>class Mapper {</a:t>
            </a:r>
          </a:p>
          <a:p>
            <a:r>
              <a:rPr lang="en-US" b="0" dirty="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map(key: Text, value: </a:t>
            </a:r>
            <a:r>
              <a:rPr lang="en-US" b="0" dirty="0" err="1">
                <a:solidFill>
                  <a:srgbClr val="000000"/>
                </a:solidFill>
                <a:latin typeface="Andale Mono"/>
                <a:cs typeface="Andale Mono"/>
              </a:rPr>
              <a:t>Int</a:t>
            </a:r>
            <a:r>
              <a:rPr lang="en-US" b="0" dirty="0">
                <a:solidFill>
                  <a:srgbClr val="000000"/>
                </a:solidFill>
                <a:latin typeface="Andale Mono"/>
                <a:cs typeface="Andale Mono"/>
              </a:rPr>
              <a:t>, context: Context) = {</a:t>
            </a:r>
          </a:p>
          <a:p>
            <a:r>
              <a:rPr lang="en-US" b="0" dirty="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value)</a:t>
            </a:r>
          </a:p>
          <a:p>
            <a:r>
              <a:rPr lang="en-US" b="0" dirty="0">
                <a:solidFill>
                  <a:srgbClr val="000000"/>
                </a:solidFill>
                <a:latin typeface="Andale Mono"/>
                <a:cs typeface="Andale Mono"/>
              </a:rPr>
              <a:t>  }</a:t>
            </a:r>
          </a:p>
          <a:p>
            <a:r>
              <a:rPr lang="en-US" b="0" dirty="0">
                <a:solidFill>
                  <a:srgbClr val="000000"/>
                </a:solidFill>
                <a:latin typeface="Andale Mono"/>
                <a:cs typeface="Andale Mono"/>
              </a:rPr>
              <a:t>}</a:t>
            </a:r>
          </a:p>
          <a:p>
            <a:endParaRPr lang="en-US" b="0" dirty="0">
              <a:solidFill>
                <a:srgbClr val="000000"/>
              </a:solidFill>
              <a:latin typeface="Andale Mono"/>
              <a:cs typeface="Andale Mono"/>
            </a:endParaRPr>
          </a:p>
          <a:p>
            <a:r>
              <a:rPr lang="en-US" b="0" dirty="0">
                <a:solidFill>
                  <a:srgbClr val="000000"/>
                </a:solidFill>
                <a:latin typeface="Andale Mono"/>
                <a:cs typeface="Andale Mono"/>
              </a:rPr>
              <a:t>class Reducer {</a:t>
            </a:r>
          </a:p>
          <a:p>
            <a:r>
              <a:rPr lang="en-US" b="0" dirty="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reduce(key: Text, values: </a:t>
            </a:r>
            <a:r>
              <a:rPr lang="en-US" b="0" dirty="0" err="1">
                <a:solidFill>
                  <a:srgbClr val="000000"/>
                </a:solidFill>
                <a:latin typeface="Andale Mono"/>
                <a:cs typeface="Andale Mono"/>
              </a:rPr>
              <a:t>Iterable</a:t>
            </a:r>
            <a:r>
              <a:rPr lang="en-US" b="0" dirty="0">
                <a:solidFill>
                  <a:srgbClr val="000000"/>
                </a:solidFill>
                <a:latin typeface="Andale Mono"/>
                <a:cs typeface="Andale Mono"/>
              </a:rPr>
              <a:t>[</a:t>
            </a:r>
            <a:r>
              <a:rPr lang="en-US" b="0" dirty="0" err="1">
                <a:solidFill>
                  <a:srgbClr val="000000"/>
                </a:solidFill>
                <a:latin typeface="Andale Mono"/>
                <a:cs typeface="Andale Mono"/>
              </a:rPr>
              <a:t>Int</a:t>
            </a:r>
            <a:r>
              <a:rPr lang="en-US" b="0" dirty="0">
                <a:solidFill>
                  <a:srgbClr val="000000"/>
                </a:solidFill>
                <a:latin typeface="Andale Mono"/>
                <a:cs typeface="Andale Mono"/>
              </a:rPr>
              <a:t>], context: Context) {</a:t>
            </a:r>
          </a:p>
          <a:p>
            <a:r>
              <a:rPr lang="en-US" b="0" dirty="0">
                <a:solidFill>
                  <a:srgbClr val="000000"/>
                </a:solidFill>
                <a:latin typeface="Andale Mono"/>
                <a:cs typeface="Andale Mono"/>
              </a:rPr>
              <a:t>    for (value &lt;- values) {</a:t>
            </a:r>
          </a:p>
          <a:p>
            <a:r>
              <a:rPr lang="en-US" b="0" dirty="0">
                <a:solidFill>
                  <a:srgbClr val="000000"/>
                </a:solidFill>
                <a:latin typeface="Andale Mono"/>
                <a:cs typeface="Andale Mono"/>
              </a:rPr>
              <a:t>      sum += value</a:t>
            </a:r>
          </a:p>
          <a:p>
            <a:r>
              <a:rPr lang="en-US" b="0" dirty="0">
                <a:solidFill>
                  <a:srgbClr val="000000"/>
                </a:solidFill>
                <a:latin typeface="Andale Mono"/>
                <a:cs typeface="Andale Mono"/>
              </a:rPr>
              <a:t>      </a:t>
            </a:r>
            <a:r>
              <a:rPr lang="en-US" b="0" dirty="0" err="1">
                <a:solidFill>
                  <a:srgbClr val="000000"/>
                </a:solidFill>
                <a:latin typeface="Andale Mono"/>
                <a:cs typeface="Andale Mono"/>
              </a:rPr>
              <a:t>cnt</a:t>
            </a:r>
            <a:r>
              <a:rPr lang="en-US" b="0" dirty="0">
                <a:solidFill>
                  <a:srgbClr val="000000"/>
                </a:solidFill>
                <a:latin typeface="Andale Mono"/>
                <a:cs typeface="Andale Mono"/>
              </a:rPr>
              <a:t> += 1</a:t>
            </a:r>
          </a:p>
          <a:p>
            <a:r>
              <a:rPr lang="en-US" b="0" dirty="0">
                <a:solidFill>
                  <a:srgbClr val="000000"/>
                </a:solidFill>
                <a:latin typeface="Andale Mono"/>
                <a:cs typeface="Andale Mono"/>
              </a:rPr>
              <a:t>    }</a:t>
            </a:r>
          </a:p>
          <a:p>
            <a:r>
              <a:rPr lang="en-US" b="0" dirty="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sum/</a:t>
            </a:r>
            <a:r>
              <a:rPr lang="en-US" b="0" dirty="0" err="1">
                <a:solidFill>
                  <a:srgbClr val="000000"/>
                </a:solidFill>
                <a:latin typeface="Andale Mono"/>
                <a:cs typeface="Andale Mono"/>
              </a:rPr>
              <a:t>cnt</a:t>
            </a:r>
            <a:r>
              <a:rPr lang="en-US" b="0" dirty="0">
                <a:solidFill>
                  <a:srgbClr val="000000"/>
                </a:solidFill>
                <a:latin typeface="Andale Mono"/>
                <a:cs typeface="Andale Mono"/>
              </a:rPr>
              <a:t>)</a:t>
            </a:r>
          </a:p>
          <a:p>
            <a:r>
              <a:rPr lang="en-US" b="0" dirty="0">
                <a:solidFill>
                  <a:srgbClr val="000000"/>
                </a:solidFill>
                <a:latin typeface="Andale Mono"/>
                <a:cs typeface="Andale Mono"/>
              </a:rPr>
              <a:t>  }</a:t>
            </a:r>
          </a:p>
          <a:p>
            <a:r>
              <a:rPr lang="en-US" b="0" dirty="0">
                <a:solidFill>
                  <a:srgbClr val="000000"/>
                </a:solidFill>
                <a:latin typeface="Andale Mono"/>
                <a:cs typeface="Andale Mono"/>
              </a:rPr>
              <a:t>}</a:t>
            </a:r>
          </a:p>
        </p:txBody>
      </p:sp>
    </p:spTree>
    <p:extLst>
      <p:ext uri="{BB962C8B-B14F-4D97-AF65-F5344CB8AC3E}">
        <p14:creationId xmlns:p14="http://schemas.microsoft.com/office/powerpoint/2010/main" val="152480574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4"/>
          <p:cNvSpPr txBox="1">
            <a:spLocks noChangeArrowheads="1"/>
          </p:cNvSpPr>
          <p:nvPr/>
        </p:nvSpPr>
        <p:spPr bwMode="auto">
          <a:xfrm>
            <a:off x="304800" y="1272600"/>
            <a:ext cx="8686800" cy="5509200"/>
          </a:xfrm>
          <a:prstGeom prst="rect">
            <a:avLst/>
          </a:prstGeom>
          <a:noFill/>
          <a:ln w="9525">
            <a:noFill/>
            <a:miter lim="800000"/>
            <a:headEnd/>
            <a:tailEnd/>
          </a:ln>
        </p:spPr>
        <p:txBody>
          <a:bodyPr wrap="square">
            <a:spAutoFit/>
          </a:bodyPr>
          <a:lstStyle/>
          <a:p>
            <a:r>
              <a:rPr lang="en-US" b="0" dirty="0">
                <a:solidFill>
                  <a:srgbClr val="000000"/>
                </a:solidFill>
                <a:latin typeface="Andale Mono"/>
                <a:cs typeface="Andale Mono"/>
              </a:rPr>
              <a:t>class Mapper {</a:t>
            </a:r>
          </a:p>
          <a:p>
            <a:r>
              <a:rPr lang="en-US" b="0" dirty="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map(key: Text, value: </a:t>
            </a:r>
            <a:r>
              <a:rPr lang="en-US" b="0" dirty="0" err="1">
                <a:solidFill>
                  <a:srgbClr val="000000"/>
                </a:solidFill>
                <a:latin typeface="Andale Mono"/>
                <a:cs typeface="Andale Mono"/>
              </a:rPr>
              <a:t>Int</a:t>
            </a:r>
            <a:r>
              <a:rPr lang="en-US" b="0" dirty="0">
                <a:solidFill>
                  <a:srgbClr val="000000"/>
                </a:solidFill>
                <a:latin typeface="Andale Mono"/>
                <a:cs typeface="Andale Mono"/>
              </a:rPr>
              <a:t>, context: Context) =</a:t>
            </a:r>
          </a:p>
          <a:p>
            <a:r>
              <a:rPr lang="en-US" b="0" dirty="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value)</a:t>
            </a:r>
          </a:p>
          <a:p>
            <a:r>
              <a:rPr lang="en-US" b="0" dirty="0">
                <a:solidFill>
                  <a:srgbClr val="000000"/>
                </a:solidFill>
                <a:latin typeface="Andale Mono"/>
                <a:cs typeface="Andale Mono"/>
              </a:rPr>
              <a:t>}</a:t>
            </a:r>
          </a:p>
          <a:p>
            <a:r>
              <a:rPr lang="en-US" b="0" dirty="0">
                <a:solidFill>
                  <a:srgbClr val="000000"/>
                </a:solidFill>
                <a:latin typeface="Andale Mono"/>
                <a:cs typeface="Andale Mono"/>
              </a:rPr>
              <a:t>class Combiner {</a:t>
            </a:r>
          </a:p>
          <a:p>
            <a:r>
              <a:rPr lang="en-US" b="0" dirty="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reduce(key: Text, values: </a:t>
            </a:r>
            <a:r>
              <a:rPr lang="en-US" b="0" dirty="0" err="1">
                <a:solidFill>
                  <a:srgbClr val="000000"/>
                </a:solidFill>
                <a:latin typeface="Andale Mono"/>
                <a:cs typeface="Andale Mono"/>
              </a:rPr>
              <a:t>Iterable</a:t>
            </a:r>
            <a:r>
              <a:rPr lang="en-US" b="0" dirty="0">
                <a:solidFill>
                  <a:srgbClr val="000000"/>
                </a:solidFill>
                <a:latin typeface="Andale Mono"/>
                <a:cs typeface="Andale Mono"/>
              </a:rPr>
              <a:t>[</a:t>
            </a:r>
            <a:r>
              <a:rPr lang="en-US" b="0" dirty="0" err="1">
                <a:solidFill>
                  <a:srgbClr val="000000"/>
                </a:solidFill>
                <a:latin typeface="Andale Mono"/>
                <a:cs typeface="Andale Mono"/>
              </a:rPr>
              <a:t>Int</a:t>
            </a:r>
            <a:r>
              <a:rPr lang="en-US" b="0" dirty="0">
                <a:solidFill>
                  <a:srgbClr val="000000"/>
                </a:solidFill>
                <a:latin typeface="Andale Mono"/>
                <a:cs typeface="Andale Mono"/>
              </a:rPr>
              <a:t>], context: Context) = {</a:t>
            </a:r>
          </a:p>
          <a:p>
            <a:r>
              <a:rPr lang="en-US" b="0" dirty="0">
                <a:solidFill>
                  <a:srgbClr val="000000"/>
                </a:solidFill>
                <a:latin typeface="Andale Mono"/>
                <a:cs typeface="Andale Mono"/>
              </a:rPr>
              <a:t>    for (value &lt;- values) {</a:t>
            </a:r>
          </a:p>
          <a:p>
            <a:r>
              <a:rPr lang="en-US" b="0" dirty="0">
                <a:solidFill>
                  <a:srgbClr val="000000"/>
                </a:solidFill>
                <a:latin typeface="Andale Mono"/>
                <a:cs typeface="Andale Mono"/>
              </a:rPr>
              <a:t>      sum += value</a:t>
            </a:r>
          </a:p>
          <a:p>
            <a:r>
              <a:rPr lang="en-US" b="0" dirty="0">
                <a:solidFill>
                  <a:srgbClr val="000000"/>
                </a:solidFill>
                <a:latin typeface="Andale Mono"/>
                <a:cs typeface="Andale Mono"/>
              </a:rPr>
              <a:t>      </a:t>
            </a:r>
            <a:r>
              <a:rPr lang="en-US" b="0" dirty="0" err="1">
                <a:solidFill>
                  <a:srgbClr val="000000"/>
                </a:solidFill>
                <a:latin typeface="Andale Mono"/>
                <a:cs typeface="Andale Mono"/>
              </a:rPr>
              <a:t>cnt</a:t>
            </a:r>
            <a:r>
              <a:rPr lang="en-US" b="0" dirty="0">
                <a:solidFill>
                  <a:srgbClr val="000000"/>
                </a:solidFill>
                <a:latin typeface="Andale Mono"/>
                <a:cs typeface="Andale Mono"/>
              </a:rPr>
              <a:t> += 1</a:t>
            </a:r>
          </a:p>
          <a:p>
            <a:r>
              <a:rPr lang="en-US" b="0" dirty="0">
                <a:solidFill>
                  <a:srgbClr val="000000"/>
                </a:solidFill>
                <a:latin typeface="Andale Mono"/>
                <a:cs typeface="Andale Mono"/>
              </a:rPr>
              <a:t>    }</a:t>
            </a:r>
          </a:p>
          <a:p>
            <a:r>
              <a:rPr lang="en-US" b="0" dirty="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(sum, </a:t>
            </a:r>
            <a:r>
              <a:rPr lang="en-US" b="0" dirty="0" err="1">
                <a:solidFill>
                  <a:srgbClr val="000000"/>
                </a:solidFill>
                <a:latin typeface="Andale Mono"/>
                <a:cs typeface="Andale Mono"/>
              </a:rPr>
              <a:t>cnt</a:t>
            </a:r>
            <a:r>
              <a:rPr lang="en-US" b="0" dirty="0">
                <a:solidFill>
                  <a:srgbClr val="000000"/>
                </a:solidFill>
                <a:latin typeface="Andale Mono"/>
                <a:cs typeface="Andale Mono"/>
              </a:rPr>
              <a:t>))</a:t>
            </a:r>
          </a:p>
          <a:p>
            <a:r>
              <a:rPr lang="en-US" b="0" dirty="0">
                <a:solidFill>
                  <a:srgbClr val="000000"/>
                </a:solidFill>
                <a:latin typeface="Andale Mono"/>
                <a:cs typeface="Andale Mono"/>
              </a:rPr>
              <a:t>  }</a:t>
            </a:r>
          </a:p>
          <a:p>
            <a:r>
              <a:rPr lang="en-US" b="0" dirty="0">
                <a:solidFill>
                  <a:srgbClr val="000000"/>
                </a:solidFill>
                <a:latin typeface="Andale Mono"/>
                <a:cs typeface="Andale Mono"/>
              </a:rPr>
              <a:t>}</a:t>
            </a:r>
          </a:p>
          <a:p>
            <a:r>
              <a:rPr lang="en-US" b="0" dirty="0">
                <a:solidFill>
                  <a:srgbClr val="000000"/>
                </a:solidFill>
                <a:latin typeface="Andale Mono"/>
                <a:cs typeface="Andale Mono"/>
              </a:rPr>
              <a:t>class Reducer {</a:t>
            </a:r>
          </a:p>
          <a:p>
            <a:r>
              <a:rPr lang="en-US" b="0" dirty="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reduce(key: Text, values: </a:t>
            </a:r>
            <a:r>
              <a:rPr lang="en-US" b="0" dirty="0" err="1">
                <a:solidFill>
                  <a:srgbClr val="000000"/>
                </a:solidFill>
                <a:latin typeface="Andale Mono"/>
                <a:cs typeface="Andale Mono"/>
              </a:rPr>
              <a:t>Iterable</a:t>
            </a:r>
            <a:r>
              <a:rPr lang="en-US" b="0" dirty="0">
                <a:solidFill>
                  <a:srgbClr val="000000"/>
                </a:solidFill>
                <a:latin typeface="Andale Mono"/>
                <a:cs typeface="Andale Mono"/>
              </a:rPr>
              <a:t>[Pair], context: Context) = {</a:t>
            </a:r>
          </a:p>
          <a:p>
            <a:r>
              <a:rPr lang="en-US" b="0" dirty="0">
                <a:solidFill>
                  <a:srgbClr val="000000"/>
                </a:solidFill>
                <a:latin typeface="Andale Mono"/>
                <a:cs typeface="Andale Mono"/>
              </a:rPr>
              <a:t>    for (value &lt;- values) {</a:t>
            </a:r>
          </a:p>
          <a:p>
            <a:r>
              <a:rPr lang="en-US" b="0" dirty="0">
                <a:solidFill>
                  <a:srgbClr val="000000"/>
                </a:solidFill>
                <a:latin typeface="Andale Mono"/>
                <a:cs typeface="Andale Mono"/>
              </a:rPr>
              <a:t>      sum += </a:t>
            </a:r>
            <a:r>
              <a:rPr lang="en-US" b="0" dirty="0" err="1">
                <a:solidFill>
                  <a:srgbClr val="000000"/>
                </a:solidFill>
                <a:latin typeface="Andale Mono"/>
                <a:cs typeface="Andale Mono"/>
              </a:rPr>
              <a:t>value.left</a:t>
            </a:r>
            <a:endParaRPr lang="en-US" b="0" dirty="0">
              <a:solidFill>
                <a:srgbClr val="000000"/>
              </a:solidFill>
              <a:latin typeface="Andale Mono"/>
              <a:cs typeface="Andale Mono"/>
            </a:endParaRPr>
          </a:p>
          <a:p>
            <a:r>
              <a:rPr lang="en-US" b="0" dirty="0">
                <a:solidFill>
                  <a:srgbClr val="000000"/>
                </a:solidFill>
                <a:latin typeface="Andale Mono"/>
                <a:cs typeface="Andale Mono"/>
              </a:rPr>
              <a:t>      </a:t>
            </a:r>
            <a:r>
              <a:rPr lang="en-US" b="0" dirty="0" err="1">
                <a:solidFill>
                  <a:srgbClr val="000000"/>
                </a:solidFill>
                <a:latin typeface="Andale Mono"/>
                <a:cs typeface="Andale Mono"/>
              </a:rPr>
              <a:t>cnt</a:t>
            </a:r>
            <a:r>
              <a:rPr lang="en-US" b="0" dirty="0">
                <a:solidFill>
                  <a:srgbClr val="000000"/>
                </a:solidFill>
                <a:latin typeface="Andale Mono"/>
                <a:cs typeface="Andale Mono"/>
              </a:rPr>
              <a:t> += </a:t>
            </a:r>
            <a:r>
              <a:rPr lang="en-US" b="0" dirty="0" err="1">
                <a:solidFill>
                  <a:srgbClr val="000000"/>
                </a:solidFill>
                <a:latin typeface="Andale Mono"/>
                <a:cs typeface="Andale Mono"/>
              </a:rPr>
              <a:t>value.right</a:t>
            </a:r>
            <a:endParaRPr lang="en-US" b="0" dirty="0">
              <a:solidFill>
                <a:srgbClr val="000000"/>
              </a:solidFill>
              <a:latin typeface="Andale Mono"/>
              <a:cs typeface="Andale Mono"/>
            </a:endParaRPr>
          </a:p>
          <a:p>
            <a:r>
              <a:rPr lang="en-US" b="0" dirty="0">
                <a:solidFill>
                  <a:srgbClr val="000000"/>
                </a:solidFill>
                <a:latin typeface="Andale Mono"/>
                <a:cs typeface="Andale Mono"/>
              </a:rPr>
              <a:t>    }</a:t>
            </a:r>
          </a:p>
          <a:p>
            <a:r>
              <a:rPr lang="en-US" b="0" dirty="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sum/</a:t>
            </a:r>
            <a:r>
              <a:rPr lang="en-US" b="0" dirty="0" err="1">
                <a:solidFill>
                  <a:srgbClr val="000000"/>
                </a:solidFill>
                <a:latin typeface="Andale Mono"/>
                <a:cs typeface="Andale Mono"/>
              </a:rPr>
              <a:t>cnt</a:t>
            </a:r>
            <a:r>
              <a:rPr lang="en-US" b="0" dirty="0">
                <a:solidFill>
                  <a:srgbClr val="000000"/>
                </a:solidFill>
                <a:latin typeface="Andale Mono"/>
                <a:cs typeface="Andale Mono"/>
              </a:rPr>
              <a:t>)</a:t>
            </a:r>
          </a:p>
          <a:p>
            <a:r>
              <a:rPr lang="en-US" b="0" dirty="0">
                <a:solidFill>
                  <a:srgbClr val="000000"/>
                </a:solidFill>
                <a:latin typeface="Andale Mono"/>
                <a:cs typeface="Andale Mono"/>
              </a:rPr>
              <a:t>  }</a:t>
            </a:r>
          </a:p>
          <a:p>
            <a:r>
              <a:rPr lang="en-US" b="0" dirty="0">
                <a:solidFill>
                  <a:srgbClr val="000000"/>
                </a:solidFill>
                <a:latin typeface="Andale Mono"/>
                <a:cs typeface="Andale Mono"/>
              </a:rPr>
              <a:t>}</a:t>
            </a:r>
          </a:p>
        </p:txBody>
      </p:sp>
      <p:sp>
        <p:nvSpPr>
          <p:cNvPr id="7"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Computing the Mean: Version 2</a:t>
            </a:r>
          </a:p>
        </p:txBody>
      </p:sp>
    </p:spTree>
    <p:extLst>
      <p:ext uri="{BB962C8B-B14F-4D97-AF65-F5344CB8AC3E}">
        <p14:creationId xmlns:p14="http://schemas.microsoft.com/office/powerpoint/2010/main" val="355344049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4"/>
          <p:cNvSpPr txBox="1">
            <a:spLocks noChangeArrowheads="1"/>
          </p:cNvSpPr>
          <p:nvPr/>
        </p:nvSpPr>
        <p:spPr bwMode="auto">
          <a:xfrm>
            <a:off x="304800" y="1272600"/>
            <a:ext cx="8686800" cy="5509200"/>
          </a:xfrm>
          <a:prstGeom prst="rect">
            <a:avLst/>
          </a:prstGeom>
          <a:noFill/>
          <a:ln w="9525">
            <a:noFill/>
            <a:miter lim="800000"/>
            <a:headEnd/>
            <a:tailEnd/>
          </a:ln>
        </p:spPr>
        <p:txBody>
          <a:bodyPr wrap="square">
            <a:spAutoFit/>
          </a:bodyPr>
          <a:lstStyle/>
          <a:p>
            <a:r>
              <a:rPr lang="en-US" b="0" dirty="0">
                <a:solidFill>
                  <a:srgbClr val="000000"/>
                </a:solidFill>
                <a:latin typeface="Andale Mono"/>
                <a:cs typeface="Andale Mono"/>
              </a:rPr>
              <a:t>class Mapper {</a:t>
            </a:r>
          </a:p>
          <a:p>
            <a:r>
              <a:rPr lang="en-US" b="0" dirty="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map(key: Text, value: </a:t>
            </a:r>
            <a:r>
              <a:rPr lang="en-US" b="0" dirty="0" err="1">
                <a:solidFill>
                  <a:srgbClr val="000000"/>
                </a:solidFill>
                <a:latin typeface="Andale Mono"/>
                <a:cs typeface="Andale Mono"/>
              </a:rPr>
              <a:t>Int</a:t>
            </a:r>
            <a:r>
              <a:rPr lang="en-US" b="0" dirty="0">
                <a:solidFill>
                  <a:srgbClr val="000000"/>
                </a:solidFill>
                <a:latin typeface="Andale Mono"/>
                <a:cs typeface="Andale Mono"/>
              </a:rPr>
              <a:t>, context: Context) =</a:t>
            </a:r>
          </a:p>
          <a:p>
            <a:r>
              <a:rPr lang="en-US" b="0" dirty="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(value, 1))</a:t>
            </a:r>
          </a:p>
          <a:p>
            <a:r>
              <a:rPr lang="en-US" b="0" dirty="0">
                <a:solidFill>
                  <a:srgbClr val="000000"/>
                </a:solidFill>
                <a:latin typeface="Andale Mono"/>
                <a:cs typeface="Andale Mono"/>
              </a:rPr>
              <a:t>}</a:t>
            </a:r>
          </a:p>
          <a:p>
            <a:r>
              <a:rPr lang="en-US" b="0" dirty="0">
                <a:solidFill>
                  <a:srgbClr val="000000"/>
                </a:solidFill>
                <a:latin typeface="Andale Mono"/>
                <a:cs typeface="Andale Mono"/>
              </a:rPr>
              <a:t>class Combiner {</a:t>
            </a:r>
          </a:p>
          <a:p>
            <a:r>
              <a:rPr lang="en-US" b="0" dirty="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reduce(key: Text, values: </a:t>
            </a:r>
            <a:r>
              <a:rPr lang="en-US" b="0" dirty="0" err="1">
                <a:solidFill>
                  <a:srgbClr val="000000"/>
                </a:solidFill>
                <a:latin typeface="Andale Mono"/>
                <a:cs typeface="Andale Mono"/>
              </a:rPr>
              <a:t>Iterable</a:t>
            </a:r>
            <a:r>
              <a:rPr lang="en-US" b="0" dirty="0">
                <a:solidFill>
                  <a:srgbClr val="000000"/>
                </a:solidFill>
                <a:latin typeface="Andale Mono"/>
                <a:cs typeface="Andale Mono"/>
              </a:rPr>
              <a:t>[Pair], context: Context) = {</a:t>
            </a:r>
          </a:p>
          <a:p>
            <a:r>
              <a:rPr lang="en-US" b="0" dirty="0">
                <a:solidFill>
                  <a:srgbClr val="000000"/>
                </a:solidFill>
                <a:latin typeface="Andale Mono"/>
                <a:cs typeface="Andale Mono"/>
              </a:rPr>
              <a:t>    for (value &lt;- values) {</a:t>
            </a:r>
          </a:p>
          <a:p>
            <a:r>
              <a:rPr lang="en-US" b="0" dirty="0">
                <a:solidFill>
                  <a:srgbClr val="000000"/>
                </a:solidFill>
                <a:latin typeface="Andale Mono"/>
                <a:cs typeface="Andale Mono"/>
              </a:rPr>
              <a:t>      sum += </a:t>
            </a:r>
            <a:r>
              <a:rPr lang="en-US" b="0" dirty="0" err="1">
                <a:solidFill>
                  <a:srgbClr val="000000"/>
                </a:solidFill>
                <a:latin typeface="Andale Mono"/>
                <a:cs typeface="Andale Mono"/>
              </a:rPr>
              <a:t>value.left</a:t>
            </a:r>
            <a:endParaRPr lang="en-US" b="0" dirty="0">
              <a:solidFill>
                <a:srgbClr val="000000"/>
              </a:solidFill>
              <a:latin typeface="Andale Mono"/>
              <a:cs typeface="Andale Mono"/>
            </a:endParaRPr>
          </a:p>
          <a:p>
            <a:r>
              <a:rPr lang="en-US" b="0" dirty="0">
                <a:solidFill>
                  <a:srgbClr val="000000"/>
                </a:solidFill>
                <a:latin typeface="Andale Mono"/>
                <a:cs typeface="Andale Mono"/>
              </a:rPr>
              <a:t>      </a:t>
            </a:r>
            <a:r>
              <a:rPr lang="en-US" b="0" dirty="0" err="1">
                <a:solidFill>
                  <a:srgbClr val="000000"/>
                </a:solidFill>
                <a:latin typeface="Andale Mono"/>
                <a:cs typeface="Andale Mono"/>
              </a:rPr>
              <a:t>cnt</a:t>
            </a:r>
            <a:r>
              <a:rPr lang="en-US" b="0" dirty="0">
                <a:solidFill>
                  <a:srgbClr val="000000"/>
                </a:solidFill>
                <a:latin typeface="Andale Mono"/>
                <a:cs typeface="Andale Mono"/>
              </a:rPr>
              <a:t> += </a:t>
            </a:r>
            <a:r>
              <a:rPr lang="en-US" b="0" dirty="0" err="1">
                <a:solidFill>
                  <a:srgbClr val="000000"/>
                </a:solidFill>
                <a:latin typeface="Andale Mono"/>
                <a:cs typeface="Andale Mono"/>
              </a:rPr>
              <a:t>value.right</a:t>
            </a:r>
            <a:endParaRPr lang="en-US" b="0" dirty="0">
              <a:solidFill>
                <a:srgbClr val="000000"/>
              </a:solidFill>
              <a:latin typeface="Andale Mono"/>
              <a:cs typeface="Andale Mono"/>
            </a:endParaRPr>
          </a:p>
          <a:p>
            <a:r>
              <a:rPr lang="en-US" b="0" dirty="0">
                <a:solidFill>
                  <a:srgbClr val="000000"/>
                </a:solidFill>
                <a:latin typeface="Andale Mono"/>
                <a:cs typeface="Andale Mono"/>
              </a:rPr>
              <a:t>    }</a:t>
            </a:r>
          </a:p>
          <a:p>
            <a:r>
              <a:rPr lang="en-US" b="0" dirty="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(sum, </a:t>
            </a:r>
            <a:r>
              <a:rPr lang="en-US" b="0" dirty="0" err="1">
                <a:solidFill>
                  <a:srgbClr val="000000"/>
                </a:solidFill>
                <a:latin typeface="Andale Mono"/>
                <a:cs typeface="Andale Mono"/>
              </a:rPr>
              <a:t>cnt</a:t>
            </a:r>
            <a:r>
              <a:rPr lang="en-US" b="0" dirty="0">
                <a:solidFill>
                  <a:srgbClr val="000000"/>
                </a:solidFill>
                <a:latin typeface="Andale Mono"/>
                <a:cs typeface="Andale Mono"/>
              </a:rPr>
              <a:t>))</a:t>
            </a:r>
          </a:p>
          <a:p>
            <a:r>
              <a:rPr lang="en-US" b="0" dirty="0">
                <a:solidFill>
                  <a:srgbClr val="000000"/>
                </a:solidFill>
                <a:latin typeface="Andale Mono"/>
                <a:cs typeface="Andale Mono"/>
              </a:rPr>
              <a:t>  }</a:t>
            </a:r>
          </a:p>
          <a:p>
            <a:r>
              <a:rPr lang="en-US" b="0" dirty="0">
                <a:solidFill>
                  <a:srgbClr val="000000"/>
                </a:solidFill>
                <a:latin typeface="Andale Mono"/>
                <a:cs typeface="Andale Mono"/>
              </a:rPr>
              <a:t>}</a:t>
            </a:r>
          </a:p>
          <a:p>
            <a:r>
              <a:rPr lang="en-US" b="0" dirty="0">
                <a:solidFill>
                  <a:srgbClr val="000000"/>
                </a:solidFill>
                <a:latin typeface="Andale Mono"/>
                <a:cs typeface="Andale Mono"/>
              </a:rPr>
              <a:t>class Reducer {</a:t>
            </a:r>
          </a:p>
          <a:p>
            <a:r>
              <a:rPr lang="en-US" b="0" dirty="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reduce(key: Text, values: </a:t>
            </a:r>
            <a:r>
              <a:rPr lang="en-US" b="0" dirty="0" err="1">
                <a:solidFill>
                  <a:srgbClr val="000000"/>
                </a:solidFill>
                <a:latin typeface="Andale Mono"/>
                <a:cs typeface="Andale Mono"/>
              </a:rPr>
              <a:t>Iterable</a:t>
            </a:r>
            <a:r>
              <a:rPr lang="en-US" b="0" dirty="0">
                <a:solidFill>
                  <a:srgbClr val="000000"/>
                </a:solidFill>
                <a:latin typeface="Andale Mono"/>
                <a:cs typeface="Andale Mono"/>
              </a:rPr>
              <a:t>[Pair], context: Context) = {</a:t>
            </a:r>
          </a:p>
          <a:p>
            <a:r>
              <a:rPr lang="en-US" b="0" dirty="0">
                <a:solidFill>
                  <a:srgbClr val="000000"/>
                </a:solidFill>
                <a:latin typeface="Andale Mono"/>
                <a:cs typeface="Andale Mono"/>
              </a:rPr>
              <a:t>    for (value &lt;- values) {</a:t>
            </a:r>
          </a:p>
          <a:p>
            <a:r>
              <a:rPr lang="en-US" b="0" dirty="0">
                <a:solidFill>
                  <a:srgbClr val="000000"/>
                </a:solidFill>
                <a:latin typeface="Andale Mono"/>
                <a:cs typeface="Andale Mono"/>
              </a:rPr>
              <a:t>      sum += </a:t>
            </a:r>
            <a:r>
              <a:rPr lang="en-US" b="0" dirty="0" err="1">
                <a:solidFill>
                  <a:srgbClr val="000000"/>
                </a:solidFill>
                <a:latin typeface="Andale Mono"/>
                <a:cs typeface="Andale Mono"/>
              </a:rPr>
              <a:t>value.left</a:t>
            </a:r>
            <a:endParaRPr lang="en-US" b="0" dirty="0">
              <a:solidFill>
                <a:srgbClr val="000000"/>
              </a:solidFill>
              <a:latin typeface="Andale Mono"/>
              <a:cs typeface="Andale Mono"/>
            </a:endParaRPr>
          </a:p>
          <a:p>
            <a:r>
              <a:rPr lang="en-US" b="0" dirty="0">
                <a:solidFill>
                  <a:srgbClr val="000000"/>
                </a:solidFill>
                <a:latin typeface="Andale Mono"/>
                <a:cs typeface="Andale Mono"/>
              </a:rPr>
              <a:t>      </a:t>
            </a:r>
            <a:r>
              <a:rPr lang="en-US" b="0" dirty="0" err="1">
                <a:solidFill>
                  <a:srgbClr val="000000"/>
                </a:solidFill>
                <a:latin typeface="Andale Mono"/>
                <a:cs typeface="Andale Mono"/>
              </a:rPr>
              <a:t>cnt</a:t>
            </a:r>
            <a:r>
              <a:rPr lang="en-US" b="0" dirty="0">
                <a:solidFill>
                  <a:srgbClr val="000000"/>
                </a:solidFill>
                <a:latin typeface="Andale Mono"/>
                <a:cs typeface="Andale Mono"/>
              </a:rPr>
              <a:t> += </a:t>
            </a:r>
            <a:r>
              <a:rPr lang="en-US" b="0" dirty="0" err="1">
                <a:solidFill>
                  <a:srgbClr val="000000"/>
                </a:solidFill>
                <a:latin typeface="Andale Mono"/>
                <a:cs typeface="Andale Mono"/>
              </a:rPr>
              <a:t>value.right</a:t>
            </a:r>
            <a:endParaRPr lang="en-US" b="0" dirty="0">
              <a:solidFill>
                <a:srgbClr val="000000"/>
              </a:solidFill>
              <a:latin typeface="Andale Mono"/>
              <a:cs typeface="Andale Mono"/>
            </a:endParaRPr>
          </a:p>
          <a:p>
            <a:r>
              <a:rPr lang="en-US" b="0" dirty="0">
                <a:solidFill>
                  <a:srgbClr val="000000"/>
                </a:solidFill>
                <a:latin typeface="Andale Mono"/>
                <a:cs typeface="Andale Mono"/>
              </a:rPr>
              <a:t>    }</a:t>
            </a:r>
          </a:p>
          <a:p>
            <a:r>
              <a:rPr lang="en-US" b="0" dirty="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sum/</a:t>
            </a:r>
            <a:r>
              <a:rPr lang="en-US" b="0" dirty="0" err="1">
                <a:solidFill>
                  <a:srgbClr val="000000"/>
                </a:solidFill>
                <a:latin typeface="Andale Mono"/>
                <a:cs typeface="Andale Mono"/>
              </a:rPr>
              <a:t>cnt</a:t>
            </a:r>
            <a:r>
              <a:rPr lang="en-US" b="0" dirty="0">
                <a:solidFill>
                  <a:srgbClr val="000000"/>
                </a:solidFill>
                <a:latin typeface="Andale Mono"/>
                <a:cs typeface="Andale Mono"/>
              </a:rPr>
              <a:t>)</a:t>
            </a:r>
          </a:p>
          <a:p>
            <a:r>
              <a:rPr lang="en-US" b="0" dirty="0">
                <a:solidFill>
                  <a:srgbClr val="000000"/>
                </a:solidFill>
                <a:latin typeface="Andale Mono"/>
                <a:cs typeface="Andale Mono"/>
              </a:rPr>
              <a:t>  }</a:t>
            </a:r>
          </a:p>
          <a:p>
            <a:r>
              <a:rPr lang="en-US" b="0" dirty="0">
                <a:solidFill>
                  <a:srgbClr val="000000"/>
                </a:solidFill>
                <a:latin typeface="Andale Mono"/>
                <a:cs typeface="Andale Mono"/>
              </a:rPr>
              <a:t>}</a:t>
            </a:r>
          </a:p>
        </p:txBody>
      </p:sp>
      <p:sp>
        <p:nvSpPr>
          <p:cNvPr id="7"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Computing the Mean: Version 3</a:t>
            </a:r>
          </a:p>
        </p:txBody>
      </p:sp>
    </p:spTree>
    <p:extLst>
      <p:ext uri="{BB962C8B-B14F-4D97-AF65-F5344CB8AC3E}">
        <p14:creationId xmlns:p14="http://schemas.microsoft.com/office/powerpoint/2010/main" val="11328610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Computing the Mean: Version 4</a:t>
            </a:r>
          </a:p>
        </p:txBody>
      </p:sp>
      <p:sp>
        <p:nvSpPr>
          <p:cNvPr id="8" name="Text Box 4"/>
          <p:cNvSpPr txBox="1">
            <a:spLocks noChangeArrowheads="1"/>
          </p:cNvSpPr>
          <p:nvPr/>
        </p:nvSpPr>
        <p:spPr bwMode="auto">
          <a:xfrm>
            <a:off x="304800" y="1929348"/>
            <a:ext cx="8686800" cy="3785652"/>
          </a:xfrm>
          <a:prstGeom prst="rect">
            <a:avLst/>
          </a:prstGeom>
          <a:noFill/>
          <a:ln w="9525">
            <a:noFill/>
            <a:miter lim="800000"/>
            <a:headEnd/>
            <a:tailEnd/>
          </a:ln>
        </p:spPr>
        <p:txBody>
          <a:bodyPr wrap="square">
            <a:spAutoFit/>
          </a:bodyPr>
          <a:lstStyle/>
          <a:p>
            <a:r>
              <a:rPr lang="en-US" b="0" dirty="0">
                <a:solidFill>
                  <a:srgbClr val="000000"/>
                </a:solidFill>
                <a:latin typeface="Andale Mono"/>
                <a:cs typeface="Andale Mono"/>
              </a:rPr>
              <a:t>class Mapper  {</a:t>
            </a:r>
          </a:p>
          <a:p>
            <a:r>
              <a:rPr lang="en-US" b="0" dirty="0">
                <a:solidFill>
                  <a:srgbClr val="000000"/>
                </a:solidFill>
                <a:latin typeface="Andale Mono"/>
                <a:cs typeface="Andale Mono"/>
              </a:rPr>
              <a:t>  </a:t>
            </a:r>
            <a:r>
              <a:rPr lang="en-US" b="0" dirty="0" err="1">
                <a:solidFill>
                  <a:srgbClr val="000000"/>
                </a:solidFill>
                <a:latin typeface="Andale Mono"/>
                <a:cs typeface="Andale Mono"/>
              </a:rPr>
              <a:t>val</a:t>
            </a:r>
            <a:r>
              <a:rPr lang="en-US" b="0" dirty="0">
                <a:solidFill>
                  <a:srgbClr val="000000"/>
                </a:solidFill>
                <a:latin typeface="Andale Mono"/>
                <a:cs typeface="Andale Mono"/>
              </a:rPr>
              <a:t> sums = new </a:t>
            </a:r>
            <a:r>
              <a:rPr lang="en-US" b="0" dirty="0" err="1">
                <a:solidFill>
                  <a:srgbClr val="000000"/>
                </a:solidFill>
                <a:latin typeface="Andale Mono"/>
                <a:cs typeface="Andale Mono"/>
              </a:rPr>
              <a:t>HashMap</a:t>
            </a:r>
            <a:r>
              <a:rPr lang="en-US" b="0" dirty="0">
                <a:solidFill>
                  <a:srgbClr val="000000"/>
                </a:solidFill>
                <a:latin typeface="Andale Mono"/>
                <a:cs typeface="Andale Mono"/>
              </a:rPr>
              <a:t>()</a:t>
            </a:r>
          </a:p>
          <a:p>
            <a:r>
              <a:rPr lang="en-US" b="0" dirty="0">
                <a:solidFill>
                  <a:srgbClr val="000000"/>
                </a:solidFill>
                <a:latin typeface="Andale Mono"/>
                <a:cs typeface="Andale Mono"/>
              </a:rPr>
              <a:t>  </a:t>
            </a:r>
            <a:r>
              <a:rPr lang="en-US" b="0" dirty="0" err="1">
                <a:solidFill>
                  <a:srgbClr val="000000"/>
                </a:solidFill>
                <a:latin typeface="Andale Mono"/>
                <a:cs typeface="Andale Mono"/>
              </a:rPr>
              <a:t>val</a:t>
            </a:r>
            <a:r>
              <a:rPr lang="en-US" b="0" dirty="0">
                <a:solidFill>
                  <a:srgbClr val="000000"/>
                </a:solidFill>
                <a:latin typeface="Andale Mono"/>
                <a:cs typeface="Andale Mono"/>
              </a:rPr>
              <a:t> counts = new </a:t>
            </a:r>
            <a:r>
              <a:rPr lang="en-US" b="0" dirty="0" err="1">
                <a:solidFill>
                  <a:srgbClr val="000000"/>
                </a:solidFill>
                <a:latin typeface="Andale Mono"/>
                <a:cs typeface="Andale Mono"/>
              </a:rPr>
              <a:t>HashMap</a:t>
            </a:r>
            <a:r>
              <a:rPr lang="en-US" b="0" dirty="0">
                <a:solidFill>
                  <a:srgbClr val="000000"/>
                </a:solidFill>
                <a:latin typeface="Andale Mono"/>
                <a:cs typeface="Andale Mono"/>
              </a:rPr>
              <a:t>()</a:t>
            </a:r>
          </a:p>
          <a:p>
            <a:endParaRPr lang="en-US" b="0" dirty="0">
              <a:solidFill>
                <a:srgbClr val="000000"/>
              </a:solidFill>
              <a:latin typeface="Andale Mono"/>
              <a:cs typeface="Andale Mono"/>
            </a:endParaRPr>
          </a:p>
          <a:p>
            <a:r>
              <a:rPr lang="en-US" b="0" dirty="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map(key: Text, value: </a:t>
            </a:r>
            <a:r>
              <a:rPr lang="en-US" b="0" dirty="0" err="1">
                <a:solidFill>
                  <a:srgbClr val="000000"/>
                </a:solidFill>
                <a:latin typeface="Andale Mono"/>
                <a:cs typeface="Andale Mono"/>
              </a:rPr>
              <a:t>Int</a:t>
            </a:r>
            <a:r>
              <a:rPr lang="en-US" b="0" dirty="0">
                <a:solidFill>
                  <a:srgbClr val="000000"/>
                </a:solidFill>
                <a:latin typeface="Andale Mono"/>
                <a:cs typeface="Andale Mono"/>
              </a:rPr>
              <a:t>, context: Context) = {</a:t>
            </a:r>
          </a:p>
          <a:p>
            <a:r>
              <a:rPr lang="en-US" b="0" dirty="0">
                <a:solidFill>
                  <a:srgbClr val="000000"/>
                </a:solidFill>
                <a:latin typeface="Andale Mono"/>
                <a:cs typeface="Andale Mono"/>
              </a:rPr>
              <a:t>    sums(key) += value</a:t>
            </a:r>
          </a:p>
          <a:p>
            <a:r>
              <a:rPr lang="en-US" b="0" dirty="0">
                <a:solidFill>
                  <a:srgbClr val="000000"/>
                </a:solidFill>
                <a:latin typeface="Andale Mono"/>
                <a:cs typeface="Andale Mono"/>
              </a:rPr>
              <a:t>    counts(key) += 1</a:t>
            </a:r>
          </a:p>
          <a:p>
            <a:r>
              <a:rPr lang="en-US" b="0" dirty="0">
                <a:solidFill>
                  <a:srgbClr val="000000"/>
                </a:solidFill>
                <a:latin typeface="Andale Mono"/>
                <a:cs typeface="Andale Mono"/>
              </a:rPr>
              <a:t>  }</a:t>
            </a:r>
          </a:p>
          <a:p>
            <a:endParaRPr lang="en-US" b="0" dirty="0">
              <a:solidFill>
                <a:srgbClr val="000000"/>
              </a:solidFill>
              <a:latin typeface="Andale Mono"/>
              <a:cs typeface="Andale Mono"/>
            </a:endParaRPr>
          </a:p>
          <a:p>
            <a:r>
              <a:rPr lang="en-US" b="0" dirty="0">
                <a:solidFill>
                  <a:srgbClr val="000000"/>
                </a:solidFill>
                <a:latin typeface="Andale Mono"/>
                <a:cs typeface="Andale Mono"/>
              </a:rPr>
              <a:t>  </a:t>
            </a:r>
            <a:r>
              <a:rPr lang="en-US" b="0" dirty="0" err="1">
                <a:solidFill>
                  <a:srgbClr val="000000"/>
                </a:solidFill>
                <a:latin typeface="Andale Mono"/>
                <a:cs typeface="Andale Mono"/>
              </a:rPr>
              <a:t>def</a:t>
            </a:r>
            <a:r>
              <a:rPr lang="en-US" b="0" dirty="0">
                <a:solidFill>
                  <a:srgbClr val="000000"/>
                </a:solidFill>
                <a:latin typeface="Andale Mono"/>
                <a:cs typeface="Andale Mono"/>
              </a:rPr>
              <a:t> cleanup(context: Context) = {</a:t>
            </a:r>
          </a:p>
          <a:p>
            <a:r>
              <a:rPr lang="en-US" b="0" dirty="0">
                <a:solidFill>
                  <a:srgbClr val="000000"/>
                </a:solidFill>
                <a:latin typeface="Andale Mono"/>
                <a:cs typeface="Andale Mono"/>
              </a:rPr>
              <a:t>    for (key &lt;- counts) {</a:t>
            </a:r>
          </a:p>
          <a:p>
            <a:r>
              <a:rPr lang="en-US" b="0" dirty="0">
                <a:solidFill>
                  <a:srgbClr val="000000"/>
                </a:solidFill>
                <a:latin typeface="Andale Mono"/>
                <a:cs typeface="Andale Mono"/>
              </a:rPr>
              <a:t>      </a:t>
            </a:r>
            <a:r>
              <a:rPr lang="en-US" b="0" dirty="0" err="1">
                <a:solidFill>
                  <a:srgbClr val="000000"/>
                </a:solidFill>
                <a:latin typeface="Andale Mono"/>
                <a:cs typeface="Andale Mono"/>
              </a:rPr>
              <a:t>context.write</a:t>
            </a:r>
            <a:r>
              <a:rPr lang="en-US" b="0" dirty="0">
                <a:solidFill>
                  <a:srgbClr val="000000"/>
                </a:solidFill>
                <a:latin typeface="Andale Mono"/>
                <a:cs typeface="Andale Mono"/>
              </a:rPr>
              <a:t>(key, (sums(key), counts(key)))</a:t>
            </a:r>
          </a:p>
          <a:p>
            <a:r>
              <a:rPr lang="en-US" b="0" dirty="0">
                <a:solidFill>
                  <a:srgbClr val="000000"/>
                </a:solidFill>
                <a:latin typeface="Andale Mono"/>
                <a:cs typeface="Andale Mono"/>
              </a:rPr>
              <a:t>    }</a:t>
            </a:r>
          </a:p>
          <a:p>
            <a:r>
              <a:rPr lang="en-US" b="0" dirty="0">
                <a:solidFill>
                  <a:srgbClr val="000000"/>
                </a:solidFill>
                <a:latin typeface="Andale Mono"/>
                <a:cs typeface="Andale Mono"/>
              </a:rPr>
              <a:t>  }</a:t>
            </a:r>
          </a:p>
          <a:p>
            <a:r>
              <a:rPr lang="en-US" b="0" dirty="0">
                <a:solidFill>
                  <a:srgbClr val="000000"/>
                </a:solidFill>
                <a:latin typeface="Andale Mono"/>
                <a:cs typeface="Andale Mono"/>
              </a:rPr>
              <a:t>}</a:t>
            </a:r>
          </a:p>
        </p:txBody>
      </p:sp>
    </p:spTree>
    <p:extLst>
      <p:ext uri="{BB962C8B-B14F-4D97-AF65-F5344CB8AC3E}">
        <p14:creationId xmlns:p14="http://schemas.microsoft.com/office/powerpoint/2010/main" val="218441162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acebook.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07"/>
            <a:ext cx="10820400" cy="6859207"/>
          </a:xfrm>
          <a:prstGeom prst="rect">
            <a:avLst/>
          </a:prstGeom>
        </p:spPr>
      </p:pic>
      <p:sp>
        <p:nvSpPr>
          <p:cNvPr id="6" name="TextBox 5"/>
          <p:cNvSpPr txBox="1"/>
          <p:nvPr/>
        </p:nvSpPr>
        <p:spPr>
          <a:xfrm>
            <a:off x="1219200" y="5257800"/>
            <a:ext cx="7620000" cy="1077218"/>
          </a:xfrm>
          <a:prstGeom prst="rect">
            <a:avLst/>
          </a:prstGeom>
          <a:noFill/>
        </p:spPr>
        <p:txBody>
          <a:bodyPr wrap="square" rtlCol="0">
            <a:spAutoFit/>
          </a:bodyPr>
          <a:lstStyle/>
          <a:p>
            <a:r>
              <a:rPr lang="en-US" b="0" dirty="0">
                <a:solidFill>
                  <a:srgbClr val="FFFFFF"/>
                </a:solidFill>
                <a:latin typeface="Gill Sans"/>
                <a:cs typeface="Gill Sans"/>
              </a:rPr>
              <a:t>“On the first day of logging the Facebook clickstream, more than 400 gigabytes of data was collected. The load, index, and aggregation processes for this data set really taxed the Oracle data warehouse. Even after significant tuning, we were unable to aggregate a day of clickstream data in less than 24 hours.” </a:t>
            </a:r>
          </a:p>
        </p:txBody>
      </p:sp>
      <p:sp>
        <p:nvSpPr>
          <p:cNvPr id="7" name="TextBox 6"/>
          <p:cNvSpPr txBox="1"/>
          <p:nvPr/>
        </p:nvSpPr>
        <p:spPr>
          <a:xfrm>
            <a:off x="381000" y="4572000"/>
            <a:ext cx="6553200" cy="584776"/>
          </a:xfrm>
          <a:prstGeom prst="rect">
            <a:avLst/>
          </a:prstGeom>
          <a:noFill/>
        </p:spPr>
        <p:txBody>
          <a:bodyPr wrap="square" rtlCol="0">
            <a:spAutoFit/>
          </a:bodyPr>
          <a:lstStyle/>
          <a:p>
            <a:r>
              <a:rPr lang="en-US" b="0" dirty="0">
                <a:solidFill>
                  <a:srgbClr val="FFFFFF"/>
                </a:solidFill>
                <a:latin typeface="Gill Sans"/>
                <a:cs typeface="Gill Sans"/>
              </a:rPr>
              <a:t>Jeff </a:t>
            </a:r>
            <a:r>
              <a:rPr lang="en-US" b="0" dirty="0" err="1">
                <a:solidFill>
                  <a:srgbClr val="FFFFFF"/>
                </a:solidFill>
                <a:latin typeface="Gill Sans"/>
                <a:cs typeface="Gill Sans"/>
              </a:rPr>
              <a:t>Hammerbacher</a:t>
            </a:r>
            <a:r>
              <a:rPr lang="en-US" b="0" dirty="0">
                <a:solidFill>
                  <a:srgbClr val="FFFFFF"/>
                </a:solidFill>
                <a:latin typeface="Gill Sans"/>
                <a:cs typeface="Gill Sans"/>
              </a:rPr>
              <a:t>, Information Platforms and the Rise of the Data Scientist. </a:t>
            </a:r>
            <a:br>
              <a:rPr lang="en-US" b="0" dirty="0">
                <a:solidFill>
                  <a:srgbClr val="FFFFFF"/>
                </a:solidFill>
                <a:latin typeface="Gill Sans"/>
                <a:cs typeface="Gill Sans"/>
              </a:rPr>
            </a:br>
            <a:r>
              <a:rPr lang="en-US" b="0" dirty="0">
                <a:solidFill>
                  <a:srgbClr val="FFFFFF"/>
                </a:solidFill>
                <a:latin typeface="Gill Sans"/>
                <a:cs typeface="Gill Sans"/>
              </a:rPr>
              <a:t>In, </a:t>
            </a:r>
            <a:r>
              <a:rPr lang="en-US" b="0" i="1" dirty="0">
                <a:solidFill>
                  <a:srgbClr val="FFFFFF"/>
                </a:solidFill>
                <a:latin typeface="Gill Sans"/>
                <a:cs typeface="Gill Sans"/>
              </a:rPr>
              <a:t>Beautiful Data</a:t>
            </a:r>
            <a:r>
              <a:rPr lang="en-US" b="0" dirty="0">
                <a:solidFill>
                  <a:srgbClr val="FFFFFF"/>
                </a:solidFill>
                <a:latin typeface="Gill Sans"/>
                <a:cs typeface="Gill Sans"/>
              </a:rPr>
              <a:t>, O’Reilly, 2009. </a:t>
            </a:r>
            <a:endParaRPr lang="en-US" sz="1050" b="0" dirty="0">
              <a:solidFill>
                <a:srgbClr val="FFFFFF"/>
              </a:solidFill>
              <a:latin typeface="Gill Sans"/>
              <a:cs typeface="Gill Sans"/>
            </a:endParaRPr>
          </a:p>
        </p:txBody>
      </p:sp>
    </p:spTree>
    <p:extLst>
      <p:ext uri="{BB962C8B-B14F-4D97-AF65-F5344CB8AC3E}">
        <p14:creationId xmlns:p14="http://schemas.microsoft.com/office/powerpoint/2010/main" val="180797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descr="C:\Documents and Settings\Jimmy Lin\Local Settings\Temporary Internet Files\Content.IE5\8DW3C1QH\MPj04228650000[1].jpg"/>
          <p:cNvPicPr>
            <a:picLocks noChangeAspect="1" noChangeArrowheads="1"/>
          </p:cNvPicPr>
          <p:nvPr/>
        </p:nvPicPr>
        <p:blipFill>
          <a:blip r:embed="rId2" cstate="print"/>
          <a:srcRect/>
          <a:stretch>
            <a:fillRect/>
          </a:stretch>
        </p:blipFill>
        <p:spPr bwMode="auto">
          <a:xfrm>
            <a:off x="-228600" y="-13600"/>
            <a:ext cx="10210800" cy="6885200"/>
          </a:xfrm>
          <a:prstGeom prst="rect">
            <a:avLst/>
          </a:prstGeom>
          <a:noFill/>
          <a:ln w="9525">
            <a:noFill/>
            <a:miter lim="800000"/>
            <a:headEnd/>
            <a:tailEnd/>
          </a:ln>
        </p:spPr>
      </p:pic>
      <p:sp>
        <p:nvSpPr>
          <p:cNvPr id="6" name="TextBox 5"/>
          <p:cNvSpPr txBox="1">
            <a:spLocks noChangeArrowheads="1"/>
          </p:cNvSpPr>
          <p:nvPr/>
        </p:nvSpPr>
        <p:spPr bwMode="auto">
          <a:xfrm>
            <a:off x="0" y="1828800"/>
            <a:ext cx="9144000" cy="584776"/>
          </a:xfrm>
          <a:prstGeom prst="rect">
            <a:avLst/>
          </a:prstGeom>
          <a:noFill/>
          <a:ln w="9525">
            <a:noFill/>
            <a:miter lim="800000"/>
            <a:headEnd/>
            <a:tailEnd/>
          </a:ln>
        </p:spPr>
        <p:txBody>
          <a:bodyPr>
            <a:spAutoFit/>
          </a:bodyPr>
          <a:lstStyle/>
          <a:p>
            <a:pPr algn="ctr"/>
            <a:r>
              <a:rPr lang="en-US" sz="3200" b="0" dirty="0">
                <a:solidFill>
                  <a:srgbClr val="FF0000"/>
                </a:solidFill>
                <a:latin typeface="Gill Sans"/>
                <a:cs typeface="Gill Sans"/>
              </a:rPr>
              <a:t>Relational</a:t>
            </a:r>
            <a:r>
              <a:rPr lang="en-US" sz="3200" b="0" dirty="0">
                <a:solidFill>
                  <a:schemeClr val="bg2"/>
                </a:solidFill>
                <a:latin typeface="Gill Sans"/>
                <a:cs typeface="Gill Sans"/>
              </a:rPr>
              <a:t> Joins</a:t>
            </a:r>
          </a:p>
        </p:txBody>
      </p:sp>
      <p:sp>
        <p:nvSpPr>
          <p:cNvPr id="5" name="TextBox 3"/>
          <p:cNvSpPr txBox="1">
            <a:spLocks noChangeArrowheads="1"/>
          </p:cNvSpPr>
          <p:nvPr/>
        </p:nvSpPr>
        <p:spPr bwMode="auto">
          <a:xfrm>
            <a:off x="0" y="6611938"/>
            <a:ext cx="2743200" cy="246221"/>
          </a:xfrm>
          <a:prstGeom prst="rect">
            <a:avLst/>
          </a:prstGeom>
          <a:noFill/>
          <a:ln w="9525">
            <a:noFill/>
            <a:miter lim="800000"/>
            <a:headEnd/>
            <a:tailEnd/>
          </a:ln>
        </p:spPr>
        <p:txBody>
          <a:bodyPr wrap="square">
            <a:spAutoFit/>
          </a:bodyPr>
          <a:lstStyle/>
          <a:p>
            <a:r>
              <a:rPr lang="en-US" sz="1000" b="0" dirty="0">
                <a:solidFill>
                  <a:schemeClr val="bg2"/>
                </a:solidFill>
              </a:rPr>
              <a:t>Source: Microsoft Office Clip Art</a:t>
            </a:r>
          </a:p>
        </p:txBody>
      </p:sp>
    </p:spTree>
    <p:extLst>
      <p:ext uri="{BB962C8B-B14F-4D97-AF65-F5344CB8AC3E}">
        <p14:creationId xmlns:p14="http://schemas.microsoft.com/office/powerpoint/2010/main" val="10347068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Flowchart: Collate 191"/>
          <p:cNvSpPr/>
          <p:nvPr/>
        </p:nvSpPr>
        <p:spPr>
          <a:xfrm rot="5400000">
            <a:off x="4381500" y="3390900"/>
            <a:ext cx="381000" cy="762000"/>
          </a:xfrm>
          <a:prstGeom prst="flowChartCollate">
            <a:avLst/>
          </a:prstGeom>
          <a:noFill/>
          <a:ln w="19050"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cxnSp>
        <p:nvCxnSpPr>
          <p:cNvPr id="208" name="Straight Arrow Connector 207"/>
          <p:cNvCxnSpPr/>
          <p:nvPr/>
        </p:nvCxnSpPr>
        <p:spPr>
          <a:xfrm>
            <a:off x="2514600" y="3733800"/>
            <a:ext cx="1447800" cy="1588"/>
          </a:xfrm>
          <a:prstGeom prst="straightConnector1">
            <a:avLst/>
          </a:prstGeom>
          <a:noFill/>
          <a:ln w="28575" cap="flat" cmpd="sng" algn="ctr">
            <a:solidFill>
              <a:sysClr val="windowText" lastClr="000000"/>
            </a:solidFill>
            <a:prstDash val="solid"/>
            <a:tailEnd type="arrow"/>
          </a:ln>
          <a:effectLst/>
        </p:spPr>
      </p:cxnSp>
      <p:cxnSp>
        <p:nvCxnSpPr>
          <p:cNvPr id="209" name="Straight Arrow Connector 208"/>
          <p:cNvCxnSpPr/>
          <p:nvPr/>
        </p:nvCxnSpPr>
        <p:spPr>
          <a:xfrm rot="5400000" flipH="1" flipV="1">
            <a:off x="2361803" y="3581003"/>
            <a:ext cx="304800" cy="794"/>
          </a:xfrm>
          <a:prstGeom prst="straightConnector1">
            <a:avLst/>
          </a:prstGeom>
          <a:noFill/>
          <a:ln w="28575" cap="flat" cmpd="sng" algn="ctr">
            <a:solidFill>
              <a:sysClr val="windowText" lastClr="000000"/>
            </a:solidFill>
            <a:prstDash val="solid"/>
            <a:tailEnd type="none"/>
          </a:ln>
          <a:effectLst/>
        </p:spPr>
      </p:cxnSp>
      <p:grpSp>
        <p:nvGrpSpPr>
          <p:cNvPr id="210" name="Group 209"/>
          <p:cNvGrpSpPr/>
          <p:nvPr/>
        </p:nvGrpSpPr>
        <p:grpSpPr>
          <a:xfrm flipH="1">
            <a:off x="5105400" y="3429000"/>
            <a:ext cx="1448594" cy="306388"/>
            <a:chOff x="5638006" y="3810000"/>
            <a:chExt cx="1448594" cy="306388"/>
          </a:xfrm>
        </p:grpSpPr>
        <p:cxnSp>
          <p:nvCxnSpPr>
            <p:cNvPr id="211" name="Straight Arrow Connector 210"/>
            <p:cNvCxnSpPr/>
            <p:nvPr/>
          </p:nvCxnSpPr>
          <p:spPr>
            <a:xfrm>
              <a:off x="5638800" y="4114800"/>
              <a:ext cx="1447800" cy="1588"/>
            </a:xfrm>
            <a:prstGeom prst="straightConnector1">
              <a:avLst/>
            </a:prstGeom>
            <a:noFill/>
            <a:ln w="28575" cap="flat" cmpd="sng" algn="ctr">
              <a:solidFill>
                <a:sysClr val="windowText" lastClr="000000"/>
              </a:solidFill>
              <a:prstDash val="solid"/>
              <a:tailEnd type="arrow"/>
            </a:ln>
            <a:effectLst/>
          </p:spPr>
        </p:cxnSp>
        <p:cxnSp>
          <p:nvCxnSpPr>
            <p:cNvPr id="212" name="Straight Arrow Connector 211"/>
            <p:cNvCxnSpPr/>
            <p:nvPr/>
          </p:nvCxnSpPr>
          <p:spPr>
            <a:xfrm rot="5400000" flipH="1" flipV="1">
              <a:off x="5486003" y="3962003"/>
              <a:ext cx="304800" cy="794"/>
            </a:xfrm>
            <a:prstGeom prst="straightConnector1">
              <a:avLst/>
            </a:prstGeom>
            <a:noFill/>
            <a:ln w="28575" cap="flat" cmpd="sng" algn="ctr">
              <a:solidFill>
                <a:sysClr val="windowText" lastClr="000000"/>
              </a:solidFill>
              <a:prstDash val="solid"/>
              <a:tailEnd type="none"/>
            </a:ln>
            <a:effectLst/>
          </p:spPr>
        </p:cxnSp>
      </p:grpSp>
      <p:cxnSp>
        <p:nvCxnSpPr>
          <p:cNvPr id="213" name="Straight Arrow Connector 212"/>
          <p:cNvCxnSpPr/>
          <p:nvPr/>
        </p:nvCxnSpPr>
        <p:spPr>
          <a:xfrm rot="5400000">
            <a:off x="4418806" y="4114006"/>
            <a:ext cx="304800" cy="1588"/>
          </a:xfrm>
          <a:prstGeom prst="straightConnector1">
            <a:avLst/>
          </a:prstGeom>
          <a:noFill/>
          <a:ln w="28575" cap="flat" cmpd="sng" algn="ctr">
            <a:solidFill>
              <a:sysClr val="windowText" lastClr="000000"/>
            </a:solidFill>
            <a:prstDash val="solid"/>
            <a:tailEnd type="arrow"/>
          </a:ln>
          <a:effectLst/>
        </p:spPr>
      </p:cxnSp>
      <p:grpSp>
        <p:nvGrpSpPr>
          <p:cNvPr id="216" name="Group 215"/>
          <p:cNvGrpSpPr/>
          <p:nvPr/>
        </p:nvGrpSpPr>
        <p:grpSpPr>
          <a:xfrm>
            <a:off x="1143000" y="1295400"/>
            <a:ext cx="2286000" cy="381000"/>
            <a:chOff x="1219200" y="1143000"/>
            <a:chExt cx="2286000" cy="381000"/>
          </a:xfrm>
        </p:grpSpPr>
        <p:sp>
          <p:nvSpPr>
            <p:cNvPr id="172" name="Rectangle 171"/>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14" name="TextBox 213"/>
            <p:cNvSpPr txBox="1"/>
            <p:nvPr/>
          </p:nvSpPr>
          <p:spPr>
            <a:xfrm>
              <a:off x="1219200" y="1143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1</a:t>
              </a:r>
            </a:p>
          </p:txBody>
        </p:sp>
        <p:sp>
          <p:nvSpPr>
            <p:cNvPr id="215" name="Rectangle 214"/>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17" name="Group 216"/>
          <p:cNvGrpSpPr/>
          <p:nvPr/>
        </p:nvGrpSpPr>
        <p:grpSpPr>
          <a:xfrm>
            <a:off x="1143000" y="1828800"/>
            <a:ext cx="2286000" cy="381000"/>
            <a:chOff x="1219200" y="1143000"/>
            <a:chExt cx="2286000" cy="381000"/>
          </a:xfrm>
        </p:grpSpPr>
        <p:sp>
          <p:nvSpPr>
            <p:cNvPr id="218" name="Rectangle 217"/>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19" name="TextBox 218"/>
            <p:cNvSpPr txBox="1"/>
            <p:nvPr/>
          </p:nvSpPr>
          <p:spPr>
            <a:xfrm>
              <a:off x="1219200" y="1143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2</a:t>
              </a:r>
            </a:p>
          </p:txBody>
        </p:sp>
        <p:sp>
          <p:nvSpPr>
            <p:cNvPr id="220" name="Rectangle 219"/>
            <p:cNvSpPr/>
            <p:nvPr/>
          </p:nvSpPr>
          <p:spPr>
            <a:xfrm>
              <a:off x="3124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21" name="Group 220"/>
          <p:cNvGrpSpPr/>
          <p:nvPr/>
        </p:nvGrpSpPr>
        <p:grpSpPr>
          <a:xfrm>
            <a:off x="1143000" y="2362200"/>
            <a:ext cx="2286000" cy="381000"/>
            <a:chOff x="1219200" y="1143000"/>
            <a:chExt cx="2286000" cy="381000"/>
          </a:xfrm>
        </p:grpSpPr>
        <p:sp>
          <p:nvSpPr>
            <p:cNvPr id="222" name="Rectangle 221"/>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23" name="TextBox 222"/>
            <p:cNvSpPr txBox="1"/>
            <p:nvPr/>
          </p:nvSpPr>
          <p:spPr>
            <a:xfrm>
              <a:off x="1219200" y="1143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3</a:t>
              </a:r>
            </a:p>
          </p:txBody>
        </p:sp>
        <p:sp>
          <p:nvSpPr>
            <p:cNvPr id="224" name="Rectangle 223"/>
            <p:cNvSpPr/>
            <p:nvPr/>
          </p:nvSpPr>
          <p:spPr>
            <a:xfrm>
              <a:off x="3124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25" name="Group 224"/>
          <p:cNvGrpSpPr/>
          <p:nvPr/>
        </p:nvGrpSpPr>
        <p:grpSpPr>
          <a:xfrm>
            <a:off x="1143000" y="2895600"/>
            <a:ext cx="2286000" cy="381000"/>
            <a:chOff x="1219200" y="1143000"/>
            <a:chExt cx="2286000" cy="381000"/>
          </a:xfrm>
        </p:grpSpPr>
        <p:sp>
          <p:nvSpPr>
            <p:cNvPr id="226" name="Rectangle 225"/>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27" name="TextBox 226"/>
            <p:cNvSpPr txBox="1"/>
            <p:nvPr/>
          </p:nvSpPr>
          <p:spPr>
            <a:xfrm>
              <a:off x="1219200" y="1143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4</a:t>
              </a:r>
            </a:p>
          </p:txBody>
        </p:sp>
        <p:sp>
          <p:nvSpPr>
            <p:cNvPr id="228" name="Rectangle 227"/>
            <p:cNvSpPr/>
            <p:nvPr/>
          </p:nvSpPr>
          <p:spPr>
            <a:xfrm>
              <a:off x="3124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29" name="Group 228"/>
          <p:cNvGrpSpPr/>
          <p:nvPr/>
        </p:nvGrpSpPr>
        <p:grpSpPr>
          <a:xfrm>
            <a:off x="5486400" y="1295400"/>
            <a:ext cx="2286000" cy="381000"/>
            <a:chOff x="3124200" y="1143000"/>
            <a:chExt cx="2286000" cy="381000"/>
          </a:xfrm>
        </p:grpSpPr>
        <p:sp>
          <p:nvSpPr>
            <p:cNvPr id="230" name="Rectangle 229"/>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31" name="TextBox 230"/>
            <p:cNvSpPr txBox="1"/>
            <p:nvPr/>
          </p:nvSpPr>
          <p:spPr>
            <a:xfrm>
              <a:off x="5013938" y="1143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1</a:t>
              </a:r>
            </a:p>
          </p:txBody>
        </p:sp>
        <p:sp>
          <p:nvSpPr>
            <p:cNvPr id="232" name="Rectangle 231"/>
            <p:cNvSpPr/>
            <p:nvPr/>
          </p:nvSpPr>
          <p:spPr>
            <a:xfrm>
              <a:off x="3124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33" name="Group 232"/>
          <p:cNvGrpSpPr/>
          <p:nvPr/>
        </p:nvGrpSpPr>
        <p:grpSpPr>
          <a:xfrm>
            <a:off x="5486400" y="1828800"/>
            <a:ext cx="2286000" cy="381000"/>
            <a:chOff x="3124200" y="1143000"/>
            <a:chExt cx="2286000" cy="381000"/>
          </a:xfrm>
        </p:grpSpPr>
        <p:sp>
          <p:nvSpPr>
            <p:cNvPr id="234" name="Rectangle 233"/>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35" name="TextBox 234"/>
            <p:cNvSpPr txBox="1"/>
            <p:nvPr/>
          </p:nvSpPr>
          <p:spPr>
            <a:xfrm>
              <a:off x="5013938" y="1143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2</a:t>
              </a:r>
            </a:p>
          </p:txBody>
        </p:sp>
        <p:sp>
          <p:nvSpPr>
            <p:cNvPr id="236" name="Rectangle 235"/>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37" name="Group 236"/>
          <p:cNvGrpSpPr/>
          <p:nvPr/>
        </p:nvGrpSpPr>
        <p:grpSpPr>
          <a:xfrm>
            <a:off x="5486400" y="2362200"/>
            <a:ext cx="2286000" cy="381000"/>
            <a:chOff x="3124200" y="1143000"/>
            <a:chExt cx="2286000" cy="381000"/>
          </a:xfrm>
        </p:grpSpPr>
        <p:sp>
          <p:nvSpPr>
            <p:cNvPr id="238" name="Rectangle 237"/>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39" name="TextBox 238"/>
            <p:cNvSpPr txBox="1"/>
            <p:nvPr/>
          </p:nvSpPr>
          <p:spPr>
            <a:xfrm>
              <a:off x="5013938" y="1143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3</a:t>
              </a:r>
            </a:p>
          </p:txBody>
        </p:sp>
        <p:sp>
          <p:nvSpPr>
            <p:cNvPr id="240" name="Rectangle 239"/>
            <p:cNvSpPr/>
            <p:nvPr/>
          </p:nvSpPr>
          <p:spPr>
            <a:xfrm>
              <a:off x="3124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41" name="Group 240"/>
          <p:cNvGrpSpPr/>
          <p:nvPr/>
        </p:nvGrpSpPr>
        <p:grpSpPr>
          <a:xfrm>
            <a:off x="5486400" y="2895600"/>
            <a:ext cx="2286000" cy="381000"/>
            <a:chOff x="3124200" y="1143000"/>
            <a:chExt cx="2286000" cy="381000"/>
          </a:xfrm>
        </p:grpSpPr>
        <p:sp>
          <p:nvSpPr>
            <p:cNvPr id="242" name="Rectangle 241"/>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43" name="TextBox 242"/>
            <p:cNvSpPr txBox="1"/>
            <p:nvPr/>
          </p:nvSpPr>
          <p:spPr>
            <a:xfrm>
              <a:off x="5013938" y="1143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4</a:t>
              </a:r>
            </a:p>
          </p:txBody>
        </p:sp>
        <p:sp>
          <p:nvSpPr>
            <p:cNvPr id="244" name="Rectangle 243"/>
            <p:cNvSpPr/>
            <p:nvPr/>
          </p:nvSpPr>
          <p:spPr>
            <a:xfrm>
              <a:off x="3124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53" name="Group 252"/>
          <p:cNvGrpSpPr/>
          <p:nvPr/>
        </p:nvGrpSpPr>
        <p:grpSpPr>
          <a:xfrm>
            <a:off x="2514600" y="4419600"/>
            <a:ext cx="2286000" cy="381000"/>
            <a:chOff x="1219200" y="1143000"/>
            <a:chExt cx="2286000" cy="381000"/>
          </a:xfrm>
        </p:grpSpPr>
        <p:sp>
          <p:nvSpPr>
            <p:cNvPr id="254" name="Rectangle 253"/>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55" name="TextBox 254"/>
            <p:cNvSpPr txBox="1"/>
            <p:nvPr/>
          </p:nvSpPr>
          <p:spPr>
            <a:xfrm>
              <a:off x="1219200" y="1143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1</a:t>
              </a:r>
            </a:p>
          </p:txBody>
        </p:sp>
        <p:sp>
          <p:nvSpPr>
            <p:cNvPr id="256" name="Rectangle 255"/>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57" name="Group 256"/>
          <p:cNvGrpSpPr/>
          <p:nvPr/>
        </p:nvGrpSpPr>
        <p:grpSpPr>
          <a:xfrm>
            <a:off x="4419600" y="4419600"/>
            <a:ext cx="2286000" cy="381000"/>
            <a:chOff x="3124200" y="1143000"/>
            <a:chExt cx="2286000" cy="381000"/>
          </a:xfrm>
        </p:grpSpPr>
        <p:sp>
          <p:nvSpPr>
            <p:cNvPr id="258" name="Rectangle 257"/>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59" name="TextBox 258"/>
            <p:cNvSpPr txBox="1"/>
            <p:nvPr/>
          </p:nvSpPr>
          <p:spPr>
            <a:xfrm>
              <a:off x="5013938" y="1143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2</a:t>
              </a:r>
            </a:p>
          </p:txBody>
        </p:sp>
        <p:sp>
          <p:nvSpPr>
            <p:cNvPr id="260" name="Rectangle 259"/>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61" name="Group 260"/>
          <p:cNvGrpSpPr/>
          <p:nvPr/>
        </p:nvGrpSpPr>
        <p:grpSpPr>
          <a:xfrm>
            <a:off x="2514600" y="4953000"/>
            <a:ext cx="2286000" cy="381000"/>
            <a:chOff x="1219200" y="1143000"/>
            <a:chExt cx="2286000" cy="381000"/>
          </a:xfrm>
        </p:grpSpPr>
        <p:sp>
          <p:nvSpPr>
            <p:cNvPr id="262" name="Rectangle 261"/>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63" name="TextBox 262"/>
            <p:cNvSpPr txBox="1"/>
            <p:nvPr/>
          </p:nvSpPr>
          <p:spPr>
            <a:xfrm>
              <a:off x="1219200" y="1143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2</a:t>
              </a:r>
            </a:p>
          </p:txBody>
        </p:sp>
        <p:sp>
          <p:nvSpPr>
            <p:cNvPr id="264" name="Rectangle 263"/>
            <p:cNvSpPr/>
            <p:nvPr/>
          </p:nvSpPr>
          <p:spPr>
            <a:xfrm>
              <a:off x="3124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65" name="Group 264"/>
          <p:cNvGrpSpPr/>
          <p:nvPr/>
        </p:nvGrpSpPr>
        <p:grpSpPr>
          <a:xfrm>
            <a:off x="4419600" y="4953000"/>
            <a:ext cx="2286000" cy="381000"/>
            <a:chOff x="3124200" y="1143000"/>
            <a:chExt cx="2286000" cy="381000"/>
          </a:xfrm>
        </p:grpSpPr>
        <p:sp>
          <p:nvSpPr>
            <p:cNvPr id="266" name="Rectangle 265"/>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67" name="TextBox 266"/>
            <p:cNvSpPr txBox="1"/>
            <p:nvPr/>
          </p:nvSpPr>
          <p:spPr>
            <a:xfrm>
              <a:off x="5013938" y="1143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4</a:t>
              </a:r>
            </a:p>
          </p:txBody>
        </p:sp>
        <p:sp>
          <p:nvSpPr>
            <p:cNvPr id="268" name="Rectangle 267"/>
            <p:cNvSpPr/>
            <p:nvPr/>
          </p:nvSpPr>
          <p:spPr>
            <a:xfrm>
              <a:off x="3124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69" name="Group 268"/>
          <p:cNvGrpSpPr/>
          <p:nvPr/>
        </p:nvGrpSpPr>
        <p:grpSpPr>
          <a:xfrm>
            <a:off x="2514600" y="5486400"/>
            <a:ext cx="2286000" cy="381000"/>
            <a:chOff x="1219200" y="1143000"/>
            <a:chExt cx="2286000" cy="381000"/>
          </a:xfrm>
        </p:grpSpPr>
        <p:sp>
          <p:nvSpPr>
            <p:cNvPr id="270" name="Rectangle 269"/>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71" name="TextBox 270"/>
            <p:cNvSpPr txBox="1"/>
            <p:nvPr/>
          </p:nvSpPr>
          <p:spPr>
            <a:xfrm>
              <a:off x="1219200" y="1143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3</a:t>
              </a:r>
            </a:p>
          </p:txBody>
        </p:sp>
        <p:sp>
          <p:nvSpPr>
            <p:cNvPr id="272" name="Rectangle 271"/>
            <p:cNvSpPr/>
            <p:nvPr/>
          </p:nvSpPr>
          <p:spPr>
            <a:xfrm>
              <a:off x="3124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73" name="Group 272"/>
          <p:cNvGrpSpPr/>
          <p:nvPr/>
        </p:nvGrpSpPr>
        <p:grpSpPr>
          <a:xfrm>
            <a:off x="4419600" y="5486400"/>
            <a:ext cx="2286000" cy="381000"/>
            <a:chOff x="3124200" y="1143000"/>
            <a:chExt cx="2286000" cy="381000"/>
          </a:xfrm>
        </p:grpSpPr>
        <p:sp>
          <p:nvSpPr>
            <p:cNvPr id="274" name="Rectangle 273"/>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75" name="TextBox 274"/>
            <p:cNvSpPr txBox="1"/>
            <p:nvPr/>
          </p:nvSpPr>
          <p:spPr>
            <a:xfrm>
              <a:off x="5013938" y="1143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1</a:t>
              </a:r>
            </a:p>
          </p:txBody>
        </p:sp>
        <p:sp>
          <p:nvSpPr>
            <p:cNvPr id="276" name="Rectangle 275"/>
            <p:cNvSpPr/>
            <p:nvPr/>
          </p:nvSpPr>
          <p:spPr>
            <a:xfrm>
              <a:off x="3124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77" name="Group 276"/>
          <p:cNvGrpSpPr/>
          <p:nvPr/>
        </p:nvGrpSpPr>
        <p:grpSpPr>
          <a:xfrm>
            <a:off x="2514600" y="6019800"/>
            <a:ext cx="2286000" cy="381000"/>
            <a:chOff x="1219200" y="1143000"/>
            <a:chExt cx="2286000" cy="381000"/>
          </a:xfrm>
        </p:grpSpPr>
        <p:sp>
          <p:nvSpPr>
            <p:cNvPr id="278" name="Rectangle 277"/>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79" name="TextBox 278"/>
            <p:cNvSpPr txBox="1"/>
            <p:nvPr/>
          </p:nvSpPr>
          <p:spPr>
            <a:xfrm>
              <a:off x="1219200" y="1143000"/>
              <a:ext cx="407484" cy="338554"/>
            </a:xfrm>
            <a:prstGeom prst="rect">
              <a:avLst/>
            </a:prstGeom>
            <a:noFill/>
          </p:spPr>
          <p:txBody>
            <a:bodyPr wrap="none" rtlCol="0">
              <a:spAutoFit/>
            </a:bodyPr>
            <a:lstStyle/>
            <a:p>
              <a:pPr lvl="0"/>
              <a:r>
                <a:rPr lang="en-US" b="0" kern="0" dirty="0">
                  <a:solidFill>
                    <a:schemeClr val="bg1"/>
                  </a:solidFill>
                  <a:latin typeface="+mn-lt"/>
                </a:rPr>
                <a:t>R</a:t>
              </a:r>
              <a:r>
                <a:rPr lang="en-US" b="0" kern="0" baseline="-25000" dirty="0">
                  <a:solidFill>
                    <a:schemeClr val="bg1"/>
                  </a:solidFill>
                  <a:latin typeface="+mn-lt"/>
                </a:rPr>
                <a:t>4</a:t>
              </a:r>
            </a:p>
          </p:txBody>
        </p:sp>
        <p:sp>
          <p:nvSpPr>
            <p:cNvPr id="280" name="Rectangle 279"/>
            <p:cNvSpPr/>
            <p:nvPr/>
          </p:nvSpPr>
          <p:spPr>
            <a:xfrm>
              <a:off x="3124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grpSp>
        <p:nvGrpSpPr>
          <p:cNvPr id="281" name="Group 280"/>
          <p:cNvGrpSpPr/>
          <p:nvPr/>
        </p:nvGrpSpPr>
        <p:grpSpPr>
          <a:xfrm>
            <a:off x="4419600" y="6019800"/>
            <a:ext cx="2286000" cy="381000"/>
            <a:chOff x="3124200" y="1143000"/>
            <a:chExt cx="2286000" cy="381000"/>
          </a:xfrm>
        </p:grpSpPr>
        <p:sp>
          <p:nvSpPr>
            <p:cNvPr id="282" name="Rectangle 281"/>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sp>
          <p:nvSpPr>
            <p:cNvPr id="283" name="TextBox 282"/>
            <p:cNvSpPr txBox="1"/>
            <p:nvPr/>
          </p:nvSpPr>
          <p:spPr>
            <a:xfrm>
              <a:off x="5013938" y="1143000"/>
              <a:ext cx="396262" cy="338554"/>
            </a:xfrm>
            <a:prstGeom prst="rect">
              <a:avLst/>
            </a:prstGeom>
            <a:noFill/>
          </p:spPr>
          <p:txBody>
            <a:bodyPr wrap="none" rtlCol="0">
              <a:spAutoFit/>
            </a:bodyPr>
            <a:lstStyle/>
            <a:p>
              <a:pPr lvl="0"/>
              <a:r>
                <a:rPr lang="en-US" b="0" kern="0" dirty="0">
                  <a:solidFill>
                    <a:schemeClr val="bg1"/>
                  </a:solidFill>
                  <a:latin typeface="+mn-lt"/>
                </a:rPr>
                <a:t>S</a:t>
              </a:r>
              <a:r>
                <a:rPr lang="en-US" b="0" kern="0" baseline="-25000" dirty="0">
                  <a:solidFill>
                    <a:schemeClr val="bg1"/>
                  </a:solidFill>
                  <a:latin typeface="+mn-lt"/>
                </a:rPr>
                <a:t>3</a:t>
              </a:r>
            </a:p>
          </p:txBody>
        </p:sp>
        <p:sp>
          <p:nvSpPr>
            <p:cNvPr id="284" name="Rectangle 283"/>
            <p:cNvSpPr/>
            <p:nvPr/>
          </p:nvSpPr>
          <p:spPr>
            <a:xfrm>
              <a:off x="3124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Calibri"/>
                <a:ea typeface="+mn-ea"/>
                <a:cs typeface="+mn-cs"/>
              </a:endParaRPr>
            </a:p>
          </p:txBody>
        </p:sp>
      </p:grpSp>
      <p:sp>
        <p:nvSpPr>
          <p:cNvPr id="7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Relational Joins</a:t>
            </a:r>
          </a:p>
        </p:txBody>
      </p:sp>
      <p:sp>
        <p:nvSpPr>
          <p:cNvPr id="75" name="TextBox 74"/>
          <p:cNvSpPr txBox="1"/>
          <p:nvPr/>
        </p:nvSpPr>
        <p:spPr>
          <a:xfrm>
            <a:off x="0" y="6457890"/>
            <a:ext cx="9144000" cy="369332"/>
          </a:xfrm>
          <a:prstGeom prst="rect">
            <a:avLst/>
          </a:prstGeom>
          <a:noFill/>
        </p:spPr>
        <p:txBody>
          <a:bodyPr wrap="square" rtlCol="0">
            <a:spAutoFit/>
          </a:bodyPr>
          <a:lstStyle/>
          <a:p>
            <a:pPr algn="ctr"/>
            <a:r>
              <a:rPr lang="en-US" sz="1800" b="0" dirty="0">
                <a:solidFill>
                  <a:schemeClr val="bg1"/>
                </a:solidFill>
                <a:latin typeface="Gill Sans"/>
                <a:cs typeface="Gill Sans"/>
              </a:rPr>
              <a:t>(More precisely, an inner join)</a:t>
            </a:r>
          </a:p>
        </p:txBody>
      </p:sp>
    </p:spTree>
    <p:extLst>
      <p:ext uri="{BB962C8B-B14F-4D97-AF65-F5344CB8AC3E}">
        <p14:creationId xmlns:p14="http://schemas.microsoft.com/office/powerpoint/2010/main" val="39793628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6103938" y="4419600"/>
            <a:ext cx="1499961" cy="397545"/>
          </a:xfrm>
          <a:prstGeom prst="rect">
            <a:avLst/>
          </a:prstGeom>
          <a:noFill/>
          <a:ln w="9525">
            <a:noFill/>
            <a:miter lim="800000"/>
            <a:headEnd/>
            <a:tailEnd/>
          </a:ln>
        </p:spPr>
        <p:txBody>
          <a:bodyPr wrap="none" lIns="90488" tIns="44450" rIns="90488" bIns="44450">
            <a:spAutoFit/>
          </a:bodyPr>
          <a:lstStyle/>
          <a:p>
            <a:r>
              <a:rPr lang="en-US" sz="2000" b="0">
                <a:solidFill>
                  <a:schemeClr val="bg1"/>
                </a:solidFill>
                <a:latin typeface="Gill Sans"/>
                <a:cs typeface="Gill Sans"/>
              </a:rPr>
              <a:t>One-to-One</a:t>
            </a:r>
          </a:p>
        </p:txBody>
      </p:sp>
      <p:sp>
        <p:nvSpPr>
          <p:cNvPr id="5" name="Rectangle 22"/>
          <p:cNvSpPr>
            <a:spLocks noChangeArrowheads="1"/>
          </p:cNvSpPr>
          <p:nvPr/>
        </p:nvSpPr>
        <p:spPr bwMode="auto">
          <a:xfrm>
            <a:off x="3810000" y="4419600"/>
            <a:ext cx="1582866" cy="397545"/>
          </a:xfrm>
          <a:prstGeom prst="rect">
            <a:avLst/>
          </a:prstGeom>
          <a:noFill/>
          <a:ln w="9525">
            <a:noFill/>
            <a:miter lim="800000"/>
            <a:headEnd/>
            <a:tailEnd/>
          </a:ln>
        </p:spPr>
        <p:txBody>
          <a:bodyPr wrap="none" lIns="90488" tIns="44450" rIns="90488" bIns="44450">
            <a:spAutoFit/>
          </a:bodyPr>
          <a:lstStyle/>
          <a:p>
            <a:r>
              <a:rPr lang="en-US" sz="2000" b="0">
                <a:solidFill>
                  <a:schemeClr val="bg1"/>
                </a:solidFill>
                <a:latin typeface="Gill Sans"/>
                <a:cs typeface="Gill Sans"/>
              </a:rPr>
              <a:t>One-to-Many</a:t>
            </a:r>
          </a:p>
        </p:txBody>
      </p:sp>
      <p:sp>
        <p:nvSpPr>
          <p:cNvPr id="6" name="Rectangle 42"/>
          <p:cNvSpPr>
            <a:spLocks noChangeArrowheads="1"/>
          </p:cNvSpPr>
          <p:nvPr/>
        </p:nvSpPr>
        <p:spPr bwMode="auto">
          <a:xfrm>
            <a:off x="1524000" y="4432300"/>
            <a:ext cx="1905000" cy="397545"/>
          </a:xfrm>
          <a:prstGeom prst="rect">
            <a:avLst/>
          </a:prstGeom>
          <a:noFill/>
          <a:ln w="9525">
            <a:noFill/>
            <a:miter lim="800000"/>
            <a:headEnd/>
            <a:tailEnd/>
          </a:ln>
        </p:spPr>
        <p:txBody>
          <a:bodyPr lIns="90488" tIns="44450" rIns="90488" bIns="44450">
            <a:spAutoFit/>
          </a:bodyPr>
          <a:lstStyle/>
          <a:p>
            <a:pPr algn="ctr"/>
            <a:r>
              <a:rPr lang="en-US" sz="2000" b="0">
                <a:solidFill>
                  <a:schemeClr val="bg1"/>
                </a:solidFill>
                <a:latin typeface="Gill Sans"/>
                <a:cs typeface="Gill Sans"/>
              </a:rPr>
              <a:t>Many-to-Many</a:t>
            </a:r>
          </a:p>
        </p:txBody>
      </p:sp>
      <p:sp>
        <p:nvSpPr>
          <p:cNvPr id="7" name="Oval 9"/>
          <p:cNvSpPr>
            <a:spLocks noChangeArrowheads="1"/>
          </p:cNvSpPr>
          <p:nvPr/>
        </p:nvSpPr>
        <p:spPr bwMode="auto">
          <a:xfrm>
            <a:off x="1981200" y="2133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8" name="Oval 10"/>
          <p:cNvSpPr>
            <a:spLocks noChangeArrowheads="1"/>
          </p:cNvSpPr>
          <p:nvPr/>
        </p:nvSpPr>
        <p:spPr bwMode="auto">
          <a:xfrm>
            <a:off x="2743200" y="2133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9" name="Oval 11"/>
          <p:cNvSpPr>
            <a:spLocks noChangeArrowheads="1"/>
          </p:cNvSpPr>
          <p:nvPr/>
        </p:nvSpPr>
        <p:spPr bwMode="auto">
          <a:xfrm>
            <a:off x="1981200" y="2514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0" name="Oval 12"/>
          <p:cNvSpPr>
            <a:spLocks noChangeArrowheads="1"/>
          </p:cNvSpPr>
          <p:nvPr/>
        </p:nvSpPr>
        <p:spPr bwMode="auto">
          <a:xfrm>
            <a:off x="2743200" y="2514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1" name="Oval 13"/>
          <p:cNvSpPr>
            <a:spLocks noChangeArrowheads="1"/>
          </p:cNvSpPr>
          <p:nvPr/>
        </p:nvSpPr>
        <p:spPr bwMode="auto">
          <a:xfrm>
            <a:off x="1981200" y="2895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2" name="Oval 14"/>
          <p:cNvSpPr>
            <a:spLocks noChangeArrowheads="1"/>
          </p:cNvSpPr>
          <p:nvPr/>
        </p:nvSpPr>
        <p:spPr bwMode="auto">
          <a:xfrm>
            <a:off x="2743200" y="2895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3" name="Oval 15"/>
          <p:cNvSpPr>
            <a:spLocks noChangeArrowheads="1"/>
          </p:cNvSpPr>
          <p:nvPr/>
        </p:nvSpPr>
        <p:spPr bwMode="auto">
          <a:xfrm>
            <a:off x="1981200" y="3276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4" name="Oval 16"/>
          <p:cNvSpPr>
            <a:spLocks noChangeArrowheads="1"/>
          </p:cNvSpPr>
          <p:nvPr/>
        </p:nvSpPr>
        <p:spPr bwMode="auto">
          <a:xfrm>
            <a:off x="2743200" y="3276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5" name="Oval 17"/>
          <p:cNvSpPr>
            <a:spLocks noChangeArrowheads="1"/>
          </p:cNvSpPr>
          <p:nvPr/>
        </p:nvSpPr>
        <p:spPr bwMode="auto">
          <a:xfrm>
            <a:off x="1981200" y="3657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6" name="Oval 18"/>
          <p:cNvSpPr>
            <a:spLocks noChangeArrowheads="1"/>
          </p:cNvSpPr>
          <p:nvPr/>
        </p:nvSpPr>
        <p:spPr bwMode="auto">
          <a:xfrm>
            <a:off x="2743200" y="3657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7" name="Oval 19"/>
          <p:cNvSpPr>
            <a:spLocks noChangeArrowheads="1"/>
          </p:cNvSpPr>
          <p:nvPr/>
        </p:nvSpPr>
        <p:spPr bwMode="auto">
          <a:xfrm>
            <a:off x="1981200" y="4038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8" name="Oval 20"/>
          <p:cNvSpPr>
            <a:spLocks noChangeArrowheads="1"/>
          </p:cNvSpPr>
          <p:nvPr/>
        </p:nvSpPr>
        <p:spPr bwMode="auto">
          <a:xfrm>
            <a:off x="2743200" y="4038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19" name="Oval 21"/>
          <p:cNvSpPr>
            <a:spLocks noChangeArrowheads="1"/>
          </p:cNvSpPr>
          <p:nvPr/>
        </p:nvSpPr>
        <p:spPr bwMode="auto">
          <a:xfrm>
            <a:off x="4191000" y="2133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0" name="Oval 22"/>
          <p:cNvSpPr>
            <a:spLocks noChangeArrowheads="1"/>
          </p:cNvSpPr>
          <p:nvPr/>
        </p:nvSpPr>
        <p:spPr bwMode="auto">
          <a:xfrm>
            <a:off x="4953000" y="2133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1" name="Oval 24"/>
          <p:cNvSpPr>
            <a:spLocks noChangeArrowheads="1"/>
          </p:cNvSpPr>
          <p:nvPr/>
        </p:nvSpPr>
        <p:spPr bwMode="auto">
          <a:xfrm>
            <a:off x="4953000" y="2514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2" name="Oval 25"/>
          <p:cNvSpPr>
            <a:spLocks noChangeArrowheads="1"/>
          </p:cNvSpPr>
          <p:nvPr/>
        </p:nvSpPr>
        <p:spPr bwMode="auto">
          <a:xfrm>
            <a:off x="4191000" y="2895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3" name="Oval 26"/>
          <p:cNvSpPr>
            <a:spLocks noChangeArrowheads="1"/>
          </p:cNvSpPr>
          <p:nvPr/>
        </p:nvSpPr>
        <p:spPr bwMode="auto">
          <a:xfrm>
            <a:off x="4953000" y="2895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4" name="Oval 28"/>
          <p:cNvSpPr>
            <a:spLocks noChangeArrowheads="1"/>
          </p:cNvSpPr>
          <p:nvPr/>
        </p:nvSpPr>
        <p:spPr bwMode="auto">
          <a:xfrm>
            <a:off x="4953000" y="3276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5" name="Oval 29"/>
          <p:cNvSpPr>
            <a:spLocks noChangeArrowheads="1"/>
          </p:cNvSpPr>
          <p:nvPr/>
        </p:nvSpPr>
        <p:spPr bwMode="auto">
          <a:xfrm>
            <a:off x="4191000" y="3657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6" name="Oval 30"/>
          <p:cNvSpPr>
            <a:spLocks noChangeArrowheads="1"/>
          </p:cNvSpPr>
          <p:nvPr/>
        </p:nvSpPr>
        <p:spPr bwMode="auto">
          <a:xfrm>
            <a:off x="4953000" y="3657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7" name="Oval 32"/>
          <p:cNvSpPr>
            <a:spLocks noChangeArrowheads="1"/>
          </p:cNvSpPr>
          <p:nvPr/>
        </p:nvSpPr>
        <p:spPr bwMode="auto">
          <a:xfrm>
            <a:off x="4953000" y="4038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8" name="Oval 33"/>
          <p:cNvSpPr>
            <a:spLocks noChangeArrowheads="1"/>
          </p:cNvSpPr>
          <p:nvPr/>
        </p:nvSpPr>
        <p:spPr bwMode="auto">
          <a:xfrm>
            <a:off x="6408738" y="2133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29" name="Oval 34"/>
          <p:cNvSpPr>
            <a:spLocks noChangeArrowheads="1"/>
          </p:cNvSpPr>
          <p:nvPr/>
        </p:nvSpPr>
        <p:spPr bwMode="auto">
          <a:xfrm>
            <a:off x="7170738" y="2133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0" name="Oval 35"/>
          <p:cNvSpPr>
            <a:spLocks noChangeArrowheads="1"/>
          </p:cNvSpPr>
          <p:nvPr/>
        </p:nvSpPr>
        <p:spPr bwMode="auto">
          <a:xfrm>
            <a:off x="6408738" y="2514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1" name="Oval 36"/>
          <p:cNvSpPr>
            <a:spLocks noChangeArrowheads="1"/>
          </p:cNvSpPr>
          <p:nvPr/>
        </p:nvSpPr>
        <p:spPr bwMode="auto">
          <a:xfrm>
            <a:off x="7170738" y="2514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2" name="Oval 37"/>
          <p:cNvSpPr>
            <a:spLocks noChangeArrowheads="1"/>
          </p:cNvSpPr>
          <p:nvPr/>
        </p:nvSpPr>
        <p:spPr bwMode="auto">
          <a:xfrm>
            <a:off x="6408738" y="2895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3" name="Oval 38"/>
          <p:cNvSpPr>
            <a:spLocks noChangeArrowheads="1"/>
          </p:cNvSpPr>
          <p:nvPr/>
        </p:nvSpPr>
        <p:spPr bwMode="auto">
          <a:xfrm>
            <a:off x="7170738" y="2895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4" name="Oval 39"/>
          <p:cNvSpPr>
            <a:spLocks noChangeArrowheads="1"/>
          </p:cNvSpPr>
          <p:nvPr/>
        </p:nvSpPr>
        <p:spPr bwMode="auto">
          <a:xfrm>
            <a:off x="6408738" y="3276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5" name="Oval 40"/>
          <p:cNvSpPr>
            <a:spLocks noChangeArrowheads="1"/>
          </p:cNvSpPr>
          <p:nvPr/>
        </p:nvSpPr>
        <p:spPr bwMode="auto">
          <a:xfrm>
            <a:off x="7170738" y="3276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6" name="Oval 41"/>
          <p:cNvSpPr>
            <a:spLocks noChangeArrowheads="1"/>
          </p:cNvSpPr>
          <p:nvPr/>
        </p:nvSpPr>
        <p:spPr bwMode="auto">
          <a:xfrm>
            <a:off x="6408738" y="3657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7" name="Oval 42"/>
          <p:cNvSpPr>
            <a:spLocks noChangeArrowheads="1"/>
          </p:cNvSpPr>
          <p:nvPr/>
        </p:nvSpPr>
        <p:spPr bwMode="auto">
          <a:xfrm>
            <a:off x="7170738" y="3657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8" name="Oval 43"/>
          <p:cNvSpPr>
            <a:spLocks noChangeArrowheads="1"/>
          </p:cNvSpPr>
          <p:nvPr/>
        </p:nvSpPr>
        <p:spPr bwMode="auto">
          <a:xfrm>
            <a:off x="6408738" y="4038600"/>
            <a:ext cx="152400" cy="152400"/>
          </a:xfrm>
          <a:prstGeom prst="ellipse">
            <a:avLst/>
          </a:prstGeom>
          <a:solidFill>
            <a:schemeClr val="bg1"/>
          </a:solidFill>
          <a:ln w="9525" algn="ctr">
            <a:solidFill>
              <a:schemeClr val="bg1"/>
            </a:solidFill>
            <a:round/>
            <a:headEnd/>
            <a:tailEnd/>
          </a:ln>
        </p:spPr>
        <p:txBody>
          <a:bodyPr/>
          <a:lstStyle/>
          <a:p>
            <a:endParaRPr lang="en-US"/>
          </a:p>
        </p:txBody>
      </p:sp>
      <p:sp>
        <p:nvSpPr>
          <p:cNvPr id="39" name="Oval 44"/>
          <p:cNvSpPr>
            <a:spLocks noChangeArrowheads="1"/>
          </p:cNvSpPr>
          <p:nvPr/>
        </p:nvSpPr>
        <p:spPr bwMode="auto">
          <a:xfrm>
            <a:off x="7170738" y="4038600"/>
            <a:ext cx="152400" cy="152400"/>
          </a:xfrm>
          <a:prstGeom prst="ellipse">
            <a:avLst/>
          </a:prstGeom>
          <a:solidFill>
            <a:schemeClr val="bg1"/>
          </a:solidFill>
          <a:ln w="9525" algn="ctr">
            <a:solidFill>
              <a:schemeClr val="bg1"/>
            </a:solidFill>
            <a:round/>
            <a:headEnd/>
            <a:tailEnd/>
          </a:ln>
        </p:spPr>
        <p:txBody>
          <a:bodyPr/>
          <a:lstStyle/>
          <a:p>
            <a:endParaRPr lang="en-US"/>
          </a:p>
        </p:txBody>
      </p:sp>
      <p:cxnSp>
        <p:nvCxnSpPr>
          <p:cNvPr id="40" name="Straight Connector 49"/>
          <p:cNvCxnSpPr>
            <a:cxnSpLocks noChangeShapeType="1"/>
            <a:stCxn id="7" idx="5"/>
            <a:endCxn id="12" idx="1"/>
          </p:cNvCxnSpPr>
          <p:nvPr/>
        </p:nvCxnSpPr>
        <p:spPr bwMode="auto">
          <a:xfrm rot="16200000" flipH="1">
            <a:off x="2111375" y="2263775"/>
            <a:ext cx="654050" cy="654050"/>
          </a:xfrm>
          <a:prstGeom prst="line">
            <a:avLst/>
          </a:prstGeom>
          <a:noFill/>
          <a:ln w="25400" algn="ctr">
            <a:solidFill>
              <a:schemeClr val="bg1"/>
            </a:solidFill>
            <a:round/>
            <a:headEnd/>
            <a:tailEnd/>
          </a:ln>
        </p:spPr>
      </p:cxnSp>
      <p:cxnSp>
        <p:nvCxnSpPr>
          <p:cNvPr id="41" name="Straight Connector 51"/>
          <p:cNvCxnSpPr>
            <a:cxnSpLocks noChangeShapeType="1"/>
            <a:stCxn id="7" idx="5"/>
            <a:endCxn id="10" idx="2"/>
          </p:cNvCxnSpPr>
          <p:nvPr/>
        </p:nvCxnSpPr>
        <p:spPr bwMode="auto">
          <a:xfrm rot="16200000" flipH="1">
            <a:off x="2263775" y="2111375"/>
            <a:ext cx="327025" cy="631825"/>
          </a:xfrm>
          <a:prstGeom prst="line">
            <a:avLst/>
          </a:prstGeom>
          <a:noFill/>
          <a:ln w="25400" algn="ctr">
            <a:solidFill>
              <a:schemeClr val="bg1"/>
            </a:solidFill>
            <a:round/>
            <a:headEnd/>
            <a:tailEnd/>
          </a:ln>
        </p:spPr>
      </p:cxnSp>
      <p:cxnSp>
        <p:nvCxnSpPr>
          <p:cNvPr id="42" name="Straight Connector 54"/>
          <p:cNvCxnSpPr>
            <a:cxnSpLocks noChangeShapeType="1"/>
            <a:stCxn id="7" idx="5"/>
            <a:endCxn id="14" idx="1"/>
          </p:cNvCxnSpPr>
          <p:nvPr/>
        </p:nvCxnSpPr>
        <p:spPr bwMode="auto">
          <a:xfrm rot="16200000" flipH="1">
            <a:off x="1920875" y="2454275"/>
            <a:ext cx="1035050" cy="654050"/>
          </a:xfrm>
          <a:prstGeom prst="line">
            <a:avLst/>
          </a:prstGeom>
          <a:noFill/>
          <a:ln w="25400" algn="ctr">
            <a:solidFill>
              <a:schemeClr val="bg1"/>
            </a:solidFill>
            <a:round/>
            <a:headEnd/>
            <a:tailEnd/>
          </a:ln>
        </p:spPr>
      </p:cxnSp>
      <p:cxnSp>
        <p:nvCxnSpPr>
          <p:cNvPr id="43" name="Straight Connector 57"/>
          <p:cNvCxnSpPr>
            <a:cxnSpLocks noChangeShapeType="1"/>
            <a:stCxn id="13" idx="6"/>
            <a:endCxn id="12" idx="2"/>
          </p:cNvCxnSpPr>
          <p:nvPr/>
        </p:nvCxnSpPr>
        <p:spPr bwMode="auto">
          <a:xfrm flipV="1">
            <a:off x="2133600" y="2971800"/>
            <a:ext cx="609600" cy="381000"/>
          </a:xfrm>
          <a:prstGeom prst="line">
            <a:avLst/>
          </a:prstGeom>
          <a:noFill/>
          <a:ln w="25400" algn="ctr">
            <a:solidFill>
              <a:schemeClr val="bg1"/>
            </a:solidFill>
            <a:round/>
            <a:headEnd/>
            <a:tailEnd/>
          </a:ln>
        </p:spPr>
      </p:cxnSp>
      <p:cxnSp>
        <p:nvCxnSpPr>
          <p:cNvPr id="44" name="Straight Connector 60"/>
          <p:cNvCxnSpPr>
            <a:cxnSpLocks noChangeShapeType="1"/>
            <a:stCxn id="17" idx="7"/>
            <a:endCxn id="12" idx="3"/>
          </p:cNvCxnSpPr>
          <p:nvPr/>
        </p:nvCxnSpPr>
        <p:spPr bwMode="auto">
          <a:xfrm rot="5400000" flipH="1" flipV="1">
            <a:off x="1920875" y="3216275"/>
            <a:ext cx="1035050" cy="654050"/>
          </a:xfrm>
          <a:prstGeom prst="line">
            <a:avLst/>
          </a:prstGeom>
          <a:noFill/>
          <a:ln w="25400" algn="ctr">
            <a:solidFill>
              <a:schemeClr val="bg1"/>
            </a:solidFill>
            <a:round/>
            <a:headEnd/>
            <a:tailEnd/>
          </a:ln>
        </p:spPr>
      </p:cxnSp>
      <p:cxnSp>
        <p:nvCxnSpPr>
          <p:cNvPr id="45" name="Straight Connector 64"/>
          <p:cNvCxnSpPr>
            <a:cxnSpLocks noChangeShapeType="1"/>
            <a:stCxn id="8" idx="3"/>
            <a:endCxn id="11" idx="6"/>
          </p:cNvCxnSpPr>
          <p:nvPr/>
        </p:nvCxnSpPr>
        <p:spPr bwMode="auto">
          <a:xfrm rot="5400000">
            <a:off x="2095500" y="2301875"/>
            <a:ext cx="708025" cy="631825"/>
          </a:xfrm>
          <a:prstGeom prst="line">
            <a:avLst/>
          </a:prstGeom>
          <a:noFill/>
          <a:ln w="25400" algn="ctr">
            <a:solidFill>
              <a:schemeClr val="bg1"/>
            </a:solidFill>
            <a:round/>
            <a:headEnd/>
            <a:tailEnd/>
          </a:ln>
        </p:spPr>
      </p:cxnSp>
      <p:cxnSp>
        <p:nvCxnSpPr>
          <p:cNvPr id="46" name="Straight Connector 67"/>
          <p:cNvCxnSpPr>
            <a:cxnSpLocks noChangeShapeType="1"/>
            <a:stCxn id="16" idx="1"/>
            <a:endCxn id="11" idx="6"/>
          </p:cNvCxnSpPr>
          <p:nvPr/>
        </p:nvCxnSpPr>
        <p:spPr bwMode="auto">
          <a:xfrm rot="16200000" flipV="1">
            <a:off x="2095500" y="3009900"/>
            <a:ext cx="708025" cy="631825"/>
          </a:xfrm>
          <a:prstGeom prst="line">
            <a:avLst/>
          </a:prstGeom>
          <a:noFill/>
          <a:ln w="25400" algn="ctr">
            <a:solidFill>
              <a:schemeClr val="bg1"/>
            </a:solidFill>
            <a:round/>
            <a:headEnd/>
            <a:tailEnd/>
          </a:ln>
        </p:spPr>
      </p:cxnSp>
      <p:cxnSp>
        <p:nvCxnSpPr>
          <p:cNvPr id="47" name="Straight Connector 70"/>
          <p:cNvCxnSpPr>
            <a:cxnSpLocks noChangeShapeType="1"/>
            <a:stCxn id="18" idx="1"/>
            <a:endCxn id="15" idx="6"/>
          </p:cNvCxnSpPr>
          <p:nvPr/>
        </p:nvCxnSpPr>
        <p:spPr bwMode="auto">
          <a:xfrm rot="16200000" flipV="1">
            <a:off x="2286000" y="3581400"/>
            <a:ext cx="327025" cy="631825"/>
          </a:xfrm>
          <a:prstGeom prst="line">
            <a:avLst/>
          </a:prstGeom>
          <a:noFill/>
          <a:ln w="25400" algn="ctr">
            <a:solidFill>
              <a:schemeClr val="bg1"/>
            </a:solidFill>
            <a:round/>
            <a:headEnd/>
            <a:tailEnd/>
          </a:ln>
        </p:spPr>
      </p:cxnSp>
      <p:cxnSp>
        <p:nvCxnSpPr>
          <p:cNvPr id="48" name="Straight Connector 74"/>
          <p:cNvCxnSpPr>
            <a:cxnSpLocks noChangeShapeType="1"/>
            <a:stCxn id="18" idx="1"/>
            <a:endCxn id="13" idx="6"/>
          </p:cNvCxnSpPr>
          <p:nvPr/>
        </p:nvCxnSpPr>
        <p:spPr bwMode="auto">
          <a:xfrm rot="16200000" flipV="1">
            <a:off x="2095500" y="3390900"/>
            <a:ext cx="708025" cy="631825"/>
          </a:xfrm>
          <a:prstGeom prst="line">
            <a:avLst/>
          </a:prstGeom>
          <a:noFill/>
          <a:ln w="25400" algn="ctr">
            <a:solidFill>
              <a:schemeClr val="bg1"/>
            </a:solidFill>
            <a:round/>
            <a:headEnd/>
            <a:tailEnd/>
          </a:ln>
        </p:spPr>
      </p:cxnSp>
      <p:cxnSp>
        <p:nvCxnSpPr>
          <p:cNvPr id="49" name="Straight Connector 77"/>
          <p:cNvCxnSpPr>
            <a:cxnSpLocks noChangeShapeType="1"/>
            <a:stCxn id="20" idx="2"/>
            <a:endCxn id="19" idx="6"/>
          </p:cNvCxnSpPr>
          <p:nvPr/>
        </p:nvCxnSpPr>
        <p:spPr bwMode="auto">
          <a:xfrm rot="10800000">
            <a:off x="4343400" y="2209800"/>
            <a:ext cx="609600" cy="1588"/>
          </a:xfrm>
          <a:prstGeom prst="line">
            <a:avLst/>
          </a:prstGeom>
          <a:noFill/>
          <a:ln w="25400" algn="ctr">
            <a:solidFill>
              <a:schemeClr val="bg1"/>
            </a:solidFill>
            <a:round/>
            <a:headEnd/>
            <a:tailEnd/>
          </a:ln>
        </p:spPr>
      </p:cxnSp>
      <p:cxnSp>
        <p:nvCxnSpPr>
          <p:cNvPr id="50" name="Straight Connector 80"/>
          <p:cNvCxnSpPr>
            <a:cxnSpLocks noChangeShapeType="1"/>
            <a:stCxn id="21" idx="1"/>
            <a:endCxn id="19" idx="6"/>
          </p:cNvCxnSpPr>
          <p:nvPr/>
        </p:nvCxnSpPr>
        <p:spPr bwMode="auto">
          <a:xfrm rot="16200000" flipV="1">
            <a:off x="4495800" y="2057400"/>
            <a:ext cx="327025" cy="631825"/>
          </a:xfrm>
          <a:prstGeom prst="line">
            <a:avLst/>
          </a:prstGeom>
          <a:noFill/>
          <a:ln w="25400" algn="ctr">
            <a:solidFill>
              <a:schemeClr val="bg1"/>
            </a:solidFill>
            <a:round/>
            <a:headEnd/>
            <a:tailEnd/>
          </a:ln>
        </p:spPr>
      </p:cxnSp>
      <p:cxnSp>
        <p:nvCxnSpPr>
          <p:cNvPr id="51" name="Straight Connector 89"/>
          <p:cNvCxnSpPr>
            <a:cxnSpLocks noChangeShapeType="1"/>
            <a:stCxn id="23" idx="2"/>
            <a:endCxn id="22" idx="6"/>
          </p:cNvCxnSpPr>
          <p:nvPr/>
        </p:nvCxnSpPr>
        <p:spPr bwMode="auto">
          <a:xfrm rot="10800000">
            <a:off x="4343400" y="2971800"/>
            <a:ext cx="609600" cy="1588"/>
          </a:xfrm>
          <a:prstGeom prst="line">
            <a:avLst/>
          </a:prstGeom>
          <a:noFill/>
          <a:ln w="25400" algn="ctr">
            <a:solidFill>
              <a:schemeClr val="bg1"/>
            </a:solidFill>
            <a:round/>
            <a:headEnd/>
            <a:tailEnd/>
          </a:ln>
        </p:spPr>
      </p:cxnSp>
      <p:cxnSp>
        <p:nvCxnSpPr>
          <p:cNvPr id="52" name="Straight Connector 94"/>
          <p:cNvCxnSpPr>
            <a:cxnSpLocks noChangeShapeType="1"/>
            <a:stCxn id="24" idx="1"/>
            <a:endCxn id="22" idx="5"/>
          </p:cNvCxnSpPr>
          <p:nvPr/>
        </p:nvCxnSpPr>
        <p:spPr bwMode="auto">
          <a:xfrm rot="16200000" flipV="1">
            <a:off x="4511675" y="2835275"/>
            <a:ext cx="273050" cy="654050"/>
          </a:xfrm>
          <a:prstGeom prst="line">
            <a:avLst/>
          </a:prstGeom>
          <a:noFill/>
          <a:ln w="25400" algn="ctr">
            <a:solidFill>
              <a:schemeClr val="bg1"/>
            </a:solidFill>
            <a:round/>
            <a:headEnd/>
            <a:tailEnd/>
          </a:ln>
        </p:spPr>
      </p:cxnSp>
      <p:cxnSp>
        <p:nvCxnSpPr>
          <p:cNvPr id="53" name="Straight Connector 97"/>
          <p:cNvCxnSpPr>
            <a:cxnSpLocks noChangeShapeType="1"/>
            <a:stCxn id="26" idx="1"/>
            <a:endCxn id="22" idx="5"/>
          </p:cNvCxnSpPr>
          <p:nvPr/>
        </p:nvCxnSpPr>
        <p:spPr bwMode="auto">
          <a:xfrm rot="16200000" flipV="1">
            <a:off x="4321175" y="3025775"/>
            <a:ext cx="654050" cy="654050"/>
          </a:xfrm>
          <a:prstGeom prst="line">
            <a:avLst/>
          </a:prstGeom>
          <a:noFill/>
          <a:ln w="25400" algn="ctr">
            <a:solidFill>
              <a:schemeClr val="bg1"/>
            </a:solidFill>
            <a:round/>
            <a:headEnd/>
            <a:tailEnd/>
          </a:ln>
        </p:spPr>
      </p:cxnSp>
      <p:cxnSp>
        <p:nvCxnSpPr>
          <p:cNvPr id="54" name="Straight Connector 104"/>
          <p:cNvCxnSpPr>
            <a:cxnSpLocks noChangeShapeType="1"/>
            <a:stCxn id="27" idx="1"/>
            <a:endCxn id="25" idx="5"/>
          </p:cNvCxnSpPr>
          <p:nvPr/>
        </p:nvCxnSpPr>
        <p:spPr bwMode="auto">
          <a:xfrm rot="16200000" flipV="1">
            <a:off x="4511675" y="3597275"/>
            <a:ext cx="273050" cy="654050"/>
          </a:xfrm>
          <a:prstGeom prst="line">
            <a:avLst/>
          </a:prstGeom>
          <a:noFill/>
          <a:ln w="25400" algn="ctr">
            <a:solidFill>
              <a:schemeClr val="bg1"/>
            </a:solidFill>
            <a:round/>
            <a:headEnd/>
            <a:tailEnd/>
          </a:ln>
        </p:spPr>
      </p:cxnSp>
      <p:cxnSp>
        <p:nvCxnSpPr>
          <p:cNvPr id="55" name="Straight Connector 108"/>
          <p:cNvCxnSpPr>
            <a:cxnSpLocks noChangeShapeType="1"/>
            <a:stCxn id="8" idx="3"/>
            <a:endCxn id="9" idx="7"/>
          </p:cNvCxnSpPr>
          <p:nvPr/>
        </p:nvCxnSpPr>
        <p:spPr bwMode="auto">
          <a:xfrm rot="5400000">
            <a:off x="2301875" y="2073275"/>
            <a:ext cx="273050" cy="654050"/>
          </a:xfrm>
          <a:prstGeom prst="line">
            <a:avLst/>
          </a:prstGeom>
          <a:noFill/>
          <a:ln w="25400" algn="ctr">
            <a:solidFill>
              <a:schemeClr val="bg1"/>
            </a:solidFill>
            <a:round/>
            <a:headEnd/>
            <a:tailEnd/>
          </a:ln>
        </p:spPr>
      </p:cxnSp>
      <p:cxnSp>
        <p:nvCxnSpPr>
          <p:cNvPr id="56" name="Straight Connector 113"/>
          <p:cNvCxnSpPr>
            <a:cxnSpLocks noChangeShapeType="1"/>
            <a:stCxn id="31" idx="1"/>
            <a:endCxn id="28" idx="6"/>
          </p:cNvCxnSpPr>
          <p:nvPr/>
        </p:nvCxnSpPr>
        <p:spPr bwMode="auto">
          <a:xfrm rot="16200000" flipV="1">
            <a:off x="6713538" y="2057400"/>
            <a:ext cx="327025" cy="631825"/>
          </a:xfrm>
          <a:prstGeom prst="line">
            <a:avLst/>
          </a:prstGeom>
          <a:noFill/>
          <a:ln w="25400" algn="ctr">
            <a:solidFill>
              <a:schemeClr val="bg1"/>
            </a:solidFill>
            <a:round/>
            <a:headEnd/>
            <a:tailEnd/>
          </a:ln>
        </p:spPr>
      </p:cxnSp>
      <p:cxnSp>
        <p:nvCxnSpPr>
          <p:cNvPr id="57" name="Straight Connector 116"/>
          <p:cNvCxnSpPr>
            <a:cxnSpLocks noChangeShapeType="1"/>
            <a:stCxn id="29" idx="3"/>
            <a:endCxn id="30" idx="7"/>
          </p:cNvCxnSpPr>
          <p:nvPr/>
        </p:nvCxnSpPr>
        <p:spPr bwMode="auto">
          <a:xfrm rot="5400000">
            <a:off x="6729413" y="2073275"/>
            <a:ext cx="273050" cy="654050"/>
          </a:xfrm>
          <a:prstGeom prst="line">
            <a:avLst/>
          </a:prstGeom>
          <a:noFill/>
          <a:ln w="25400" algn="ctr">
            <a:solidFill>
              <a:schemeClr val="bg1"/>
            </a:solidFill>
            <a:round/>
            <a:headEnd/>
            <a:tailEnd/>
          </a:ln>
        </p:spPr>
      </p:cxnSp>
      <p:cxnSp>
        <p:nvCxnSpPr>
          <p:cNvPr id="58" name="Straight Connector 120"/>
          <p:cNvCxnSpPr>
            <a:cxnSpLocks noChangeShapeType="1"/>
            <a:stCxn id="39" idx="1"/>
            <a:endCxn id="36" idx="6"/>
          </p:cNvCxnSpPr>
          <p:nvPr/>
        </p:nvCxnSpPr>
        <p:spPr bwMode="auto">
          <a:xfrm rot="16200000" flipV="1">
            <a:off x="6713538" y="3581400"/>
            <a:ext cx="327025" cy="631825"/>
          </a:xfrm>
          <a:prstGeom prst="line">
            <a:avLst/>
          </a:prstGeom>
          <a:noFill/>
          <a:ln w="25400" algn="ctr">
            <a:solidFill>
              <a:schemeClr val="bg1"/>
            </a:solidFill>
            <a:round/>
            <a:headEnd/>
            <a:tailEnd/>
          </a:ln>
        </p:spPr>
      </p:cxnSp>
      <p:cxnSp>
        <p:nvCxnSpPr>
          <p:cNvPr id="59" name="Straight Connector 123"/>
          <p:cNvCxnSpPr>
            <a:cxnSpLocks noChangeShapeType="1"/>
            <a:stCxn id="35" idx="2"/>
            <a:endCxn id="34" idx="6"/>
          </p:cNvCxnSpPr>
          <p:nvPr/>
        </p:nvCxnSpPr>
        <p:spPr bwMode="auto">
          <a:xfrm rot="10800000">
            <a:off x="6561138" y="3352800"/>
            <a:ext cx="609600" cy="1588"/>
          </a:xfrm>
          <a:prstGeom prst="line">
            <a:avLst/>
          </a:prstGeom>
          <a:noFill/>
          <a:ln w="25400" algn="ctr">
            <a:solidFill>
              <a:schemeClr val="bg1"/>
            </a:solidFill>
            <a:round/>
            <a:headEnd/>
            <a:tailEnd/>
          </a:ln>
        </p:spPr>
      </p:cxnSp>
      <p:cxnSp>
        <p:nvCxnSpPr>
          <p:cNvPr id="60" name="Straight Connector 127"/>
          <p:cNvCxnSpPr>
            <a:cxnSpLocks noChangeShapeType="1"/>
            <a:stCxn id="37" idx="1"/>
            <a:endCxn id="32" idx="5"/>
          </p:cNvCxnSpPr>
          <p:nvPr/>
        </p:nvCxnSpPr>
        <p:spPr bwMode="auto">
          <a:xfrm rot="16200000" flipV="1">
            <a:off x="6538913" y="3025775"/>
            <a:ext cx="654050" cy="654050"/>
          </a:xfrm>
          <a:prstGeom prst="line">
            <a:avLst/>
          </a:prstGeom>
          <a:noFill/>
          <a:ln w="25400" algn="ctr">
            <a:solidFill>
              <a:schemeClr val="bg1"/>
            </a:solidFill>
            <a:round/>
            <a:headEnd/>
            <a:tailEnd/>
          </a:ln>
        </p:spPr>
      </p:cxnSp>
      <p:cxnSp>
        <p:nvCxnSpPr>
          <p:cNvPr id="61" name="Straight Connector 130"/>
          <p:cNvCxnSpPr>
            <a:cxnSpLocks noChangeShapeType="1"/>
            <a:stCxn id="33" idx="3"/>
            <a:endCxn id="38" idx="7"/>
          </p:cNvCxnSpPr>
          <p:nvPr/>
        </p:nvCxnSpPr>
        <p:spPr bwMode="auto">
          <a:xfrm rot="5400000">
            <a:off x="6348413" y="3216275"/>
            <a:ext cx="1035050" cy="654050"/>
          </a:xfrm>
          <a:prstGeom prst="line">
            <a:avLst/>
          </a:prstGeom>
          <a:noFill/>
          <a:ln w="25400" algn="ctr">
            <a:solidFill>
              <a:schemeClr val="bg1"/>
            </a:solidFill>
            <a:round/>
            <a:headEnd/>
            <a:tailEnd/>
          </a:ln>
        </p:spPr>
      </p:cxnSp>
      <p:sp>
        <p:nvSpPr>
          <p:cNvPr id="62"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Types of Relationships</a:t>
            </a:r>
          </a:p>
        </p:txBody>
      </p:sp>
    </p:spTree>
    <p:extLst>
      <p:ext uri="{BB962C8B-B14F-4D97-AF65-F5344CB8AC3E}">
        <p14:creationId xmlns:p14="http://schemas.microsoft.com/office/powerpoint/2010/main" val="354983488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Join Algorithms in MapReduce</a:t>
            </a:r>
          </a:p>
        </p:txBody>
      </p:sp>
      <p:sp>
        <p:nvSpPr>
          <p:cNvPr id="5" name="TextBox 4"/>
          <p:cNvSpPr txBox="1"/>
          <p:nvPr/>
        </p:nvSpPr>
        <p:spPr>
          <a:xfrm>
            <a:off x="0" y="1902023"/>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Reduce-side join</a:t>
            </a:r>
          </a:p>
        </p:txBody>
      </p:sp>
      <p:sp>
        <p:nvSpPr>
          <p:cNvPr id="6" name="TextBox 5"/>
          <p:cNvSpPr txBox="1"/>
          <p:nvPr/>
        </p:nvSpPr>
        <p:spPr>
          <a:xfrm>
            <a:off x="0" y="2283023"/>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aka repartition join</a:t>
            </a:r>
          </a:p>
          <a:p>
            <a:pPr lvl="0" algn="ctr">
              <a:defRPr/>
            </a:pPr>
            <a:r>
              <a:rPr lang="en-US" sz="2000" b="0" kern="0" dirty="0">
                <a:solidFill>
                  <a:srgbClr val="0070C0"/>
                </a:solidFill>
                <a:latin typeface="Gill Sans"/>
                <a:cs typeface="Gill Sans"/>
              </a:rPr>
              <a:t>aka shuffle join</a:t>
            </a:r>
          </a:p>
        </p:txBody>
      </p:sp>
      <p:sp>
        <p:nvSpPr>
          <p:cNvPr id="7" name="TextBox 6"/>
          <p:cNvSpPr txBox="1"/>
          <p:nvPr/>
        </p:nvSpPr>
        <p:spPr>
          <a:xfrm>
            <a:off x="0" y="31021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Map-side join</a:t>
            </a:r>
          </a:p>
        </p:txBody>
      </p:sp>
      <p:sp>
        <p:nvSpPr>
          <p:cNvPr id="8" name="TextBox 7"/>
          <p:cNvSpPr txBox="1"/>
          <p:nvPr/>
        </p:nvSpPr>
        <p:spPr>
          <a:xfrm>
            <a:off x="0" y="3483114"/>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aka sort-merge join</a:t>
            </a:r>
          </a:p>
        </p:txBody>
      </p:sp>
      <p:sp>
        <p:nvSpPr>
          <p:cNvPr id="9" name="TextBox 8"/>
          <p:cNvSpPr txBox="1"/>
          <p:nvPr/>
        </p:nvSpPr>
        <p:spPr>
          <a:xfrm>
            <a:off x="0" y="40165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Hash join</a:t>
            </a:r>
          </a:p>
        </p:txBody>
      </p:sp>
      <p:sp>
        <p:nvSpPr>
          <p:cNvPr id="10" name="TextBox 9"/>
          <p:cNvSpPr txBox="1"/>
          <p:nvPr/>
        </p:nvSpPr>
        <p:spPr>
          <a:xfrm>
            <a:off x="0" y="4397514"/>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aka broadcast join</a:t>
            </a:r>
          </a:p>
          <a:p>
            <a:pPr lvl="0" algn="ctr">
              <a:defRPr/>
            </a:pPr>
            <a:r>
              <a:rPr lang="en-US" sz="2000" b="0" kern="0" dirty="0">
                <a:solidFill>
                  <a:srgbClr val="0070C0"/>
                </a:solidFill>
                <a:latin typeface="Gill Sans"/>
                <a:cs typeface="Gill Sans"/>
              </a:rPr>
              <a:t>aka replicated join</a:t>
            </a:r>
          </a:p>
        </p:txBody>
      </p:sp>
    </p:spTree>
    <p:extLst>
      <p:ext uri="{BB962C8B-B14F-4D97-AF65-F5344CB8AC3E}">
        <p14:creationId xmlns:p14="http://schemas.microsoft.com/office/powerpoint/2010/main" val="7762485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Reduce-side Join</a:t>
            </a:r>
          </a:p>
        </p:txBody>
      </p:sp>
      <p:sp>
        <p:nvSpPr>
          <p:cNvPr id="5" name="TextBox 4"/>
          <p:cNvSpPr txBox="1"/>
          <p:nvPr/>
        </p:nvSpPr>
        <p:spPr>
          <a:xfrm>
            <a:off x="0" y="1902023"/>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Basic idea: group by join key</a:t>
            </a:r>
          </a:p>
        </p:txBody>
      </p:sp>
      <p:sp>
        <p:nvSpPr>
          <p:cNvPr id="6" name="TextBox 5"/>
          <p:cNvSpPr txBox="1"/>
          <p:nvPr/>
        </p:nvSpPr>
        <p:spPr>
          <a:xfrm>
            <a:off x="0" y="2283023"/>
            <a:ext cx="9144000" cy="1323439"/>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Map over both datasets</a:t>
            </a:r>
          </a:p>
          <a:p>
            <a:pPr lvl="0" algn="ctr">
              <a:defRPr/>
            </a:pPr>
            <a:r>
              <a:rPr lang="en-US" sz="2000" b="0" kern="0" dirty="0">
                <a:solidFill>
                  <a:srgbClr val="0070C0"/>
                </a:solidFill>
                <a:latin typeface="Gill Sans"/>
                <a:cs typeface="Gill Sans"/>
              </a:rPr>
              <a:t>Emit tuple as value with join key as the intermediate key</a:t>
            </a:r>
          </a:p>
          <a:p>
            <a:pPr lvl="0" algn="ctr">
              <a:defRPr/>
            </a:pPr>
            <a:r>
              <a:rPr lang="en-US" sz="2000" b="0" kern="0" dirty="0">
                <a:solidFill>
                  <a:srgbClr val="0070C0"/>
                </a:solidFill>
                <a:latin typeface="Gill Sans"/>
                <a:cs typeface="Gill Sans"/>
              </a:rPr>
              <a:t>Execution framework brings together tuples sharing the same key</a:t>
            </a:r>
          </a:p>
          <a:p>
            <a:pPr lvl="0" algn="ctr">
              <a:defRPr/>
            </a:pPr>
            <a:r>
              <a:rPr lang="en-US" sz="2000" b="0" kern="0" dirty="0">
                <a:solidFill>
                  <a:srgbClr val="0070C0"/>
                </a:solidFill>
                <a:latin typeface="Gill Sans"/>
                <a:cs typeface="Gill Sans"/>
              </a:rPr>
              <a:t>Perform join in reducer</a:t>
            </a:r>
          </a:p>
        </p:txBody>
      </p:sp>
      <p:sp>
        <p:nvSpPr>
          <p:cNvPr id="9" name="TextBox 8"/>
          <p:cNvSpPr txBox="1"/>
          <p:nvPr/>
        </p:nvSpPr>
        <p:spPr>
          <a:xfrm>
            <a:off x="0" y="38862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Two variants</a:t>
            </a:r>
          </a:p>
        </p:txBody>
      </p:sp>
      <p:sp>
        <p:nvSpPr>
          <p:cNvPr id="10" name="TextBox 9"/>
          <p:cNvSpPr txBox="1"/>
          <p:nvPr/>
        </p:nvSpPr>
        <p:spPr>
          <a:xfrm>
            <a:off x="0" y="426720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1-to-1 joins</a:t>
            </a:r>
          </a:p>
          <a:p>
            <a:pPr lvl="0" algn="ctr">
              <a:defRPr/>
            </a:pPr>
            <a:r>
              <a:rPr lang="en-US" sz="2000" b="0" kern="0" dirty="0">
                <a:solidFill>
                  <a:srgbClr val="0070C0"/>
                </a:solidFill>
                <a:latin typeface="Gill Sans"/>
                <a:cs typeface="Gill Sans"/>
              </a:rPr>
              <a:t>1-to-many and many-to-many joins</a:t>
            </a:r>
          </a:p>
        </p:txBody>
      </p:sp>
      <p:sp>
        <p:nvSpPr>
          <p:cNvPr id="11" name="TextBox 10"/>
          <p:cNvSpPr txBox="1"/>
          <p:nvPr/>
        </p:nvSpPr>
        <p:spPr>
          <a:xfrm>
            <a:off x="0" y="1062335"/>
            <a:ext cx="9144000" cy="461665"/>
          </a:xfrm>
          <a:prstGeom prst="rect">
            <a:avLst/>
          </a:prstGeom>
          <a:noFill/>
        </p:spPr>
        <p:txBody>
          <a:bodyPr wrap="square" rtlCol="0">
            <a:spAutoFit/>
          </a:bodyPr>
          <a:lstStyle/>
          <a:p>
            <a:pPr algn="ctr"/>
            <a:r>
              <a:rPr lang="en-US" sz="2400" b="0" dirty="0">
                <a:solidFill>
                  <a:schemeClr val="bg2"/>
                </a:solidFill>
                <a:latin typeface="Gill Sans"/>
                <a:cs typeface="Gill Sans"/>
              </a:rPr>
              <a:t>aka repartition join, shuffle join</a:t>
            </a:r>
          </a:p>
        </p:txBody>
      </p:sp>
      <p:sp>
        <p:nvSpPr>
          <p:cNvPr id="12" name="TextBox 11"/>
          <p:cNvSpPr txBox="1"/>
          <p:nvPr/>
        </p:nvSpPr>
        <p:spPr>
          <a:xfrm rot="20989502">
            <a:off x="5749836" y="2196922"/>
            <a:ext cx="999042" cy="461665"/>
          </a:xfrm>
          <a:prstGeom prst="rect">
            <a:avLst/>
          </a:prstGeom>
          <a:noFill/>
        </p:spPr>
        <p:txBody>
          <a:bodyPr wrap="none" rtlCol="0">
            <a:spAutoFit/>
          </a:bodyPr>
          <a:lstStyle/>
          <a:p>
            <a:r>
              <a:rPr lang="en-US" sz="2400" b="0" dirty="0">
                <a:solidFill>
                  <a:srgbClr val="FF0000"/>
                </a:solidFill>
                <a:latin typeface="Gill Sans"/>
                <a:cs typeface="Gill Sans"/>
              </a:rPr>
              <a:t>&lt;Huh?</a:t>
            </a:r>
          </a:p>
        </p:txBody>
      </p:sp>
    </p:spTree>
    <p:extLst>
      <p:ext uri="{BB962C8B-B14F-4D97-AF65-F5344CB8AC3E}">
        <p14:creationId xmlns:p14="http://schemas.microsoft.com/office/powerpoint/2010/main" val="3988105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143000" y="1981200"/>
            <a:ext cx="2286000" cy="381000"/>
            <a:chOff x="1219200" y="1143000"/>
            <a:chExt cx="2286000" cy="381000"/>
          </a:xfrm>
        </p:grpSpPr>
        <p:sp>
          <p:nvSpPr>
            <p:cNvPr id="6" name="Rectangle 5"/>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7" name="TextBox 6"/>
            <p:cNvSpPr txBox="1"/>
            <p:nvPr/>
          </p:nvSpPr>
          <p:spPr>
            <a:xfrm>
              <a:off x="1219200" y="1143000"/>
              <a:ext cx="376993"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1</a:t>
              </a:r>
            </a:p>
          </p:txBody>
        </p:sp>
        <p:sp>
          <p:nvSpPr>
            <p:cNvPr id="8" name="Rectangle 7"/>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9" name="Group 8"/>
          <p:cNvGrpSpPr/>
          <p:nvPr/>
        </p:nvGrpSpPr>
        <p:grpSpPr>
          <a:xfrm>
            <a:off x="1143000" y="2438400"/>
            <a:ext cx="2286000" cy="381000"/>
            <a:chOff x="1219200" y="1143000"/>
            <a:chExt cx="2286000" cy="381000"/>
          </a:xfrm>
        </p:grpSpPr>
        <p:sp>
          <p:nvSpPr>
            <p:cNvPr id="10" name="Rectangle 9"/>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1" name="TextBox 10"/>
            <p:cNvSpPr txBox="1"/>
            <p:nvPr/>
          </p:nvSpPr>
          <p:spPr>
            <a:xfrm>
              <a:off x="1219200" y="1143000"/>
              <a:ext cx="377026"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4</a:t>
              </a:r>
            </a:p>
          </p:txBody>
        </p:sp>
        <p:sp>
          <p:nvSpPr>
            <p:cNvPr id="12" name="Rectangle 11"/>
            <p:cNvSpPr/>
            <p:nvPr/>
          </p:nvSpPr>
          <p:spPr>
            <a:xfrm>
              <a:off x="3124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13" name="Group 12"/>
          <p:cNvGrpSpPr/>
          <p:nvPr/>
        </p:nvGrpSpPr>
        <p:grpSpPr>
          <a:xfrm>
            <a:off x="1143000" y="2895600"/>
            <a:ext cx="2286000" cy="381000"/>
            <a:chOff x="2667000" y="1143000"/>
            <a:chExt cx="2286000" cy="381000"/>
          </a:xfrm>
        </p:grpSpPr>
        <p:sp>
          <p:nvSpPr>
            <p:cNvPr id="14" name="Rectangle 13"/>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5" name="TextBox 14"/>
            <p:cNvSpPr txBox="1"/>
            <p:nvPr/>
          </p:nvSpPr>
          <p:spPr>
            <a:xfrm>
              <a:off x="2667000"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2</a:t>
              </a:r>
            </a:p>
          </p:txBody>
        </p:sp>
        <p:sp>
          <p:nvSpPr>
            <p:cNvPr id="16" name="Rectangle 15"/>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17" name="Group 16"/>
          <p:cNvGrpSpPr/>
          <p:nvPr/>
        </p:nvGrpSpPr>
        <p:grpSpPr>
          <a:xfrm>
            <a:off x="1143000" y="3352800"/>
            <a:ext cx="2286000" cy="381000"/>
            <a:chOff x="2667000" y="1143000"/>
            <a:chExt cx="2286000" cy="381000"/>
          </a:xfrm>
        </p:grpSpPr>
        <p:sp>
          <p:nvSpPr>
            <p:cNvPr id="18" name="Rectangle 17"/>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9" name="TextBox 18"/>
            <p:cNvSpPr txBox="1"/>
            <p:nvPr/>
          </p:nvSpPr>
          <p:spPr>
            <a:xfrm>
              <a:off x="2667000"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3</a:t>
              </a:r>
            </a:p>
          </p:txBody>
        </p:sp>
        <p:sp>
          <p:nvSpPr>
            <p:cNvPr id="20" name="Rectangle 19"/>
            <p:cNvSpPr/>
            <p:nvPr/>
          </p:nvSpPr>
          <p:spPr>
            <a:xfrm>
              <a:off x="3124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sp>
        <p:nvSpPr>
          <p:cNvPr id="21" name="Right Arrow 20"/>
          <p:cNvSpPr/>
          <p:nvPr/>
        </p:nvSpPr>
        <p:spPr bwMode="auto">
          <a:xfrm>
            <a:off x="3723736" y="2590800"/>
            <a:ext cx="1076864" cy="533400"/>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Gill Sans"/>
              <a:cs typeface="Gill Sans"/>
            </a:endParaRPr>
          </a:p>
        </p:txBody>
      </p:sp>
      <p:sp>
        <p:nvSpPr>
          <p:cNvPr id="23" name="Rectangle 22"/>
          <p:cNvSpPr/>
          <p:nvPr/>
        </p:nvSpPr>
        <p:spPr>
          <a:xfrm>
            <a:off x="6248400" y="19812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4" name="TextBox 23"/>
          <p:cNvSpPr txBox="1"/>
          <p:nvPr/>
        </p:nvSpPr>
        <p:spPr>
          <a:xfrm>
            <a:off x="5791200" y="1981200"/>
            <a:ext cx="376993"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1</a:t>
            </a:r>
          </a:p>
        </p:txBody>
      </p:sp>
      <p:sp>
        <p:nvSpPr>
          <p:cNvPr id="25" name="Rectangle 24"/>
          <p:cNvSpPr/>
          <p:nvPr/>
        </p:nvSpPr>
        <p:spPr>
          <a:xfrm>
            <a:off x="5105400" y="19812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7" name="Rectangle 26"/>
          <p:cNvSpPr/>
          <p:nvPr/>
        </p:nvSpPr>
        <p:spPr>
          <a:xfrm>
            <a:off x="6248400" y="24384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8" name="TextBox 27"/>
          <p:cNvSpPr txBox="1"/>
          <p:nvPr/>
        </p:nvSpPr>
        <p:spPr>
          <a:xfrm>
            <a:off x="5791200" y="2438400"/>
            <a:ext cx="377026"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4</a:t>
            </a:r>
          </a:p>
        </p:txBody>
      </p:sp>
      <p:sp>
        <p:nvSpPr>
          <p:cNvPr id="29" name="Rectangle 28"/>
          <p:cNvSpPr/>
          <p:nvPr/>
        </p:nvSpPr>
        <p:spPr>
          <a:xfrm>
            <a:off x="5105400" y="24384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1" name="Rectangle 30"/>
          <p:cNvSpPr/>
          <p:nvPr/>
        </p:nvSpPr>
        <p:spPr>
          <a:xfrm>
            <a:off x="6248400" y="28956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2" name="TextBox 31"/>
          <p:cNvSpPr txBox="1"/>
          <p:nvPr/>
        </p:nvSpPr>
        <p:spPr>
          <a:xfrm>
            <a:off x="5791200" y="28956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2</a:t>
            </a:r>
          </a:p>
        </p:txBody>
      </p:sp>
      <p:sp>
        <p:nvSpPr>
          <p:cNvPr id="33" name="Rectangle 32"/>
          <p:cNvSpPr/>
          <p:nvPr/>
        </p:nvSpPr>
        <p:spPr>
          <a:xfrm>
            <a:off x="5105400" y="28956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5" name="Rectangle 34"/>
          <p:cNvSpPr/>
          <p:nvPr/>
        </p:nvSpPr>
        <p:spPr>
          <a:xfrm>
            <a:off x="6248400" y="33528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6" name="TextBox 35"/>
          <p:cNvSpPr txBox="1"/>
          <p:nvPr/>
        </p:nvSpPr>
        <p:spPr>
          <a:xfrm>
            <a:off x="5791200" y="33528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3</a:t>
            </a:r>
          </a:p>
        </p:txBody>
      </p:sp>
      <p:sp>
        <p:nvSpPr>
          <p:cNvPr id="37" name="Rectangle 36"/>
          <p:cNvSpPr/>
          <p:nvPr/>
        </p:nvSpPr>
        <p:spPr>
          <a:xfrm>
            <a:off x="5105400" y="33528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8" name="TextBox 37"/>
          <p:cNvSpPr txBox="1"/>
          <p:nvPr/>
        </p:nvSpPr>
        <p:spPr>
          <a:xfrm>
            <a:off x="4953000" y="1600200"/>
            <a:ext cx="550050" cy="338554"/>
          </a:xfrm>
          <a:prstGeom prst="rect">
            <a:avLst/>
          </a:prstGeom>
          <a:noFill/>
        </p:spPr>
        <p:txBody>
          <a:bodyPr wrap="none" rtlCol="0">
            <a:spAutoFit/>
          </a:bodyPr>
          <a:lstStyle/>
          <a:p>
            <a:pPr lvl="0"/>
            <a:r>
              <a:rPr lang="en-US" b="0" kern="0" dirty="0">
                <a:solidFill>
                  <a:schemeClr val="bg1"/>
                </a:solidFill>
                <a:latin typeface="Gill Sans"/>
                <a:cs typeface="Gill Sans"/>
              </a:rPr>
              <a:t>keys</a:t>
            </a:r>
            <a:endParaRPr lang="en-US" b="0" kern="0" baseline="-25000" dirty="0">
              <a:solidFill>
                <a:schemeClr val="bg1"/>
              </a:solidFill>
              <a:latin typeface="Gill Sans"/>
              <a:cs typeface="Gill Sans"/>
            </a:endParaRPr>
          </a:p>
        </p:txBody>
      </p:sp>
      <p:sp>
        <p:nvSpPr>
          <p:cNvPr id="39" name="TextBox 38"/>
          <p:cNvSpPr txBox="1"/>
          <p:nvPr/>
        </p:nvSpPr>
        <p:spPr>
          <a:xfrm>
            <a:off x="6187739" y="1600200"/>
            <a:ext cx="686907" cy="338554"/>
          </a:xfrm>
          <a:prstGeom prst="rect">
            <a:avLst/>
          </a:prstGeom>
          <a:noFill/>
        </p:spPr>
        <p:txBody>
          <a:bodyPr wrap="none" rtlCol="0">
            <a:spAutoFit/>
          </a:bodyPr>
          <a:lstStyle/>
          <a:p>
            <a:pPr lvl="0"/>
            <a:r>
              <a:rPr lang="en-US" b="0" kern="0" dirty="0">
                <a:solidFill>
                  <a:schemeClr val="bg1"/>
                </a:solidFill>
                <a:latin typeface="Gill Sans"/>
                <a:cs typeface="Gill Sans"/>
              </a:rPr>
              <a:t>values</a:t>
            </a:r>
            <a:endParaRPr lang="en-US" b="0" kern="0" baseline="-25000" dirty="0">
              <a:solidFill>
                <a:schemeClr val="bg1"/>
              </a:solidFill>
              <a:latin typeface="Gill Sans"/>
              <a:cs typeface="Gill Sans"/>
            </a:endParaRPr>
          </a:p>
        </p:txBody>
      </p:sp>
      <p:sp>
        <p:nvSpPr>
          <p:cNvPr id="40" name="TextBox 39"/>
          <p:cNvSpPr txBox="1"/>
          <p:nvPr/>
        </p:nvSpPr>
        <p:spPr>
          <a:xfrm>
            <a:off x="533400" y="1219200"/>
            <a:ext cx="710200" cy="461665"/>
          </a:xfrm>
          <a:prstGeom prst="rect">
            <a:avLst/>
          </a:prstGeom>
          <a:noFill/>
        </p:spPr>
        <p:txBody>
          <a:bodyPr wrap="none" rtlCol="0">
            <a:spAutoFit/>
          </a:bodyPr>
          <a:lstStyle/>
          <a:p>
            <a:pPr lvl="0"/>
            <a:r>
              <a:rPr lang="en-US" sz="2400" b="0" kern="0" dirty="0">
                <a:solidFill>
                  <a:schemeClr val="bg1"/>
                </a:solidFill>
                <a:latin typeface="Gill Sans"/>
                <a:cs typeface="Gill Sans"/>
              </a:rPr>
              <a:t>Map</a:t>
            </a:r>
            <a:endParaRPr lang="en-US" sz="2400" b="0" kern="0" baseline="-25000" dirty="0">
              <a:solidFill>
                <a:schemeClr val="bg1"/>
              </a:solidFill>
              <a:latin typeface="Gill Sans"/>
              <a:cs typeface="Gill Sans"/>
            </a:endParaRPr>
          </a:p>
        </p:txBody>
      </p:sp>
      <p:sp>
        <p:nvSpPr>
          <p:cNvPr id="41" name="Rectangle 40"/>
          <p:cNvSpPr/>
          <p:nvPr/>
        </p:nvSpPr>
        <p:spPr>
          <a:xfrm>
            <a:off x="2438400" y="51054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2" name="TextBox 41"/>
          <p:cNvSpPr txBox="1"/>
          <p:nvPr/>
        </p:nvSpPr>
        <p:spPr>
          <a:xfrm>
            <a:off x="1981200" y="5105400"/>
            <a:ext cx="376993"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1</a:t>
            </a:r>
          </a:p>
        </p:txBody>
      </p:sp>
      <p:sp>
        <p:nvSpPr>
          <p:cNvPr id="43" name="Rectangle 42"/>
          <p:cNvSpPr/>
          <p:nvPr/>
        </p:nvSpPr>
        <p:spPr>
          <a:xfrm>
            <a:off x="1295400" y="51054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4" name="Rectangle 43"/>
          <p:cNvSpPr/>
          <p:nvPr/>
        </p:nvSpPr>
        <p:spPr>
          <a:xfrm>
            <a:off x="4419600" y="55626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5" name="TextBox 44"/>
          <p:cNvSpPr txBox="1"/>
          <p:nvPr/>
        </p:nvSpPr>
        <p:spPr>
          <a:xfrm>
            <a:off x="3962400" y="5562600"/>
            <a:ext cx="377026"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4</a:t>
            </a:r>
          </a:p>
        </p:txBody>
      </p:sp>
      <p:sp>
        <p:nvSpPr>
          <p:cNvPr id="46" name="Rectangle 45"/>
          <p:cNvSpPr/>
          <p:nvPr/>
        </p:nvSpPr>
        <p:spPr>
          <a:xfrm>
            <a:off x="1295400" y="55626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7" name="Rectangle 46"/>
          <p:cNvSpPr/>
          <p:nvPr/>
        </p:nvSpPr>
        <p:spPr>
          <a:xfrm>
            <a:off x="4419600" y="51054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8" name="TextBox 47"/>
          <p:cNvSpPr txBox="1"/>
          <p:nvPr/>
        </p:nvSpPr>
        <p:spPr>
          <a:xfrm>
            <a:off x="3962400" y="51054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2</a:t>
            </a:r>
          </a:p>
        </p:txBody>
      </p:sp>
      <p:sp>
        <p:nvSpPr>
          <p:cNvPr id="50" name="Rectangle 49"/>
          <p:cNvSpPr/>
          <p:nvPr/>
        </p:nvSpPr>
        <p:spPr>
          <a:xfrm>
            <a:off x="2438400" y="55626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51" name="TextBox 50"/>
          <p:cNvSpPr txBox="1"/>
          <p:nvPr/>
        </p:nvSpPr>
        <p:spPr>
          <a:xfrm>
            <a:off x="1981200" y="55626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3</a:t>
            </a:r>
          </a:p>
        </p:txBody>
      </p:sp>
      <p:sp>
        <p:nvSpPr>
          <p:cNvPr id="53" name="TextBox 52"/>
          <p:cNvSpPr txBox="1"/>
          <p:nvPr/>
        </p:nvSpPr>
        <p:spPr>
          <a:xfrm>
            <a:off x="1143000" y="4724400"/>
            <a:ext cx="550050" cy="338554"/>
          </a:xfrm>
          <a:prstGeom prst="rect">
            <a:avLst/>
          </a:prstGeom>
          <a:noFill/>
        </p:spPr>
        <p:txBody>
          <a:bodyPr wrap="none" rtlCol="0">
            <a:spAutoFit/>
          </a:bodyPr>
          <a:lstStyle/>
          <a:p>
            <a:pPr lvl="0"/>
            <a:r>
              <a:rPr lang="en-US" b="0" kern="0" dirty="0">
                <a:solidFill>
                  <a:schemeClr val="bg1"/>
                </a:solidFill>
                <a:latin typeface="Gill Sans"/>
                <a:cs typeface="Gill Sans"/>
              </a:rPr>
              <a:t>keys</a:t>
            </a:r>
            <a:endParaRPr lang="en-US" b="0" kern="0" baseline="-25000" dirty="0">
              <a:solidFill>
                <a:schemeClr val="bg1"/>
              </a:solidFill>
              <a:latin typeface="Gill Sans"/>
              <a:cs typeface="Gill Sans"/>
            </a:endParaRPr>
          </a:p>
        </p:txBody>
      </p:sp>
      <p:sp>
        <p:nvSpPr>
          <p:cNvPr id="54" name="TextBox 53"/>
          <p:cNvSpPr txBox="1"/>
          <p:nvPr/>
        </p:nvSpPr>
        <p:spPr>
          <a:xfrm>
            <a:off x="2377739" y="4724400"/>
            <a:ext cx="686907" cy="338554"/>
          </a:xfrm>
          <a:prstGeom prst="rect">
            <a:avLst/>
          </a:prstGeom>
          <a:noFill/>
        </p:spPr>
        <p:txBody>
          <a:bodyPr wrap="none" rtlCol="0">
            <a:spAutoFit/>
          </a:bodyPr>
          <a:lstStyle/>
          <a:p>
            <a:pPr lvl="0"/>
            <a:r>
              <a:rPr lang="en-US" b="0" kern="0" dirty="0">
                <a:solidFill>
                  <a:schemeClr val="bg1"/>
                </a:solidFill>
                <a:latin typeface="Gill Sans"/>
                <a:cs typeface="Gill Sans"/>
              </a:rPr>
              <a:t>values</a:t>
            </a:r>
            <a:endParaRPr lang="en-US" b="0" kern="0" baseline="-25000" dirty="0">
              <a:solidFill>
                <a:schemeClr val="bg1"/>
              </a:solidFill>
              <a:latin typeface="Gill Sans"/>
              <a:cs typeface="Gill Sans"/>
            </a:endParaRPr>
          </a:p>
        </p:txBody>
      </p:sp>
      <p:sp>
        <p:nvSpPr>
          <p:cNvPr id="55" name="TextBox 54"/>
          <p:cNvSpPr txBox="1"/>
          <p:nvPr/>
        </p:nvSpPr>
        <p:spPr>
          <a:xfrm>
            <a:off x="533400" y="4038600"/>
            <a:ext cx="1111001" cy="461665"/>
          </a:xfrm>
          <a:prstGeom prst="rect">
            <a:avLst/>
          </a:prstGeom>
          <a:noFill/>
        </p:spPr>
        <p:txBody>
          <a:bodyPr wrap="none" rtlCol="0">
            <a:spAutoFit/>
          </a:bodyPr>
          <a:lstStyle/>
          <a:p>
            <a:pPr lvl="0"/>
            <a:r>
              <a:rPr lang="en-US" sz="2400" b="0" kern="0" dirty="0">
                <a:solidFill>
                  <a:schemeClr val="bg1"/>
                </a:solidFill>
                <a:latin typeface="Gill Sans"/>
                <a:cs typeface="Gill Sans"/>
              </a:rPr>
              <a:t>Reduce</a:t>
            </a:r>
            <a:endParaRPr lang="en-US" sz="2400" b="0" kern="0" baseline="-25000" dirty="0">
              <a:solidFill>
                <a:schemeClr val="bg1"/>
              </a:solidFill>
              <a:latin typeface="Gill Sans"/>
              <a:cs typeface="Gill Sans"/>
            </a:endParaRPr>
          </a:p>
        </p:txBody>
      </p:sp>
      <p:sp>
        <p:nvSpPr>
          <p:cNvPr id="56" name="TextBox 55"/>
          <p:cNvSpPr txBox="1"/>
          <p:nvPr/>
        </p:nvSpPr>
        <p:spPr>
          <a:xfrm>
            <a:off x="2430644" y="5986046"/>
            <a:ext cx="5384782" cy="400110"/>
          </a:xfrm>
          <a:prstGeom prst="rect">
            <a:avLst/>
          </a:prstGeom>
          <a:noFill/>
        </p:spPr>
        <p:txBody>
          <a:bodyPr wrap="none" rtlCol="0">
            <a:spAutoFit/>
          </a:bodyPr>
          <a:lstStyle/>
          <a:p>
            <a:r>
              <a:rPr lang="en-US" sz="2000" b="0" dirty="0">
                <a:solidFill>
                  <a:srgbClr val="FF0000"/>
                </a:solidFill>
                <a:latin typeface="Gill Sans"/>
                <a:cs typeface="Gill Sans"/>
              </a:rPr>
              <a:t>Note: no guarantee if R is going to come first or S</a:t>
            </a:r>
          </a:p>
        </p:txBody>
      </p:sp>
      <p:sp>
        <p:nvSpPr>
          <p:cNvPr id="49" name="TextBox 48"/>
          <p:cNvSpPr txBox="1"/>
          <p:nvPr/>
        </p:nvSpPr>
        <p:spPr>
          <a:xfrm rot="21295767">
            <a:off x="5131458" y="3712298"/>
            <a:ext cx="3200441" cy="707886"/>
          </a:xfrm>
          <a:prstGeom prst="rect">
            <a:avLst/>
          </a:prstGeom>
          <a:noFill/>
        </p:spPr>
        <p:txBody>
          <a:bodyPr wrap="none" rtlCol="0">
            <a:spAutoFit/>
          </a:bodyPr>
          <a:lstStyle/>
          <a:p>
            <a:pPr algn="ctr"/>
            <a:r>
              <a:rPr lang="en-US" sz="2000" b="0" dirty="0">
                <a:solidFill>
                  <a:srgbClr val="FF0000"/>
                </a:solidFill>
                <a:latin typeface="Gill Sans"/>
                <a:cs typeface="Gill Sans"/>
              </a:rPr>
              <a:t>Remember to “tag” the tuple</a:t>
            </a:r>
            <a:br>
              <a:rPr lang="en-US" sz="2000" b="0" dirty="0">
                <a:solidFill>
                  <a:srgbClr val="FF0000"/>
                </a:solidFill>
                <a:latin typeface="Gill Sans"/>
                <a:cs typeface="Gill Sans"/>
              </a:rPr>
            </a:br>
            <a:r>
              <a:rPr lang="en-US" sz="2000" b="0" dirty="0">
                <a:solidFill>
                  <a:srgbClr val="FF0000"/>
                </a:solidFill>
                <a:latin typeface="Gill Sans"/>
                <a:cs typeface="Gill Sans"/>
              </a:rPr>
              <a:t> as being from R or S…</a:t>
            </a:r>
          </a:p>
        </p:txBody>
      </p:sp>
      <p:sp>
        <p:nvSpPr>
          <p:cNvPr id="52"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Reduce-side Join: 1-to-1</a:t>
            </a:r>
          </a:p>
        </p:txBody>
      </p:sp>
      <p:sp>
        <p:nvSpPr>
          <p:cNvPr id="57" name="TextBox 56"/>
          <p:cNvSpPr txBox="1"/>
          <p:nvPr/>
        </p:nvSpPr>
        <p:spPr>
          <a:xfrm>
            <a:off x="0" y="6400800"/>
            <a:ext cx="9144000" cy="369332"/>
          </a:xfrm>
          <a:prstGeom prst="rect">
            <a:avLst/>
          </a:prstGeom>
          <a:noFill/>
        </p:spPr>
        <p:txBody>
          <a:bodyPr wrap="square" rtlCol="0">
            <a:spAutoFit/>
          </a:bodyPr>
          <a:lstStyle/>
          <a:p>
            <a:pPr algn="ctr"/>
            <a:r>
              <a:rPr lang="en-US" sz="1800" b="0" dirty="0">
                <a:solidFill>
                  <a:schemeClr val="bg1"/>
                </a:solidFill>
                <a:latin typeface="Gill Sans"/>
                <a:cs typeface="Gill Sans"/>
              </a:rPr>
              <a:t>More precisely, an inner join: What about outer joins?</a:t>
            </a:r>
          </a:p>
        </p:txBody>
      </p:sp>
    </p:spTree>
    <p:extLst>
      <p:ext uri="{BB962C8B-B14F-4D97-AF65-F5344CB8AC3E}">
        <p14:creationId xmlns:p14="http://schemas.microsoft.com/office/powerpoint/2010/main" val="22302960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p:bldP spid="25" grpId="0" animBg="1"/>
      <p:bldP spid="27" grpId="0" animBg="1"/>
      <p:bldP spid="28" grpId="0"/>
      <p:bldP spid="29" grpId="0" animBg="1"/>
      <p:bldP spid="31" grpId="0" animBg="1"/>
      <p:bldP spid="32" grpId="0"/>
      <p:bldP spid="33" grpId="0" animBg="1"/>
      <p:bldP spid="35" grpId="0" animBg="1"/>
      <p:bldP spid="36" grpId="0"/>
      <p:bldP spid="37" grpId="0" animBg="1"/>
      <p:bldP spid="38" grpId="0"/>
      <p:bldP spid="39" grpId="0"/>
      <p:bldP spid="40" grpId="0"/>
      <p:bldP spid="41" grpId="0" animBg="1"/>
      <p:bldP spid="42" grpId="0"/>
      <p:bldP spid="43" grpId="0" animBg="1"/>
      <p:bldP spid="44" grpId="0" animBg="1"/>
      <p:bldP spid="45" grpId="0"/>
      <p:bldP spid="46" grpId="0" animBg="1"/>
      <p:bldP spid="47" grpId="0" animBg="1"/>
      <p:bldP spid="48" grpId="0"/>
      <p:bldP spid="50" grpId="0" animBg="1"/>
      <p:bldP spid="51" grpId="0"/>
      <p:bldP spid="53" grpId="0"/>
      <p:bldP spid="54" grpId="0"/>
      <p:bldP spid="55" grpId="0"/>
      <p:bldP spid="56" grpId="0"/>
      <p:bldP spid="49" grpId="0"/>
      <p:bldP spid="5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1143000" y="1981200"/>
            <a:ext cx="2286000" cy="381000"/>
            <a:chOff x="1219200" y="1143000"/>
            <a:chExt cx="2286000" cy="381000"/>
          </a:xfrm>
        </p:grpSpPr>
        <p:sp>
          <p:nvSpPr>
            <p:cNvPr id="6" name="Rectangle 5"/>
            <p:cNvSpPr/>
            <p:nvPr/>
          </p:nvSpPr>
          <p:spPr>
            <a:xfrm>
              <a:off x="1676400" y="1143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7" name="TextBox 6"/>
            <p:cNvSpPr txBox="1"/>
            <p:nvPr/>
          </p:nvSpPr>
          <p:spPr>
            <a:xfrm>
              <a:off x="1219200" y="1143000"/>
              <a:ext cx="376993"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1</a:t>
              </a:r>
            </a:p>
          </p:txBody>
        </p:sp>
        <p:sp>
          <p:nvSpPr>
            <p:cNvPr id="8" name="Rectangle 7"/>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5" name="Group 12"/>
          <p:cNvGrpSpPr/>
          <p:nvPr/>
        </p:nvGrpSpPr>
        <p:grpSpPr>
          <a:xfrm>
            <a:off x="1143000" y="2438400"/>
            <a:ext cx="2286000" cy="381000"/>
            <a:chOff x="2667000" y="1143000"/>
            <a:chExt cx="2286000" cy="381000"/>
          </a:xfrm>
        </p:grpSpPr>
        <p:sp>
          <p:nvSpPr>
            <p:cNvPr id="14" name="Rectangle 13"/>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5" name="TextBox 14"/>
            <p:cNvSpPr txBox="1"/>
            <p:nvPr/>
          </p:nvSpPr>
          <p:spPr>
            <a:xfrm>
              <a:off x="2667000"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2</a:t>
              </a:r>
            </a:p>
          </p:txBody>
        </p:sp>
        <p:sp>
          <p:nvSpPr>
            <p:cNvPr id="16" name="Rectangle 15"/>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9" name="Group 16"/>
          <p:cNvGrpSpPr/>
          <p:nvPr/>
        </p:nvGrpSpPr>
        <p:grpSpPr>
          <a:xfrm>
            <a:off x="1143000" y="2895600"/>
            <a:ext cx="2286000" cy="381000"/>
            <a:chOff x="2667000" y="1143000"/>
            <a:chExt cx="2286000" cy="381000"/>
          </a:xfrm>
        </p:grpSpPr>
        <p:sp>
          <p:nvSpPr>
            <p:cNvPr id="18" name="Rectangle 17"/>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9" name="TextBox 18"/>
            <p:cNvSpPr txBox="1"/>
            <p:nvPr/>
          </p:nvSpPr>
          <p:spPr>
            <a:xfrm>
              <a:off x="2667000"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3</a:t>
              </a:r>
            </a:p>
          </p:txBody>
        </p:sp>
        <p:sp>
          <p:nvSpPr>
            <p:cNvPr id="20" name="Rectangle 19"/>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sp>
        <p:nvSpPr>
          <p:cNvPr id="21" name="Right Arrow 20"/>
          <p:cNvSpPr/>
          <p:nvPr/>
        </p:nvSpPr>
        <p:spPr bwMode="auto">
          <a:xfrm>
            <a:off x="3723736" y="2590800"/>
            <a:ext cx="1076864" cy="533400"/>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Gill Sans"/>
              <a:cs typeface="Gill Sans"/>
            </a:endParaRPr>
          </a:p>
        </p:txBody>
      </p:sp>
      <p:sp>
        <p:nvSpPr>
          <p:cNvPr id="23" name="Rectangle 22"/>
          <p:cNvSpPr/>
          <p:nvPr/>
        </p:nvSpPr>
        <p:spPr>
          <a:xfrm>
            <a:off x="6248400" y="19812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4" name="TextBox 23"/>
          <p:cNvSpPr txBox="1"/>
          <p:nvPr/>
        </p:nvSpPr>
        <p:spPr>
          <a:xfrm>
            <a:off x="5791200" y="1981200"/>
            <a:ext cx="376993"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1</a:t>
            </a:r>
          </a:p>
        </p:txBody>
      </p:sp>
      <p:sp>
        <p:nvSpPr>
          <p:cNvPr id="25" name="Rectangle 24"/>
          <p:cNvSpPr/>
          <p:nvPr/>
        </p:nvSpPr>
        <p:spPr>
          <a:xfrm>
            <a:off x="5105400" y="19812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7" name="Rectangle 26"/>
          <p:cNvSpPr/>
          <p:nvPr/>
        </p:nvSpPr>
        <p:spPr>
          <a:xfrm>
            <a:off x="6248400" y="24384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8" name="TextBox 27"/>
          <p:cNvSpPr txBox="1"/>
          <p:nvPr/>
        </p:nvSpPr>
        <p:spPr>
          <a:xfrm>
            <a:off x="5791200" y="24384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2</a:t>
            </a:r>
          </a:p>
        </p:txBody>
      </p:sp>
      <p:sp>
        <p:nvSpPr>
          <p:cNvPr id="29" name="Rectangle 28"/>
          <p:cNvSpPr/>
          <p:nvPr/>
        </p:nvSpPr>
        <p:spPr>
          <a:xfrm>
            <a:off x="5105400" y="24384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1" name="Rectangle 30"/>
          <p:cNvSpPr/>
          <p:nvPr/>
        </p:nvSpPr>
        <p:spPr>
          <a:xfrm>
            <a:off x="6248400" y="28956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2" name="TextBox 31"/>
          <p:cNvSpPr txBox="1"/>
          <p:nvPr/>
        </p:nvSpPr>
        <p:spPr>
          <a:xfrm>
            <a:off x="5791200" y="28956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3</a:t>
            </a:r>
          </a:p>
        </p:txBody>
      </p:sp>
      <p:sp>
        <p:nvSpPr>
          <p:cNvPr id="33" name="Rectangle 32"/>
          <p:cNvSpPr/>
          <p:nvPr/>
        </p:nvSpPr>
        <p:spPr>
          <a:xfrm>
            <a:off x="5105400" y="28956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5" name="Rectangle 34"/>
          <p:cNvSpPr/>
          <p:nvPr/>
        </p:nvSpPr>
        <p:spPr>
          <a:xfrm>
            <a:off x="6248400" y="33528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6" name="TextBox 35"/>
          <p:cNvSpPr txBox="1"/>
          <p:nvPr/>
        </p:nvSpPr>
        <p:spPr>
          <a:xfrm>
            <a:off x="5791200" y="33528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9</a:t>
            </a:r>
          </a:p>
        </p:txBody>
      </p:sp>
      <p:sp>
        <p:nvSpPr>
          <p:cNvPr id="37" name="Rectangle 36"/>
          <p:cNvSpPr/>
          <p:nvPr/>
        </p:nvSpPr>
        <p:spPr>
          <a:xfrm>
            <a:off x="5105400" y="33528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8" name="TextBox 37"/>
          <p:cNvSpPr txBox="1"/>
          <p:nvPr/>
        </p:nvSpPr>
        <p:spPr>
          <a:xfrm>
            <a:off x="4953000" y="1600200"/>
            <a:ext cx="550050" cy="338554"/>
          </a:xfrm>
          <a:prstGeom prst="rect">
            <a:avLst/>
          </a:prstGeom>
          <a:noFill/>
        </p:spPr>
        <p:txBody>
          <a:bodyPr wrap="none" rtlCol="0">
            <a:spAutoFit/>
          </a:bodyPr>
          <a:lstStyle/>
          <a:p>
            <a:pPr lvl="0"/>
            <a:r>
              <a:rPr lang="en-US" b="0" kern="0" dirty="0">
                <a:solidFill>
                  <a:schemeClr val="bg1"/>
                </a:solidFill>
                <a:latin typeface="Gill Sans"/>
                <a:cs typeface="Gill Sans"/>
              </a:rPr>
              <a:t>keys</a:t>
            </a:r>
            <a:endParaRPr lang="en-US" b="0" kern="0" baseline="-25000" dirty="0">
              <a:solidFill>
                <a:schemeClr val="bg1"/>
              </a:solidFill>
              <a:latin typeface="Gill Sans"/>
              <a:cs typeface="Gill Sans"/>
            </a:endParaRPr>
          </a:p>
        </p:txBody>
      </p:sp>
      <p:sp>
        <p:nvSpPr>
          <p:cNvPr id="39" name="TextBox 38"/>
          <p:cNvSpPr txBox="1"/>
          <p:nvPr/>
        </p:nvSpPr>
        <p:spPr>
          <a:xfrm>
            <a:off x="6187739" y="1600200"/>
            <a:ext cx="686907" cy="338554"/>
          </a:xfrm>
          <a:prstGeom prst="rect">
            <a:avLst/>
          </a:prstGeom>
          <a:noFill/>
        </p:spPr>
        <p:txBody>
          <a:bodyPr wrap="none" rtlCol="0">
            <a:spAutoFit/>
          </a:bodyPr>
          <a:lstStyle/>
          <a:p>
            <a:pPr lvl="0"/>
            <a:r>
              <a:rPr lang="en-US" b="0" kern="0" dirty="0">
                <a:solidFill>
                  <a:schemeClr val="bg1"/>
                </a:solidFill>
                <a:latin typeface="Gill Sans"/>
                <a:cs typeface="Gill Sans"/>
              </a:rPr>
              <a:t>values</a:t>
            </a:r>
            <a:endParaRPr lang="en-US" b="0" kern="0" baseline="-25000" dirty="0">
              <a:solidFill>
                <a:schemeClr val="bg1"/>
              </a:solidFill>
              <a:latin typeface="Gill Sans"/>
              <a:cs typeface="Gill Sans"/>
            </a:endParaRPr>
          </a:p>
        </p:txBody>
      </p:sp>
      <p:sp>
        <p:nvSpPr>
          <p:cNvPr id="40" name="TextBox 39"/>
          <p:cNvSpPr txBox="1"/>
          <p:nvPr/>
        </p:nvSpPr>
        <p:spPr>
          <a:xfrm>
            <a:off x="533400" y="1219200"/>
            <a:ext cx="710200" cy="461665"/>
          </a:xfrm>
          <a:prstGeom prst="rect">
            <a:avLst/>
          </a:prstGeom>
          <a:noFill/>
        </p:spPr>
        <p:txBody>
          <a:bodyPr wrap="none" rtlCol="0">
            <a:spAutoFit/>
          </a:bodyPr>
          <a:lstStyle/>
          <a:p>
            <a:pPr lvl="0"/>
            <a:r>
              <a:rPr lang="en-US" sz="2400" b="0" kern="0" dirty="0">
                <a:solidFill>
                  <a:schemeClr val="bg1"/>
                </a:solidFill>
                <a:latin typeface="Gill Sans"/>
                <a:cs typeface="Gill Sans"/>
              </a:rPr>
              <a:t>Map</a:t>
            </a:r>
            <a:endParaRPr lang="en-US" sz="2400" b="0" kern="0" baseline="-25000" dirty="0">
              <a:solidFill>
                <a:schemeClr val="bg1"/>
              </a:solidFill>
              <a:latin typeface="Gill Sans"/>
              <a:cs typeface="Gill Sans"/>
            </a:endParaRPr>
          </a:p>
        </p:txBody>
      </p:sp>
      <p:sp>
        <p:nvSpPr>
          <p:cNvPr id="41" name="Rectangle 40"/>
          <p:cNvSpPr/>
          <p:nvPr/>
        </p:nvSpPr>
        <p:spPr>
          <a:xfrm>
            <a:off x="2438400" y="51054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2" name="TextBox 41"/>
          <p:cNvSpPr txBox="1"/>
          <p:nvPr/>
        </p:nvSpPr>
        <p:spPr>
          <a:xfrm>
            <a:off x="1981200" y="5105400"/>
            <a:ext cx="376993"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1</a:t>
            </a:r>
          </a:p>
        </p:txBody>
      </p:sp>
      <p:sp>
        <p:nvSpPr>
          <p:cNvPr id="43" name="Rectangle 42"/>
          <p:cNvSpPr/>
          <p:nvPr/>
        </p:nvSpPr>
        <p:spPr>
          <a:xfrm>
            <a:off x="1295400" y="51054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7" name="Rectangle 46"/>
          <p:cNvSpPr/>
          <p:nvPr/>
        </p:nvSpPr>
        <p:spPr>
          <a:xfrm>
            <a:off x="4419600" y="51054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8" name="TextBox 47"/>
          <p:cNvSpPr txBox="1"/>
          <p:nvPr/>
        </p:nvSpPr>
        <p:spPr>
          <a:xfrm>
            <a:off x="3962400" y="51054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2</a:t>
            </a:r>
          </a:p>
        </p:txBody>
      </p:sp>
      <p:sp>
        <p:nvSpPr>
          <p:cNvPr id="53" name="TextBox 52"/>
          <p:cNvSpPr txBox="1"/>
          <p:nvPr/>
        </p:nvSpPr>
        <p:spPr>
          <a:xfrm>
            <a:off x="1143000" y="4724400"/>
            <a:ext cx="550050" cy="338554"/>
          </a:xfrm>
          <a:prstGeom prst="rect">
            <a:avLst/>
          </a:prstGeom>
          <a:noFill/>
        </p:spPr>
        <p:txBody>
          <a:bodyPr wrap="none" rtlCol="0">
            <a:spAutoFit/>
          </a:bodyPr>
          <a:lstStyle/>
          <a:p>
            <a:pPr lvl="0"/>
            <a:r>
              <a:rPr lang="en-US" b="0" kern="0" dirty="0">
                <a:solidFill>
                  <a:schemeClr val="bg1"/>
                </a:solidFill>
                <a:latin typeface="Gill Sans"/>
                <a:cs typeface="Gill Sans"/>
              </a:rPr>
              <a:t>keys</a:t>
            </a:r>
            <a:endParaRPr lang="en-US" b="0" kern="0" baseline="-25000" dirty="0">
              <a:solidFill>
                <a:schemeClr val="bg1"/>
              </a:solidFill>
              <a:latin typeface="Gill Sans"/>
              <a:cs typeface="Gill Sans"/>
            </a:endParaRPr>
          </a:p>
        </p:txBody>
      </p:sp>
      <p:sp>
        <p:nvSpPr>
          <p:cNvPr id="54" name="TextBox 53"/>
          <p:cNvSpPr txBox="1"/>
          <p:nvPr/>
        </p:nvSpPr>
        <p:spPr>
          <a:xfrm>
            <a:off x="2377739" y="4724400"/>
            <a:ext cx="686907" cy="338554"/>
          </a:xfrm>
          <a:prstGeom prst="rect">
            <a:avLst/>
          </a:prstGeom>
          <a:noFill/>
        </p:spPr>
        <p:txBody>
          <a:bodyPr wrap="none" rtlCol="0">
            <a:spAutoFit/>
          </a:bodyPr>
          <a:lstStyle/>
          <a:p>
            <a:pPr lvl="0"/>
            <a:r>
              <a:rPr lang="en-US" b="0" kern="0" dirty="0">
                <a:solidFill>
                  <a:schemeClr val="bg1"/>
                </a:solidFill>
                <a:latin typeface="Gill Sans"/>
                <a:cs typeface="Gill Sans"/>
              </a:rPr>
              <a:t>values</a:t>
            </a:r>
            <a:endParaRPr lang="en-US" b="0" kern="0" baseline="-25000" dirty="0">
              <a:solidFill>
                <a:schemeClr val="bg1"/>
              </a:solidFill>
              <a:latin typeface="Gill Sans"/>
              <a:cs typeface="Gill Sans"/>
            </a:endParaRPr>
          </a:p>
        </p:txBody>
      </p:sp>
      <p:sp>
        <p:nvSpPr>
          <p:cNvPr id="55" name="TextBox 54"/>
          <p:cNvSpPr txBox="1"/>
          <p:nvPr/>
        </p:nvSpPr>
        <p:spPr>
          <a:xfrm>
            <a:off x="533400" y="4038600"/>
            <a:ext cx="1111001" cy="461665"/>
          </a:xfrm>
          <a:prstGeom prst="rect">
            <a:avLst/>
          </a:prstGeom>
          <a:noFill/>
        </p:spPr>
        <p:txBody>
          <a:bodyPr wrap="none" rtlCol="0">
            <a:spAutoFit/>
          </a:bodyPr>
          <a:lstStyle/>
          <a:p>
            <a:pPr lvl="0"/>
            <a:r>
              <a:rPr lang="en-US" sz="2400" b="0" kern="0" dirty="0">
                <a:solidFill>
                  <a:schemeClr val="bg1"/>
                </a:solidFill>
                <a:latin typeface="Gill Sans"/>
                <a:cs typeface="Gill Sans"/>
              </a:rPr>
              <a:t>Reduce</a:t>
            </a:r>
            <a:endParaRPr lang="en-US" sz="2400" b="0" kern="0" baseline="-25000" dirty="0">
              <a:solidFill>
                <a:schemeClr val="bg1"/>
              </a:solidFill>
              <a:latin typeface="Gill Sans"/>
              <a:cs typeface="Gill Sans"/>
            </a:endParaRPr>
          </a:p>
        </p:txBody>
      </p:sp>
      <p:grpSp>
        <p:nvGrpSpPr>
          <p:cNvPr id="49" name="Group 16"/>
          <p:cNvGrpSpPr/>
          <p:nvPr/>
        </p:nvGrpSpPr>
        <p:grpSpPr>
          <a:xfrm>
            <a:off x="1143000" y="3352800"/>
            <a:ext cx="2286000" cy="381000"/>
            <a:chOff x="2667000" y="1143000"/>
            <a:chExt cx="2286000" cy="381000"/>
          </a:xfrm>
        </p:grpSpPr>
        <p:sp>
          <p:nvSpPr>
            <p:cNvPr id="52" name="Rectangle 51"/>
            <p:cNvSpPr/>
            <p:nvPr/>
          </p:nvSpPr>
          <p:spPr>
            <a:xfrm>
              <a:off x="3581400" y="114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57" name="TextBox 56"/>
            <p:cNvSpPr txBox="1"/>
            <p:nvPr/>
          </p:nvSpPr>
          <p:spPr>
            <a:xfrm>
              <a:off x="2667000"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9</a:t>
              </a:r>
            </a:p>
          </p:txBody>
        </p:sp>
        <p:sp>
          <p:nvSpPr>
            <p:cNvPr id="58" name="Rectangle 57"/>
            <p:cNvSpPr/>
            <p:nvPr/>
          </p:nvSpPr>
          <p:spPr>
            <a:xfrm>
              <a:off x="3124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sp>
        <p:nvSpPr>
          <p:cNvPr id="59" name="Rectangle 58"/>
          <p:cNvSpPr/>
          <p:nvPr/>
        </p:nvSpPr>
        <p:spPr>
          <a:xfrm>
            <a:off x="6477000" y="51054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60" name="TextBox 59"/>
          <p:cNvSpPr txBox="1"/>
          <p:nvPr/>
        </p:nvSpPr>
        <p:spPr>
          <a:xfrm>
            <a:off x="6019800" y="51054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3</a:t>
            </a:r>
          </a:p>
        </p:txBody>
      </p:sp>
      <p:sp>
        <p:nvSpPr>
          <p:cNvPr id="61" name="TextBox 60"/>
          <p:cNvSpPr txBox="1"/>
          <p:nvPr/>
        </p:nvSpPr>
        <p:spPr>
          <a:xfrm>
            <a:off x="8061938" y="5105400"/>
            <a:ext cx="389850" cy="338554"/>
          </a:xfrm>
          <a:prstGeom prst="rect">
            <a:avLst/>
          </a:prstGeom>
          <a:noFill/>
        </p:spPr>
        <p:txBody>
          <a:bodyPr wrap="none" rtlCol="0">
            <a:spAutoFit/>
          </a:bodyPr>
          <a:lstStyle/>
          <a:p>
            <a:pPr lvl="0"/>
            <a:r>
              <a:rPr lang="en-US" b="0" kern="0" dirty="0">
                <a:solidFill>
                  <a:schemeClr val="bg1"/>
                </a:solidFill>
                <a:latin typeface="Gill Sans"/>
                <a:cs typeface="Gill Sans"/>
              </a:rPr>
              <a:t>…</a:t>
            </a:r>
            <a:endParaRPr lang="en-US" b="0" kern="0" baseline="-25000" dirty="0">
              <a:solidFill>
                <a:schemeClr val="bg1"/>
              </a:solidFill>
              <a:latin typeface="Gill Sans"/>
              <a:cs typeface="Gill Sans"/>
            </a:endParaRPr>
          </a:p>
        </p:txBody>
      </p:sp>
      <p:sp>
        <p:nvSpPr>
          <p:cNvPr id="56" name="TextBox 55"/>
          <p:cNvSpPr txBox="1"/>
          <p:nvPr/>
        </p:nvSpPr>
        <p:spPr>
          <a:xfrm rot="20989502">
            <a:off x="3984197" y="5644275"/>
            <a:ext cx="2343836" cy="400110"/>
          </a:xfrm>
          <a:prstGeom prst="rect">
            <a:avLst/>
          </a:prstGeom>
          <a:noFill/>
        </p:spPr>
        <p:txBody>
          <a:bodyPr wrap="none" rtlCol="0">
            <a:spAutoFit/>
          </a:bodyPr>
          <a:lstStyle/>
          <a:p>
            <a:r>
              <a:rPr lang="en-US" sz="2000" b="0" dirty="0">
                <a:solidFill>
                  <a:srgbClr val="FF0000"/>
                </a:solidFill>
                <a:latin typeface="Gill Sans"/>
                <a:cs typeface="Gill Sans"/>
              </a:rPr>
              <a:t>What’s the problem?</a:t>
            </a:r>
          </a:p>
        </p:txBody>
      </p:sp>
      <p:sp>
        <p:nvSpPr>
          <p:cNvPr id="50"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Reduce-side Join: 1-to-many</a:t>
            </a:r>
          </a:p>
        </p:txBody>
      </p:sp>
    </p:spTree>
    <p:extLst>
      <p:ext uri="{BB962C8B-B14F-4D97-AF65-F5344CB8AC3E}">
        <p14:creationId xmlns:p14="http://schemas.microsoft.com/office/powerpoint/2010/main" val="10143232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5" presetClass="entr" presetSubtype="0" fill="hold" grpId="0" nodeType="clickEffect">
                                  <p:stCondLst>
                                    <p:cond delay="0"/>
                                  </p:stCondLst>
                                  <p:childTnLst>
                                    <p:set>
                                      <p:cBhvr>
                                        <p:cTn id="72" dur="1" fill="hold">
                                          <p:stCondLst>
                                            <p:cond delay="0"/>
                                          </p:stCondLst>
                                        </p:cTn>
                                        <p:tgtEl>
                                          <p:spTgt spid="56"/>
                                        </p:tgtEl>
                                        <p:attrNameLst>
                                          <p:attrName>style.visibility</p:attrName>
                                        </p:attrNameLst>
                                      </p:cBhvr>
                                      <p:to>
                                        <p:strVal val="visible"/>
                                      </p:to>
                                    </p:set>
                                    <p:anim calcmode="lin" valueType="num">
                                      <p:cBhvr>
                                        <p:cTn id="73" dur="1000" fill="hold"/>
                                        <p:tgtEl>
                                          <p:spTgt spid="56"/>
                                        </p:tgtEl>
                                        <p:attrNameLst>
                                          <p:attrName>ppt_w</p:attrName>
                                        </p:attrNameLst>
                                      </p:cBhvr>
                                      <p:tavLst>
                                        <p:tav tm="0">
                                          <p:val>
                                            <p:fltVal val="0"/>
                                          </p:val>
                                        </p:tav>
                                        <p:tav tm="100000">
                                          <p:val>
                                            <p:strVal val="#ppt_w"/>
                                          </p:val>
                                        </p:tav>
                                      </p:tavLst>
                                    </p:anim>
                                    <p:anim calcmode="lin" valueType="num">
                                      <p:cBhvr>
                                        <p:cTn id="74" dur="1000" fill="hold"/>
                                        <p:tgtEl>
                                          <p:spTgt spid="56"/>
                                        </p:tgtEl>
                                        <p:attrNameLst>
                                          <p:attrName>ppt_h</p:attrName>
                                        </p:attrNameLst>
                                      </p:cBhvr>
                                      <p:tavLst>
                                        <p:tav tm="0">
                                          <p:val>
                                            <p:fltVal val="0"/>
                                          </p:val>
                                        </p:tav>
                                        <p:tav tm="100000">
                                          <p:val>
                                            <p:strVal val="#ppt_h"/>
                                          </p:val>
                                        </p:tav>
                                      </p:tavLst>
                                    </p:anim>
                                    <p:anim calcmode="lin" valueType="num">
                                      <p:cBhvr>
                                        <p:cTn id="75" dur="1000" fill="hold"/>
                                        <p:tgtEl>
                                          <p:spTgt spid="56"/>
                                        </p:tgtEl>
                                        <p:attrNameLst>
                                          <p:attrName>ppt_x</p:attrName>
                                        </p:attrNameLst>
                                      </p:cBhvr>
                                      <p:tavLst>
                                        <p:tav tm="0" fmla="#ppt_x+(cos(-2*pi*(1-$))*-#ppt_x-sin(-2*pi*(1-$))*(1-#ppt_y))*(1-$)">
                                          <p:val>
                                            <p:fltVal val="0"/>
                                          </p:val>
                                        </p:tav>
                                        <p:tav tm="100000">
                                          <p:val>
                                            <p:fltVal val="1"/>
                                          </p:val>
                                        </p:tav>
                                      </p:tavLst>
                                    </p:anim>
                                    <p:anim calcmode="lin" valueType="num">
                                      <p:cBhvr>
                                        <p:cTn id="76" dur="1000" fill="hold"/>
                                        <p:tgtEl>
                                          <p:spTgt spid="5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p:bldP spid="25" grpId="0" animBg="1"/>
      <p:bldP spid="27" grpId="0" animBg="1"/>
      <p:bldP spid="28" grpId="0"/>
      <p:bldP spid="29" grpId="0" animBg="1"/>
      <p:bldP spid="31" grpId="0" animBg="1"/>
      <p:bldP spid="32" grpId="0"/>
      <p:bldP spid="33" grpId="0" animBg="1"/>
      <p:bldP spid="35" grpId="0" animBg="1"/>
      <p:bldP spid="36" grpId="0"/>
      <p:bldP spid="37" grpId="0" animBg="1"/>
      <p:bldP spid="38" grpId="0"/>
      <p:bldP spid="39" grpId="0"/>
      <p:bldP spid="40" grpId="0"/>
      <p:bldP spid="41" grpId="0" animBg="1"/>
      <p:bldP spid="42" grpId="0"/>
      <p:bldP spid="43" grpId="0" animBg="1"/>
      <p:bldP spid="47" grpId="0" animBg="1"/>
      <p:bldP spid="48" grpId="0"/>
      <p:bldP spid="53" grpId="0"/>
      <p:bldP spid="54" grpId="0"/>
      <p:bldP spid="55" grpId="0"/>
      <p:bldP spid="59" grpId="0" animBg="1"/>
      <p:bldP spid="60" grpId="0"/>
      <p:bldP spid="61" grpId="0"/>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Secondary Sorting</a:t>
            </a:r>
          </a:p>
        </p:txBody>
      </p:sp>
      <p:sp>
        <p:nvSpPr>
          <p:cNvPr id="5" name="TextBox 4"/>
          <p:cNvSpPr txBox="1"/>
          <p:nvPr/>
        </p:nvSpPr>
        <p:spPr>
          <a:xfrm>
            <a:off x="0" y="357842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What if we want to sort value also?</a:t>
            </a:r>
          </a:p>
        </p:txBody>
      </p:sp>
      <p:sp>
        <p:nvSpPr>
          <p:cNvPr id="6" name="TextBox 5"/>
          <p:cNvSpPr txBox="1"/>
          <p:nvPr/>
        </p:nvSpPr>
        <p:spPr>
          <a:xfrm>
            <a:off x="0" y="3959424"/>
            <a:ext cx="9144000" cy="400110"/>
          </a:xfrm>
          <a:prstGeom prst="rect">
            <a:avLst/>
          </a:prstGeom>
          <a:noFill/>
        </p:spPr>
        <p:txBody>
          <a:bodyPr wrap="square" rtlCol="0">
            <a:spAutoFit/>
          </a:bodyPr>
          <a:lstStyle/>
          <a:p>
            <a:pPr lvl="0" algn="ctr">
              <a:defRPr/>
            </a:pPr>
            <a:r>
              <a:rPr lang="mr-IN" sz="2000" b="0" kern="0" dirty="0" err="1">
                <a:solidFill>
                  <a:srgbClr val="0070C0"/>
                </a:solidFill>
                <a:latin typeface="Gill Sans"/>
                <a:cs typeface="Gill Sans"/>
              </a:rPr>
              <a:t>E.g</a:t>
            </a:r>
            <a:r>
              <a:rPr lang="mr-IN" sz="2000" b="0" kern="0" dirty="0">
                <a:solidFill>
                  <a:srgbClr val="0070C0"/>
                </a:solidFill>
                <a:latin typeface="Gill Sans"/>
                <a:cs typeface="Gill Sans"/>
              </a:rPr>
              <a:t>., </a:t>
            </a:r>
            <a:r>
              <a:rPr lang="mr-IN" sz="2000" b="0" kern="0" dirty="0" err="1">
                <a:solidFill>
                  <a:srgbClr val="0070C0"/>
                </a:solidFill>
                <a:latin typeface="Gill Sans"/>
                <a:cs typeface="Gill Sans"/>
              </a:rPr>
              <a:t>k</a:t>
            </a:r>
            <a:r>
              <a:rPr lang="mr-IN" sz="2000" b="0" kern="0" dirty="0">
                <a:solidFill>
                  <a:srgbClr val="0070C0"/>
                </a:solidFill>
                <a:latin typeface="Gill Sans"/>
                <a:cs typeface="Gill Sans"/>
              </a:rPr>
              <a:t> → (v</a:t>
            </a:r>
            <a:r>
              <a:rPr lang="mr-IN" sz="2000" b="0" kern="0" baseline="-25000" dirty="0">
                <a:solidFill>
                  <a:srgbClr val="0070C0"/>
                </a:solidFill>
                <a:latin typeface="Gill Sans"/>
                <a:cs typeface="Gill Sans"/>
              </a:rPr>
              <a:t>1</a:t>
            </a:r>
            <a:r>
              <a:rPr lang="mr-IN" sz="2000" b="0" kern="0" dirty="0">
                <a:solidFill>
                  <a:srgbClr val="0070C0"/>
                </a:solidFill>
                <a:latin typeface="Gill Sans"/>
                <a:cs typeface="Gill Sans"/>
              </a:rPr>
              <a:t>, </a:t>
            </a:r>
            <a:r>
              <a:rPr lang="mr-IN" sz="2000" b="0" kern="0" dirty="0" err="1">
                <a:solidFill>
                  <a:srgbClr val="0070C0"/>
                </a:solidFill>
                <a:latin typeface="Gill Sans"/>
                <a:cs typeface="Gill Sans"/>
              </a:rPr>
              <a:t>r</a:t>
            </a:r>
            <a:r>
              <a:rPr lang="mr-IN" sz="2000" b="0" kern="0" dirty="0">
                <a:solidFill>
                  <a:srgbClr val="0070C0"/>
                </a:solidFill>
                <a:latin typeface="Gill Sans"/>
                <a:cs typeface="Gill Sans"/>
              </a:rPr>
              <a:t>), (v</a:t>
            </a:r>
            <a:r>
              <a:rPr lang="mr-IN" sz="2000" b="0" kern="0" baseline="-25000" dirty="0">
                <a:solidFill>
                  <a:srgbClr val="0070C0"/>
                </a:solidFill>
                <a:latin typeface="Gill Sans"/>
                <a:cs typeface="Gill Sans"/>
              </a:rPr>
              <a:t>3</a:t>
            </a:r>
            <a:r>
              <a:rPr lang="mr-IN" sz="2000" b="0" kern="0" dirty="0">
                <a:solidFill>
                  <a:srgbClr val="0070C0"/>
                </a:solidFill>
                <a:latin typeface="Gill Sans"/>
                <a:cs typeface="Gill Sans"/>
              </a:rPr>
              <a:t>, </a:t>
            </a:r>
            <a:r>
              <a:rPr lang="mr-IN" sz="2000" b="0" kern="0" dirty="0" err="1">
                <a:solidFill>
                  <a:srgbClr val="0070C0"/>
                </a:solidFill>
                <a:latin typeface="Gill Sans"/>
                <a:cs typeface="Gill Sans"/>
              </a:rPr>
              <a:t>r</a:t>
            </a:r>
            <a:r>
              <a:rPr lang="mr-IN" sz="2000" b="0" kern="0" dirty="0">
                <a:solidFill>
                  <a:srgbClr val="0070C0"/>
                </a:solidFill>
                <a:latin typeface="Gill Sans"/>
                <a:cs typeface="Gill Sans"/>
              </a:rPr>
              <a:t>), (v</a:t>
            </a:r>
            <a:r>
              <a:rPr lang="mr-IN" sz="2000" b="0" kern="0" baseline="-25000" dirty="0">
                <a:solidFill>
                  <a:srgbClr val="0070C0"/>
                </a:solidFill>
                <a:latin typeface="Gill Sans"/>
                <a:cs typeface="Gill Sans"/>
              </a:rPr>
              <a:t>4</a:t>
            </a:r>
            <a:r>
              <a:rPr lang="mr-IN" sz="2000" b="0" kern="0" dirty="0">
                <a:solidFill>
                  <a:srgbClr val="0070C0"/>
                </a:solidFill>
                <a:latin typeface="Gill Sans"/>
                <a:cs typeface="Gill Sans"/>
              </a:rPr>
              <a:t>, </a:t>
            </a:r>
            <a:r>
              <a:rPr lang="mr-IN" sz="2000" b="0" kern="0" dirty="0" err="1">
                <a:solidFill>
                  <a:srgbClr val="0070C0"/>
                </a:solidFill>
                <a:latin typeface="Gill Sans"/>
                <a:cs typeface="Gill Sans"/>
              </a:rPr>
              <a:t>r</a:t>
            </a:r>
            <a:r>
              <a:rPr lang="mr-IN" sz="2000" b="0" kern="0" dirty="0">
                <a:solidFill>
                  <a:srgbClr val="0070C0"/>
                </a:solidFill>
                <a:latin typeface="Gill Sans"/>
                <a:cs typeface="Gill Sans"/>
              </a:rPr>
              <a:t>), (v</a:t>
            </a:r>
            <a:r>
              <a:rPr lang="mr-IN" sz="2000" b="0" kern="0" baseline="-25000" dirty="0">
                <a:solidFill>
                  <a:srgbClr val="0070C0"/>
                </a:solidFill>
                <a:latin typeface="Gill Sans"/>
                <a:cs typeface="Gill Sans"/>
              </a:rPr>
              <a:t>8</a:t>
            </a:r>
            <a:r>
              <a:rPr lang="mr-IN" sz="2000" b="0" kern="0" dirty="0">
                <a:solidFill>
                  <a:srgbClr val="0070C0"/>
                </a:solidFill>
                <a:latin typeface="Gill Sans"/>
                <a:cs typeface="Gill Sans"/>
              </a:rPr>
              <a:t>, </a:t>
            </a:r>
            <a:r>
              <a:rPr lang="mr-IN" sz="2000" b="0" kern="0" dirty="0" err="1">
                <a:solidFill>
                  <a:srgbClr val="0070C0"/>
                </a:solidFill>
                <a:latin typeface="Gill Sans"/>
                <a:cs typeface="Gill Sans"/>
              </a:rPr>
              <a:t>r</a:t>
            </a:r>
            <a:r>
              <a:rPr lang="mr-IN" sz="2000" b="0" kern="0" dirty="0">
                <a:solidFill>
                  <a:srgbClr val="0070C0"/>
                </a:solidFill>
                <a:latin typeface="Gill Sans"/>
                <a:cs typeface="Gill Sans"/>
              </a:rPr>
              <a:t>)…</a:t>
            </a:r>
            <a:endParaRPr lang="en-US" sz="2000" b="0" kern="0" dirty="0">
              <a:solidFill>
                <a:srgbClr val="0070C0"/>
              </a:solidFill>
              <a:latin typeface="Gill Sans"/>
              <a:cs typeface="Gill Sans"/>
            </a:endParaRPr>
          </a:p>
        </p:txBody>
      </p:sp>
      <p:sp>
        <p:nvSpPr>
          <p:cNvPr id="7" name="TextBox 6"/>
          <p:cNvSpPr txBox="1"/>
          <p:nvPr/>
        </p:nvSpPr>
        <p:spPr>
          <a:xfrm>
            <a:off x="0" y="23622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MapReduce sorts input to reducers by key</a:t>
            </a:r>
          </a:p>
        </p:txBody>
      </p:sp>
      <p:sp>
        <p:nvSpPr>
          <p:cNvPr id="8" name="TextBox 7"/>
          <p:cNvSpPr txBox="1"/>
          <p:nvPr/>
        </p:nvSpPr>
        <p:spPr>
          <a:xfrm>
            <a:off x="0" y="2743200"/>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Values may be arbitrarily ordered</a:t>
            </a:r>
          </a:p>
        </p:txBody>
      </p:sp>
    </p:spTree>
    <p:extLst>
      <p:ext uri="{BB962C8B-B14F-4D97-AF65-F5344CB8AC3E}">
        <p14:creationId xmlns:p14="http://schemas.microsoft.com/office/powerpoint/2010/main" val="3217750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Secondary Sorting: Solutions</a:t>
            </a:r>
          </a:p>
        </p:txBody>
      </p:sp>
      <p:sp>
        <p:nvSpPr>
          <p:cNvPr id="4" name="TextBox 3"/>
          <p:cNvSpPr txBox="1"/>
          <p:nvPr/>
        </p:nvSpPr>
        <p:spPr>
          <a:xfrm>
            <a:off x="0" y="3553361"/>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Solution 2</a:t>
            </a:r>
          </a:p>
        </p:txBody>
      </p:sp>
      <p:sp>
        <p:nvSpPr>
          <p:cNvPr id="6" name="TextBox 5"/>
          <p:cNvSpPr txBox="1"/>
          <p:nvPr/>
        </p:nvSpPr>
        <p:spPr>
          <a:xfrm>
            <a:off x="0" y="3934361"/>
            <a:ext cx="9144000" cy="1323439"/>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“Value-to-key conversion” : form composite intermediate key, (k, v</a:t>
            </a:r>
            <a:r>
              <a:rPr lang="en-US" sz="2000" b="0" kern="0" baseline="-25000" dirty="0">
                <a:solidFill>
                  <a:srgbClr val="0070C0"/>
                </a:solidFill>
                <a:latin typeface="Gill Sans"/>
                <a:cs typeface="Gill Sans"/>
              </a:rPr>
              <a:t>1</a:t>
            </a:r>
            <a:r>
              <a:rPr lang="en-US" sz="2000" b="0" kern="0" dirty="0">
                <a:solidFill>
                  <a:srgbClr val="0070C0"/>
                </a:solidFill>
                <a:latin typeface="Gill Sans"/>
                <a:cs typeface="Gill Sans"/>
              </a:rPr>
              <a:t>)</a:t>
            </a:r>
          </a:p>
          <a:p>
            <a:pPr lvl="0" algn="ctr">
              <a:defRPr/>
            </a:pPr>
            <a:r>
              <a:rPr lang="en-US" sz="2000" b="0" kern="0" dirty="0">
                <a:solidFill>
                  <a:srgbClr val="0070C0"/>
                </a:solidFill>
                <a:latin typeface="Gill Sans"/>
                <a:cs typeface="Gill Sans"/>
              </a:rPr>
              <a:t>Let the execution framework do the sorting</a:t>
            </a:r>
          </a:p>
          <a:p>
            <a:pPr lvl="0" algn="ctr">
              <a:defRPr/>
            </a:pPr>
            <a:r>
              <a:rPr lang="en-US" sz="2000" b="0" kern="0" dirty="0">
                <a:solidFill>
                  <a:srgbClr val="0070C0"/>
                </a:solidFill>
                <a:latin typeface="Gill Sans"/>
                <a:cs typeface="Gill Sans"/>
              </a:rPr>
              <a:t>Preserve state across multiple key-value pairs to handle processing</a:t>
            </a:r>
          </a:p>
          <a:p>
            <a:pPr lvl="0" algn="ctr">
              <a:defRPr/>
            </a:pPr>
            <a:r>
              <a:rPr lang="en-US" sz="2000" b="0" kern="0" dirty="0">
                <a:solidFill>
                  <a:srgbClr val="0070C0"/>
                </a:solidFill>
                <a:latin typeface="Gill Sans"/>
                <a:cs typeface="Gill Sans"/>
              </a:rPr>
              <a:t>Anything else we need to do?</a:t>
            </a:r>
          </a:p>
        </p:txBody>
      </p:sp>
      <p:sp>
        <p:nvSpPr>
          <p:cNvPr id="7" name="TextBox 6"/>
          <p:cNvSpPr txBox="1"/>
          <p:nvPr/>
        </p:nvSpPr>
        <p:spPr>
          <a:xfrm>
            <a:off x="0" y="20574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Solution 1</a:t>
            </a:r>
          </a:p>
        </p:txBody>
      </p:sp>
      <p:sp>
        <p:nvSpPr>
          <p:cNvPr id="8" name="TextBox 7"/>
          <p:cNvSpPr txBox="1"/>
          <p:nvPr/>
        </p:nvSpPr>
        <p:spPr>
          <a:xfrm>
            <a:off x="0" y="243840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Buffer values in memory, then sort</a:t>
            </a:r>
          </a:p>
          <a:p>
            <a:pPr lvl="0" algn="ctr">
              <a:defRPr/>
            </a:pPr>
            <a:r>
              <a:rPr lang="en-US" sz="2000" b="0" kern="0" dirty="0">
                <a:solidFill>
                  <a:srgbClr val="0070C0"/>
                </a:solidFill>
                <a:latin typeface="Gill Sans"/>
                <a:cs typeface="Gill Sans"/>
              </a:rPr>
              <a:t>Why is this a bad idea?</a:t>
            </a:r>
          </a:p>
        </p:txBody>
      </p:sp>
    </p:spTree>
    <p:extLst>
      <p:ext uri="{BB962C8B-B14F-4D97-AF65-F5344CB8AC3E}">
        <p14:creationId xmlns:p14="http://schemas.microsoft.com/office/powerpoint/2010/main" val="9337778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5400" y="2133600"/>
            <a:ext cx="4058213" cy="400110"/>
          </a:xfrm>
          <a:prstGeom prst="rect">
            <a:avLst/>
          </a:prstGeom>
          <a:noFill/>
        </p:spPr>
        <p:txBody>
          <a:bodyPr wrap="none" rtlCol="0">
            <a:spAutoFit/>
          </a:bodyPr>
          <a:lstStyle/>
          <a:p>
            <a:pPr marL="0" lvl="1">
              <a:spcBef>
                <a:spcPct val="10000"/>
              </a:spcBef>
              <a:spcAft>
                <a:spcPct val="10000"/>
              </a:spcAft>
              <a:buClr>
                <a:srgbClr val="5675A9"/>
              </a:buClr>
              <a:buSzPct val="75000"/>
            </a:pPr>
            <a:r>
              <a:rPr lang="en-US" sz="2000" b="0" kern="0" dirty="0">
                <a:solidFill>
                  <a:srgbClr val="000000"/>
                </a:solidFill>
                <a:latin typeface="Gill Sans"/>
                <a:cs typeface="Gill Sans"/>
              </a:rPr>
              <a:t>k → (v</a:t>
            </a:r>
            <a:r>
              <a:rPr lang="en-US" sz="2000" b="0" kern="0" baseline="-25000" dirty="0">
                <a:solidFill>
                  <a:srgbClr val="000000"/>
                </a:solidFill>
                <a:latin typeface="Gill Sans"/>
                <a:cs typeface="Gill Sans"/>
              </a:rPr>
              <a:t>8</a:t>
            </a:r>
            <a:r>
              <a:rPr lang="en-US" sz="2000" b="0" kern="0" dirty="0">
                <a:solidFill>
                  <a:srgbClr val="000000"/>
                </a:solidFill>
                <a:latin typeface="Gill Sans"/>
                <a:cs typeface="Gill Sans"/>
              </a:rPr>
              <a:t>, r</a:t>
            </a:r>
            <a:r>
              <a:rPr lang="en-US" sz="2000" b="0" kern="0" baseline="-25000" dirty="0">
                <a:solidFill>
                  <a:srgbClr val="000000"/>
                </a:solidFill>
                <a:latin typeface="Gill Sans"/>
                <a:cs typeface="Gill Sans"/>
              </a:rPr>
              <a:t>4</a:t>
            </a:r>
            <a:r>
              <a:rPr lang="en-US" sz="2000" b="0" kern="0" dirty="0">
                <a:solidFill>
                  <a:srgbClr val="000000"/>
                </a:solidFill>
                <a:latin typeface="Gill Sans"/>
                <a:cs typeface="Gill Sans"/>
              </a:rPr>
              <a:t>), (v</a:t>
            </a:r>
            <a:r>
              <a:rPr lang="en-US" sz="2000" b="0" kern="0" baseline="-25000" dirty="0">
                <a:solidFill>
                  <a:srgbClr val="000000"/>
                </a:solidFill>
                <a:latin typeface="Gill Sans"/>
                <a:cs typeface="Gill Sans"/>
              </a:rPr>
              <a:t>1</a:t>
            </a:r>
            <a:r>
              <a:rPr lang="en-US" sz="2000" b="0" kern="0" dirty="0">
                <a:solidFill>
                  <a:srgbClr val="000000"/>
                </a:solidFill>
                <a:latin typeface="Gill Sans"/>
                <a:cs typeface="Gill Sans"/>
              </a:rPr>
              <a:t>, r</a:t>
            </a:r>
            <a:r>
              <a:rPr lang="en-US" sz="2000" b="0" kern="0" baseline="-25000" dirty="0">
                <a:solidFill>
                  <a:srgbClr val="000000"/>
                </a:solidFill>
                <a:latin typeface="Gill Sans"/>
                <a:cs typeface="Gill Sans"/>
              </a:rPr>
              <a:t>1</a:t>
            </a:r>
            <a:r>
              <a:rPr lang="en-US" sz="2000" b="0" kern="0" dirty="0">
                <a:solidFill>
                  <a:srgbClr val="000000"/>
                </a:solidFill>
                <a:latin typeface="Gill Sans"/>
                <a:cs typeface="Gill Sans"/>
              </a:rPr>
              <a:t>), (v</a:t>
            </a:r>
            <a:r>
              <a:rPr lang="en-US" sz="2000" b="0" kern="0" baseline="-25000" dirty="0">
                <a:solidFill>
                  <a:srgbClr val="000000"/>
                </a:solidFill>
                <a:latin typeface="Gill Sans"/>
                <a:cs typeface="Gill Sans"/>
              </a:rPr>
              <a:t>4</a:t>
            </a:r>
            <a:r>
              <a:rPr lang="en-US" sz="2000" b="0" kern="0" dirty="0">
                <a:solidFill>
                  <a:srgbClr val="000000"/>
                </a:solidFill>
                <a:latin typeface="Gill Sans"/>
                <a:cs typeface="Gill Sans"/>
              </a:rPr>
              <a:t>, r</a:t>
            </a:r>
            <a:r>
              <a:rPr lang="en-US" sz="2000" b="0" kern="0" baseline="-25000" dirty="0">
                <a:solidFill>
                  <a:srgbClr val="000000"/>
                </a:solidFill>
                <a:latin typeface="Gill Sans"/>
                <a:cs typeface="Gill Sans"/>
              </a:rPr>
              <a:t>3</a:t>
            </a:r>
            <a:r>
              <a:rPr lang="en-US" sz="2000" b="0" kern="0" dirty="0">
                <a:solidFill>
                  <a:srgbClr val="000000"/>
                </a:solidFill>
                <a:latin typeface="Gill Sans"/>
                <a:cs typeface="Gill Sans"/>
              </a:rPr>
              <a:t>), (v</a:t>
            </a:r>
            <a:r>
              <a:rPr lang="en-US" sz="2000" b="0" kern="0" baseline="-25000" dirty="0">
                <a:solidFill>
                  <a:srgbClr val="000000"/>
                </a:solidFill>
                <a:latin typeface="Gill Sans"/>
                <a:cs typeface="Gill Sans"/>
              </a:rPr>
              <a:t>3</a:t>
            </a:r>
            <a:r>
              <a:rPr lang="en-US" sz="2000" b="0" kern="0" dirty="0">
                <a:solidFill>
                  <a:srgbClr val="000000"/>
                </a:solidFill>
                <a:latin typeface="Gill Sans"/>
                <a:cs typeface="Gill Sans"/>
              </a:rPr>
              <a:t>, r</a:t>
            </a:r>
            <a:r>
              <a:rPr lang="en-US" sz="2000" b="0" kern="0" baseline="-25000" dirty="0">
                <a:solidFill>
                  <a:srgbClr val="000000"/>
                </a:solidFill>
                <a:latin typeface="Gill Sans"/>
                <a:cs typeface="Gill Sans"/>
              </a:rPr>
              <a:t>2</a:t>
            </a:r>
            <a:r>
              <a:rPr lang="en-US" sz="2000" b="0" kern="0" dirty="0">
                <a:solidFill>
                  <a:srgbClr val="000000"/>
                </a:solidFill>
                <a:latin typeface="Gill Sans"/>
                <a:cs typeface="Gill Sans"/>
              </a:rPr>
              <a:t>)…</a:t>
            </a:r>
          </a:p>
        </p:txBody>
      </p:sp>
      <p:sp>
        <p:nvSpPr>
          <p:cNvPr id="5" name="TextBox 4"/>
          <p:cNvSpPr txBox="1"/>
          <p:nvPr/>
        </p:nvSpPr>
        <p:spPr>
          <a:xfrm>
            <a:off x="1328234" y="3596045"/>
            <a:ext cx="1359032" cy="400110"/>
          </a:xfrm>
          <a:prstGeom prst="rect">
            <a:avLst/>
          </a:prstGeom>
          <a:noFill/>
        </p:spPr>
        <p:txBody>
          <a:bodyPr wrap="none" rtlCol="0">
            <a:spAutoFit/>
          </a:bodyPr>
          <a:lstStyle/>
          <a:p>
            <a:r>
              <a:rPr lang="en-US" sz="2000" b="0" dirty="0">
                <a:solidFill>
                  <a:schemeClr val="bg1"/>
                </a:solidFill>
                <a:latin typeface="Gill Sans"/>
                <a:cs typeface="Gill Sans"/>
              </a:rPr>
              <a:t>(k, v</a:t>
            </a:r>
            <a:r>
              <a:rPr lang="en-US" sz="2000" b="0" baseline="-25000" dirty="0">
                <a:solidFill>
                  <a:schemeClr val="bg1"/>
                </a:solidFill>
                <a:latin typeface="Gill Sans"/>
                <a:cs typeface="Gill Sans"/>
              </a:rPr>
              <a:t>1</a:t>
            </a:r>
            <a:r>
              <a:rPr lang="en-US" sz="2000" b="0" dirty="0">
                <a:solidFill>
                  <a:schemeClr val="bg1"/>
                </a:solidFill>
                <a:latin typeface="Gill Sans"/>
                <a:cs typeface="Gill Sans"/>
              </a:rPr>
              <a:t>) → r</a:t>
            </a:r>
            <a:r>
              <a:rPr lang="en-US" sz="2000" b="0" baseline="-25000" dirty="0">
                <a:solidFill>
                  <a:schemeClr val="bg1"/>
                </a:solidFill>
                <a:latin typeface="Gill Sans"/>
                <a:cs typeface="Gill Sans"/>
              </a:rPr>
              <a:t>1</a:t>
            </a:r>
            <a:endParaRPr lang="en-US" sz="2000" b="0" dirty="0">
              <a:solidFill>
                <a:schemeClr val="bg1"/>
              </a:solidFill>
              <a:latin typeface="Gill Sans"/>
              <a:cs typeface="Gill Sans"/>
            </a:endParaRPr>
          </a:p>
        </p:txBody>
      </p:sp>
      <p:sp>
        <p:nvSpPr>
          <p:cNvPr id="6" name="TextBox 5"/>
          <p:cNvSpPr txBox="1"/>
          <p:nvPr/>
        </p:nvSpPr>
        <p:spPr>
          <a:xfrm>
            <a:off x="914400" y="1752600"/>
            <a:ext cx="1012266" cy="461665"/>
          </a:xfrm>
          <a:prstGeom prst="rect">
            <a:avLst/>
          </a:prstGeom>
          <a:noFill/>
        </p:spPr>
        <p:txBody>
          <a:bodyPr wrap="none" rtlCol="0">
            <a:spAutoFit/>
          </a:bodyPr>
          <a:lstStyle/>
          <a:p>
            <a:r>
              <a:rPr lang="en-US" sz="2400" b="0" dirty="0">
                <a:solidFill>
                  <a:schemeClr val="bg1"/>
                </a:solidFill>
                <a:latin typeface="Gill Sans"/>
                <a:cs typeface="Gill Sans"/>
              </a:rPr>
              <a:t>Before</a:t>
            </a:r>
          </a:p>
        </p:txBody>
      </p:sp>
      <p:sp>
        <p:nvSpPr>
          <p:cNvPr id="7" name="TextBox 6"/>
          <p:cNvSpPr txBox="1"/>
          <p:nvPr/>
        </p:nvSpPr>
        <p:spPr>
          <a:xfrm>
            <a:off x="914400" y="3188732"/>
            <a:ext cx="838691" cy="461665"/>
          </a:xfrm>
          <a:prstGeom prst="rect">
            <a:avLst/>
          </a:prstGeom>
          <a:noFill/>
        </p:spPr>
        <p:txBody>
          <a:bodyPr wrap="none" rtlCol="0">
            <a:spAutoFit/>
          </a:bodyPr>
          <a:lstStyle/>
          <a:p>
            <a:r>
              <a:rPr lang="en-US" sz="2400" b="0" dirty="0">
                <a:solidFill>
                  <a:schemeClr val="bg1"/>
                </a:solidFill>
                <a:latin typeface="Gill Sans"/>
                <a:cs typeface="Gill Sans"/>
              </a:rPr>
              <a:t>After</a:t>
            </a:r>
          </a:p>
        </p:txBody>
      </p:sp>
      <p:sp>
        <p:nvSpPr>
          <p:cNvPr id="12" name="TextBox 11"/>
          <p:cNvSpPr txBox="1"/>
          <p:nvPr/>
        </p:nvSpPr>
        <p:spPr>
          <a:xfrm>
            <a:off x="1328234" y="3946763"/>
            <a:ext cx="1359032" cy="400110"/>
          </a:xfrm>
          <a:prstGeom prst="rect">
            <a:avLst/>
          </a:prstGeom>
          <a:noFill/>
        </p:spPr>
        <p:txBody>
          <a:bodyPr wrap="none" rtlCol="0">
            <a:spAutoFit/>
          </a:bodyPr>
          <a:lstStyle/>
          <a:p>
            <a:r>
              <a:rPr lang="en-US" sz="2000" b="0" dirty="0">
                <a:solidFill>
                  <a:schemeClr val="bg1"/>
                </a:solidFill>
                <a:latin typeface="Gill Sans"/>
                <a:cs typeface="Gill Sans"/>
              </a:rPr>
              <a:t>(k, v</a:t>
            </a:r>
            <a:r>
              <a:rPr lang="en-US" sz="2000" b="0" baseline="-25000" dirty="0">
                <a:solidFill>
                  <a:schemeClr val="bg1"/>
                </a:solidFill>
                <a:latin typeface="Gill Sans"/>
                <a:cs typeface="Gill Sans"/>
              </a:rPr>
              <a:t>3</a:t>
            </a:r>
            <a:r>
              <a:rPr lang="en-US" sz="2000" b="0" dirty="0">
                <a:solidFill>
                  <a:schemeClr val="bg1"/>
                </a:solidFill>
                <a:latin typeface="Gill Sans"/>
                <a:cs typeface="Gill Sans"/>
              </a:rPr>
              <a:t>) → r</a:t>
            </a:r>
            <a:r>
              <a:rPr lang="en-US" sz="2000" b="0" baseline="-25000" dirty="0">
                <a:solidFill>
                  <a:schemeClr val="bg1"/>
                </a:solidFill>
                <a:latin typeface="Gill Sans"/>
                <a:cs typeface="Gill Sans"/>
              </a:rPr>
              <a:t>2</a:t>
            </a:r>
            <a:endParaRPr lang="en-US" sz="2000" b="0" dirty="0">
              <a:solidFill>
                <a:schemeClr val="bg1"/>
              </a:solidFill>
              <a:latin typeface="Gill Sans"/>
              <a:cs typeface="Gill Sans"/>
            </a:endParaRPr>
          </a:p>
        </p:txBody>
      </p:sp>
      <p:sp>
        <p:nvSpPr>
          <p:cNvPr id="13" name="TextBox 12"/>
          <p:cNvSpPr txBox="1"/>
          <p:nvPr/>
        </p:nvSpPr>
        <p:spPr>
          <a:xfrm>
            <a:off x="1328234" y="4297481"/>
            <a:ext cx="1359032" cy="400110"/>
          </a:xfrm>
          <a:prstGeom prst="rect">
            <a:avLst/>
          </a:prstGeom>
          <a:noFill/>
        </p:spPr>
        <p:txBody>
          <a:bodyPr wrap="none" rtlCol="0">
            <a:spAutoFit/>
          </a:bodyPr>
          <a:lstStyle/>
          <a:p>
            <a:r>
              <a:rPr lang="en-US" sz="2000" b="0" dirty="0">
                <a:solidFill>
                  <a:schemeClr val="bg1"/>
                </a:solidFill>
                <a:latin typeface="Gill Sans"/>
                <a:cs typeface="Gill Sans"/>
              </a:rPr>
              <a:t>(k, v</a:t>
            </a:r>
            <a:r>
              <a:rPr lang="en-US" sz="2000" b="0" baseline="-25000" dirty="0">
                <a:solidFill>
                  <a:schemeClr val="bg1"/>
                </a:solidFill>
                <a:latin typeface="Gill Sans"/>
                <a:cs typeface="Gill Sans"/>
              </a:rPr>
              <a:t>4</a:t>
            </a:r>
            <a:r>
              <a:rPr lang="en-US" sz="2000" b="0" dirty="0">
                <a:solidFill>
                  <a:schemeClr val="bg1"/>
                </a:solidFill>
                <a:latin typeface="Gill Sans"/>
                <a:cs typeface="Gill Sans"/>
              </a:rPr>
              <a:t>) → r</a:t>
            </a:r>
            <a:r>
              <a:rPr lang="en-US" sz="2000" b="0" baseline="-25000" dirty="0">
                <a:solidFill>
                  <a:schemeClr val="bg1"/>
                </a:solidFill>
                <a:latin typeface="Gill Sans"/>
                <a:cs typeface="Gill Sans"/>
              </a:rPr>
              <a:t>3</a:t>
            </a:r>
            <a:endParaRPr lang="en-US" sz="2000" b="0" dirty="0">
              <a:solidFill>
                <a:schemeClr val="bg1"/>
              </a:solidFill>
              <a:latin typeface="Gill Sans"/>
              <a:cs typeface="Gill Sans"/>
            </a:endParaRPr>
          </a:p>
        </p:txBody>
      </p:sp>
      <p:sp>
        <p:nvSpPr>
          <p:cNvPr id="14" name="TextBox 13"/>
          <p:cNvSpPr txBox="1"/>
          <p:nvPr/>
        </p:nvSpPr>
        <p:spPr>
          <a:xfrm>
            <a:off x="1328234" y="4648200"/>
            <a:ext cx="1359032" cy="400110"/>
          </a:xfrm>
          <a:prstGeom prst="rect">
            <a:avLst/>
          </a:prstGeom>
          <a:noFill/>
        </p:spPr>
        <p:txBody>
          <a:bodyPr wrap="none" rtlCol="0">
            <a:spAutoFit/>
          </a:bodyPr>
          <a:lstStyle/>
          <a:p>
            <a:r>
              <a:rPr lang="en-US" sz="2000" b="0" dirty="0">
                <a:solidFill>
                  <a:schemeClr val="bg1"/>
                </a:solidFill>
                <a:latin typeface="Gill Sans"/>
                <a:cs typeface="Gill Sans"/>
              </a:rPr>
              <a:t>(k, v</a:t>
            </a:r>
            <a:r>
              <a:rPr lang="en-US" sz="2000" b="0" baseline="-25000" dirty="0">
                <a:solidFill>
                  <a:schemeClr val="bg1"/>
                </a:solidFill>
                <a:latin typeface="Gill Sans"/>
                <a:cs typeface="Gill Sans"/>
              </a:rPr>
              <a:t>8</a:t>
            </a:r>
            <a:r>
              <a:rPr lang="en-US" sz="2000" b="0" dirty="0">
                <a:solidFill>
                  <a:schemeClr val="bg1"/>
                </a:solidFill>
                <a:latin typeface="Gill Sans"/>
                <a:cs typeface="Gill Sans"/>
              </a:rPr>
              <a:t>) → r</a:t>
            </a:r>
            <a:r>
              <a:rPr lang="en-US" sz="2000" b="0" baseline="-25000" dirty="0">
                <a:solidFill>
                  <a:schemeClr val="bg1"/>
                </a:solidFill>
                <a:latin typeface="Gill Sans"/>
                <a:cs typeface="Gill Sans"/>
              </a:rPr>
              <a:t>4</a:t>
            </a:r>
            <a:endParaRPr lang="en-US" sz="2000" b="0" dirty="0">
              <a:solidFill>
                <a:schemeClr val="bg1"/>
              </a:solidFill>
              <a:latin typeface="Gill Sans"/>
              <a:cs typeface="Gill Sans"/>
            </a:endParaRPr>
          </a:p>
        </p:txBody>
      </p:sp>
      <p:sp>
        <p:nvSpPr>
          <p:cNvPr id="16" name="TextBox 15"/>
          <p:cNvSpPr txBox="1"/>
          <p:nvPr/>
        </p:nvSpPr>
        <p:spPr>
          <a:xfrm>
            <a:off x="2209800" y="2480846"/>
            <a:ext cx="3321304" cy="369332"/>
          </a:xfrm>
          <a:prstGeom prst="rect">
            <a:avLst/>
          </a:prstGeom>
          <a:noFill/>
        </p:spPr>
        <p:txBody>
          <a:bodyPr wrap="none" rtlCol="0">
            <a:spAutoFit/>
          </a:bodyPr>
          <a:lstStyle/>
          <a:p>
            <a:r>
              <a:rPr lang="en-US" sz="1800" b="0" dirty="0">
                <a:solidFill>
                  <a:srgbClr val="FF0000"/>
                </a:solidFill>
                <a:latin typeface="Gill Sans"/>
                <a:cs typeface="Gill Sans"/>
              </a:rPr>
              <a:t>Values arrive in arbitrary order…</a:t>
            </a:r>
          </a:p>
        </p:txBody>
      </p:sp>
      <p:sp>
        <p:nvSpPr>
          <p:cNvPr id="17" name="TextBox 16"/>
          <p:cNvSpPr txBox="1"/>
          <p:nvPr/>
        </p:nvSpPr>
        <p:spPr>
          <a:xfrm>
            <a:off x="1828800" y="5010090"/>
            <a:ext cx="441146" cy="400110"/>
          </a:xfrm>
          <a:prstGeom prst="rect">
            <a:avLst/>
          </a:prstGeom>
          <a:noFill/>
        </p:spPr>
        <p:txBody>
          <a:bodyPr wrap="none" rtlCol="0">
            <a:spAutoFit/>
          </a:bodyPr>
          <a:lstStyle/>
          <a:p>
            <a:r>
              <a:rPr lang="en-US" sz="2000" b="0" dirty="0">
                <a:solidFill>
                  <a:schemeClr val="bg1"/>
                </a:solidFill>
                <a:latin typeface="Gill Sans"/>
                <a:cs typeface="Gill Sans"/>
              </a:rPr>
              <a:t>…</a:t>
            </a:r>
          </a:p>
        </p:txBody>
      </p:sp>
      <p:sp>
        <p:nvSpPr>
          <p:cNvPr id="19" name="TextBox 18"/>
          <p:cNvSpPr txBox="1"/>
          <p:nvPr/>
        </p:nvSpPr>
        <p:spPr>
          <a:xfrm>
            <a:off x="3429000" y="3581400"/>
            <a:ext cx="3442269" cy="400110"/>
          </a:xfrm>
          <a:prstGeom prst="rect">
            <a:avLst/>
          </a:prstGeom>
          <a:noFill/>
        </p:spPr>
        <p:txBody>
          <a:bodyPr wrap="none" rtlCol="0">
            <a:spAutoFit/>
          </a:bodyPr>
          <a:lstStyle/>
          <a:p>
            <a:r>
              <a:rPr lang="en-US" sz="2000" b="0" dirty="0">
                <a:solidFill>
                  <a:srgbClr val="FF0000"/>
                </a:solidFill>
                <a:latin typeface="Gill Sans"/>
                <a:cs typeface="Gill Sans"/>
              </a:rPr>
              <a:t>Values arrive in sorted order…</a:t>
            </a:r>
          </a:p>
        </p:txBody>
      </p:sp>
      <p:sp>
        <p:nvSpPr>
          <p:cNvPr id="20" name="TextBox 19"/>
          <p:cNvSpPr txBox="1"/>
          <p:nvPr/>
        </p:nvSpPr>
        <p:spPr>
          <a:xfrm>
            <a:off x="3429000" y="3928646"/>
            <a:ext cx="5166373" cy="400110"/>
          </a:xfrm>
          <a:prstGeom prst="rect">
            <a:avLst/>
          </a:prstGeom>
          <a:noFill/>
        </p:spPr>
        <p:txBody>
          <a:bodyPr wrap="none" rtlCol="0">
            <a:spAutoFit/>
          </a:bodyPr>
          <a:lstStyle/>
          <a:p>
            <a:r>
              <a:rPr lang="en-US" sz="2000" b="0" dirty="0">
                <a:solidFill>
                  <a:srgbClr val="FF0000"/>
                </a:solidFill>
                <a:latin typeface="Gill Sans"/>
                <a:cs typeface="Gill Sans"/>
              </a:rPr>
              <a:t>Process by preserving state across multiple keys</a:t>
            </a:r>
          </a:p>
        </p:txBody>
      </p:sp>
      <p:sp>
        <p:nvSpPr>
          <p:cNvPr id="21" name="TextBox 20"/>
          <p:cNvSpPr txBox="1"/>
          <p:nvPr/>
        </p:nvSpPr>
        <p:spPr>
          <a:xfrm>
            <a:off x="3429000" y="4267200"/>
            <a:ext cx="3677083" cy="400110"/>
          </a:xfrm>
          <a:prstGeom prst="rect">
            <a:avLst/>
          </a:prstGeom>
          <a:noFill/>
        </p:spPr>
        <p:txBody>
          <a:bodyPr wrap="none" rtlCol="0">
            <a:spAutoFit/>
          </a:bodyPr>
          <a:lstStyle/>
          <a:p>
            <a:r>
              <a:rPr lang="en-US" sz="2000" b="0" dirty="0">
                <a:solidFill>
                  <a:srgbClr val="FF0000"/>
                </a:solidFill>
                <a:latin typeface="Gill Sans"/>
                <a:cs typeface="Gill Sans"/>
              </a:rPr>
              <a:t>Remember to partition correctly!</a:t>
            </a:r>
          </a:p>
        </p:txBody>
      </p:sp>
      <p:sp>
        <p:nvSpPr>
          <p:cNvPr id="1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Value-to-Key Conversion</a:t>
            </a:r>
          </a:p>
        </p:txBody>
      </p:sp>
    </p:spTree>
    <p:extLst>
      <p:ext uri="{BB962C8B-B14F-4D97-AF65-F5344CB8AC3E}">
        <p14:creationId xmlns:p14="http://schemas.microsoft.com/office/powerpoint/2010/main" val="7020548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2" grpId="0"/>
      <p:bldP spid="13" grpId="0"/>
      <p:bldP spid="14" grpId="0"/>
      <p:bldP spid="16" grpId="0"/>
      <p:bldP spid="17" grpId="0"/>
      <p:bldP spid="19" grpId="0"/>
      <p:bldP spid="20"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sp>
        <p:nvSpPr>
          <p:cNvPr id="17" name="Rectangle 16"/>
          <p:cNvSpPr/>
          <p:nvPr/>
        </p:nvSpPr>
        <p:spPr bwMode="auto">
          <a:xfrm>
            <a:off x="3543300" y="4485109"/>
            <a:ext cx="2057400" cy="1229891"/>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2"/>
                </a:solidFill>
                <a:effectLst/>
                <a:latin typeface="Gill Sans"/>
                <a:cs typeface="Gill Sans"/>
              </a:rPr>
              <a:t>Hadoop</a:t>
            </a:r>
          </a:p>
        </p:txBody>
      </p:sp>
      <p:pic>
        <p:nvPicPr>
          <p:cNvPr id="24" name="Picture 23" descr="hive-logo.png"/>
          <p:cNvPicPr>
            <a:picLocks noChangeAspect="1"/>
          </p:cNvPicPr>
          <p:nvPr/>
        </p:nvPicPr>
        <p:blipFill>
          <a:blip r:embed="rId2" cstate="print"/>
          <a:stretch>
            <a:fillRect/>
          </a:stretch>
        </p:blipFill>
        <p:spPr>
          <a:xfrm>
            <a:off x="5900901" y="4261080"/>
            <a:ext cx="1795299" cy="1606320"/>
          </a:xfrm>
          <a:prstGeom prst="rect">
            <a:avLst/>
          </a:prstGeom>
        </p:spPr>
      </p:pic>
      <p:grpSp>
        <p:nvGrpSpPr>
          <p:cNvPr id="25" name="Group 24"/>
          <p:cNvGrpSpPr/>
          <p:nvPr/>
        </p:nvGrpSpPr>
        <p:grpSpPr>
          <a:xfrm>
            <a:off x="3124200" y="4762351"/>
            <a:ext cx="2880888" cy="1049856"/>
            <a:chOff x="827244" y="4744293"/>
            <a:chExt cx="2880888" cy="1049856"/>
          </a:xfrm>
        </p:grpSpPr>
        <p:grpSp>
          <p:nvGrpSpPr>
            <p:cNvPr id="26" name="Group 25"/>
            <p:cNvGrpSpPr/>
            <p:nvPr/>
          </p:nvGrpSpPr>
          <p:grpSpPr>
            <a:xfrm rot="20700000">
              <a:off x="827244" y="4744293"/>
              <a:ext cx="1422400" cy="691426"/>
              <a:chOff x="1752600" y="4724400"/>
              <a:chExt cx="1422400" cy="691426"/>
            </a:xfrm>
          </p:grpSpPr>
          <p:cxnSp>
            <p:nvCxnSpPr>
              <p:cNvPr id="82" name="Straight Arrow Connector 81"/>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3" name="Straight Arrow Connector 82"/>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4" name="Straight Arrow Connector 83"/>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5" name="Straight Arrow Connector 84"/>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6" name="Straight Arrow Connector 85"/>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87" name="Rectangle 86"/>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sp>
            <p:nvSpPr>
              <p:cNvPr id="88" name="Rectangle 87"/>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sp>
            <p:nvSpPr>
              <p:cNvPr id="89" name="Rectangle 88"/>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cxnSp>
            <p:nvCxnSpPr>
              <p:cNvPr id="90" name="Straight Arrow Connector 89"/>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91" name="Straight Arrow Connector 9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92" name="Straight Arrow Connector 91"/>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93" name="Straight Arrow Connector 92"/>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94" name="Rectangle 93"/>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95" name="Rectangle 94"/>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96" name="Rectangle 95"/>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97" name="TextBox 96"/>
              <p:cNvSpPr txBox="1"/>
              <p:nvPr/>
            </p:nvSpPr>
            <p:spPr>
              <a:xfrm>
                <a:off x="2570614" y="4775200"/>
                <a:ext cx="248786" cy="169277"/>
              </a:xfrm>
              <a:prstGeom prst="rect">
                <a:avLst/>
              </a:prstGeom>
              <a:noFill/>
            </p:spPr>
            <p:txBody>
              <a:bodyPr wrap="none" rtlCol="0">
                <a:spAutoFit/>
              </a:bodyPr>
              <a:lstStyle/>
              <a:p>
                <a:r>
                  <a:rPr lang="en-US" sz="500" dirty="0">
                    <a:solidFill>
                      <a:schemeClr val="bg1"/>
                    </a:solidFill>
                  </a:rPr>
                  <a:t>…</a:t>
                </a:r>
              </a:p>
            </p:txBody>
          </p:sp>
          <p:sp>
            <p:nvSpPr>
              <p:cNvPr id="98" name="TextBox 97"/>
              <p:cNvSpPr txBox="1"/>
              <p:nvPr/>
            </p:nvSpPr>
            <p:spPr>
              <a:xfrm>
                <a:off x="2570614" y="5246549"/>
                <a:ext cx="248786" cy="169277"/>
              </a:xfrm>
              <a:prstGeom prst="rect">
                <a:avLst/>
              </a:prstGeom>
              <a:noFill/>
            </p:spPr>
            <p:txBody>
              <a:bodyPr wrap="none" rtlCol="0">
                <a:spAutoFit/>
              </a:bodyPr>
              <a:lstStyle/>
              <a:p>
                <a:r>
                  <a:rPr lang="en-US" sz="500" dirty="0">
                    <a:solidFill>
                      <a:schemeClr val="bg1"/>
                    </a:solidFill>
                  </a:rPr>
                  <a:t>…</a:t>
                </a:r>
              </a:p>
            </p:txBody>
          </p:sp>
        </p:grpSp>
        <p:grpSp>
          <p:nvGrpSpPr>
            <p:cNvPr id="27" name="Group 26"/>
            <p:cNvGrpSpPr/>
            <p:nvPr/>
          </p:nvGrpSpPr>
          <p:grpSpPr>
            <a:xfrm rot="454975">
              <a:off x="1086646" y="4923008"/>
              <a:ext cx="1422400" cy="691426"/>
              <a:chOff x="1752600" y="4724400"/>
              <a:chExt cx="1422400" cy="691426"/>
            </a:xfrm>
          </p:grpSpPr>
          <p:cxnSp>
            <p:nvCxnSpPr>
              <p:cNvPr id="65" name="Straight Arrow Connector 64"/>
              <p:cNvCxnSpPr>
                <a:stCxn id="91" idx="2"/>
                <a:endCxn id="84"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6" name="Straight Arrow Connector 65"/>
              <p:cNvCxnSpPr>
                <a:stCxn id="91" idx="2"/>
                <a:endCxn id="82"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90" idx="2"/>
                <a:endCxn id="84"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8" name="Straight Arrow Connector 67"/>
              <p:cNvCxnSpPr>
                <a:stCxn id="90" idx="2"/>
                <a:endCxn id="82"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89" idx="2"/>
                <a:endCxn id="83"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70" name="Rectangle 69"/>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sp>
            <p:nvSpPr>
              <p:cNvPr id="71" name="Rectangle 70"/>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sp>
            <p:nvSpPr>
              <p:cNvPr id="72" name="Rectangle 71"/>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cxnSp>
            <p:nvCxnSpPr>
              <p:cNvPr id="73" name="Straight Arrow Connector 72"/>
              <p:cNvCxnSpPr>
                <a:stCxn id="91" idx="2"/>
                <a:endCxn id="83"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4" name="Straight Arrow Connector 73"/>
              <p:cNvCxnSpPr>
                <a:stCxn id="90" idx="2"/>
                <a:endCxn id="83"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5" name="Straight Arrow Connector 74"/>
              <p:cNvCxnSpPr>
                <a:stCxn id="89" idx="2"/>
                <a:endCxn id="84"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6" name="Straight Arrow Connector 75"/>
              <p:cNvCxnSpPr>
                <a:stCxn id="89" idx="2"/>
                <a:endCxn id="82"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77" name="Rectangle 76"/>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78" name="Rectangle 77"/>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79" name="Rectangle 78"/>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80" name="TextBox 79"/>
              <p:cNvSpPr txBox="1"/>
              <p:nvPr/>
            </p:nvSpPr>
            <p:spPr>
              <a:xfrm>
                <a:off x="2570614" y="4775200"/>
                <a:ext cx="248786" cy="169277"/>
              </a:xfrm>
              <a:prstGeom prst="rect">
                <a:avLst/>
              </a:prstGeom>
              <a:noFill/>
            </p:spPr>
            <p:txBody>
              <a:bodyPr wrap="none" rtlCol="0">
                <a:spAutoFit/>
              </a:bodyPr>
              <a:lstStyle/>
              <a:p>
                <a:r>
                  <a:rPr lang="en-US" sz="500" dirty="0">
                    <a:solidFill>
                      <a:schemeClr val="bg1"/>
                    </a:solidFill>
                  </a:rPr>
                  <a:t>…</a:t>
                </a:r>
              </a:p>
            </p:txBody>
          </p:sp>
          <p:sp>
            <p:nvSpPr>
              <p:cNvPr id="81" name="TextBox 80"/>
              <p:cNvSpPr txBox="1"/>
              <p:nvPr/>
            </p:nvSpPr>
            <p:spPr>
              <a:xfrm>
                <a:off x="2570614" y="5246549"/>
                <a:ext cx="248786" cy="169277"/>
              </a:xfrm>
              <a:prstGeom prst="rect">
                <a:avLst/>
              </a:prstGeom>
              <a:noFill/>
            </p:spPr>
            <p:txBody>
              <a:bodyPr wrap="none" rtlCol="0">
                <a:spAutoFit/>
              </a:bodyPr>
              <a:lstStyle/>
              <a:p>
                <a:r>
                  <a:rPr lang="en-US" sz="500" dirty="0">
                    <a:solidFill>
                      <a:schemeClr val="bg1"/>
                    </a:solidFill>
                  </a:rPr>
                  <a:t>…</a:t>
                </a:r>
              </a:p>
            </p:txBody>
          </p:sp>
        </p:grpSp>
        <p:grpSp>
          <p:nvGrpSpPr>
            <p:cNvPr id="28" name="Group 27"/>
            <p:cNvGrpSpPr/>
            <p:nvPr/>
          </p:nvGrpSpPr>
          <p:grpSpPr>
            <a:xfrm rot="153381">
              <a:off x="2046444" y="4758921"/>
              <a:ext cx="1422400" cy="691426"/>
              <a:chOff x="1752600" y="4724400"/>
              <a:chExt cx="1422400" cy="691426"/>
            </a:xfrm>
          </p:grpSpPr>
          <p:cxnSp>
            <p:nvCxnSpPr>
              <p:cNvPr id="48" name="Straight Arrow Connector 47"/>
              <p:cNvCxnSpPr>
                <a:stCxn id="74" idx="2"/>
                <a:endCxn id="67"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74" idx="2"/>
                <a:endCxn id="65"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73" idx="2"/>
                <a:endCxn id="67"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73" idx="2"/>
                <a:endCxn id="65"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72" idx="2"/>
                <a:endCxn id="66"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53" name="Rectangle 52"/>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sp>
            <p:nvSpPr>
              <p:cNvPr id="54" name="Rectangle 53"/>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sp>
            <p:nvSpPr>
              <p:cNvPr id="55" name="Rectangle 54"/>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cxnSp>
            <p:nvCxnSpPr>
              <p:cNvPr id="56" name="Straight Arrow Connector 55"/>
              <p:cNvCxnSpPr>
                <a:stCxn id="74" idx="2"/>
                <a:endCxn id="66"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73" idx="2"/>
                <a:endCxn id="66"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72" idx="2"/>
                <a:endCxn id="67"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72" idx="2"/>
                <a:endCxn id="65"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60" name="Rectangle 59"/>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61" name="Rectangle 60"/>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62" name="Rectangle 61"/>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63" name="TextBox 62"/>
              <p:cNvSpPr txBox="1"/>
              <p:nvPr/>
            </p:nvSpPr>
            <p:spPr>
              <a:xfrm>
                <a:off x="2570614" y="4775200"/>
                <a:ext cx="248786" cy="169277"/>
              </a:xfrm>
              <a:prstGeom prst="rect">
                <a:avLst/>
              </a:prstGeom>
              <a:noFill/>
            </p:spPr>
            <p:txBody>
              <a:bodyPr wrap="none" rtlCol="0">
                <a:spAutoFit/>
              </a:bodyPr>
              <a:lstStyle/>
              <a:p>
                <a:r>
                  <a:rPr lang="en-US" sz="500" dirty="0">
                    <a:solidFill>
                      <a:schemeClr val="bg1"/>
                    </a:solidFill>
                  </a:rPr>
                  <a:t>…</a:t>
                </a:r>
              </a:p>
            </p:txBody>
          </p:sp>
          <p:sp>
            <p:nvSpPr>
              <p:cNvPr id="64" name="TextBox 63"/>
              <p:cNvSpPr txBox="1"/>
              <p:nvPr/>
            </p:nvSpPr>
            <p:spPr>
              <a:xfrm>
                <a:off x="2570614" y="5246549"/>
                <a:ext cx="248786" cy="169277"/>
              </a:xfrm>
              <a:prstGeom prst="rect">
                <a:avLst/>
              </a:prstGeom>
              <a:noFill/>
            </p:spPr>
            <p:txBody>
              <a:bodyPr wrap="none" rtlCol="0">
                <a:spAutoFit/>
              </a:bodyPr>
              <a:lstStyle/>
              <a:p>
                <a:r>
                  <a:rPr lang="en-US" sz="500" dirty="0">
                    <a:solidFill>
                      <a:schemeClr val="bg1"/>
                    </a:solidFill>
                  </a:rPr>
                  <a:t>…</a:t>
                </a:r>
              </a:p>
            </p:txBody>
          </p:sp>
        </p:grpSp>
        <p:grpSp>
          <p:nvGrpSpPr>
            <p:cNvPr id="29" name="Group 28"/>
            <p:cNvGrpSpPr/>
            <p:nvPr/>
          </p:nvGrpSpPr>
          <p:grpSpPr>
            <a:xfrm rot="20829346">
              <a:off x="2285732" y="5102723"/>
              <a:ext cx="1422400" cy="691426"/>
              <a:chOff x="1752600" y="4724400"/>
              <a:chExt cx="1422400" cy="691426"/>
            </a:xfrm>
          </p:grpSpPr>
          <p:cxnSp>
            <p:nvCxnSpPr>
              <p:cNvPr id="31" name="Straight Arrow Connector 30"/>
              <p:cNvCxnSpPr>
                <a:stCxn id="57" idx="2"/>
                <a:endCxn id="50"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57" idx="2"/>
                <a:endCxn id="48"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56" idx="2"/>
                <a:endCxn id="50"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56" idx="2"/>
                <a:endCxn id="48"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55" idx="2"/>
                <a:endCxn id="49"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36" name="Rectangle 35"/>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sp>
            <p:nvSpPr>
              <p:cNvPr id="37" name="Rectangle 36"/>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sp>
            <p:nvSpPr>
              <p:cNvPr id="38" name="Rectangle 37"/>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cxnSp>
            <p:nvCxnSpPr>
              <p:cNvPr id="39" name="Straight Arrow Connector 38"/>
              <p:cNvCxnSpPr>
                <a:stCxn id="57" idx="2"/>
                <a:endCxn id="49"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56" idx="2"/>
                <a:endCxn id="49"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55" idx="2"/>
                <a:endCxn id="50"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55" idx="2"/>
                <a:endCxn id="48"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43" name="Rectangle 42"/>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44" name="Rectangle 43"/>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45" name="Rectangle 44"/>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46" name="TextBox 45"/>
              <p:cNvSpPr txBox="1"/>
              <p:nvPr/>
            </p:nvSpPr>
            <p:spPr>
              <a:xfrm>
                <a:off x="2570614" y="4775200"/>
                <a:ext cx="248786" cy="169277"/>
              </a:xfrm>
              <a:prstGeom prst="rect">
                <a:avLst/>
              </a:prstGeom>
              <a:noFill/>
            </p:spPr>
            <p:txBody>
              <a:bodyPr wrap="none" rtlCol="0">
                <a:spAutoFit/>
              </a:bodyPr>
              <a:lstStyle/>
              <a:p>
                <a:r>
                  <a:rPr lang="en-US" sz="500" dirty="0">
                    <a:solidFill>
                      <a:schemeClr val="bg1"/>
                    </a:solidFill>
                  </a:rPr>
                  <a:t>…</a:t>
                </a:r>
              </a:p>
            </p:txBody>
          </p:sp>
          <p:sp>
            <p:nvSpPr>
              <p:cNvPr id="47" name="TextBox 46"/>
              <p:cNvSpPr txBox="1"/>
              <p:nvPr/>
            </p:nvSpPr>
            <p:spPr>
              <a:xfrm>
                <a:off x="2570614" y="5246549"/>
                <a:ext cx="248786" cy="169277"/>
              </a:xfrm>
              <a:prstGeom prst="rect">
                <a:avLst/>
              </a:prstGeom>
              <a:noFill/>
            </p:spPr>
            <p:txBody>
              <a:bodyPr wrap="none" rtlCol="0">
                <a:spAutoFit/>
              </a:bodyPr>
              <a:lstStyle/>
              <a:p>
                <a:r>
                  <a:rPr lang="en-US" sz="500" dirty="0">
                    <a:solidFill>
                      <a:schemeClr val="bg1"/>
                    </a:solidFill>
                  </a:rPr>
                  <a:t>…</a:t>
                </a:r>
              </a:p>
            </p:txBody>
          </p:sp>
        </p:grpSp>
      </p:grpSp>
      <p:sp>
        <p:nvSpPr>
          <p:cNvPr id="100" name="TextBox 99"/>
          <p:cNvSpPr txBox="1"/>
          <p:nvPr/>
        </p:nvSpPr>
        <p:spPr>
          <a:xfrm>
            <a:off x="5715000" y="2971800"/>
            <a:ext cx="3352800" cy="830997"/>
          </a:xfrm>
          <a:prstGeom prst="rect">
            <a:avLst/>
          </a:prstGeom>
          <a:noFill/>
        </p:spPr>
        <p:txBody>
          <a:bodyPr wrap="square" rtlCol="0">
            <a:spAutoFit/>
          </a:bodyPr>
          <a:lstStyle/>
          <a:p>
            <a:pPr algn="ctr"/>
            <a:r>
              <a:rPr lang="en-US" sz="2400" b="0" dirty="0">
                <a:solidFill>
                  <a:srgbClr val="FF0000"/>
                </a:solidFill>
                <a:latin typeface="Gill Sans"/>
                <a:cs typeface="Gill Sans"/>
              </a:rPr>
              <a:t>Wait, so why not use a database to begin with?</a:t>
            </a:r>
          </a:p>
        </p:txBody>
      </p:sp>
      <p:sp>
        <p:nvSpPr>
          <p:cNvPr id="99" name="Title 1"/>
          <p:cNvSpPr txBox="1">
            <a:spLocks/>
          </p:cNvSpPr>
          <p:nvPr/>
        </p:nvSpPr>
        <p:spPr>
          <a:xfrm>
            <a:off x="228600" y="3962400"/>
            <a:ext cx="9144000" cy="685800"/>
          </a:xfrm>
          <a:prstGeom prst="rect">
            <a:avLst/>
          </a:prstGeom>
        </p:spPr>
        <p:txBody>
          <a:bodyPr/>
          <a:lstStyle/>
          <a:p>
            <a:r>
              <a:rPr lang="en-US" sz="3600" b="0" dirty="0">
                <a:solidFill>
                  <a:schemeClr val="bg2"/>
                </a:solidFill>
                <a:latin typeface="Gill Sans"/>
                <a:cs typeface="Gill Sans"/>
              </a:rPr>
              <a:t>SQL-on-Hadoop</a:t>
            </a:r>
          </a:p>
        </p:txBody>
      </p:sp>
      <p:grpSp>
        <p:nvGrpSpPr>
          <p:cNvPr id="105" name="Group 104"/>
          <p:cNvGrpSpPr/>
          <p:nvPr/>
        </p:nvGrpSpPr>
        <p:grpSpPr>
          <a:xfrm>
            <a:off x="3543300" y="1838126"/>
            <a:ext cx="2057400" cy="1133674"/>
            <a:chOff x="3543300" y="1838126"/>
            <a:chExt cx="2057400" cy="1133674"/>
          </a:xfrm>
        </p:grpSpPr>
        <p:sp>
          <p:nvSpPr>
            <p:cNvPr id="106" name="Can 105"/>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07" name="TextBox 106"/>
            <p:cNvSpPr txBox="1"/>
            <p:nvPr/>
          </p:nvSpPr>
          <p:spPr>
            <a:xfrm>
              <a:off x="3543300" y="2286000"/>
              <a:ext cx="2057400" cy="461665"/>
            </a:xfrm>
            <a:prstGeom prst="rect">
              <a:avLst/>
            </a:prstGeom>
            <a:noFill/>
          </p:spPr>
          <p:txBody>
            <a:bodyPr wrap="square" rtlCol="0">
              <a:spAutoFit/>
            </a:bodyPr>
            <a:lstStyle/>
            <a:p>
              <a:pPr algn="ctr"/>
              <a:r>
                <a:rPr lang="en-US" sz="2400" b="0" dirty="0">
                  <a:solidFill>
                    <a:schemeClr val="bg2"/>
                  </a:solidFill>
                  <a:latin typeface="Gill Sans"/>
                  <a:cs typeface="Gill Sans"/>
                </a:rPr>
                <a:t>“OLTP”</a:t>
              </a:r>
              <a:endParaRPr lang="en-US" sz="1800" b="0" dirty="0">
                <a:solidFill>
                  <a:schemeClr val="bg2"/>
                </a:solidFill>
                <a:latin typeface="Gill Sans"/>
                <a:cs typeface="Gill Sans"/>
              </a:endParaRPr>
            </a:p>
          </p:txBody>
        </p:sp>
      </p:grpSp>
      <p:sp>
        <p:nvSpPr>
          <p:cNvPr id="108" name="TextBox 107"/>
          <p:cNvSpPr txBox="1"/>
          <p:nvPr/>
        </p:nvSpPr>
        <p:spPr>
          <a:xfrm>
            <a:off x="3543300" y="57912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data scientists</a:t>
            </a:r>
          </a:p>
        </p:txBody>
      </p:sp>
      <p:sp>
        <p:nvSpPr>
          <p:cNvPr id="101" name="TextBox 100"/>
          <p:cNvSpPr txBox="1"/>
          <p:nvPr/>
        </p:nvSpPr>
        <p:spPr>
          <a:xfrm>
            <a:off x="5791200" y="3729335"/>
            <a:ext cx="3200400" cy="461665"/>
          </a:xfrm>
          <a:prstGeom prst="rect">
            <a:avLst/>
          </a:prstGeom>
          <a:noFill/>
        </p:spPr>
        <p:txBody>
          <a:bodyPr wrap="square" rtlCol="0">
            <a:spAutoFit/>
          </a:bodyPr>
          <a:lstStyle/>
          <a:p>
            <a:pPr algn="ctr"/>
            <a:r>
              <a:rPr lang="en-US" sz="2400" b="0" dirty="0">
                <a:solidFill>
                  <a:schemeClr val="bg1"/>
                </a:solidFill>
                <a:latin typeface="Gill Sans"/>
                <a:cs typeface="Gill Sans"/>
              </a:rPr>
              <a:t>Cost + Scalability</a:t>
            </a:r>
          </a:p>
        </p:txBody>
      </p:sp>
    </p:spTree>
    <p:extLst>
      <p:ext uri="{BB962C8B-B14F-4D97-AF65-F5344CB8AC3E}">
        <p14:creationId xmlns:p14="http://schemas.microsoft.com/office/powerpoint/2010/main" val="14568346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99" grpId="0"/>
      <p:bldP spid="10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73412" y="2286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 name="TextBox 3"/>
          <p:cNvSpPr txBox="1"/>
          <p:nvPr/>
        </p:nvSpPr>
        <p:spPr>
          <a:xfrm>
            <a:off x="1726116" y="2286000"/>
            <a:ext cx="376993"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1</a:t>
            </a:r>
          </a:p>
        </p:txBody>
      </p:sp>
      <p:sp>
        <p:nvSpPr>
          <p:cNvPr id="5" name="Rectangle 4"/>
          <p:cNvSpPr/>
          <p:nvPr/>
        </p:nvSpPr>
        <p:spPr>
          <a:xfrm>
            <a:off x="1295400" y="2286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6" name="Rectangle 5"/>
          <p:cNvSpPr/>
          <p:nvPr/>
        </p:nvSpPr>
        <p:spPr>
          <a:xfrm>
            <a:off x="2667000" y="28194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8" name="TextBox 7"/>
          <p:cNvSpPr txBox="1"/>
          <p:nvPr/>
        </p:nvSpPr>
        <p:spPr>
          <a:xfrm>
            <a:off x="1143000" y="1905000"/>
            <a:ext cx="550050" cy="338554"/>
          </a:xfrm>
          <a:prstGeom prst="rect">
            <a:avLst/>
          </a:prstGeom>
          <a:noFill/>
        </p:spPr>
        <p:txBody>
          <a:bodyPr wrap="none" rtlCol="0">
            <a:spAutoFit/>
          </a:bodyPr>
          <a:lstStyle/>
          <a:p>
            <a:pPr lvl="0"/>
            <a:r>
              <a:rPr lang="en-US" b="0" kern="0" dirty="0">
                <a:solidFill>
                  <a:schemeClr val="bg1"/>
                </a:solidFill>
                <a:latin typeface="Gill Sans"/>
                <a:cs typeface="Gill Sans"/>
              </a:rPr>
              <a:t>keys</a:t>
            </a:r>
            <a:endParaRPr lang="en-US" b="0" kern="0" baseline="-25000" dirty="0">
              <a:solidFill>
                <a:schemeClr val="bg1"/>
              </a:solidFill>
              <a:latin typeface="Gill Sans"/>
              <a:cs typeface="Gill Sans"/>
            </a:endParaRPr>
          </a:p>
        </p:txBody>
      </p:sp>
      <p:sp>
        <p:nvSpPr>
          <p:cNvPr id="9" name="TextBox 8"/>
          <p:cNvSpPr txBox="1"/>
          <p:nvPr/>
        </p:nvSpPr>
        <p:spPr>
          <a:xfrm>
            <a:off x="2612751" y="1905000"/>
            <a:ext cx="686907" cy="338554"/>
          </a:xfrm>
          <a:prstGeom prst="rect">
            <a:avLst/>
          </a:prstGeom>
          <a:noFill/>
        </p:spPr>
        <p:txBody>
          <a:bodyPr wrap="none" rtlCol="0">
            <a:spAutoFit/>
          </a:bodyPr>
          <a:lstStyle/>
          <a:p>
            <a:pPr lvl="0"/>
            <a:r>
              <a:rPr lang="en-US" b="0" kern="0" dirty="0">
                <a:solidFill>
                  <a:schemeClr val="bg1"/>
                </a:solidFill>
                <a:latin typeface="Gill Sans"/>
                <a:cs typeface="Gill Sans"/>
              </a:rPr>
              <a:t>values</a:t>
            </a:r>
            <a:endParaRPr lang="en-US" b="0" kern="0" baseline="-25000" dirty="0">
              <a:solidFill>
                <a:schemeClr val="bg1"/>
              </a:solidFill>
              <a:latin typeface="Gill Sans"/>
              <a:cs typeface="Gill Sans"/>
            </a:endParaRPr>
          </a:p>
        </p:txBody>
      </p:sp>
      <p:sp>
        <p:nvSpPr>
          <p:cNvPr id="10" name="TextBox 9"/>
          <p:cNvSpPr txBox="1"/>
          <p:nvPr/>
        </p:nvSpPr>
        <p:spPr>
          <a:xfrm>
            <a:off x="533400" y="1295400"/>
            <a:ext cx="1792979" cy="461665"/>
          </a:xfrm>
          <a:prstGeom prst="rect">
            <a:avLst/>
          </a:prstGeom>
          <a:noFill/>
        </p:spPr>
        <p:txBody>
          <a:bodyPr wrap="none" rtlCol="0">
            <a:spAutoFit/>
          </a:bodyPr>
          <a:lstStyle/>
          <a:p>
            <a:pPr lvl="0"/>
            <a:r>
              <a:rPr lang="en-US" sz="2400" b="0" kern="0" dirty="0">
                <a:solidFill>
                  <a:schemeClr val="bg1"/>
                </a:solidFill>
                <a:latin typeface="Gill Sans"/>
                <a:cs typeface="Gill Sans"/>
              </a:rPr>
              <a:t>In reducer…</a:t>
            </a:r>
            <a:endParaRPr lang="en-US" sz="2400" b="0" kern="0" baseline="-25000" dirty="0">
              <a:solidFill>
                <a:schemeClr val="bg1"/>
              </a:solidFill>
              <a:latin typeface="Gill Sans"/>
              <a:cs typeface="Gill Sans"/>
            </a:endParaRPr>
          </a:p>
        </p:txBody>
      </p:sp>
      <p:sp>
        <p:nvSpPr>
          <p:cNvPr id="11" name="Rectangle 10"/>
          <p:cNvSpPr/>
          <p:nvPr/>
        </p:nvSpPr>
        <p:spPr>
          <a:xfrm>
            <a:off x="2667000" y="33528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4" name="TextBox 13"/>
          <p:cNvSpPr txBox="1"/>
          <p:nvPr/>
        </p:nvSpPr>
        <p:spPr>
          <a:xfrm>
            <a:off x="1726116" y="28194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2</a:t>
            </a:r>
          </a:p>
        </p:txBody>
      </p:sp>
      <p:sp>
        <p:nvSpPr>
          <p:cNvPr id="15" name="Rectangle 14"/>
          <p:cNvSpPr/>
          <p:nvPr/>
        </p:nvSpPr>
        <p:spPr>
          <a:xfrm>
            <a:off x="1295400" y="28194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6" name="TextBox 15"/>
          <p:cNvSpPr txBox="1"/>
          <p:nvPr/>
        </p:nvSpPr>
        <p:spPr>
          <a:xfrm>
            <a:off x="1726116" y="33528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3</a:t>
            </a:r>
          </a:p>
        </p:txBody>
      </p:sp>
      <p:sp>
        <p:nvSpPr>
          <p:cNvPr id="17" name="Rectangle 16"/>
          <p:cNvSpPr/>
          <p:nvPr/>
        </p:nvSpPr>
        <p:spPr>
          <a:xfrm>
            <a:off x="1295400" y="33528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8" name="TextBox 17"/>
          <p:cNvSpPr txBox="1"/>
          <p:nvPr/>
        </p:nvSpPr>
        <p:spPr>
          <a:xfrm>
            <a:off x="1726116" y="38862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9</a:t>
            </a:r>
          </a:p>
        </p:txBody>
      </p:sp>
      <p:sp>
        <p:nvSpPr>
          <p:cNvPr id="19" name="Rectangle 18"/>
          <p:cNvSpPr/>
          <p:nvPr/>
        </p:nvSpPr>
        <p:spPr>
          <a:xfrm>
            <a:off x="1295400" y="38862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0" name="Rectangle 19"/>
          <p:cNvSpPr/>
          <p:nvPr/>
        </p:nvSpPr>
        <p:spPr>
          <a:xfrm>
            <a:off x="2667000" y="38862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1" name="Rectangle 20"/>
          <p:cNvSpPr/>
          <p:nvPr/>
        </p:nvSpPr>
        <p:spPr>
          <a:xfrm>
            <a:off x="2673412" y="44196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2" name="TextBox 21"/>
          <p:cNvSpPr txBox="1"/>
          <p:nvPr/>
        </p:nvSpPr>
        <p:spPr>
          <a:xfrm>
            <a:off x="1726116" y="4419600"/>
            <a:ext cx="377026"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4</a:t>
            </a:r>
          </a:p>
        </p:txBody>
      </p:sp>
      <p:sp>
        <p:nvSpPr>
          <p:cNvPr id="23" name="Rectangle 22"/>
          <p:cNvSpPr/>
          <p:nvPr/>
        </p:nvSpPr>
        <p:spPr>
          <a:xfrm>
            <a:off x="1295400" y="44196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4" name="Rectangle 23"/>
          <p:cNvSpPr/>
          <p:nvPr/>
        </p:nvSpPr>
        <p:spPr>
          <a:xfrm>
            <a:off x="2667000" y="495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5" name="Rectangle 24"/>
          <p:cNvSpPr/>
          <p:nvPr/>
        </p:nvSpPr>
        <p:spPr>
          <a:xfrm>
            <a:off x="2667000" y="54864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6" name="TextBox 25"/>
          <p:cNvSpPr txBox="1"/>
          <p:nvPr/>
        </p:nvSpPr>
        <p:spPr>
          <a:xfrm>
            <a:off x="1726116" y="495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3</a:t>
            </a:r>
          </a:p>
        </p:txBody>
      </p:sp>
      <p:sp>
        <p:nvSpPr>
          <p:cNvPr id="27" name="Rectangle 26"/>
          <p:cNvSpPr/>
          <p:nvPr/>
        </p:nvSpPr>
        <p:spPr>
          <a:xfrm>
            <a:off x="1295400" y="495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8" name="TextBox 27"/>
          <p:cNvSpPr txBox="1"/>
          <p:nvPr/>
        </p:nvSpPr>
        <p:spPr>
          <a:xfrm>
            <a:off x="1726116" y="5486400"/>
            <a:ext cx="351378"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7</a:t>
            </a:r>
          </a:p>
        </p:txBody>
      </p:sp>
      <p:sp>
        <p:nvSpPr>
          <p:cNvPr id="29" name="Rectangle 28"/>
          <p:cNvSpPr/>
          <p:nvPr/>
        </p:nvSpPr>
        <p:spPr>
          <a:xfrm>
            <a:off x="1295400" y="54864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cxnSp>
        <p:nvCxnSpPr>
          <p:cNvPr id="34" name="Straight Arrow Connector 33"/>
          <p:cNvCxnSpPr/>
          <p:nvPr/>
        </p:nvCxnSpPr>
        <p:spPr bwMode="auto">
          <a:xfrm rot="10800000">
            <a:off x="4121212" y="2476500"/>
            <a:ext cx="526988"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4724400" y="2328446"/>
            <a:ext cx="3856119" cy="369332"/>
          </a:xfrm>
          <a:prstGeom prst="rect">
            <a:avLst/>
          </a:prstGeom>
          <a:noFill/>
        </p:spPr>
        <p:txBody>
          <a:bodyPr wrap="none" rtlCol="0">
            <a:spAutoFit/>
          </a:bodyPr>
          <a:lstStyle/>
          <a:p>
            <a:r>
              <a:rPr lang="en-US" sz="1800" b="0" dirty="0">
                <a:solidFill>
                  <a:schemeClr val="bg1"/>
                </a:solidFill>
                <a:latin typeface="Gill Sans"/>
                <a:cs typeface="Gill Sans"/>
              </a:rPr>
              <a:t>New key encountered: hold in memory</a:t>
            </a:r>
          </a:p>
        </p:txBody>
      </p:sp>
      <p:cxnSp>
        <p:nvCxnSpPr>
          <p:cNvPr id="42" name="Straight Arrow Connector 41"/>
          <p:cNvCxnSpPr/>
          <p:nvPr/>
        </p:nvCxnSpPr>
        <p:spPr bwMode="auto">
          <a:xfrm rot="16200000" flipH="1">
            <a:off x="3921888" y="3540888"/>
            <a:ext cx="1446212" cy="641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4724400" y="2709446"/>
            <a:ext cx="3826701" cy="369332"/>
          </a:xfrm>
          <a:prstGeom prst="rect">
            <a:avLst/>
          </a:prstGeom>
          <a:noFill/>
        </p:spPr>
        <p:txBody>
          <a:bodyPr wrap="none" rtlCol="0">
            <a:spAutoFit/>
          </a:bodyPr>
          <a:lstStyle/>
          <a:p>
            <a:r>
              <a:rPr lang="en-US" sz="1800" b="0" dirty="0">
                <a:solidFill>
                  <a:schemeClr val="bg1"/>
                </a:solidFill>
                <a:latin typeface="Gill Sans"/>
                <a:cs typeface="Gill Sans"/>
              </a:rPr>
              <a:t>Cross with records from other dataset</a:t>
            </a:r>
          </a:p>
        </p:txBody>
      </p:sp>
      <p:cxnSp>
        <p:nvCxnSpPr>
          <p:cNvPr id="45" name="Straight Arrow Connector 44"/>
          <p:cNvCxnSpPr/>
          <p:nvPr/>
        </p:nvCxnSpPr>
        <p:spPr bwMode="auto">
          <a:xfrm rot="10800000">
            <a:off x="4114800" y="4610100"/>
            <a:ext cx="526988"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6" name="TextBox 45"/>
          <p:cNvSpPr txBox="1"/>
          <p:nvPr/>
        </p:nvSpPr>
        <p:spPr>
          <a:xfrm>
            <a:off x="4717988" y="4462046"/>
            <a:ext cx="3856119" cy="369332"/>
          </a:xfrm>
          <a:prstGeom prst="rect">
            <a:avLst/>
          </a:prstGeom>
          <a:noFill/>
        </p:spPr>
        <p:txBody>
          <a:bodyPr wrap="none" rtlCol="0">
            <a:spAutoFit/>
          </a:bodyPr>
          <a:lstStyle/>
          <a:p>
            <a:r>
              <a:rPr lang="en-US" sz="1800" b="0" dirty="0">
                <a:solidFill>
                  <a:schemeClr val="bg1"/>
                </a:solidFill>
                <a:latin typeface="Gill Sans"/>
                <a:cs typeface="Gill Sans"/>
              </a:rPr>
              <a:t>New key encountered: hold in memory</a:t>
            </a:r>
          </a:p>
        </p:txBody>
      </p:sp>
      <p:cxnSp>
        <p:nvCxnSpPr>
          <p:cNvPr id="47" name="Straight Arrow Connector 46"/>
          <p:cNvCxnSpPr/>
          <p:nvPr/>
        </p:nvCxnSpPr>
        <p:spPr bwMode="auto">
          <a:xfrm rot="5400000">
            <a:off x="4178970" y="5410994"/>
            <a:ext cx="912812"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8" name="TextBox 47"/>
          <p:cNvSpPr txBox="1"/>
          <p:nvPr/>
        </p:nvSpPr>
        <p:spPr>
          <a:xfrm>
            <a:off x="4717988" y="4843046"/>
            <a:ext cx="3826701" cy="369332"/>
          </a:xfrm>
          <a:prstGeom prst="rect">
            <a:avLst/>
          </a:prstGeom>
          <a:noFill/>
        </p:spPr>
        <p:txBody>
          <a:bodyPr wrap="none" rtlCol="0">
            <a:spAutoFit/>
          </a:bodyPr>
          <a:lstStyle/>
          <a:p>
            <a:r>
              <a:rPr lang="en-US" sz="1800" b="0" dirty="0">
                <a:solidFill>
                  <a:schemeClr val="bg1"/>
                </a:solidFill>
                <a:latin typeface="Gill Sans"/>
                <a:cs typeface="Gill Sans"/>
              </a:rPr>
              <a:t>Cross with records from other dataset</a:t>
            </a:r>
          </a:p>
        </p:txBody>
      </p:sp>
      <p:sp>
        <p:nvSpPr>
          <p:cNvPr id="3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Reduce-side Join: V-to-K Conversion</a:t>
            </a:r>
          </a:p>
        </p:txBody>
      </p:sp>
    </p:spTree>
    <p:extLst>
      <p:ext uri="{BB962C8B-B14F-4D97-AF65-F5344CB8AC3E}">
        <p14:creationId xmlns:p14="http://schemas.microsoft.com/office/powerpoint/2010/main" val="31187720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8" grpId="0"/>
      <p:bldP spid="9" grpId="0"/>
      <p:bldP spid="10" grpId="0"/>
      <p:bldP spid="11" grpId="0" animBg="1"/>
      <p:bldP spid="14" grpId="0"/>
      <p:bldP spid="15" grpId="0" animBg="1"/>
      <p:bldP spid="16" grpId="0"/>
      <p:bldP spid="17" grpId="0" animBg="1"/>
      <p:bldP spid="18" grpId="0"/>
      <p:bldP spid="19" grpId="0" animBg="1"/>
      <p:bldP spid="20" grpId="0" animBg="1"/>
      <p:bldP spid="21" grpId="0" animBg="1"/>
      <p:bldP spid="22" grpId="0"/>
      <p:bldP spid="23" grpId="0" animBg="1"/>
      <p:bldP spid="24" grpId="0" animBg="1"/>
      <p:bldP spid="25" grpId="0" animBg="1"/>
      <p:bldP spid="26" grpId="0"/>
      <p:bldP spid="27" grpId="0" animBg="1"/>
      <p:bldP spid="28" grpId="0"/>
      <p:bldP spid="29" grpId="0" animBg="1"/>
      <p:bldP spid="40" grpId="0"/>
      <p:bldP spid="44" grpId="0"/>
      <p:bldP spid="46" grpId="0"/>
      <p:bldP spid="4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73412" y="22860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 name="TextBox 3"/>
          <p:cNvSpPr txBox="1"/>
          <p:nvPr/>
        </p:nvSpPr>
        <p:spPr>
          <a:xfrm>
            <a:off x="1726116" y="2286000"/>
            <a:ext cx="376993"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1</a:t>
            </a:r>
          </a:p>
        </p:txBody>
      </p:sp>
      <p:sp>
        <p:nvSpPr>
          <p:cNvPr id="5" name="Rectangle 4"/>
          <p:cNvSpPr/>
          <p:nvPr/>
        </p:nvSpPr>
        <p:spPr>
          <a:xfrm>
            <a:off x="1295400" y="2286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6" name="Rectangle 5"/>
          <p:cNvSpPr/>
          <p:nvPr/>
        </p:nvSpPr>
        <p:spPr>
          <a:xfrm>
            <a:off x="2667000" y="38862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8" name="TextBox 7"/>
          <p:cNvSpPr txBox="1"/>
          <p:nvPr/>
        </p:nvSpPr>
        <p:spPr>
          <a:xfrm>
            <a:off x="1143000" y="1905000"/>
            <a:ext cx="550050" cy="338554"/>
          </a:xfrm>
          <a:prstGeom prst="rect">
            <a:avLst/>
          </a:prstGeom>
          <a:noFill/>
        </p:spPr>
        <p:txBody>
          <a:bodyPr wrap="none" rtlCol="0">
            <a:spAutoFit/>
          </a:bodyPr>
          <a:lstStyle/>
          <a:p>
            <a:pPr lvl="0"/>
            <a:r>
              <a:rPr lang="en-US" b="0" kern="0" dirty="0">
                <a:solidFill>
                  <a:schemeClr val="bg1"/>
                </a:solidFill>
                <a:latin typeface="Gill Sans"/>
                <a:cs typeface="Gill Sans"/>
              </a:rPr>
              <a:t>keys</a:t>
            </a:r>
            <a:endParaRPr lang="en-US" b="0" kern="0" baseline="-25000" dirty="0">
              <a:solidFill>
                <a:schemeClr val="bg1"/>
              </a:solidFill>
              <a:latin typeface="Gill Sans"/>
              <a:cs typeface="Gill Sans"/>
            </a:endParaRPr>
          </a:p>
        </p:txBody>
      </p:sp>
      <p:sp>
        <p:nvSpPr>
          <p:cNvPr id="9" name="TextBox 8"/>
          <p:cNvSpPr txBox="1"/>
          <p:nvPr/>
        </p:nvSpPr>
        <p:spPr>
          <a:xfrm>
            <a:off x="2612751" y="1905000"/>
            <a:ext cx="686907" cy="338554"/>
          </a:xfrm>
          <a:prstGeom prst="rect">
            <a:avLst/>
          </a:prstGeom>
          <a:noFill/>
        </p:spPr>
        <p:txBody>
          <a:bodyPr wrap="none" rtlCol="0">
            <a:spAutoFit/>
          </a:bodyPr>
          <a:lstStyle/>
          <a:p>
            <a:pPr lvl="0"/>
            <a:r>
              <a:rPr lang="en-US" b="0" kern="0" dirty="0">
                <a:solidFill>
                  <a:schemeClr val="bg1"/>
                </a:solidFill>
                <a:latin typeface="Gill Sans"/>
                <a:cs typeface="Gill Sans"/>
              </a:rPr>
              <a:t>values</a:t>
            </a:r>
            <a:endParaRPr lang="en-US" b="0" kern="0" baseline="-25000" dirty="0">
              <a:solidFill>
                <a:schemeClr val="bg1"/>
              </a:solidFill>
              <a:latin typeface="Gill Sans"/>
              <a:cs typeface="Gill Sans"/>
            </a:endParaRPr>
          </a:p>
        </p:txBody>
      </p:sp>
      <p:sp>
        <p:nvSpPr>
          <p:cNvPr id="11" name="Rectangle 10"/>
          <p:cNvSpPr/>
          <p:nvPr/>
        </p:nvSpPr>
        <p:spPr>
          <a:xfrm>
            <a:off x="2667000" y="44196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4" name="TextBox 13"/>
          <p:cNvSpPr txBox="1"/>
          <p:nvPr/>
        </p:nvSpPr>
        <p:spPr>
          <a:xfrm>
            <a:off x="1726116" y="38862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2</a:t>
            </a:r>
          </a:p>
        </p:txBody>
      </p:sp>
      <p:sp>
        <p:nvSpPr>
          <p:cNvPr id="15" name="Rectangle 14"/>
          <p:cNvSpPr/>
          <p:nvPr/>
        </p:nvSpPr>
        <p:spPr>
          <a:xfrm>
            <a:off x="1295400" y="38862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6" name="TextBox 15"/>
          <p:cNvSpPr txBox="1"/>
          <p:nvPr/>
        </p:nvSpPr>
        <p:spPr>
          <a:xfrm>
            <a:off x="1726116" y="44196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3</a:t>
            </a:r>
          </a:p>
        </p:txBody>
      </p:sp>
      <p:sp>
        <p:nvSpPr>
          <p:cNvPr id="17" name="Rectangle 16"/>
          <p:cNvSpPr/>
          <p:nvPr/>
        </p:nvSpPr>
        <p:spPr>
          <a:xfrm>
            <a:off x="1295400" y="44196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8" name="TextBox 17"/>
          <p:cNvSpPr txBox="1"/>
          <p:nvPr/>
        </p:nvSpPr>
        <p:spPr>
          <a:xfrm>
            <a:off x="1726116" y="495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9</a:t>
            </a:r>
          </a:p>
        </p:txBody>
      </p:sp>
      <p:sp>
        <p:nvSpPr>
          <p:cNvPr id="19" name="Rectangle 18"/>
          <p:cNvSpPr/>
          <p:nvPr/>
        </p:nvSpPr>
        <p:spPr>
          <a:xfrm>
            <a:off x="1295400" y="495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0" name="Rectangle 19"/>
          <p:cNvSpPr/>
          <p:nvPr/>
        </p:nvSpPr>
        <p:spPr>
          <a:xfrm>
            <a:off x="2667000" y="4953000"/>
            <a:ext cx="1371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0" name="TextBox 39"/>
          <p:cNvSpPr txBox="1"/>
          <p:nvPr/>
        </p:nvSpPr>
        <p:spPr>
          <a:xfrm>
            <a:off x="4724400" y="2861846"/>
            <a:ext cx="1736373" cy="369332"/>
          </a:xfrm>
          <a:prstGeom prst="rect">
            <a:avLst/>
          </a:prstGeom>
          <a:noFill/>
        </p:spPr>
        <p:txBody>
          <a:bodyPr wrap="none" rtlCol="0">
            <a:spAutoFit/>
          </a:bodyPr>
          <a:lstStyle/>
          <a:p>
            <a:r>
              <a:rPr lang="en-US" sz="1800" b="0" dirty="0">
                <a:solidFill>
                  <a:schemeClr val="bg1"/>
                </a:solidFill>
                <a:latin typeface="Gill Sans"/>
                <a:cs typeface="Gill Sans"/>
              </a:rPr>
              <a:t>Hold in memory</a:t>
            </a:r>
          </a:p>
        </p:txBody>
      </p:sp>
      <p:cxnSp>
        <p:nvCxnSpPr>
          <p:cNvPr id="42" name="Straight Arrow Connector 41"/>
          <p:cNvCxnSpPr/>
          <p:nvPr/>
        </p:nvCxnSpPr>
        <p:spPr bwMode="auto">
          <a:xfrm rot="16200000" flipH="1">
            <a:off x="3775900" y="4683888"/>
            <a:ext cx="1446212" cy="641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4724400" y="3852446"/>
            <a:ext cx="3826701" cy="369332"/>
          </a:xfrm>
          <a:prstGeom prst="rect">
            <a:avLst/>
          </a:prstGeom>
          <a:noFill/>
        </p:spPr>
        <p:txBody>
          <a:bodyPr wrap="none" rtlCol="0">
            <a:spAutoFit/>
          </a:bodyPr>
          <a:lstStyle/>
          <a:p>
            <a:r>
              <a:rPr lang="en-US" sz="1800" b="0" dirty="0">
                <a:solidFill>
                  <a:schemeClr val="bg1"/>
                </a:solidFill>
                <a:latin typeface="Gill Sans"/>
                <a:cs typeface="Gill Sans"/>
              </a:rPr>
              <a:t>Cross with records from other dataset</a:t>
            </a:r>
          </a:p>
        </p:txBody>
      </p:sp>
      <p:sp>
        <p:nvSpPr>
          <p:cNvPr id="35" name="Rectangle 34"/>
          <p:cNvSpPr/>
          <p:nvPr/>
        </p:nvSpPr>
        <p:spPr>
          <a:xfrm>
            <a:off x="2673412" y="28194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6" name="TextBox 35"/>
          <p:cNvSpPr txBox="1"/>
          <p:nvPr/>
        </p:nvSpPr>
        <p:spPr>
          <a:xfrm>
            <a:off x="1726116" y="2819400"/>
            <a:ext cx="377026"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5</a:t>
            </a:r>
          </a:p>
        </p:txBody>
      </p:sp>
      <p:sp>
        <p:nvSpPr>
          <p:cNvPr id="37" name="Rectangle 36"/>
          <p:cNvSpPr/>
          <p:nvPr/>
        </p:nvSpPr>
        <p:spPr>
          <a:xfrm>
            <a:off x="1295400" y="28194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3" name="Rectangle 42"/>
          <p:cNvSpPr/>
          <p:nvPr/>
        </p:nvSpPr>
        <p:spPr>
          <a:xfrm>
            <a:off x="2673412" y="3352800"/>
            <a:ext cx="1371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9" name="TextBox 48"/>
          <p:cNvSpPr txBox="1"/>
          <p:nvPr/>
        </p:nvSpPr>
        <p:spPr>
          <a:xfrm>
            <a:off x="1726116" y="3352800"/>
            <a:ext cx="377026"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8</a:t>
            </a:r>
          </a:p>
        </p:txBody>
      </p:sp>
      <p:sp>
        <p:nvSpPr>
          <p:cNvPr id="50" name="Rectangle 49"/>
          <p:cNvSpPr/>
          <p:nvPr/>
        </p:nvSpPr>
        <p:spPr>
          <a:xfrm>
            <a:off x="1295400" y="33528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51" name="Right Brace 50"/>
          <p:cNvSpPr/>
          <p:nvPr/>
        </p:nvSpPr>
        <p:spPr bwMode="auto">
          <a:xfrm>
            <a:off x="4267200" y="2286000"/>
            <a:ext cx="381000" cy="1447800"/>
          </a:xfrm>
          <a:prstGeom prst="rightBrace">
            <a:avLst>
              <a:gd name="adj1" fmla="val 67715"/>
              <a:gd name="adj2" fmla="val 50000"/>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Gill Sans"/>
              <a:cs typeface="Gill Sans"/>
            </a:endParaRPr>
          </a:p>
        </p:txBody>
      </p:sp>
      <p:sp>
        <p:nvSpPr>
          <p:cNvPr id="52" name="TextBox 51"/>
          <p:cNvSpPr txBox="1"/>
          <p:nvPr/>
        </p:nvSpPr>
        <p:spPr>
          <a:xfrm rot="20989502">
            <a:off x="3768280" y="5613498"/>
            <a:ext cx="2775670" cy="461665"/>
          </a:xfrm>
          <a:prstGeom prst="rect">
            <a:avLst/>
          </a:prstGeom>
          <a:noFill/>
        </p:spPr>
        <p:txBody>
          <a:bodyPr wrap="none" rtlCol="0">
            <a:spAutoFit/>
          </a:bodyPr>
          <a:lstStyle/>
          <a:p>
            <a:r>
              <a:rPr lang="en-US" sz="2400" b="0" dirty="0">
                <a:solidFill>
                  <a:srgbClr val="FF0000"/>
                </a:solidFill>
                <a:latin typeface="Gill Sans"/>
                <a:cs typeface="Gill Sans"/>
              </a:rPr>
              <a:t>What’s the problem?</a:t>
            </a:r>
          </a:p>
        </p:txBody>
      </p:sp>
      <p:sp>
        <p:nvSpPr>
          <p:cNvPr id="29"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Reduce-side Join: many-to-many</a:t>
            </a:r>
          </a:p>
        </p:txBody>
      </p:sp>
      <p:sp>
        <p:nvSpPr>
          <p:cNvPr id="30" name="TextBox 29"/>
          <p:cNvSpPr txBox="1"/>
          <p:nvPr/>
        </p:nvSpPr>
        <p:spPr>
          <a:xfrm>
            <a:off x="533400" y="1295400"/>
            <a:ext cx="1792979" cy="461665"/>
          </a:xfrm>
          <a:prstGeom prst="rect">
            <a:avLst/>
          </a:prstGeom>
          <a:noFill/>
        </p:spPr>
        <p:txBody>
          <a:bodyPr wrap="none" rtlCol="0">
            <a:spAutoFit/>
          </a:bodyPr>
          <a:lstStyle/>
          <a:p>
            <a:pPr lvl="0"/>
            <a:r>
              <a:rPr lang="en-US" sz="2400" b="0" kern="0" dirty="0">
                <a:solidFill>
                  <a:schemeClr val="bg1"/>
                </a:solidFill>
                <a:latin typeface="Gill Sans"/>
                <a:cs typeface="Gill Sans"/>
              </a:rPr>
              <a:t>In reducer…</a:t>
            </a:r>
            <a:endParaRPr lang="en-US" sz="2400" b="0" kern="0" baseline="-25000" dirty="0">
              <a:solidFill>
                <a:schemeClr val="bg1"/>
              </a:solidFill>
              <a:latin typeface="Gill Sans"/>
              <a:cs typeface="Gill Sans"/>
            </a:endParaRPr>
          </a:p>
        </p:txBody>
      </p:sp>
    </p:spTree>
    <p:extLst>
      <p:ext uri="{BB962C8B-B14F-4D97-AF65-F5344CB8AC3E}">
        <p14:creationId xmlns:p14="http://schemas.microsoft.com/office/powerpoint/2010/main" val="30353799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5" presetClass="entr" presetSubtype="0" fill="hold" grpId="0" nodeType="clickEffect">
                                  <p:stCondLst>
                                    <p:cond delay="0"/>
                                  </p:stCondLst>
                                  <p:childTnLst>
                                    <p:set>
                                      <p:cBhvr>
                                        <p:cTn id="62" dur="1" fill="hold">
                                          <p:stCondLst>
                                            <p:cond delay="0"/>
                                          </p:stCondLst>
                                        </p:cTn>
                                        <p:tgtEl>
                                          <p:spTgt spid="52"/>
                                        </p:tgtEl>
                                        <p:attrNameLst>
                                          <p:attrName>style.visibility</p:attrName>
                                        </p:attrNameLst>
                                      </p:cBhvr>
                                      <p:to>
                                        <p:strVal val="visible"/>
                                      </p:to>
                                    </p:set>
                                    <p:anim calcmode="lin" valueType="num">
                                      <p:cBhvr>
                                        <p:cTn id="63" dur="1000" fill="hold"/>
                                        <p:tgtEl>
                                          <p:spTgt spid="52"/>
                                        </p:tgtEl>
                                        <p:attrNameLst>
                                          <p:attrName>ppt_w</p:attrName>
                                        </p:attrNameLst>
                                      </p:cBhvr>
                                      <p:tavLst>
                                        <p:tav tm="0">
                                          <p:val>
                                            <p:fltVal val="0"/>
                                          </p:val>
                                        </p:tav>
                                        <p:tav tm="100000">
                                          <p:val>
                                            <p:strVal val="#ppt_w"/>
                                          </p:val>
                                        </p:tav>
                                      </p:tavLst>
                                    </p:anim>
                                    <p:anim calcmode="lin" valueType="num">
                                      <p:cBhvr>
                                        <p:cTn id="64" dur="1000" fill="hold"/>
                                        <p:tgtEl>
                                          <p:spTgt spid="52"/>
                                        </p:tgtEl>
                                        <p:attrNameLst>
                                          <p:attrName>ppt_h</p:attrName>
                                        </p:attrNameLst>
                                      </p:cBhvr>
                                      <p:tavLst>
                                        <p:tav tm="0">
                                          <p:val>
                                            <p:fltVal val="0"/>
                                          </p:val>
                                        </p:tav>
                                        <p:tav tm="100000">
                                          <p:val>
                                            <p:strVal val="#ppt_h"/>
                                          </p:val>
                                        </p:tav>
                                      </p:tavLst>
                                    </p:anim>
                                    <p:anim calcmode="lin" valueType="num">
                                      <p:cBhvr>
                                        <p:cTn id="65" dur="1000" fill="hold"/>
                                        <p:tgtEl>
                                          <p:spTgt spid="52"/>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5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8" grpId="0"/>
      <p:bldP spid="9" grpId="0"/>
      <p:bldP spid="11" grpId="0" animBg="1"/>
      <p:bldP spid="14" grpId="0"/>
      <p:bldP spid="15" grpId="0" animBg="1"/>
      <p:bldP spid="16" grpId="0"/>
      <p:bldP spid="17" grpId="0" animBg="1"/>
      <p:bldP spid="18" grpId="0"/>
      <p:bldP spid="19" grpId="0" animBg="1"/>
      <p:bldP spid="20" grpId="0" animBg="1"/>
      <p:bldP spid="40" grpId="0"/>
      <p:bldP spid="44" grpId="0"/>
      <p:bldP spid="35" grpId="0" animBg="1"/>
      <p:bldP spid="36" grpId="0"/>
      <p:bldP spid="37" grpId="0" animBg="1"/>
      <p:bldP spid="43" grpId="0" animBg="1"/>
      <p:bldP spid="49" grpId="0"/>
      <p:bldP spid="50" grpId="0" animBg="1"/>
      <p:bldP spid="51" grpId="0" animBg="1"/>
      <p:bldP spid="52" grpId="0"/>
      <p:bldP spid="3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81000" y="2495490"/>
            <a:ext cx="1905000" cy="381000"/>
            <a:chOff x="1219200" y="1143000"/>
            <a:chExt cx="1905000" cy="381000"/>
          </a:xfrm>
        </p:grpSpPr>
        <p:sp>
          <p:nvSpPr>
            <p:cNvPr id="4" name="Rectangle 3"/>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5" name="TextBox 4"/>
            <p:cNvSpPr txBox="1"/>
            <p:nvPr/>
          </p:nvSpPr>
          <p:spPr>
            <a:xfrm>
              <a:off x="1219200" y="1143000"/>
              <a:ext cx="376993"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1</a:t>
              </a:r>
            </a:p>
          </p:txBody>
        </p:sp>
        <p:sp>
          <p:nvSpPr>
            <p:cNvPr id="6" name="Rectangle 5"/>
            <p:cNvSpPr/>
            <p:nvPr/>
          </p:nvSpPr>
          <p:spPr>
            <a:xfrm>
              <a:off x="2743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7" name="Group 6"/>
          <p:cNvGrpSpPr/>
          <p:nvPr/>
        </p:nvGrpSpPr>
        <p:grpSpPr>
          <a:xfrm>
            <a:off x="381000" y="3028890"/>
            <a:ext cx="1905000" cy="381000"/>
            <a:chOff x="1219200" y="1143000"/>
            <a:chExt cx="1905000" cy="381000"/>
          </a:xfrm>
        </p:grpSpPr>
        <p:sp>
          <p:nvSpPr>
            <p:cNvPr id="8" name="Rectangle 7"/>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9" name="TextBox 8"/>
            <p:cNvSpPr txBox="1"/>
            <p:nvPr/>
          </p:nvSpPr>
          <p:spPr>
            <a:xfrm>
              <a:off x="1219200" y="1143000"/>
              <a:ext cx="377026"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2</a:t>
              </a:r>
            </a:p>
          </p:txBody>
        </p:sp>
        <p:sp>
          <p:nvSpPr>
            <p:cNvPr id="10" name="Rectangle 9"/>
            <p:cNvSpPr/>
            <p:nvPr/>
          </p:nvSpPr>
          <p:spPr>
            <a:xfrm>
              <a:off x="2743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11" name="Group 10"/>
          <p:cNvGrpSpPr/>
          <p:nvPr/>
        </p:nvGrpSpPr>
        <p:grpSpPr>
          <a:xfrm>
            <a:off x="381000" y="4095690"/>
            <a:ext cx="1905000" cy="381000"/>
            <a:chOff x="1219200" y="1143000"/>
            <a:chExt cx="1905000" cy="381000"/>
          </a:xfrm>
        </p:grpSpPr>
        <p:sp>
          <p:nvSpPr>
            <p:cNvPr id="12" name="Rectangle 11"/>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3" name="TextBox 12"/>
            <p:cNvSpPr txBox="1"/>
            <p:nvPr/>
          </p:nvSpPr>
          <p:spPr>
            <a:xfrm>
              <a:off x="1219200" y="1143000"/>
              <a:ext cx="377026"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3</a:t>
              </a:r>
            </a:p>
          </p:txBody>
        </p:sp>
        <p:sp>
          <p:nvSpPr>
            <p:cNvPr id="14" name="Rectangle 13"/>
            <p:cNvSpPr/>
            <p:nvPr/>
          </p:nvSpPr>
          <p:spPr>
            <a:xfrm>
              <a:off x="2743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15" name="Group 14"/>
          <p:cNvGrpSpPr/>
          <p:nvPr/>
        </p:nvGrpSpPr>
        <p:grpSpPr>
          <a:xfrm>
            <a:off x="381000" y="3562290"/>
            <a:ext cx="1905000" cy="381000"/>
            <a:chOff x="1219200" y="1143000"/>
            <a:chExt cx="1905000" cy="381000"/>
          </a:xfrm>
        </p:grpSpPr>
        <p:sp>
          <p:nvSpPr>
            <p:cNvPr id="16" name="Rectangle 15"/>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7" name="TextBox 16"/>
            <p:cNvSpPr txBox="1"/>
            <p:nvPr/>
          </p:nvSpPr>
          <p:spPr>
            <a:xfrm>
              <a:off x="1219200" y="1143000"/>
              <a:ext cx="377026"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4</a:t>
              </a:r>
            </a:p>
          </p:txBody>
        </p:sp>
        <p:sp>
          <p:nvSpPr>
            <p:cNvPr id="18" name="Rectangle 17"/>
            <p:cNvSpPr/>
            <p:nvPr/>
          </p:nvSpPr>
          <p:spPr>
            <a:xfrm>
              <a:off x="2743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19" name="Group 18"/>
          <p:cNvGrpSpPr/>
          <p:nvPr/>
        </p:nvGrpSpPr>
        <p:grpSpPr>
          <a:xfrm>
            <a:off x="2590800" y="4095690"/>
            <a:ext cx="1855775" cy="381000"/>
            <a:chOff x="3505200" y="1143000"/>
            <a:chExt cx="1855775" cy="381000"/>
          </a:xfrm>
        </p:grpSpPr>
        <p:sp>
          <p:nvSpPr>
            <p:cNvPr id="20" name="Rectangle 19"/>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1" name="TextBox 20"/>
            <p:cNvSpPr txBox="1"/>
            <p:nvPr/>
          </p:nvSpPr>
          <p:spPr>
            <a:xfrm>
              <a:off x="5013938"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1</a:t>
              </a:r>
            </a:p>
          </p:txBody>
        </p:sp>
        <p:sp>
          <p:nvSpPr>
            <p:cNvPr id="22" name="Rectangle 21"/>
            <p:cNvSpPr/>
            <p:nvPr/>
          </p:nvSpPr>
          <p:spPr>
            <a:xfrm>
              <a:off x="3505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23" name="Group 22"/>
          <p:cNvGrpSpPr/>
          <p:nvPr/>
        </p:nvGrpSpPr>
        <p:grpSpPr>
          <a:xfrm>
            <a:off x="2590800" y="2495490"/>
            <a:ext cx="1855775" cy="381000"/>
            <a:chOff x="3505200" y="1143000"/>
            <a:chExt cx="1855775" cy="381000"/>
          </a:xfrm>
        </p:grpSpPr>
        <p:sp>
          <p:nvSpPr>
            <p:cNvPr id="24" name="Rectangle 23"/>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5" name="TextBox 24"/>
            <p:cNvSpPr txBox="1"/>
            <p:nvPr/>
          </p:nvSpPr>
          <p:spPr>
            <a:xfrm>
              <a:off x="5013938"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2</a:t>
              </a:r>
            </a:p>
          </p:txBody>
        </p:sp>
        <p:sp>
          <p:nvSpPr>
            <p:cNvPr id="26" name="Rectangle 25"/>
            <p:cNvSpPr/>
            <p:nvPr/>
          </p:nvSpPr>
          <p:spPr>
            <a:xfrm>
              <a:off x="3505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27" name="Group 26"/>
          <p:cNvGrpSpPr/>
          <p:nvPr/>
        </p:nvGrpSpPr>
        <p:grpSpPr>
          <a:xfrm>
            <a:off x="2590800" y="3562290"/>
            <a:ext cx="1855775" cy="381000"/>
            <a:chOff x="3505200" y="1143000"/>
            <a:chExt cx="1855775" cy="381000"/>
          </a:xfrm>
        </p:grpSpPr>
        <p:sp>
          <p:nvSpPr>
            <p:cNvPr id="28" name="Rectangle 27"/>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9" name="TextBox 28"/>
            <p:cNvSpPr txBox="1"/>
            <p:nvPr/>
          </p:nvSpPr>
          <p:spPr>
            <a:xfrm>
              <a:off x="5013938"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3</a:t>
              </a:r>
            </a:p>
          </p:txBody>
        </p:sp>
        <p:sp>
          <p:nvSpPr>
            <p:cNvPr id="30" name="Rectangle 29"/>
            <p:cNvSpPr/>
            <p:nvPr/>
          </p:nvSpPr>
          <p:spPr>
            <a:xfrm>
              <a:off x="3505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31" name="Group 30"/>
          <p:cNvGrpSpPr/>
          <p:nvPr/>
        </p:nvGrpSpPr>
        <p:grpSpPr>
          <a:xfrm>
            <a:off x="2590800" y="3028890"/>
            <a:ext cx="1855775" cy="381000"/>
            <a:chOff x="3505200" y="1143000"/>
            <a:chExt cx="1855775" cy="381000"/>
          </a:xfrm>
        </p:grpSpPr>
        <p:sp>
          <p:nvSpPr>
            <p:cNvPr id="32" name="Rectangle 31"/>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3" name="TextBox 32"/>
            <p:cNvSpPr txBox="1"/>
            <p:nvPr/>
          </p:nvSpPr>
          <p:spPr>
            <a:xfrm>
              <a:off x="5013938"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4</a:t>
              </a:r>
            </a:p>
          </p:txBody>
        </p:sp>
        <p:sp>
          <p:nvSpPr>
            <p:cNvPr id="34" name="Rectangle 33"/>
            <p:cNvSpPr/>
            <p:nvPr/>
          </p:nvSpPr>
          <p:spPr>
            <a:xfrm>
              <a:off x="3505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cxnSp>
        <p:nvCxnSpPr>
          <p:cNvPr id="37" name="Straight Arrow Connector 36"/>
          <p:cNvCxnSpPr/>
          <p:nvPr/>
        </p:nvCxnSpPr>
        <p:spPr bwMode="auto">
          <a:xfrm rot="5400000">
            <a:off x="1029494" y="3904396"/>
            <a:ext cx="28194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1295400" y="5391090"/>
            <a:ext cx="2286000" cy="400110"/>
          </a:xfrm>
          <a:prstGeom prst="rect">
            <a:avLst/>
          </a:prstGeom>
          <a:noFill/>
        </p:spPr>
        <p:txBody>
          <a:bodyPr wrap="square" rtlCol="0">
            <a:spAutoFit/>
          </a:bodyPr>
          <a:lstStyle/>
          <a:p>
            <a:pPr algn="ctr"/>
            <a:r>
              <a:rPr lang="en-US" sz="2000" b="0" dirty="0">
                <a:solidFill>
                  <a:schemeClr val="bg1"/>
                </a:solidFill>
                <a:latin typeface="Gill Sans"/>
                <a:cs typeface="Gill Sans"/>
              </a:rPr>
              <a:t>merge to join</a:t>
            </a:r>
          </a:p>
        </p:txBody>
      </p:sp>
      <p:sp>
        <p:nvSpPr>
          <p:cNvPr id="76" name="TextBox 75"/>
          <p:cNvSpPr txBox="1"/>
          <p:nvPr/>
        </p:nvSpPr>
        <p:spPr>
          <a:xfrm>
            <a:off x="381000" y="1824335"/>
            <a:ext cx="6400800" cy="461665"/>
          </a:xfrm>
          <a:prstGeom prst="rect">
            <a:avLst/>
          </a:prstGeom>
          <a:noFill/>
        </p:spPr>
        <p:txBody>
          <a:bodyPr wrap="square" rtlCol="0">
            <a:spAutoFit/>
          </a:bodyPr>
          <a:lstStyle/>
          <a:p>
            <a:r>
              <a:rPr lang="en-US" sz="2400" b="0" dirty="0">
                <a:solidFill>
                  <a:schemeClr val="bg2"/>
                </a:solidFill>
                <a:latin typeface="Gill Sans"/>
                <a:cs typeface="Gill Sans"/>
              </a:rPr>
              <a:t>Assume two datasets are sorted by the join key:</a:t>
            </a:r>
          </a:p>
        </p:txBody>
      </p:sp>
      <p:sp>
        <p:nvSpPr>
          <p:cNvPr id="4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Map-side Join</a:t>
            </a:r>
          </a:p>
        </p:txBody>
      </p:sp>
      <p:sp>
        <p:nvSpPr>
          <p:cNvPr id="44" name="TextBox 43"/>
          <p:cNvSpPr txBox="1"/>
          <p:nvPr/>
        </p:nvSpPr>
        <p:spPr>
          <a:xfrm>
            <a:off x="0" y="1062335"/>
            <a:ext cx="9144000" cy="461665"/>
          </a:xfrm>
          <a:prstGeom prst="rect">
            <a:avLst/>
          </a:prstGeom>
          <a:noFill/>
        </p:spPr>
        <p:txBody>
          <a:bodyPr wrap="square" rtlCol="0">
            <a:spAutoFit/>
          </a:bodyPr>
          <a:lstStyle/>
          <a:p>
            <a:pPr algn="ctr"/>
            <a:r>
              <a:rPr lang="en-US" sz="2400" b="0" dirty="0">
                <a:solidFill>
                  <a:schemeClr val="bg2"/>
                </a:solidFill>
                <a:latin typeface="Gill Sans"/>
                <a:cs typeface="Gill Sans"/>
              </a:rPr>
              <a:t>aka sort-merge join</a:t>
            </a:r>
          </a:p>
        </p:txBody>
      </p:sp>
    </p:spTree>
    <p:extLst>
      <p:ext uri="{BB962C8B-B14F-4D97-AF65-F5344CB8AC3E}">
        <p14:creationId xmlns:p14="http://schemas.microsoft.com/office/powerpoint/2010/main" val="20127093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81000" y="2495490"/>
            <a:ext cx="1905000" cy="381000"/>
            <a:chOff x="1219200" y="1143000"/>
            <a:chExt cx="1905000" cy="381000"/>
          </a:xfrm>
        </p:grpSpPr>
        <p:sp>
          <p:nvSpPr>
            <p:cNvPr id="4" name="Rectangle 3"/>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5" name="TextBox 4"/>
            <p:cNvSpPr txBox="1"/>
            <p:nvPr/>
          </p:nvSpPr>
          <p:spPr>
            <a:xfrm>
              <a:off x="1219200" y="1143000"/>
              <a:ext cx="376993"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1</a:t>
              </a:r>
            </a:p>
          </p:txBody>
        </p:sp>
        <p:sp>
          <p:nvSpPr>
            <p:cNvPr id="6" name="Rectangle 5"/>
            <p:cNvSpPr/>
            <p:nvPr/>
          </p:nvSpPr>
          <p:spPr>
            <a:xfrm>
              <a:off x="2743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7" name="Group 6"/>
          <p:cNvGrpSpPr/>
          <p:nvPr/>
        </p:nvGrpSpPr>
        <p:grpSpPr>
          <a:xfrm>
            <a:off x="381000" y="3028890"/>
            <a:ext cx="1905000" cy="381000"/>
            <a:chOff x="1219200" y="1143000"/>
            <a:chExt cx="1905000" cy="381000"/>
          </a:xfrm>
        </p:grpSpPr>
        <p:sp>
          <p:nvSpPr>
            <p:cNvPr id="8" name="Rectangle 7"/>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9" name="TextBox 8"/>
            <p:cNvSpPr txBox="1"/>
            <p:nvPr/>
          </p:nvSpPr>
          <p:spPr>
            <a:xfrm>
              <a:off x="1219200" y="1143000"/>
              <a:ext cx="377026"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2</a:t>
              </a:r>
            </a:p>
          </p:txBody>
        </p:sp>
        <p:sp>
          <p:nvSpPr>
            <p:cNvPr id="10" name="Rectangle 9"/>
            <p:cNvSpPr/>
            <p:nvPr/>
          </p:nvSpPr>
          <p:spPr>
            <a:xfrm>
              <a:off x="2743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11" name="Group 10"/>
          <p:cNvGrpSpPr/>
          <p:nvPr/>
        </p:nvGrpSpPr>
        <p:grpSpPr>
          <a:xfrm>
            <a:off x="381000" y="4095690"/>
            <a:ext cx="1905000" cy="381000"/>
            <a:chOff x="1219200" y="1143000"/>
            <a:chExt cx="1905000" cy="381000"/>
          </a:xfrm>
        </p:grpSpPr>
        <p:sp>
          <p:nvSpPr>
            <p:cNvPr id="12" name="Rectangle 11"/>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3" name="TextBox 12"/>
            <p:cNvSpPr txBox="1"/>
            <p:nvPr/>
          </p:nvSpPr>
          <p:spPr>
            <a:xfrm>
              <a:off x="1219200" y="1143000"/>
              <a:ext cx="377026"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3</a:t>
              </a:r>
            </a:p>
          </p:txBody>
        </p:sp>
        <p:sp>
          <p:nvSpPr>
            <p:cNvPr id="14" name="Rectangle 13"/>
            <p:cNvSpPr/>
            <p:nvPr/>
          </p:nvSpPr>
          <p:spPr>
            <a:xfrm>
              <a:off x="2743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15" name="Group 14"/>
          <p:cNvGrpSpPr/>
          <p:nvPr/>
        </p:nvGrpSpPr>
        <p:grpSpPr>
          <a:xfrm>
            <a:off x="381000" y="3562290"/>
            <a:ext cx="1905000" cy="381000"/>
            <a:chOff x="1219200" y="1143000"/>
            <a:chExt cx="1905000" cy="381000"/>
          </a:xfrm>
        </p:grpSpPr>
        <p:sp>
          <p:nvSpPr>
            <p:cNvPr id="16" name="Rectangle 15"/>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17" name="TextBox 16"/>
            <p:cNvSpPr txBox="1"/>
            <p:nvPr/>
          </p:nvSpPr>
          <p:spPr>
            <a:xfrm>
              <a:off x="1219200" y="1143000"/>
              <a:ext cx="377026"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4</a:t>
              </a:r>
            </a:p>
          </p:txBody>
        </p:sp>
        <p:sp>
          <p:nvSpPr>
            <p:cNvPr id="18" name="Rectangle 17"/>
            <p:cNvSpPr/>
            <p:nvPr/>
          </p:nvSpPr>
          <p:spPr>
            <a:xfrm>
              <a:off x="2743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19" name="Group 18"/>
          <p:cNvGrpSpPr/>
          <p:nvPr/>
        </p:nvGrpSpPr>
        <p:grpSpPr>
          <a:xfrm>
            <a:off x="2590800" y="4095690"/>
            <a:ext cx="1855775" cy="381000"/>
            <a:chOff x="3505200" y="1143000"/>
            <a:chExt cx="1855775" cy="381000"/>
          </a:xfrm>
        </p:grpSpPr>
        <p:sp>
          <p:nvSpPr>
            <p:cNvPr id="20" name="Rectangle 19"/>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1" name="TextBox 20"/>
            <p:cNvSpPr txBox="1"/>
            <p:nvPr/>
          </p:nvSpPr>
          <p:spPr>
            <a:xfrm>
              <a:off x="5013938"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1</a:t>
              </a:r>
            </a:p>
          </p:txBody>
        </p:sp>
        <p:sp>
          <p:nvSpPr>
            <p:cNvPr id="22" name="Rectangle 21"/>
            <p:cNvSpPr/>
            <p:nvPr/>
          </p:nvSpPr>
          <p:spPr>
            <a:xfrm>
              <a:off x="3505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23" name="Group 22"/>
          <p:cNvGrpSpPr/>
          <p:nvPr/>
        </p:nvGrpSpPr>
        <p:grpSpPr>
          <a:xfrm>
            <a:off x="2590800" y="2495490"/>
            <a:ext cx="1855775" cy="381000"/>
            <a:chOff x="3505200" y="1143000"/>
            <a:chExt cx="1855775" cy="381000"/>
          </a:xfrm>
        </p:grpSpPr>
        <p:sp>
          <p:nvSpPr>
            <p:cNvPr id="24" name="Rectangle 23"/>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5" name="TextBox 24"/>
            <p:cNvSpPr txBox="1"/>
            <p:nvPr/>
          </p:nvSpPr>
          <p:spPr>
            <a:xfrm>
              <a:off x="5013938"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2</a:t>
              </a:r>
            </a:p>
          </p:txBody>
        </p:sp>
        <p:sp>
          <p:nvSpPr>
            <p:cNvPr id="26" name="Rectangle 25"/>
            <p:cNvSpPr/>
            <p:nvPr/>
          </p:nvSpPr>
          <p:spPr>
            <a:xfrm>
              <a:off x="3505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27" name="Group 26"/>
          <p:cNvGrpSpPr/>
          <p:nvPr/>
        </p:nvGrpSpPr>
        <p:grpSpPr>
          <a:xfrm>
            <a:off x="2590800" y="3562290"/>
            <a:ext cx="1855775" cy="381000"/>
            <a:chOff x="3505200" y="1143000"/>
            <a:chExt cx="1855775" cy="381000"/>
          </a:xfrm>
        </p:grpSpPr>
        <p:sp>
          <p:nvSpPr>
            <p:cNvPr id="28" name="Rectangle 27"/>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29" name="TextBox 28"/>
            <p:cNvSpPr txBox="1"/>
            <p:nvPr/>
          </p:nvSpPr>
          <p:spPr>
            <a:xfrm>
              <a:off x="5013938"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3</a:t>
              </a:r>
            </a:p>
          </p:txBody>
        </p:sp>
        <p:sp>
          <p:nvSpPr>
            <p:cNvPr id="30" name="Rectangle 29"/>
            <p:cNvSpPr/>
            <p:nvPr/>
          </p:nvSpPr>
          <p:spPr>
            <a:xfrm>
              <a:off x="3505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31" name="Group 30"/>
          <p:cNvGrpSpPr/>
          <p:nvPr/>
        </p:nvGrpSpPr>
        <p:grpSpPr>
          <a:xfrm>
            <a:off x="2590800" y="3028890"/>
            <a:ext cx="1855775" cy="381000"/>
            <a:chOff x="3505200" y="1143000"/>
            <a:chExt cx="1855775" cy="381000"/>
          </a:xfrm>
        </p:grpSpPr>
        <p:sp>
          <p:nvSpPr>
            <p:cNvPr id="32" name="Rectangle 31"/>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33" name="TextBox 32"/>
            <p:cNvSpPr txBox="1"/>
            <p:nvPr/>
          </p:nvSpPr>
          <p:spPr>
            <a:xfrm>
              <a:off x="5013938"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4</a:t>
              </a:r>
            </a:p>
          </p:txBody>
        </p:sp>
        <p:sp>
          <p:nvSpPr>
            <p:cNvPr id="34" name="Rectangle 33"/>
            <p:cNvSpPr/>
            <p:nvPr/>
          </p:nvSpPr>
          <p:spPr>
            <a:xfrm>
              <a:off x="3505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cxnSp>
        <p:nvCxnSpPr>
          <p:cNvPr id="37" name="Straight Arrow Connector 36"/>
          <p:cNvCxnSpPr/>
          <p:nvPr/>
        </p:nvCxnSpPr>
        <p:spPr bwMode="auto">
          <a:xfrm rot="5400000">
            <a:off x="1029494" y="3904396"/>
            <a:ext cx="28194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nvGrpSpPr>
          <p:cNvPr id="42" name="Group 41"/>
          <p:cNvGrpSpPr/>
          <p:nvPr/>
        </p:nvGrpSpPr>
        <p:grpSpPr>
          <a:xfrm>
            <a:off x="4800600" y="2495490"/>
            <a:ext cx="1905000" cy="381000"/>
            <a:chOff x="1219200" y="1143000"/>
            <a:chExt cx="1905000" cy="381000"/>
          </a:xfrm>
        </p:grpSpPr>
        <p:sp>
          <p:nvSpPr>
            <p:cNvPr id="43" name="Rectangle 42"/>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4" name="TextBox 43"/>
            <p:cNvSpPr txBox="1"/>
            <p:nvPr/>
          </p:nvSpPr>
          <p:spPr>
            <a:xfrm>
              <a:off x="1219200" y="1143000"/>
              <a:ext cx="376993"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1</a:t>
              </a:r>
            </a:p>
          </p:txBody>
        </p:sp>
        <p:sp>
          <p:nvSpPr>
            <p:cNvPr id="45" name="Rectangle 44"/>
            <p:cNvSpPr/>
            <p:nvPr/>
          </p:nvSpPr>
          <p:spPr>
            <a:xfrm>
              <a:off x="2743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46" name="Group 45"/>
          <p:cNvGrpSpPr/>
          <p:nvPr/>
        </p:nvGrpSpPr>
        <p:grpSpPr>
          <a:xfrm>
            <a:off x="4800600" y="3028890"/>
            <a:ext cx="1905000" cy="381000"/>
            <a:chOff x="1219200" y="1143000"/>
            <a:chExt cx="1905000" cy="381000"/>
          </a:xfrm>
        </p:grpSpPr>
        <p:sp>
          <p:nvSpPr>
            <p:cNvPr id="47" name="Rectangle 46"/>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48" name="TextBox 47"/>
            <p:cNvSpPr txBox="1"/>
            <p:nvPr/>
          </p:nvSpPr>
          <p:spPr>
            <a:xfrm>
              <a:off x="1219200" y="1143000"/>
              <a:ext cx="377026"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2</a:t>
              </a:r>
            </a:p>
          </p:txBody>
        </p:sp>
        <p:sp>
          <p:nvSpPr>
            <p:cNvPr id="49" name="Rectangle 48"/>
            <p:cNvSpPr/>
            <p:nvPr/>
          </p:nvSpPr>
          <p:spPr>
            <a:xfrm>
              <a:off x="2743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50" name="Group 49"/>
          <p:cNvGrpSpPr/>
          <p:nvPr/>
        </p:nvGrpSpPr>
        <p:grpSpPr>
          <a:xfrm>
            <a:off x="4800600" y="4095690"/>
            <a:ext cx="1905000" cy="381000"/>
            <a:chOff x="1219200" y="1143000"/>
            <a:chExt cx="1905000" cy="381000"/>
          </a:xfrm>
        </p:grpSpPr>
        <p:sp>
          <p:nvSpPr>
            <p:cNvPr id="51" name="Rectangle 50"/>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52" name="TextBox 51"/>
            <p:cNvSpPr txBox="1"/>
            <p:nvPr/>
          </p:nvSpPr>
          <p:spPr>
            <a:xfrm>
              <a:off x="1219200" y="1143000"/>
              <a:ext cx="377026"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3</a:t>
              </a:r>
            </a:p>
          </p:txBody>
        </p:sp>
        <p:sp>
          <p:nvSpPr>
            <p:cNvPr id="53" name="Rectangle 52"/>
            <p:cNvSpPr/>
            <p:nvPr/>
          </p:nvSpPr>
          <p:spPr>
            <a:xfrm>
              <a:off x="2743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54" name="Group 53"/>
          <p:cNvGrpSpPr/>
          <p:nvPr/>
        </p:nvGrpSpPr>
        <p:grpSpPr>
          <a:xfrm>
            <a:off x="4800600" y="3562290"/>
            <a:ext cx="1905000" cy="381000"/>
            <a:chOff x="1219200" y="1143000"/>
            <a:chExt cx="1905000" cy="381000"/>
          </a:xfrm>
        </p:grpSpPr>
        <p:sp>
          <p:nvSpPr>
            <p:cNvPr id="55" name="Rectangle 54"/>
            <p:cNvSpPr/>
            <p:nvPr/>
          </p:nvSpPr>
          <p:spPr>
            <a:xfrm>
              <a:off x="1676400" y="1143000"/>
              <a:ext cx="990600" cy="381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56" name="TextBox 55"/>
            <p:cNvSpPr txBox="1"/>
            <p:nvPr/>
          </p:nvSpPr>
          <p:spPr>
            <a:xfrm>
              <a:off x="1219200" y="1143000"/>
              <a:ext cx="377026" cy="338554"/>
            </a:xfrm>
            <a:prstGeom prst="rect">
              <a:avLst/>
            </a:prstGeom>
            <a:noFill/>
          </p:spPr>
          <p:txBody>
            <a:bodyPr wrap="none" rtlCol="0">
              <a:spAutoFit/>
            </a:bodyPr>
            <a:lstStyle/>
            <a:p>
              <a:pPr lvl="0"/>
              <a:r>
                <a:rPr lang="en-US" b="0" kern="0" dirty="0">
                  <a:solidFill>
                    <a:schemeClr val="bg1"/>
                  </a:solidFill>
                  <a:latin typeface="Gill Sans"/>
                  <a:cs typeface="Gill Sans"/>
                </a:rPr>
                <a:t>R</a:t>
              </a:r>
              <a:r>
                <a:rPr lang="en-US" b="0" kern="0" baseline="-25000" dirty="0">
                  <a:solidFill>
                    <a:schemeClr val="bg1"/>
                  </a:solidFill>
                  <a:latin typeface="Gill Sans"/>
                  <a:cs typeface="Gill Sans"/>
                </a:rPr>
                <a:t>4</a:t>
              </a:r>
            </a:p>
          </p:txBody>
        </p:sp>
        <p:sp>
          <p:nvSpPr>
            <p:cNvPr id="57" name="Rectangle 56"/>
            <p:cNvSpPr/>
            <p:nvPr/>
          </p:nvSpPr>
          <p:spPr>
            <a:xfrm>
              <a:off x="2743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58" name="Group 57"/>
          <p:cNvGrpSpPr/>
          <p:nvPr/>
        </p:nvGrpSpPr>
        <p:grpSpPr>
          <a:xfrm>
            <a:off x="7010400" y="4095690"/>
            <a:ext cx="1855775" cy="381000"/>
            <a:chOff x="3505200" y="1143000"/>
            <a:chExt cx="1855775" cy="381000"/>
          </a:xfrm>
        </p:grpSpPr>
        <p:sp>
          <p:nvSpPr>
            <p:cNvPr id="59" name="Rectangle 58"/>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60" name="TextBox 59"/>
            <p:cNvSpPr txBox="1"/>
            <p:nvPr/>
          </p:nvSpPr>
          <p:spPr>
            <a:xfrm>
              <a:off x="5013938"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1</a:t>
              </a:r>
            </a:p>
          </p:txBody>
        </p:sp>
        <p:sp>
          <p:nvSpPr>
            <p:cNvPr id="61" name="Rectangle 60"/>
            <p:cNvSpPr/>
            <p:nvPr/>
          </p:nvSpPr>
          <p:spPr>
            <a:xfrm>
              <a:off x="3505200" y="1143000"/>
              <a:ext cx="38100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62" name="Group 61"/>
          <p:cNvGrpSpPr/>
          <p:nvPr/>
        </p:nvGrpSpPr>
        <p:grpSpPr>
          <a:xfrm>
            <a:off x="7010400" y="2495490"/>
            <a:ext cx="1855775" cy="381000"/>
            <a:chOff x="3505200" y="1143000"/>
            <a:chExt cx="1855775" cy="381000"/>
          </a:xfrm>
        </p:grpSpPr>
        <p:sp>
          <p:nvSpPr>
            <p:cNvPr id="63" name="Rectangle 62"/>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64" name="TextBox 63"/>
            <p:cNvSpPr txBox="1"/>
            <p:nvPr/>
          </p:nvSpPr>
          <p:spPr>
            <a:xfrm>
              <a:off x="5013938"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2</a:t>
              </a:r>
            </a:p>
          </p:txBody>
        </p:sp>
        <p:sp>
          <p:nvSpPr>
            <p:cNvPr id="65" name="Rectangle 64"/>
            <p:cNvSpPr/>
            <p:nvPr/>
          </p:nvSpPr>
          <p:spPr>
            <a:xfrm>
              <a:off x="3505200" y="1143000"/>
              <a:ext cx="381000" cy="3810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66" name="Group 65"/>
          <p:cNvGrpSpPr/>
          <p:nvPr/>
        </p:nvGrpSpPr>
        <p:grpSpPr>
          <a:xfrm>
            <a:off x="7010400" y="3562290"/>
            <a:ext cx="1855775" cy="381000"/>
            <a:chOff x="3505200" y="1143000"/>
            <a:chExt cx="1855775" cy="381000"/>
          </a:xfrm>
        </p:grpSpPr>
        <p:sp>
          <p:nvSpPr>
            <p:cNvPr id="67" name="Rectangle 66"/>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68" name="TextBox 67"/>
            <p:cNvSpPr txBox="1"/>
            <p:nvPr/>
          </p:nvSpPr>
          <p:spPr>
            <a:xfrm>
              <a:off x="5013938"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3</a:t>
              </a:r>
            </a:p>
          </p:txBody>
        </p:sp>
        <p:sp>
          <p:nvSpPr>
            <p:cNvPr id="69" name="Rectangle 68"/>
            <p:cNvSpPr/>
            <p:nvPr/>
          </p:nvSpPr>
          <p:spPr>
            <a:xfrm>
              <a:off x="3505200" y="1143000"/>
              <a:ext cx="381000" cy="381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grpSp>
        <p:nvGrpSpPr>
          <p:cNvPr id="70" name="Group 69"/>
          <p:cNvGrpSpPr/>
          <p:nvPr/>
        </p:nvGrpSpPr>
        <p:grpSpPr>
          <a:xfrm>
            <a:off x="7010400" y="3028890"/>
            <a:ext cx="1855775" cy="381000"/>
            <a:chOff x="3505200" y="1143000"/>
            <a:chExt cx="1855775" cy="381000"/>
          </a:xfrm>
        </p:grpSpPr>
        <p:sp>
          <p:nvSpPr>
            <p:cNvPr id="71" name="Rectangle 70"/>
            <p:cNvSpPr/>
            <p:nvPr/>
          </p:nvSpPr>
          <p:spPr>
            <a:xfrm>
              <a:off x="3962400" y="1143000"/>
              <a:ext cx="990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sp>
          <p:nvSpPr>
            <p:cNvPr id="72" name="TextBox 71"/>
            <p:cNvSpPr txBox="1"/>
            <p:nvPr/>
          </p:nvSpPr>
          <p:spPr>
            <a:xfrm>
              <a:off x="5013938" y="1143000"/>
              <a:ext cx="347037" cy="338554"/>
            </a:xfrm>
            <a:prstGeom prst="rect">
              <a:avLst/>
            </a:prstGeom>
            <a:noFill/>
          </p:spPr>
          <p:txBody>
            <a:bodyPr wrap="none" rtlCol="0">
              <a:spAutoFit/>
            </a:bodyPr>
            <a:lstStyle/>
            <a:p>
              <a:pPr lvl="0"/>
              <a:r>
                <a:rPr lang="en-US" b="0" kern="0" dirty="0">
                  <a:solidFill>
                    <a:schemeClr val="bg1"/>
                  </a:solidFill>
                  <a:latin typeface="Gill Sans"/>
                  <a:cs typeface="Gill Sans"/>
                </a:rPr>
                <a:t>S</a:t>
              </a:r>
              <a:r>
                <a:rPr lang="en-US" b="0" kern="0" baseline="-25000" dirty="0">
                  <a:solidFill>
                    <a:schemeClr val="bg1"/>
                  </a:solidFill>
                  <a:latin typeface="Gill Sans"/>
                  <a:cs typeface="Gill Sans"/>
                </a:rPr>
                <a:t>4</a:t>
              </a:r>
            </a:p>
          </p:txBody>
        </p:sp>
        <p:sp>
          <p:nvSpPr>
            <p:cNvPr id="73" name="Rectangle 72"/>
            <p:cNvSpPr/>
            <p:nvPr/>
          </p:nvSpPr>
          <p:spPr>
            <a:xfrm>
              <a:off x="3505200" y="1143000"/>
              <a:ext cx="381000" cy="3810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schemeClr val="bg1"/>
                </a:solidFill>
                <a:effectLst/>
                <a:uLnTx/>
                <a:uFillTx/>
                <a:latin typeface="Gill Sans"/>
                <a:ea typeface="+mn-ea"/>
                <a:cs typeface="Gill Sans"/>
              </a:endParaRPr>
            </a:p>
          </p:txBody>
        </p:sp>
      </p:grpSp>
      <p:cxnSp>
        <p:nvCxnSpPr>
          <p:cNvPr id="74" name="Straight Arrow Connector 73"/>
          <p:cNvCxnSpPr/>
          <p:nvPr/>
        </p:nvCxnSpPr>
        <p:spPr bwMode="auto">
          <a:xfrm rot="5400000">
            <a:off x="5449094" y="3904396"/>
            <a:ext cx="28194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76" name="TextBox 75"/>
          <p:cNvSpPr txBox="1"/>
          <p:nvPr/>
        </p:nvSpPr>
        <p:spPr>
          <a:xfrm>
            <a:off x="381000" y="1824335"/>
            <a:ext cx="6400800" cy="461665"/>
          </a:xfrm>
          <a:prstGeom prst="rect">
            <a:avLst/>
          </a:prstGeom>
          <a:noFill/>
        </p:spPr>
        <p:txBody>
          <a:bodyPr wrap="square" rtlCol="0">
            <a:spAutoFit/>
          </a:bodyPr>
          <a:lstStyle/>
          <a:p>
            <a:r>
              <a:rPr lang="en-US" sz="2400" b="0" dirty="0">
                <a:solidFill>
                  <a:schemeClr val="bg2"/>
                </a:solidFill>
                <a:latin typeface="Gill Sans"/>
                <a:cs typeface="Gill Sans"/>
              </a:rPr>
              <a:t>Assume two datasets are sorted by the join key:</a:t>
            </a:r>
          </a:p>
        </p:txBody>
      </p:sp>
      <p:sp>
        <p:nvSpPr>
          <p:cNvPr id="77" name="TextBox 76"/>
          <p:cNvSpPr txBox="1"/>
          <p:nvPr/>
        </p:nvSpPr>
        <p:spPr>
          <a:xfrm>
            <a:off x="1295400" y="5391090"/>
            <a:ext cx="2286000" cy="400110"/>
          </a:xfrm>
          <a:prstGeom prst="rect">
            <a:avLst/>
          </a:prstGeom>
          <a:noFill/>
        </p:spPr>
        <p:txBody>
          <a:bodyPr wrap="square" rtlCol="0">
            <a:spAutoFit/>
          </a:bodyPr>
          <a:lstStyle/>
          <a:p>
            <a:pPr algn="ctr"/>
            <a:r>
              <a:rPr lang="en-US" sz="2000" b="0" dirty="0">
                <a:solidFill>
                  <a:schemeClr val="bg1"/>
                </a:solidFill>
                <a:latin typeface="Gill Sans"/>
                <a:cs typeface="Gill Sans"/>
              </a:rPr>
              <a:t>merge to join</a:t>
            </a:r>
          </a:p>
        </p:txBody>
      </p:sp>
      <p:sp>
        <p:nvSpPr>
          <p:cNvPr id="78" name="TextBox 77"/>
          <p:cNvSpPr txBox="1"/>
          <p:nvPr/>
        </p:nvSpPr>
        <p:spPr>
          <a:xfrm>
            <a:off x="5715000" y="5391090"/>
            <a:ext cx="2286000" cy="400110"/>
          </a:xfrm>
          <a:prstGeom prst="rect">
            <a:avLst/>
          </a:prstGeom>
          <a:noFill/>
        </p:spPr>
        <p:txBody>
          <a:bodyPr wrap="square" rtlCol="0">
            <a:spAutoFit/>
          </a:bodyPr>
          <a:lstStyle/>
          <a:p>
            <a:pPr algn="ctr"/>
            <a:r>
              <a:rPr lang="en-US" sz="2000" b="0" dirty="0">
                <a:solidFill>
                  <a:schemeClr val="bg1"/>
                </a:solidFill>
                <a:latin typeface="Gill Sans"/>
                <a:cs typeface="Gill Sans"/>
              </a:rPr>
              <a:t>merge to join</a:t>
            </a:r>
          </a:p>
        </p:txBody>
      </p:sp>
      <p:sp>
        <p:nvSpPr>
          <p:cNvPr id="80" name="TextBox 79"/>
          <p:cNvSpPr txBox="1"/>
          <p:nvPr/>
        </p:nvSpPr>
        <p:spPr>
          <a:xfrm>
            <a:off x="1600200" y="5943600"/>
            <a:ext cx="3698248" cy="461665"/>
          </a:xfrm>
          <a:prstGeom prst="rect">
            <a:avLst/>
          </a:prstGeom>
          <a:noFill/>
        </p:spPr>
        <p:txBody>
          <a:bodyPr wrap="none" rtlCol="0">
            <a:spAutoFit/>
          </a:bodyPr>
          <a:lstStyle/>
          <a:p>
            <a:r>
              <a:rPr lang="en-US" sz="2400" b="0" dirty="0">
                <a:solidFill>
                  <a:srgbClr val="FF0000"/>
                </a:solidFill>
                <a:latin typeface="Gill Sans"/>
                <a:cs typeface="Gill Sans"/>
              </a:rPr>
              <a:t>How can we parallelize this?</a:t>
            </a:r>
          </a:p>
        </p:txBody>
      </p:sp>
      <p:sp>
        <p:nvSpPr>
          <p:cNvPr id="81" name="TextBox 80"/>
          <p:cNvSpPr txBox="1"/>
          <p:nvPr/>
        </p:nvSpPr>
        <p:spPr>
          <a:xfrm>
            <a:off x="5334000" y="5943600"/>
            <a:ext cx="2101507" cy="461665"/>
          </a:xfrm>
          <a:prstGeom prst="rect">
            <a:avLst/>
          </a:prstGeom>
          <a:noFill/>
        </p:spPr>
        <p:txBody>
          <a:bodyPr wrap="none" rtlCol="0">
            <a:spAutoFit/>
          </a:bodyPr>
          <a:lstStyle/>
          <a:p>
            <a:r>
              <a:rPr lang="en-US" sz="2400" b="0" dirty="0">
                <a:solidFill>
                  <a:srgbClr val="FF0000"/>
                </a:solidFill>
                <a:latin typeface="Gill Sans"/>
                <a:cs typeface="Gill Sans"/>
              </a:rPr>
              <a:t>Co-partitioning</a:t>
            </a:r>
          </a:p>
        </p:txBody>
      </p:sp>
      <p:sp>
        <p:nvSpPr>
          <p:cNvPr id="7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Map-side Join</a:t>
            </a:r>
          </a:p>
        </p:txBody>
      </p:sp>
      <p:sp>
        <p:nvSpPr>
          <p:cNvPr id="82" name="TextBox 81"/>
          <p:cNvSpPr txBox="1"/>
          <p:nvPr/>
        </p:nvSpPr>
        <p:spPr>
          <a:xfrm>
            <a:off x="0" y="1062335"/>
            <a:ext cx="9144000" cy="461665"/>
          </a:xfrm>
          <a:prstGeom prst="rect">
            <a:avLst/>
          </a:prstGeom>
          <a:noFill/>
        </p:spPr>
        <p:txBody>
          <a:bodyPr wrap="square" rtlCol="0">
            <a:spAutoFit/>
          </a:bodyPr>
          <a:lstStyle/>
          <a:p>
            <a:pPr algn="ctr"/>
            <a:r>
              <a:rPr lang="en-US" sz="2400" b="0" dirty="0">
                <a:solidFill>
                  <a:schemeClr val="bg2"/>
                </a:solidFill>
                <a:latin typeface="Gill Sans"/>
                <a:cs typeface="Gill Sans"/>
              </a:rPr>
              <a:t>aka sort-merge join</a:t>
            </a:r>
          </a:p>
        </p:txBody>
      </p:sp>
    </p:spTree>
    <p:extLst>
      <p:ext uri="{BB962C8B-B14F-4D97-AF65-F5344CB8AC3E}">
        <p14:creationId xmlns:p14="http://schemas.microsoft.com/office/powerpoint/2010/main" val="5673760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Map-side Join</a:t>
            </a:r>
          </a:p>
        </p:txBody>
      </p:sp>
      <p:sp>
        <p:nvSpPr>
          <p:cNvPr id="6" name="TextBox 5"/>
          <p:cNvSpPr txBox="1"/>
          <p:nvPr/>
        </p:nvSpPr>
        <p:spPr>
          <a:xfrm>
            <a:off x="0" y="1062335"/>
            <a:ext cx="9144000" cy="461665"/>
          </a:xfrm>
          <a:prstGeom prst="rect">
            <a:avLst/>
          </a:prstGeom>
          <a:noFill/>
        </p:spPr>
        <p:txBody>
          <a:bodyPr wrap="square" rtlCol="0">
            <a:spAutoFit/>
          </a:bodyPr>
          <a:lstStyle/>
          <a:p>
            <a:pPr algn="ctr"/>
            <a:r>
              <a:rPr lang="en-US" sz="2400" b="0" dirty="0">
                <a:solidFill>
                  <a:schemeClr val="bg2"/>
                </a:solidFill>
                <a:latin typeface="Gill Sans"/>
                <a:cs typeface="Gill Sans"/>
              </a:rPr>
              <a:t>aka sort-merge join</a:t>
            </a:r>
          </a:p>
        </p:txBody>
      </p:sp>
      <p:sp>
        <p:nvSpPr>
          <p:cNvPr id="7" name="TextBox 6"/>
          <p:cNvSpPr txBox="1"/>
          <p:nvPr/>
        </p:nvSpPr>
        <p:spPr>
          <a:xfrm>
            <a:off x="0" y="196209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Works if…</a:t>
            </a:r>
          </a:p>
        </p:txBody>
      </p:sp>
      <p:sp>
        <p:nvSpPr>
          <p:cNvPr id="8" name="TextBox 7"/>
          <p:cNvSpPr txBox="1"/>
          <p:nvPr/>
        </p:nvSpPr>
        <p:spPr>
          <a:xfrm>
            <a:off x="0" y="234309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Two datasets are co-partitioned</a:t>
            </a:r>
          </a:p>
          <a:p>
            <a:pPr lvl="0" algn="ctr">
              <a:defRPr/>
            </a:pPr>
            <a:r>
              <a:rPr lang="en-US" sz="2000" b="0" kern="0" dirty="0">
                <a:solidFill>
                  <a:srgbClr val="0070C0"/>
                </a:solidFill>
                <a:latin typeface="Gill Sans"/>
                <a:cs typeface="Gill Sans"/>
              </a:rPr>
              <a:t>Sorted by join key</a:t>
            </a:r>
          </a:p>
        </p:txBody>
      </p:sp>
      <p:sp>
        <p:nvSpPr>
          <p:cNvPr id="9" name="TextBox 8"/>
          <p:cNvSpPr txBox="1"/>
          <p:nvPr/>
        </p:nvSpPr>
        <p:spPr>
          <a:xfrm>
            <a:off x="0" y="32545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MapReduce implementation:</a:t>
            </a:r>
          </a:p>
        </p:txBody>
      </p:sp>
      <p:sp>
        <p:nvSpPr>
          <p:cNvPr id="10" name="TextBox 9"/>
          <p:cNvSpPr txBox="1"/>
          <p:nvPr/>
        </p:nvSpPr>
        <p:spPr>
          <a:xfrm>
            <a:off x="0" y="3635514"/>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Map over one dataset, read from other corresponding partition</a:t>
            </a:r>
          </a:p>
          <a:p>
            <a:pPr lvl="0" algn="ctr">
              <a:defRPr/>
            </a:pPr>
            <a:r>
              <a:rPr lang="en-US" sz="2000" b="0" kern="0" dirty="0">
                <a:solidFill>
                  <a:srgbClr val="0070C0"/>
                </a:solidFill>
                <a:latin typeface="Gill Sans"/>
                <a:cs typeface="Gill Sans"/>
              </a:rPr>
              <a:t>No reducers necessary (unless to do something else)</a:t>
            </a:r>
          </a:p>
        </p:txBody>
      </p:sp>
      <p:sp>
        <p:nvSpPr>
          <p:cNvPr id="11" name="TextBox 10"/>
          <p:cNvSpPr txBox="1"/>
          <p:nvPr/>
        </p:nvSpPr>
        <p:spPr>
          <a:xfrm>
            <a:off x="0" y="5486400"/>
            <a:ext cx="9144000" cy="461665"/>
          </a:xfrm>
          <a:prstGeom prst="rect">
            <a:avLst/>
          </a:prstGeom>
          <a:noFill/>
        </p:spPr>
        <p:txBody>
          <a:bodyPr wrap="square" rtlCol="0">
            <a:spAutoFit/>
          </a:bodyPr>
          <a:lstStyle/>
          <a:p>
            <a:pPr lvl="0" algn="ctr">
              <a:defRPr/>
            </a:pPr>
            <a:r>
              <a:rPr lang="en-US" sz="2400" b="0" kern="0" dirty="0">
                <a:solidFill>
                  <a:srgbClr val="FF0000"/>
                </a:solidFill>
                <a:latin typeface="Gill Sans"/>
                <a:cs typeface="Gill Sans"/>
              </a:rPr>
              <a:t>Co-partitioned, sorted datasets: realistic to expect?</a:t>
            </a:r>
          </a:p>
        </p:txBody>
      </p:sp>
    </p:spTree>
    <p:extLst>
      <p:ext uri="{BB962C8B-B14F-4D97-AF65-F5344CB8AC3E}">
        <p14:creationId xmlns:p14="http://schemas.microsoft.com/office/powerpoint/2010/main" val="32094237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Hash Join</a:t>
            </a:r>
          </a:p>
        </p:txBody>
      </p:sp>
      <p:sp>
        <p:nvSpPr>
          <p:cNvPr id="6" name="TextBox 5"/>
          <p:cNvSpPr txBox="1"/>
          <p:nvPr/>
        </p:nvSpPr>
        <p:spPr>
          <a:xfrm>
            <a:off x="0" y="1062335"/>
            <a:ext cx="9144000" cy="461665"/>
          </a:xfrm>
          <a:prstGeom prst="rect">
            <a:avLst/>
          </a:prstGeom>
          <a:noFill/>
        </p:spPr>
        <p:txBody>
          <a:bodyPr wrap="square" rtlCol="0">
            <a:spAutoFit/>
          </a:bodyPr>
          <a:lstStyle/>
          <a:p>
            <a:pPr algn="ctr"/>
            <a:r>
              <a:rPr lang="en-US" sz="2400" b="0" dirty="0">
                <a:solidFill>
                  <a:schemeClr val="bg2"/>
                </a:solidFill>
                <a:latin typeface="Gill Sans"/>
                <a:cs typeface="Gill Sans"/>
              </a:rPr>
              <a:t>aka broadcast join, replicated join</a:t>
            </a:r>
          </a:p>
        </p:txBody>
      </p:sp>
      <p:sp>
        <p:nvSpPr>
          <p:cNvPr id="7" name="TextBox 6"/>
          <p:cNvSpPr txBox="1"/>
          <p:nvPr/>
        </p:nvSpPr>
        <p:spPr>
          <a:xfrm>
            <a:off x="0" y="196209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Basic idea:</a:t>
            </a:r>
          </a:p>
        </p:txBody>
      </p:sp>
      <p:sp>
        <p:nvSpPr>
          <p:cNvPr id="8" name="TextBox 7"/>
          <p:cNvSpPr txBox="1"/>
          <p:nvPr/>
        </p:nvSpPr>
        <p:spPr>
          <a:xfrm>
            <a:off x="0" y="234309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Load one dataset into memory in a </a:t>
            </a:r>
            <a:r>
              <a:rPr lang="en-US" sz="2000" b="0" kern="0" dirty="0" err="1">
                <a:solidFill>
                  <a:srgbClr val="0070C0"/>
                </a:solidFill>
                <a:latin typeface="Gill Sans"/>
                <a:cs typeface="Gill Sans"/>
              </a:rPr>
              <a:t>hashmap</a:t>
            </a:r>
            <a:r>
              <a:rPr lang="en-US" sz="2000" b="0" kern="0" dirty="0">
                <a:solidFill>
                  <a:srgbClr val="0070C0"/>
                </a:solidFill>
                <a:latin typeface="Gill Sans"/>
                <a:cs typeface="Gill Sans"/>
              </a:rPr>
              <a:t>, keyed by join key</a:t>
            </a:r>
          </a:p>
          <a:p>
            <a:pPr lvl="0" algn="ctr">
              <a:defRPr/>
            </a:pPr>
            <a:r>
              <a:rPr lang="en-US" sz="2000" b="0" kern="0" dirty="0">
                <a:solidFill>
                  <a:srgbClr val="0070C0"/>
                </a:solidFill>
                <a:latin typeface="Gill Sans"/>
                <a:cs typeface="Gill Sans"/>
              </a:rPr>
              <a:t>Read other dataset, probe for join key</a:t>
            </a:r>
          </a:p>
        </p:txBody>
      </p:sp>
      <p:sp>
        <p:nvSpPr>
          <p:cNvPr id="9" name="TextBox 8"/>
          <p:cNvSpPr txBox="1"/>
          <p:nvPr/>
        </p:nvSpPr>
        <p:spPr>
          <a:xfrm>
            <a:off x="0" y="32545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Works if…</a:t>
            </a:r>
          </a:p>
        </p:txBody>
      </p:sp>
      <p:sp>
        <p:nvSpPr>
          <p:cNvPr id="10" name="TextBox 9"/>
          <p:cNvSpPr txBox="1"/>
          <p:nvPr/>
        </p:nvSpPr>
        <p:spPr>
          <a:xfrm>
            <a:off x="0" y="3635514"/>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R &lt;&lt; S and R fits into memory</a:t>
            </a:r>
          </a:p>
        </p:txBody>
      </p:sp>
      <p:sp>
        <p:nvSpPr>
          <p:cNvPr id="12" name="TextBox 11"/>
          <p:cNvSpPr txBox="1"/>
          <p:nvPr/>
        </p:nvSpPr>
        <p:spPr>
          <a:xfrm rot="20989502">
            <a:off x="6117597" y="3546992"/>
            <a:ext cx="1242798" cy="461665"/>
          </a:xfrm>
          <a:prstGeom prst="rect">
            <a:avLst/>
          </a:prstGeom>
          <a:noFill/>
        </p:spPr>
        <p:txBody>
          <a:bodyPr wrap="none" rtlCol="0">
            <a:spAutoFit/>
          </a:bodyPr>
          <a:lstStyle/>
          <a:p>
            <a:r>
              <a:rPr lang="en-US" sz="2400" b="0" dirty="0">
                <a:solidFill>
                  <a:srgbClr val="FF0000"/>
                </a:solidFill>
                <a:latin typeface="Gill Sans"/>
                <a:cs typeface="Gill Sans"/>
              </a:rPr>
              <a:t>&lt;When?</a:t>
            </a:r>
          </a:p>
        </p:txBody>
      </p:sp>
      <p:sp>
        <p:nvSpPr>
          <p:cNvPr id="13" name="TextBox 12"/>
          <p:cNvSpPr txBox="1"/>
          <p:nvPr/>
        </p:nvSpPr>
        <p:spPr>
          <a:xfrm>
            <a:off x="0" y="43213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MapReduce implementation:</a:t>
            </a:r>
          </a:p>
        </p:txBody>
      </p:sp>
      <p:sp>
        <p:nvSpPr>
          <p:cNvPr id="14" name="TextBox 13"/>
          <p:cNvSpPr txBox="1"/>
          <p:nvPr/>
        </p:nvSpPr>
        <p:spPr>
          <a:xfrm>
            <a:off x="0" y="4702314"/>
            <a:ext cx="9144000" cy="1323439"/>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Distribute R to all nodes (e.g., </a:t>
            </a:r>
            <a:r>
              <a:rPr lang="en-US" sz="2000" b="0" kern="0" dirty="0" err="1">
                <a:solidFill>
                  <a:srgbClr val="0070C0"/>
                </a:solidFill>
                <a:latin typeface="Gill Sans"/>
                <a:cs typeface="Gill Sans"/>
              </a:rPr>
              <a:t>DistributedCache</a:t>
            </a:r>
            <a:r>
              <a:rPr lang="en-US" sz="2000" b="0" kern="0" dirty="0">
                <a:solidFill>
                  <a:srgbClr val="0070C0"/>
                </a:solidFill>
                <a:latin typeface="Gill Sans"/>
                <a:cs typeface="Gill Sans"/>
              </a:rPr>
              <a:t>)</a:t>
            </a:r>
          </a:p>
          <a:p>
            <a:pPr lvl="0" algn="ctr">
              <a:defRPr/>
            </a:pPr>
            <a:r>
              <a:rPr lang="en-US" sz="2000" b="0" kern="0" dirty="0">
                <a:solidFill>
                  <a:srgbClr val="0070C0"/>
                </a:solidFill>
                <a:latin typeface="Gill Sans"/>
                <a:cs typeface="Gill Sans"/>
              </a:rPr>
              <a:t>Map over S, each mapper loads R in memory and builds the </a:t>
            </a:r>
            <a:r>
              <a:rPr lang="en-US" sz="2000" b="0" kern="0" dirty="0" err="1">
                <a:solidFill>
                  <a:srgbClr val="0070C0"/>
                </a:solidFill>
                <a:latin typeface="Gill Sans"/>
                <a:cs typeface="Gill Sans"/>
              </a:rPr>
              <a:t>hashmap</a:t>
            </a:r>
            <a:endParaRPr lang="en-US" sz="2000" b="0" kern="0" dirty="0">
              <a:solidFill>
                <a:srgbClr val="0070C0"/>
              </a:solidFill>
              <a:latin typeface="Gill Sans"/>
              <a:cs typeface="Gill Sans"/>
            </a:endParaRPr>
          </a:p>
          <a:p>
            <a:pPr lvl="0" algn="ctr">
              <a:defRPr/>
            </a:pPr>
            <a:r>
              <a:rPr lang="en-US" sz="2000" b="0" kern="0" dirty="0">
                <a:solidFill>
                  <a:srgbClr val="0070C0"/>
                </a:solidFill>
                <a:latin typeface="Gill Sans"/>
                <a:cs typeface="Gill Sans"/>
              </a:rPr>
              <a:t>For every tuple in S, probe join key in R</a:t>
            </a:r>
          </a:p>
          <a:p>
            <a:pPr lvl="0" algn="ctr">
              <a:defRPr/>
            </a:pPr>
            <a:r>
              <a:rPr lang="en-US" sz="2000" b="0" kern="0" dirty="0">
                <a:solidFill>
                  <a:srgbClr val="0070C0"/>
                </a:solidFill>
                <a:latin typeface="Gill Sans"/>
                <a:cs typeface="Gill Sans"/>
              </a:rPr>
              <a:t>No reducers necessary (unless to do something else)</a:t>
            </a:r>
          </a:p>
        </p:txBody>
      </p:sp>
    </p:spTree>
    <p:extLst>
      <p:ext uri="{BB962C8B-B14F-4D97-AF65-F5344CB8AC3E}">
        <p14:creationId xmlns:p14="http://schemas.microsoft.com/office/powerpoint/2010/main" val="1446302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p:bldP spid="13" grpId="0"/>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Hash Join Variants</a:t>
            </a:r>
          </a:p>
        </p:txBody>
      </p:sp>
      <p:sp>
        <p:nvSpPr>
          <p:cNvPr id="7" name="TextBox 6"/>
          <p:cNvSpPr txBox="1"/>
          <p:nvPr/>
        </p:nvSpPr>
        <p:spPr>
          <a:xfrm>
            <a:off x="0" y="15019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Co-partitioned variant:</a:t>
            </a:r>
          </a:p>
        </p:txBody>
      </p:sp>
      <p:sp>
        <p:nvSpPr>
          <p:cNvPr id="8" name="TextBox 7"/>
          <p:cNvSpPr txBox="1"/>
          <p:nvPr/>
        </p:nvSpPr>
        <p:spPr>
          <a:xfrm>
            <a:off x="0" y="1882914"/>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R and S co-partitioned (but not sorted)?</a:t>
            </a:r>
          </a:p>
          <a:p>
            <a:pPr lvl="0" algn="ctr">
              <a:defRPr/>
            </a:pPr>
            <a:r>
              <a:rPr lang="en-US" sz="2000" b="0" kern="0" dirty="0">
                <a:solidFill>
                  <a:srgbClr val="0070C0"/>
                </a:solidFill>
                <a:latin typeface="Gill Sans"/>
                <a:cs typeface="Gill Sans"/>
              </a:rPr>
              <a:t>Only need to build </a:t>
            </a:r>
            <a:r>
              <a:rPr lang="en-US" sz="2000" b="0" kern="0" dirty="0" err="1">
                <a:solidFill>
                  <a:srgbClr val="0070C0"/>
                </a:solidFill>
                <a:latin typeface="Gill Sans"/>
                <a:cs typeface="Gill Sans"/>
              </a:rPr>
              <a:t>hashmap</a:t>
            </a:r>
            <a:r>
              <a:rPr lang="en-US" sz="2000" b="0" kern="0" dirty="0">
                <a:solidFill>
                  <a:srgbClr val="0070C0"/>
                </a:solidFill>
                <a:latin typeface="Gill Sans"/>
                <a:cs typeface="Gill Sans"/>
              </a:rPr>
              <a:t> on the corresponding partition</a:t>
            </a:r>
          </a:p>
        </p:txBody>
      </p:sp>
      <p:sp>
        <p:nvSpPr>
          <p:cNvPr id="9" name="TextBox 8"/>
          <p:cNvSpPr txBox="1"/>
          <p:nvPr/>
        </p:nvSpPr>
        <p:spPr>
          <a:xfrm>
            <a:off x="0" y="2794338"/>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Striped variant:</a:t>
            </a:r>
          </a:p>
        </p:txBody>
      </p:sp>
      <p:sp>
        <p:nvSpPr>
          <p:cNvPr id="10" name="TextBox 9"/>
          <p:cNvSpPr txBox="1"/>
          <p:nvPr/>
        </p:nvSpPr>
        <p:spPr>
          <a:xfrm>
            <a:off x="0" y="3175338"/>
            <a:ext cx="9144000" cy="1323439"/>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R too big to fit into memory? </a:t>
            </a:r>
          </a:p>
          <a:p>
            <a:pPr lvl="0" algn="ctr">
              <a:defRPr/>
            </a:pPr>
            <a:r>
              <a:rPr lang="en-US" sz="2000" b="0" kern="0" dirty="0">
                <a:solidFill>
                  <a:srgbClr val="0070C0"/>
                </a:solidFill>
                <a:latin typeface="Gill Sans"/>
                <a:cs typeface="Gill Sans"/>
              </a:rPr>
              <a:t>Divide R into R</a:t>
            </a:r>
            <a:r>
              <a:rPr lang="en-US" sz="2000" b="0" kern="0" baseline="-25000" dirty="0">
                <a:solidFill>
                  <a:srgbClr val="0070C0"/>
                </a:solidFill>
                <a:latin typeface="Gill Sans"/>
                <a:cs typeface="Gill Sans"/>
              </a:rPr>
              <a:t>1</a:t>
            </a:r>
            <a:r>
              <a:rPr lang="en-US" sz="2000" b="0" kern="0" dirty="0">
                <a:solidFill>
                  <a:srgbClr val="0070C0"/>
                </a:solidFill>
                <a:latin typeface="Gill Sans"/>
                <a:cs typeface="Gill Sans"/>
              </a:rPr>
              <a:t>, R</a:t>
            </a:r>
            <a:r>
              <a:rPr lang="en-US" sz="2000" b="0" kern="0" baseline="-25000" dirty="0">
                <a:solidFill>
                  <a:srgbClr val="0070C0"/>
                </a:solidFill>
                <a:latin typeface="Gill Sans"/>
                <a:cs typeface="Gill Sans"/>
              </a:rPr>
              <a:t>2</a:t>
            </a:r>
            <a:r>
              <a:rPr lang="en-US" sz="2000" b="0" kern="0" dirty="0">
                <a:solidFill>
                  <a:srgbClr val="0070C0"/>
                </a:solidFill>
                <a:latin typeface="Gill Sans"/>
                <a:cs typeface="Gill Sans"/>
              </a:rPr>
              <a:t>, R</a:t>
            </a:r>
            <a:r>
              <a:rPr lang="en-US" sz="2000" b="0" kern="0" baseline="-25000" dirty="0">
                <a:solidFill>
                  <a:srgbClr val="0070C0"/>
                </a:solidFill>
                <a:latin typeface="Gill Sans"/>
                <a:cs typeface="Gill Sans"/>
              </a:rPr>
              <a:t>3</a:t>
            </a:r>
            <a:r>
              <a:rPr lang="en-US" sz="2000" b="0" kern="0" dirty="0">
                <a:solidFill>
                  <a:srgbClr val="0070C0"/>
                </a:solidFill>
                <a:latin typeface="Gill Sans"/>
                <a:cs typeface="Gill Sans"/>
              </a:rPr>
              <a:t>, … </a:t>
            </a:r>
            <a:r>
              <a:rPr lang="en-US" sz="2000" b="0" kern="0" dirty="0" err="1">
                <a:solidFill>
                  <a:srgbClr val="0070C0"/>
                </a:solidFill>
                <a:latin typeface="Gill Sans"/>
                <a:cs typeface="Gill Sans"/>
              </a:rPr>
              <a:t>s.t.</a:t>
            </a:r>
            <a:r>
              <a:rPr lang="en-US" sz="2000" b="0" kern="0" dirty="0">
                <a:solidFill>
                  <a:srgbClr val="0070C0"/>
                </a:solidFill>
                <a:latin typeface="Gill Sans"/>
                <a:cs typeface="Gill Sans"/>
              </a:rPr>
              <a:t> each R</a:t>
            </a:r>
            <a:r>
              <a:rPr lang="en-US" sz="2000" b="0" i="1" kern="0" baseline="-25000" dirty="0">
                <a:solidFill>
                  <a:srgbClr val="0070C0"/>
                </a:solidFill>
                <a:latin typeface="Gill Sans"/>
                <a:cs typeface="Gill Sans"/>
              </a:rPr>
              <a:t>n</a:t>
            </a:r>
            <a:r>
              <a:rPr lang="en-US" sz="2000" b="0" kern="0" dirty="0">
                <a:solidFill>
                  <a:srgbClr val="0070C0"/>
                </a:solidFill>
                <a:latin typeface="Gill Sans"/>
                <a:cs typeface="Gill Sans"/>
              </a:rPr>
              <a:t> fits into memory</a:t>
            </a:r>
          </a:p>
          <a:p>
            <a:pPr algn="ctr">
              <a:defRPr/>
            </a:pPr>
            <a:r>
              <a:rPr lang="en-US" sz="2000" b="0" kern="0" dirty="0">
                <a:solidFill>
                  <a:srgbClr val="0070C0"/>
                </a:solidFill>
                <a:latin typeface="Gill Sans"/>
                <a:cs typeface="Gill Sans"/>
              </a:rPr>
              <a:t>Perform hash join: </a:t>
            </a:r>
            <a:r>
              <a:rPr lang="en-US" sz="2000" b="0" kern="0" dirty="0">
                <a:solidFill>
                  <a:srgbClr val="0070C0"/>
                </a:solidFill>
                <a:latin typeface="Gill Sans"/>
                <a:cs typeface="Gill Sans"/>
                <a:sym typeface="Symbol"/>
              </a:rPr>
              <a:t></a:t>
            </a:r>
            <a:r>
              <a:rPr lang="en-US" sz="2000" b="0" i="1" kern="0" dirty="0">
                <a:solidFill>
                  <a:srgbClr val="0070C0"/>
                </a:solidFill>
                <a:latin typeface="Gill Sans"/>
                <a:cs typeface="Gill Sans"/>
                <a:sym typeface="Symbol"/>
              </a:rPr>
              <a:t>n</a:t>
            </a:r>
            <a:r>
              <a:rPr lang="en-US" sz="2000" b="0" kern="0" dirty="0">
                <a:solidFill>
                  <a:srgbClr val="0070C0"/>
                </a:solidFill>
                <a:latin typeface="Gill Sans"/>
                <a:cs typeface="Gill Sans"/>
              </a:rPr>
              <a:t>, R</a:t>
            </a:r>
            <a:r>
              <a:rPr lang="en-US" sz="2000" b="0" i="1" kern="0" baseline="-25000" dirty="0">
                <a:solidFill>
                  <a:srgbClr val="0070C0"/>
                </a:solidFill>
                <a:latin typeface="Gill Sans"/>
                <a:cs typeface="Gill Sans"/>
              </a:rPr>
              <a:t>n</a:t>
            </a:r>
            <a:r>
              <a:rPr lang="en-US" sz="2000" b="0" kern="0" dirty="0">
                <a:solidFill>
                  <a:srgbClr val="0070C0"/>
                </a:solidFill>
                <a:latin typeface="Gill Sans"/>
                <a:cs typeface="Gill Sans"/>
              </a:rPr>
              <a:t> ⋈ S</a:t>
            </a:r>
          </a:p>
          <a:p>
            <a:pPr lvl="0" algn="ctr">
              <a:defRPr/>
            </a:pPr>
            <a:r>
              <a:rPr lang="en-US" sz="2000" b="0" kern="0" dirty="0">
                <a:solidFill>
                  <a:srgbClr val="0070C0"/>
                </a:solidFill>
                <a:latin typeface="Gill Sans"/>
                <a:cs typeface="Gill Sans"/>
              </a:rPr>
              <a:t>Take the union of all join results</a:t>
            </a:r>
          </a:p>
        </p:txBody>
      </p:sp>
      <p:sp>
        <p:nvSpPr>
          <p:cNvPr id="13" name="TextBox 12"/>
          <p:cNvSpPr txBox="1"/>
          <p:nvPr/>
        </p:nvSpPr>
        <p:spPr>
          <a:xfrm>
            <a:off x="0" y="47023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 a global key-value store:</a:t>
            </a:r>
          </a:p>
        </p:txBody>
      </p:sp>
      <p:sp>
        <p:nvSpPr>
          <p:cNvPr id="14" name="TextBox 13"/>
          <p:cNvSpPr txBox="1"/>
          <p:nvPr/>
        </p:nvSpPr>
        <p:spPr>
          <a:xfrm>
            <a:off x="0" y="5083314"/>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Load R into </a:t>
            </a:r>
            <a:r>
              <a:rPr lang="en-US" sz="2000" b="0" kern="0" dirty="0" err="1">
                <a:solidFill>
                  <a:srgbClr val="0070C0"/>
                </a:solidFill>
                <a:latin typeface="Gill Sans"/>
                <a:cs typeface="Gill Sans"/>
              </a:rPr>
              <a:t>memcached</a:t>
            </a:r>
            <a:r>
              <a:rPr lang="en-US" sz="2000" b="0" kern="0" dirty="0">
                <a:solidFill>
                  <a:srgbClr val="0070C0"/>
                </a:solidFill>
                <a:latin typeface="Gill Sans"/>
                <a:cs typeface="Gill Sans"/>
              </a:rPr>
              <a:t> (or </a:t>
            </a:r>
            <a:r>
              <a:rPr lang="en-US" sz="2000" b="0" kern="0" dirty="0" err="1">
                <a:solidFill>
                  <a:srgbClr val="0070C0"/>
                </a:solidFill>
                <a:latin typeface="Gill Sans"/>
                <a:cs typeface="Gill Sans"/>
              </a:rPr>
              <a:t>Redis</a:t>
            </a:r>
            <a:r>
              <a:rPr lang="en-US" sz="2000" b="0" kern="0" dirty="0">
                <a:solidFill>
                  <a:srgbClr val="0070C0"/>
                </a:solidFill>
                <a:latin typeface="Gill Sans"/>
                <a:cs typeface="Gill Sans"/>
              </a:rPr>
              <a:t>)</a:t>
            </a:r>
          </a:p>
          <a:p>
            <a:pPr lvl="0" algn="ctr">
              <a:defRPr/>
            </a:pPr>
            <a:r>
              <a:rPr lang="en-US" sz="2000" b="0" kern="0" dirty="0">
                <a:solidFill>
                  <a:srgbClr val="0070C0"/>
                </a:solidFill>
                <a:latin typeface="Gill Sans"/>
                <a:cs typeface="Gill Sans"/>
              </a:rPr>
              <a:t>Probe global key-value store for join key</a:t>
            </a:r>
          </a:p>
        </p:txBody>
      </p:sp>
    </p:spTree>
    <p:extLst>
      <p:ext uri="{BB962C8B-B14F-4D97-AF65-F5344CB8AC3E}">
        <p14:creationId xmlns:p14="http://schemas.microsoft.com/office/powerpoint/2010/main" val="16501521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3" grpId="0"/>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Which join to use?</a:t>
            </a:r>
          </a:p>
        </p:txBody>
      </p:sp>
      <p:sp>
        <p:nvSpPr>
          <p:cNvPr id="7" name="TextBox 6"/>
          <p:cNvSpPr txBox="1"/>
          <p:nvPr/>
        </p:nvSpPr>
        <p:spPr>
          <a:xfrm>
            <a:off x="0" y="1900535"/>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Hash join &gt; map-side join &gt; reduce-side join</a:t>
            </a:r>
          </a:p>
        </p:txBody>
      </p:sp>
      <p:sp>
        <p:nvSpPr>
          <p:cNvPr id="9" name="TextBox 8"/>
          <p:cNvSpPr txBox="1"/>
          <p:nvPr/>
        </p:nvSpPr>
        <p:spPr>
          <a:xfrm>
            <a:off x="0" y="2794338"/>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Limitations of each?</a:t>
            </a:r>
          </a:p>
        </p:txBody>
      </p:sp>
      <p:sp>
        <p:nvSpPr>
          <p:cNvPr id="10" name="TextBox 9"/>
          <p:cNvSpPr txBox="1"/>
          <p:nvPr/>
        </p:nvSpPr>
        <p:spPr>
          <a:xfrm>
            <a:off x="0" y="3175338"/>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In-memory join: memory</a:t>
            </a:r>
          </a:p>
          <a:p>
            <a:pPr lvl="0" algn="ctr">
              <a:defRPr/>
            </a:pPr>
            <a:r>
              <a:rPr lang="en-US" sz="2000" b="0" kern="0" dirty="0">
                <a:solidFill>
                  <a:srgbClr val="0070C0"/>
                </a:solidFill>
                <a:latin typeface="Gill Sans"/>
                <a:cs typeface="Gill Sans"/>
              </a:rPr>
              <a:t>Map-side join: sort order and partitioning</a:t>
            </a:r>
          </a:p>
          <a:p>
            <a:pPr lvl="0" algn="ctr">
              <a:defRPr/>
            </a:pPr>
            <a:r>
              <a:rPr lang="en-US" sz="2000" b="0" kern="0" dirty="0">
                <a:solidFill>
                  <a:srgbClr val="0070C0"/>
                </a:solidFill>
                <a:latin typeface="Gill Sans"/>
                <a:cs typeface="Gill Sans"/>
              </a:rPr>
              <a:t>Reduce-side join: general purpose</a:t>
            </a:r>
          </a:p>
        </p:txBody>
      </p:sp>
    </p:spTree>
    <p:extLst>
      <p:ext uri="{BB962C8B-B14F-4D97-AF65-F5344CB8AC3E}">
        <p14:creationId xmlns:p14="http://schemas.microsoft.com/office/powerpoint/2010/main" val="28107221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hive-logo.png"/>
          <p:cNvPicPr>
            <a:picLocks noChangeAspect="1"/>
          </p:cNvPicPr>
          <p:nvPr/>
        </p:nvPicPr>
        <p:blipFill>
          <a:blip r:embed="rId2" cstate="print"/>
          <a:stretch>
            <a:fillRect/>
          </a:stretch>
        </p:blipFill>
        <p:spPr>
          <a:xfrm>
            <a:off x="2667000" y="5334000"/>
            <a:ext cx="1192306" cy="1066800"/>
          </a:xfrm>
          <a:prstGeom prst="rect">
            <a:avLst/>
          </a:prstGeom>
        </p:spPr>
      </p:pic>
      <p:sp>
        <p:nvSpPr>
          <p:cNvPr id="9" name="Rectangle 8"/>
          <p:cNvSpPr/>
          <p:nvPr/>
        </p:nvSpPr>
        <p:spPr bwMode="auto">
          <a:xfrm>
            <a:off x="1981200" y="3048000"/>
            <a:ext cx="5029200" cy="8382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a:solidFill>
                  <a:schemeClr val="bg2"/>
                </a:solidFill>
                <a:latin typeface="Gill Sans"/>
                <a:cs typeface="Gill Sans"/>
              </a:rPr>
              <a:t>Execution Layer</a:t>
            </a:r>
            <a:endParaRPr kumimoji="0" lang="en-US" sz="2800" b="0" i="0" u="none" strike="noStrike" cap="none" normalizeH="0" baseline="0" dirty="0">
              <a:ln>
                <a:noFill/>
              </a:ln>
              <a:solidFill>
                <a:schemeClr val="bg2"/>
              </a:solidFill>
              <a:effectLst/>
              <a:latin typeface="Gill Sans"/>
              <a:cs typeface="Gill Sans"/>
            </a:endParaRPr>
          </a:p>
        </p:txBody>
      </p:sp>
      <p:sp>
        <p:nvSpPr>
          <p:cNvPr id="10" name="Rectangle 9"/>
          <p:cNvSpPr/>
          <p:nvPr/>
        </p:nvSpPr>
        <p:spPr bwMode="auto">
          <a:xfrm>
            <a:off x="1981200" y="2133600"/>
            <a:ext cx="5029200" cy="838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a:solidFill>
                  <a:schemeClr val="bg2"/>
                </a:solidFill>
                <a:latin typeface="Gill Sans"/>
                <a:cs typeface="Gill Sans"/>
              </a:rPr>
              <a:t>SQL query interface</a:t>
            </a:r>
            <a:endParaRPr kumimoji="0" lang="en-US" sz="2800" b="0" i="0" u="none" strike="noStrike" cap="none" normalizeH="0" baseline="0" dirty="0">
              <a:ln>
                <a:noFill/>
              </a:ln>
              <a:solidFill>
                <a:schemeClr val="bg2"/>
              </a:solidFill>
              <a:effectLst/>
              <a:latin typeface="Gill Sans"/>
              <a:cs typeface="Gill Sans"/>
            </a:endParaRPr>
          </a:p>
        </p:txBody>
      </p:sp>
      <p:sp>
        <p:nvSpPr>
          <p:cNvPr id="11" name="TextBox 10"/>
          <p:cNvSpPr txBox="1"/>
          <p:nvPr/>
        </p:nvSpPr>
        <p:spPr>
          <a:xfrm>
            <a:off x="1981200" y="1091624"/>
            <a:ext cx="5029200" cy="584776"/>
          </a:xfrm>
          <a:prstGeom prst="rect">
            <a:avLst/>
          </a:prstGeom>
          <a:noFill/>
        </p:spPr>
        <p:txBody>
          <a:bodyPr wrap="square" rtlCol="0">
            <a:spAutoFit/>
          </a:bodyPr>
          <a:lstStyle/>
          <a:p>
            <a:pPr algn="ctr"/>
            <a:r>
              <a:rPr lang="en-US" sz="3200" b="0" dirty="0">
                <a:solidFill>
                  <a:schemeClr val="bg2"/>
                </a:solidFill>
                <a:latin typeface="Gill Sans"/>
                <a:cs typeface="Gill Sans"/>
              </a:rPr>
              <a:t>SQL-on-Hadoop</a:t>
            </a:r>
          </a:p>
        </p:txBody>
      </p:sp>
      <p:pic>
        <p:nvPicPr>
          <p:cNvPr id="2" name="Picture 1" descr="Screen Shot 2016-02-17 at 11.32.2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5410200"/>
            <a:ext cx="2362200" cy="835505"/>
          </a:xfrm>
          <a:prstGeom prst="rect">
            <a:avLst/>
          </a:prstGeom>
        </p:spPr>
      </p:pic>
      <p:sp>
        <p:nvSpPr>
          <p:cNvPr id="8" name="Rectangle 7"/>
          <p:cNvSpPr/>
          <p:nvPr/>
        </p:nvSpPr>
        <p:spPr bwMode="auto">
          <a:xfrm>
            <a:off x="1981200" y="3962400"/>
            <a:ext cx="38100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bg2"/>
                </a:solidFill>
                <a:effectLst/>
                <a:latin typeface="Gill Sans"/>
                <a:cs typeface="Gill Sans"/>
              </a:rPr>
              <a:t>HDFS</a:t>
            </a:r>
          </a:p>
        </p:txBody>
      </p:sp>
      <p:sp>
        <p:nvSpPr>
          <p:cNvPr id="12" name="Rectangle 11"/>
          <p:cNvSpPr/>
          <p:nvPr/>
        </p:nvSpPr>
        <p:spPr bwMode="auto">
          <a:xfrm>
            <a:off x="5867400" y="3962400"/>
            <a:ext cx="11430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bg2"/>
                </a:solidFill>
                <a:effectLst/>
                <a:latin typeface="Gill Sans"/>
                <a:cs typeface="Gill Sans"/>
              </a:rPr>
              <a:t>Other Data Sources</a:t>
            </a:r>
          </a:p>
        </p:txBody>
      </p:sp>
    </p:spTree>
    <p:extLst>
      <p:ext uri="{BB962C8B-B14F-4D97-AF65-F5344CB8AC3E}">
        <p14:creationId xmlns:p14="http://schemas.microsoft.com/office/powerpoint/2010/main" val="24531940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457200" y="4800600"/>
            <a:ext cx="2971800" cy="461665"/>
          </a:xfrm>
          <a:prstGeom prst="rect">
            <a:avLst/>
          </a:prstGeom>
          <a:noFill/>
        </p:spPr>
        <p:txBody>
          <a:bodyPr wrap="square" rtlCol="0">
            <a:spAutoFit/>
          </a:bodyPr>
          <a:lstStyle/>
          <a:p>
            <a:r>
              <a:rPr lang="en-US" sz="2400" b="0" dirty="0">
                <a:solidFill>
                  <a:schemeClr val="bg2"/>
                </a:solidFill>
                <a:latin typeface="Gill Sans"/>
                <a:cs typeface="Gill Sans"/>
              </a:rPr>
              <a:t>Build logical plan</a:t>
            </a:r>
          </a:p>
        </p:txBody>
      </p:sp>
      <p:sp>
        <p:nvSpPr>
          <p:cNvPr id="38" name="TextBox 37"/>
          <p:cNvSpPr txBox="1"/>
          <p:nvPr/>
        </p:nvSpPr>
        <p:spPr>
          <a:xfrm>
            <a:off x="457200" y="5253335"/>
            <a:ext cx="3276600" cy="461665"/>
          </a:xfrm>
          <a:prstGeom prst="rect">
            <a:avLst/>
          </a:prstGeom>
          <a:noFill/>
        </p:spPr>
        <p:txBody>
          <a:bodyPr wrap="square" rtlCol="0">
            <a:spAutoFit/>
          </a:bodyPr>
          <a:lstStyle/>
          <a:p>
            <a:r>
              <a:rPr lang="en-US" sz="2400" b="0" dirty="0">
                <a:solidFill>
                  <a:schemeClr val="bg2"/>
                </a:solidFill>
                <a:latin typeface="Gill Sans"/>
                <a:cs typeface="Gill Sans"/>
              </a:rPr>
              <a:t>Optimize logical plan</a:t>
            </a:r>
          </a:p>
        </p:txBody>
      </p:sp>
      <p:sp>
        <p:nvSpPr>
          <p:cNvPr id="39" name="TextBox 38"/>
          <p:cNvSpPr txBox="1"/>
          <p:nvPr/>
        </p:nvSpPr>
        <p:spPr>
          <a:xfrm>
            <a:off x="457200" y="5710535"/>
            <a:ext cx="3276600" cy="461665"/>
          </a:xfrm>
          <a:prstGeom prst="rect">
            <a:avLst/>
          </a:prstGeom>
          <a:noFill/>
        </p:spPr>
        <p:txBody>
          <a:bodyPr wrap="square" rtlCol="0">
            <a:spAutoFit/>
          </a:bodyPr>
          <a:lstStyle/>
          <a:p>
            <a:r>
              <a:rPr lang="en-US" sz="2400" b="0" dirty="0">
                <a:solidFill>
                  <a:schemeClr val="bg2"/>
                </a:solidFill>
                <a:latin typeface="Gill Sans"/>
                <a:cs typeface="Gill Sans"/>
              </a:rPr>
              <a:t>Select physical plan</a:t>
            </a:r>
          </a:p>
        </p:txBody>
      </p:sp>
      <p:sp>
        <p:nvSpPr>
          <p:cNvPr id="7" name="TextBox 6"/>
          <p:cNvSpPr txBox="1"/>
          <p:nvPr/>
        </p:nvSpPr>
        <p:spPr>
          <a:xfrm>
            <a:off x="0" y="6581001"/>
            <a:ext cx="6172200" cy="276999"/>
          </a:xfrm>
          <a:prstGeom prst="rect">
            <a:avLst/>
          </a:prstGeom>
          <a:noFill/>
        </p:spPr>
        <p:txBody>
          <a:bodyPr wrap="square" rtlCol="0">
            <a:spAutoFit/>
          </a:bodyPr>
          <a:lstStyle/>
          <a:p>
            <a:r>
              <a:rPr lang="en-US" sz="1200" b="0" dirty="0">
                <a:solidFill>
                  <a:schemeClr val="bg2"/>
                </a:solidFill>
                <a:latin typeface="Gill Sans"/>
                <a:cs typeface="Gill Sans"/>
              </a:rPr>
              <a:t>Note: generic SQL-on-Hadoop implementation; not exactly what Hive does, but pretty close.</a:t>
            </a:r>
          </a:p>
        </p:txBody>
      </p:sp>
      <p:sp>
        <p:nvSpPr>
          <p:cNvPr id="8"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Putting Everything Together</a:t>
            </a:r>
          </a:p>
        </p:txBody>
      </p:sp>
      <p:sp>
        <p:nvSpPr>
          <p:cNvPr id="9" name="TextBox 8"/>
          <p:cNvSpPr txBox="1"/>
          <p:nvPr/>
        </p:nvSpPr>
        <p:spPr>
          <a:xfrm>
            <a:off x="495597" y="1447800"/>
            <a:ext cx="3847803" cy="1600438"/>
          </a:xfrm>
          <a:prstGeom prst="rect">
            <a:avLst/>
          </a:prstGeom>
          <a:noFill/>
        </p:spPr>
        <p:txBody>
          <a:bodyPr wrap="none" rtlCol="0">
            <a:spAutoFit/>
          </a:bodyPr>
          <a:lstStyle/>
          <a:p>
            <a:r>
              <a:rPr lang="en-US" sz="1400" b="0" dirty="0">
                <a:solidFill>
                  <a:schemeClr val="bg1"/>
                </a:solidFill>
                <a:latin typeface="Andale Mono"/>
                <a:cs typeface="Andale Mono"/>
              </a:rPr>
              <a:t>SELECT big1.fx, big2.fy, </a:t>
            </a:r>
            <a:r>
              <a:rPr lang="en-US" sz="1400" b="0" dirty="0" err="1">
                <a:solidFill>
                  <a:schemeClr val="bg1"/>
                </a:solidFill>
                <a:latin typeface="Andale Mono"/>
                <a:cs typeface="Andale Mono"/>
              </a:rPr>
              <a:t>small.fz</a:t>
            </a:r>
            <a:endParaRPr lang="en-US" sz="1400" b="0" dirty="0">
              <a:solidFill>
                <a:schemeClr val="bg1"/>
              </a:solidFill>
              <a:latin typeface="Andale Mono"/>
              <a:cs typeface="Andale Mono"/>
            </a:endParaRPr>
          </a:p>
          <a:p>
            <a:r>
              <a:rPr lang="en-US" sz="1400" b="0" dirty="0">
                <a:solidFill>
                  <a:schemeClr val="bg1"/>
                </a:solidFill>
                <a:latin typeface="Andale Mono"/>
                <a:cs typeface="Andale Mono"/>
              </a:rPr>
              <a:t>FROM big1</a:t>
            </a:r>
          </a:p>
          <a:p>
            <a:r>
              <a:rPr lang="en-US" sz="1400" b="0" dirty="0">
                <a:solidFill>
                  <a:schemeClr val="bg1"/>
                </a:solidFill>
                <a:latin typeface="Andale Mono"/>
                <a:cs typeface="Andale Mono"/>
              </a:rPr>
              <a:t>JOIN big2 ON big1.id1 = big2.id1</a:t>
            </a:r>
          </a:p>
          <a:p>
            <a:r>
              <a:rPr lang="en-US" sz="1400" b="0" dirty="0">
                <a:solidFill>
                  <a:schemeClr val="bg1"/>
                </a:solidFill>
                <a:latin typeface="Andale Mono"/>
                <a:cs typeface="Andale Mono"/>
              </a:rPr>
              <a:t>JOIN small ON big1.id2 = small.id2</a:t>
            </a:r>
          </a:p>
          <a:p>
            <a:r>
              <a:rPr lang="en-US" sz="1400" b="0" dirty="0">
                <a:solidFill>
                  <a:schemeClr val="bg1"/>
                </a:solidFill>
                <a:latin typeface="Andale Mono"/>
                <a:cs typeface="Andale Mono"/>
              </a:rPr>
              <a:t>WHERE big1.fx = 2015 AND</a:t>
            </a:r>
            <a:br>
              <a:rPr lang="en-US" sz="1400" b="0" dirty="0">
                <a:solidFill>
                  <a:schemeClr val="bg1"/>
                </a:solidFill>
                <a:latin typeface="Andale Mono"/>
                <a:cs typeface="Andale Mono"/>
              </a:rPr>
            </a:br>
            <a:r>
              <a:rPr lang="en-US" sz="1400" b="0" dirty="0">
                <a:solidFill>
                  <a:schemeClr val="bg1"/>
                </a:solidFill>
                <a:latin typeface="Andale Mono"/>
                <a:cs typeface="Andale Mono"/>
              </a:rPr>
              <a:t>      big2.f1 &lt; 40 AND</a:t>
            </a:r>
            <a:br>
              <a:rPr lang="en-US" sz="1400" b="0" dirty="0">
                <a:solidFill>
                  <a:schemeClr val="bg1"/>
                </a:solidFill>
                <a:latin typeface="Andale Mono"/>
                <a:cs typeface="Andale Mono"/>
              </a:rPr>
            </a:br>
            <a:r>
              <a:rPr lang="en-US" sz="1400" b="0" dirty="0">
                <a:solidFill>
                  <a:schemeClr val="bg1"/>
                </a:solidFill>
                <a:latin typeface="Andale Mono"/>
                <a:cs typeface="Andale Mono"/>
              </a:rPr>
              <a:t>      big2.f2 &gt; 2;</a:t>
            </a:r>
          </a:p>
        </p:txBody>
      </p:sp>
    </p:spTree>
    <p:extLst>
      <p:ext uri="{BB962C8B-B14F-4D97-AF65-F5344CB8AC3E}">
        <p14:creationId xmlns:p14="http://schemas.microsoft.com/office/powerpoint/2010/main" val="270765788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914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Gill Sans"/>
                <a:ea typeface="+mj-ea"/>
                <a:cs typeface="Gill Sans"/>
              </a:rPr>
              <a:t>Databases</a:t>
            </a:r>
            <a:r>
              <a:rPr kumimoji="0" lang="en-US" sz="3200" b="0" i="0" u="none" strike="noStrike" kern="0" cap="none" spc="0" normalizeH="0" noProof="0" dirty="0">
                <a:ln>
                  <a:noFill/>
                </a:ln>
                <a:solidFill>
                  <a:srgbClr val="000000"/>
                </a:solidFill>
                <a:effectLst/>
                <a:uLnTx/>
                <a:uFillTx/>
                <a:latin typeface="Gill Sans"/>
                <a:ea typeface="+mj-ea"/>
                <a:cs typeface="Gill Sans"/>
              </a:rPr>
              <a:t> are great…</a:t>
            </a:r>
            <a:endParaRPr kumimoji="0" lang="en-US" sz="32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5" name="TextBox 4"/>
          <p:cNvSpPr txBox="1"/>
          <p:nvPr/>
        </p:nvSpPr>
        <p:spPr>
          <a:xfrm>
            <a:off x="0" y="1595735"/>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your data has structure (and you know what the structure is)</a:t>
            </a:r>
          </a:p>
        </p:txBody>
      </p:sp>
      <p:sp>
        <p:nvSpPr>
          <p:cNvPr id="7" name="TextBox 6"/>
          <p:cNvSpPr txBox="1"/>
          <p:nvPr/>
        </p:nvSpPr>
        <p:spPr>
          <a:xfrm>
            <a:off x="0" y="2357735"/>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 know what queries you’re going to run ahead of time</a:t>
            </a:r>
          </a:p>
        </p:txBody>
      </p:sp>
      <p:sp>
        <p:nvSpPr>
          <p:cNvPr id="8" name="TextBox 7"/>
          <p:cNvSpPr txBox="1"/>
          <p:nvPr/>
        </p:nvSpPr>
        <p:spPr>
          <a:xfrm>
            <a:off x="0" y="1981200"/>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your data is reasonably clean</a:t>
            </a:r>
          </a:p>
        </p:txBody>
      </p:sp>
      <p:sp>
        <p:nvSpPr>
          <p:cNvPr id="9" name="Title 1"/>
          <p:cNvSpPr txBox="1">
            <a:spLocks/>
          </p:cNvSpPr>
          <p:nvPr/>
        </p:nvSpPr>
        <p:spPr>
          <a:xfrm>
            <a:off x="0" y="3581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Gill Sans"/>
                <a:ea typeface="+mj-ea"/>
                <a:cs typeface="Gill Sans"/>
              </a:rPr>
              <a:t>Databases</a:t>
            </a:r>
            <a:r>
              <a:rPr kumimoji="0" lang="en-US" sz="3200" b="0" i="0" u="none" strike="noStrike" kern="0" cap="none" spc="0" normalizeH="0" noProof="0" dirty="0">
                <a:ln>
                  <a:noFill/>
                </a:ln>
                <a:solidFill>
                  <a:srgbClr val="000000"/>
                </a:solidFill>
                <a:effectLst/>
                <a:uLnTx/>
                <a:uFillTx/>
                <a:latin typeface="Gill Sans"/>
                <a:ea typeface="+mj-ea"/>
                <a:cs typeface="Gill Sans"/>
              </a:rPr>
              <a:t> are not so great…</a:t>
            </a:r>
            <a:endParaRPr kumimoji="0" lang="en-US" sz="32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10" name="TextBox 9"/>
          <p:cNvSpPr txBox="1"/>
          <p:nvPr/>
        </p:nvSpPr>
        <p:spPr>
          <a:xfrm>
            <a:off x="0" y="4262735"/>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your data has little structure (or you don’t know the structure)</a:t>
            </a:r>
          </a:p>
        </p:txBody>
      </p:sp>
      <p:sp>
        <p:nvSpPr>
          <p:cNvPr id="11" name="TextBox 10"/>
          <p:cNvSpPr txBox="1"/>
          <p:nvPr/>
        </p:nvSpPr>
        <p:spPr>
          <a:xfrm>
            <a:off x="0" y="5024735"/>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 don’t know what you’re looking for</a:t>
            </a:r>
          </a:p>
        </p:txBody>
      </p:sp>
      <p:sp>
        <p:nvSpPr>
          <p:cNvPr id="12" name="TextBox 11"/>
          <p:cNvSpPr txBox="1"/>
          <p:nvPr/>
        </p:nvSpPr>
        <p:spPr>
          <a:xfrm>
            <a:off x="0" y="4648200"/>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your data is messy and noisy</a:t>
            </a:r>
          </a:p>
        </p:txBody>
      </p:sp>
    </p:spTree>
    <p:extLst>
      <p:ext uri="{BB962C8B-B14F-4D97-AF65-F5344CB8AC3E}">
        <p14:creationId xmlns:p14="http://schemas.microsoft.com/office/powerpoint/2010/main" val="9745125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6482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big1</a:t>
            </a:r>
            <a:endParaRPr kumimoji="0" lang="en-US" sz="2000" b="0" i="0" u="none" strike="noStrike" cap="none" normalizeH="0" baseline="0" dirty="0">
              <a:ln>
                <a:noFill/>
              </a:ln>
              <a:solidFill>
                <a:schemeClr val="bg2"/>
              </a:solidFill>
              <a:effectLst/>
              <a:latin typeface="Gill Sans"/>
              <a:cs typeface="Gill Sans"/>
            </a:endParaRPr>
          </a:p>
        </p:txBody>
      </p:sp>
      <p:sp>
        <p:nvSpPr>
          <p:cNvPr id="8" name="Rounded Rectangle 7"/>
          <p:cNvSpPr/>
          <p:nvPr/>
        </p:nvSpPr>
        <p:spPr bwMode="auto">
          <a:xfrm>
            <a:off x="5257800" y="48768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join</a:t>
            </a:r>
          </a:p>
        </p:txBody>
      </p:sp>
      <p:sp>
        <p:nvSpPr>
          <p:cNvPr id="9" name="Rounded Rectangle 8"/>
          <p:cNvSpPr/>
          <p:nvPr/>
        </p:nvSpPr>
        <p:spPr bwMode="auto">
          <a:xfrm>
            <a:off x="6248400" y="38862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join</a:t>
            </a:r>
          </a:p>
        </p:txBody>
      </p:sp>
      <p:sp>
        <p:nvSpPr>
          <p:cNvPr id="10" name="Rectangle 9"/>
          <p:cNvSpPr/>
          <p:nvPr/>
        </p:nvSpPr>
        <p:spPr bwMode="auto">
          <a:xfrm>
            <a:off x="58674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big2</a:t>
            </a:r>
            <a:endParaRPr kumimoji="0" lang="en-US" sz="2000" b="0" i="0" u="none" strike="noStrike" cap="none" normalizeH="0" baseline="0" dirty="0">
              <a:ln>
                <a:noFill/>
              </a:ln>
              <a:solidFill>
                <a:schemeClr val="bg2"/>
              </a:solidFill>
              <a:effectLst/>
              <a:latin typeface="Gill Sans"/>
              <a:cs typeface="Gill Sans"/>
            </a:endParaRPr>
          </a:p>
        </p:txBody>
      </p:sp>
      <p:sp>
        <p:nvSpPr>
          <p:cNvPr id="11" name="Rectangle 10"/>
          <p:cNvSpPr/>
          <p:nvPr/>
        </p:nvSpPr>
        <p:spPr bwMode="auto">
          <a:xfrm>
            <a:off x="74676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small</a:t>
            </a:r>
            <a:endParaRPr kumimoji="0" lang="en-US" sz="2000" b="0" i="0" u="none" strike="noStrike" cap="none" normalizeH="0" baseline="0" dirty="0">
              <a:ln>
                <a:noFill/>
              </a:ln>
              <a:solidFill>
                <a:schemeClr val="bg2"/>
              </a:solidFill>
              <a:effectLst/>
              <a:latin typeface="Gill Sans"/>
              <a:cs typeface="Gill Sans"/>
            </a:endParaRPr>
          </a:p>
        </p:txBody>
      </p:sp>
      <p:sp>
        <p:nvSpPr>
          <p:cNvPr id="13" name="Rounded Rectangle 12"/>
          <p:cNvSpPr/>
          <p:nvPr/>
        </p:nvSpPr>
        <p:spPr bwMode="auto">
          <a:xfrm>
            <a:off x="6248400" y="31242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select</a:t>
            </a:r>
          </a:p>
        </p:txBody>
      </p:sp>
      <p:sp>
        <p:nvSpPr>
          <p:cNvPr id="14" name="Rounded Rectangle 13"/>
          <p:cNvSpPr/>
          <p:nvPr/>
        </p:nvSpPr>
        <p:spPr bwMode="auto">
          <a:xfrm>
            <a:off x="6248400" y="23622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project</a:t>
            </a:r>
          </a:p>
        </p:txBody>
      </p:sp>
      <p:cxnSp>
        <p:nvCxnSpPr>
          <p:cNvPr id="16" name="Straight Arrow Connector 15"/>
          <p:cNvCxnSpPr>
            <a:stCxn id="5" idx="0"/>
            <a:endCxn id="8" idx="2"/>
          </p:cNvCxnSpPr>
          <p:nvPr/>
        </p:nvCxnSpPr>
        <p:spPr bwMode="auto">
          <a:xfrm flipV="1">
            <a:off x="5143500" y="5410200"/>
            <a:ext cx="609600" cy="4572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0" idx="0"/>
            <a:endCxn id="8" idx="2"/>
          </p:cNvCxnSpPr>
          <p:nvPr/>
        </p:nvCxnSpPr>
        <p:spPr bwMode="auto">
          <a:xfrm flipH="1" flipV="1">
            <a:off x="5753100" y="5410200"/>
            <a:ext cx="609600" cy="4572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8" idx="0"/>
            <a:endCxn id="9" idx="2"/>
          </p:cNvCxnSpPr>
          <p:nvPr/>
        </p:nvCxnSpPr>
        <p:spPr bwMode="auto">
          <a:xfrm flipV="1">
            <a:off x="5753100" y="4419600"/>
            <a:ext cx="990600" cy="4572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1" idx="0"/>
            <a:endCxn id="9" idx="2"/>
          </p:cNvCxnSpPr>
          <p:nvPr/>
        </p:nvCxnSpPr>
        <p:spPr bwMode="auto">
          <a:xfrm flipH="1" flipV="1">
            <a:off x="6743700" y="4419600"/>
            <a:ext cx="1219200" cy="14478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9" idx="0"/>
            <a:endCxn id="13" idx="2"/>
          </p:cNvCxnSpPr>
          <p:nvPr/>
        </p:nvCxnSpPr>
        <p:spPr bwMode="auto">
          <a:xfrm flipV="1">
            <a:off x="6743700" y="36576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13" idx="0"/>
            <a:endCxn id="14" idx="2"/>
          </p:cNvCxnSpPr>
          <p:nvPr/>
        </p:nvCxnSpPr>
        <p:spPr bwMode="auto">
          <a:xfrm flipV="1">
            <a:off x="6743700" y="28956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457200" y="4800600"/>
            <a:ext cx="2971800" cy="461665"/>
          </a:xfrm>
          <a:prstGeom prst="rect">
            <a:avLst/>
          </a:prstGeom>
          <a:noFill/>
        </p:spPr>
        <p:txBody>
          <a:bodyPr wrap="square" rtlCol="0">
            <a:spAutoFit/>
          </a:bodyPr>
          <a:lstStyle/>
          <a:p>
            <a:r>
              <a:rPr lang="en-US" sz="2400" b="0" dirty="0">
                <a:solidFill>
                  <a:srgbClr val="FF0000"/>
                </a:solidFill>
                <a:latin typeface="Gill Sans"/>
                <a:cs typeface="Gill Sans"/>
              </a:rPr>
              <a:t>Build logical plan</a:t>
            </a:r>
          </a:p>
        </p:txBody>
      </p:sp>
      <p:sp>
        <p:nvSpPr>
          <p:cNvPr id="38" name="TextBox 37"/>
          <p:cNvSpPr txBox="1"/>
          <p:nvPr/>
        </p:nvSpPr>
        <p:spPr>
          <a:xfrm>
            <a:off x="457200" y="5253335"/>
            <a:ext cx="3276600" cy="461665"/>
          </a:xfrm>
          <a:prstGeom prst="rect">
            <a:avLst/>
          </a:prstGeom>
          <a:noFill/>
        </p:spPr>
        <p:txBody>
          <a:bodyPr wrap="square" rtlCol="0">
            <a:spAutoFit/>
          </a:bodyPr>
          <a:lstStyle/>
          <a:p>
            <a:r>
              <a:rPr lang="en-US" sz="2400" b="0" dirty="0">
                <a:solidFill>
                  <a:schemeClr val="bg2"/>
                </a:solidFill>
                <a:latin typeface="Gill Sans"/>
                <a:cs typeface="Gill Sans"/>
              </a:rPr>
              <a:t>Optimize logical plan</a:t>
            </a:r>
          </a:p>
        </p:txBody>
      </p:sp>
      <p:sp>
        <p:nvSpPr>
          <p:cNvPr id="39" name="TextBox 38"/>
          <p:cNvSpPr txBox="1"/>
          <p:nvPr/>
        </p:nvSpPr>
        <p:spPr>
          <a:xfrm>
            <a:off x="457200" y="5710535"/>
            <a:ext cx="3276600" cy="461665"/>
          </a:xfrm>
          <a:prstGeom prst="rect">
            <a:avLst/>
          </a:prstGeom>
          <a:noFill/>
        </p:spPr>
        <p:txBody>
          <a:bodyPr wrap="square" rtlCol="0">
            <a:spAutoFit/>
          </a:bodyPr>
          <a:lstStyle/>
          <a:p>
            <a:r>
              <a:rPr lang="en-US" sz="2400" b="0" dirty="0">
                <a:solidFill>
                  <a:schemeClr val="bg2"/>
                </a:solidFill>
                <a:latin typeface="Gill Sans"/>
                <a:cs typeface="Gill Sans"/>
              </a:rPr>
              <a:t>Select physical plan</a:t>
            </a:r>
          </a:p>
        </p:txBody>
      </p:sp>
      <p:sp>
        <p:nvSpPr>
          <p:cNvPr id="20"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Putting Everything Together</a:t>
            </a:r>
          </a:p>
        </p:txBody>
      </p:sp>
      <p:sp>
        <p:nvSpPr>
          <p:cNvPr id="22" name="TextBox 21"/>
          <p:cNvSpPr txBox="1"/>
          <p:nvPr/>
        </p:nvSpPr>
        <p:spPr>
          <a:xfrm>
            <a:off x="495597" y="1447800"/>
            <a:ext cx="3847803" cy="1600438"/>
          </a:xfrm>
          <a:prstGeom prst="rect">
            <a:avLst/>
          </a:prstGeom>
          <a:noFill/>
        </p:spPr>
        <p:txBody>
          <a:bodyPr wrap="none" rtlCol="0">
            <a:spAutoFit/>
          </a:bodyPr>
          <a:lstStyle/>
          <a:p>
            <a:r>
              <a:rPr lang="en-US" sz="1400" b="0" dirty="0">
                <a:solidFill>
                  <a:schemeClr val="bg1"/>
                </a:solidFill>
                <a:latin typeface="Andale Mono"/>
                <a:cs typeface="Andale Mono"/>
              </a:rPr>
              <a:t>SELECT big1.fx, big2.fy, </a:t>
            </a:r>
            <a:r>
              <a:rPr lang="en-US" sz="1400" b="0" dirty="0" err="1">
                <a:solidFill>
                  <a:schemeClr val="bg1"/>
                </a:solidFill>
                <a:latin typeface="Andale Mono"/>
                <a:cs typeface="Andale Mono"/>
              </a:rPr>
              <a:t>small.fz</a:t>
            </a:r>
            <a:endParaRPr lang="en-US" sz="1400" b="0" dirty="0">
              <a:solidFill>
                <a:schemeClr val="bg1"/>
              </a:solidFill>
              <a:latin typeface="Andale Mono"/>
              <a:cs typeface="Andale Mono"/>
            </a:endParaRPr>
          </a:p>
          <a:p>
            <a:r>
              <a:rPr lang="en-US" sz="1400" b="0" dirty="0">
                <a:solidFill>
                  <a:schemeClr val="bg1"/>
                </a:solidFill>
                <a:latin typeface="Andale Mono"/>
                <a:cs typeface="Andale Mono"/>
              </a:rPr>
              <a:t>FROM big1</a:t>
            </a:r>
          </a:p>
          <a:p>
            <a:r>
              <a:rPr lang="en-US" sz="1400" b="0" dirty="0">
                <a:solidFill>
                  <a:schemeClr val="bg1"/>
                </a:solidFill>
                <a:latin typeface="Andale Mono"/>
                <a:cs typeface="Andale Mono"/>
              </a:rPr>
              <a:t>JOIN big2 ON big1.id1 = big2.id1</a:t>
            </a:r>
          </a:p>
          <a:p>
            <a:r>
              <a:rPr lang="en-US" sz="1400" b="0" dirty="0">
                <a:solidFill>
                  <a:schemeClr val="bg1"/>
                </a:solidFill>
                <a:latin typeface="Andale Mono"/>
                <a:cs typeface="Andale Mono"/>
              </a:rPr>
              <a:t>JOIN small ON big1.id2 = small.id2</a:t>
            </a:r>
          </a:p>
          <a:p>
            <a:r>
              <a:rPr lang="en-US" sz="1400" b="0" dirty="0">
                <a:solidFill>
                  <a:schemeClr val="bg1"/>
                </a:solidFill>
                <a:latin typeface="Andale Mono"/>
                <a:cs typeface="Andale Mono"/>
              </a:rPr>
              <a:t>WHERE big1.fx = 2015 AND</a:t>
            </a:r>
            <a:br>
              <a:rPr lang="en-US" sz="1400" b="0" dirty="0">
                <a:solidFill>
                  <a:schemeClr val="bg1"/>
                </a:solidFill>
                <a:latin typeface="Andale Mono"/>
                <a:cs typeface="Andale Mono"/>
              </a:rPr>
            </a:br>
            <a:r>
              <a:rPr lang="en-US" sz="1400" b="0" dirty="0">
                <a:solidFill>
                  <a:schemeClr val="bg1"/>
                </a:solidFill>
                <a:latin typeface="Andale Mono"/>
                <a:cs typeface="Andale Mono"/>
              </a:rPr>
              <a:t>      big2.f1 &lt; 40 AND</a:t>
            </a:r>
            <a:br>
              <a:rPr lang="en-US" sz="1400" b="0" dirty="0">
                <a:solidFill>
                  <a:schemeClr val="bg1"/>
                </a:solidFill>
                <a:latin typeface="Andale Mono"/>
                <a:cs typeface="Andale Mono"/>
              </a:rPr>
            </a:br>
            <a:r>
              <a:rPr lang="en-US" sz="1400" b="0" dirty="0">
                <a:solidFill>
                  <a:schemeClr val="bg1"/>
                </a:solidFill>
                <a:latin typeface="Andale Mono"/>
                <a:cs typeface="Andale Mono"/>
              </a:rPr>
              <a:t>      big2.f2 &gt; 2;</a:t>
            </a:r>
          </a:p>
        </p:txBody>
      </p:sp>
    </p:spTree>
    <p:extLst>
      <p:ext uri="{BB962C8B-B14F-4D97-AF65-F5344CB8AC3E}">
        <p14:creationId xmlns:p14="http://schemas.microsoft.com/office/powerpoint/2010/main" val="174485613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6482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big1</a:t>
            </a:r>
            <a:endParaRPr kumimoji="0" lang="en-US" sz="2000" b="0" i="0" u="none" strike="noStrike" cap="none" normalizeH="0" baseline="0" dirty="0">
              <a:ln>
                <a:noFill/>
              </a:ln>
              <a:solidFill>
                <a:schemeClr val="bg2"/>
              </a:solidFill>
              <a:effectLst/>
              <a:latin typeface="Gill Sans"/>
              <a:cs typeface="Gill Sans"/>
            </a:endParaRPr>
          </a:p>
        </p:txBody>
      </p:sp>
      <p:sp>
        <p:nvSpPr>
          <p:cNvPr id="8" name="Rounded Rectangle 7"/>
          <p:cNvSpPr/>
          <p:nvPr/>
        </p:nvSpPr>
        <p:spPr bwMode="auto">
          <a:xfrm>
            <a:off x="5257800" y="34290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join</a:t>
            </a:r>
          </a:p>
        </p:txBody>
      </p:sp>
      <p:sp>
        <p:nvSpPr>
          <p:cNvPr id="9" name="Rounded Rectangle 8"/>
          <p:cNvSpPr/>
          <p:nvPr/>
        </p:nvSpPr>
        <p:spPr bwMode="auto">
          <a:xfrm>
            <a:off x="6248400" y="25146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join</a:t>
            </a:r>
          </a:p>
        </p:txBody>
      </p:sp>
      <p:sp>
        <p:nvSpPr>
          <p:cNvPr id="10" name="Rectangle 9"/>
          <p:cNvSpPr/>
          <p:nvPr/>
        </p:nvSpPr>
        <p:spPr bwMode="auto">
          <a:xfrm>
            <a:off x="58674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big2</a:t>
            </a:r>
            <a:endParaRPr kumimoji="0" lang="en-US" sz="2000" b="0" i="0" u="none" strike="noStrike" cap="none" normalizeH="0" baseline="0" dirty="0">
              <a:ln>
                <a:noFill/>
              </a:ln>
              <a:solidFill>
                <a:schemeClr val="bg2"/>
              </a:solidFill>
              <a:effectLst/>
              <a:latin typeface="Gill Sans"/>
              <a:cs typeface="Gill Sans"/>
            </a:endParaRPr>
          </a:p>
        </p:txBody>
      </p:sp>
      <p:sp>
        <p:nvSpPr>
          <p:cNvPr id="11" name="Rectangle 10"/>
          <p:cNvSpPr/>
          <p:nvPr/>
        </p:nvSpPr>
        <p:spPr bwMode="auto">
          <a:xfrm>
            <a:off x="74676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small</a:t>
            </a:r>
            <a:endParaRPr kumimoji="0" lang="en-US" sz="2000" b="0" i="0" u="none" strike="noStrike" cap="none" normalizeH="0" baseline="0" dirty="0">
              <a:ln>
                <a:noFill/>
              </a:ln>
              <a:solidFill>
                <a:schemeClr val="bg2"/>
              </a:solidFill>
              <a:effectLst/>
              <a:latin typeface="Gill Sans"/>
              <a:cs typeface="Gill Sans"/>
            </a:endParaRPr>
          </a:p>
        </p:txBody>
      </p:sp>
      <p:sp>
        <p:nvSpPr>
          <p:cNvPr id="14" name="Rounded Rectangle 13"/>
          <p:cNvSpPr/>
          <p:nvPr/>
        </p:nvSpPr>
        <p:spPr bwMode="auto">
          <a:xfrm>
            <a:off x="6248400" y="16764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project</a:t>
            </a:r>
          </a:p>
        </p:txBody>
      </p:sp>
      <p:cxnSp>
        <p:nvCxnSpPr>
          <p:cNvPr id="16" name="Straight Arrow Connector 15"/>
          <p:cNvCxnSpPr>
            <a:stCxn id="5" idx="0"/>
            <a:endCxn id="19" idx="2"/>
          </p:cNvCxnSpPr>
          <p:nvPr/>
        </p:nvCxnSpPr>
        <p:spPr bwMode="auto">
          <a:xfrm flipV="1">
            <a:off x="51435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0" idx="0"/>
            <a:endCxn id="22" idx="2"/>
          </p:cNvCxnSpPr>
          <p:nvPr/>
        </p:nvCxnSpPr>
        <p:spPr bwMode="auto">
          <a:xfrm flipV="1">
            <a:off x="63627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8" idx="0"/>
            <a:endCxn id="9" idx="2"/>
          </p:cNvCxnSpPr>
          <p:nvPr/>
        </p:nvCxnSpPr>
        <p:spPr bwMode="auto">
          <a:xfrm flipV="1">
            <a:off x="5753100" y="3048000"/>
            <a:ext cx="990600" cy="381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1" idx="0"/>
            <a:endCxn id="9" idx="2"/>
          </p:cNvCxnSpPr>
          <p:nvPr/>
        </p:nvCxnSpPr>
        <p:spPr bwMode="auto">
          <a:xfrm flipH="1" flipV="1">
            <a:off x="6743700" y="3048000"/>
            <a:ext cx="1219200" cy="2819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9" idx="0"/>
            <a:endCxn id="14" idx="2"/>
          </p:cNvCxnSpPr>
          <p:nvPr/>
        </p:nvCxnSpPr>
        <p:spPr bwMode="auto">
          <a:xfrm flipV="1">
            <a:off x="6743700" y="2209800"/>
            <a:ext cx="0" cy="3048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17" name="Rounded Rectangle 16"/>
          <p:cNvSpPr/>
          <p:nvPr/>
        </p:nvSpPr>
        <p:spPr bwMode="auto">
          <a:xfrm>
            <a:off x="4648200" y="44196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select</a:t>
            </a:r>
          </a:p>
        </p:txBody>
      </p:sp>
      <p:sp>
        <p:nvSpPr>
          <p:cNvPr id="19" name="Rounded Rectangle 18"/>
          <p:cNvSpPr/>
          <p:nvPr/>
        </p:nvSpPr>
        <p:spPr bwMode="auto">
          <a:xfrm>
            <a:off x="4648200" y="51054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project</a:t>
            </a:r>
          </a:p>
        </p:txBody>
      </p:sp>
      <p:sp>
        <p:nvSpPr>
          <p:cNvPr id="20" name="Rounded Rectangle 19"/>
          <p:cNvSpPr/>
          <p:nvPr/>
        </p:nvSpPr>
        <p:spPr bwMode="auto">
          <a:xfrm>
            <a:off x="5867400" y="44196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select</a:t>
            </a:r>
          </a:p>
        </p:txBody>
      </p:sp>
      <p:sp>
        <p:nvSpPr>
          <p:cNvPr id="22" name="Rounded Rectangle 21"/>
          <p:cNvSpPr/>
          <p:nvPr/>
        </p:nvSpPr>
        <p:spPr bwMode="auto">
          <a:xfrm>
            <a:off x="5867400" y="51054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project</a:t>
            </a:r>
          </a:p>
        </p:txBody>
      </p:sp>
      <p:cxnSp>
        <p:nvCxnSpPr>
          <p:cNvPr id="23" name="Straight Arrow Connector 22"/>
          <p:cNvCxnSpPr>
            <a:stCxn id="19" idx="0"/>
            <a:endCxn id="17" idx="2"/>
          </p:cNvCxnSpPr>
          <p:nvPr/>
        </p:nvCxnSpPr>
        <p:spPr bwMode="auto">
          <a:xfrm flipV="1">
            <a:off x="5143500" y="4953000"/>
            <a:ext cx="0" cy="152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22" idx="0"/>
            <a:endCxn id="20" idx="2"/>
          </p:cNvCxnSpPr>
          <p:nvPr/>
        </p:nvCxnSpPr>
        <p:spPr bwMode="auto">
          <a:xfrm flipV="1">
            <a:off x="6362700" y="4953000"/>
            <a:ext cx="0" cy="152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17" idx="0"/>
            <a:endCxn id="8" idx="2"/>
          </p:cNvCxnSpPr>
          <p:nvPr/>
        </p:nvCxnSpPr>
        <p:spPr bwMode="auto">
          <a:xfrm flipV="1">
            <a:off x="5143500" y="3962400"/>
            <a:ext cx="609600" cy="4572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20" idx="0"/>
            <a:endCxn id="8" idx="2"/>
          </p:cNvCxnSpPr>
          <p:nvPr/>
        </p:nvCxnSpPr>
        <p:spPr bwMode="auto">
          <a:xfrm flipH="1" flipV="1">
            <a:off x="5753100" y="3962400"/>
            <a:ext cx="609600" cy="4572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457200" y="4800600"/>
            <a:ext cx="2971800" cy="461665"/>
          </a:xfrm>
          <a:prstGeom prst="rect">
            <a:avLst/>
          </a:prstGeom>
          <a:noFill/>
        </p:spPr>
        <p:txBody>
          <a:bodyPr wrap="square" rtlCol="0">
            <a:spAutoFit/>
          </a:bodyPr>
          <a:lstStyle/>
          <a:p>
            <a:r>
              <a:rPr lang="en-US" sz="2400" b="0" dirty="0">
                <a:solidFill>
                  <a:schemeClr val="bg2"/>
                </a:solidFill>
                <a:latin typeface="Gill Sans"/>
                <a:cs typeface="Gill Sans"/>
              </a:rPr>
              <a:t>Build logical plan</a:t>
            </a:r>
          </a:p>
        </p:txBody>
      </p:sp>
      <p:sp>
        <p:nvSpPr>
          <p:cNvPr id="40" name="TextBox 39"/>
          <p:cNvSpPr txBox="1"/>
          <p:nvPr/>
        </p:nvSpPr>
        <p:spPr>
          <a:xfrm>
            <a:off x="457200" y="5253335"/>
            <a:ext cx="3733800" cy="461665"/>
          </a:xfrm>
          <a:prstGeom prst="rect">
            <a:avLst/>
          </a:prstGeom>
          <a:noFill/>
        </p:spPr>
        <p:txBody>
          <a:bodyPr wrap="square" rtlCol="0">
            <a:spAutoFit/>
          </a:bodyPr>
          <a:lstStyle/>
          <a:p>
            <a:r>
              <a:rPr lang="en-US" sz="2400" b="0" dirty="0">
                <a:solidFill>
                  <a:srgbClr val="FF0000"/>
                </a:solidFill>
                <a:latin typeface="Gill Sans"/>
                <a:cs typeface="Gill Sans"/>
              </a:rPr>
              <a:t>Optimize logical plan</a:t>
            </a:r>
          </a:p>
        </p:txBody>
      </p:sp>
      <p:sp>
        <p:nvSpPr>
          <p:cNvPr id="41" name="TextBox 40"/>
          <p:cNvSpPr txBox="1"/>
          <p:nvPr/>
        </p:nvSpPr>
        <p:spPr>
          <a:xfrm>
            <a:off x="457200" y="5710535"/>
            <a:ext cx="3276600" cy="461665"/>
          </a:xfrm>
          <a:prstGeom prst="rect">
            <a:avLst/>
          </a:prstGeom>
          <a:noFill/>
        </p:spPr>
        <p:txBody>
          <a:bodyPr wrap="square" rtlCol="0">
            <a:spAutoFit/>
          </a:bodyPr>
          <a:lstStyle/>
          <a:p>
            <a:r>
              <a:rPr lang="en-US" sz="2400" b="0" dirty="0">
                <a:solidFill>
                  <a:schemeClr val="bg2"/>
                </a:solidFill>
                <a:latin typeface="Gill Sans"/>
                <a:cs typeface="Gill Sans"/>
              </a:rPr>
              <a:t>Select physical plan</a:t>
            </a:r>
          </a:p>
        </p:txBody>
      </p:sp>
      <p:sp>
        <p:nvSpPr>
          <p:cNvPr id="26"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Putting Everything Together</a:t>
            </a:r>
          </a:p>
        </p:txBody>
      </p:sp>
      <p:sp>
        <p:nvSpPr>
          <p:cNvPr id="27" name="TextBox 26"/>
          <p:cNvSpPr txBox="1"/>
          <p:nvPr/>
        </p:nvSpPr>
        <p:spPr>
          <a:xfrm>
            <a:off x="495597" y="1447800"/>
            <a:ext cx="3847803" cy="1600438"/>
          </a:xfrm>
          <a:prstGeom prst="rect">
            <a:avLst/>
          </a:prstGeom>
          <a:noFill/>
        </p:spPr>
        <p:txBody>
          <a:bodyPr wrap="none" rtlCol="0">
            <a:spAutoFit/>
          </a:bodyPr>
          <a:lstStyle/>
          <a:p>
            <a:r>
              <a:rPr lang="en-US" sz="1400" b="0" dirty="0">
                <a:solidFill>
                  <a:schemeClr val="bg1"/>
                </a:solidFill>
                <a:latin typeface="Andale Mono"/>
                <a:cs typeface="Andale Mono"/>
              </a:rPr>
              <a:t>SELECT big1.fx, big2.fy, </a:t>
            </a:r>
            <a:r>
              <a:rPr lang="en-US" sz="1400" b="0" dirty="0" err="1">
                <a:solidFill>
                  <a:schemeClr val="bg1"/>
                </a:solidFill>
                <a:latin typeface="Andale Mono"/>
                <a:cs typeface="Andale Mono"/>
              </a:rPr>
              <a:t>small.fz</a:t>
            </a:r>
            <a:endParaRPr lang="en-US" sz="1400" b="0" dirty="0">
              <a:solidFill>
                <a:schemeClr val="bg1"/>
              </a:solidFill>
              <a:latin typeface="Andale Mono"/>
              <a:cs typeface="Andale Mono"/>
            </a:endParaRPr>
          </a:p>
          <a:p>
            <a:r>
              <a:rPr lang="en-US" sz="1400" b="0" dirty="0">
                <a:solidFill>
                  <a:schemeClr val="bg1"/>
                </a:solidFill>
                <a:latin typeface="Andale Mono"/>
                <a:cs typeface="Andale Mono"/>
              </a:rPr>
              <a:t>FROM big1</a:t>
            </a:r>
          </a:p>
          <a:p>
            <a:r>
              <a:rPr lang="en-US" sz="1400" b="0" dirty="0">
                <a:solidFill>
                  <a:schemeClr val="bg1"/>
                </a:solidFill>
                <a:latin typeface="Andale Mono"/>
                <a:cs typeface="Andale Mono"/>
              </a:rPr>
              <a:t>JOIN big2 ON big1.id1 = big2.id1</a:t>
            </a:r>
          </a:p>
          <a:p>
            <a:r>
              <a:rPr lang="en-US" sz="1400" b="0" dirty="0">
                <a:solidFill>
                  <a:schemeClr val="bg1"/>
                </a:solidFill>
                <a:latin typeface="Andale Mono"/>
                <a:cs typeface="Andale Mono"/>
              </a:rPr>
              <a:t>JOIN small ON big1.id2 = small.id2</a:t>
            </a:r>
          </a:p>
          <a:p>
            <a:r>
              <a:rPr lang="en-US" sz="1400" b="0" dirty="0">
                <a:solidFill>
                  <a:schemeClr val="bg1"/>
                </a:solidFill>
                <a:latin typeface="Andale Mono"/>
                <a:cs typeface="Andale Mono"/>
              </a:rPr>
              <a:t>WHERE big1.fx = 2015 AND</a:t>
            </a:r>
            <a:br>
              <a:rPr lang="en-US" sz="1400" b="0" dirty="0">
                <a:solidFill>
                  <a:schemeClr val="bg1"/>
                </a:solidFill>
                <a:latin typeface="Andale Mono"/>
                <a:cs typeface="Andale Mono"/>
              </a:rPr>
            </a:br>
            <a:r>
              <a:rPr lang="en-US" sz="1400" b="0" dirty="0">
                <a:solidFill>
                  <a:schemeClr val="bg1"/>
                </a:solidFill>
                <a:latin typeface="Andale Mono"/>
                <a:cs typeface="Andale Mono"/>
              </a:rPr>
              <a:t>      big2.f1 &lt; 40 AND</a:t>
            </a:r>
            <a:br>
              <a:rPr lang="en-US" sz="1400" b="0" dirty="0">
                <a:solidFill>
                  <a:schemeClr val="bg1"/>
                </a:solidFill>
                <a:latin typeface="Andale Mono"/>
                <a:cs typeface="Andale Mono"/>
              </a:rPr>
            </a:br>
            <a:r>
              <a:rPr lang="en-US" sz="1400" b="0" dirty="0">
                <a:solidFill>
                  <a:schemeClr val="bg1"/>
                </a:solidFill>
                <a:latin typeface="Andale Mono"/>
                <a:cs typeface="Andale Mono"/>
              </a:rPr>
              <a:t>      big2.f2 &gt; 2;</a:t>
            </a:r>
          </a:p>
        </p:txBody>
      </p:sp>
    </p:spTree>
    <p:extLst>
      <p:ext uri="{BB962C8B-B14F-4D97-AF65-F5344CB8AC3E}">
        <p14:creationId xmlns:p14="http://schemas.microsoft.com/office/powerpoint/2010/main" val="102051794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6482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big1</a:t>
            </a:r>
            <a:endParaRPr kumimoji="0" lang="en-US" sz="2000" b="0" i="0" u="none" strike="noStrike" cap="none" normalizeH="0" baseline="0" dirty="0">
              <a:ln>
                <a:noFill/>
              </a:ln>
              <a:solidFill>
                <a:schemeClr val="bg2"/>
              </a:solidFill>
              <a:effectLst/>
              <a:latin typeface="Gill Sans"/>
              <a:cs typeface="Gill Sans"/>
            </a:endParaRPr>
          </a:p>
        </p:txBody>
      </p:sp>
      <p:sp>
        <p:nvSpPr>
          <p:cNvPr id="8" name="Rounded Rectangle 7"/>
          <p:cNvSpPr/>
          <p:nvPr/>
        </p:nvSpPr>
        <p:spPr bwMode="auto">
          <a:xfrm>
            <a:off x="5257800" y="34290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join</a:t>
            </a:r>
          </a:p>
        </p:txBody>
      </p:sp>
      <p:sp>
        <p:nvSpPr>
          <p:cNvPr id="9" name="Rounded Rectangle 8"/>
          <p:cNvSpPr/>
          <p:nvPr/>
        </p:nvSpPr>
        <p:spPr bwMode="auto">
          <a:xfrm>
            <a:off x="6248400" y="25146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join</a:t>
            </a:r>
          </a:p>
        </p:txBody>
      </p:sp>
      <p:sp>
        <p:nvSpPr>
          <p:cNvPr id="10" name="Rectangle 9"/>
          <p:cNvSpPr/>
          <p:nvPr/>
        </p:nvSpPr>
        <p:spPr bwMode="auto">
          <a:xfrm>
            <a:off x="58674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big2</a:t>
            </a:r>
            <a:endParaRPr kumimoji="0" lang="en-US" sz="2000" b="0" i="0" u="none" strike="noStrike" cap="none" normalizeH="0" baseline="0" dirty="0">
              <a:ln>
                <a:noFill/>
              </a:ln>
              <a:solidFill>
                <a:schemeClr val="bg2"/>
              </a:solidFill>
              <a:effectLst/>
              <a:latin typeface="Gill Sans"/>
              <a:cs typeface="Gill Sans"/>
            </a:endParaRPr>
          </a:p>
        </p:txBody>
      </p:sp>
      <p:sp>
        <p:nvSpPr>
          <p:cNvPr id="11" name="Rectangle 10"/>
          <p:cNvSpPr/>
          <p:nvPr/>
        </p:nvSpPr>
        <p:spPr bwMode="auto">
          <a:xfrm>
            <a:off x="74676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small</a:t>
            </a:r>
            <a:endParaRPr kumimoji="0" lang="en-US" sz="2000" b="0" i="0" u="none" strike="noStrike" cap="none" normalizeH="0" baseline="0" dirty="0">
              <a:ln>
                <a:noFill/>
              </a:ln>
              <a:solidFill>
                <a:schemeClr val="bg2"/>
              </a:solidFill>
              <a:effectLst/>
              <a:latin typeface="Gill Sans"/>
              <a:cs typeface="Gill Sans"/>
            </a:endParaRPr>
          </a:p>
        </p:txBody>
      </p:sp>
      <p:sp>
        <p:nvSpPr>
          <p:cNvPr id="14" name="Rounded Rectangle 13"/>
          <p:cNvSpPr/>
          <p:nvPr/>
        </p:nvSpPr>
        <p:spPr bwMode="auto">
          <a:xfrm>
            <a:off x="6248400" y="16764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project</a:t>
            </a:r>
          </a:p>
        </p:txBody>
      </p:sp>
      <p:cxnSp>
        <p:nvCxnSpPr>
          <p:cNvPr id="16" name="Straight Arrow Connector 15"/>
          <p:cNvCxnSpPr>
            <a:stCxn id="5" idx="0"/>
            <a:endCxn id="19" idx="2"/>
          </p:cNvCxnSpPr>
          <p:nvPr/>
        </p:nvCxnSpPr>
        <p:spPr bwMode="auto">
          <a:xfrm flipV="1">
            <a:off x="51435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0" idx="0"/>
            <a:endCxn id="22" idx="2"/>
          </p:cNvCxnSpPr>
          <p:nvPr/>
        </p:nvCxnSpPr>
        <p:spPr bwMode="auto">
          <a:xfrm flipV="1">
            <a:off x="63627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8" idx="0"/>
            <a:endCxn id="9" idx="2"/>
          </p:cNvCxnSpPr>
          <p:nvPr/>
        </p:nvCxnSpPr>
        <p:spPr bwMode="auto">
          <a:xfrm flipV="1">
            <a:off x="5753100" y="3048000"/>
            <a:ext cx="990600" cy="381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1" idx="0"/>
            <a:endCxn id="9" idx="2"/>
          </p:cNvCxnSpPr>
          <p:nvPr/>
        </p:nvCxnSpPr>
        <p:spPr bwMode="auto">
          <a:xfrm flipH="1" flipV="1">
            <a:off x="6743700" y="3048000"/>
            <a:ext cx="1219200" cy="2819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9" idx="0"/>
            <a:endCxn id="14" idx="2"/>
          </p:cNvCxnSpPr>
          <p:nvPr/>
        </p:nvCxnSpPr>
        <p:spPr bwMode="auto">
          <a:xfrm flipV="1">
            <a:off x="6743700" y="2209800"/>
            <a:ext cx="0" cy="3048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17" name="Rounded Rectangle 16"/>
          <p:cNvSpPr/>
          <p:nvPr/>
        </p:nvSpPr>
        <p:spPr bwMode="auto">
          <a:xfrm>
            <a:off x="4648200" y="44196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select</a:t>
            </a:r>
          </a:p>
        </p:txBody>
      </p:sp>
      <p:sp>
        <p:nvSpPr>
          <p:cNvPr id="19" name="Rounded Rectangle 18"/>
          <p:cNvSpPr/>
          <p:nvPr/>
        </p:nvSpPr>
        <p:spPr bwMode="auto">
          <a:xfrm>
            <a:off x="4648200" y="51054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project</a:t>
            </a:r>
          </a:p>
        </p:txBody>
      </p:sp>
      <p:sp>
        <p:nvSpPr>
          <p:cNvPr id="20" name="Rounded Rectangle 19"/>
          <p:cNvSpPr/>
          <p:nvPr/>
        </p:nvSpPr>
        <p:spPr bwMode="auto">
          <a:xfrm>
            <a:off x="5867400" y="44196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select</a:t>
            </a:r>
          </a:p>
        </p:txBody>
      </p:sp>
      <p:sp>
        <p:nvSpPr>
          <p:cNvPr id="22" name="Rounded Rectangle 21"/>
          <p:cNvSpPr/>
          <p:nvPr/>
        </p:nvSpPr>
        <p:spPr bwMode="auto">
          <a:xfrm>
            <a:off x="5867400" y="5105400"/>
            <a:ext cx="990600" cy="5334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project</a:t>
            </a:r>
          </a:p>
        </p:txBody>
      </p:sp>
      <p:cxnSp>
        <p:nvCxnSpPr>
          <p:cNvPr id="23" name="Straight Arrow Connector 22"/>
          <p:cNvCxnSpPr>
            <a:stCxn id="19" idx="0"/>
            <a:endCxn id="17" idx="2"/>
          </p:cNvCxnSpPr>
          <p:nvPr/>
        </p:nvCxnSpPr>
        <p:spPr bwMode="auto">
          <a:xfrm flipV="1">
            <a:off x="5143500" y="4953000"/>
            <a:ext cx="0" cy="152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22" idx="0"/>
            <a:endCxn id="20" idx="2"/>
          </p:cNvCxnSpPr>
          <p:nvPr/>
        </p:nvCxnSpPr>
        <p:spPr bwMode="auto">
          <a:xfrm flipV="1">
            <a:off x="6362700" y="4953000"/>
            <a:ext cx="0" cy="152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17" idx="0"/>
            <a:endCxn id="8" idx="2"/>
          </p:cNvCxnSpPr>
          <p:nvPr/>
        </p:nvCxnSpPr>
        <p:spPr bwMode="auto">
          <a:xfrm flipV="1">
            <a:off x="5143500" y="3962400"/>
            <a:ext cx="609600" cy="4572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20" idx="0"/>
            <a:endCxn id="8" idx="2"/>
          </p:cNvCxnSpPr>
          <p:nvPr/>
        </p:nvCxnSpPr>
        <p:spPr bwMode="auto">
          <a:xfrm flipH="1" flipV="1">
            <a:off x="5753100" y="3962400"/>
            <a:ext cx="609600" cy="4572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3505200" y="3200400"/>
            <a:ext cx="1752600" cy="923330"/>
          </a:xfrm>
          <a:prstGeom prst="rect">
            <a:avLst/>
          </a:prstGeom>
          <a:noFill/>
        </p:spPr>
        <p:txBody>
          <a:bodyPr wrap="square" rtlCol="0">
            <a:spAutoFit/>
          </a:bodyPr>
          <a:lstStyle/>
          <a:p>
            <a:r>
              <a:rPr lang="en-US" sz="1800" b="0" dirty="0">
                <a:solidFill>
                  <a:schemeClr val="bg2"/>
                </a:solidFill>
                <a:latin typeface="Gill Sans"/>
                <a:cs typeface="Gill Sans"/>
              </a:rPr>
              <a:t>Shuffle join?</a:t>
            </a:r>
          </a:p>
          <a:p>
            <a:r>
              <a:rPr lang="en-US" sz="1800" b="0" dirty="0">
                <a:solidFill>
                  <a:schemeClr val="bg2"/>
                </a:solidFill>
                <a:latin typeface="Gill Sans"/>
                <a:cs typeface="Gill Sans"/>
              </a:rPr>
              <a:t>Sort-merge join?</a:t>
            </a:r>
          </a:p>
          <a:p>
            <a:r>
              <a:rPr lang="en-US" sz="1800" b="0" dirty="0">
                <a:solidFill>
                  <a:schemeClr val="bg2"/>
                </a:solidFill>
                <a:latin typeface="Gill Sans"/>
                <a:cs typeface="Gill Sans"/>
              </a:rPr>
              <a:t>Hash join?</a:t>
            </a:r>
          </a:p>
        </p:txBody>
      </p:sp>
      <p:sp>
        <p:nvSpPr>
          <p:cNvPr id="27" name="TextBox 26"/>
          <p:cNvSpPr txBox="1"/>
          <p:nvPr/>
        </p:nvSpPr>
        <p:spPr>
          <a:xfrm>
            <a:off x="4495800" y="2286000"/>
            <a:ext cx="1752600" cy="923330"/>
          </a:xfrm>
          <a:prstGeom prst="rect">
            <a:avLst/>
          </a:prstGeom>
          <a:noFill/>
        </p:spPr>
        <p:txBody>
          <a:bodyPr wrap="square" rtlCol="0">
            <a:spAutoFit/>
          </a:bodyPr>
          <a:lstStyle/>
          <a:p>
            <a:r>
              <a:rPr lang="en-US" sz="1800" b="0" dirty="0">
                <a:solidFill>
                  <a:schemeClr val="bg2"/>
                </a:solidFill>
                <a:latin typeface="Gill Sans"/>
                <a:cs typeface="Gill Sans"/>
              </a:rPr>
              <a:t>Shuffle join?</a:t>
            </a:r>
          </a:p>
          <a:p>
            <a:r>
              <a:rPr lang="en-US" sz="1800" b="0" dirty="0">
                <a:solidFill>
                  <a:schemeClr val="bg2"/>
                </a:solidFill>
                <a:latin typeface="Gill Sans"/>
                <a:cs typeface="Gill Sans"/>
              </a:rPr>
              <a:t>Sort-merge join?</a:t>
            </a:r>
          </a:p>
          <a:p>
            <a:r>
              <a:rPr lang="en-US" sz="1800" b="0" dirty="0">
                <a:solidFill>
                  <a:schemeClr val="bg2"/>
                </a:solidFill>
                <a:latin typeface="Gill Sans"/>
                <a:cs typeface="Gill Sans"/>
              </a:rPr>
              <a:t>Hash join?</a:t>
            </a:r>
          </a:p>
        </p:txBody>
      </p:sp>
      <p:sp>
        <p:nvSpPr>
          <p:cNvPr id="34" name="TextBox 33"/>
          <p:cNvSpPr txBox="1"/>
          <p:nvPr/>
        </p:nvSpPr>
        <p:spPr>
          <a:xfrm>
            <a:off x="457200" y="4800600"/>
            <a:ext cx="2971800" cy="461665"/>
          </a:xfrm>
          <a:prstGeom prst="rect">
            <a:avLst/>
          </a:prstGeom>
          <a:noFill/>
        </p:spPr>
        <p:txBody>
          <a:bodyPr wrap="square" rtlCol="0">
            <a:spAutoFit/>
          </a:bodyPr>
          <a:lstStyle/>
          <a:p>
            <a:r>
              <a:rPr lang="en-US" sz="2400" b="0" dirty="0">
                <a:solidFill>
                  <a:schemeClr val="bg2"/>
                </a:solidFill>
                <a:latin typeface="Gill Sans"/>
                <a:cs typeface="Gill Sans"/>
              </a:rPr>
              <a:t>Build logical plan</a:t>
            </a:r>
          </a:p>
        </p:txBody>
      </p:sp>
      <p:sp>
        <p:nvSpPr>
          <p:cNvPr id="35" name="TextBox 34"/>
          <p:cNvSpPr txBox="1"/>
          <p:nvPr/>
        </p:nvSpPr>
        <p:spPr>
          <a:xfrm>
            <a:off x="457200" y="5253335"/>
            <a:ext cx="3276600" cy="461665"/>
          </a:xfrm>
          <a:prstGeom prst="rect">
            <a:avLst/>
          </a:prstGeom>
          <a:noFill/>
        </p:spPr>
        <p:txBody>
          <a:bodyPr wrap="square" rtlCol="0">
            <a:spAutoFit/>
          </a:bodyPr>
          <a:lstStyle/>
          <a:p>
            <a:r>
              <a:rPr lang="en-US" sz="2400" b="0" dirty="0">
                <a:solidFill>
                  <a:schemeClr val="bg2"/>
                </a:solidFill>
                <a:latin typeface="Gill Sans"/>
                <a:cs typeface="Gill Sans"/>
              </a:rPr>
              <a:t>Optimize logical plan</a:t>
            </a:r>
          </a:p>
        </p:txBody>
      </p:sp>
      <p:sp>
        <p:nvSpPr>
          <p:cNvPr id="36" name="TextBox 35"/>
          <p:cNvSpPr txBox="1"/>
          <p:nvPr/>
        </p:nvSpPr>
        <p:spPr>
          <a:xfrm>
            <a:off x="457200" y="5710535"/>
            <a:ext cx="3276600" cy="461665"/>
          </a:xfrm>
          <a:prstGeom prst="rect">
            <a:avLst/>
          </a:prstGeom>
          <a:noFill/>
        </p:spPr>
        <p:txBody>
          <a:bodyPr wrap="square" rtlCol="0">
            <a:spAutoFit/>
          </a:bodyPr>
          <a:lstStyle/>
          <a:p>
            <a:r>
              <a:rPr lang="en-US" sz="2400" b="0" dirty="0">
                <a:solidFill>
                  <a:srgbClr val="FF0000"/>
                </a:solidFill>
                <a:latin typeface="Gill Sans"/>
                <a:cs typeface="Gill Sans"/>
              </a:rPr>
              <a:t>Select physical plan</a:t>
            </a:r>
          </a:p>
        </p:txBody>
      </p:sp>
      <p:sp>
        <p:nvSpPr>
          <p:cNvPr id="28"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Putting Everything Together</a:t>
            </a:r>
          </a:p>
        </p:txBody>
      </p:sp>
      <p:sp>
        <p:nvSpPr>
          <p:cNvPr id="31" name="TextBox 30"/>
          <p:cNvSpPr txBox="1"/>
          <p:nvPr/>
        </p:nvSpPr>
        <p:spPr>
          <a:xfrm>
            <a:off x="495597" y="1447800"/>
            <a:ext cx="3847803" cy="1600438"/>
          </a:xfrm>
          <a:prstGeom prst="rect">
            <a:avLst/>
          </a:prstGeom>
          <a:noFill/>
        </p:spPr>
        <p:txBody>
          <a:bodyPr wrap="none" rtlCol="0">
            <a:spAutoFit/>
          </a:bodyPr>
          <a:lstStyle/>
          <a:p>
            <a:r>
              <a:rPr lang="en-US" sz="1400" b="0" dirty="0">
                <a:solidFill>
                  <a:schemeClr val="bg1"/>
                </a:solidFill>
                <a:latin typeface="Andale Mono"/>
                <a:cs typeface="Andale Mono"/>
              </a:rPr>
              <a:t>SELECT big1.fx, big2.fy, </a:t>
            </a:r>
            <a:r>
              <a:rPr lang="en-US" sz="1400" b="0" dirty="0" err="1">
                <a:solidFill>
                  <a:schemeClr val="bg1"/>
                </a:solidFill>
                <a:latin typeface="Andale Mono"/>
                <a:cs typeface="Andale Mono"/>
              </a:rPr>
              <a:t>small.fz</a:t>
            </a:r>
            <a:endParaRPr lang="en-US" sz="1400" b="0" dirty="0">
              <a:solidFill>
                <a:schemeClr val="bg1"/>
              </a:solidFill>
              <a:latin typeface="Andale Mono"/>
              <a:cs typeface="Andale Mono"/>
            </a:endParaRPr>
          </a:p>
          <a:p>
            <a:r>
              <a:rPr lang="en-US" sz="1400" b="0" dirty="0">
                <a:solidFill>
                  <a:schemeClr val="bg1"/>
                </a:solidFill>
                <a:latin typeface="Andale Mono"/>
                <a:cs typeface="Andale Mono"/>
              </a:rPr>
              <a:t>FROM big1</a:t>
            </a:r>
          </a:p>
          <a:p>
            <a:r>
              <a:rPr lang="en-US" sz="1400" b="0" dirty="0">
                <a:solidFill>
                  <a:schemeClr val="bg1"/>
                </a:solidFill>
                <a:latin typeface="Andale Mono"/>
                <a:cs typeface="Andale Mono"/>
              </a:rPr>
              <a:t>JOIN big2 ON big1.id1 = big2.id1</a:t>
            </a:r>
          </a:p>
          <a:p>
            <a:r>
              <a:rPr lang="en-US" sz="1400" b="0" dirty="0">
                <a:solidFill>
                  <a:schemeClr val="bg1"/>
                </a:solidFill>
                <a:latin typeface="Andale Mono"/>
                <a:cs typeface="Andale Mono"/>
              </a:rPr>
              <a:t>JOIN small ON big1.id2 = small.id2</a:t>
            </a:r>
          </a:p>
          <a:p>
            <a:r>
              <a:rPr lang="en-US" sz="1400" b="0" dirty="0">
                <a:solidFill>
                  <a:schemeClr val="bg1"/>
                </a:solidFill>
                <a:latin typeface="Andale Mono"/>
                <a:cs typeface="Andale Mono"/>
              </a:rPr>
              <a:t>WHERE big1.fx = 2015 AND</a:t>
            </a:r>
            <a:br>
              <a:rPr lang="en-US" sz="1400" b="0" dirty="0">
                <a:solidFill>
                  <a:schemeClr val="bg1"/>
                </a:solidFill>
                <a:latin typeface="Andale Mono"/>
                <a:cs typeface="Andale Mono"/>
              </a:rPr>
            </a:br>
            <a:r>
              <a:rPr lang="en-US" sz="1400" b="0" dirty="0">
                <a:solidFill>
                  <a:schemeClr val="bg1"/>
                </a:solidFill>
                <a:latin typeface="Andale Mono"/>
                <a:cs typeface="Andale Mono"/>
              </a:rPr>
              <a:t>      big2.f1 &lt; 40 AND</a:t>
            </a:r>
            <a:br>
              <a:rPr lang="en-US" sz="1400" b="0" dirty="0">
                <a:solidFill>
                  <a:schemeClr val="bg1"/>
                </a:solidFill>
                <a:latin typeface="Andale Mono"/>
                <a:cs typeface="Andale Mono"/>
              </a:rPr>
            </a:br>
            <a:r>
              <a:rPr lang="en-US" sz="1400" b="0" dirty="0">
                <a:solidFill>
                  <a:schemeClr val="bg1"/>
                </a:solidFill>
                <a:latin typeface="Andale Mono"/>
                <a:cs typeface="Andale Mono"/>
              </a:rPr>
              <a:t>      big2.f2 &gt; 2;</a:t>
            </a:r>
          </a:p>
        </p:txBody>
      </p:sp>
    </p:spTree>
    <p:extLst>
      <p:ext uri="{BB962C8B-B14F-4D97-AF65-F5344CB8AC3E}">
        <p14:creationId xmlns:p14="http://schemas.microsoft.com/office/powerpoint/2010/main" val="326648378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6482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big1</a:t>
            </a:r>
            <a:endParaRPr kumimoji="0" lang="en-US" sz="2000" b="0" i="0" u="none" strike="noStrike" cap="none" normalizeH="0" baseline="0" dirty="0">
              <a:ln>
                <a:noFill/>
              </a:ln>
              <a:solidFill>
                <a:schemeClr val="bg2"/>
              </a:solidFill>
              <a:effectLst/>
              <a:latin typeface="Gill Sans"/>
              <a:cs typeface="Gill Sans"/>
            </a:endParaRPr>
          </a:p>
        </p:txBody>
      </p:sp>
      <p:sp>
        <p:nvSpPr>
          <p:cNvPr id="8" name="Rounded Rectangle 7"/>
          <p:cNvSpPr/>
          <p:nvPr/>
        </p:nvSpPr>
        <p:spPr bwMode="auto">
          <a:xfrm>
            <a:off x="5257800" y="34290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bg1"/>
                </a:solidFill>
                <a:effectLst/>
                <a:latin typeface="Gill Sans"/>
                <a:cs typeface="Gill Sans"/>
              </a:rPr>
              <a:t>shuffleJ</a:t>
            </a:r>
            <a:endParaRPr kumimoji="0" lang="en-US" sz="2000" b="0" i="0" u="none" strike="noStrike" cap="none" normalizeH="0" baseline="0" dirty="0">
              <a:ln>
                <a:noFill/>
              </a:ln>
              <a:solidFill>
                <a:schemeClr val="bg1"/>
              </a:solidFill>
              <a:effectLst/>
              <a:latin typeface="Gill Sans"/>
              <a:cs typeface="Gill Sans"/>
            </a:endParaRPr>
          </a:p>
        </p:txBody>
      </p:sp>
      <p:sp>
        <p:nvSpPr>
          <p:cNvPr id="9" name="Rounded Rectangle 8"/>
          <p:cNvSpPr/>
          <p:nvPr/>
        </p:nvSpPr>
        <p:spPr bwMode="auto">
          <a:xfrm>
            <a:off x="6248400" y="25146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err="1">
                <a:solidFill>
                  <a:schemeClr val="bg1"/>
                </a:solidFill>
                <a:latin typeface="Gill Sans"/>
                <a:cs typeface="Gill Sans"/>
              </a:rPr>
              <a:t>hashJ</a:t>
            </a:r>
            <a:endParaRPr kumimoji="0" lang="en-US" sz="2000" b="0" i="0" u="none" strike="noStrike" cap="none" normalizeH="0" baseline="0" dirty="0">
              <a:ln>
                <a:noFill/>
              </a:ln>
              <a:solidFill>
                <a:schemeClr val="bg1"/>
              </a:solidFill>
              <a:effectLst/>
              <a:latin typeface="Gill Sans"/>
              <a:cs typeface="Gill Sans"/>
            </a:endParaRPr>
          </a:p>
        </p:txBody>
      </p:sp>
      <p:sp>
        <p:nvSpPr>
          <p:cNvPr id="10" name="Rectangle 9"/>
          <p:cNvSpPr/>
          <p:nvPr/>
        </p:nvSpPr>
        <p:spPr bwMode="auto">
          <a:xfrm>
            <a:off x="58674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big2</a:t>
            </a:r>
            <a:endParaRPr kumimoji="0" lang="en-US" sz="2000" b="0" i="0" u="none" strike="noStrike" cap="none" normalizeH="0" baseline="0" dirty="0">
              <a:ln>
                <a:noFill/>
              </a:ln>
              <a:solidFill>
                <a:schemeClr val="bg2"/>
              </a:solidFill>
              <a:effectLst/>
              <a:latin typeface="Gill Sans"/>
              <a:cs typeface="Gill Sans"/>
            </a:endParaRPr>
          </a:p>
        </p:txBody>
      </p:sp>
      <p:sp>
        <p:nvSpPr>
          <p:cNvPr id="11" name="Rectangle 10"/>
          <p:cNvSpPr/>
          <p:nvPr/>
        </p:nvSpPr>
        <p:spPr bwMode="auto">
          <a:xfrm>
            <a:off x="74676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small</a:t>
            </a:r>
            <a:endParaRPr kumimoji="0" lang="en-US" sz="2000" b="0" i="0" u="none" strike="noStrike" cap="none" normalizeH="0" baseline="0" dirty="0">
              <a:ln>
                <a:noFill/>
              </a:ln>
              <a:solidFill>
                <a:schemeClr val="bg2"/>
              </a:solidFill>
              <a:effectLst/>
              <a:latin typeface="Gill Sans"/>
              <a:cs typeface="Gill Sans"/>
            </a:endParaRPr>
          </a:p>
        </p:txBody>
      </p:sp>
      <p:sp>
        <p:nvSpPr>
          <p:cNvPr id="14" name="Rounded Rectangle 13"/>
          <p:cNvSpPr/>
          <p:nvPr/>
        </p:nvSpPr>
        <p:spPr bwMode="auto">
          <a:xfrm>
            <a:off x="6248400" y="1676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1"/>
                </a:solidFill>
                <a:latin typeface="Gill Sans"/>
                <a:cs typeface="Gill Sans"/>
              </a:rPr>
              <a:t>sink</a:t>
            </a:r>
            <a:endParaRPr kumimoji="0" lang="en-US" sz="2000" b="0" i="0" u="none" strike="noStrike" cap="none" normalizeH="0" baseline="0" dirty="0">
              <a:ln>
                <a:noFill/>
              </a:ln>
              <a:solidFill>
                <a:schemeClr val="bg1"/>
              </a:solidFill>
              <a:effectLst/>
              <a:latin typeface="Gill Sans"/>
              <a:cs typeface="Gill Sans"/>
            </a:endParaRPr>
          </a:p>
        </p:txBody>
      </p:sp>
      <p:cxnSp>
        <p:nvCxnSpPr>
          <p:cNvPr id="16" name="Straight Arrow Connector 15"/>
          <p:cNvCxnSpPr>
            <a:stCxn id="5" idx="0"/>
            <a:endCxn id="19" idx="2"/>
          </p:cNvCxnSpPr>
          <p:nvPr/>
        </p:nvCxnSpPr>
        <p:spPr bwMode="auto">
          <a:xfrm flipV="1">
            <a:off x="51435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0" idx="0"/>
            <a:endCxn id="22" idx="2"/>
          </p:cNvCxnSpPr>
          <p:nvPr/>
        </p:nvCxnSpPr>
        <p:spPr bwMode="auto">
          <a:xfrm flipV="1">
            <a:off x="63627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8" idx="0"/>
            <a:endCxn id="9" idx="2"/>
          </p:cNvCxnSpPr>
          <p:nvPr/>
        </p:nvCxnSpPr>
        <p:spPr bwMode="auto">
          <a:xfrm flipV="1">
            <a:off x="5753100" y="3048000"/>
            <a:ext cx="990600" cy="381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1" idx="0"/>
            <a:endCxn id="9" idx="2"/>
          </p:cNvCxnSpPr>
          <p:nvPr/>
        </p:nvCxnSpPr>
        <p:spPr bwMode="auto">
          <a:xfrm flipH="1" flipV="1">
            <a:off x="6743700" y="3048000"/>
            <a:ext cx="1219200" cy="2819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9" idx="0"/>
            <a:endCxn id="14" idx="2"/>
          </p:cNvCxnSpPr>
          <p:nvPr/>
        </p:nvCxnSpPr>
        <p:spPr bwMode="auto">
          <a:xfrm flipV="1">
            <a:off x="6743700" y="2209800"/>
            <a:ext cx="0" cy="3048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19" name="Rounded Rectangle 18"/>
          <p:cNvSpPr/>
          <p:nvPr/>
        </p:nvSpPr>
        <p:spPr bwMode="auto">
          <a:xfrm>
            <a:off x="4648200" y="5105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scan</a:t>
            </a:r>
          </a:p>
        </p:txBody>
      </p:sp>
      <p:sp>
        <p:nvSpPr>
          <p:cNvPr id="22" name="Rounded Rectangle 21"/>
          <p:cNvSpPr/>
          <p:nvPr/>
        </p:nvSpPr>
        <p:spPr bwMode="auto">
          <a:xfrm>
            <a:off x="5867400" y="5105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scan</a:t>
            </a:r>
          </a:p>
        </p:txBody>
      </p:sp>
      <p:cxnSp>
        <p:nvCxnSpPr>
          <p:cNvPr id="29" name="Straight Arrow Connector 28"/>
          <p:cNvCxnSpPr>
            <a:stCxn id="19" idx="0"/>
            <a:endCxn id="8" idx="2"/>
          </p:cNvCxnSpPr>
          <p:nvPr/>
        </p:nvCxnSpPr>
        <p:spPr bwMode="auto">
          <a:xfrm flipV="1">
            <a:off x="5143500" y="3962400"/>
            <a:ext cx="609600" cy="1143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22" idx="0"/>
            <a:endCxn id="8" idx="2"/>
          </p:cNvCxnSpPr>
          <p:nvPr/>
        </p:nvCxnSpPr>
        <p:spPr bwMode="auto">
          <a:xfrm flipH="1" flipV="1">
            <a:off x="5753100" y="3962400"/>
            <a:ext cx="609600" cy="1143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457200" y="4800600"/>
            <a:ext cx="2971800" cy="461665"/>
          </a:xfrm>
          <a:prstGeom prst="rect">
            <a:avLst/>
          </a:prstGeom>
          <a:noFill/>
        </p:spPr>
        <p:txBody>
          <a:bodyPr wrap="square" rtlCol="0">
            <a:spAutoFit/>
          </a:bodyPr>
          <a:lstStyle/>
          <a:p>
            <a:r>
              <a:rPr lang="en-US" sz="2400" b="0" dirty="0">
                <a:solidFill>
                  <a:schemeClr val="bg2"/>
                </a:solidFill>
                <a:latin typeface="Gill Sans"/>
                <a:cs typeface="Gill Sans"/>
              </a:rPr>
              <a:t>Build logical plan</a:t>
            </a:r>
          </a:p>
        </p:txBody>
      </p:sp>
      <p:sp>
        <p:nvSpPr>
          <p:cNvPr id="31" name="TextBox 30"/>
          <p:cNvSpPr txBox="1"/>
          <p:nvPr/>
        </p:nvSpPr>
        <p:spPr>
          <a:xfrm>
            <a:off x="457200" y="5253335"/>
            <a:ext cx="3276600" cy="461665"/>
          </a:xfrm>
          <a:prstGeom prst="rect">
            <a:avLst/>
          </a:prstGeom>
          <a:noFill/>
        </p:spPr>
        <p:txBody>
          <a:bodyPr wrap="square" rtlCol="0">
            <a:spAutoFit/>
          </a:bodyPr>
          <a:lstStyle/>
          <a:p>
            <a:r>
              <a:rPr lang="en-US" sz="2400" b="0" dirty="0">
                <a:solidFill>
                  <a:schemeClr val="bg2"/>
                </a:solidFill>
                <a:latin typeface="Gill Sans"/>
                <a:cs typeface="Gill Sans"/>
              </a:rPr>
              <a:t>Optimize logical plan</a:t>
            </a:r>
          </a:p>
        </p:txBody>
      </p:sp>
      <p:sp>
        <p:nvSpPr>
          <p:cNvPr id="33" name="TextBox 32"/>
          <p:cNvSpPr txBox="1"/>
          <p:nvPr/>
        </p:nvSpPr>
        <p:spPr>
          <a:xfrm>
            <a:off x="457200" y="5710535"/>
            <a:ext cx="3276600" cy="461665"/>
          </a:xfrm>
          <a:prstGeom prst="rect">
            <a:avLst/>
          </a:prstGeom>
          <a:noFill/>
        </p:spPr>
        <p:txBody>
          <a:bodyPr wrap="square" rtlCol="0">
            <a:spAutoFit/>
          </a:bodyPr>
          <a:lstStyle/>
          <a:p>
            <a:r>
              <a:rPr lang="en-US" sz="2400" b="0" dirty="0">
                <a:solidFill>
                  <a:srgbClr val="FF0000"/>
                </a:solidFill>
                <a:latin typeface="Gill Sans"/>
                <a:cs typeface="Gill Sans"/>
              </a:rPr>
              <a:t>Select physical plan</a:t>
            </a:r>
          </a:p>
        </p:txBody>
      </p:sp>
      <p:sp>
        <p:nvSpPr>
          <p:cNvPr id="2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Putting Everything Together</a:t>
            </a:r>
          </a:p>
        </p:txBody>
      </p:sp>
      <p:sp>
        <p:nvSpPr>
          <p:cNvPr id="25" name="TextBox 24"/>
          <p:cNvSpPr txBox="1"/>
          <p:nvPr/>
        </p:nvSpPr>
        <p:spPr>
          <a:xfrm>
            <a:off x="495597" y="1447800"/>
            <a:ext cx="3847803" cy="1600438"/>
          </a:xfrm>
          <a:prstGeom prst="rect">
            <a:avLst/>
          </a:prstGeom>
          <a:noFill/>
        </p:spPr>
        <p:txBody>
          <a:bodyPr wrap="none" rtlCol="0">
            <a:spAutoFit/>
          </a:bodyPr>
          <a:lstStyle/>
          <a:p>
            <a:r>
              <a:rPr lang="en-US" sz="1400" b="0" dirty="0">
                <a:solidFill>
                  <a:schemeClr val="bg1"/>
                </a:solidFill>
                <a:latin typeface="Andale Mono"/>
                <a:cs typeface="Andale Mono"/>
              </a:rPr>
              <a:t>SELECT big1.fx, big2.fy, </a:t>
            </a:r>
            <a:r>
              <a:rPr lang="en-US" sz="1400" b="0" dirty="0" err="1">
                <a:solidFill>
                  <a:schemeClr val="bg1"/>
                </a:solidFill>
                <a:latin typeface="Andale Mono"/>
                <a:cs typeface="Andale Mono"/>
              </a:rPr>
              <a:t>small.fz</a:t>
            </a:r>
            <a:endParaRPr lang="en-US" sz="1400" b="0" dirty="0">
              <a:solidFill>
                <a:schemeClr val="bg1"/>
              </a:solidFill>
              <a:latin typeface="Andale Mono"/>
              <a:cs typeface="Andale Mono"/>
            </a:endParaRPr>
          </a:p>
          <a:p>
            <a:r>
              <a:rPr lang="en-US" sz="1400" b="0" dirty="0">
                <a:solidFill>
                  <a:schemeClr val="bg1"/>
                </a:solidFill>
                <a:latin typeface="Andale Mono"/>
                <a:cs typeface="Andale Mono"/>
              </a:rPr>
              <a:t>FROM big1</a:t>
            </a:r>
          </a:p>
          <a:p>
            <a:r>
              <a:rPr lang="en-US" sz="1400" b="0" dirty="0">
                <a:solidFill>
                  <a:schemeClr val="bg1"/>
                </a:solidFill>
                <a:latin typeface="Andale Mono"/>
                <a:cs typeface="Andale Mono"/>
              </a:rPr>
              <a:t>JOIN big2 ON big1.id1 = big2.id1</a:t>
            </a:r>
          </a:p>
          <a:p>
            <a:r>
              <a:rPr lang="en-US" sz="1400" b="0" dirty="0">
                <a:solidFill>
                  <a:schemeClr val="bg1"/>
                </a:solidFill>
                <a:latin typeface="Andale Mono"/>
                <a:cs typeface="Andale Mono"/>
              </a:rPr>
              <a:t>JOIN small ON big1.id2 = small.id2</a:t>
            </a:r>
          </a:p>
          <a:p>
            <a:r>
              <a:rPr lang="en-US" sz="1400" b="0" dirty="0">
                <a:solidFill>
                  <a:schemeClr val="bg1"/>
                </a:solidFill>
                <a:latin typeface="Andale Mono"/>
                <a:cs typeface="Andale Mono"/>
              </a:rPr>
              <a:t>WHERE big1.fx = 2015 AND</a:t>
            </a:r>
            <a:br>
              <a:rPr lang="en-US" sz="1400" b="0" dirty="0">
                <a:solidFill>
                  <a:schemeClr val="bg1"/>
                </a:solidFill>
                <a:latin typeface="Andale Mono"/>
                <a:cs typeface="Andale Mono"/>
              </a:rPr>
            </a:br>
            <a:r>
              <a:rPr lang="en-US" sz="1400" b="0" dirty="0">
                <a:solidFill>
                  <a:schemeClr val="bg1"/>
                </a:solidFill>
                <a:latin typeface="Andale Mono"/>
                <a:cs typeface="Andale Mono"/>
              </a:rPr>
              <a:t>      big2.f1 &lt; 40 AND</a:t>
            </a:r>
            <a:br>
              <a:rPr lang="en-US" sz="1400" b="0" dirty="0">
                <a:solidFill>
                  <a:schemeClr val="bg1"/>
                </a:solidFill>
                <a:latin typeface="Andale Mono"/>
                <a:cs typeface="Andale Mono"/>
              </a:rPr>
            </a:br>
            <a:r>
              <a:rPr lang="en-US" sz="1400" b="0" dirty="0">
                <a:solidFill>
                  <a:schemeClr val="bg1"/>
                </a:solidFill>
                <a:latin typeface="Andale Mono"/>
                <a:cs typeface="Andale Mono"/>
              </a:rPr>
              <a:t>      big2.f2 &gt; 2;</a:t>
            </a:r>
          </a:p>
        </p:txBody>
      </p:sp>
    </p:spTree>
    <p:extLst>
      <p:ext uri="{BB962C8B-B14F-4D97-AF65-F5344CB8AC3E}">
        <p14:creationId xmlns:p14="http://schemas.microsoft.com/office/powerpoint/2010/main" val="156330277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4495800" y="3733800"/>
            <a:ext cx="2514600" cy="2362200"/>
          </a:xfrm>
          <a:prstGeom prst="rect">
            <a:avLst/>
          </a:prstGeom>
          <a:noFill/>
          <a:ln>
            <a:solidFill>
              <a:schemeClr val="bg1"/>
            </a:solidFill>
            <a:prstDash val="dash"/>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bg2"/>
              </a:solidFill>
              <a:effectLst/>
              <a:latin typeface="Gill Sans"/>
              <a:cs typeface="Gill Sans"/>
            </a:endParaRPr>
          </a:p>
        </p:txBody>
      </p:sp>
      <p:sp>
        <p:nvSpPr>
          <p:cNvPr id="23" name="Rectangle 22"/>
          <p:cNvSpPr/>
          <p:nvPr/>
        </p:nvSpPr>
        <p:spPr bwMode="auto">
          <a:xfrm>
            <a:off x="4495800" y="3276600"/>
            <a:ext cx="2514600" cy="381000"/>
          </a:xfrm>
          <a:prstGeom prst="rect">
            <a:avLst/>
          </a:prstGeom>
          <a:noFill/>
          <a:ln>
            <a:solidFill>
              <a:schemeClr val="bg1"/>
            </a:solidFill>
            <a:prstDash val="dash"/>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bg2"/>
              </a:solidFill>
              <a:effectLst/>
              <a:latin typeface="Gill Sans"/>
              <a:cs typeface="Gill Sans"/>
            </a:endParaRPr>
          </a:p>
        </p:txBody>
      </p:sp>
      <p:sp>
        <p:nvSpPr>
          <p:cNvPr id="25" name="Rectangle 24"/>
          <p:cNvSpPr/>
          <p:nvPr/>
        </p:nvSpPr>
        <p:spPr bwMode="auto">
          <a:xfrm>
            <a:off x="5486400" y="1600200"/>
            <a:ext cx="2514600" cy="1600200"/>
          </a:xfrm>
          <a:prstGeom prst="rect">
            <a:avLst/>
          </a:prstGeom>
          <a:noFill/>
          <a:ln>
            <a:solidFill>
              <a:schemeClr val="bg1"/>
            </a:solidFill>
            <a:prstDash val="dash"/>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bg2"/>
              </a:solidFill>
              <a:effectLst/>
              <a:latin typeface="Gill Sans"/>
              <a:cs typeface="Gill Sans"/>
            </a:endParaRPr>
          </a:p>
        </p:txBody>
      </p:sp>
      <p:sp>
        <p:nvSpPr>
          <p:cNvPr id="5" name="Rectangle 4"/>
          <p:cNvSpPr/>
          <p:nvPr/>
        </p:nvSpPr>
        <p:spPr bwMode="auto">
          <a:xfrm>
            <a:off x="46482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big1</a:t>
            </a:r>
            <a:endParaRPr kumimoji="0" lang="en-US" sz="2000" b="0" i="0" u="none" strike="noStrike" cap="none" normalizeH="0" baseline="0" dirty="0">
              <a:ln>
                <a:noFill/>
              </a:ln>
              <a:solidFill>
                <a:schemeClr val="bg2"/>
              </a:solidFill>
              <a:effectLst/>
              <a:latin typeface="Gill Sans"/>
              <a:cs typeface="Gill Sans"/>
            </a:endParaRPr>
          </a:p>
        </p:txBody>
      </p:sp>
      <p:sp>
        <p:nvSpPr>
          <p:cNvPr id="8" name="Rounded Rectangle 7"/>
          <p:cNvSpPr/>
          <p:nvPr/>
        </p:nvSpPr>
        <p:spPr bwMode="auto">
          <a:xfrm>
            <a:off x="5257800" y="34290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bg1"/>
                </a:solidFill>
                <a:effectLst/>
                <a:latin typeface="Gill Sans"/>
                <a:cs typeface="Gill Sans"/>
              </a:rPr>
              <a:t>shuffleJ</a:t>
            </a:r>
            <a:endParaRPr kumimoji="0" lang="en-US" sz="2000" b="0" i="0" u="none" strike="noStrike" cap="none" normalizeH="0" baseline="0" dirty="0">
              <a:ln>
                <a:noFill/>
              </a:ln>
              <a:solidFill>
                <a:schemeClr val="bg1"/>
              </a:solidFill>
              <a:effectLst/>
              <a:latin typeface="Gill Sans"/>
              <a:cs typeface="Gill Sans"/>
            </a:endParaRPr>
          </a:p>
        </p:txBody>
      </p:sp>
      <p:sp>
        <p:nvSpPr>
          <p:cNvPr id="9" name="Rounded Rectangle 8"/>
          <p:cNvSpPr/>
          <p:nvPr/>
        </p:nvSpPr>
        <p:spPr bwMode="auto">
          <a:xfrm>
            <a:off x="6248400" y="25146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err="1">
                <a:solidFill>
                  <a:schemeClr val="bg1"/>
                </a:solidFill>
                <a:latin typeface="Gill Sans"/>
                <a:cs typeface="Gill Sans"/>
              </a:rPr>
              <a:t>hashJ</a:t>
            </a:r>
            <a:endParaRPr kumimoji="0" lang="en-US" sz="2000" b="0" i="0" u="none" strike="noStrike" cap="none" normalizeH="0" baseline="0" dirty="0">
              <a:ln>
                <a:noFill/>
              </a:ln>
              <a:solidFill>
                <a:schemeClr val="bg1"/>
              </a:solidFill>
              <a:effectLst/>
              <a:latin typeface="Gill Sans"/>
              <a:cs typeface="Gill Sans"/>
            </a:endParaRPr>
          </a:p>
        </p:txBody>
      </p:sp>
      <p:sp>
        <p:nvSpPr>
          <p:cNvPr id="10" name="Rectangle 9"/>
          <p:cNvSpPr/>
          <p:nvPr/>
        </p:nvSpPr>
        <p:spPr bwMode="auto">
          <a:xfrm>
            <a:off x="58674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big2</a:t>
            </a:r>
            <a:endParaRPr kumimoji="0" lang="en-US" sz="2000" b="0" i="0" u="none" strike="noStrike" cap="none" normalizeH="0" baseline="0" dirty="0">
              <a:ln>
                <a:noFill/>
              </a:ln>
              <a:solidFill>
                <a:schemeClr val="bg2"/>
              </a:solidFill>
              <a:effectLst/>
              <a:latin typeface="Gill Sans"/>
              <a:cs typeface="Gill Sans"/>
            </a:endParaRPr>
          </a:p>
        </p:txBody>
      </p:sp>
      <p:sp>
        <p:nvSpPr>
          <p:cNvPr id="11" name="Rectangle 10"/>
          <p:cNvSpPr/>
          <p:nvPr/>
        </p:nvSpPr>
        <p:spPr bwMode="auto">
          <a:xfrm>
            <a:off x="74676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small</a:t>
            </a:r>
            <a:endParaRPr kumimoji="0" lang="en-US" sz="2000" b="0" i="0" u="none" strike="noStrike" cap="none" normalizeH="0" baseline="0" dirty="0">
              <a:ln>
                <a:noFill/>
              </a:ln>
              <a:solidFill>
                <a:schemeClr val="bg2"/>
              </a:solidFill>
              <a:effectLst/>
              <a:latin typeface="Gill Sans"/>
              <a:cs typeface="Gill Sans"/>
            </a:endParaRPr>
          </a:p>
        </p:txBody>
      </p:sp>
      <p:sp>
        <p:nvSpPr>
          <p:cNvPr id="14" name="Rounded Rectangle 13"/>
          <p:cNvSpPr/>
          <p:nvPr/>
        </p:nvSpPr>
        <p:spPr bwMode="auto">
          <a:xfrm>
            <a:off x="6248400" y="1676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1"/>
                </a:solidFill>
                <a:latin typeface="Gill Sans"/>
                <a:cs typeface="Gill Sans"/>
              </a:rPr>
              <a:t>sink</a:t>
            </a:r>
            <a:endParaRPr kumimoji="0" lang="en-US" sz="2000" b="0" i="0" u="none" strike="noStrike" cap="none" normalizeH="0" baseline="0" dirty="0">
              <a:ln>
                <a:noFill/>
              </a:ln>
              <a:solidFill>
                <a:schemeClr val="bg1"/>
              </a:solidFill>
              <a:effectLst/>
              <a:latin typeface="Gill Sans"/>
              <a:cs typeface="Gill Sans"/>
            </a:endParaRPr>
          </a:p>
        </p:txBody>
      </p:sp>
      <p:cxnSp>
        <p:nvCxnSpPr>
          <p:cNvPr id="16" name="Straight Arrow Connector 15"/>
          <p:cNvCxnSpPr>
            <a:stCxn id="5" idx="0"/>
            <a:endCxn id="19" idx="2"/>
          </p:cNvCxnSpPr>
          <p:nvPr/>
        </p:nvCxnSpPr>
        <p:spPr bwMode="auto">
          <a:xfrm flipV="1">
            <a:off x="51435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0" idx="0"/>
            <a:endCxn id="22" idx="2"/>
          </p:cNvCxnSpPr>
          <p:nvPr/>
        </p:nvCxnSpPr>
        <p:spPr bwMode="auto">
          <a:xfrm flipV="1">
            <a:off x="63627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8" idx="0"/>
            <a:endCxn id="9" idx="2"/>
          </p:cNvCxnSpPr>
          <p:nvPr/>
        </p:nvCxnSpPr>
        <p:spPr bwMode="auto">
          <a:xfrm flipV="1">
            <a:off x="5753100" y="3048000"/>
            <a:ext cx="990600" cy="381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1" idx="0"/>
            <a:endCxn id="9" idx="2"/>
          </p:cNvCxnSpPr>
          <p:nvPr/>
        </p:nvCxnSpPr>
        <p:spPr bwMode="auto">
          <a:xfrm flipH="1" flipV="1">
            <a:off x="6743700" y="3048000"/>
            <a:ext cx="1219200" cy="2819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9" idx="0"/>
            <a:endCxn id="14" idx="2"/>
          </p:cNvCxnSpPr>
          <p:nvPr/>
        </p:nvCxnSpPr>
        <p:spPr bwMode="auto">
          <a:xfrm flipV="1">
            <a:off x="6743700" y="2209800"/>
            <a:ext cx="0" cy="3048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19" name="Rounded Rectangle 18"/>
          <p:cNvSpPr/>
          <p:nvPr/>
        </p:nvSpPr>
        <p:spPr bwMode="auto">
          <a:xfrm>
            <a:off x="4648200" y="5105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scan</a:t>
            </a:r>
          </a:p>
        </p:txBody>
      </p:sp>
      <p:sp>
        <p:nvSpPr>
          <p:cNvPr id="22" name="Rounded Rectangle 21"/>
          <p:cNvSpPr/>
          <p:nvPr/>
        </p:nvSpPr>
        <p:spPr bwMode="auto">
          <a:xfrm>
            <a:off x="5867400" y="5105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scan</a:t>
            </a:r>
          </a:p>
        </p:txBody>
      </p:sp>
      <p:cxnSp>
        <p:nvCxnSpPr>
          <p:cNvPr id="29" name="Straight Arrow Connector 28"/>
          <p:cNvCxnSpPr>
            <a:stCxn id="19" idx="0"/>
            <a:endCxn id="8" idx="2"/>
          </p:cNvCxnSpPr>
          <p:nvPr/>
        </p:nvCxnSpPr>
        <p:spPr bwMode="auto">
          <a:xfrm flipV="1">
            <a:off x="5143500" y="3962400"/>
            <a:ext cx="609600" cy="1143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22" idx="0"/>
            <a:endCxn id="8" idx="2"/>
          </p:cNvCxnSpPr>
          <p:nvPr/>
        </p:nvCxnSpPr>
        <p:spPr bwMode="auto">
          <a:xfrm flipH="1" flipV="1">
            <a:off x="5753100" y="3962400"/>
            <a:ext cx="609600" cy="1143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457200" y="4800600"/>
            <a:ext cx="2971800" cy="461665"/>
          </a:xfrm>
          <a:prstGeom prst="rect">
            <a:avLst/>
          </a:prstGeom>
          <a:noFill/>
        </p:spPr>
        <p:txBody>
          <a:bodyPr wrap="square" rtlCol="0">
            <a:spAutoFit/>
          </a:bodyPr>
          <a:lstStyle/>
          <a:p>
            <a:r>
              <a:rPr lang="en-US" sz="2400" b="0" dirty="0">
                <a:solidFill>
                  <a:schemeClr val="bg2"/>
                </a:solidFill>
                <a:latin typeface="Gill Sans"/>
                <a:cs typeface="Gill Sans"/>
              </a:rPr>
              <a:t>Build logical plan</a:t>
            </a:r>
          </a:p>
        </p:txBody>
      </p:sp>
      <p:sp>
        <p:nvSpPr>
          <p:cNvPr id="27" name="TextBox 26"/>
          <p:cNvSpPr txBox="1"/>
          <p:nvPr/>
        </p:nvSpPr>
        <p:spPr>
          <a:xfrm>
            <a:off x="457200" y="5253335"/>
            <a:ext cx="3276600" cy="461665"/>
          </a:xfrm>
          <a:prstGeom prst="rect">
            <a:avLst/>
          </a:prstGeom>
          <a:noFill/>
        </p:spPr>
        <p:txBody>
          <a:bodyPr wrap="square" rtlCol="0">
            <a:spAutoFit/>
          </a:bodyPr>
          <a:lstStyle/>
          <a:p>
            <a:r>
              <a:rPr lang="en-US" sz="2400" b="0" dirty="0">
                <a:solidFill>
                  <a:schemeClr val="bg2"/>
                </a:solidFill>
                <a:latin typeface="Gill Sans"/>
                <a:cs typeface="Gill Sans"/>
              </a:rPr>
              <a:t>Optimize logical plan</a:t>
            </a:r>
          </a:p>
        </p:txBody>
      </p:sp>
      <p:sp>
        <p:nvSpPr>
          <p:cNvPr id="28" name="TextBox 27"/>
          <p:cNvSpPr txBox="1"/>
          <p:nvPr/>
        </p:nvSpPr>
        <p:spPr>
          <a:xfrm>
            <a:off x="457200" y="5710535"/>
            <a:ext cx="3276600" cy="461665"/>
          </a:xfrm>
          <a:prstGeom prst="rect">
            <a:avLst/>
          </a:prstGeom>
          <a:noFill/>
        </p:spPr>
        <p:txBody>
          <a:bodyPr wrap="square" rtlCol="0">
            <a:spAutoFit/>
          </a:bodyPr>
          <a:lstStyle/>
          <a:p>
            <a:r>
              <a:rPr lang="en-US" sz="2400" b="0" dirty="0">
                <a:solidFill>
                  <a:srgbClr val="FF0000"/>
                </a:solidFill>
                <a:latin typeface="Gill Sans"/>
                <a:cs typeface="Gill Sans"/>
              </a:rPr>
              <a:t>Select physical plan</a:t>
            </a:r>
          </a:p>
        </p:txBody>
      </p:sp>
      <p:sp>
        <p:nvSpPr>
          <p:cNvPr id="31" name="TextBox 30"/>
          <p:cNvSpPr txBox="1"/>
          <p:nvPr/>
        </p:nvSpPr>
        <p:spPr>
          <a:xfrm>
            <a:off x="3657600" y="3657600"/>
            <a:ext cx="762000" cy="461665"/>
          </a:xfrm>
          <a:prstGeom prst="rect">
            <a:avLst/>
          </a:prstGeom>
          <a:noFill/>
        </p:spPr>
        <p:txBody>
          <a:bodyPr wrap="square" rtlCol="0">
            <a:spAutoFit/>
          </a:bodyPr>
          <a:lstStyle/>
          <a:p>
            <a:pPr algn="r"/>
            <a:r>
              <a:rPr lang="en-US" sz="2400" b="0" dirty="0">
                <a:solidFill>
                  <a:schemeClr val="bg2"/>
                </a:solidFill>
                <a:latin typeface="Gill Sans"/>
                <a:cs typeface="Gill Sans"/>
              </a:rPr>
              <a:t>Map</a:t>
            </a:r>
          </a:p>
        </p:txBody>
      </p:sp>
      <p:sp>
        <p:nvSpPr>
          <p:cNvPr id="33" name="TextBox 32"/>
          <p:cNvSpPr txBox="1"/>
          <p:nvPr/>
        </p:nvSpPr>
        <p:spPr>
          <a:xfrm>
            <a:off x="3352800" y="3200400"/>
            <a:ext cx="1143000" cy="461665"/>
          </a:xfrm>
          <a:prstGeom prst="rect">
            <a:avLst/>
          </a:prstGeom>
          <a:noFill/>
        </p:spPr>
        <p:txBody>
          <a:bodyPr wrap="square" rtlCol="0">
            <a:spAutoFit/>
          </a:bodyPr>
          <a:lstStyle/>
          <a:p>
            <a:pPr algn="r"/>
            <a:r>
              <a:rPr lang="en-US" sz="2400" b="0" dirty="0">
                <a:solidFill>
                  <a:schemeClr val="bg2"/>
                </a:solidFill>
                <a:latin typeface="Gill Sans"/>
                <a:cs typeface="Gill Sans"/>
              </a:rPr>
              <a:t>Reduce</a:t>
            </a:r>
          </a:p>
        </p:txBody>
      </p:sp>
      <p:sp>
        <p:nvSpPr>
          <p:cNvPr id="35" name="TextBox 34"/>
          <p:cNvSpPr txBox="1"/>
          <p:nvPr/>
        </p:nvSpPr>
        <p:spPr>
          <a:xfrm>
            <a:off x="4724400" y="2057400"/>
            <a:ext cx="762000" cy="461665"/>
          </a:xfrm>
          <a:prstGeom prst="rect">
            <a:avLst/>
          </a:prstGeom>
          <a:noFill/>
        </p:spPr>
        <p:txBody>
          <a:bodyPr wrap="square" rtlCol="0">
            <a:spAutoFit/>
          </a:bodyPr>
          <a:lstStyle/>
          <a:p>
            <a:pPr algn="r"/>
            <a:r>
              <a:rPr lang="en-US" sz="2400" b="0" dirty="0">
                <a:solidFill>
                  <a:schemeClr val="bg2"/>
                </a:solidFill>
                <a:latin typeface="Gill Sans"/>
                <a:cs typeface="Gill Sans"/>
              </a:rPr>
              <a:t>Map</a:t>
            </a:r>
          </a:p>
        </p:txBody>
      </p:sp>
      <p:sp>
        <p:nvSpPr>
          <p:cNvPr id="3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Putting Everything Together</a:t>
            </a:r>
          </a:p>
        </p:txBody>
      </p:sp>
      <p:sp>
        <p:nvSpPr>
          <p:cNvPr id="36" name="TextBox 35"/>
          <p:cNvSpPr txBox="1"/>
          <p:nvPr/>
        </p:nvSpPr>
        <p:spPr>
          <a:xfrm>
            <a:off x="495597" y="1447800"/>
            <a:ext cx="3847803" cy="1600438"/>
          </a:xfrm>
          <a:prstGeom prst="rect">
            <a:avLst/>
          </a:prstGeom>
          <a:noFill/>
        </p:spPr>
        <p:txBody>
          <a:bodyPr wrap="none" rtlCol="0">
            <a:spAutoFit/>
          </a:bodyPr>
          <a:lstStyle/>
          <a:p>
            <a:r>
              <a:rPr lang="en-US" sz="1400" b="0" dirty="0">
                <a:solidFill>
                  <a:schemeClr val="bg1"/>
                </a:solidFill>
                <a:latin typeface="Andale Mono"/>
                <a:cs typeface="Andale Mono"/>
              </a:rPr>
              <a:t>SELECT big1.fx, big2.fy, </a:t>
            </a:r>
            <a:r>
              <a:rPr lang="en-US" sz="1400" b="0" dirty="0" err="1">
                <a:solidFill>
                  <a:schemeClr val="bg1"/>
                </a:solidFill>
                <a:latin typeface="Andale Mono"/>
                <a:cs typeface="Andale Mono"/>
              </a:rPr>
              <a:t>small.fz</a:t>
            </a:r>
            <a:endParaRPr lang="en-US" sz="1400" b="0" dirty="0">
              <a:solidFill>
                <a:schemeClr val="bg1"/>
              </a:solidFill>
              <a:latin typeface="Andale Mono"/>
              <a:cs typeface="Andale Mono"/>
            </a:endParaRPr>
          </a:p>
          <a:p>
            <a:r>
              <a:rPr lang="en-US" sz="1400" b="0" dirty="0">
                <a:solidFill>
                  <a:schemeClr val="bg1"/>
                </a:solidFill>
                <a:latin typeface="Andale Mono"/>
                <a:cs typeface="Andale Mono"/>
              </a:rPr>
              <a:t>FROM big1</a:t>
            </a:r>
          </a:p>
          <a:p>
            <a:r>
              <a:rPr lang="en-US" sz="1400" b="0" dirty="0">
                <a:solidFill>
                  <a:schemeClr val="bg1"/>
                </a:solidFill>
                <a:latin typeface="Andale Mono"/>
                <a:cs typeface="Andale Mono"/>
              </a:rPr>
              <a:t>JOIN big2 ON big1.id1 = big2.id1</a:t>
            </a:r>
          </a:p>
          <a:p>
            <a:r>
              <a:rPr lang="en-US" sz="1400" b="0" dirty="0">
                <a:solidFill>
                  <a:schemeClr val="bg1"/>
                </a:solidFill>
                <a:latin typeface="Andale Mono"/>
                <a:cs typeface="Andale Mono"/>
              </a:rPr>
              <a:t>JOIN small ON big1.id2 = small.id2</a:t>
            </a:r>
          </a:p>
          <a:p>
            <a:r>
              <a:rPr lang="en-US" sz="1400" b="0" dirty="0">
                <a:solidFill>
                  <a:schemeClr val="bg1"/>
                </a:solidFill>
                <a:latin typeface="Andale Mono"/>
                <a:cs typeface="Andale Mono"/>
              </a:rPr>
              <a:t>WHERE big1.fx = 2015 AND</a:t>
            </a:r>
            <a:br>
              <a:rPr lang="en-US" sz="1400" b="0" dirty="0">
                <a:solidFill>
                  <a:schemeClr val="bg1"/>
                </a:solidFill>
                <a:latin typeface="Andale Mono"/>
                <a:cs typeface="Andale Mono"/>
              </a:rPr>
            </a:br>
            <a:r>
              <a:rPr lang="en-US" sz="1400" b="0" dirty="0">
                <a:solidFill>
                  <a:schemeClr val="bg1"/>
                </a:solidFill>
                <a:latin typeface="Andale Mono"/>
                <a:cs typeface="Andale Mono"/>
              </a:rPr>
              <a:t>      big2.f1 &lt; 40 AND</a:t>
            </a:r>
            <a:br>
              <a:rPr lang="en-US" sz="1400" b="0" dirty="0">
                <a:solidFill>
                  <a:schemeClr val="bg1"/>
                </a:solidFill>
                <a:latin typeface="Andale Mono"/>
                <a:cs typeface="Andale Mono"/>
              </a:rPr>
            </a:br>
            <a:r>
              <a:rPr lang="en-US" sz="1400" b="0" dirty="0">
                <a:solidFill>
                  <a:schemeClr val="bg1"/>
                </a:solidFill>
                <a:latin typeface="Andale Mono"/>
                <a:cs typeface="Andale Mono"/>
              </a:rPr>
              <a:t>      big2.f2 &gt; 2;</a:t>
            </a:r>
          </a:p>
        </p:txBody>
      </p:sp>
    </p:spTree>
    <p:extLst>
      <p:ext uri="{BB962C8B-B14F-4D97-AF65-F5344CB8AC3E}">
        <p14:creationId xmlns:p14="http://schemas.microsoft.com/office/powerpoint/2010/main" val="3814799854"/>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4495800" y="3733800"/>
            <a:ext cx="2514600" cy="2362200"/>
          </a:xfrm>
          <a:prstGeom prst="rect">
            <a:avLst/>
          </a:prstGeom>
          <a:noFill/>
          <a:ln>
            <a:solidFill>
              <a:schemeClr val="bg1"/>
            </a:solidFill>
            <a:prstDash val="dash"/>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bg2"/>
              </a:solidFill>
              <a:effectLst/>
              <a:latin typeface="Gill Sans"/>
              <a:cs typeface="Gill Sans"/>
            </a:endParaRPr>
          </a:p>
        </p:txBody>
      </p:sp>
      <p:sp>
        <p:nvSpPr>
          <p:cNvPr id="23" name="Rectangle 22"/>
          <p:cNvSpPr/>
          <p:nvPr/>
        </p:nvSpPr>
        <p:spPr bwMode="auto">
          <a:xfrm>
            <a:off x="4495800" y="1600200"/>
            <a:ext cx="4114800" cy="2057400"/>
          </a:xfrm>
          <a:prstGeom prst="rect">
            <a:avLst/>
          </a:prstGeom>
          <a:noFill/>
          <a:ln>
            <a:solidFill>
              <a:schemeClr val="bg1"/>
            </a:solidFill>
            <a:prstDash val="dash"/>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bg2"/>
              </a:solidFill>
              <a:effectLst/>
              <a:latin typeface="Gill Sans"/>
              <a:cs typeface="Gill Sans"/>
            </a:endParaRPr>
          </a:p>
        </p:txBody>
      </p:sp>
      <p:sp>
        <p:nvSpPr>
          <p:cNvPr id="4" name="TextBox 3"/>
          <p:cNvSpPr txBox="1"/>
          <p:nvPr/>
        </p:nvSpPr>
        <p:spPr>
          <a:xfrm>
            <a:off x="495597" y="1447800"/>
            <a:ext cx="3847803" cy="1600438"/>
          </a:xfrm>
          <a:prstGeom prst="rect">
            <a:avLst/>
          </a:prstGeom>
          <a:noFill/>
        </p:spPr>
        <p:txBody>
          <a:bodyPr wrap="none" rtlCol="0">
            <a:spAutoFit/>
          </a:bodyPr>
          <a:lstStyle/>
          <a:p>
            <a:r>
              <a:rPr lang="en-US" sz="1400" b="0" dirty="0">
                <a:solidFill>
                  <a:schemeClr val="bg1"/>
                </a:solidFill>
                <a:latin typeface="Andale Mono"/>
                <a:cs typeface="Andale Mono"/>
              </a:rPr>
              <a:t>SELECT big1.fx, big2.fy, </a:t>
            </a:r>
            <a:r>
              <a:rPr lang="en-US" sz="1400" b="0" dirty="0" err="1">
                <a:solidFill>
                  <a:schemeClr val="bg1"/>
                </a:solidFill>
                <a:latin typeface="Andale Mono"/>
                <a:cs typeface="Andale Mono"/>
              </a:rPr>
              <a:t>small.fz</a:t>
            </a:r>
            <a:endParaRPr lang="en-US" sz="1400" b="0" dirty="0">
              <a:solidFill>
                <a:schemeClr val="bg1"/>
              </a:solidFill>
              <a:latin typeface="Andale Mono"/>
              <a:cs typeface="Andale Mono"/>
            </a:endParaRPr>
          </a:p>
          <a:p>
            <a:r>
              <a:rPr lang="en-US" sz="1400" b="0" dirty="0">
                <a:solidFill>
                  <a:schemeClr val="bg1"/>
                </a:solidFill>
                <a:latin typeface="Andale Mono"/>
                <a:cs typeface="Andale Mono"/>
              </a:rPr>
              <a:t>FROM big1</a:t>
            </a:r>
          </a:p>
          <a:p>
            <a:r>
              <a:rPr lang="en-US" sz="1400" b="0" dirty="0">
                <a:solidFill>
                  <a:schemeClr val="bg1"/>
                </a:solidFill>
                <a:latin typeface="Andale Mono"/>
                <a:cs typeface="Andale Mono"/>
              </a:rPr>
              <a:t>JOIN big2 ON big1.id1 = big2.id1</a:t>
            </a:r>
          </a:p>
          <a:p>
            <a:r>
              <a:rPr lang="en-US" sz="1400" b="0" dirty="0">
                <a:solidFill>
                  <a:schemeClr val="bg1"/>
                </a:solidFill>
                <a:latin typeface="Andale Mono"/>
                <a:cs typeface="Andale Mono"/>
              </a:rPr>
              <a:t>JOIN small ON big1.id2 = small.id2</a:t>
            </a:r>
          </a:p>
          <a:p>
            <a:r>
              <a:rPr lang="en-US" sz="1400" b="0" dirty="0">
                <a:solidFill>
                  <a:schemeClr val="bg1"/>
                </a:solidFill>
                <a:latin typeface="Andale Mono"/>
                <a:cs typeface="Andale Mono"/>
              </a:rPr>
              <a:t>WHERE big1.fx = 2015 AND</a:t>
            </a:r>
            <a:br>
              <a:rPr lang="en-US" sz="1400" b="0" dirty="0">
                <a:solidFill>
                  <a:schemeClr val="bg1"/>
                </a:solidFill>
                <a:latin typeface="Andale Mono"/>
                <a:cs typeface="Andale Mono"/>
              </a:rPr>
            </a:br>
            <a:r>
              <a:rPr lang="en-US" sz="1400" b="0" dirty="0">
                <a:solidFill>
                  <a:schemeClr val="bg1"/>
                </a:solidFill>
                <a:latin typeface="Andale Mono"/>
                <a:cs typeface="Andale Mono"/>
              </a:rPr>
              <a:t>      big2.f1 &lt; 40 AND</a:t>
            </a:r>
            <a:br>
              <a:rPr lang="en-US" sz="1400" b="0" dirty="0">
                <a:solidFill>
                  <a:schemeClr val="bg1"/>
                </a:solidFill>
                <a:latin typeface="Andale Mono"/>
                <a:cs typeface="Andale Mono"/>
              </a:rPr>
            </a:br>
            <a:r>
              <a:rPr lang="en-US" sz="1400" b="0" dirty="0">
                <a:solidFill>
                  <a:schemeClr val="bg1"/>
                </a:solidFill>
                <a:latin typeface="Andale Mono"/>
                <a:cs typeface="Andale Mono"/>
              </a:rPr>
              <a:t>      big2.f2 &gt; 2;</a:t>
            </a:r>
          </a:p>
        </p:txBody>
      </p:sp>
      <p:sp>
        <p:nvSpPr>
          <p:cNvPr id="5" name="Rectangle 4"/>
          <p:cNvSpPr/>
          <p:nvPr/>
        </p:nvSpPr>
        <p:spPr bwMode="auto">
          <a:xfrm>
            <a:off x="46482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big1</a:t>
            </a:r>
            <a:endParaRPr kumimoji="0" lang="en-US" sz="2000" b="0" i="0" u="none" strike="noStrike" cap="none" normalizeH="0" baseline="0" dirty="0">
              <a:ln>
                <a:noFill/>
              </a:ln>
              <a:solidFill>
                <a:schemeClr val="bg2"/>
              </a:solidFill>
              <a:effectLst/>
              <a:latin typeface="Gill Sans"/>
              <a:cs typeface="Gill Sans"/>
            </a:endParaRPr>
          </a:p>
        </p:txBody>
      </p:sp>
      <p:sp>
        <p:nvSpPr>
          <p:cNvPr id="8" name="Rounded Rectangle 7"/>
          <p:cNvSpPr/>
          <p:nvPr/>
        </p:nvSpPr>
        <p:spPr bwMode="auto">
          <a:xfrm>
            <a:off x="5257800" y="34290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bg1"/>
                </a:solidFill>
                <a:effectLst/>
                <a:latin typeface="Gill Sans"/>
                <a:cs typeface="Gill Sans"/>
              </a:rPr>
              <a:t>shuffleJ</a:t>
            </a:r>
            <a:endParaRPr kumimoji="0" lang="en-US" sz="2000" b="0" i="0" u="none" strike="noStrike" cap="none" normalizeH="0" baseline="0" dirty="0">
              <a:ln>
                <a:noFill/>
              </a:ln>
              <a:solidFill>
                <a:schemeClr val="bg1"/>
              </a:solidFill>
              <a:effectLst/>
              <a:latin typeface="Gill Sans"/>
              <a:cs typeface="Gill Sans"/>
            </a:endParaRPr>
          </a:p>
        </p:txBody>
      </p:sp>
      <p:sp>
        <p:nvSpPr>
          <p:cNvPr id="9" name="Rounded Rectangle 8"/>
          <p:cNvSpPr/>
          <p:nvPr/>
        </p:nvSpPr>
        <p:spPr bwMode="auto">
          <a:xfrm>
            <a:off x="6248400" y="25146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err="1">
                <a:solidFill>
                  <a:schemeClr val="bg1"/>
                </a:solidFill>
                <a:latin typeface="Gill Sans"/>
                <a:cs typeface="Gill Sans"/>
              </a:rPr>
              <a:t>hashJ</a:t>
            </a:r>
            <a:endParaRPr kumimoji="0" lang="en-US" sz="2000" b="0" i="0" u="none" strike="noStrike" cap="none" normalizeH="0" baseline="0" dirty="0">
              <a:ln>
                <a:noFill/>
              </a:ln>
              <a:solidFill>
                <a:schemeClr val="bg1"/>
              </a:solidFill>
              <a:effectLst/>
              <a:latin typeface="Gill Sans"/>
              <a:cs typeface="Gill Sans"/>
            </a:endParaRPr>
          </a:p>
        </p:txBody>
      </p:sp>
      <p:sp>
        <p:nvSpPr>
          <p:cNvPr id="10" name="Rectangle 9"/>
          <p:cNvSpPr/>
          <p:nvPr/>
        </p:nvSpPr>
        <p:spPr bwMode="auto">
          <a:xfrm>
            <a:off x="58674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big2</a:t>
            </a:r>
            <a:endParaRPr kumimoji="0" lang="en-US" sz="2000" b="0" i="0" u="none" strike="noStrike" cap="none" normalizeH="0" baseline="0" dirty="0">
              <a:ln>
                <a:noFill/>
              </a:ln>
              <a:solidFill>
                <a:schemeClr val="bg2"/>
              </a:solidFill>
              <a:effectLst/>
              <a:latin typeface="Gill Sans"/>
              <a:cs typeface="Gill Sans"/>
            </a:endParaRPr>
          </a:p>
        </p:txBody>
      </p:sp>
      <p:sp>
        <p:nvSpPr>
          <p:cNvPr id="11" name="Rectangle 10"/>
          <p:cNvSpPr/>
          <p:nvPr/>
        </p:nvSpPr>
        <p:spPr bwMode="auto">
          <a:xfrm>
            <a:off x="7467600" y="5867400"/>
            <a:ext cx="990600" cy="5334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small</a:t>
            </a:r>
            <a:endParaRPr kumimoji="0" lang="en-US" sz="2000" b="0" i="0" u="none" strike="noStrike" cap="none" normalizeH="0" baseline="0" dirty="0">
              <a:ln>
                <a:noFill/>
              </a:ln>
              <a:solidFill>
                <a:schemeClr val="bg2"/>
              </a:solidFill>
              <a:effectLst/>
              <a:latin typeface="Gill Sans"/>
              <a:cs typeface="Gill Sans"/>
            </a:endParaRPr>
          </a:p>
        </p:txBody>
      </p:sp>
      <p:sp>
        <p:nvSpPr>
          <p:cNvPr id="14" name="Rounded Rectangle 13"/>
          <p:cNvSpPr/>
          <p:nvPr/>
        </p:nvSpPr>
        <p:spPr bwMode="auto">
          <a:xfrm>
            <a:off x="6248400" y="1676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1"/>
                </a:solidFill>
                <a:latin typeface="Gill Sans"/>
                <a:cs typeface="Gill Sans"/>
              </a:rPr>
              <a:t>sink</a:t>
            </a:r>
            <a:endParaRPr kumimoji="0" lang="en-US" sz="2000" b="0" i="0" u="none" strike="noStrike" cap="none" normalizeH="0" baseline="0" dirty="0">
              <a:ln>
                <a:noFill/>
              </a:ln>
              <a:solidFill>
                <a:schemeClr val="bg1"/>
              </a:solidFill>
              <a:effectLst/>
              <a:latin typeface="Gill Sans"/>
              <a:cs typeface="Gill Sans"/>
            </a:endParaRPr>
          </a:p>
        </p:txBody>
      </p:sp>
      <p:cxnSp>
        <p:nvCxnSpPr>
          <p:cNvPr id="16" name="Straight Arrow Connector 15"/>
          <p:cNvCxnSpPr>
            <a:stCxn id="5" idx="0"/>
            <a:endCxn id="19" idx="2"/>
          </p:cNvCxnSpPr>
          <p:nvPr/>
        </p:nvCxnSpPr>
        <p:spPr bwMode="auto">
          <a:xfrm flipV="1">
            <a:off x="51435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0" idx="0"/>
            <a:endCxn id="22" idx="2"/>
          </p:cNvCxnSpPr>
          <p:nvPr/>
        </p:nvCxnSpPr>
        <p:spPr bwMode="auto">
          <a:xfrm flipV="1">
            <a:off x="6362700" y="5638800"/>
            <a:ext cx="0" cy="2286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8" idx="0"/>
            <a:endCxn id="9" idx="2"/>
          </p:cNvCxnSpPr>
          <p:nvPr/>
        </p:nvCxnSpPr>
        <p:spPr bwMode="auto">
          <a:xfrm flipV="1">
            <a:off x="5753100" y="3048000"/>
            <a:ext cx="990600" cy="381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1" idx="0"/>
            <a:endCxn id="9" idx="2"/>
          </p:cNvCxnSpPr>
          <p:nvPr/>
        </p:nvCxnSpPr>
        <p:spPr bwMode="auto">
          <a:xfrm flipH="1" flipV="1">
            <a:off x="6743700" y="3048000"/>
            <a:ext cx="1219200" cy="28194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9" idx="0"/>
            <a:endCxn id="14" idx="2"/>
          </p:cNvCxnSpPr>
          <p:nvPr/>
        </p:nvCxnSpPr>
        <p:spPr bwMode="auto">
          <a:xfrm flipV="1">
            <a:off x="6743700" y="2209800"/>
            <a:ext cx="0" cy="3048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19" name="Rounded Rectangle 18"/>
          <p:cNvSpPr/>
          <p:nvPr/>
        </p:nvSpPr>
        <p:spPr bwMode="auto">
          <a:xfrm>
            <a:off x="4648200" y="5105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scan</a:t>
            </a:r>
          </a:p>
        </p:txBody>
      </p:sp>
      <p:sp>
        <p:nvSpPr>
          <p:cNvPr id="22" name="Rounded Rectangle 21"/>
          <p:cNvSpPr/>
          <p:nvPr/>
        </p:nvSpPr>
        <p:spPr bwMode="auto">
          <a:xfrm>
            <a:off x="5867400" y="5105400"/>
            <a:ext cx="9906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a:cs typeface="Gill Sans"/>
              </a:rPr>
              <a:t>scan</a:t>
            </a:r>
          </a:p>
        </p:txBody>
      </p:sp>
      <p:cxnSp>
        <p:nvCxnSpPr>
          <p:cNvPr id="29" name="Straight Arrow Connector 28"/>
          <p:cNvCxnSpPr>
            <a:stCxn id="19" idx="0"/>
            <a:endCxn id="8" idx="2"/>
          </p:cNvCxnSpPr>
          <p:nvPr/>
        </p:nvCxnSpPr>
        <p:spPr bwMode="auto">
          <a:xfrm flipV="1">
            <a:off x="5143500" y="3962400"/>
            <a:ext cx="609600" cy="1143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22" idx="0"/>
            <a:endCxn id="8" idx="2"/>
          </p:cNvCxnSpPr>
          <p:nvPr/>
        </p:nvCxnSpPr>
        <p:spPr bwMode="auto">
          <a:xfrm flipH="1" flipV="1">
            <a:off x="5753100" y="3962400"/>
            <a:ext cx="609600" cy="1143000"/>
          </a:xfrm>
          <a:prstGeom prst="straightConnector1">
            <a:avLst/>
          </a:prstGeom>
          <a:ln>
            <a:headEnd type="none" w="med" len="med"/>
            <a:tailEnd type="none"/>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457200" y="4800600"/>
            <a:ext cx="2971800" cy="461665"/>
          </a:xfrm>
          <a:prstGeom prst="rect">
            <a:avLst/>
          </a:prstGeom>
          <a:noFill/>
        </p:spPr>
        <p:txBody>
          <a:bodyPr wrap="square" rtlCol="0">
            <a:spAutoFit/>
          </a:bodyPr>
          <a:lstStyle/>
          <a:p>
            <a:r>
              <a:rPr lang="en-US" sz="2400" b="0" dirty="0">
                <a:solidFill>
                  <a:schemeClr val="bg2"/>
                </a:solidFill>
                <a:latin typeface="Gill Sans"/>
                <a:cs typeface="Gill Sans"/>
              </a:rPr>
              <a:t>Build logical plan</a:t>
            </a:r>
          </a:p>
        </p:txBody>
      </p:sp>
      <p:sp>
        <p:nvSpPr>
          <p:cNvPr id="27" name="TextBox 26"/>
          <p:cNvSpPr txBox="1"/>
          <p:nvPr/>
        </p:nvSpPr>
        <p:spPr>
          <a:xfrm>
            <a:off x="457200" y="5253335"/>
            <a:ext cx="3276600" cy="461665"/>
          </a:xfrm>
          <a:prstGeom prst="rect">
            <a:avLst/>
          </a:prstGeom>
          <a:noFill/>
        </p:spPr>
        <p:txBody>
          <a:bodyPr wrap="square" rtlCol="0">
            <a:spAutoFit/>
          </a:bodyPr>
          <a:lstStyle/>
          <a:p>
            <a:r>
              <a:rPr lang="en-US" sz="2400" b="0" dirty="0">
                <a:solidFill>
                  <a:schemeClr val="bg2"/>
                </a:solidFill>
                <a:latin typeface="Gill Sans"/>
                <a:cs typeface="Gill Sans"/>
              </a:rPr>
              <a:t>Optimize logical plan</a:t>
            </a:r>
          </a:p>
        </p:txBody>
      </p:sp>
      <p:sp>
        <p:nvSpPr>
          <p:cNvPr id="28" name="TextBox 27"/>
          <p:cNvSpPr txBox="1"/>
          <p:nvPr/>
        </p:nvSpPr>
        <p:spPr>
          <a:xfrm>
            <a:off x="457200" y="5710535"/>
            <a:ext cx="3276600" cy="461665"/>
          </a:xfrm>
          <a:prstGeom prst="rect">
            <a:avLst/>
          </a:prstGeom>
          <a:noFill/>
        </p:spPr>
        <p:txBody>
          <a:bodyPr wrap="square" rtlCol="0">
            <a:spAutoFit/>
          </a:bodyPr>
          <a:lstStyle/>
          <a:p>
            <a:r>
              <a:rPr lang="en-US" sz="2400" b="0" dirty="0">
                <a:solidFill>
                  <a:srgbClr val="FF0000"/>
                </a:solidFill>
                <a:latin typeface="Gill Sans"/>
                <a:cs typeface="Gill Sans"/>
              </a:rPr>
              <a:t>Select physical plan</a:t>
            </a:r>
          </a:p>
        </p:txBody>
      </p:sp>
      <p:sp>
        <p:nvSpPr>
          <p:cNvPr id="31" name="TextBox 30"/>
          <p:cNvSpPr txBox="1"/>
          <p:nvPr/>
        </p:nvSpPr>
        <p:spPr>
          <a:xfrm>
            <a:off x="3657600" y="3657600"/>
            <a:ext cx="762000" cy="461665"/>
          </a:xfrm>
          <a:prstGeom prst="rect">
            <a:avLst/>
          </a:prstGeom>
          <a:noFill/>
        </p:spPr>
        <p:txBody>
          <a:bodyPr wrap="square" rtlCol="0">
            <a:spAutoFit/>
          </a:bodyPr>
          <a:lstStyle/>
          <a:p>
            <a:pPr algn="r"/>
            <a:r>
              <a:rPr lang="en-US" sz="2400" b="0" dirty="0">
                <a:solidFill>
                  <a:schemeClr val="bg2"/>
                </a:solidFill>
                <a:latin typeface="Gill Sans"/>
                <a:cs typeface="Gill Sans"/>
              </a:rPr>
              <a:t>Map</a:t>
            </a:r>
          </a:p>
        </p:txBody>
      </p:sp>
      <p:sp>
        <p:nvSpPr>
          <p:cNvPr id="33" name="TextBox 32"/>
          <p:cNvSpPr txBox="1"/>
          <p:nvPr/>
        </p:nvSpPr>
        <p:spPr>
          <a:xfrm>
            <a:off x="3352800" y="3200400"/>
            <a:ext cx="1143000" cy="461665"/>
          </a:xfrm>
          <a:prstGeom prst="rect">
            <a:avLst/>
          </a:prstGeom>
          <a:noFill/>
        </p:spPr>
        <p:txBody>
          <a:bodyPr wrap="square" rtlCol="0">
            <a:spAutoFit/>
          </a:bodyPr>
          <a:lstStyle/>
          <a:p>
            <a:pPr algn="r"/>
            <a:r>
              <a:rPr lang="en-US" sz="2400" b="0" dirty="0">
                <a:solidFill>
                  <a:schemeClr val="bg2"/>
                </a:solidFill>
                <a:latin typeface="Gill Sans"/>
                <a:cs typeface="Gill Sans"/>
              </a:rPr>
              <a:t>Reduce</a:t>
            </a:r>
          </a:p>
        </p:txBody>
      </p:sp>
      <p:sp>
        <p:nvSpPr>
          <p:cNvPr id="3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Putting Everything Together</a:t>
            </a:r>
          </a:p>
        </p:txBody>
      </p:sp>
    </p:spTree>
    <p:extLst>
      <p:ext uri="{BB962C8B-B14F-4D97-AF65-F5344CB8AC3E}">
        <p14:creationId xmlns:p14="http://schemas.microsoft.com/office/powerpoint/2010/main" val="3904347380"/>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1524000"/>
            <a:ext cx="7010400" cy="830997"/>
          </a:xfrm>
          <a:prstGeom prst="rect">
            <a:avLst/>
          </a:prstGeom>
          <a:noFill/>
        </p:spPr>
        <p:txBody>
          <a:bodyPr wrap="square" rtlCol="0">
            <a:spAutoFit/>
          </a:bodyPr>
          <a:lstStyle/>
          <a:p>
            <a:r>
              <a:rPr lang="en-US" b="0" dirty="0">
                <a:solidFill>
                  <a:schemeClr val="bg1"/>
                </a:solidFill>
              </a:rPr>
              <a:t>SELECT </a:t>
            </a:r>
            <a:r>
              <a:rPr lang="en-US" b="0" dirty="0" err="1">
                <a:solidFill>
                  <a:schemeClr val="bg1"/>
                </a:solidFill>
              </a:rPr>
              <a:t>s.word</a:t>
            </a:r>
            <a:r>
              <a:rPr lang="en-US" b="0" dirty="0">
                <a:solidFill>
                  <a:schemeClr val="bg1"/>
                </a:solidFill>
              </a:rPr>
              <a:t>, </a:t>
            </a:r>
            <a:r>
              <a:rPr lang="en-US" b="0" dirty="0" err="1">
                <a:solidFill>
                  <a:schemeClr val="bg1"/>
                </a:solidFill>
              </a:rPr>
              <a:t>s.freq</a:t>
            </a:r>
            <a:r>
              <a:rPr lang="en-US" b="0" dirty="0">
                <a:solidFill>
                  <a:schemeClr val="bg1"/>
                </a:solidFill>
              </a:rPr>
              <a:t>, </a:t>
            </a:r>
            <a:r>
              <a:rPr lang="en-US" b="0" dirty="0" err="1">
                <a:solidFill>
                  <a:schemeClr val="bg1"/>
                </a:solidFill>
              </a:rPr>
              <a:t>k.freq</a:t>
            </a:r>
            <a:r>
              <a:rPr lang="en-US" b="0" dirty="0">
                <a:solidFill>
                  <a:schemeClr val="bg1"/>
                </a:solidFill>
              </a:rPr>
              <a:t> FROM </a:t>
            </a:r>
            <a:r>
              <a:rPr lang="en-US" b="0" dirty="0" err="1">
                <a:solidFill>
                  <a:schemeClr val="bg1"/>
                </a:solidFill>
              </a:rPr>
              <a:t>shakespeare</a:t>
            </a:r>
            <a:r>
              <a:rPr lang="en-US" b="0" dirty="0">
                <a:solidFill>
                  <a:schemeClr val="bg1"/>
                </a:solidFill>
              </a:rPr>
              <a:t> s </a:t>
            </a:r>
          </a:p>
          <a:p>
            <a:r>
              <a:rPr lang="en-US" b="0" dirty="0">
                <a:solidFill>
                  <a:schemeClr val="bg1"/>
                </a:solidFill>
              </a:rPr>
              <a:t>  JOIN bible k ON (</a:t>
            </a:r>
            <a:r>
              <a:rPr lang="en-US" b="0" dirty="0" err="1">
                <a:solidFill>
                  <a:schemeClr val="bg1"/>
                </a:solidFill>
              </a:rPr>
              <a:t>s.word</a:t>
            </a:r>
            <a:r>
              <a:rPr lang="en-US" b="0" dirty="0">
                <a:solidFill>
                  <a:schemeClr val="bg1"/>
                </a:solidFill>
              </a:rPr>
              <a:t> = </a:t>
            </a:r>
            <a:r>
              <a:rPr lang="en-US" b="0" dirty="0" err="1">
                <a:solidFill>
                  <a:schemeClr val="bg1"/>
                </a:solidFill>
              </a:rPr>
              <a:t>k.word</a:t>
            </a:r>
            <a:r>
              <a:rPr lang="en-US" b="0" dirty="0">
                <a:solidFill>
                  <a:schemeClr val="bg1"/>
                </a:solidFill>
              </a:rPr>
              <a:t>) WHERE </a:t>
            </a:r>
            <a:r>
              <a:rPr lang="en-US" b="0" dirty="0" err="1">
                <a:solidFill>
                  <a:schemeClr val="bg1"/>
                </a:solidFill>
              </a:rPr>
              <a:t>s.freq</a:t>
            </a:r>
            <a:r>
              <a:rPr lang="en-US" b="0" dirty="0">
                <a:solidFill>
                  <a:schemeClr val="bg1"/>
                </a:solidFill>
              </a:rPr>
              <a:t> &gt;= 1 AND </a:t>
            </a:r>
            <a:r>
              <a:rPr lang="en-US" b="0" dirty="0" err="1">
                <a:solidFill>
                  <a:schemeClr val="bg1"/>
                </a:solidFill>
              </a:rPr>
              <a:t>k.freq</a:t>
            </a:r>
            <a:r>
              <a:rPr lang="en-US" b="0" dirty="0">
                <a:solidFill>
                  <a:schemeClr val="bg1"/>
                </a:solidFill>
              </a:rPr>
              <a:t> &gt;= 1 </a:t>
            </a:r>
            <a:br>
              <a:rPr lang="en-US" b="0" dirty="0">
                <a:solidFill>
                  <a:schemeClr val="bg1"/>
                </a:solidFill>
              </a:rPr>
            </a:br>
            <a:r>
              <a:rPr lang="en-US" b="0" dirty="0">
                <a:solidFill>
                  <a:schemeClr val="bg1"/>
                </a:solidFill>
              </a:rPr>
              <a:t>  ORDER BY </a:t>
            </a:r>
            <a:r>
              <a:rPr lang="en-US" b="0" dirty="0" err="1">
                <a:solidFill>
                  <a:schemeClr val="bg1"/>
                </a:solidFill>
              </a:rPr>
              <a:t>s.freq</a:t>
            </a:r>
            <a:r>
              <a:rPr lang="en-US" b="0" dirty="0">
                <a:solidFill>
                  <a:schemeClr val="bg1"/>
                </a:solidFill>
              </a:rPr>
              <a:t> DESC LIMIT 10;</a:t>
            </a:r>
          </a:p>
        </p:txBody>
      </p:sp>
      <p:sp>
        <p:nvSpPr>
          <p:cNvPr id="5" name="TextBox 4"/>
          <p:cNvSpPr txBox="1"/>
          <p:nvPr/>
        </p:nvSpPr>
        <p:spPr>
          <a:xfrm>
            <a:off x="762000" y="4084767"/>
            <a:ext cx="6781800" cy="784830"/>
          </a:xfrm>
          <a:prstGeom prst="rect">
            <a:avLst/>
          </a:prstGeom>
          <a:noFill/>
        </p:spPr>
        <p:txBody>
          <a:bodyPr wrap="square" rtlCol="0">
            <a:spAutoFit/>
          </a:bodyPr>
          <a:lstStyle/>
          <a:p>
            <a:r>
              <a:rPr lang="en-US" sz="900" b="0" dirty="0">
                <a:solidFill>
                  <a:schemeClr val="bg1"/>
                </a:solidFill>
              </a:rPr>
              <a:t>(TOK_QUERY (TOK_FROM (TOK_JOIN (TOK_TABREF </a:t>
            </a:r>
            <a:r>
              <a:rPr lang="en-US" sz="900" b="0" dirty="0" err="1">
                <a:solidFill>
                  <a:schemeClr val="bg1"/>
                </a:solidFill>
              </a:rPr>
              <a:t>shakespeare</a:t>
            </a:r>
            <a:r>
              <a:rPr lang="en-US" sz="900" b="0" dirty="0">
                <a:solidFill>
                  <a:schemeClr val="bg1"/>
                </a:solidFill>
              </a:rPr>
              <a:t> s) (TOK_TABREF bible k) (= (. (TOK_TABLE_OR_COL s) word) (. (TOK_TABLE_OR_COL k) word)))) (TOK_INSERT (TOK_DESTINATION (TOK_DIR TOK_TMP_FILE)) (TOK_SELECT (TOK_SELEXPR (. (TOK_TABLE_OR_COL s) word)) (TOK_SELEXPR (. (TOK_TABLE_OR_COL s) freq)) (TOK_SELEXPR (. (TOK_TABLE_OR_COL k) freq))) (TOK_WHERE (AND (&gt;= (. (TOK_TABLE_OR_COL s) freq) 1) (&gt;= (. (TOK_TABLE_OR_COL k) freq) 1))) (TOK_ORDERBY (TOK_TABSORTCOLNAMEDESC (. (TOK_TABLE_OR_COL s) freq))) (TOK_LIMIT 10)))</a:t>
            </a:r>
          </a:p>
        </p:txBody>
      </p:sp>
      <p:sp>
        <p:nvSpPr>
          <p:cNvPr id="9" name="Down Arrow 8"/>
          <p:cNvSpPr/>
          <p:nvPr/>
        </p:nvSpPr>
        <p:spPr bwMode="auto">
          <a:xfrm>
            <a:off x="3733800" y="2812197"/>
            <a:ext cx="838200" cy="838200"/>
          </a:xfrm>
          <a:prstGeom prst="down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0" name="Down Arrow 9"/>
          <p:cNvSpPr/>
          <p:nvPr/>
        </p:nvSpPr>
        <p:spPr bwMode="auto">
          <a:xfrm>
            <a:off x="3733800" y="5174397"/>
            <a:ext cx="838200" cy="838200"/>
          </a:xfrm>
          <a:prstGeom prst="down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TextBox 10"/>
          <p:cNvSpPr txBox="1"/>
          <p:nvPr/>
        </p:nvSpPr>
        <p:spPr>
          <a:xfrm>
            <a:off x="2133600" y="6088797"/>
            <a:ext cx="4038600" cy="338554"/>
          </a:xfrm>
          <a:prstGeom prst="rect">
            <a:avLst/>
          </a:prstGeom>
          <a:noFill/>
        </p:spPr>
        <p:txBody>
          <a:bodyPr wrap="square" rtlCol="0">
            <a:spAutoFit/>
          </a:bodyPr>
          <a:lstStyle/>
          <a:p>
            <a:pPr algn="ctr"/>
            <a:r>
              <a:rPr lang="en-US" b="0" dirty="0">
                <a:solidFill>
                  <a:schemeClr val="bg1"/>
                </a:solidFill>
              </a:rPr>
              <a:t>(one or more of MapReduce jobs)</a:t>
            </a:r>
          </a:p>
        </p:txBody>
      </p:sp>
      <p:sp>
        <p:nvSpPr>
          <p:cNvPr id="12" name="TextBox 11"/>
          <p:cNvSpPr txBox="1"/>
          <p:nvPr/>
        </p:nvSpPr>
        <p:spPr>
          <a:xfrm>
            <a:off x="2133600" y="3726597"/>
            <a:ext cx="4038600" cy="338554"/>
          </a:xfrm>
          <a:prstGeom prst="rect">
            <a:avLst/>
          </a:prstGeom>
          <a:noFill/>
        </p:spPr>
        <p:txBody>
          <a:bodyPr wrap="square" rtlCol="0">
            <a:spAutoFit/>
          </a:bodyPr>
          <a:lstStyle/>
          <a:p>
            <a:pPr algn="ctr"/>
            <a:r>
              <a:rPr lang="en-US" b="0" dirty="0">
                <a:solidFill>
                  <a:schemeClr val="bg1"/>
                </a:solidFill>
              </a:rPr>
              <a:t>(Abstract Syntax Tree)</a:t>
            </a:r>
          </a:p>
        </p:txBody>
      </p:sp>
      <p:sp>
        <p:nvSpPr>
          <p:cNvPr id="1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Hive: Behind the Scenes</a:t>
            </a:r>
          </a:p>
        </p:txBody>
      </p:sp>
      <p:sp>
        <p:nvSpPr>
          <p:cNvPr id="14" name="TextBox 13"/>
          <p:cNvSpPr txBox="1"/>
          <p:nvPr/>
        </p:nvSpPr>
        <p:spPr>
          <a:xfrm>
            <a:off x="0" y="1066800"/>
            <a:ext cx="9144000" cy="400110"/>
          </a:xfrm>
          <a:prstGeom prst="rect">
            <a:avLst/>
          </a:prstGeom>
          <a:noFill/>
        </p:spPr>
        <p:txBody>
          <a:bodyPr wrap="square" rtlCol="0">
            <a:spAutoFit/>
          </a:bodyPr>
          <a:lstStyle/>
          <a:p>
            <a:pPr algn="ctr"/>
            <a:r>
              <a:rPr lang="en-US" sz="2000" b="0" dirty="0">
                <a:solidFill>
                  <a:srgbClr val="FF0000"/>
                </a:solidFill>
                <a:latin typeface="Gill Sans"/>
                <a:cs typeface="Gill Sans"/>
              </a:rPr>
              <a:t>Now you understand what’s going on here!</a:t>
            </a:r>
          </a:p>
        </p:txBody>
      </p:sp>
    </p:spTree>
    <p:extLst>
      <p:ext uri="{BB962C8B-B14F-4D97-AF65-F5344CB8AC3E}">
        <p14:creationId xmlns:p14="http://schemas.microsoft.com/office/powerpoint/2010/main" val="6418613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295400"/>
            <a:ext cx="2514600" cy="5370701"/>
          </a:xfrm>
          <a:prstGeom prst="rect">
            <a:avLst/>
          </a:prstGeom>
          <a:noFill/>
        </p:spPr>
        <p:txBody>
          <a:bodyPr wrap="square" rtlCol="0">
            <a:spAutoFit/>
          </a:bodyPr>
          <a:lstStyle/>
          <a:p>
            <a:r>
              <a:rPr lang="en-US" sz="700" b="0" dirty="0">
                <a:solidFill>
                  <a:schemeClr val="bg1"/>
                </a:solidFill>
              </a:rPr>
              <a:t>STAGE DEPENDENCIES:</a:t>
            </a:r>
          </a:p>
          <a:p>
            <a:r>
              <a:rPr lang="en-US" sz="700" b="0" dirty="0">
                <a:solidFill>
                  <a:schemeClr val="bg1"/>
                </a:solidFill>
              </a:rPr>
              <a:t>  Stage-1 is a root stage</a:t>
            </a:r>
          </a:p>
          <a:p>
            <a:r>
              <a:rPr lang="en-US" sz="700" b="0" dirty="0">
                <a:solidFill>
                  <a:schemeClr val="bg1"/>
                </a:solidFill>
              </a:rPr>
              <a:t>  Stage-2 depends on stages: Stage-1</a:t>
            </a:r>
          </a:p>
          <a:p>
            <a:r>
              <a:rPr lang="en-US" sz="700" b="0" dirty="0">
                <a:solidFill>
                  <a:schemeClr val="bg1"/>
                </a:solidFill>
              </a:rPr>
              <a:t>  Stage-0 is a root stage</a:t>
            </a:r>
          </a:p>
          <a:p>
            <a:endParaRPr lang="en-US" sz="700" b="0" dirty="0">
              <a:solidFill>
                <a:schemeClr val="bg1"/>
              </a:solidFill>
            </a:endParaRPr>
          </a:p>
          <a:p>
            <a:r>
              <a:rPr lang="en-US" sz="700" b="0" dirty="0">
                <a:solidFill>
                  <a:schemeClr val="bg1"/>
                </a:solidFill>
              </a:rPr>
              <a:t>STAGE PLANS:</a:t>
            </a:r>
          </a:p>
          <a:p>
            <a:r>
              <a:rPr lang="en-US" sz="700" b="0" dirty="0">
                <a:solidFill>
                  <a:schemeClr val="bg1"/>
                </a:solidFill>
              </a:rPr>
              <a:t>  Stage: Stage-1</a:t>
            </a:r>
          </a:p>
          <a:p>
            <a:r>
              <a:rPr lang="en-US" sz="700" b="0" dirty="0">
                <a:solidFill>
                  <a:schemeClr val="bg1"/>
                </a:solidFill>
              </a:rPr>
              <a:t>    Map Reduce</a:t>
            </a:r>
          </a:p>
          <a:p>
            <a:r>
              <a:rPr lang="en-US" sz="700" b="0" dirty="0">
                <a:solidFill>
                  <a:schemeClr val="bg1"/>
                </a:solidFill>
              </a:rPr>
              <a:t>      Alias -&gt; Map Operator Tree:</a:t>
            </a:r>
          </a:p>
          <a:p>
            <a:r>
              <a:rPr lang="en-US" sz="700" b="0" dirty="0">
                <a:solidFill>
                  <a:schemeClr val="bg1"/>
                </a:solidFill>
              </a:rPr>
              <a:t>        s </a:t>
            </a:r>
          </a:p>
          <a:p>
            <a:r>
              <a:rPr lang="en-US" sz="700" b="0" dirty="0">
                <a:solidFill>
                  <a:schemeClr val="bg1"/>
                </a:solidFill>
              </a:rPr>
              <a:t>          </a:t>
            </a:r>
            <a:r>
              <a:rPr lang="en-US" sz="700" b="0" dirty="0" err="1">
                <a:solidFill>
                  <a:schemeClr val="bg1"/>
                </a:solidFill>
              </a:rPr>
              <a:t>TableScan</a:t>
            </a:r>
            <a:endParaRPr lang="en-US" sz="700" b="0" dirty="0">
              <a:solidFill>
                <a:schemeClr val="bg1"/>
              </a:solidFill>
            </a:endParaRPr>
          </a:p>
          <a:p>
            <a:r>
              <a:rPr lang="en-US" sz="700" b="0" dirty="0">
                <a:solidFill>
                  <a:schemeClr val="bg1"/>
                </a:solidFill>
              </a:rPr>
              <a:t>            alias: s</a:t>
            </a:r>
          </a:p>
          <a:p>
            <a:r>
              <a:rPr lang="en-US" sz="700" b="0" dirty="0">
                <a:solidFill>
                  <a:schemeClr val="bg1"/>
                </a:solidFill>
              </a:rPr>
              <a:t>            Filter Operator</a:t>
            </a:r>
          </a:p>
          <a:p>
            <a:r>
              <a:rPr lang="en-US" sz="700" b="0" dirty="0">
                <a:solidFill>
                  <a:schemeClr val="bg1"/>
                </a:solidFill>
              </a:rPr>
              <a:t>              predicate:</a:t>
            </a:r>
          </a:p>
          <a:p>
            <a:r>
              <a:rPr lang="en-US" sz="700" b="0" dirty="0">
                <a:solidFill>
                  <a:schemeClr val="bg1"/>
                </a:solidFill>
              </a:rPr>
              <a:t>                  </a:t>
            </a:r>
            <a:r>
              <a:rPr lang="en-US" sz="700" b="0" dirty="0" err="1">
                <a:solidFill>
                  <a:schemeClr val="bg1"/>
                </a:solidFill>
              </a:rPr>
              <a:t>expr</a:t>
            </a:r>
            <a:r>
              <a:rPr lang="en-US" sz="700" b="0" dirty="0">
                <a:solidFill>
                  <a:schemeClr val="bg1"/>
                </a:solidFill>
              </a:rPr>
              <a:t>: (freq &gt;= 1)</a:t>
            </a:r>
          </a:p>
          <a:p>
            <a:r>
              <a:rPr lang="en-US" sz="700" b="0" dirty="0">
                <a:solidFill>
                  <a:schemeClr val="bg1"/>
                </a:solidFill>
              </a:rPr>
              <a:t>                  type: </a:t>
            </a:r>
            <a:r>
              <a:rPr lang="en-US" sz="700" b="0" dirty="0" err="1">
                <a:solidFill>
                  <a:schemeClr val="bg1"/>
                </a:solidFill>
              </a:rPr>
              <a:t>boolean</a:t>
            </a:r>
            <a:endParaRPr lang="en-US" sz="700" b="0" dirty="0">
              <a:solidFill>
                <a:schemeClr val="bg1"/>
              </a:solidFill>
            </a:endParaRPr>
          </a:p>
          <a:p>
            <a:r>
              <a:rPr lang="en-US" sz="700" b="0" dirty="0">
                <a:solidFill>
                  <a:schemeClr val="bg1"/>
                </a:solidFill>
              </a:rPr>
              <a:t>              Reduce Output Operator</a:t>
            </a:r>
          </a:p>
          <a:p>
            <a:r>
              <a:rPr lang="en-US" sz="700" b="0" dirty="0">
                <a:solidFill>
                  <a:schemeClr val="bg1"/>
                </a:solidFill>
              </a:rPr>
              <a:t>                key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word</a:t>
            </a:r>
          </a:p>
          <a:p>
            <a:r>
              <a:rPr lang="en-US" sz="700" b="0" dirty="0">
                <a:solidFill>
                  <a:schemeClr val="bg1"/>
                </a:solidFill>
              </a:rPr>
              <a:t>                      type: string</a:t>
            </a:r>
          </a:p>
          <a:p>
            <a:r>
              <a:rPr lang="en-US" sz="700" b="0" dirty="0">
                <a:solidFill>
                  <a:schemeClr val="bg1"/>
                </a:solidFill>
              </a:rPr>
              <a:t>                sort order: +</a:t>
            </a:r>
          </a:p>
          <a:p>
            <a:r>
              <a:rPr lang="en-US" sz="700" b="0" dirty="0">
                <a:solidFill>
                  <a:schemeClr val="bg1"/>
                </a:solidFill>
              </a:rPr>
              <a:t>                Map-reduce partition columns:</a:t>
            </a:r>
          </a:p>
          <a:p>
            <a:r>
              <a:rPr lang="en-US" sz="700" b="0" dirty="0">
                <a:solidFill>
                  <a:schemeClr val="bg1"/>
                </a:solidFill>
              </a:rPr>
              <a:t>                      </a:t>
            </a:r>
            <a:r>
              <a:rPr lang="en-US" sz="700" b="0" dirty="0" err="1">
                <a:solidFill>
                  <a:schemeClr val="bg1"/>
                </a:solidFill>
              </a:rPr>
              <a:t>expr</a:t>
            </a:r>
            <a:r>
              <a:rPr lang="en-US" sz="700" b="0" dirty="0">
                <a:solidFill>
                  <a:schemeClr val="bg1"/>
                </a:solidFill>
              </a:rPr>
              <a:t>: word</a:t>
            </a:r>
          </a:p>
          <a:p>
            <a:r>
              <a:rPr lang="en-US" sz="700" b="0" dirty="0">
                <a:solidFill>
                  <a:schemeClr val="bg1"/>
                </a:solidFill>
              </a:rPr>
              <a:t>                      type: string</a:t>
            </a:r>
          </a:p>
          <a:p>
            <a:r>
              <a:rPr lang="en-US" sz="700" b="0" dirty="0">
                <a:solidFill>
                  <a:schemeClr val="bg1"/>
                </a:solidFill>
              </a:rPr>
              <a:t>                tag: 0</a:t>
            </a:r>
          </a:p>
          <a:p>
            <a:r>
              <a:rPr lang="en-US" sz="700" b="0" dirty="0">
                <a:solidFill>
                  <a:schemeClr val="bg1"/>
                </a:solidFill>
              </a:rPr>
              <a:t>                value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freq</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a:p>
            <a:r>
              <a:rPr lang="en-US" sz="700" b="0" dirty="0">
                <a:solidFill>
                  <a:schemeClr val="bg1"/>
                </a:solidFill>
              </a:rPr>
              <a:t>                      </a:t>
            </a:r>
            <a:r>
              <a:rPr lang="en-US" sz="700" b="0" dirty="0" err="1">
                <a:solidFill>
                  <a:schemeClr val="bg1"/>
                </a:solidFill>
              </a:rPr>
              <a:t>expr</a:t>
            </a:r>
            <a:r>
              <a:rPr lang="en-US" sz="700" b="0" dirty="0">
                <a:solidFill>
                  <a:schemeClr val="bg1"/>
                </a:solidFill>
              </a:rPr>
              <a:t>: word</a:t>
            </a:r>
          </a:p>
          <a:p>
            <a:r>
              <a:rPr lang="en-US" sz="700" b="0" dirty="0">
                <a:solidFill>
                  <a:schemeClr val="bg1"/>
                </a:solidFill>
              </a:rPr>
              <a:t>                      type: string</a:t>
            </a:r>
          </a:p>
          <a:p>
            <a:r>
              <a:rPr lang="en-US" sz="700" b="0" dirty="0">
                <a:solidFill>
                  <a:schemeClr val="bg1"/>
                </a:solidFill>
              </a:rPr>
              <a:t>        k </a:t>
            </a:r>
          </a:p>
          <a:p>
            <a:r>
              <a:rPr lang="en-US" sz="700" b="0" dirty="0">
                <a:solidFill>
                  <a:schemeClr val="bg1"/>
                </a:solidFill>
              </a:rPr>
              <a:t>          </a:t>
            </a:r>
            <a:r>
              <a:rPr lang="en-US" sz="700" b="0" dirty="0" err="1">
                <a:solidFill>
                  <a:schemeClr val="bg1"/>
                </a:solidFill>
              </a:rPr>
              <a:t>TableScan</a:t>
            </a:r>
            <a:endParaRPr lang="en-US" sz="700" b="0" dirty="0">
              <a:solidFill>
                <a:schemeClr val="bg1"/>
              </a:solidFill>
            </a:endParaRPr>
          </a:p>
          <a:p>
            <a:r>
              <a:rPr lang="en-US" sz="700" b="0" dirty="0">
                <a:solidFill>
                  <a:schemeClr val="bg1"/>
                </a:solidFill>
              </a:rPr>
              <a:t>            alias: k</a:t>
            </a:r>
          </a:p>
          <a:p>
            <a:r>
              <a:rPr lang="en-US" sz="700" b="0" dirty="0">
                <a:solidFill>
                  <a:schemeClr val="bg1"/>
                </a:solidFill>
              </a:rPr>
              <a:t>            Filter Operator</a:t>
            </a:r>
          </a:p>
          <a:p>
            <a:r>
              <a:rPr lang="en-US" sz="700" b="0" dirty="0">
                <a:solidFill>
                  <a:schemeClr val="bg1"/>
                </a:solidFill>
              </a:rPr>
              <a:t>              predicate:</a:t>
            </a:r>
          </a:p>
          <a:p>
            <a:r>
              <a:rPr lang="en-US" sz="700" b="0" dirty="0">
                <a:solidFill>
                  <a:schemeClr val="bg1"/>
                </a:solidFill>
              </a:rPr>
              <a:t>                  </a:t>
            </a:r>
            <a:r>
              <a:rPr lang="en-US" sz="700" b="0" dirty="0" err="1">
                <a:solidFill>
                  <a:schemeClr val="bg1"/>
                </a:solidFill>
              </a:rPr>
              <a:t>expr</a:t>
            </a:r>
            <a:r>
              <a:rPr lang="en-US" sz="700" b="0" dirty="0">
                <a:solidFill>
                  <a:schemeClr val="bg1"/>
                </a:solidFill>
              </a:rPr>
              <a:t>: (freq &gt;= 1)</a:t>
            </a:r>
          </a:p>
          <a:p>
            <a:r>
              <a:rPr lang="en-US" sz="700" b="0" dirty="0">
                <a:solidFill>
                  <a:schemeClr val="bg1"/>
                </a:solidFill>
              </a:rPr>
              <a:t>                  type: </a:t>
            </a:r>
            <a:r>
              <a:rPr lang="en-US" sz="700" b="0" dirty="0" err="1">
                <a:solidFill>
                  <a:schemeClr val="bg1"/>
                </a:solidFill>
              </a:rPr>
              <a:t>boolean</a:t>
            </a:r>
            <a:endParaRPr lang="en-US" sz="700" b="0" dirty="0">
              <a:solidFill>
                <a:schemeClr val="bg1"/>
              </a:solidFill>
            </a:endParaRPr>
          </a:p>
          <a:p>
            <a:r>
              <a:rPr lang="en-US" sz="700" b="0" dirty="0">
                <a:solidFill>
                  <a:schemeClr val="bg1"/>
                </a:solidFill>
              </a:rPr>
              <a:t>              Reduce Output Operator</a:t>
            </a:r>
          </a:p>
          <a:p>
            <a:r>
              <a:rPr lang="en-US" sz="700" b="0" dirty="0">
                <a:solidFill>
                  <a:schemeClr val="bg1"/>
                </a:solidFill>
              </a:rPr>
              <a:t>                key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word</a:t>
            </a:r>
          </a:p>
          <a:p>
            <a:r>
              <a:rPr lang="en-US" sz="700" b="0" dirty="0">
                <a:solidFill>
                  <a:schemeClr val="bg1"/>
                </a:solidFill>
              </a:rPr>
              <a:t>                      type: string</a:t>
            </a:r>
          </a:p>
          <a:p>
            <a:r>
              <a:rPr lang="en-US" sz="700" b="0" dirty="0">
                <a:solidFill>
                  <a:schemeClr val="bg1"/>
                </a:solidFill>
              </a:rPr>
              <a:t>                sort order: +</a:t>
            </a:r>
          </a:p>
          <a:p>
            <a:r>
              <a:rPr lang="en-US" sz="700" b="0" dirty="0">
                <a:solidFill>
                  <a:schemeClr val="bg1"/>
                </a:solidFill>
              </a:rPr>
              <a:t>                Map-reduce partition columns:</a:t>
            </a:r>
          </a:p>
          <a:p>
            <a:r>
              <a:rPr lang="en-US" sz="700" b="0" dirty="0">
                <a:solidFill>
                  <a:schemeClr val="bg1"/>
                </a:solidFill>
              </a:rPr>
              <a:t>                      </a:t>
            </a:r>
            <a:r>
              <a:rPr lang="en-US" sz="700" b="0" dirty="0" err="1">
                <a:solidFill>
                  <a:schemeClr val="bg1"/>
                </a:solidFill>
              </a:rPr>
              <a:t>expr</a:t>
            </a:r>
            <a:r>
              <a:rPr lang="en-US" sz="700" b="0" dirty="0">
                <a:solidFill>
                  <a:schemeClr val="bg1"/>
                </a:solidFill>
              </a:rPr>
              <a:t>: word</a:t>
            </a:r>
          </a:p>
          <a:p>
            <a:r>
              <a:rPr lang="en-US" sz="700" b="0" dirty="0">
                <a:solidFill>
                  <a:schemeClr val="bg1"/>
                </a:solidFill>
              </a:rPr>
              <a:t>                      type: string</a:t>
            </a:r>
          </a:p>
          <a:p>
            <a:r>
              <a:rPr lang="en-US" sz="700" b="0" dirty="0">
                <a:solidFill>
                  <a:schemeClr val="bg1"/>
                </a:solidFill>
              </a:rPr>
              <a:t>                tag: 1</a:t>
            </a:r>
          </a:p>
          <a:p>
            <a:r>
              <a:rPr lang="en-US" sz="700" b="0" dirty="0">
                <a:solidFill>
                  <a:schemeClr val="bg1"/>
                </a:solidFill>
              </a:rPr>
              <a:t>                value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freq</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p:txBody>
      </p:sp>
      <p:sp>
        <p:nvSpPr>
          <p:cNvPr id="8" name="TextBox 7"/>
          <p:cNvSpPr txBox="1"/>
          <p:nvPr/>
        </p:nvSpPr>
        <p:spPr>
          <a:xfrm>
            <a:off x="2286000" y="3565535"/>
            <a:ext cx="4191000" cy="3216265"/>
          </a:xfrm>
          <a:prstGeom prst="rect">
            <a:avLst/>
          </a:prstGeom>
          <a:noFill/>
        </p:spPr>
        <p:txBody>
          <a:bodyPr wrap="square" rtlCol="0">
            <a:spAutoFit/>
          </a:bodyPr>
          <a:lstStyle/>
          <a:p>
            <a:r>
              <a:rPr lang="en-US" sz="700" b="0" dirty="0">
                <a:solidFill>
                  <a:schemeClr val="bg1"/>
                </a:solidFill>
              </a:rPr>
              <a:t> Reduce Operator Tree:</a:t>
            </a:r>
          </a:p>
          <a:p>
            <a:r>
              <a:rPr lang="en-US" sz="700" b="0" dirty="0">
                <a:solidFill>
                  <a:schemeClr val="bg1"/>
                </a:solidFill>
              </a:rPr>
              <a:t>        Join Operator</a:t>
            </a:r>
          </a:p>
          <a:p>
            <a:r>
              <a:rPr lang="en-US" sz="700" b="0" dirty="0">
                <a:solidFill>
                  <a:schemeClr val="bg1"/>
                </a:solidFill>
              </a:rPr>
              <a:t>          condition map:</a:t>
            </a:r>
          </a:p>
          <a:p>
            <a:r>
              <a:rPr lang="en-US" sz="700" b="0" dirty="0">
                <a:solidFill>
                  <a:schemeClr val="bg1"/>
                </a:solidFill>
              </a:rPr>
              <a:t>               Inner Join 0 to 1</a:t>
            </a:r>
          </a:p>
          <a:p>
            <a:r>
              <a:rPr lang="en-US" sz="700" b="0" dirty="0">
                <a:solidFill>
                  <a:schemeClr val="bg1"/>
                </a:solidFill>
              </a:rPr>
              <a:t>          condition expressions:</a:t>
            </a:r>
          </a:p>
          <a:p>
            <a:r>
              <a:rPr lang="en-US" sz="700" b="0" dirty="0">
                <a:solidFill>
                  <a:schemeClr val="bg1"/>
                </a:solidFill>
              </a:rPr>
              <a:t>            0 {VALUE._col0} {VALUE._col1}</a:t>
            </a:r>
          </a:p>
          <a:p>
            <a:r>
              <a:rPr lang="en-US" sz="700" b="0" dirty="0">
                <a:solidFill>
                  <a:schemeClr val="bg1"/>
                </a:solidFill>
              </a:rPr>
              <a:t>            1 {VALUE._col0}</a:t>
            </a:r>
          </a:p>
          <a:p>
            <a:r>
              <a:rPr lang="en-US" sz="700" b="0" dirty="0">
                <a:solidFill>
                  <a:schemeClr val="bg1"/>
                </a:solidFill>
              </a:rPr>
              <a:t>          </a:t>
            </a:r>
            <a:r>
              <a:rPr lang="en-US" sz="700" b="0" dirty="0" err="1">
                <a:solidFill>
                  <a:schemeClr val="bg1"/>
                </a:solidFill>
              </a:rPr>
              <a:t>outputColumnNames</a:t>
            </a:r>
            <a:r>
              <a:rPr lang="en-US" sz="700" b="0" dirty="0">
                <a:solidFill>
                  <a:schemeClr val="bg1"/>
                </a:solidFill>
              </a:rPr>
              <a:t>: _col0, _col1, _col2</a:t>
            </a:r>
          </a:p>
          <a:p>
            <a:r>
              <a:rPr lang="en-US" sz="700" b="0" dirty="0">
                <a:solidFill>
                  <a:schemeClr val="bg1"/>
                </a:solidFill>
              </a:rPr>
              <a:t>          Filter Operator</a:t>
            </a:r>
          </a:p>
          <a:p>
            <a:r>
              <a:rPr lang="en-US" sz="700" b="0" dirty="0">
                <a:solidFill>
                  <a:schemeClr val="bg1"/>
                </a:solidFill>
              </a:rPr>
              <a:t>            predicate:</a:t>
            </a:r>
          </a:p>
          <a:p>
            <a:r>
              <a:rPr lang="en-US" sz="700" b="0" dirty="0">
                <a:solidFill>
                  <a:schemeClr val="bg1"/>
                </a:solidFill>
              </a:rPr>
              <a:t>                </a:t>
            </a:r>
            <a:r>
              <a:rPr lang="en-US" sz="700" b="0" dirty="0" err="1">
                <a:solidFill>
                  <a:schemeClr val="bg1"/>
                </a:solidFill>
              </a:rPr>
              <a:t>expr</a:t>
            </a:r>
            <a:r>
              <a:rPr lang="en-US" sz="700" b="0" dirty="0">
                <a:solidFill>
                  <a:schemeClr val="bg1"/>
                </a:solidFill>
              </a:rPr>
              <a:t>: ((_col0 &gt;= 1) and (_col2 &gt;= 1))</a:t>
            </a:r>
          </a:p>
          <a:p>
            <a:r>
              <a:rPr lang="en-US" sz="700" b="0" dirty="0">
                <a:solidFill>
                  <a:schemeClr val="bg1"/>
                </a:solidFill>
              </a:rPr>
              <a:t>                type: </a:t>
            </a:r>
            <a:r>
              <a:rPr lang="en-US" sz="700" b="0" dirty="0" err="1">
                <a:solidFill>
                  <a:schemeClr val="bg1"/>
                </a:solidFill>
              </a:rPr>
              <a:t>boolean</a:t>
            </a:r>
            <a:endParaRPr lang="en-US" sz="700" b="0" dirty="0">
              <a:solidFill>
                <a:schemeClr val="bg1"/>
              </a:solidFill>
            </a:endParaRPr>
          </a:p>
          <a:p>
            <a:r>
              <a:rPr lang="en-US" sz="700" b="0" dirty="0">
                <a:solidFill>
                  <a:schemeClr val="bg1"/>
                </a:solidFill>
              </a:rPr>
              <a:t>            Select Operator</a:t>
            </a:r>
          </a:p>
          <a:p>
            <a:r>
              <a:rPr lang="en-US" sz="700" b="0" dirty="0">
                <a:solidFill>
                  <a:schemeClr val="bg1"/>
                </a:solidFill>
              </a:rPr>
              <a:t>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_col1</a:t>
            </a:r>
          </a:p>
          <a:p>
            <a:r>
              <a:rPr lang="en-US" sz="700" b="0" dirty="0">
                <a:solidFill>
                  <a:schemeClr val="bg1"/>
                </a:solidFill>
              </a:rPr>
              <a:t>                    type: string</a:t>
            </a:r>
          </a:p>
          <a:p>
            <a:r>
              <a:rPr lang="en-US" sz="700" b="0" dirty="0">
                <a:solidFill>
                  <a:schemeClr val="bg1"/>
                </a:solidFill>
              </a:rPr>
              <a:t>                    </a:t>
            </a:r>
            <a:r>
              <a:rPr lang="en-US" sz="700" b="0" dirty="0" err="1">
                <a:solidFill>
                  <a:schemeClr val="bg1"/>
                </a:solidFill>
              </a:rPr>
              <a:t>expr</a:t>
            </a:r>
            <a:r>
              <a:rPr lang="en-US" sz="700" b="0" dirty="0">
                <a:solidFill>
                  <a:schemeClr val="bg1"/>
                </a:solidFill>
              </a:rPr>
              <a:t>: _col0</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a:p>
            <a:r>
              <a:rPr lang="en-US" sz="700" b="0" dirty="0">
                <a:solidFill>
                  <a:schemeClr val="bg1"/>
                </a:solidFill>
              </a:rPr>
              <a:t>                    </a:t>
            </a:r>
            <a:r>
              <a:rPr lang="en-US" sz="700" b="0" dirty="0" err="1">
                <a:solidFill>
                  <a:schemeClr val="bg1"/>
                </a:solidFill>
              </a:rPr>
              <a:t>expr</a:t>
            </a:r>
            <a:r>
              <a:rPr lang="en-US" sz="700" b="0" dirty="0">
                <a:solidFill>
                  <a:schemeClr val="bg1"/>
                </a:solidFill>
              </a:rPr>
              <a:t>: _col2</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a:p>
            <a:r>
              <a:rPr lang="en-US" sz="700" b="0" dirty="0">
                <a:solidFill>
                  <a:schemeClr val="bg1"/>
                </a:solidFill>
              </a:rPr>
              <a:t>              </a:t>
            </a:r>
            <a:r>
              <a:rPr lang="en-US" sz="700" b="0" dirty="0" err="1">
                <a:solidFill>
                  <a:schemeClr val="bg1"/>
                </a:solidFill>
              </a:rPr>
              <a:t>outputColumnNames</a:t>
            </a:r>
            <a:r>
              <a:rPr lang="en-US" sz="700" b="0" dirty="0">
                <a:solidFill>
                  <a:schemeClr val="bg1"/>
                </a:solidFill>
              </a:rPr>
              <a:t>: _col0, _col1, _col2</a:t>
            </a:r>
          </a:p>
          <a:p>
            <a:r>
              <a:rPr lang="en-US" sz="700" b="0" dirty="0">
                <a:solidFill>
                  <a:schemeClr val="bg1"/>
                </a:solidFill>
              </a:rPr>
              <a:t>              File Output Operator</a:t>
            </a:r>
          </a:p>
          <a:p>
            <a:r>
              <a:rPr lang="en-US" sz="700" b="0" dirty="0">
                <a:solidFill>
                  <a:schemeClr val="bg1"/>
                </a:solidFill>
              </a:rPr>
              <a:t>                compressed: false</a:t>
            </a:r>
          </a:p>
          <a:p>
            <a:r>
              <a:rPr lang="en-US" sz="700" b="0" dirty="0">
                <a:solidFill>
                  <a:schemeClr val="bg1"/>
                </a:solidFill>
              </a:rPr>
              <a:t>                </a:t>
            </a:r>
            <a:r>
              <a:rPr lang="en-US" sz="700" b="0" dirty="0" err="1">
                <a:solidFill>
                  <a:schemeClr val="bg1"/>
                </a:solidFill>
              </a:rPr>
              <a:t>GlobalTableId</a:t>
            </a:r>
            <a:r>
              <a:rPr lang="en-US" sz="700" b="0" dirty="0">
                <a:solidFill>
                  <a:schemeClr val="bg1"/>
                </a:solidFill>
              </a:rPr>
              <a:t>: 0</a:t>
            </a:r>
          </a:p>
          <a:p>
            <a:r>
              <a:rPr lang="en-US" sz="700" b="0" dirty="0">
                <a:solidFill>
                  <a:schemeClr val="bg1"/>
                </a:solidFill>
              </a:rPr>
              <a:t>                table:</a:t>
            </a:r>
          </a:p>
          <a:p>
            <a:r>
              <a:rPr lang="en-US" sz="700" b="0" dirty="0">
                <a:solidFill>
                  <a:schemeClr val="bg1"/>
                </a:solidFill>
              </a:rPr>
              <a:t>                    input format: </a:t>
            </a:r>
            <a:r>
              <a:rPr lang="en-US" sz="700" b="0" dirty="0" err="1">
                <a:solidFill>
                  <a:schemeClr val="bg1"/>
                </a:solidFill>
              </a:rPr>
              <a:t>org.apache.hadoop.mapred.SequenceFileInputFormat</a:t>
            </a:r>
            <a:endParaRPr lang="en-US" sz="700" b="0" dirty="0">
              <a:solidFill>
                <a:schemeClr val="bg1"/>
              </a:solidFill>
            </a:endParaRPr>
          </a:p>
          <a:p>
            <a:r>
              <a:rPr lang="en-US" sz="700" b="0" dirty="0">
                <a:solidFill>
                  <a:schemeClr val="bg1"/>
                </a:solidFill>
              </a:rPr>
              <a:t>                    output format: </a:t>
            </a:r>
            <a:r>
              <a:rPr lang="en-US" sz="700" b="0" dirty="0" err="1">
                <a:solidFill>
                  <a:schemeClr val="bg1"/>
                </a:solidFill>
              </a:rPr>
              <a:t>org.apache.hadoop.hive.ql.io.HiveSequenceFileOutputFormat</a:t>
            </a:r>
            <a:endParaRPr lang="en-US" sz="700" b="0" dirty="0">
              <a:solidFill>
                <a:schemeClr val="bg1"/>
              </a:solidFill>
            </a:endParaRPr>
          </a:p>
          <a:p>
            <a:endParaRPr lang="en-US" sz="700" b="0" dirty="0">
              <a:solidFill>
                <a:schemeClr val="bg1"/>
              </a:solidFill>
            </a:endParaRPr>
          </a:p>
          <a:p>
            <a:endParaRPr lang="en-US" sz="700" b="0" dirty="0">
              <a:solidFill>
                <a:schemeClr val="bg1"/>
              </a:solidFill>
            </a:endParaRPr>
          </a:p>
        </p:txBody>
      </p:sp>
      <p:sp>
        <p:nvSpPr>
          <p:cNvPr id="9" name="TextBox 8"/>
          <p:cNvSpPr txBox="1"/>
          <p:nvPr/>
        </p:nvSpPr>
        <p:spPr>
          <a:xfrm>
            <a:off x="5181600" y="1565970"/>
            <a:ext cx="3810000" cy="3539430"/>
          </a:xfrm>
          <a:prstGeom prst="rect">
            <a:avLst/>
          </a:prstGeom>
          <a:noFill/>
        </p:spPr>
        <p:txBody>
          <a:bodyPr wrap="square" rtlCol="0">
            <a:spAutoFit/>
          </a:bodyPr>
          <a:lstStyle/>
          <a:p>
            <a:r>
              <a:rPr lang="en-US" sz="700" b="0" dirty="0">
                <a:solidFill>
                  <a:schemeClr val="bg1"/>
                </a:solidFill>
              </a:rPr>
              <a:t> Stage: Stage-2</a:t>
            </a:r>
          </a:p>
          <a:p>
            <a:r>
              <a:rPr lang="en-US" sz="700" b="0" dirty="0">
                <a:solidFill>
                  <a:schemeClr val="bg1"/>
                </a:solidFill>
              </a:rPr>
              <a:t>    Map Reduce</a:t>
            </a:r>
          </a:p>
          <a:p>
            <a:r>
              <a:rPr lang="en-US" sz="700" b="0" dirty="0">
                <a:solidFill>
                  <a:schemeClr val="bg1"/>
                </a:solidFill>
              </a:rPr>
              <a:t>      Alias -&gt; Map Operator Tree:</a:t>
            </a:r>
          </a:p>
          <a:p>
            <a:r>
              <a:rPr lang="en-US" sz="700" b="0" dirty="0">
                <a:solidFill>
                  <a:schemeClr val="bg1"/>
                </a:solidFill>
              </a:rPr>
              <a:t>        hdfs://localhost:8022/tmp/hive-training/364214370/10002 </a:t>
            </a:r>
          </a:p>
          <a:p>
            <a:r>
              <a:rPr lang="en-US" sz="700" b="0" dirty="0">
                <a:solidFill>
                  <a:schemeClr val="bg1"/>
                </a:solidFill>
              </a:rPr>
              <a:t>            Reduce Output Operator</a:t>
            </a:r>
          </a:p>
          <a:p>
            <a:r>
              <a:rPr lang="en-US" sz="700" b="0" dirty="0">
                <a:solidFill>
                  <a:schemeClr val="bg1"/>
                </a:solidFill>
              </a:rPr>
              <a:t>              key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_col1</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a:p>
            <a:r>
              <a:rPr lang="en-US" sz="700" b="0" dirty="0">
                <a:solidFill>
                  <a:schemeClr val="bg1"/>
                </a:solidFill>
              </a:rPr>
              <a:t>              sort order: -</a:t>
            </a:r>
          </a:p>
          <a:p>
            <a:r>
              <a:rPr lang="en-US" sz="700" b="0" dirty="0">
                <a:solidFill>
                  <a:schemeClr val="bg1"/>
                </a:solidFill>
              </a:rPr>
              <a:t>              tag: -1</a:t>
            </a:r>
          </a:p>
          <a:p>
            <a:r>
              <a:rPr lang="en-US" sz="700" b="0" dirty="0">
                <a:solidFill>
                  <a:schemeClr val="bg1"/>
                </a:solidFill>
              </a:rPr>
              <a:t>              value expressions:</a:t>
            </a:r>
          </a:p>
          <a:p>
            <a:r>
              <a:rPr lang="en-US" sz="700" b="0" dirty="0">
                <a:solidFill>
                  <a:schemeClr val="bg1"/>
                </a:solidFill>
              </a:rPr>
              <a:t>                    </a:t>
            </a:r>
            <a:r>
              <a:rPr lang="en-US" sz="700" b="0" dirty="0" err="1">
                <a:solidFill>
                  <a:schemeClr val="bg1"/>
                </a:solidFill>
              </a:rPr>
              <a:t>expr</a:t>
            </a:r>
            <a:r>
              <a:rPr lang="en-US" sz="700" b="0" dirty="0">
                <a:solidFill>
                  <a:schemeClr val="bg1"/>
                </a:solidFill>
              </a:rPr>
              <a:t>: _col0</a:t>
            </a:r>
          </a:p>
          <a:p>
            <a:r>
              <a:rPr lang="en-US" sz="700" b="0" dirty="0">
                <a:solidFill>
                  <a:schemeClr val="bg1"/>
                </a:solidFill>
              </a:rPr>
              <a:t>                    type: string</a:t>
            </a:r>
          </a:p>
          <a:p>
            <a:r>
              <a:rPr lang="en-US" sz="700" b="0" dirty="0">
                <a:solidFill>
                  <a:schemeClr val="bg1"/>
                </a:solidFill>
              </a:rPr>
              <a:t>                    </a:t>
            </a:r>
            <a:r>
              <a:rPr lang="en-US" sz="700" b="0" dirty="0" err="1">
                <a:solidFill>
                  <a:schemeClr val="bg1"/>
                </a:solidFill>
              </a:rPr>
              <a:t>expr</a:t>
            </a:r>
            <a:r>
              <a:rPr lang="en-US" sz="700" b="0" dirty="0">
                <a:solidFill>
                  <a:schemeClr val="bg1"/>
                </a:solidFill>
              </a:rPr>
              <a:t>: _col1</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a:p>
            <a:r>
              <a:rPr lang="en-US" sz="700" b="0" dirty="0">
                <a:solidFill>
                  <a:schemeClr val="bg1"/>
                </a:solidFill>
              </a:rPr>
              <a:t>                    </a:t>
            </a:r>
            <a:r>
              <a:rPr lang="en-US" sz="700" b="0" dirty="0" err="1">
                <a:solidFill>
                  <a:schemeClr val="bg1"/>
                </a:solidFill>
              </a:rPr>
              <a:t>expr</a:t>
            </a:r>
            <a:r>
              <a:rPr lang="en-US" sz="700" b="0" dirty="0">
                <a:solidFill>
                  <a:schemeClr val="bg1"/>
                </a:solidFill>
              </a:rPr>
              <a:t>: _col2</a:t>
            </a:r>
          </a:p>
          <a:p>
            <a:r>
              <a:rPr lang="en-US" sz="700" b="0" dirty="0">
                <a:solidFill>
                  <a:schemeClr val="bg1"/>
                </a:solidFill>
              </a:rPr>
              <a:t>                    type: </a:t>
            </a:r>
            <a:r>
              <a:rPr lang="en-US" sz="700" b="0" dirty="0" err="1">
                <a:solidFill>
                  <a:schemeClr val="bg1"/>
                </a:solidFill>
              </a:rPr>
              <a:t>int</a:t>
            </a:r>
            <a:endParaRPr lang="en-US" sz="700" b="0" dirty="0">
              <a:solidFill>
                <a:schemeClr val="bg1"/>
              </a:solidFill>
            </a:endParaRPr>
          </a:p>
          <a:p>
            <a:r>
              <a:rPr lang="en-US" sz="700" b="0" dirty="0">
                <a:solidFill>
                  <a:schemeClr val="bg1"/>
                </a:solidFill>
              </a:rPr>
              <a:t>      Reduce Operator Tree:</a:t>
            </a:r>
          </a:p>
          <a:p>
            <a:r>
              <a:rPr lang="en-US" sz="700" b="0" dirty="0">
                <a:solidFill>
                  <a:schemeClr val="bg1"/>
                </a:solidFill>
              </a:rPr>
              <a:t>        Extract</a:t>
            </a:r>
          </a:p>
          <a:p>
            <a:r>
              <a:rPr lang="en-US" sz="700" b="0" dirty="0">
                <a:solidFill>
                  <a:schemeClr val="bg1"/>
                </a:solidFill>
              </a:rPr>
              <a:t>          Limit</a:t>
            </a:r>
          </a:p>
          <a:p>
            <a:r>
              <a:rPr lang="en-US" sz="700" b="0" dirty="0">
                <a:solidFill>
                  <a:schemeClr val="bg1"/>
                </a:solidFill>
              </a:rPr>
              <a:t>            File Output Operator</a:t>
            </a:r>
          </a:p>
          <a:p>
            <a:r>
              <a:rPr lang="en-US" sz="700" b="0" dirty="0">
                <a:solidFill>
                  <a:schemeClr val="bg1"/>
                </a:solidFill>
              </a:rPr>
              <a:t>              compressed: false</a:t>
            </a:r>
          </a:p>
          <a:p>
            <a:r>
              <a:rPr lang="en-US" sz="700" b="0" dirty="0">
                <a:solidFill>
                  <a:schemeClr val="bg1"/>
                </a:solidFill>
              </a:rPr>
              <a:t>              </a:t>
            </a:r>
            <a:r>
              <a:rPr lang="en-US" sz="700" b="0" dirty="0" err="1">
                <a:solidFill>
                  <a:schemeClr val="bg1"/>
                </a:solidFill>
              </a:rPr>
              <a:t>GlobalTableId</a:t>
            </a:r>
            <a:r>
              <a:rPr lang="en-US" sz="700" b="0" dirty="0">
                <a:solidFill>
                  <a:schemeClr val="bg1"/>
                </a:solidFill>
              </a:rPr>
              <a:t>: 0</a:t>
            </a:r>
          </a:p>
          <a:p>
            <a:r>
              <a:rPr lang="en-US" sz="700" b="0" dirty="0">
                <a:solidFill>
                  <a:schemeClr val="bg1"/>
                </a:solidFill>
              </a:rPr>
              <a:t>              table:</a:t>
            </a:r>
          </a:p>
          <a:p>
            <a:r>
              <a:rPr lang="en-US" sz="700" b="0" dirty="0">
                <a:solidFill>
                  <a:schemeClr val="bg1"/>
                </a:solidFill>
              </a:rPr>
              <a:t>                  input format: </a:t>
            </a:r>
            <a:r>
              <a:rPr lang="en-US" sz="700" b="0" dirty="0" err="1">
                <a:solidFill>
                  <a:schemeClr val="bg1"/>
                </a:solidFill>
              </a:rPr>
              <a:t>org.apache.hadoop.mapred.TextInputFormat</a:t>
            </a:r>
            <a:endParaRPr lang="en-US" sz="700" b="0" dirty="0">
              <a:solidFill>
                <a:schemeClr val="bg1"/>
              </a:solidFill>
            </a:endParaRPr>
          </a:p>
          <a:p>
            <a:r>
              <a:rPr lang="en-US" sz="700" b="0" dirty="0">
                <a:solidFill>
                  <a:schemeClr val="bg1"/>
                </a:solidFill>
              </a:rPr>
              <a:t>                  output format: </a:t>
            </a:r>
            <a:r>
              <a:rPr lang="en-US" sz="700" b="0" dirty="0" err="1">
                <a:solidFill>
                  <a:schemeClr val="bg1"/>
                </a:solidFill>
              </a:rPr>
              <a:t>org.apache.hadoop.hive.ql.io.HiveIgnoreKeyTextOutputFormat</a:t>
            </a:r>
            <a:endParaRPr lang="en-US" sz="700" b="0" dirty="0">
              <a:solidFill>
                <a:schemeClr val="bg1"/>
              </a:solidFill>
            </a:endParaRPr>
          </a:p>
          <a:p>
            <a:endParaRPr lang="en-US" sz="700" b="0" dirty="0">
              <a:solidFill>
                <a:schemeClr val="bg1"/>
              </a:solidFill>
            </a:endParaRPr>
          </a:p>
          <a:p>
            <a:endParaRPr lang="en-US" sz="700" b="0" dirty="0">
              <a:solidFill>
                <a:schemeClr val="bg1"/>
              </a:solidFill>
            </a:endParaRPr>
          </a:p>
          <a:p>
            <a:r>
              <a:rPr lang="en-US" sz="700" b="0" dirty="0">
                <a:solidFill>
                  <a:schemeClr val="bg1"/>
                </a:solidFill>
              </a:rPr>
              <a:t> Stage: Stage-0</a:t>
            </a:r>
          </a:p>
          <a:p>
            <a:r>
              <a:rPr lang="en-US" sz="700" b="0" dirty="0">
                <a:solidFill>
                  <a:schemeClr val="bg1"/>
                </a:solidFill>
              </a:rPr>
              <a:t>    Fetch Operator</a:t>
            </a:r>
          </a:p>
          <a:p>
            <a:r>
              <a:rPr lang="en-US" sz="700" b="0" dirty="0">
                <a:solidFill>
                  <a:schemeClr val="bg1"/>
                </a:solidFill>
              </a:rPr>
              <a:t>      limit: 10</a:t>
            </a:r>
          </a:p>
        </p:txBody>
      </p:sp>
      <p:sp>
        <p:nvSpPr>
          <p:cNvPr id="7"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Hive: Behind the Scenes</a:t>
            </a:r>
          </a:p>
        </p:txBody>
      </p:sp>
      <p:sp>
        <p:nvSpPr>
          <p:cNvPr id="10" name="TextBox 9"/>
          <p:cNvSpPr txBox="1"/>
          <p:nvPr/>
        </p:nvSpPr>
        <p:spPr>
          <a:xfrm>
            <a:off x="0" y="1066800"/>
            <a:ext cx="9144000" cy="400110"/>
          </a:xfrm>
          <a:prstGeom prst="rect">
            <a:avLst/>
          </a:prstGeom>
          <a:noFill/>
        </p:spPr>
        <p:txBody>
          <a:bodyPr wrap="square" rtlCol="0">
            <a:spAutoFit/>
          </a:bodyPr>
          <a:lstStyle/>
          <a:p>
            <a:pPr algn="ctr"/>
            <a:r>
              <a:rPr lang="en-US" sz="2000" b="0" dirty="0">
                <a:solidFill>
                  <a:srgbClr val="FF0000"/>
                </a:solidFill>
                <a:latin typeface="Gill Sans"/>
                <a:cs typeface="Gill Sans"/>
              </a:rPr>
              <a:t>Now you understand what’s going on here!</a:t>
            </a:r>
          </a:p>
        </p:txBody>
      </p:sp>
    </p:spTree>
    <p:extLst>
      <p:ext uri="{BB962C8B-B14F-4D97-AF65-F5344CB8AC3E}">
        <p14:creationId xmlns:p14="http://schemas.microsoft.com/office/powerpoint/2010/main" val="17805976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hive-logo.png"/>
          <p:cNvPicPr>
            <a:picLocks noChangeAspect="1"/>
          </p:cNvPicPr>
          <p:nvPr/>
        </p:nvPicPr>
        <p:blipFill>
          <a:blip r:embed="rId2" cstate="print"/>
          <a:stretch>
            <a:fillRect/>
          </a:stretch>
        </p:blipFill>
        <p:spPr>
          <a:xfrm>
            <a:off x="2667000" y="5334000"/>
            <a:ext cx="1192306" cy="1066800"/>
          </a:xfrm>
          <a:prstGeom prst="rect">
            <a:avLst/>
          </a:prstGeom>
        </p:spPr>
      </p:pic>
      <p:sp>
        <p:nvSpPr>
          <p:cNvPr id="9" name="Rectangle 8"/>
          <p:cNvSpPr/>
          <p:nvPr/>
        </p:nvSpPr>
        <p:spPr bwMode="auto">
          <a:xfrm>
            <a:off x="1981200" y="3048000"/>
            <a:ext cx="5029200" cy="8382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a:solidFill>
                  <a:schemeClr val="bg2"/>
                </a:solidFill>
                <a:latin typeface="Gill Sans"/>
                <a:cs typeface="Gill Sans"/>
              </a:rPr>
              <a:t>Execution Layer</a:t>
            </a:r>
            <a:endParaRPr kumimoji="0" lang="en-US" sz="2800" b="0" i="0" u="none" strike="noStrike" cap="none" normalizeH="0" baseline="0" dirty="0">
              <a:ln>
                <a:noFill/>
              </a:ln>
              <a:solidFill>
                <a:schemeClr val="bg2"/>
              </a:solidFill>
              <a:effectLst/>
              <a:latin typeface="Gill Sans"/>
              <a:cs typeface="Gill Sans"/>
            </a:endParaRPr>
          </a:p>
        </p:txBody>
      </p:sp>
      <p:sp>
        <p:nvSpPr>
          <p:cNvPr id="10" name="Rectangle 9"/>
          <p:cNvSpPr/>
          <p:nvPr/>
        </p:nvSpPr>
        <p:spPr bwMode="auto">
          <a:xfrm>
            <a:off x="1981200" y="2133600"/>
            <a:ext cx="5029200" cy="838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a:solidFill>
                  <a:schemeClr val="bg2"/>
                </a:solidFill>
                <a:latin typeface="Gill Sans"/>
                <a:cs typeface="Gill Sans"/>
              </a:rPr>
              <a:t>SQL query interface</a:t>
            </a:r>
            <a:endParaRPr kumimoji="0" lang="en-US" sz="2800" b="0" i="0" u="none" strike="noStrike" cap="none" normalizeH="0" baseline="0" dirty="0">
              <a:ln>
                <a:noFill/>
              </a:ln>
              <a:solidFill>
                <a:schemeClr val="bg2"/>
              </a:solidFill>
              <a:effectLst/>
              <a:latin typeface="Gill Sans"/>
              <a:cs typeface="Gill Sans"/>
            </a:endParaRPr>
          </a:p>
        </p:txBody>
      </p:sp>
      <p:sp>
        <p:nvSpPr>
          <p:cNvPr id="11" name="TextBox 10"/>
          <p:cNvSpPr txBox="1"/>
          <p:nvPr/>
        </p:nvSpPr>
        <p:spPr>
          <a:xfrm>
            <a:off x="1981200" y="1091624"/>
            <a:ext cx="5029200" cy="584776"/>
          </a:xfrm>
          <a:prstGeom prst="rect">
            <a:avLst/>
          </a:prstGeom>
          <a:noFill/>
        </p:spPr>
        <p:txBody>
          <a:bodyPr wrap="square" rtlCol="0">
            <a:spAutoFit/>
          </a:bodyPr>
          <a:lstStyle/>
          <a:p>
            <a:pPr algn="ctr"/>
            <a:r>
              <a:rPr lang="en-US" sz="3200" b="0" dirty="0">
                <a:solidFill>
                  <a:schemeClr val="bg2"/>
                </a:solidFill>
                <a:latin typeface="Gill Sans"/>
                <a:cs typeface="Gill Sans"/>
              </a:rPr>
              <a:t>SQL-on-Hadoop</a:t>
            </a:r>
          </a:p>
        </p:txBody>
      </p:sp>
      <p:pic>
        <p:nvPicPr>
          <p:cNvPr id="2" name="Picture 1" descr="Screen Shot 2016-02-17 at 11.32.2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5410200"/>
            <a:ext cx="2362200" cy="835505"/>
          </a:xfrm>
          <a:prstGeom prst="rect">
            <a:avLst/>
          </a:prstGeom>
        </p:spPr>
      </p:pic>
      <p:sp>
        <p:nvSpPr>
          <p:cNvPr id="8" name="Rectangle 7"/>
          <p:cNvSpPr/>
          <p:nvPr/>
        </p:nvSpPr>
        <p:spPr bwMode="auto">
          <a:xfrm>
            <a:off x="1981200" y="3962400"/>
            <a:ext cx="38100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bg2"/>
                </a:solidFill>
                <a:effectLst/>
                <a:latin typeface="Gill Sans"/>
                <a:cs typeface="Gill Sans"/>
              </a:rPr>
              <a:t>HDFS</a:t>
            </a:r>
          </a:p>
        </p:txBody>
      </p:sp>
      <p:sp>
        <p:nvSpPr>
          <p:cNvPr id="12" name="Rectangle 11"/>
          <p:cNvSpPr/>
          <p:nvPr/>
        </p:nvSpPr>
        <p:spPr bwMode="auto">
          <a:xfrm>
            <a:off x="5867400" y="3962400"/>
            <a:ext cx="11430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bg2"/>
                </a:solidFill>
                <a:effectLst/>
                <a:latin typeface="Gill Sans"/>
                <a:cs typeface="Gill Sans"/>
              </a:rPr>
              <a:t>Other Data Sources</a:t>
            </a:r>
          </a:p>
        </p:txBody>
      </p:sp>
    </p:spTree>
    <p:extLst>
      <p:ext uri="{BB962C8B-B14F-4D97-AF65-F5344CB8AC3E}">
        <p14:creationId xmlns:p14="http://schemas.microsoft.com/office/powerpoint/2010/main" val="24531940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752600" y="3376136"/>
            <a:ext cx="6477000" cy="738664"/>
          </a:xfrm>
          <a:prstGeom prst="rect">
            <a:avLst/>
          </a:prstGeom>
          <a:noFill/>
        </p:spPr>
        <p:txBody>
          <a:bodyPr wrap="square" rtlCol="0">
            <a:spAutoFit/>
          </a:bodyPr>
          <a:lstStyle/>
          <a:p>
            <a:r>
              <a:rPr lang="en-US" sz="1400" b="0" dirty="0" err="1">
                <a:solidFill>
                  <a:schemeClr val="bg1"/>
                </a:solidFill>
                <a:latin typeface="Andale Mono"/>
                <a:cs typeface="Andale Mono"/>
              </a:rPr>
              <a:t>val</a:t>
            </a:r>
            <a:r>
              <a:rPr lang="en-US" sz="1400" b="0" dirty="0">
                <a:solidFill>
                  <a:schemeClr val="bg1"/>
                </a:solidFill>
                <a:latin typeface="Andale Mono"/>
                <a:cs typeface="Andale Mono"/>
              </a:rPr>
              <a:t> </a:t>
            </a:r>
            <a:r>
              <a:rPr lang="en-US" sz="1400" b="0" dirty="0" err="1">
                <a:solidFill>
                  <a:schemeClr val="bg1"/>
                </a:solidFill>
                <a:latin typeface="Andale Mono"/>
                <a:cs typeface="Andale Mono"/>
              </a:rPr>
              <a:t>sqlContext</a:t>
            </a:r>
            <a:r>
              <a:rPr lang="en-US" sz="1400" b="0" dirty="0">
                <a:solidFill>
                  <a:schemeClr val="bg1"/>
                </a:solidFill>
                <a:latin typeface="Andale Mono"/>
                <a:cs typeface="Andale Mono"/>
              </a:rPr>
              <a:t> = ... // An existing </a:t>
            </a:r>
            <a:r>
              <a:rPr lang="en-US" sz="1400" b="0" dirty="0" err="1">
                <a:solidFill>
                  <a:schemeClr val="bg1"/>
                </a:solidFill>
                <a:latin typeface="Andale Mono"/>
                <a:cs typeface="Andale Mono"/>
              </a:rPr>
              <a:t>SQLContext</a:t>
            </a:r>
            <a:endParaRPr lang="en-US" sz="1400" b="0" dirty="0">
              <a:solidFill>
                <a:schemeClr val="bg1"/>
              </a:solidFill>
              <a:latin typeface="Andale Mono"/>
              <a:cs typeface="Andale Mono"/>
            </a:endParaRPr>
          </a:p>
          <a:p>
            <a:r>
              <a:rPr lang="en-US" sz="1400" b="0" dirty="0" err="1">
                <a:solidFill>
                  <a:schemeClr val="bg1"/>
                </a:solidFill>
                <a:latin typeface="Andale Mono"/>
                <a:cs typeface="Andale Mono"/>
              </a:rPr>
              <a:t>val</a:t>
            </a:r>
            <a:r>
              <a:rPr lang="en-US" sz="1400" b="0" dirty="0">
                <a:solidFill>
                  <a:schemeClr val="bg1"/>
                </a:solidFill>
                <a:latin typeface="Andale Mono"/>
                <a:cs typeface="Andale Mono"/>
              </a:rPr>
              <a:t> </a:t>
            </a:r>
            <a:r>
              <a:rPr lang="en-US" sz="1400" b="0" dirty="0" err="1">
                <a:solidFill>
                  <a:schemeClr val="bg1"/>
                </a:solidFill>
                <a:latin typeface="Andale Mono"/>
                <a:cs typeface="Andale Mono"/>
              </a:rPr>
              <a:t>df</a:t>
            </a:r>
            <a:r>
              <a:rPr lang="en-US" sz="1400" b="0" dirty="0">
                <a:solidFill>
                  <a:schemeClr val="bg1"/>
                </a:solidFill>
                <a:latin typeface="Andale Mono"/>
                <a:cs typeface="Andale Mono"/>
              </a:rPr>
              <a:t> = </a:t>
            </a:r>
            <a:r>
              <a:rPr lang="en-US" sz="1400" b="0" dirty="0" err="1">
                <a:solidFill>
                  <a:schemeClr val="bg1"/>
                </a:solidFill>
                <a:latin typeface="Andale Mono"/>
                <a:cs typeface="Andale Mono"/>
              </a:rPr>
              <a:t>sqlContext.sql</a:t>
            </a:r>
            <a:r>
              <a:rPr lang="en-US" sz="1400" b="0" dirty="0">
                <a:solidFill>
                  <a:schemeClr val="bg1"/>
                </a:solidFill>
                <a:latin typeface="Andale Mono"/>
                <a:cs typeface="Andale Mono"/>
              </a:rPr>
              <a:t>("SELECT * FROM table")</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df</a:t>
            </a:r>
            <a:r>
              <a:rPr lang="en-US" sz="1400" b="0" dirty="0">
                <a:solidFill>
                  <a:schemeClr val="bg1"/>
                </a:solidFill>
                <a:latin typeface="Andale Mono"/>
                <a:cs typeface="Andale Mono"/>
              </a:rPr>
              <a:t> is a </a:t>
            </a:r>
            <a:r>
              <a:rPr lang="en-US" sz="1400" b="0" dirty="0" err="1">
                <a:solidFill>
                  <a:schemeClr val="bg1"/>
                </a:solidFill>
                <a:latin typeface="Andale Mono"/>
                <a:cs typeface="Andale Mono"/>
              </a:rPr>
              <a:t>dataframe</a:t>
            </a:r>
            <a:r>
              <a:rPr lang="en-US" sz="1400" b="0" dirty="0">
                <a:solidFill>
                  <a:schemeClr val="bg1"/>
                </a:solidFill>
                <a:latin typeface="Andale Mono"/>
                <a:cs typeface="Andale Mono"/>
              </a:rPr>
              <a:t>, can be further manipulated...</a:t>
            </a:r>
          </a:p>
        </p:txBody>
      </p:sp>
      <p:sp>
        <p:nvSpPr>
          <p:cNvPr id="11" name="TextBox 10"/>
          <p:cNvSpPr txBox="1"/>
          <p:nvPr/>
        </p:nvSpPr>
        <p:spPr>
          <a:xfrm>
            <a:off x="1752600" y="4495800"/>
            <a:ext cx="6477000" cy="1600438"/>
          </a:xfrm>
          <a:prstGeom prst="rect">
            <a:avLst/>
          </a:prstGeom>
          <a:noFill/>
        </p:spPr>
        <p:txBody>
          <a:bodyPr wrap="square" rtlCol="0">
            <a:spAutoFit/>
          </a:bodyPr>
          <a:lstStyle/>
          <a:p>
            <a:r>
              <a:rPr lang="en-US" sz="1400" b="0" dirty="0">
                <a:solidFill>
                  <a:schemeClr val="bg1"/>
                </a:solidFill>
                <a:latin typeface="Andale Mono"/>
                <a:cs typeface="Andale Mono"/>
              </a:rPr>
              <a:t>// employees is a </a:t>
            </a:r>
            <a:r>
              <a:rPr lang="en-US" sz="1400" b="0" dirty="0" err="1">
                <a:solidFill>
                  <a:schemeClr val="bg1"/>
                </a:solidFill>
                <a:latin typeface="Andale Mono"/>
                <a:cs typeface="Andale Mono"/>
              </a:rPr>
              <a:t>dataframe</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employees</a:t>
            </a:r>
          </a:p>
          <a:p>
            <a:r>
              <a:rPr lang="en-US" sz="1400" b="0" dirty="0">
                <a:solidFill>
                  <a:schemeClr val="bg1"/>
                </a:solidFill>
                <a:latin typeface="Andale Mono"/>
                <a:cs typeface="Andale Mono"/>
              </a:rPr>
              <a:t>  .join(</a:t>
            </a:r>
            <a:r>
              <a:rPr lang="en-US" sz="1400" b="0" dirty="0" err="1">
                <a:solidFill>
                  <a:schemeClr val="bg1"/>
                </a:solidFill>
                <a:latin typeface="Andale Mono"/>
                <a:cs typeface="Andale Mono"/>
              </a:rPr>
              <a:t>dept</a:t>
            </a:r>
            <a:r>
              <a:rPr lang="en-US" sz="1400" b="0" dirty="0">
                <a:solidFill>
                  <a:schemeClr val="bg1"/>
                </a:solidFill>
                <a:latin typeface="Andale Mono"/>
                <a:cs typeface="Andale Mono"/>
              </a:rPr>
              <a:t>, employees ("</a:t>
            </a:r>
            <a:r>
              <a:rPr lang="en-US" sz="1400" b="0" dirty="0" err="1">
                <a:solidFill>
                  <a:schemeClr val="bg1"/>
                </a:solidFill>
                <a:latin typeface="Andale Mono"/>
                <a:cs typeface="Andale Mono"/>
              </a:rPr>
              <a:t>deptId</a:t>
            </a:r>
            <a:r>
              <a:rPr lang="en-US" sz="1400" b="0" dirty="0">
                <a:solidFill>
                  <a:schemeClr val="bg1"/>
                </a:solidFill>
                <a:latin typeface="Andale Mono"/>
                <a:cs typeface="Andale Mono"/>
              </a:rPr>
              <a:t>") === </a:t>
            </a:r>
            <a:r>
              <a:rPr lang="en-US" sz="1400" b="0" dirty="0" err="1">
                <a:solidFill>
                  <a:schemeClr val="bg1"/>
                </a:solidFill>
                <a:latin typeface="Andale Mono"/>
                <a:cs typeface="Andale Mono"/>
              </a:rPr>
              <a:t>dept</a:t>
            </a:r>
            <a:r>
              <a:rPr lang="en-US" sz="1400" b="0" dirty="0">
                <a:solidFill>
                  <a:schemeClr val="bg1"/>
                </a:solidFill>
                <a:latin typeface="Andale Mono"/>
                <a:cs typeface="Andale Mono"/>
              </a:rPr>
              <a:t> ("id"))</a:t>
            </a:r>
          </a:p>
          <a:p>
            <a:r>
              <a:rPr lang="en-US" sz="1400" b="0" dirty="0">
                <a:solidFill>
                  <a:schemeClr val="bg1"/>
                </a:solidFill>
                <a:latin typeface="Andale Mono"/>
                <a:cs typeface="Andale Mono"/>
              </a:rPr>
              <a:t>  .where(employees("gender") === "female")</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groupBy</a:t>
            </a:r>
            <a:r>
              <a:rPr lang="en-US" sz="1400" b="0" dirty="0">
                <a:solidFill>
                  <a:schemeClr val="bg1"/>
                </a:solidFill>
                <a:latin typeface="Andale Mono"/>
                <a:cs typeface="Andale Mono"/>
              </a:rPr>
              <a:t>(</a:t>
            </a:r>
            <a:r>
              <a:rPr lang="en-US" sz="1400" b="0" dirty="0" err="1">
                <a:solidFill>
                  <a:schemeClr val="bg1"/>
                </a:solidFill>
                <a:latin typeface="Andale Mono"/>
                <a:cs typeface="Andale Mono"/>
              </a:rPr>
              <a:t>dept</a:t>
            </a:r>
            <a:r>
              <a:rPr lang="en-US" sz="1400" b="0" dirty="0">
                <a:solidFill>
                  <a:schemeClr val="bg1"/>
                </a:solidFill>
                <a:latin typeface="Andale Mono"/>
                <a:cs typeface="Andale Mono"/>
              </a:rPr>
              <a:t>("id"), </a:t>
            </a:r>
            <a:r>
              <a:rPr lang="en-US" sz="1400" b="0" dirty="0" err="1">
                <a:solidFill>
                  <a:schemeClr val="bg1"/>
                </a:solidFill>
                <a:latin typeface="Andale Mono"/>
                <a:cs typeface="Andale Mono"/>
              </a:rPr>
              <a:t>dept</a:t>
            </a:r>
            <a:r>
              <a:rPr lang="en-US" sz="1400" b="0" dirty="0">
                <a:solidFill>
                  <a:schemeClr val="bg1"/>
                </a:solidFill>
                <a:latin typeface="Andale Mono"/>
                <a:cs typeface="Andale Mono"/>
              </a:rPr>
              <a:t> ("name"))</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agg</a:t>
            </a:r>
            <a:r>
              <a:rPr lang="en-US" sz="1400" b="0" dirty="0">
                <a:solidFill>
                  <a:schemeClr val="bg1"/>
                </a:solidFill>
                <a:latin typeface="Andale Mono"/>
                <a:cs typeface="Andale Mono"/>
              </a:rPr>
              <a:t>(count("name"))</a:t>
            </a:r>
          </a:p>
          <a:p>
            <a:endParaRPr lang="en-US" sz="1400" b="0" dirty="0">
              <a:solidFill>
                <a:schemeClr val="bg1"/>
              </a:solidFill>
              <a:latin typeface="Andale Mono"/>
              <a:cs typeface="Andale Mono"/>
            </a:endParaRPr>
          </a:p>
        </p:txBody>
      </p:sp>
      <p:sp>
        <p:nvSpPr>
          <p:cNvPr id="6"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 about Spark SQL?</a:t>
            </a:r>
          </a:p>
        </p:txBody>
      </p:sp>
      <p:sp>
        <p:nvSpPr>
          <p:cNvPr id="7" name="TextBox 6"/>
          <p:cNvSpPr txBox="1"/>
          <p:nvPr/>
        </p:nvSpPr>
        <p:spPr>
          <a:xfrm>
            <a:off x="0" y="15019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Based on the </a:t>
            </a:r>
            <a:r>
              <a:rPr lang="en-US" sz="2400" b="0" kern="0" dirty="0" err="1">
                <a:solidFill>
                  <a:srgbClr val="000000"/>
                </a:solidFill>
                <a:latin typeface="Gill Sans"/>
                <a:cs typeface="Gill Sans"/>
              </a:rPr>
              <a:t>DataFrame</a:t>
            </a:r>
            <a:r>
              <a:rPr lang="en-US" sz="2400" b="0" kern="0" dirty="0">
                <a:solidFill>
                  <a:srgbClr val="000000"/>
                </a:solidFill>
                <a:latin typeface="Gill Sans"/>
                <a:cs typeface="Gill Sans"/>
              </a:rPr>
              <a:t> API:</a:t>
            </a:r>
          </a:p>
        </p:txBody>
      </p:sp>
      <p:sp>
        <p:nvSpPr>
          <p:cNvPr id="8" name="TextBox 7"/>
          <p:cNvSpPr txBox="1"/>
          <p:nvPr/>
        </p:nvSpPr>
        <p:spPr>
          <a:xfrm>
            <a:off x="0" y="1882914"/>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A distributed collection of data organized into named columns</a:t>
            </a:r>
          </a:p>
        </p:txBody>
      </p:sp>
      <p:sp>
        <p:nvSpPr>
          <p:cNvPr id="9" name="TextBox 8"/>
          <p:cNvSpPr txBox="1"/>
          <p:nvPr/>
        </p:nvSpPr>
        <p:spPr>
          <a:xfrm>
            <a:off x="0" y="257169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Two ways of specifying SQL queries:</a:t>
            </a:r>
          </a:p>
        </p:txBody>
      </p:sp>
      <p:sp>
        <p:nvSpPr>
          <p:cNvPr id="12" name="TextBox 11"/>
          <p:cNvSpPr txBox="1"/>
          <p:nvPr/>
        </p:nvSpPr>
        <p:spPr>
          <a:xfrm>
            <a:off x="0" y="3048000"/>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Directly:</a:t>
            </a:r>
          </a:p>
        </p:txBody>
      </p:sp>
      <p:sp>
        <p:nvSpPr>
          <p:cNvPr id="13" name="TextBox 12"/>
          <p:cNvSpPr txBox="1"/>
          <p:nvPr/>
        </p:nvSpPr>
        <p:spPr>
          <a:xfrm>
            <a:off x="0" y="4171890"/>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Via </a:t>
            </a:r>
            <a:r>
              <a:rPr lang="en-US" sz="2000" b="0" kern="0" dirty="0" err="1">
                <a:solidFill>
                  <a:srgbClr val="0070C0"/>
                </a:solidFill>
                <a:latin typeface="Gill Sans"/>
                <a:cs typeface="Gill Sans"/>
              </a:rPr>
              <a:t>DataFrame</a:t>
            </a:r>
            <a:r>
              <a:rPr lang="en-US" sz="2000" b="0" kern="0" dirty="0">
                <a:solidFill>
                  <a:srgbClr val="0070C0"/>
                </a:solidFill>
                <a:latin typeface="Gill Sans"/>
                <a:cs typeface="Gill Sans"/>
              </a:rPr>
              <a:t> API:</a:t>
            </a:r>
          </a:p>
        </p:txBody>
      </p:sp>
    </p:spTree>
    <p:extLst>
      <p:ext uri="{BB962C8B-B14F-4D97-AF65-F5344CB8AC3E}">
        <p14:creationId xmlns:p14="http://schemas.microsoft.com/office/powerpoint/2010/main" val="7063110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7" grpId="0"/>
      <p:bldP spid="8" grpId="0"/>
      <p:bldP spid="9"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own Arrow 29"/>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1" name="Down Arrow 30"/>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13" name="Rectangle 12"/>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14" name="Rectangle 13"/>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15" name="TextBox 14"/>
          <p:cNvSpPr txBox="1"/>
          <p:nvPr/>
        </p:nvSpPr>
        <p:spPr>
          <a:xfrm>
            <a:off x="5715000" y="152400"/>
            <a:ext cx="2019300" cy="461665"/>
          </a:xfrm>
          <a:prstGeom prst="rect">
            <a:avLst/>
          </a:prstGeom>
          <a:noFill/>
        </p:spPr>
        <p:txBody>
          <a:bodyPr wrap="square" rtlCol="0">
            <a:spAutoFit/>
          </a:bodyPr>
          <a:lstStyle/>
          <a:p>
            <a:pPr lvl="0" algn="ctr">
              <a:defRPr/>
            </a:pPr>
            <a:r>
              <a:rPr lang="en-US" sz="2400" b="0" ker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7" name="Rectangle 16"/>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18" name="Rectangle 17"/>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19" name="TextBox 18"/>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external APIs</a:t>
            </a: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2"/>
                </a:solidFill>
                <a:latin typeface="Gill Sans"/>
                <a:cs typeface="Gill Sans"/>
              </a:rPr>
              <a:t>SQL on </a:t>
            </a:r>
            <a:br>
              <a:rPr lang="en-US" sz="2000" b="0">
                <a:solidFill>
                  <a:schemeClr val="bg2"/>
                </a:solidFill>
                <a:latin typeface="Gill Sans"/>
                <a:cs typeface="Gill Sans"/>
              </a:rPr>
            </a:br>
            <a:r>
              <a:rPr lang="en-US" sz="2000" b="0">
                <a:solidFill>
                  <a:schemeClr val="bg2"/>
                </a:solidFill>
                <a:latin typeface="Gill Sans"/>
                <a:cs typeface="Gill Sans"/>
              </a:rPr>
              <a:t>Hadoop</a:t>
            </a:r>
            <a:endParaRPr kumimoji="0" lang="en-US" sz="2000" b="0" i="0" u="none" strike="noStrike" cap="none" normalizeH="0" baseline="0" dirty="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2"/>
                </a:solidFill>
                <a:latin typeface="Gill Sans"/>
                <a:cs typeface="Gill Sans"/>
              </a:rPr>
              <a:t>Other</a:t>
            </a:r>
            <a:br>
              <a:rPr lang="en-US" sz="2000" b="0">
                <a:solidFill>
                  <a:schemeClr val="bg2"/>
                </a:solidFill>
                <a:latin typeface="Gill Sans"/>
                <a:cs typeface="Gill Sans"/>
              </a:rPr>
            </a:br>
            <a:r>
              <a:rPr lang="en-US" sz="2000" b="0">
                <a:solidFill>
                  <a:schemeClr val="bg2"/>
                </a:solidFill>
                <a:latin typeface="Gill Sans"/>
                <a:cs typeface="Gill Sans"/>
              </a:rPr>
              <a:t> tools</a:t>
            </a:r>
            <a:endParaRPr kumimoji="0" lang="en-US" sz="2000" b="0" i="0" u="none" strike="noStrike" cap="none" normalizeH="0" baseline="0" dirty="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dirty="0">
                <a:solidFill>
                  <a:schemeClr val="bg2"/>
                </a:solidFill>
                <a:latin typeface="Gill Sans"/>
                <a:cs typeface="Gill Sans"/>
              </a:rPr>
              <a:t>data scientists</a:t>
            </a:r>
            <a:endParaRPr lang="en-US" sz="1800" b="0" dirty="0">
              <a:solidFill>
                <a:schemeClr val="bg2"/>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8" name="TextBox 27"/>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34" name="Down Arrow 33"/>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5" name="TextBox 3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grpSp>
        <p:nvGrpSpPr>
          <p:cNvPr id="37" name="Group 36"/>
          <p:cNvGrpSpPr/>
          <p:nvPr/>
        </p:nvGrpSpPr>
        <p:grpSpPr>
          <a:xfrm>
            <a:off x="5715000" y="1838126"/>
            <a:ext cx="2057400" cy="1133674"/>
            <a:chOff x="3543300" y="1838126"/>
            <a:chExt cx="2057400" cy="1133674"/>
          </a:xfrm>
        </p:grpSpPr>
        <p:sp>
          <p:nvSpPr>
            <p:cNvPr id="38" name="Can 37"/>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9" name="TextBox 38"/>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40" name="Group 39"/>
          <p:cNvGrpSpPr/>
          <p:nvPr/>
        </p:nvGrpSpPr>
        <p:grpSpPr>
          <a:xfrm>
            <a:off x="1333500" y="1838126"/>
            <a:ext cx="2057400" cy="1133674"/>
            <a:chOff x="3543300" y="1838126"/>
            <a:chExt cx="2057400" cy="1133674"/>
          </a:xfrm>
        </p:grpSpPr>
        <p:sp>
          <p:nvSpPr>
            <p:cNvPr id="41" name="Can 40"/>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42" name="TextBox 41"/>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8394872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7" grpId="0" animBg="1"/>
      <p:bldP spid="3" grpId="0" animBg="1"/>
      <p:bldP spid="8" grpId="0" animBg="1"/>
      <p:bldP spid="23" grpId="0" animBg="1"/>
      <p:bldP spid="24" grpId="0" animBg="1"/>
      <p:bldP spid="25" grpId="0"/>
      <p:bldP spid="26" grpId="0"/>
      <p:bldP spid="27" grpId="0"/>
      <p:bldP spid="34" grpId="0" animBg="1"/>
      <p:bldP spid="3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parkSQL-optimizatio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27" y="2438400"/>
            <a:ext cx="8603673" cy="1752600"/>
          </a:xfrm>
          <a:prstGeom prst="rect">
            <a:avLst/>
          </a:prstGeom>
        </p:spPr>
      </p:pic>
      <p:sp>
        <p:nvSpPr>
          <p:cNvPr id="4" name="TextBox 3"/>
          <p:cNvSpPr txBox="1"/>
          <p:nvPr/>
        </p:nvSpPr>
        <p:spPr>
          <a:xfrm>
            <a:off x="7470" y="5562600"/>
            <a:ext cx="9136529" cy="400110"/>
          </a:xfrm>
          <a:prstGeom prst="rect">
            <a:avLst/>
          </a:prstGeom>
          <a:noFill/>
        </p:spPr>
        <p:txBody>
          <a:bodyPr wrap="square" rtlCol="0">
            <a:spAutoFit/>
          </a:bodyPr>
          <a:lstStyle/>
          <a:p>
            <a:pPr algn="ctr"/>
            <a:r>
              <a:rPr lang="en-US" sz="2000" b="0" dirty="0">
                <a:solidFill>
                  <a:srgbClr val="FF0000"/>
                </a:solidFill>
                <a:latin typeface="Gill Sans"/>
                <a:cs typeface="Gill Sans"/>
              </a:rPr>
              <a:t>At the end of the day… it’s transformations on RDDs</a:t>
            </a:r>
          </a:p>
        </p:txBody>
      </p:sp>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Spark SQL: Query Planning</a:t>
            </a:r>
          </a:p>
        </p:txBody>
      </p:sp>
    </p:spTree>
    <p:extLst>
      <p:ext uri="{BB962C8B-B14F-4D97-AF65-F5344CB8AC3E}">
        <p14:creationId xmlns:p14="http://schemas.microsoft.com/office/powerpoint/2010/main" val="10337902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park-physic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524000"/>
            <a:ext cx="6774180" cy="4358640"/>
          </a:xfrm>
          <a:prstGeom prst="rect">
            <a:avLst/>
          </a:prstGeom>
        </p:spPr>
      </p:pic>
      <p:sp>
        <p:nvSpPr>
          <p:cNvPr id="7" name="TextBox 6"/>
          <p:cNvSpPr txBox="1"/>
          <p:nvPr/>
        </p:nvSpPr>
        <p:spPr>
          <a:xfrm>
            <a:off x="5867400" y="5710535"/>
            <a:ext cx="2510122" cy="461665"/>
          </a:xfrm>
          <a:prstGeom prst="rect">
            <a:avLst/>
          </a:prstGeom>
          <a:noFill/>
        </p:spPr>
        <p:txBody>
          <a:bodyPr wrap="none" rtlCol="0">
            <a:spAutoFit/>
          </a:bodyPr>
          <a:lstStyle/>
          <a:p>
            <a:r>
              <a:rPr lang="en-US" sz="2400" b="0" dirty="0">
                <a:solidFill>
                  <a:srgbClr val="FF0000"/>
                </a:solidFill>
                <a:latin typeface="Gill Sans"/>
                <a:cs typeface="Gill Sans"/>
              </a:rPr>
              <a:t>= Reduce-side join</a:t>
            </a:r>
          </a:p>
        </p:txBody>
      </p:sp>
      <p:sp>
        <p:nvSpPr>
          <p:cNvPr id="8" name="TextBox 7"/>
          <p:cNvSpPr txBox="1"/>
          <p:nvPr/>
        </p:nvSpPr>
        <p:spPr>
          <a:xfrm>
            <a:off x="3456284" y="5257800"/>
            <a:ext cx="2106316" cy="461665"/>
          </a:xfrm>
          <a:prstGeom prst="rect">
            <a:avLst/>
          </a:prstGeom>
          <a:noFill/>
        </p:spPr>
        <p:txBody>
          <a:bodyPr wrap="none" rtlCol="0">
            <a:spAutoFit/>
          </a:bodyPr>
          <a:lstStyle/>
          <a:p>
            <a:r>
              <a:rPr lang="en-US" sz="2400" b="0" dirty="0">
                <a:solidFill>
                  <a:srgbClr val="FF0000"/>
                </a:solidFill>
                <a:latin typeface="Gill Sans"/>
                <a:cs typeface="Gill Sans"/>
              </a:rPr>
              <a:t>= Map-side join</a:t>
            </a:r>
          </a:p>
        </p:txBody>
      </p:sp>
      <p:sp>
        <p:nvSpPr>
          <p:cNvPr id="9" name="TextBox 8"/>
          <p:cNvSpPr txBox="1"/>
          <p:nvPr/>
        </p:nvSpPr>
        <p:spPr>
          <a:xfrm>
            <a:off x="685800" y="6019800"/>
            <a:ext cx="4449205" cy="461665"/>
          </a:xfrm>
          <a:prstGeom prst="rect">
            <a:avLst/>
          </a:prstGeom>
          <a:noFill/>
        </p:spPr>
        <p:txBody>
          <a:bodyPr wrap="none" rtlCol="0">
            <a:spAutoFit/>
          </a:bodyPr>
          <a:lstStyle/>
          <a:p>
            <a:r>
              <a:rPr lang="en-US" sz="2400" b="0" dirty="0">
                <a:solidFill>
                  <a:srgbClr val="FF0000"/>
                </a:solidFill>
                <a:latin typeface="Gill Sans"/>
                <a:cs typeface="Gill Sans"/>
              </a:rPr>
              <a:t>Hash join with broadcast variables</a:t>
            </a:r>
          </a:p>
        </p:txBody>
      </p:sp>
      <p:sp>
        <p:nvSpPr>
          <p:cNvPr id="10"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Spark SQL: Physical Execution</a:t>
            </a:r>
          </a:p>
        </p:txBody>
      </p:sp>
    </p:spTree>
    <p:extLst>
      <p:ext uri="{BB962C8B-B14F-4D97-AF65-F5344CB8AC3E}">
        <p14:creationId xmlns:p14="http://schemas.microsoft.com/office/powerpoint/2010/main" val="24256805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Hadoop Data Warehouse Design</a:t>
            </a:r>
          </a:p>
        </p:txBody>
      </p:sp>
      <p:sp>
        <p:nvSpPr>
          <p:cNvPr id="5" name="TextBox 4"/>
          <p:cNvSpPr txBox="1"/>
          <p:nvPr/>
        </p:nvSpPr>
        <p:spPr>
          <a:xfrm>
            <a:off x="0" y="15019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Observation:</a:t>
            </a:r>
          </a:p>
        </p:txBody>
      </p:sp>
      <p:sp>
        <p:nvSpPr>
          <p:cNvPr id="6" name="TextBox 5"/>
          <p:cNvSpPr txBox="1"/>
          <p:nvPr/>
        </p:nvSpPr>
        <p:spPr>
          <a:xfrm>
            <a:off x="0" y="1882914"/>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Joins are relatively expensive</a:t>
            </a:r>
          </a:p>
          <a:p>
            <a:pPr lvl="0" algn="ctr">
              <a:defRPr/>
            </a:pPr>
            <a:r>
              <a:rPr lang="en-US" sz="2000" b="0" kern="0" dirty="0">
                <a:solidFill>
                  <a:srgbClr val="0070C0"/>
                </a:solidFill>
                <a:latin typeface="Gill Sans"/>
                <a:cs typeface="Gill Sans"/>
              </a:rPr>
              <a:t>OLAP queries frequently involve joins</a:t>
            </a:r>
          </a:p>
        </p:txBody>
      </p:sp>
      <p:sp>
        <p:nvSpPr>
          <p:cNvPr id="7" name="TextBox 6"/>
          <p:cNvSpPr txBox="1"/>
          <p:nvPr/>
        </p:nvSpPr>
        <p:spPr>
          <a:xfrm>
            <a:off x="0" y="27211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Solution: </a:t>
            </a:r>
            <a:r>
              <a:rPr lang="en-US" sz="2400" b="0" kern="0" dirty="0" err="1">
                <a:solidFill>
                  <a:srgbClr val="000000"/>
                </a:solidFill>
                <a:latin typeface="Gill Sans"/>
                <a:cs typeface="Gill Sans"/>
              </a:rPr>
              <a:t>denormalize</a:t>
            </a:r>
            <a:endParaRPr lang="en-US" sz="2400" b="0" kern="0" dirty="0">
              <a:solidFill>
                <a:srgbClr val="000000"/>
              </a:solidFill>
              <a:latin typeface="Gill Sans"/>
              <a:cs typeface="Gill Sans"/>
            </a:endParaRPr>
          </a:p>
        </p:txBody>
      </p:sp>
      <p:sp>
        <p:nvSpPr>
          <p:cNvPr id="8" name="TextBox 7"/>
          <p:cNvSpPr txBox="1"/>
          <p:nvPr/>
        </p:nvSpPr>
        <p:spPr>
          <a:xfrm>
            <a:off x="0" y="3102114"/>
            <a:ext cx="9144000" cy="163121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What’s normalization again?</a:t>
            </a:r>
          </a:p>
          <a:p>
            <a:pPr lvl="0" algn="ctr">
              <a:defRPr/>
            </a:pPr>
            <a:r>
              <a:rPr lang="en-US" sz="2000" b="0" kern="0" dirty="0">
                <a:solidFill>
                  <a:srgbClr val="0070C0"/>
                </a:solidFill>
                <a:latin typeface="Gill Sans"/>
                <a:cs typeface="Gill Sans"/>
              </a:rPr>
              <a:t>Why normalize to begin with?</a:t>
            </a:r>
          </a:p>
          <a:p>
            <a:pPr lvl="0" algn="ctr">
              <a:defRPr/>
            </a:pPr>
            <a:r>
              <a:rPr lang="en-US" sz="2000" b="0" kern="0" dirty="0">
                <a:solidFill>
                  <a:srgbClr val="0070C0"/>
                </a:solidFill>
                <a:latin typeface="Gill Sans"/>
                <a:cs typeface="Gill Sans"/>
              </a:rPr>
              <a:t>Fundamentally a time-space tradeoff</a:t>
            </a:r>
          </a:p>
          <a:p>
            <a:pPr lvl="0" algn="ctr">
              <a:defRPr/>
            </a:pPr>
            <a:r>
              <a:rPr lang="en-US" sz="2000" b="0" kern="0" dirty="0">
                <a:solidFill>
                  <a:srgbClr val="0070C0"/>
                </a:solidFill>
                <a:latin typeface="Gill Sans"/>
                <a:cs typeface="Gill Sans"/>
              </a:rPr>
              <a:t>How much to </a:t>
            </a:r>
            <a:r>
              <a:rPr lang="en-US" sz="2000" b="0" kern="0" dirty="0" err="1">
                <a:solidFill>
                  <a:srgbClr val="0070C0"/>
                </a:solidFill>
                <a:latin typeface="Gill Sans"/>
                <a:cs typeface="Gill Sans"/>
              </a:rPr>
              <a:t>denormalize</a:t>
            </a:r>
            <a:r>
              <a:rPr lang="en-US" sz="2000" b="0" kern="0" dirty="0">
                <a:solidFill>
                  <a:srgbClr val="0070C0"/>
                </a:solidFill>
                <a:latin typeface="Gill Sans"/>
                <a:cs typeface="Gill Sans"/>
              </a:rPr>
              <a:t>?</a:t>
            </a:r>
          </a:p>
          <a:p>
            <a:pPr lvl="0" algn="ctr">
              <a:defRPr/>
            </a:pPr>
            <a:r>
              <a:rPr lang="en-US" sz="2000" b="0" kern="0" dirty="0">
                <a:solidFill>
                  <a:srgbClr val="0070C0"/>
                </a:solidFill>
                <a:latin typeface="Gill Sans"/>
                <a:cs typeface="Gill Sans"/>
              </a:rPr>
              <a:t>What about consistency?</a:t>
            </a:r>
          </a:p>
        </p:txBody>
      </p:sp>
    </p:spTree>
    <p:extLst>
      <p:ext uri="{BB962C8B-B14F-4D97-AF65-F5344CB8AC3E}">
        <p14:creationId xmlns:p14="http://schemas.microsoft.com/office/powerpoint/2010/main" val="3403476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pc-h-schema.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976" y="1257300"/>
            <a:ext cx="5607424" cy="5295900"/>
          </a:xfrm>
          <a:prstGeom prst="rect">
            <a:avLst/>
          </a:prstGeom>
        </p:spPr>
      </p:pic>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err="1">
                <a:solidFill>
                  <a:srgbClr val="000000"/>
                </a:solidFill>
                <a:latin typeface="Gill Sans"/>
                <a:cs typeface="Gill Sans"/>
              </a:rPr>
              <a:t>Denormalization</a:t>
            </a:r>
            <a:r>
              <a:rPr lang="en-US" sz="3600" b="0" kern="0" dirty="0">
                <a:solidFill>
                  <a:srgbClr val="000000"/>
                </a:solidFill>
                <a:latin typeface="Gill Sans"/>
                <a:cs typeface="Gill Sans"/>
              </a:rPr>
              <a:t> Opportunities?</a:t>
            </a:r>
          </a:p>
        </p:txBody>
      </p:sp>
      <p:sp>
        <p:nvSpPr>
          <p:cNvPr id="5" name="TextBox 4"/>
          <p:cNvSpPr txBox="1"/>
          <p:nvPr/>
        </p:nvSpPr>
        <p:spPr>
          <a:xfrm>
            <a:off x="5638800" y="6381690"/>
            <a:ext cx="3416320" cy="400110"/>
          </a:xfrm>
          <a:prstGeom prst="rect">
            <a:avLst/>
          </a:prstGeom>
          <a:noFill/>
        </p:spPr>
        <p:txBody>
          <a:bodyPr wrap="none" rtlCol="0">
            <a:spAutoFit/>
          </a:bodyPr>
          <a:lstStyle/>
          <a:p>
            <a:r>
              <a:rPr lang="en-US" sz="2000" b="0" dirty="0">
                <a:solidFill>
                  <a:srgbClr val="FF0000"/>
                </a:solidFill>
                <a:latin typeface="Gill Sans"/>
                <a:cs typeface="Gill Sans"/>
              </a:rPr>
              <a:t>“</a:t>
            </a:r>
            <a:r>
              <a:rPr lang="en-US" sz="2000" b="0" dirty="0" err="1">
                <a:solidFill>
                  <a:srgbClr val="FF0000"/>
                </a:solidFill>
                <a:latin typeface="Gill Sans"/>
                <a:cs typeface="Gill Sans"/>
              </a:rPr>
              <a:t>Denormalizing</a:t>
            </a:r>
            <a:r>
              <a:rPr lang="en-US" sz="2000" b="0" dirty="0">
                <a:solidFill>
                  <a:srgbClr val="FF0000"/>
                </a:solidFill>
                <a:latin typeface="Gill Sans"/>
                <a:cs typeface="Gill Sans"/>
              </a:rPr>
              <a:t> the snowflake”</a:t>
            </a:r>
          </a:p>
        </p:txBody>
      </p:sp>
    </p:spTree>
    <p:extLst>
      <p:ext uri="{BB962C8B-B14F-4D97-AF65-F5344CB8AC3E}">
        <p14:creationId xmlns:p14="http://schemas.microsoft.com/office/powerpoint/2010/main" val="2007997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981200" y="3429000"/>
            <a:ext cx="5029200" cy="8382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a:solidFill>
                  <a:schemeClr val="bg2"/>
                </a:solidFill>
                <a:latin typeface="Gill Sans"/>
                <a:cs typeface="Gill Sans"/>
              </a:rPr>
              <a:t>Execution Layer</a:t>
            </a:r>
            <a:endParaRPr kumimoji="0" lang="en-US" sz="2800" b="0" i="0" u="none" strike="noStrike" cap="none" normalizeH="0" baseline="0" dirty="0">
              <a:ln>
                <a:noFill/>
              </a:ln>
              <a:solidFill>
                <a:schemeClr val="bg2"/>
              </a:solidFill>
              <a:effectLst/>
              <a:latin typeface="Gill Sans"/>
              <a:cs typeface="Gill Sans"/>
            </a:endParaRPr>
          </a:p>
        </p:txBody>
      </p:sp>
      <p:sp>
        <p:nvSpPr>
          <p:cNvPr id="6" name="Rectangle 5"/>
          <p:cNvSpPr/>
          <p:nvPr/>
        </p:nvSpPr>
        <p:spPr bwMode="auto">
          <a:xfrm>
            <a:off x="1981200" y="2514600"/>
            <a:ext cx="5029200" cy="838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a:solidFill>
                  <a:schemeClr val="bg2"/>
                </a:solidFill>
                <a:latin typeface="Gill Sans"/>
                <a:cs typeface="Gill Sans"/>
              </a:rPr>
              <a:t>SQL query interface</a:t>
            </a:r>
            <a:endParaRPr kumimoji="0" lang="en-US" sz="2800" b="0" i="0" u="none" strike="noStrike" cap="none" normalizeH="0" baseline="0" dirty="0">
              <a:ln>
                <a:noFill/>
              </a:ln>
              <a:solidFill>
                <a:schemeClr val="bg2"/>
              </a:solidFill>
              <a:effectLst/>
              <a:latin typeface="Gill Sans"/>
              <a:cs typeface="Gill Sans"/>
            </a:endParaRPr>
          </a:p>
        </p:txBody>
      </p:sp>
      <p:sp>
        <p:nvSpPr>
          <p:cNvPr id="7" name="TextBox 6"/>
          <p:cNvSpPr txBox="1"/>
          <p:nvPr/>
        </p:nvSpPr>
        <p:spPr>
          <a:xfrm>
            <a:off x="1981200" y="1828800"/>
            <a:ext cx="5029200" cy="584776"/>
          </a:xfrm>
          <a:prstGeom prst="rect">
            <a:avLst/>
          </a:prstGeom>
          <a:noFill/>
        </p:spPr>
        <p:txBody>
          <a:bodyPr wrap="square" rtlCol="0">
            <a:spAutoFit/>
          </a:bodyPr>
          <a:lstStyle/>
          <a:p>
            <a:pPr algn="ctr"/>
            <a:r>
              <a:rPr lang="en-US" sz="3200" b="0" dirty="0">
                <a:solidFill>
                  <a:schemeClr val="bg2"/>
                </a:solidFill>
                <a:latin typeface="Gill Sans"/>
                <a:cs typeface="Gill Sans"/>
              </a:rPr>
              <a:t>SQL-on-Hadoop</a:t>
            </a:r>
          </a:p>
        </p:txBody>
      </p:sp>
      <p:sp>
        <p:nvSpPr>
          <p:cNvPr id="11" name="Rectangle 10"/>
          <p:cNvSpPr/>
          <p:nvPr/>
        </p:nvSpPr>
        <p:spPr bwMode="auto">
          <a:xfrm>
            <a:off x="1981200" y="4343400"/>
            <a:ext cx="38100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bg2"/>
                </a:solidFill>
                <a:effectLst/>
                <a:latin typeface="Gill Sans"/>
                <a:cs typeface="Gill Sans"/>
              </a:rPr>
              <a:t>HDFS</a:t>
            </a:r>
          </a:p>
        </p:txBody>
      </p:sp>
      <p:sp>
        <p:nvSpPr>
          <p:cNvPr id="12" name="Rectangle 11"/>
          <p:cNvSpPr/>
          <p:nvPr/>
        </p:nvSpPr>
        <p:spPr bwMode="auto">
          <a:xfrm>
            <a:off x="5867400" y="4343400"/>
            <a:ext cx="11430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bg2"/>
                </a:solidFill>
                <a:effectLst/>
                <a:latin typeface="Gill Sans"/>
                <a:cs typeface="Gill Sans"/>
              </a:rPr>
              <a:t>Other Data Sources</a:t>
            </a:r>
          </a:p>
        </p:txBody>
      </p:sp>
      <p:sp>
        <p:nvSpPr>
          <p:cNvPr id="8"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What’s the assignment?</a:t>
            </a:r>
          </a:p>
        </p:txBody>
      </p:sp>
    </p:spTree>
    <p:extLst>
      <p:ext uri="{BB962C8B-B14F-4D97-AF65-F5344CB8AC3E}">
        <p14:creationId xmlns:p14="http://schemas.microsoft.com/office/powerpoint/2010/main" val="3511094404"/>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981200" y="4343400"/>
            <a:ext cx="50292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bg2"/>
                </a:solidFill>
                <a:effectLst/>
                <a:latin typeface="Gill Sans"/>
                <a:cs typeface="Gill Sans"/>
              </a:rPr>
              <a:t>HDFS</a:t>
            </a:r>
          </a:p>
        </p:txBody>
      </p:sp>
      <p:sp>
        <p:nvSpPr>
          <p:cNvPr id="5" name="Rectangle 4"/>
          <p:cNvSpPr/>
          <p:nvPr/>
        </p:nvSpPr>
        <p:spPr bwMode="auto">
          <a:xfrm>
            <a:off x="1981200" y="3429000"/>
            <a:ext cx="5029200" cy="8382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a:solidFill>
                  <a:schemeClr val="bg2"/>
                </a:solidFill>
                <a:latin typeface="Gill Sans"/>
                <a:cs typeface="Gill Sans"/>
              </a:rPr>
              <a:t>Spark</a:t>
            </a:r>
            <a:endParaRPr kumimoji="0" lang="en-US" sz="2800" b="0" i="0" u="none" strike="noStrike" cap="none" normalizeH="0" baseline="0" dirty="0">
              <a:ln>
                <a:noFill/>
              </a:ln>
              <a:solidFill>
                <a:schemeClr val="bg2"/>
              </a:solidFill>
              <a:effectLst/>
              <a:latin typeface="Gill Sans"/>
              <a:cs typeface="Gill Sans"/>
            </a:endParaRPr>
          </a:p>
        </p:txBody>
      </p:sp>
      <p:sp>
        <p:nvSpPr>
          <p:cNvPr id="6" name="Rectangle 5"/>
          <p:cNvSpPr/>
          <p:nvPr/>
        </p:nvSpPr>
        <p:spPr bwMode="auto">
          <a:xfrm>
            <a:off x="1981200" y="2514600"/>
            <a:ext cx="5029200" cy="838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a:solidFill>
                  <a:schemeClr val="bg2"/>
                </a:solidFill>
                <a:latin typeface="Gill Sans"/>
                <a:cs typeface="Gill Sans"/>
              </a:rPr>
              <a:t>SQL query interface</a:t>
            </a:r>
            <a:endParaRPr kumimoji="0" lang="en-US" sz="2800" b="0" i="0" u="none" strike="noStrike" cap="none" normalizeH="0" baseline="0" dirty="0">
              <a:ln>
                <a:noFill/>
              </a:ln>
              <a:solidFill>
                <a:schemeClr val="bg2"/>
              </a:solidFill>
              <a:effectLst/>
              <a:latin typeface="Gill Sans"/>
              <a:cs typeface="Gill Sans"/>
            </a:endParaRPr>
          </a:p>
        </p:txBody>
      </p:sp>
      <p:sp>
        <p:nvSpPr>
          <p:cNvPr id="7" name="TextBox 6"/>
          <p:cNvSpPr txBox="1"/>
          <p:nvPr/>
        </p:nvSpPr>
        <p:spPr>
          <a:xfrm>
            <a:off x="1981200" y="1828800"/>
            <a:ext cx="5029200" cy="584776"/>
          </a:xfrm>
          <a:prstGeom prst="rect">
            <a:avLst/>
          </a:prstGeom>
          <a:noFill/>
        </p:spPr>
        <p:txBody>
          <a:bodyPr wrap="square" rtlCol="0">
            <a:spAutoFit/>
          </a:bodyPr>
          <a:lstStyle/>
          <a:p>
            <a:pPr algn="ctr"/>
            <a:r>
              <a:rPr lang="en-US" sz="3200" b="0" dirty="0">
                <a:solidFill>
                  <a:schemeClr val="bg2"/>
                </a:solidFill>
                <a:latin typeface="Gill Sans"/>
                <a:cs typeface="Gill Sans"/>
              </a:rPr>
              <a:t>SQL-on-Hadoop</a:t>
            </a:r>
          </a:p>
        </p:txBody>
      </p:sp>
      <p:sp>
        <p:nvSpPr>
          <p:cNvPr id="8" name="TextBox 7"/>
          <p:cNvSpPr txBox="1"/>
          <p:nvPr/>
        </p:nvSpPr>
        <p:spPr>
          <a:xfrm>
            <a:off x="7375573" y="3124200"/>
            <a:ext cx="651140" cy="461665"/>
          </a:xfrm>
          <a:prstGeom prst="rect">
            <a:avLst/>
          </a:prstGeom>
          <a:noFill/>
        </p:spPr>
        <p:txBody>
          <a:bodyPr wrap="none" rtlCol="0">
            <a:spAutoFit/>
          </a:bodyPr>
          <a:lstStyle/>
          <a:p>
            <a:r>
              <a:rPr lang="en-US" sz="2400" b="0" dirty="0">
                <a:solidFill>
                  <a:srgbClr val="FF0000"/>
                </a:solidFill>
                <a:latin typeface="Gill Sans"/>
                <a:cs typeface="Gill Sans"/>
              </a:rPr>
              <a:t>You</a:t>
            </a:r>
          </a:p>
        </p:txBody>
      </p:sp>
      <p:sp>
        <p:nvSpPr>
          <p:cNvPr id="10" name="Curved Left Arrow 9"/>
          <p:cNvSpPr/>
          <p:nvPr/>
        </p:nvSpPr>
        <p:spPr bwMode="auto">
          <a:xfrm>
            <a:off x="6795550" y="2895600"/>
            <a:ext cx="595850" cy="990600"/>
          </a:xfrm>
          <a:prstGeom prst="curvedLeftArrow">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9"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What’s the assignment?</a:t>
            </a:r>
          </a:p>
        </p:txBody>
      </p:sp>
    </p:spTree>
    <p:extLst>
      <p:ext uri="{BB962C8B-B14F-4D97-AF65-F5344CB8AC3E}">
        <p14:creationId xmlns:p14="http://schemas.microsoft.com/office/powerpoint/2010/main" val="797085711"/>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pc-h-schema.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976" y="1257300"/>
            <a:ext cx="5607424" cy="5295900"/>
          </a:xfrm>
          <a:prstGeom prst="rect">
            <a:avLst/>
          </a:prstGeom>
        </p:spPr>
      </p:pic>
      <p:sp>
        <p:nvSpPr>
          <p:cNvPr id="4"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What’s the assignment?</a:t>
            </a:r>
          </a:p>
        </p:txBody>
      </p:sp>
    </p:spTree>
    <p:extLst>
      <p:ext uri="{BB962C8B-B14F-4D97-AF65-F5344CB8AC3E}">
        <p14:creationId xmlns:p14="http://schemas.microsoft.com/office/powerpoint/2010/main" val="1159785945"/>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5096470"/>
            <a:ext cx="1544012" cy="461665"/>
          </a:xfrm>
          <a:prstGeom prst="rect">
            <a:avLst/>
          </a:prstGeom>
          <a:noFill/>
        </p:spPr>
        <p:txBody>
          <a:bodyPr wrap="none" rtlCol="0">
            <a:spAutoFit/>
          </a:bodyPr>
          <a:lstStyle/>
          <a:p>
            <a:r>
              <a:rPr lang="en-US" sz="2400" b="0" dirty="0">
                <a:solidFill>
                  <a:srgbClr val="000000"/>
                </a:solidFill>
                <a:latin typeface="Gill Sans"/>
                <a:cs typeface="Gill Sans"/>
              </a:rPr>
              <a:t>SQL query </a:t>
            </a:r>
          </a:p>
        </p:txBody>
      </p:sp>
      <p:sp>
        <p:nvSpPr>
          <p:cNvPr id="6" name="TextBox 5"/>
          <p:cNvSpPr txBox="1"/>
          <p:nvPr/>
        </p:nvSpPr>
        <p:spPr>
          <a:xfrm>
            <a:off x="838200" y="1548348"/>
            <a:ext cx="6864504" cy="3323987"/>
          </a:xfrm>
          <a:prstGeom prst="rect">
            <a:avLst/>
          </a:prstGeom>
          <a:noFill/>
        </p:spPr>
        <p:txBody>
          <a:bodyPr wrap="none" rtlCol="0">
            <a:spAutoFit/>
          </a:bodyPr>
          <a:lstStyle/>
          <a:p>
            <a:r>
              <a:rPr lang="en-US" sz="1400" b="0" dirty="0">
                <a:solidFill>
                  <a:schemeClr val="bg1"/>
                </a:solidFill>
                <a:latin typeface="Andale Mono"/>
                <a:cs typeface="Andale Mono"/>
              </a:rPr>
              <a:t>select</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l_returnflag</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l_linestatus</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sum(</a:t>
            </a:r>
            <a:r>
              <a:rPr lang="en-US" sz="1400" b="0" dirty="0" err="1">
                <a:solidFill>
                  <a:schemeClr val="bg1"/>
                </a:solidFill>
                <a:latin typeface="Andale Mono"/>
                <a:cs typeface="Andale Mono"/>
              </a:rPr>
              <a:t>l_quantity</a:t>
            </a:r>
            <a:r>
              <a:rPr lang="en-US" sz="1400" b="0" dirty="0">
                <a:solidFill>
                  <a:schemeClr val="bg1"/>
                </a:solidFill>
                <a:latin typeface="Andale Mono"/>
                <a:cs typeface="Andale Mono"/>
              </a:rPr>
              <a:t>) as </a:t>
            </a:r>
            <a:r>
              <a:rPr lang="en-US" sz="1400" b="0" dirty="0" err="1">
                <a:solidFill>
                  <a:schemeClr val="bg1"/>
                </a:solidFill>
                <a:latin typeface="Andale Mono"/>
                <a:cs typeface="Andale Mono"/>
              </a:rPr>
              <a:t>sum_qty</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sum(</a:t>
            </a:r>
            <a:r>
              <a:rPr lang="en-US" sz="1400" b="0" dirty="0" err="1">
                <a:solidFill>
                  <a:schemeClr val="bg1"/>
                </a:solidFill>
                <a:latin typeface="Andale Mono"/>
                <a:cs typeface="Andale Mono"/>
              </a:rPr>
              <a:t>l_extendedprice</a:t>
            </a:r>
            <a:r>
              <a:rPr lang="en-US" sz="1400" b="0" dirty="0">
                <a:solidFill>
                  <a:schemeClr val="bg1"/>
                </a:solidFill>
                <a:latin typeface="Andale Mono"/>
                <a:cs typeface="Andale Mono"/>
              </a:rPr>
              <a:t>) as </a:t>
            </a:r>
            <a:r>
              <a:rPr lang="en-US" sz="1400" b="0" dirty="0" err="1">
                <a:solidFill>
                  <a:schemeClr val="bg1"/>
                </a:solidFill>
                <a:latin typeface="Andale Mono"/>
                <a:cs typeface="Andale Mono"/>
              </a:rPr>
              <a:t>sum_base_price</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sum(</a:t>
            </a:r>
            <a:r>
              <a:rPr lang="en-US" sz="1400" b="0" dirty="0" err="1">
                <a:solidFill>
                  <a:schemeClr val="bg1"/>
                </a:solidFill>
                <a:latin typeface="Andale Mono"/>
                <a:cs typeface="Andale Mono"/>
              </a:rPr>
              <a:t>l_extendedprice</a:t>
            </a:r>
            <a:r>
              <a:rPr lang="en-US" sz="1400" b="0" dirty="0">
                <a:solidFill>
                  <a:schemeClr val="bg1"/>
                </a:solidFill>
                <a:latin typeface="Andale Mono"/>
                <a:cs typeface="Andale Mono"/>
              </a:rPr>
              <a:t>*(1-l_discount)) as </a:t>
            </a:r>
            <a:r>
              <a:rPr lang="en-US" sz="1400" b="0" dirty="0" err="1">
                <a:solidFill>
                  <a:schemeClr val="bg1"/>
                </a:solidFill>
                <a:latin typeface="Andale Mono"/>
                <a:cs typeface="Andale Mono"/>
              </a:rPr>
              <a:t>sum_disc_price</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sum(</a:t>
            </a:r>
            <a:r>
              <a:rPr lang="en-US" sz="1400" b="0" dirty="0" err="1">
                <a:solidFill>
                  <a:schemeClr val="bg1"/>
                </a:solidFill>
                <a:latin typeface="Andale Mono"/>
                <a:cs typeface="Andale Mono"/>
              </a:rPr>
              <a:t>l_extendedprice</a:t>
            </a:r>
            <a:r>
              <a:rPr lang="en-US" sz="1400" b="0" dirty="0">
                <a:solidFill>
                  <a:schemeClr val="bg1"/>
                </a:solidFill>
                <a:latin typeface="Andale Mono"/>
                <a:cs typeface="Andale Mono"/>
              </a:rPr>
              <a:t>*(1-l_discount)*(1+l_tax)) as </a:t>
            </a:r>
            <a:r>
              <a:rPr lang="en-US" sz="1400" b="0" dirty="0" err="1">
                <a:solidFill>
                  <a:schemeClr val="bg1"/>
                </a:solidFill>
                <a:latin typeface="Andale Mono"/>
                <a:cs typeface="Andale Mono"/>
              </a:rPr>
              <a:t>sum_charge</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avg</a:t>
            </a:r>
            <a:r>
              <a:rPr lang="en-US" sz="1400" b="0" dirty="0">
                <a:solidFill>
                  <a:schemeClr val="bg1"/>
                </a:solidFill>
                <a:latin typeface="Andale Mono"/>
                <a:cs typeface="Andale Mono"/>
              </a:rPr>
              <a:t>(</a:t>
            </a:r>
            <a:r>
              <a:rPr lang="en-US" sz="1400" b="0" dirty="0" err="1">
                <a:solidFill>
                  <a:schemeClr val="bg1"/>
                </a:solidFill>
                <a:latin typeface="Andale Mono"/>
                <a:cs typeface="Andale Mono"/>
              </a:rPr>
              <a:t>l_quantity</a:t>
            </a:r>
            <a:r>
              <a:rPr lang="en-US" sz="1400" b="0" dirty="0">
                <a:solidFill>
                  <a:schemeClr val="bg1"/>
                </a:solidFill>
                <a:latin typeface="Andale Mono"/>
                <a:cs typeface="Andale Mono"/>
              </a:rPr>
              <a:t>) as </a:t>
            </a:r>
            <a:r>
              <a:rPr lang="en-US" sz="1400" b="0" dirty="0" err="1">
                <a:solidFill>
                  <a:schemeClr val="bg1"/>
                </a:solidFill>
                <a:latin typeface="Andale Mono"/>
                <a:cs typeface="Andale Mono"/>
              </a:rPr>
              <a:t>avg_qty</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avg</a:t>
            </a:r>
            <a:r>
              <a:rPr lang="en-US" sz="1400" b="0" dirty="0">
                <a:solidFill>
                  <a:schemeClr val="bg1"/>
                </a:solidFill>
                <a:latin typeface="Andale Mono"/>
                <a:cs typeface="Andale Mono"/>
              </a:rPr>
              <a:t>(</a:t>
            </a:r>
            <a:r>
              <a:rPr lang="en-US" sz="1400" b="0" dirty="0" err="1">
                <a:solidFill>
                  <a:schemeClr val="bg1"/>
                </a:solidFill>
                <a:latin typeface="Andale Mono"/>
                <a:cs typeface="Andale Mono"/>
              </a:rPr>
              <a:t>l_extendedprice</a:t>
            </a:r>
            <a:r>
              <a:rPr lang="en-US" sz="1400" b="0" dirty="0">
                <a:solidFill>
                  <a:schemeClr val="bg1"/>
                </a:solidFill>
                <a:latin typeface="Andale Mono"/>
                <a:cs typeface="Andale Mono"/>
              </a:rPr>
              <a:t>) as </a:t>
            </a:r>
            <a:r>
              <a:rPr lang="en-US" sz="1400" b="0" dirty="0" err="1">
                <a:solidFill>
                  <a:schemeClr val="bg1"/>
                </a:solidFill>
                <a:latin typeface="Andale Mono"/>
                <a:cs typeface="Andale Mono"/>
              </a:rPr>
              <a:t>avg_price</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avg</a:t>
            </a:r>
            <a:r>
              <a:rPr lang="en-US" sz="1400" b="0" dirty="0">
                <a:solidFill>
                  <a:schemeClr val="bg1"/>
                </a:solidFill>
                <a:latin typeface="Andale Mono"/>
                <a:cs typeface="Andale Mono"/>
              </a:rPr>
              <a:t>(</a:t>
            </a:r>
            <a:r>
              <a:rPr lang="en-US" sz="1400" b="0" dirty="0" err="1">
                <a:solidFill>
                  <a:schemeClr val="bg1"/>
                </a:solidFill>
                <a:latin typeface="Andale Mono"/>
                <a:cs typeface="Andale Mono"/>
              </a:rPr>
              <a:t>l_discount</a:t>
            </a:r>
            <a:r>
              <a:rPr lang="en-US" sz="1400" b="0" dirty="0">
                <a:solidFill>
                  <a:schemeClr val="bg1"/>
                </a:solidFill>
                <a:latin typeface="Andale Mono"/>
                <a:cs typeface="Andale Mono"/>
              </a:rPr>
              <a:t>) as </a:t>
            </a:r>
            <a:r>
              <a:rPr lang="en-US" sz="1400" b="0" dirty="0" err="1">
                <a:solidFill>
                  <a:schemeClr val="bg1"/>
                </a:solidFill>
                <a:latin typeface="Andale Mono"/>
                <a:cs typeface="Andale Mono"/>
              </a:rPr>
              <a:t>avg_disc</a:t>
            </a:r>
            <a:r>
              <a:rPr lang="en-US" sz="1400" b="0" dirty="0">
                <a:solidFill>
                  <a:schemeClr val="bg1"/>
                </a:solidFill>
                <a:latin typeface="Andale Mono"/>
                <a:cs typeface="Andale Mono"/>
              </a:rPr>
              <a:t>,</a:t>
            </a:r>
          </a:p>
          <a:p>
            <a:r>
              <a:rPr lang="en-US" sz="1400" b="0" dirty="0">
                <a:solidFill>
                  <a:schemeClr val="bg1"/>
                </a:solidFill>
                <a:latin typeface="Andale Mono"/>
                <a:cs typeface="Andale Mono"/>
              </a:rPr>
              <a:t>  count(*) as </a:t>
            </a:r>
            <a:r>
              <a:rPr lang="en-US" sz="1400" b="0" dirty="0" err="1">
                <a:solidFill>
                  <a:schemeClr val="bg1"/>
                </a:solidFill>
                <a:latin typeface="Andale Mono"/>
                <a:cs typeface="Andale Mono"/>
              </a:rPr>
              <a:t>count_order</a:t>
            </a:r>
            <a:endParaRPr lang="en-US" sz="1400" b="0" dirty="0">
              <a:solidFill>
                <a:schemeClr val="bg1"/>
              </a:solidFill>
              <a:latin typeface="Andale Mono"/>
              <a:cs typeface="Andale Mono"/>
            </a:endParaRPr>
          </a:p>
          <a:p>
            <a:r>
              <a:rPr lang="en-US" sz="1400" b="0" dirty="0">
                <a:solidFill>
                  <a:schemeClr val="bg1"/>
                </a:solidFill>
                <a:latin typeface="Andale Mono"/>
                <a:cs typeface="Andale Mono"/>
              </a:rPr>
              <a:t>from </a:t>
            </a:r>
            <a:r>
              <a:rPr lang="en-US" sz="1400" b="0" dirty="0" err="1">
                <a:solidFill>
                  <a:schemeClr val="bg1"/>
                </a:solidFill>
                <a:latin typeface="Andale Mono"/>
                <a:cs typeface="Andale Mono"/>
              </a:rPr>
              <a:t>lineitem</a:t>
            </a:r>
            <a:endParaRPr lang="en-US" sz="1400" b="0" dirty="0">
              <a:solidFill>
                <a:schemeClr val="bg1"/>
              </a:solidFill>
              <a:latin typeface="Andale Mono"/>
              <a:cs typeface="Andale Mono"/>
            </a:endParaRPr>
          </a:p>
          <a:p>
            <a:r>
              <a:rPr lang="en-US" sz="1400" b="0" dirty="0">
                <a:solidFill>
                  <a:schemeClr val="bg1"/>
                </a:solidFill>
                <a:latin typeface="Andale Mono"/>
                <a:cs typeface="Andale Mono"/>
              </a:rPr>
              <a:t>where</a:t>
            </a:r>
          </a:p>
          <a:p>
            <a:r>
              <a:rPr lang="en-US" sz="1400" b="0" dirty="0">
                <a:solidFill>
                  <a:schemeClr val="bg1"/>
                </a:solidFill>
                <a:latin typeface="Andale Mono"/>
                <a:cs typeface="Andale Mono"/>
              </a:rPr>
              <a:t>  </a:t>
            </a:r>
            <a:r>
              <a:rPr lang="en-US" sz="1400" b="0" dirty="0" err="1">
                <a:solidFill>
                  <a:schemeClr val="bg1"/>
                </a:solidFill>
                <a:latin typeface="Andale Mono"/>
                <a:cs typeface="Andale Mono"/>
              </a:rPr>
              <a:t>l_shipdate</a:t>
            </a:r>
            <a:r>
              <a:rPr lang="en-US" sz="1400" b="0" dirty="0">
                <a:solidFill>
                  <a:schemeClr val="bg1"/>
                </a:solidFill>
                <a:latin typeface="Andale Mono"/>
                <a:cs typeface="Andale Mono"/>
              </a:rPr>
              <a:t> = </a:t>
            </a:r>
            <a:r>
              <a:rPr lang="en-US" sz="1400" b="0" dirty="0">
                <a:solidFill>
                  <a:srgbClr val="FF0000"/>
                </a:solidFill>
                <a:latin typeface="Andale Mono"/>
                <a:cs typeface="Andale Mono"/>
              </a:rPr>
              <a:t>'YYYY-MM-DD'</a:t>
            </a:r>
          </a:p>
          <a:p>
            <a:r>
              <a:rPr lang="en-US" sz="1400" b="0" dirty="0">
                <a:solidFill>
                  <a:schemeClr val="bg1"/>
                </a:solidFill>
                <a:latin typeface="Andale Mono"/>
                <a:cs typeface="Andale Mono"/>
              </a:rPr>
              <a:t>group by </a:t>
            </a:r>
            <a:r>
              <a:rPr lang="en-US" sz="1400" b="0" dirty="0" err="1">
                <a:solidFill>
                  <a:schemeClr val="bg1"/>
                </a:solidFill>
                <a:latin typeface="Andale Mono"/>
                <a:cs typeface="Andale Mono"/>
              </a:rPr>
              <a:t>l_returnflag</a:t>
            </a:r>
            <a:r>
              <a:rPr lang="en-US" sz="1400" b="0" dirty="0">
                <a:solidFill>
                  <a:schemeClr val="bg1"/>
                </a:solidFill>
                <a:latin typeface="Andale Mono"/>
                <a:cs typeface="Andale Mono"/>
              </a:rPr>
              <a:t>, </a:t>
            </a:r>
            <a:r>
              <a:rPr lang="en-US" sz="1400" b="0" dirty="0" err="1">
                <a:solidFill>
                  <a:schemeClr val="bg1"/>
                </a:solidFill>
                <a:latin typeface="Andale Mono"/>
                <a:cs typeface="Andale Mono"/>
              </a:rPr>
              <a:t>l_linestatus</a:t>
            </a:r>
            <a:r>
              <a:rPr lang="en-US" sz="1400" b="0" dirty="0">
                <a:solidFill>
                  <a:schemeClr val="bg1"/>
                </a:solidFill>
                <a:latin typeface="Andale Mono"/>
                <a:cs typeface="Andale Mono"/>
              </a:rPr>
              <a:t>;</a:t>
            </a:r>
          </a:p>
        </p:txBody>
      </p:sp>
      <p:sp>
        <p:nvSpPr>
          <p:cNvPr id="7" name="TextBox 6"/>
          <p:cNvSpPr txBox="1"/>
          <p:nvPr/>
        </p:nvSpPr>
        <p:spPr>
          <a:xfrm>
            <a:off x="5895637" y="5100935"/>
            <a:ext cx="2638763" cy="461665"/>
          </a:xfrm>
          <a:prstGeom prst="rect">
            <a:avLst/>
          </a:prstGeom>
          <a:noFill/>
        </p:spPr>
        <p:txBody>
          <a:bodyPr wrap="none" rtlCol="0">
            <a:spAutoFit/>
          </a:bodyPr>
          <a:lstStyle/>
          <a:p>
            <a:r>
              <a:rPr lang="en-US" sz="2400" b="0" dirty="0">
                <a:solidFill>
                  <a:srgbClr val="000000"/>
                </a:solidFill>
                <a:latin typeface="Gill Sans"/>
                <a:cs typeface="Gill Sans"/>
              </a:rPr>
              <a:t>Raw Spark program</a:t>
            </a:r>
          </a:p>
        </p:txBody>
      </p:sp>
      <p:cxnSp>
        <p:nvCxnSpPr>
          <p:cNvPr id="4" name="Straight Arrow Connector 3"/>
          <p:cNvCxnSpPr>
            <a:stCxn id="5" idx="3"/>
            <a:endCxn id="7" idx="1"/>
          </p:cNvCxnSpPr>
          <p:nvPr/>
        </p:nvCxnSpPr>
        <p:spPr bwMode="auto">
          <a:xfrm>
            <a:off x="2534612" y="5327303"/>
            <a:ext cx="3361025" cy="446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bwMode="auto">
          <a:xfrm>
            <a:off x="7239000" y="4491335"/>
            <a:ext cx="0" cy="685800"/>
          </a:xfrm>
          <a:prstGeom prst="straightConnector1">
            <a:avLst/>
          </a:prstGeom>
          <a:ln>
            <a:prstDash val="sysDash"/>
            <a:headEnd type="none" w="med" len="med"/>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bwMode="auto">
          <a:xfrm flipH="1">
            <a:off x="3810000" y="4491335"/>
            <a:ext cx="3429000" cy="0"/>
          </a:xfrm>
          <a:prstGeom prst="straightConnector1">
            <a:avLst/>
          </a:prstGeom>
          <a:ln>
            <a:prstDash val="sysDash"/>
            <a:headEnd type="none" w="med" len="med"/>
            <a:tailEnd type="none"/>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5334000" y="4091225"/>
            <a:ext cx="1864613" cy="400110"/>
          </a:xfrm>
          <a:prstGeom prst="rect">
            <a:avLst/>
          </a:prstGeom>
          <a:noFill/>
        </p:spPr>
        <p:txBody>
          <a:bodyPr wrap="none" rtlCol="0">
            <a:spAutoFit/>
          </a:bodyPr>
          <a:lstStyle/>
          <a:p>
            <a:r>
              <a:rPr lang="en-US" sz="2000" b="0" dirty="0">
                <a:solidFill>
                  <a:srgbClr val="000000"/>
                </a:solidFill>
                <a:latin typeface="Gill Sans"/>
                <a:cs typeface="Gill Sans"/>
              </a:rPr>
              <a:t>input parameter</a:t>
            </a:r>
          </a:p>
        </p:txBody>
      </p:sp>
      <p:sp>
        <p:nvSpPr>
          <p:cNvPr id="16" name="TextBox 15"/>
          <p:cNvSpPr txBox="1"/>
          <p:nvPr/>
        </p:nvSpPr>
        <p:spPr>
          <a:xfrm>
            <a:off x="3429000" y="5334000"/>
            <a:ext cx="1665991" cy="461665"/>
          </a:xfrm>
          <a:prstGeom prst="rect">
            <a:avLst/>
          </a:prstGeom>
          <a:noFill/>
        </p:spPr>
        <p:txBody>
          <a:bodyPr wrap="none" rtlCol="0">
            <a:spAutoFit/>
          </a:bodyPr>
          <a:lstStyle/>
          <a:p>
            <a:r>
              <a:rPr lang="en-US" sz="2400" b="0" dirty="0">
                <a:solidFill>
                  <a:srgbClr val="FF0000"/>
                </a:solidFill>
                <a:latin typeface="Gill Sans"/>
                <a:cs typeface="Gill Sans"/>
              </a:rPr>
              <a:t>Your task…</a:t>
            </a:r>
          </a:p>
        </p:txBody>
      </p:sp>
      <p:sp>
        <p:nvSpPr>
          <p:cNvPr id="11"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What’s the assignment?</a:t>
            </a:r>
          </a:p>
        </p:txBody>
      </p:sp>
    </p:spTree>
    <p:extLst>
      <p:ext uri="{BB962C8B-B14F-4D97-AF65-F5344CB8AC3E}">
        <p14:creationId xmlns:p14="http://schemas.microsoft.com/office/powerpoint/2010/main" val="315700240"/>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itennoj_honbo_garden06s3200.jpg"/>
          <p:cNvPicPr>
            <a:picLocks noChangeAspect="1"/>
          </p:cNvPicPr>
          <p:nvPr/>
        </p:nvPicPr>
        <p:blipFill>
          <a:blip r:embed="rId2" cstate="print"/>
          <a:stretch>
            <a:fillRect/>
          </a:stretch>
        </p:blipFill>
        <p:spPr>
          <a:xfrm>
            <a:off x="-550688" y="0"/>
            <a:ext cx="10245376" cy="6857999"/>
          </a:xfrm>
          <a:prstGeom prst="rect">
            <a:avLst/>
          </a:prstGeom>
        </p:spPr>
      </p:pic>
      <p:sp>
        <p:nvSpPr>
          <p:cNvPr id="5" name="TextBox 3"/>
          <p:cNvSpPr txBox="1">
            <a:spLocks noChangeArrowheads="1"/>
          </p:cNvSpPr>
          <p:nvPr/>
        </p:nvSpPr>
        <p:spPr bwMode="auto">
          <a:xfrm>
            <a:off x="0" y="6611938"/>
            <a:ext cx="2743200" cy="246221"/>
          </a:xfrm>
          <a:prstGeom prst="rect">
            <a:avLst/>
          </a:prstGeom>
          <a:noFill/>
          <a:ln w="9525">
            <a:noFill/>
            <a:miter lim="800000"/>
            <a:headEnd/>
            <a:tailEnd/>
          </a:ln>
        </p:spPr>
        <p:txBody>
          <a:bodyPr wrap="square">
            <a:spAutoFit/>
          </a:bodyPr>
          <a:lstStyle/>
          <a:p>
            <a:r>
              <a:rPr lang="en-US" sz="1000" b="0" dirty="0">
                <a:solidFill>
                  <a:srgbClr val="FFFFFF"/>
                </a:solidFill>
              </a:rPr>
              <a:t>Source: Wikipedia (Japanese rock garden)</a:t>
            </a:r>
          </a:p>
        </p:txBody>
      </p:sp>
    </p:spTree>
    <p:extLst>
      <p:ext uri="{BB962C8B-B14F-4D97-AF65-F5344CB8AC3E}">
        <p14:creationId xmlns:p14="http://schemas.microsoft.com/office/powerpoint/2010/main" val="106225122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2"/>
                </a:solidFill>
                <a:latin typeface="Gill Sans"/>
                <a:cs typeface="Gill Sans"/>
              </a:rPr>
              <a:t>SQL on </a:t>
            </a:r>
            <a:br>
              <a:rPr lang="en-US" sz="2000" b="0">
                <a:solidFill>
                  <a:schemeClr val="bg2"/>
                </a:solidFill>
                <a:latin typeface="Gill Sans"/>
                <a:cs typeface="Gill Sans"/>
              </a:rPr>
            </a:br>
            <a:r>
              <a:rPr lang="en-US" sz="2000" b="0">
                <a:solidFill>
                  <a:schemeClr val="bg2"/>
                </a:solidFill>
                <a:latin typeface="Gill Sans"/>
                <a:cs typeface="Gill Sans"/>
              </a:rPr>
              <a:t>Hadoop</a:t>
            </a:r>
            <a:endParaRPr kumimoji="0" lang="en-US" sz="2000" b="0" i="0" u="none" strike="noStrike" cap="none" normalizeH="0" baseline="0" dirty="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2"/>
                </a:solidFill>
                <a:latin typeface="Gill Sans"/>
                <a:cs typeface="Gill Sans"/>
              </a:rPr>
              <a:t>Other</a:t>
            </a:r>
            <a:br>
              <a:rPr lang="en-US" sz="2000" b="0">
                <a:solidFill>
                  <a:schemeClr val="bg2"/>
                </a:solidFill>
                <a:latin typeface="Gill Sans"/>
                <a:cs typeface="Gill Sans"/>
              </a:rPr>
            </a:br>
            <a:r>
              <a:rPr lang="en-US" sz="2000" b="0">
                <a:solidFill>
                  <a:schemeClr val="bg2"/>
                </a:solidFill>
                <a:latin typeface="Gill Sans"/>
                <a:cs typeface="Gill Sans"/>
              </a:rPr>
              <a:t> tools</a:t>
            </a:r>
            <a:endParaRPr kumimoji="0" lang="en-US" sz="2000" b="0" i="0" u="none" strike="noStrike" cap="none" normalizeH="0" baseline="0" dirty="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dirty="0">
                <a:solidFill>
                  <a:schemeClr val="bg2"/>
                </a:solidFill>
                <a:latin typeface="Gill Sans"/>
                <a:cs typeface="Gill Sans"/>
              </a:rPr>
              <a:t>data scientists</a:t>
            </a:r>
            <a:endParaRPr lang="en-US" sz="1800" b="0" dirty="0">
              <a:solidFill>
                <a:schemeClr val="bg2"/>
              </a:solidFill>
              <a:latin typeface="Gill Sans"/>
              <a:cs typeface="Gill Sans"/>
            </a:endParaRPr>
          </a:p>
        </p:txBody>
      </p:sp>
      <p:sp>
        <p:nvSpPr>
          <p:cNvPr id="32" name="TextBox 31"/>
          <p:cNvSpPr txBox="1"/>
          <p:nvPr/>
        </p:nvSpPr>
        <p:spPr>
          <a:xfrm>
            <a:off x="0" y="1940004"/>
            <a:ext cx="9143999" cy="584776"/>
          </a:xfrm>
          <a:prstGeom prst="rect">
            <a:avLst/>
          </a:prstGeom>
          <a:noFill/>
        </p:spPr>
        <p:txBody>
          <a:bodyPr wrap="square" rtlCol="0">
            <a:spAutoFit/>
          </a:bodyPr>
          <a:lstStyle/>
          <a:p>
            <a:pPr algn="ctr"/>
            <a:r>
              <a:rPr lang="en-US" sz="3200" b="0" dirty="0">
                <a:solidFill>
                  <a:schemeClr val="bg1"/>
                </a:solidFill>
                <a:latin typeface="Gill Sans"/>
                <a:cs typeface="Gill Sans"/>
              </a:rPr>
              <a:t>What’s the selling point of SQL-on-Hadoop?</a:t>
            </a:r>
          </a:p>
        </p:txBody>
      </p:sp>
      <p:sp>
        <p:nvSpPr>
          <p:cNvPr id="33" name="TextBox 32"/>
          <p:cNvSpPr txBox="1"/>
          <p:nvPr/>
        </p:nvSpPr>
        <p:spPr>
          <a:xfrm>
            <a:off x="0" y="2448580"/>
            <a:ext cx="9144000" cy="523220"/>
          </a:xfrm>
          <a:prstGeom prst="rect">
            <a:avLst/>
          </a:prstGeom>
          <a:noFill/>
        </p:spPr>
        <p:txBody>
          <a:bodyPr wrap="square" rtlCol="0">
            <a:spAutoFit/>
          </a:bodyPr>
          <a:lstStyle/>
          <a:p>
            <a:pPr algn="ctr"/>
            <a:r>
              <a:rPr lang="en-US" sz="2800" b="0" dirty="0">
                <a:solidFill>
                  <a:schemeClr val="bg1"/>
                </a:solidFill>
                <a:latin typeface="Gill Sans"/>
                <a:cs typeface="Gill Sans"/>
              </a:rPr>
              <a:t>Trade (a little?) performance for flexibility</a:t>
            </a:r>
          </a:p>
        </p:txBody>
      </p:sp>
    </p:spTree>
    <p:extLst>
      <p:ext uri="{BB962C8B-B14F-4D97-AF65-F5344CB8AC3E}">
        <p14:creationId xmlns:p14="http://schemas.microsoft.com/office/powerpoint/2010/main" val="29471718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hive-logo.png"/>
          <p:cNvPicPr>
            <a:picLocks noChangeAspect="1"/>
          </p:cNvPicPr>
          <p:nvPr/>
        </p:nvPicPr>
        <p:blipFill>
          <a:blip r:embed="rId2" cstate="print"/>
          <a:stretch>
            <a:fillRect/>
          </a:stretch>
        </p:blipFill>
        <p:spPr>
          <a:xfrm>
            <a:off x="3124200" y="1645920"/>
            <a:ext cx="1192306" cy="1066800"/>
          </a:xfrm>
          <a:prstGeom prst="rect">
            <a:avLst/>
          </a:prstGeom>
        </p:spPr>
      </p:pic>
      <p:sp>
        <p:nvSpPr>
          <p:cNvPr id="5" name="Rectangle 4"/>
          <p:cNvSpPr/>
          <p:nvPr/>
        </p:nvSpPr>
        <p:spPr bwMode="auto">
          <a:xfrm>
            <a:off x="1981200" y="4709160"/>
            <a:ext cx="38100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bg2"/>
                </a:solidFill>
                <a:effectLst/>
                <a:latin typeface="Gill Sans"/>
                <a:cs typeface="Gill Sans"/>
              </a:rPr>
              <a:t>HDFS</a:t>
            </a:r>
          </a:p>
        </p:txBody>
      </p:sp>
      <p:sp>
        <p:nvSpPr>
          <p:cNvPr id="9" name="Rectangle 8"/>
          <p:cNvSpPr/>
          <p:nvPr/>
        </p:nvSpPr>
        <p:spPr bwMode="auto">
          <a:xfrm>
            <a:off x="1981200" y="3794760"/>
            <a:ext cx="5029200" cy="8382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a:solidFill>
                  <a:schemeClr val="bg2"/>
                </a:solidFill>
                <a:latin typeface="Gill Sans"/>
                <a:cs typeface="Gill Sans"/>
              </a:rPr>
              <a:t>Execution Layer</a:t>
            </a:r>
            <a:endParaRPr kumimoji="0" lang="en-US" sz="2800" b="0" i="0" u="none" strike="noStrike" cap="none" normalizeH="0" baseline="0" dirty="0">
              <a:ln>
                <a:noFill/>
              </a:ln>
              <a:solidFill>
                <a:schemeClr val="bg2"/>
              </a:solidFill>
              <a:effectLst/>
              <a:latin typeface="Gill Sans"/>
              <a:cs typeface="Gill Sans"/>
            </a:endParaRPr>
          </a:p>
        </p:txBody>
      </p:sp>
      <p:sp>
        <p:nvSpPr>
          <p:cNvPr id="10" name="Rectangle 9"/>
          <p:cNvSpPr/>
          <p:nvPr/>
        </p:nvSpPr>
        <p:spPr bwMode="auto">
          <a:xfrm>
            <a:off x="1981200" y="2880360"/>
            <a:ext cx="5029200" cy="838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0" dirty="0">
                <a:solidFill>
                  <a:schemeClr val="bg2"/>
                </a:solidFill>
                <a:latin typeface="Gill Sans"/>
                <a:cs typeface="Gill Sans"/>
              </a:rPr>
              <a:t>SQL query interface</a:t>
            </a:r>
            <a:endParaRPr kumimoji="0" lang="en-US" sz="2800" b="0" i="0" u="none" strike="noStrike" cap="none" normalizeH="0" baseline="0" dirty="0">
              <a:ln>
                <a:noFill/>
              </a:ln>
              <a:solidFill>
                <a:schemeClr val="bg2"/>
              </a:solidFill>
              <a:effectLst/>
              <a:latin typeface="Gill Sans"/>
              <a:cs typeface="Gill Sans"/>
            </a:endParaRPr>
          </a:p>
        </p:txBody>
      </p:sp>
      <p:pic>
        <p:nvPicPr>
          <p:cNvPr id="2" name="Picture 1" descr="Screen Shot 2016-02-17 at 11.32.2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1761567"/>
            <a:ext cx="2362200" cy="835505"/>
          </a:xfrm>
          <a:prstGeom prst="rect">
            <a:avLst/>
          </a:prstGeom>
        </p:spPr>
      </p:pic>
      <p:sp>
        <p:nvSpPr>
          <p:cNvPr id="8" name="Rectangle 7"/>
          <p:cNvSpPr/>
          <p:nvPr/>
        </p:nvSpPr>
        <p:spPr bwMode="auto">
          <a:xfrm>
            <a:off x="5867400" y="4709160"/>
            <a:ext cx="1143000" cy="838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bg2"/>
                </a:solidFill>
                <a:effectLst/>
                <a:latin typeface="Gill Sans"/>
                <a:cs typeface="Gill Sans"/>
              </a:rPr>
              <a:t>Other Data Sources</a:t>
            </a:r>
          </a:p>
        </p:txBody>
      </p:sp>
      <p:sp>
        <p:nvSpPr>
          <p:cNvPr id="12"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SQL-on-Hadoop</a:t>
            </a:r>
          </a:p>
        </p:txBody>
      </p:sp>
      <p:sp>
        <p:nvSpPr>
          <p:cNvPr id="11" name="TextBox 10"/>
          <p:cNvSpPr txBox="1"/>
          <p:nvPr/>
        </p:nvSpPr>
        <p:spPr>
          <a:xfrm>
            <a:off x="0" y="6019800"/>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Today: How all of this works</a:t>
            </a:r>
            <a:r>
              <a:rPr lang="mr-IN" sz="2400" b="0" dirty="0">
                <a:solidFill>
                  <a:schemeClr val="bg1"/>
                </a:solidFill>
                <a:latin typeface="Gill Sans"/>
                <a:cs typeface="Gill Sans"/>
              </a:rPr>
              <a:t>…</a:t>
            </a:r>
            <a:endParaRPr lang="en-US" sz="2400" b="0" dirty="0">
              <a:solidFill>
                <a:schemeClr val="bg1"/>
              </a:solidFill>
              <a:latin typeface="Gill Sans"/>
              <a:cs typeface="Gill Sans"/>
            </a:endParaRPr>
          </a:p>
        </p:txBody>
      </p:sp>
    </p:spTree>
    <p:extLst>
      <p:ext uri="{BB962C8B-B14F-4D97-AF65-F5344CB8AC3E}">
        <p14:creationId xmlns:p14="http://schemas.microsoft.com/office/powerpoint/2010/main" val="33651350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0" y="6611938"/>
            <a:ext cx="3276600" cy="246221"/>
          </a:xfrm>
          <a:prstGeom prst="rect">
            <a:avLst/>
          </a:prstGeom>
          <a:noFill/>
          <a:ln w="9525">
            <a:noFill/>
            <a:miter lim="800000"/>
            <a:headEnd/>
            <a:tailEnd/>
          </a:ln>
        </p:spPr>
        <p:txBody>
          <a:bodyPr wrap="square">
            <a:spAutoFit/>
          </a:bodyPr>
          <a:lstStyle/>
          <a:p>
            <a:r>
              <a:rPr lang="en-US" sz="1000" b="0" dirty="0">
                <a:solidFill>
                  <a:schemeClr val="bg2"/>
                </a:solidFill>
              </a:rPr>
              <a:t>Source: Material drawn from </a:t>
            </a:r>
            <a:r>
              <a:rPr lang="en-US" sz="1000" b="0" dirty="0" err="1">
                <a:solidFill>
                  <a:schemeClr val="bg2"/>
                </a:solidFill>
              </a:rPr>
              <a:t>Cloudera</a:t>
            </a:r>
            <a:r>
              <a:rPr lang="en-US" sz="1000" b="0" dirty="0">
                <a:solidFill>
                  <a:schemeClr val="bg2"/>
                </a:solidFill>
              </a:rPr>
              <a:t> training VM</a:t>
            </a:r>
          </a:p>
        </p:txBody>
      </p:sp>
      <p:sp>
        <p:nvSpPr>
          <p:cNvPr id="5" name="TextBox 4"/>
          <p:cNvSpPr txBox="1"/>
          <p:nvPr/>
        </p:nvSpPr>
        <p:spPr>
          <a:xfrm>
            <a:off x="1143000" y="2861370"/>
            <a:ext cx="7010400" cy="3539430"/>
          </a:xfrm>
          <a:prstGeom prst="rect">
            <a:avLst/>
          </a:prstGeom>
          <a:noFill/>
        </p:spPr>
        <p:txBody>
          <a:bodyPr wrap="square" rtlCol="0">
            <a:spAutoFit/>
          </a:bodyPr>
          <a:lstStyle/>
          <a:p>
            <a:r>
              <a:rPr lang="en-US" b="0" dirty="0">
                <a:solidFill>
                  <a:schemeClr val="bg1"/>
                </a:solidFill>
              </a:rPr>
              <a:t>SELECT </a:t>
            </a:r>
            <a:r>
              <a:rPr lang="en-US" b="0" dirty="0" err="1">
                <a:solidFill>
                  <a:schemeClr val="bg1"/>
                </a:solidFill>
              </a:rPr>
              <a:t>s.word</a:t>
            </a:r>
            <a:r>
              <a:rPr lang="en-US" b="0" dirty="0">
                <a:solidFill>
                  <a:schemeClr val="bg1"/>
                </a:solidFill>
              </a:rPr>
              <a:t>, </a:t>
            </a:r>
            <a:r>
              <a:rPr lang="en-US" b="0" dirty="0" err="1">
                <a:solidFill>
                  <a:schemeClr val="bg1"/>
                </a:solidFill>
              </a:rPr>
              <a:t>s.freq</a:t>
            </a:r>
            <a:r>
              <a:rPr lang="en-US" b="0" dirty="0">
                <a:solidFill>
                  <a:schemeClr val="bg1"/>
                </a:solidFill>
              </a:rPr>
              <a:t>, </a:t>
            </a:r>
            <a:r>
              <a:rPr lang="en-US" b="0" dirty="0" err="1">
                <a:solidFill>
                  <a:schemeClr val="bg1"/>
                </a:solidFill>
              </a:rPr>
              <a:t>k.freq</a:t>
            </a:r>
            <a:r>
              <a:rPr lang="en-US" b="0" dirty="0">
                <a:solidFill>
                  <a:schemeClr val="bg1"/>
                </a:solidFill>
              </a:rPr>
              <a:t> FROM </a:t>
            </a:r>
            <a:r>
              <a:rPr lang="en-US" b="0" dirty="0" err="1">
                <a:solidFill>
                  <a:schemeClr val="bg1"/>
                </a:solidFill>
              </a:rPr>
              <a:t>shakespeare</a:t>
            </a:r>
            <a:r>
              <a:rPr lang="en-US" b="0" dirty="0">
                <a:solidFill>
                  <a:schemeClr val="bg1"/>
                </a:solidFill>
              </a:rPr>
              <a:t> s </a:t>
            </a:r>
          </a:p>
          <a:p>
            <a:r>
              <a:rPr lang="en-US" b="0" dirty="0">
                <a:solidFill>
                  <a:schemeClr val="bg1"/>
                </a:solidFill>
              </a:rPr>
              <a:t>  JOIN bible k ON (</a:t>
            </a:r>
            <a:r>
              <a:rPr lang="en-US" b="0" dirty="0" err="1">
                <a:solidFill>
                  <a:schemeClr val="bg1"/>
                </a:solidFill>
              </a:rPr>
              <a:t>s.word</a:t>
            </a:r>
            <a:r>
              <a:rPr lang="en-US" b="0" dirty="0">
                <a:solidFill>
                  <a:schemeClr val="bg1"/>
                </a:solidFill>
              </a:rPr>
              <a:t> = </a:t>
            </a:r>
            <a:r>
              <a:rPr lang="en-US" b="0" dirty="0" err="1">
                <a:solidFill>
                  <a:schemeClr val="bg1"/>
                </a:solidFill>
              </a:rPr>
              <a:t>k.word</a:t>
            </a:r>
            <a:r>
              <a:rPr lang="en-US" b="0" dirty="0">
                <a:solidFill>
                  <a:schemeClr val="bg1"/>
                </a:solidFill>
              </a:rPr>
              <a:t>) WHERE </a:t>
            </a:r>
            <a:r>
              <a:rPr lang="en-US" b="0" dirty="0" err="1">
                <a:solidFill>
                  <a:schemeClr val="bg1"/>
                </a:solidFill>
              </a:rPr>
              <a:t>s.freq</a:t>
            </a:r>
            <a:r>
              <a:rPr lang="en-US" b="0" dirty="0">
                <a:solidFill>
                  <a:schemeClr val="bg1"/>
                </a:solidFill>
              </a:rPr>
              <a:t> &gt;= 1 AND </a:t>
            </a:r>
            <a:r>
              <a:rPr lang="en-US" b="0" dirty="0" err="1">
                <a:solidFill>
                  <a:schemeClr val="bg1"/>
                </a:solidFill>
              </a:rPr>
              <a:t>k.freq</a:t>
            </a:r>
            <a:r>
              <a:rPr lang="en-US" b="0" dirty="0">
                <a:solidFill>
                  <a:schemeClr val="bg1"/>
                </a:solidFill>
              </a:rPr>
              <a:t> &gt;= 1 </a:t>
            </a:r>
            <a:br>
              <a:rPr lang="en-US" b="0" dirty="0">
                <a:solidFill>
                  <a:schemeClr val="bg1"/>
                </a:solidFill>
              </a:rPr>
            </a:br>
            <a:r>
              <a:rPr lang="en-US" b="0" dirty="0">
                <a:solidFill>
                  <a:schemeClr val="bg1"/>
                </a:solidFill>
              </a:rPr>
              <a:t>  ORDER BY </a:t>
            </a:r>
            <a:r>
              <a:rPr lang="en-US" b="0" dirty="0" err="1">
                <a:solidFill>
                  <a:schemeClr val="bg1"/>
                </a:solidFill>
              </a:rPr>
              <a:t>s.freq</a:t>
            </a:r>
            <a:r>
              <a:rPr lang="en-US" b="0" dirty="0">
                <a:solidFill>
                  <a:schemeClr val="bg1"/>
                </a:solidFill>
              </a:rPr>
              <a:t> DESC LIMIT 10;</a:t>
            </a:r>
          </a:p>
          <a:p>
            <a:endParaRPr lang="en-US" b="0" dirty="0">
              <a:solidFill>
                <a:schemeClr val="bg1"/>
              </a:solidFill>
            </a:endParaRPr>
          </a:p>
          <a:p>
            <a:r>
              <a:rPr lang="en-US" b="0" dirty="0">
                <a:solidFill>
                  <a:schemeClr val="bg1"/>
                </a:solidFill>
              </a:rPr>
              <a:t>the	25848	62394</a:t>
            </a:r>
          </a:p>
          <a:p>
            <a:r>
              <a:rPr lang="en-US" b="0" dirty="0">
                <a:solidFill>
                  <a:schemeClr val="bg1"/>
                </a:solidFill>
              </a:rPr>
              <a:t>I	23031	8854</a:t>
            </a:r>
          </a:p>
          <a:p>
            <a:r>
              <a:rPr lang="en-US" b="0" dirty="0">
                <a:solidFill>
                  <a:schemeClr val="bg1"/>
                </a:solidFill>
              </a:rPr>
              <a:t>and	19671	38985</a:t>
            </a:r>
          </a:p>
          <a:p>
            <a:r>
              <a:rPr lang="en-US" b="0" dirty="0">
                <a:solidFill>
                  <a:schemeClr val="bg1"/>
                </a:solidFill>
              </a:rPr>
              <a:t>to	18038	13526</a:t>
            </a:r>
          </a:p>
          <a:p>
            <a:r>
              <a:rPr lang="en-US" b="0" dirty="0">
                <a:solidFill>
                  <a:schemeClr val="bg1"/>
                </a:solidFill>
              </a:rPr>
              <a:t>of	16700	34654</a:t>
            </a:r>
          </a:p>
          <a:p>
            <a:r>
              <a:rPr lang="en-US" b="0" dirty="0">
                <a:solidFill>
                  <a:schemeClr val="bg1"/>
                </a:solidFill>
              </a:rPr>
              <a:t>a	14170	8057</a:t>
            </a:r>
          </a:p>
          <a:p>
            <a:r>
              <a:rPr lang="en-US" b="0" dirty="0">
                <a:solidFill>
                  <a:schemeClr val="bg1"/>
                </a:solidFill>
              </a:rPr>
              <a:t>you	12702	2720</a:t>
            </a:r>
          </a:p>
          <a:p>
            <a:r>
              <a:rPr lang="en-US" b="0" dirty="0">
                <a:solidFill>
                  <a:schemeClr val="bg1"/>
                </a:solidFill>
              </a:rPr>
              <a:t>my	11297	4135</a:t>
            </a:r>
          </a:p>
          <a:p>
            <a:r>
              <a:rPr lang="en-US" b="0" dirty="0">
                <a:solidFill>
                  <a:schemeClr val="bg1"/>
                </a:solidFill>
              </a:rPr>
              <a:t>in	10797	12445</a:t>
            </a:r>
          </a:p>
          <a:p>
            <a:r>
              <a:rPr lang="en-US" b="0" dirty="0">
                <a:solidFill>
                  <a:schemeClr val="bg1"/>
                </a:solidFill>
              </a:rPr>
              <a:t>is	8882	6884</a:t>
            </a:r>
          </a:p>
        </p:txBody>
      </p:sp>
      <p:sp>
        <p:nvSpPr>
          <p:cNvPr id="6"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Hive: Example</a:t>
            </a:r>
          </a:p>
        </p:txBody>
      </p:sp>
      <p:sp>
        <p:nvSpPr>
          <p:cNvPr id="7" name="TextBox 6"/>
          <p:cNvSpPr txBox="1"/>
          <p:nvPr/>
        </p:nvSpPr>
        <p:spPr>
          <a:xfrm>
            <a:off x="0" y="15019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Relational join on two tables:</a:t>
            </a:r>
          </a:p>
        </p:txBody>
      </p:sp>
      <p:sp>
        <p:nvSpPr>
          <p:cNvPr id="8" name="TextBox 7"/>
          <p:cNvSpPr txBox="1"/>
          <p:nvPr/>
        </p:nvSpPr>
        <p:spPr>
          <a:xfrm>
            <a:off x="0" y="1882914"/>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Table of word counts from Shakespeare collection</a:t>
            </a:r>
          </a:p>
          <a:p>
            <a:pPr lvl="0" algn="ctr">
              <a:defRPr/>
            </a:pPr>
            <a:r>
              <a:rPr lang="en-US" sz="2000" b="0" kern="0" dirty="0">
                <a:solidFill>
                  <a:srgbClr val="0070C0"/>
                </a:solidFill>
                <a:latin typeface="Gill Sans"/>
                <a:cs typeface="Gill Sans"/>
              </a:rPr>
              <a:t>Table of word counts from the bible</a:t>
            </a:r>
          </a:p>
        </p:txBody>
      </p:sp>
    </p:spTree>
    <p:extLst>
      <p:ext uri="{BB962C8B-B14F-4D97-AF65-F5344CB8AC3E}">
        <p14:creationId xmlns:p14="http://schemas.microsoft.com/office/powerpoint/2010/main" val="40884358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theme/theme1.xml><?xml version="1.0" encoding="utf-8"?>
<a:theme xmlns:a="http://schemas.openxmlformats.org/drawingml/2006/main" name="Default Design">
  <a:themeElements>
    <a:clrScheme name="My Theme Colors">
      <a:dk1>
        <a:srgbClr val="000000"/>
      </a:dk1>
      <a:lt1>
        <a:srgbClr val="FFFFFF"/>
      </a:lt1>
      <a:dk2>
        <a:srgbClr val="000000"/>
      </a:dk2>
      <a:lt2>
        <a:srgbClr val="FFFFFF"/>
      </a:lt2>
      <a:accent1>
        <a:srgbClr val="FFFF99"/>
      </a:accent1>
      <a:accent2>
        <a:srgbClr val="9999FF"/>
      </a:accent2>
      <a:accent3>
        <a:srgbClr val="CCFF99"/>
      </a:accent3>
      <a:accent4>
        <a:srgbClr val="FF99CC"/>
      </a:accent4>
      <a:accent5>
        <a:srgbClr val="99CCFF"/>
      </a:accent5>
      <a:accent6>
        <a:srgbClr val="FFCC99"/>
      </a:accent6>
      <a:hlink>
        <a:srgbClr val="FFFFFF"/>
      </a:hlink>
      <a:folHlink>
        <a:srgbClr val="B2B2B2"/>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Default Design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Default Design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55242</TotalTime>
  <Words>4622</Words>
  <Application>Microsoft Macintosh PowerPoint</Application>
  <PresentationFormat>On-screen Show (4:3)</PresentationFormat>
  <Paragraphs>976</Paragraphs>
  <Slides>68</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7" baseType="lpstr">
      <vt:lpstr>Andale Mono</vt:lpstr>
      <vt:lpstr>Arial</vt:lpstr>
      <vt:lpstr>Arial Black</vt:lpstr>
      <vt:lpstr>Calibri</vt:lpstr>
      <vt:lpstr>Gill Sans</vt:lpstr>
      <vt:lpstr>Symbol</vt:lpstr>
      <vt:lpstr>Wingdings</vt:lpstr>
      <vt:lpstr>Default Design</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MapReduce algorithms  for processing relational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University of Waterloo</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Infrastructure</dc:title>
  <dc:subject/>
  <dc:creator>Jimmy Lin</dc:creator>
  <cp:keywords/>
  <dc:description/>
  <cp:lastModifiedBy>Jimmy Lin</cp:lastModifiedBy>
  <cp:revision>11727</cp:revision>
  <cp:lastPrinted>2017-02-09T04:01:38Z</cp:lastPrinted>
  <dcterms:created xsi:type="dcterms:W3CDTF">2012-08-31T06:36:49Z</dcterms:created>
  <dcterms:modified xsi:type="dcterms:W3CDTF">2018-10-18T17:41:26Z</dcterms:modified>
  <cp:category/>
</cp:coreProperties>
</file>