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1172" r:id="rId2"/>
    <p:sldId id="1150" r:id="rId3"/>
    <p:sldId id="1151" r:id="rId4"/>
    <p:sldId id="1112" r:id="rId5"/>
    <p:sldId id="1153" r:id="rId6"/>
    <p:sldId id="1115" r:id="rId7"/>
    <p:sldId id="1113" r:id="rId8"/>
    <p:sldId id="1114" r:id="rId9"/>
    <p:sldId id="1152" r:id="rId10"/>
    <p:sldId id="1173" r:id="rId11"/>
    <p:sldId id="980" r:id="rId12"/>
    <p:sldId id="1174" r:id="rId13"/>
    <p:sldId id="1116" r:id="rId14"/>
    <p:sldId id="1177" r:id="rId15"/>
    <p:sldId id="1118" r:id="rId16"/>
    <p:sldId id="1156" r:id="rId17"/>
    <p:sldId id="1120" r:id="rId18"/>
    <p:sldId id="1154" r:id="rId19"/>
    <p:sldId id="1122" r:id="rId20"/>
    <p:sldId id="1136" r:id="rId21"/>
    <p:sldId id="1184" r:id="rId22"/>
    <p:sldId id="1123" r:id="rId23"/>
    <p:sldId id="1155" r:id="rId24"/>
    <p:sldId id="1125" r:id="rId25"/>
    <p:sldId id="1157" r:id="rId26"/>
    <p:sldId id="1179" r:id="rId27"/>
    <p:sldId id="1183" r:id="rId28"/>
    <p:sldId id="1178" r:id="rId29"/>
    <p:sldId id="1158" r:id="rId30"/>
    <p:sldId id="1138" r:id="rId31"/>
    <p:sldId id="1180" r:id="rId32"/>
    <p:sldId id="1181" r:id="rId33"/>
    <p:sldId id="1139" r:id="rId34"/>
    <p:sldId id="1140" r:id="rId35"/>
    <p:sldId id="1159" r:id="rId36"/>
    <p:sldId id="1160" r:id="rId37"/>
    <p:sldId id="1162" r:id="rId38"/>
    <p:sldId id="1142" r:id="rId39"/>
    <p:sldId id="1163" r:id="rId40"/>
    <p:sldId id="1164" r:id="rId41"/>
    <p:sldId id="1144" r:id="rId42"/>
    <p:sldId id="1145" r:id="rId43"/>
    <p:sldId id="1165" r:id="rId44"/>
    <p:sldId id="1166" r:id="rId45"/>
    <p:sldId id="960" r:id="rId46"/>
    <p:sldId id="961" r:id="rId47"/>
    <p:sldId id="1168" r:id="rId48"/>
    <p:sldId id="963" r:id="rId49"/>
    <p:sldId id="1170" r:id="rId50"/>
    <p:sldId id="1171" r:id="rId51"/>
    <p:sldId id="969" r:id="rId52"/>
    <p:sldId id="1176" r:id="rId53"/>
    <p:sldId id="1146" r:id="rId54"/>
    <p:sldId id="998" r:id="rId55"/>
    <p:sldId id="999" r:id="rId56"/>
    <p:sldId id="1147" r:id="rId57"/>
    <p:sldId id="1148" r:id="rId58"/>
    <p:sldId id="1167" r:id="rId59"/>
    <p:sldId id="1109" r:id="rId6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1" autoAdjust="0"/>
    <p:restoredTop sz="75202" autoAdjust="0"/>
  </p:normalViewPr>
  <p:slideViewPr>
    <p:cSldViewPr>
      <p:cViewPr varScale="1">
        <p:scale>
          <a:sx n="131" d="100"/>
          <a:sy n="131" d="100"/>
        </p:scale>
        <p:origin x="20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1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9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C227BD88-0BBD-4FC5-9304-5CCDD859AD2D}" type="slidenum">
              <a:rPr lang="en-US" smtClean="0"/>
              <a:pPr defTabSz="963613"/>
              <a:t>48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lIns="95646" tIns="46983" rIns="95646" bIns="46983"/>
          <a:lstStyle/>
          <a:p>
            <a:endParaRPr lang="en-US"/>
          </a:p>
        </p:txBody>
      </p:sp>
      <p:sp>
        <p:nvSpPr>
          <p:cNvPr id="409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7" r:id="rId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76200" y="1371599"/>
            <a:ext cx="8991600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3200" dirty="0">
                <a:solidFill>
                  <a:schemeClr val="bg2"/>
                </a:solidFill>
                <a:latin typeface="Gill Sans"/>
                <a:cs typeface="Gill Sans"/>
              </a:rPr>
              <a:t>Data-Intensive Distributed Computing</a:t>
            </a:r>
          </a:p>
        </p:txBody>
      </p:sp>
      <p:pic>
        <p:nvPicPr>
          <p:cNvPr id="9" name="Picture 13" descr="creative-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" y="6358582"/>
            <a:ext cx="111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" y="2971800"/>
            <a:ext cx="899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600" b="0" dirty="0">
                <a:solidFill>
                  <a:schemeClr val="bg2"/>
                </a:solidFill>
                <a:latin typeface="Gill Sans"/>
                <a:cs typeface="Gill Sans"/>
              </a:rPr>
              <a:t>Part 3: Analyzing Text (2/2)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371600" y="6324600"/>
            <a:ext cx="69037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  <a:t>This work is licensed under a Creative Commons Attribution-Noncommercial-Share Alike 3.0 United States</a:t>
            </a:r>
            <a:b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  <a:t>See http://creativecommons.org/licenses/by-nc-sa/3.0/us/ for details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2057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400" b="0" dirty="0">
                <a:solidFill>
                  <a:schemeClr val="bg2"/>
                </a:solidFill>
                <a:latin typeface="Gill Sans"/>
                <a:cs typeface="Gill Sans"/>
              </a:rPr>
              <a:t>CS 451/651 (Fall 2018)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76200" y="4572000"/>
            <a:ext cx="899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400" b="0" dirty="0">
                <a:solidFill>
                  <a:schemeClr val="bg2"/>
                </a:solidFill>
                <a:latin typeface="Gill Sans"/>
                <a:cs typeface="Gill Sans"/>
              </a:rPr>
              <a:t>Jimmy Lin</a:t>
            </a:r>
          </a:p>
          <a:p>
            <a:pPr algn="ctr" eaLnBrk="1" hangingPunct="1"/>
            <a:r>
              <a:rPr lang="en-US" sz="2000" b="0" dirty="0">
                <a:solidFill>
                  <a:schemeClr val="bg2"/>
                </a:solidFill>
                <a:latin typeface="Gill Sans"/>
                <a:cs typeface="Gill Sans"/>
              </a:rPr>
              <a:t>David R. Cheriton School of Computer Science</a:t>
            </a:r>
          </a:p>
          <a:p>
            <a:pPr algn="ctr" eaLnBrk="1" hangingPunct="1"/>
            <a:r>
              <a:rPr lang="en-US" sz="2000" b="0" dirty="0">
                <a:solidFill>
                  <a:schemeClr val="bg2"/>
                </a:solidFill>
                <a:latin typeface="Gill Sans"/>
                <a:cs typeface="Gill Sans"/>
              </a:rPr>
              <a:t>University of Waterloo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6200" y="3352801"/>
            <a:ext cx="899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400" b="0" dirty="0">
                <a:solidFill>
                  <a:schemeClr val="bg2"/>
                </a:solidFill>
                <a:latin typeface="Gill Sans"/>
                <a:cs typeface="Gill Sans"/>
              </a:rPr>
              <a:t>October 2, 2018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371600" y="5943600"/>
            <a:ext cx="63273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These slides are available at http://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lintool.github.io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/bigdata-2018f/</a:t>
            </a:r>
          </a:p>
        </p:txBody>
      </p:sp>
      <p:pic>
        <p:nvPicPr>
          <p:cNvPr id="2" name="Picture 1" descr="waterloo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360" y="381000"/>
            <a:ext cx="2910840" cy="7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Pseudo-Code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272600"/>
            <a:ext cx="79248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map(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: Long, doc: String) =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for (term &lt;- tokenize(doc))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counts(term) += 1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for ((term,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) &lt;- counts)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emit(term, (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class Reducer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reduce(term: String, postings: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[(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)]) =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p = new List()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for ((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) &lt;- postings)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p.append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((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p.sort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emit(term, p)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438585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 bwMode="ltGray">
          <a:xfrm>
            <a:off x="5638800" y="2895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[2,4]</a:t>
            </a:r>
          </a:p>
        </p:txBody>
      </p:sp>
      <p:sp>
        <p:nvSpPr>
          <p:cNvPr id="102" name="Rectangle 101"/>
          <p:cNvSpPr/>
          <p:nvPr/>
        </p:nvSpPr>
        <p:spPr bwMode="ltGray">
          <a:xfrm>
            <a:off x="56388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[1]</a:t>
            </a:r>
          </a:p>
        </p:txBody>
      </p:sp>
      <p:sp>
        <p:nvSpPr>
          <p:cNvPr id="103" name="Rectangle 102"/>
          <p:cNvSpPr/>
          <p:nvPr/>
        </p:nvSpPr>
        <p:spPr bwMode="ltGray">
          <a:xfrm>
            <a:off x="5638800" y="2438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[3]</a:t>
            </a:r>
          </a:p>
        </p:txBody>
      </p:sp>
      <p:sp>
        <p:nvSpPr>
          <p:cNvPr id="105" name="Rectangle 104"/>
          <p:cNvSpPr/>
          <p:nvPr/>
        </p:nvSpPr>
        <p:spPr bwMode="ltGray">
          <a:xfrm>
            <a:off x="8110728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[1]</a:t>
            </a:r>
          </a:p>
        </p:txBody>
      </p:sp>
      <p:sp>
        <p:nvSpPr>
          <p:cNvPr id="106" name="Rectangle 105"/>
          <p:cNvSpPr/>
          <p:nvPr/>
        </p:nvSpPr>
        <p:spPr bwMode="ltGray">
          <a:xfrm>
            <a:off x="8110728" y="2438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[2]</a:t>
            </a:r>
          </a:p>
        </p:txBody>
      </p:sp>
      <p:sp>
        <p:nvSpPr>
          <p:cNvPr id="107" name="Rectangle 106"/>
          <p:cNvSpPr/>
          <p:nvPr/>
        </p:nvSpPr>
        <p:spPr bwMode="ltGray">
          <a:xfrm>
            <a:off x="4038600" y="56388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[1]</a:t>
            </a:r>
          </a:p>
        </p:txBody>
      </p:sp>
      <p:sp>
        <p:nvSpPr>
          <p:cNvPr id="108" name="Rectangle 107"/>
          <p:cNvSpPr/>
          <p:nvPr/>
        </p:nvSpPr>
        <p:spPr bwMode="ltGray">
          <a:xfrm>
            <a:off x="4038600" y="6096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[1]</a:t>
            </a:r>
          </a:p>
        </p:txBody>
      </p:sp>
      <p:sp>
        <p:nvSpPr>
          <p:cNvPr id="111" name="Rectangle 110"/>
          <p:cNvSpPr/>
          <p:nvPr/>
        </p:nvSpPr>
        <p:spPr bwMode="ltGray">
          <a:xfrm>
            <a:off x="7391400" y="5833872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[3]</a:t>
            </a:r>
          </a:p>
        </p:txBody>
      </p:sp>
      <p:sp>
        <p:nvSpPr>
          <p:cNvPr id="112" name="Rectangle 111"/>
          <p:cNvSpPr/>
          <p:nvPr/>
        </p:nvSpPr>
        <p:spPr bwMode="ltGray">
          <a:xfrm>
            <a:off x="7391400" y="5410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[2]</a:t>
            </a:r>
          </a:p>
        </p:txBody>
      </p:sp>
      <p:sp>
        <p:nvSpPr>
          <p:cNvPr id="113" name="Rectangle 112"/>
          <p:cNvSpPr/>
          <p:nvPr/>
        </p:nvSpPr>
        <p:spPr bwMode="ltGray">
          <a:xfrm>
            <a:off x="7391400" y="4983932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[3]</a:t>
            </a:r>
          </a:p>
        </p:txBody>
      </p:sp>
      <p:sp>
        <p:nvSpPr>
          <p:cNvPr id="114" name="Rectangle 113"/>
          <p:cNvSpPr/>
          <p:nvPr/>
        </p:nvSpPr>
        <p:spPr bwMode="ltGray">
          <a:xfrm>
            <a:off x="4038600" y="5181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[2,4]</a:t>
            </a:r>
          </a:p>
        </p:txBody>
      </p:sp>
      <p:sp>
        <p:nvSpPr>
          <p:cNvPr id="115" name="Rectangle 114"/>
          <p:cNvSpPr/>
          <p:nvPr/>
        </p:nvSpPr>
        <p:spPr bwMode="ltGray">
          <a:xfrm>
            <a:off x="4038600" y="4724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[1]</a:t>
            </a:r>
          </a:p>
        </p:txBody>
      </p:sp>
      <p:sp>
        <p:nvSpPr>
          <p:cNvPr id="116" name="Rectangle 115"/>
          <p:cNvSpPr/>
          <p:nvPr/>
        </p:nvSpPr>
        <p:spPr bwMode="ltGray">
          <a:xfrm>
            <a:off x="5181600" y="5181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[2,4]</a:t>
            </a:r>
          </a:p>
        </p:txBody>
      </p:sp>
      <p:sp>
        <p:nvSpPr>
          <p:cNvPr id="98" name="Rectangle 97"/>
          <p:cNvSpPr/>
          <p:nvPr/>
        </p:nvSpPr>
        <p:spPr bwMode="ltGray">
          <a:xfrm>
            <a:off x="3048000" y="2895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[2,4]</a:t>
            </a:r>
          </a:p>
        </p:txBody>
      </p:sp>
      <p:sp>
        <p:nvSpPr>
          <p:cNvPr id="99" name="Rectangle 98"/>
          <p:cNvSpPr/>
          <p:nvPr/>
        </p:nvSpPr>
        <p:spPr bwMode="ltGray">
          <a:xfrm>
            <a:off x="30480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[1]</a:t>
            </a:r>
          </a:p>
        </p:txBody>
      </p:sp>
      <p:sp>
        <p:nvSpPr>
          <p:cNvPr id="100" name="Rectangle 99"/>
          <p:cNvSpPr/>
          <p:nvPr/>
        </p:nvSpPr>
        <p:spPr bwMode="ltGray">
          <a:xfrm>
            <a:off x="3048000" y="2438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[3]</a:t>
            </a:r>
          </a:p>
        </p:txBody>
      </p:sp>
      <p:sp>
        <p:nvSpPr>
          <p:cNvPr id="10" name="Rectangle 9"/>
          <p:cNvSpPr/>
          <p:nvPr/>
        </p:nvSpPr>
        <p:spPr bwMode="ltGray">
          <a:xfrm>
            <a:off x="2763717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2763717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 bwMode="ltGray">
          <a:xfrm>
            <a:off x="2763717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 bwMode="ltGray">
          <a:xfrm>
            <a:off x="5341491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 bwMode="ltGray">
          <a:xfrm>
            <a:off x="5341491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 bwMode="ltGray">
          <a:xfrm>
            <a:off x="5341491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ltGray">
          <a:xfrm>
            <a:off x="7815704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 bwMode="ltGray">
          <a:xfrm>
            <a:off x="7815704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0" name="Rectangle 49"/>
          <p:cNvSpPr/>
          <p:nvPr/>
        </p:nvSpPr>
        <p:spPr bwMode="ltGray">
          <a:xfrm>
            <a:off x="37338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 bwMode="ltGray">
          <a:xfrm>
            <a:off x="48768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6" name="Rectangle 55"/>
          <p:cNvSpPr/>
          <p:nvPr/>
        </p:nvSpPr>
        <p:spPr bwMode="ltGray">
          <a:xfrm>
            <a:off x="3733800" y="5638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 bwMode="ltGray">
          <a:xfrm>
            <a:off x="7086600" y="58336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3733800" y="6096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5" name="Rectangle 64"/>
          <p:cNvSpPr/>
          <p:nvPr/>
        </p:nvSpPr>
        <p:spPr bwMode="ltGray">
          <a:xfrm>
            <a:off x="3733800" y="4724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 bwMode="ltGray">
          <a:xfrm>
            <a:off x="7086600" y="498675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1" name="Rectangle 70"/>
          <p:cNvSpPr/>
          <p:nvPr/>
        </p:nvSpPr>
        <p:spPr bwMode="ltGray">
          <a:xfrm>
            <a:off x="7086600" y="5410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 bwMode="ltGray">
          <a:xfrm>
            <a:off x="2458917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3117" y="1947446"/>
            <a:ext cx="498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11" name="Rectangle 10"/>
          <p:cNvSpPr/>
          <p:nvPr/>
        </p:nvSpPr>
        <p:spPr bwMode="ltGray">
          <a:xfrm>
            <a:off x="2458917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73117" y="2404646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14" name="Rectangle 13"/>
          <p:cNvSpPr/>
          <p:nvPr/>
        </p:nvSpPr>
        <p:spPr bwMode="ltGray">
          <a:xfrm>
            <a:off x="2458917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3117" y="2861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24" name="Rectangle 23"/>
          <p:cNvSpPr/>
          <p:nvPr/>
        </p:nvSpPr>
        <p:spPr bwMode="ltGray">
          <a:xfrm>
            <a:off x="5036691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50891" y="194744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27" name="Rectangle 26"/>
          <p:cNvSpPr/>
          <p:nvPr/>
        </p:nvSpPr>
        <p:spPr bwMode="ltGray">
          <a:xfrm>
            <a:off x="5036691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50891" y="2404646"/>
            <a:ext cx="53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30" name="Rectangle 29"/>
          <p:cNvSpPr/>
          <p:nvPr/>
        </p:nvSpPr>
        <p:spPr bwMode="ltGray">
          <a:xfrm>
            <a:off x="5036691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50891" y="2861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36" name="Rectangle 35"/>
          <p:cNvSpPr/>
          <p:nvPr/>
        </p:nvSpPr>
        <p:spPr bwMode="ltGray">
          <a:xfrm>
            <a:off x="7510904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25104" y="1947446"/>
            <a:ext cx="43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39" name="Rectangle 38"/>
          <p:cNvSpPr/>
          <p:nvPr/>
        </p:nvSpPr>
        <p:spPr bwMode="ltGray">
          <a:xfrm>
            <a:off x="7510904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25104" y="2404646"/>
            <a:ext cx="443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48" name="Rectangle 47"/>
          <p:cNvSpPr/>
          <p:nvPr/>
        </p:nvSpPr>
        <p:spPr bwMode="ltGray">
          <a:xfrm>
            <a:off x="34290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5147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1" name="Rectangle 50"/>
          <p:cNvSpPr/>
          <p:nvPr/>
        </p:nvSpPr>
        <p:spPr bwMode="ltGray">
          <a:xfrm>
            <a:off x="45720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 bwMode="ltGray">
          <a:xfrm>
            <a:off x="3429000" y="5638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43200" y="5605046"/>
            <a:ext cx="498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57" name="Rectangle 56"/>
          <p:cNvSpPr/>
          <p:nvPr/>
        </p:nvSpPr>
        <p:spPr bwMode="ltGray">
          <a:xfrm>
            <a:off x="6781800" y="58336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96000" y="5799892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60" name="Rectangle 59"/>
          <p:cNvSpPr/>
          <p:nvPr/>
        </p:nvSpPr>
        <p:spPr bwMode="ltGray">
          <a:xfrm>
            <a:off x="3429000" y="6096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743200" y="606224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63" name="Rectangle 62"/>
          <p:cNvSpPr/>
          <p:nvPr/>
        </p:nvSpPr>
        <p:spPr bwMode="ltGray">
          <a:xfrm>
            <a:off x="3429000" y="4724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743200" y="4690646"/>
            <a:ext cx="43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66" name="Rectangle 65"/>
          <p:cNvSpPr/>
          <p:nvPr/>
        </p:nvSpPr>
        <p:spPr bwMode="ltGray">
          <a:xfrm>
            <a:off x="6781800" y="498675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96000" y="4953000"/>
            <a:ext cx="53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69" name="Rectangle 68"/>
          <p:cNvSpPr/>
          <p:nvPr/>
        </p:nvSpPr>
        <p:spPr bwMode="ltGray">
          <a:xfrm>
            <a:off x="6781800" y="5410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96000" y="5376446"/>
            <a:ext cx="443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838200" y="3810000"/>
            <a:ext cx="7848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Gill Sans"/>
                <a:cs typeface="Gill Sans"/>
              </a:rPr>
              <a:t>Shuffle and Sort:</a:t>
            </a:r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 aggregate values by keys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28600" y="2286000"/>
            <a:ext cx="8813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>
                <a:solidFill>
                  <a:srgbClr val="FF0000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8600" y="5029200"/>
            <a:ext cx="14197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>
                <a:solidFill>
                  <a:srgbClr val="FF0000"/>
                </a:solidFill>
                <a:latin typeface="Gill Sans"/>
                <a:cs typeface="Gill Sans"/>
              </a:rPr>
              <a:t>Reduce</a:t>
            </a:r>
          </a:p>
        </p:txBody>
      </p:sp>
      <p:grpSp>
        <p:nvGrpSpPr>
          <p:cNvPr id="90" name="Group 16"/>
          <p:cNvGrpSpPr/>
          <p:nvPr/>
        </p:nvGrpSpPr>
        <p:grpSpPr>
          <a:xfrm>
            <a:off x="1544517" y="1261646"/>
            <a:ext cx="1839047" cy="521732"/>
            <a:chOff x="762000" y="1905000"/>
            <a:chExt cx="1839047" cy="521732"/>
          </a:xfrm>
        </p:grpSpPr>
        <p:sp>
          <p:nvSpPr>
            <p:cNvPr id="91" name="TextBox 90"/>
            <p:cNvSpPr txBox="1"/>
            <p:nvPr/>
          </p:nvSpPr>
          <p:spPr>
            <a:xfrm>
              <a:off x="838200" y="2057400"/>
              <a:ext cx="1762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solidFill>
                    <a:schemeClr val="bg1"/>
                  </a:solidFill>
                  <a:latin typeface="Gill Sans"/>
                  <a:cs typeface="Gill Sans"/>
                </a:rPr>
                <a:t>one fish, two fish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2000" y="1905000"/>
              <a:ext cx="636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FF0000"/>
                  </a:solidFill>
                  <a:latin typeface="Gill Sans"/>
                  <a:cs typeface="Gill Sans"/>
                </a:rPr>
                <a:t>Doc 1</a:t>
              </a:r>
            </a:p>
          </p:txBody>
        </p:sp>
      </p:grpSp>
      <p:grpSp>
        <p:nvGrpSpPr>
          <p:cNvPr id="93" name="Group 32"/>
          <p:cNvGrpSpPr/>
          <p:nvPr/>
        </p:nvGrpSpPr>
        <p:grpSpPr>
          <a:xfrm>
            <a:off x="4122291" y="1261646"/>
            <a:ext cx="1827100" cy="521732"/>
            <a:chOff x="762000" y="1905000"/>
            <a:chExt cx="1827100" cy="521732"/>
          </a:xfrm>
        </p:grpSpPr>
        <p:sp>
          <p:nvSpPr>
            <p:cNvPr id="94" name="TextBox 93"/>
            <p:cNvSpPr txBox="1"/>
            <p:nvPr/>
          </p:nvSpPr>
          <p:spPr>
            <a:xfrm>
              <a:off x="838200" y="2057400"/>
              <a:ext cx="1750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solidFill>
                    <a:schemeClr val="bg1"/>
                  </a:solidFill>
                  <a:latin typeface="Gill Sans"/>
                  <a:cs typeface="Gill Sans"/>
                </a:rPr>
                <a:t>red fish, blue fish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2000" y="1905000"/>
              <a:ext cx="636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FF0000"/>
                  </a:solidFill>
                  <a:latin typeface="Gill Sans"/>
                  <a:cs typeface="Gill Sans"/>
                </a:rPr>
                <a:t>Doc 2</a:t>
              </a:r>
            </a:p>
          </p:txBody>
        </p:sp>
      </p:grpSp>
      <p:grpSp>
        <p:nvGrpSpPr>
          <p:cNvPr id="96" name="Group 44"/>
          <p:cNvGrpSpPr/>
          <p:nvPr/>
        </p:nvGrpSpPr>
        <p:grpSpPr>
          <a:xfrm>
            <a:off x="6596504" y="1261646"/>
            <a:ext cx="1491972" cy="521732"/>
            <a:chOff x="762000" y="1905000"/>
            <a:chExt cx="1491972" cy="521732"/>
          </a:xfrm>
        </p:grpSpPr>
        <p:sp>
          <p:nvSpPr>
            <p:cNvPr id="97" name="TextBox 96"/>
            <p:cNvSpPr txBox="1"/>
            <p:nvPr/>
          </p:nvSpPr>
          <p:spPr>
            <a:xfrm>
              <a:off x="838200" y="2057400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solidFill>
                    <a:schemeClr val="bg1"/>
                  </a:solidFill>
                  <a:latin typeface="Gill Sans"/>
                  <a:cs typeface="Gill Sans"/>
                </a:rPr>
                <a:t>cat in the hat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2000" y="1905000"/>
              <a:ext cx="636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FF0000"/>
                  </a:solidFill>
                  <a:latin typeface="Gill Sans"/>
                  <a:cs typeface="Gill Sans"/>
                </a:rPr>
                <a:t>Doc 3</a:t>
              </a:r>
            </a:p>
          </p:txBody>
        </p:sp>
      </p:grpSp>
      <p:sp>
        <p:nvSpPr>
          <p:cNvPr id="7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Positional Indexes</a:t>
            </a:r>
          </a:p>
        </p:txBody>
      </p:sp>
    </p:spTree>
    <p:extLst>
      <p:ext uri="{BB962C8B-B14F-4D97-AF65-F5344CB8AC3E}">
        <p14:creationId xmlns:p14="http://schemas.microsoft.com/office/powerpoint/2010/main" val="83215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5" grpId="0" animBg="1"/>
      <p:bldP spid="106" grpId="0" animBg="1"/>
      <p:bldP spid="107" grpId="0" animBg="1"/>
      <p:bldP spid="108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98" grpId="0" animBg="1"/>
      <p:bldP spid="99" grpId="0" animBg="1"/>
      <p:bldP spid="100" grpId="0" animBg="1"/>
      <p:bldP spid="10" grpId="0" animBg="1"/>
      <p:bldP spid="13" grpId="0" animBg="1"/>
      <p:bldP spid="16" grpId="0" animBg="1"/>
      <p:bldP spid="26" grpId="0" animBg="1"/>
      <p:bldP spid="29" grpId="0" animBg="1"/>
      <p:bldP spid="32" grpId="0" animBg="1"/>
      <p:bldP spid="38" grpId="0" animBg="1"/>
      <p:bldP spid="41" grpId="0" animBg="1"/>
      <p:bldP spid="50" grpId="0" animBg="1"/>
      <p:bldP spid="53" grpId="0" animBg="1"/>
      <p:bldP spid="56" grpId="0" animBg="1"/>
      <p:bldP spid="59" grpId="0" animBg="1"/>
      <p:bldP spid="62" grpId="0" animBg="1"/>
      <p:bldP spid="65" grpId="0" animBg="1"/>
      <p:bldP spid="68" grpId="0" animBg="1"/>
      <p:bldP spid="71" grpId="0" animBg="1"/>
      <p:bldP spid="8" grpId="0" animBg="1"/>
      <p:bldP spid="9" grpId="0"/>
      <p:bldP spid="11" grpId="0" animBg="1"/>
      <p:bldP spid="12" grpId="0"/>
      <p:bldP spid="14" grpId="0" animBg="1"/>
      <p:bldP spid="15" grpId="0"/>
      <p:bldP spid="24" grpId="0" animBg="1"/>
      <p:bldP spid="25" grpId="0"/>
      <p:bldP spid="27" grpId="0" animBg="1"/>
      <p:bldP spid="28" grpId="0"/>
      <p:bldP spid="30" grpId="0" animBg="1"/>
      <p:bldP spid="31" grpId="0"/>
      <p:bldP spid="36" grpId="0" animBg="1"/>
      <p:bldP spid="37" grpId="0"/>
      <p:bldP spid="39" grpId="0" animBg="1"/>
      <p:bldP spid="40" grpId="0"/>
      <p:bldP spid="48" grpId="0" animBg="1"/>
      <p:bldP spid="49" grpId="0"/>
      <p:bldP spid="51" grpId="0" animBg="1"/>
      <p:bldP spid="54" grpId="0" animBg="1"/>
      <p:bldP spid="55" grpId="0"/>
      <p:bldP spid="57" grpId="0" animBg="1"/>
      <p:bldP spid="58" grpId="0"/>
      <p:bldP spid="60" grpId="0" animBg="1"/>
      <p:bldP spid="61" grpId="0"/>
      <p:bldP spid="63" grpId="0" animBg="1"/>
      <p:bldP spid="64" grpId="0"/>
      <p:bldP spid="66" grpId="0" animBg="1"/>
      <p:bldP spid="67" grpId="0"/>
      <p:bldP spid="69" grpId="0" animBg="1"/>
      <p:bldP spid="70" grpId="0"/>
      <p:bldP spid="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Pseudo-Code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272600"/>
            <a:ext cx="79248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map(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: Long, doc: String) =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for (term &lt;- tokenize(doc))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counts(term) += 1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for ((term,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) &lt;- counts)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emit(term, (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class Reducer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reduce(term: String, postings: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[(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)]) =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p = new List()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for ((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) &lt;- postings)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p.append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((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p.sort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emit(term, p)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 rot="233589">
            <a:off x="4222259" y="5159639"/>
            <a:ext cx="2775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What’s the problem?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219201" y="5142143"/>
            <a:ext cx="30480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228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2209800" y="19869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 bwMode="ltGray">
          <a:xfrm>
            <a:off x="2209800" y="42729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 bwMode="ltGray">
          <a:xfrm>
            <a:off x="2209800" y="29013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 bwMode="ltGray">
          <a:xfrm>
            <a:off x="2209800" y="24441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ltGray">
          <a:xfrm>
            <a:off x="2209800" y="33585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 bwMode="ltGray">
          <a:xfrm>
            <a:off x="2209800" y="38157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" name="Rectangle 5"/>
          <p:cNvSpPr/>
          <p:nvPr/>
        </p:nvSpPr>
        <p:spPr bwMode="ltGray">
          <a:xfrm>
            <a:off x="1752600" y="19869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9531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9" name="Rectangle 8"/>
          <p:cNvSpPr/>
          <p:nvPr/>
        </p:nvSpPr>
        <p:spPr bwMode="ltGray">
          <a:xfrm>
            <a:off x="1752600" y="42729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1752600" y="29013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52600" y="1529714"/>
            <a:ext cx="819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(values)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" y="1529714"/>
            <a:ext cx="59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(key)</a:t>
            </a:r>
          </a:p>
        </p:txBody>
      </p:sp>
      <p:sp>
        <p:nvSpPr>
          <p:cNvPr id="18" name="Rectangle 17"/>
          <p:cNvSpPr/>
          <p:nvPr/>
        </p:nvSpPr>
        <p:spPr bwMode="ltGray">
          <a:xfrm>
            <a:off x="1752600" y="24441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34</a:t>
            </a:r>
          </a:p>
        </p:txBody>
      </p:sp>
      <p:sp>
        <p:nvSpPr>
          <p:cNvPr id="21" name="Rectangle 20"/>
          <p:cNvSpPr/>
          <p:nvPr/>
        </p:nvSpPr>
        <p:spPr bwMode="ltGray">
          <a:xfrm>
            <a:off x="1752600" y="33585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35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4" name="Rectangle 23"/>
          <p:cNvSpPr/>
          <p:nvPr/>
        </p:nvSpPr>
        <p:spPr bwMode="ltGray">
          <a:xfrm>
            <a:off x="1752600" y="38157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80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7" name="Rectangle 26"/>
          <p:cNvSpPr/>
          <p:nvPr/>
        </p:nvSpPr>
        <p:spPr bwMode="ltGray">
          <a:xfrm>
            <a:off x="5715000" y="19869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11336" y="19531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30" name="Rectangle 29"/>
          <p:cNvSpPr/>
          <p:nvPr/>
        </p:nvSpPr>
        <p:spPr bwMode="ltGray">
          <a:xfrm>
            <a:off x="5715000" y="24441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9</a:t>
            </a:r>
          </a:p>
        </p:txBody>
      </p:sp>
      <p:sp>
        <p:nvSpPr>
          <p:cNvPr id="34" name="Rectangle 33"/>
          <p:cNvSpPr/>
          <p:nvPr/>
        </p:nvSpPr>
        <p:spPr bwMode="ltGray">
          <a:xfrm>
            <a:off x="5715000" y="29013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00800" y="1529714"/>
            <a:ext cx="819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(values)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34000" y="1529714"/>
            <a:ext cx="673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(keys)</a:t>
            </a:r>
          </a:p>
        </p:txBody>
      </p:sp>
      <p:sp>
        <p:nvSpPr>
          <p:cNvPr id="39" name="Rectangle 38"/>
          <p:cNvSpPr/>
          <p:nvPr/>
        </p:nvSpPr>
        <p:spPr bwMode="ltGray">
          <a:xfrm>
            <a:off x="5715000" y="33585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34</a:t>
            </a:r>
          </a:p>
        </p:txBody>
      </p:sp>
      <p:sp>
        <p:nvSpPr>
          <p:cNvPr id="42" name="Rectangle 41"/>
          <p:cNvSpPr/>
          <p:nvPr/>
        </p:nvSpPr>
        <p:spPr bwMode="ltGray">
          <a:xfrm>
            <a:off x="5715000" y="38157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35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5" name="Rectangle 44"/>
          <p:cNvSpPr/>
          <p:nvPr/>
        </p:nvSpPr>
        <p:spPr bwMode="ltGray">
          <a:xfrm>
            <a:off x="5715000" y="42729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80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11336" y="24103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11336" y="28675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11336" y="33247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11336" y="37819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11336" y="42391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044971" y="4958714"/>
            <a:ext cx="2386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How is this different?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7371" y="5282624"/>
            <a:ext cx="3047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Let the framework do the sorting!</a:t>
            </a:r>
          </a:p>
        </p:txBody>
      </p:sp>
      <p:sp>
        <p:nvSpPr>
          <p:cNvPr id="55" name="Right Arrow 54"/>
          <p:cNvSpPr/>
          <p:nvPr/>
        </p:nvSpPr>
        <p:spPr bwMode="auto">
          <a:xfrm>
            <a:off x="3886200" y="3053714"/>
            <a:ext cx="914400" cy="45292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48200" y="6248400"/>
            <a:ext cx="4330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Where have we seen this before?</a:t>
            </a:r>
          </a:p>
        </p:txBody>
      </p:sp>
      <p:sp>
        <p:nvSpPr>
          <p:cNvPr id="57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Another Try…</a:t>
            </a:r>
          </a:p>
        </p:txBody>
      </p:sp>
      <p:sp>
        <p:nvSpPr>
          <p:cNvPr id="58" name="Rectangle 57"/>
          <p:cNvSpPr/>
          <p:nvPr/>
        </p:nvSpPr>
        <p:spPr bwMode="ltGray">
          <a:xfrm>
            <a:off x="6554624" y="19869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9" name="Rectangle 58"/>
          <p:cNvSpPr/>
          <p:nvPr/>
        </p:nvSpPr>
        <p:spPr bwMode="ltGray">
          <a:xfrm>
            <a:off x="6554624" y="42729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 bwMode="ltGray">
          <a:xfrm>
            <a:off x="6554624" y="29013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1" name="Rectangle 60"/>
          <p:cNvSpPr/>
          <p:nvPr/>
        </p:nvSpPr>
        <p:spPr bwMode="ltGray">
          <a:xfrm>
            <a:off x="6554624" y="24441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6554624" y="33585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3" name="Rectangle 62"/>
          <p:cNvSpPr/>
          <p:nvPr/>
        </p:nvSpPr>
        <p:spPr bwMode="ltGray">
          <a:xfrm>
            <a:off x="6554624" y="38157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09034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0" grpId="0" animBg="1"/>
      <p:bldP spid="34" grpId="0" animBg="1"/>
      <p:bldP spid="37" grpId="0"/>
      <p:bldP spid="38" grpId="0"/>
      <p:bldP spid="39" grpId="0" animBg="1"/>
      <p:bldP spid="42" grpId="0" animBg="1"/>
      <p:bldP spid="45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6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Pseudo-Code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272600"/>
            <a:ext cx="79248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map(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: Long, doc: String)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for (term &lt;- tokenize(doc))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counts(term) += 1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for ((term,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) &lt;- counts)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emit((term,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),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class Reducer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var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= null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postings = new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reduce(key: Pair,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Int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])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if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!=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and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!= null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emit(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, postings)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postings.reset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postings.append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key.docid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tf.first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cleanup()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emit(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, postings)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0153" y="6248400"/>
            <a:ext cx="388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solidFill>
                  <a:srgbClr val="FF0000"/>
                </a:solidFill>
                <a:latin typeface="Gill Sans"/>
                <a:cs typeface="Gill Sans"/>
              </a:rPr>
              <a:t>What else do we need to do?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 rot="21107013">
            <a:off x="3672098" y="5226857"/>
            <a:ext cx="360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Wait, </a:t>
            </a:r>
            <a:r>
              <a:rPr lang="en-US" sz="2400" b="0">
                <a:solidFill>
                  <a:srgbClr val="FF0000"/>
                </a:solidFill>
                <a:latin typeface="Gill Sans"/>
                <a:cs typeface="Gill Sans"/>
              </a:rPr>
              <a:t>how’s this any better?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90600" y="5029200"/>
            <a:ext cx="36576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491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22098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 bwMode="ltGray">
          <a:xfrm>
            <a:off x="30480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 bwMode="ltGray">
          <a:xfrm>
            <a:off x="38862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 bwMode="ltGray">
          <a:xfrm>
            <a:off x="47244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ltGray">
          <a:xfrm>
            <a:off x="55626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 bwMode="ltGray">
          <a:xfrm>
            <a:off x="64008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 bwMode="ltGray">
          <a:xfrm>
            <a:off x="22098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30480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 bwMode="ltGray">
          <a:xfrm>
            <a:off x="38862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6" name="Rectangle 65"/>
          <p:cNvSpPr/>
          <p:nvPr/>
        </p:nvSpPr>
        <p:spPr bwMode="ltGray">
          <a:xfrm>
            <a:off x="47244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 bwMode="ltGray">
          <a:xfrm>
            <a:off x="55626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70" name="Rectangle 69"/>
          <p:cNvSpPr/>
          <p:nvPr/>
        </p:nvSpPr>
        <p:spPr bwMode="ltGray">
          <a:xfrm>
            <a:off x="64008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" name="Rectangle 5"/>
          <p:cNvSpPr/>
          <p:nvPr/>
        </p:nvSpPr>
        <p:spPr bwMode="ltGray">
          <a:xfrm>
            <a:off x="17526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947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9" name="Rectangle 8"/>
          <p:cNvSpPr/>
          <p:nvPr/>
        </p:nvSpPr>
        <p:spPr bwMode="ltGray">
          <a:xfrm>
            <a:off x="25908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34290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21</a:t>
            </a:r>
          </a:p>
        </p:txBody>
      </p:sp>
      <p:sp>
        <p:nvSpPr>
          <p:cNvPr id="18" name="Rectangle 17"/>
          <p:cNvSpPr/>
          <p:nvPr/>
        </p:nvSpPr>
        <p:spPr bwMode="ltGray">
          <a:xfrm>
            <a:off x="42672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34</a:t>
            </a:r>
          </a:p>
        </p:txBody>
      </p:sp>
      <p:sp>
        <p:nvSpPr>
          <p:cNvPr id="21" name="Rectangle 20"/>
          <p:cNvSpPr/>
          <p:nvPr/>
        </p:nvSpPr>
        <p:spPr bwMode="ltGray">
          <a:xfrm>
            <a:off x="51054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35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4" name="Rectangle 23"/>
          <p:cNvSpPr/>
          <p:nvPr/>
        </p:nvSpPr>
        <p:spPr bwMode="ltGray">
          <a:xfrm>
            <a:off x="59436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80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81800" y="1947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58" name="Rectangle 57"/>
          <p:cNvSpPr/>
          <p:nvPr/>
        </p:nvSpPr>
        <p:spPr bwMode="ltGray">
          <a:xfrm>
            <a:off x="17526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2000" y="45382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61" name="Rectangle 60"/>
          <p:cNvSpPr/>
          <p:nvPr/>
        </p:nvSpPr>
        <p:spPr bwMode="ltGray">
          <a:xfrm>
            <a:off x="25908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8</a:t>
            </a:r>
          </a:p>
        </p:txBody>
      </p:sp>
      <p:sp>
        <p:nvSpPr>
          <p:cNvPr id="63" name="Rectangle 62"/>
          <p:cNvSpPr/>
          <p:nvPr/>
        </p:nvSpPr>
        <p:spPr bwMode="ltGray">
          <a:xfrm>
            <a:off x="34290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12</a:t>
            </a:r>
          </a:p>
        </p:txBody>
      </p:sp>
      <p:sp>
        <p:nvSpPr>
          <p:cNvPr id="65" name="Rectangle 64"/>
          <p:cNvSpPr/>
          <p:nvPr/>
        </p:nvSpPr>
        <p:spPr bwMode="ltGray">
          <a:xfrm>
            <a:off x="42672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13</a:t>
            </a:r>
          </a:p>
        </p:txBody>
      </p:sp>
      <p:sp>
        <p:nvSpPr>
          <p:cNvPr id="67" name="Rectangle 66"/>
          <p:cNvSpPr/>
          <p:nvPr/>
        </p:nvSpPr>
        <p:spPr bwMode="ltGray">
          <a:xfrm>
            <a:off x="51054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69" name="Rectangle 68"/>
          <p:cNvSpPr/>
          <p:nvPr/>
        </p:nvSpPr>
        <p:spPr bwMode="ltGray">
          <a:xfrm>
            <a:off x="59436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45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81800" y="45382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7200" y="1219200"/>
            <a:ext cx="1884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Conceptually: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7200" y="3059668"/>
            <a:ext cx="156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In Practice: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38200" y="3505200"/>
            <a:ext cx="5091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Don’t encode </a:t>
            </a:r>
            <a:r>
              <a:rPr lang="en-US" sz="2000" b="0" dirty="0" err="1">
                <a:solidFill>
                  <a:schemeClr val="bg1"/>
                </a:solidFill>
                <a:latin typeface="Gill Sans"/>
                <a:cs typeface="Gill Sans"/>
              </a:rPr>
              <a:t>docids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, encode gaps (or </a:t>
            </a:r>
            <a:r>
              <a:rPr lang="en-US" sz="2000" b="0" i="1" dirty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-gaps)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8200" y="3810000"/>
            <a:ext cx="4647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But it’s not obvious that this save space…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19200" y="5334000"/>
            <a:ext cx="686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= delta encoding, delta compression, gap compression</a:t>
            </a: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Postings Encoding</a:t>
            </a:r>
          </a:p>
        </p:txBody>
      </p:sp>
    </p:spTree>
    <p:extLst>
      <p:ext uri="{BB962C8B-B14F-4D97-AF65-F5344CB8AC3E}">
        <p14:creationId xmlns:p14="http://schemas.microsoft.com/office/powerpoint/2010/main" val="1004185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  <p:bldP spid="64" grpId="0" animBg="1"/>
      <p:bldP spid="66" grpId="0" animBg="1"/>
      <p:bldP spid="68" grpId="0" animBg="1"/>
      <p:bldP spid="70" grpId="0" animBg="1"/>
      <p:bldP spid="58" grpId="0" animBg="1"/>
      <p:bldP spid="59" grpId="0"/>
      <p:bldP spid="61" grpId="0" animBg="1"/>
      <p:bldP spid="63" grpId="0" animBg="1"/>
      <p:bldP spid="65" grpId="0" animBg="1"/>
      <p:bldP spid="67" grpId="0" animBg="1"/>
      <p:bldP spid="69" grpId="0" animBg="1"/>
      <p:bldP spid="71" grpId="0"/>
      <p:bldP spid="73" grpId="0"/>
      <p:bldP spid="74" grpId="0"/>
      <p:bldP spid="34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Overview of Integer Compression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5729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Byte-aligned technique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03829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VByte</a:t>
            </a:r>
            <a:endParaRPr lang="en-US" sz="2000" b="0" kern="0" dirty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65086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Bit-aligned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03186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Unary codes</a:t>
            </a:r>
          </a:p>
          <a:p>
            <a:pPr lvl="0" algn="ctr">
              <a:defRPr/>
            </a:pPr>
            <a:r>
              <a:rPr lang="en-US" sz="2000" dirty="0">
                <a:solidFill>
                  <a:srgbClr val="0070C0"/>
                </a:solidFill>
                <a:sym typeface="Symbol"/>
              </a:rPr>
              <a:t>/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codes</a:t>
            </a:r>
          </a:p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Golomb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codes (local Bernoulli model)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3213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Word-aligned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7023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Simple family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Bit packing family (</a:t>
            </a: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PForDelta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2979602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2133600" y="3048000"/>
            <a:ext cx="1828800" cy="228600"/>
            <a:chOff x="1295400" y="2362200"/>
            <a:chExt cx="1828800" cy="228600"/>
          </a:xfrm>
        </p:grpSpPr>
        <p:sp>
          <p:nvSpPr>
            <p:cNvPr id="6" name="Rectangle 5"/>
            <p:cNvSpPr/>
            <p:nvPr/>
          </p:nvSpPr>
          <p:spPr bwMode="ltGray">
            <a:xfrm>
              <a:off x="1524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 bwMode="ltGray">
            <a:xfrm>
              <a:off x="1752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" name="Rectangle 7"/>
            <p:cNvSpPr/>
            <p:nvPr/>
          </p:nvSpPr>
          <p:spPr bwMode="ltGray">
            <a:xfrm>
              <a:off x="19812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" name="Rectangle 8"/>
            <p:cNvSpPr/>
            <p:nvPr/>
          </p:nvSpPr>
          <p:spPr bwMode="ltGray">
            <a:xfrm>
              <a:off x="22098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2438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" name="Rectangle 10"/>
            <p:cNvSpPr/>
            <p:nvPr/>
          </p:nvSpPr>
          <p:spPr bwMode="ltGray">
            <a:xfrm>
              <a:off x="2667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" name="Rectangle 11"/>
            <p:cNvSpPr/>
            <p:nvPr/>
          </p:nvSpPr>
          <p:spPr bwMode="ltGray">
            <a:xfrm>
              <a:off x="2895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" name="Rectangle 3"/>
            <p:cNvSpPr/>
            <p:nvPr/>
          </p:nvSpPr>
          <p:spPr bwMode="ltGray">
            <a:xfrm>
              <a:off x="1295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33600" y="3505200"/>
            <a:ext cx="1828800" cy="228600"/>
            <a:chOff x="1295400" y="2362200"/>
            <a:chExt cx="1828800" cy="228600"/>
          </a:xfrm>
        </p:grpSpPr>
        <p:sp>
          <p:nvSpPr>
            <p:cNvPr id="61" name="Rectangle 60"/>
            <p:cNvSpPr/>
            <p:nvPr/>
          </p:nvSpPr>
          <p:spPr bwMode="ltGray">
            <a:xfrm>
              <a:off x="1524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2" name="Rectangle 61"/>
            <p:cNvSpPr/>
            <p:nvPr/>
          </p:nvSpPr>
          <p:spPr bwMode="ltGray">
            <a:xfrm>
              <a:off x="1752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3" name="Rectangle 62"/>
            <p:cNvSpPr/>
            <p:nvPr/>
          </p:nvSpPr>
          <p:spPr bwMode="ltGray">
            <a:xfrm>
              <a:off x="19812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4" name="Rectangle 63"/>
            <p:cNvSpPr/>
            <p:nvPr/>
          </p:nvSpPr>
          <p:spPr bwMode="ltGray">
            <a:xfrm>
              <a:off x="22098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5" name="Rectangle 64"/>
            <p:cNvSpPr/>
            <p:nvPr/>
          </p:nvSpPr>
          <p:spPr bwMode="ltGray">
            <a:xfrm>
              <a:off x="2438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6" name="Rectangle 65"/>
            <p:cNvSpPr/>
            <p:nvPr/>
          </p:nvSpPr>
          <p:spPr bwMode="ltGray">
            <a:xfrm>
              <a:off x="2667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7" name="Rectangle 66"/>
            <p:cNvSpPr/>
            <p:nvPr/>
          </p:nvSpPr>
          <p:spPr bwMode="ltGray">
            <a:xfrm>
              <a:off x="2895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8" name="Rectangle 67"/>
            <p:cNvSpPr/>
            <p:nvPr/>
          </p:nvSpPr>
          <p:spPr bwMode="ltGray">
            <a:xfrm>
              <a:off x="1295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dirty="0">
                  <a:solidFill>
                    <a:schemeClr val="bg1"/>
                  </a:solidFill>
                  <a:latin typeface="Gill Sans"/>
                  <a:cs typeface="Gill Sans"/>
                </a:rPr>
                <a:t>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191000" y="3505200"/>
            <a:ext cx="1828800" cy="228600"/>
            <a:chOff x="1295400" y="2362200"/>
            <a:chExt cx="1828800" cy="228600"/>
          </a:xfrm>
        </p:grpSpPr>
        <p:sp>
          <p:nvSpPr>
            <p:cNvPr id="70" name="Rectangle 69"/>
            <p:cNvSpPr/>
            <p:nvPr/>
          </p:nvSpPr>
          <p:spPr bwMode="ltGray">
            <a:xfrm>
              <a:off x="1524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1" name="Rectangle 70"/>
            <p:cNvSpPr/>
            <p:nvPr/>
          </p:nvSpPr>
          <p:spPr bwMode="ltGray">
            <a:xfrm>
              <a:off x="1752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2" name="Rectangle 71"/>
            <p:cNvSpPr/>
            <p:nvPr/>
          </p:nvSpPr>
          <p:spPr bwMode="ltGray">
            <a:xfrm>
              <a:off x="19812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3" name="Rectangle 72"/>
            <p:cNvSpPr/>
            <p:nvPr/>
          </p:nvSpPr>
          <p:spPr bwMode="ltGray">
            <a:xfrm>
              <a:off x="22098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4" name="Rectangle 73"/>
            <p:cNvSpPr/>
            <p:nvPr/>
          </p:nvSpPr>
          <p:spPr bwMode="ltGray">
            <a:xfrm>
              <a:off x="2438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5" name="Rectangle 74"/>
            <p:cNvSpPr/>
            <p:nvPr/>
          </p:nvSpPr>
          <p:spPr bwMode="ltGray">
            <a:xfrm>
              <a:off x="2667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6" name="Rectangle 75"/>
            <p:cNvSpPr/>
            <p:nvPr/>
          </p:nvSpPr>
          <p:spPr bwMode="ltGray">
            <a:xfrm>
              <a:off x="2895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7" name="Rectangle 76"/>
            <p:cNvSpPr/>
            <p:nvPr/>
          </p:nvSpPr>
          <p:spPr bwMode="ltGray">
            <a:xfrm>
              <a:off x="1295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133600" y="3962400"/>
            <a:ext cx="1828800" cy="228600"/>
            <a:chOff x="1295400" y="2362200"/>
            <a:chExt cx="1828800" cy="228600"/>
          </a:xfrm>
        </p:grpSpPr>
        <p:sp>
          <p:nvSpPr>
            <p:cNvPr id="79" name="Rectangle 78"/>
            <p:cNvSpPr/>
            <p:nvPr/>
          </p:nvSpPr>
          <p:spPr bwMode="ltGray">
            <a:xfrm>
              <a:off x="1524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0" name="Rectangle 79"/>
            <p:cNvSpPr/>
            <p:nvPr/>
          </p:nvSpPr>
          <p:spPr bwMode="ltGray">
            <a:xfrm>
              <a:off x="1752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1" name="Rectangle 80"/>
            <p:cNvSpPr/>
            <p:nvPr/>
          </p:nvSpPr>
          <p:spPr bwMode="ltGray">
            <a:xfrm>
              <a:off x="19812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 bwMode="ltGray">
            <a:xfrm>
              <a:off x="22098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3" name="Rectangle 82"/>
            <p:cNvSpPr/>
            <p:nvPr/>
          </p:nvSpPr>
          <p:spPr bwMode="ltGray">
            <a:xfrm>
              <a:off x="2438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4" name="Rectangle 83"/>
            <p:cNvSpPr/>
            <p:nvPr/>
          </p:nvSpPr>
          <p:spPr bwMode="ltGray">
            <a:xfrm>
              <a:off x="2667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5" name="Rectangle 84"/>
            <p:cNvSpPr/>
            <p:nvPr/>
          </p:nvSpPr>
          <p:spPr bwMode="ltGray">
            <a:xfrm>
              <a:off x="2895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6" name="Rectangle 85"/>
            <p:cNvSpPr/>
            <p:nvPr/>
          </p:nvSpPr>
          <p:spPr bwMode="ltGray">
            <a:xfrm>
              <a:off x="1295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191000" y="3962400"/>
            <a:ext cx="1828800" cy="228600"/>
            <a:chOff x="1295400" y="2362200"/>
            <a:chExt cx="1828800" cy="228600"/>
          </a:xfrm>
        </p:grpSpPr>
        <p:sp>
          <p:nvSpPr>
            <p:cNvPr id="88" name="Rectangle 87"/>
            <p:cNvSpPr/>
            <p:nvPr/>
          </p:nvSpPr>
          <p:spPr bwMode="ltGray">
            <a:xfrm>
              <a:off x="1524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9" name="Rectangle 88"/>
            <p:cNvSpPr/>
            <p:nvPr/>
          </p:nvSpPr>
          <p:spPr bwMode="ltGray">
            <a:xfrm>
              <a:off x="1752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0" name="Rectangle 89"/>
            <p:cNvSpPr/>
            <p:nvPr/>
          </p:nvSpPr>
          <p:spPr bwMode="ltGray">
            <a:xfrm>
              <a:off x="19812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1" name="Rectangle 90"/>
            <p:cNvSpPr/>
            <p:nvPr/>
          </p:nvSpPr>
          <p:spPr bwMode="ltGray">
            <a:xfrm>
              <a:off x="22098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2" name="Rectangle 91"/>
            <p:cNvSpPr/>
            <p:nvPr/>
          </p:nvSpPr>
          <p:spPr bwMode="ltGray">
            <a:xfrm>
              <a:off x="2438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3" name="Rectangle 92"/>
            <p:cNvSpPr/>
            <p:nvPr/>
          </p:nvSpPr>
          <p:spPr bwMode="ltGray">
            <a:xfrm>
              <a:off x="2667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4" name="Rectangle 93"/>
            <p:cNvSpPr/>
            <p:nvPr/>
          </p:nvSpPr>
          <p:spPr bwMode="ltGray">
            <a:xfrm>
              <a:off x="2895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5" name="Rectangle 94"/>
            <p:cNvSpPr/>
            <p:nvPr/>
          </p:nvSpPr>
          <p:spPr bwMode="ltGray">
            <a:xfrm>
              <a:off x="1295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324600" y="3962400"/>
            <a:ext cx="1828800" cy="228600"/>
            <a:chOff x="1295400" y="2362200"/>
            <a:chExt cx="1828800" cy="228600"/>
          </a:xfrm>
        </p:grpSpPr>
        <p:sp>
          <p:nvSpPr>
            <p:cNvPr id="97" name="Rectangle 96"/>
            <p:cNvSpPr/>
            <p:nvPr/>
          </p:nvSpPr>
          <p:spPr bwMode="ltGray">
            <a:xfrm>
              <a:off x="1524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8" name="Rectangle 97"/>
            <p:cNvSpPr/>
            <p:nvPr/>
          </p:nvSpPr>
          <p:spPr bwMode="ltGray">
            <a:xfrm>
              <a:off x="1752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9" name="Rectangle 98"/>
            <p:cNvSpPr/>
            <p:nvPr/>
          </p:nvSpPr>
          <p:spPr bwMode="ltGray">
            <a:xfrm>
              <a:off x="19812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0" name="Rectangle 99"/>
            <p:cNvSpPr/>
            <p:nvPr/>
          </p:nvSpPr>
          <p:spPr bwMode="ltGray">
            <a:xfrm>
              <a:off x="22098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1" name="Rectangle 100"/>
            <p:cNvSpPr/>
            <p:nvPr/>
          </p:nvSpPr>
          <p:spPr bwMode="ltGray">
            <a:xfrm>
              <a:off x="2438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2" name="Rectangle 101"/>
            <p:cNvSpPr/>
            <p:nvPr/>
          </p:nvSpPr>
          <p:spPr bwMode="ltGray">
            <a:xfrm>
              <a:off x="2667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3" name="Rectangle 102"/>
            <p:cNvSpPr/>
            <p:nvPr/>
          </p:nvSpPr>
          <p:spPr bwMode="ltGray">
            <a:xfrm>
              <a:off x="2895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4" name="Rectangle 103"/>
            <p:cNvSpPr/>
            <p:nvPr/>
          </p:nvSpPr>
          <p:spPr bwMode="ltGray">
            <a:xfrm>
              <a:off x="1295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371600" y="2971800"/>
            <a:ext cx="639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7 bits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95400" y="3429000"/>
            <a:ext cx="741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14 bits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95400" y="3886200"/>
            <a:ext cx="741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21 bits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029200" y="6248400"/>
            <a:ext cx="397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Beware of branch </a:t>
            </a:r>
            <a:r>
              <a:rPr lang="en-US" sz="2400" b="0" dirty="0" err="1">
                <a:solidFill>
                  <a:srgbClr val="FF0000"/>
                </a:solidFill>
                <a:latin typeface="Gill Sans"/>
                <a:cs typeface="Gill Sans"/>
              </a:rPr>
              <a:t>mispredicts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!</a:t>
            </a:r>
          </a:p>
        </p:txBody>
      </p:sp>
      <p:sp>
        <p:nvSpPr>
          <p:cNvPr id="10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err="1">
                <a:solidFill>
                  <a:srgbClr val="000000"/>
                </a:solidFill>
                <a:latin typeface="Gill Sans"/>
                <a:cs typeface="Gill Sans"/>
              </a:rPr>
              <a:t>VByte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0" y="51009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Works okay, easy to implement…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0" y="15019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Simple idea: use only as many bytes as needed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0" y="18829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Need to reserve one bit per byte as the “continuation bit”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Use remaining bits for encoding value</a:t>
            </a:r>
          </a:p>
        </p:txBody>
      </p:sp>
    </p:spTree>
    <p:extLst>
      <p:ext uri="{BB962C8B-B14F-4D97-AF65-F5344CB8AC3E}">
        <p14:creationId xmlns:p14="http://schemas.microsoft.com/office/powerpoint/2010/main" val="795169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  <p:bldP spid="107" grpId="0"/>
      <p:bldP spid="108" grpId="0"/>
      <p:bldP spid="110" grpId="0"/>
      <p:bldP spid="111" grpId="0"/>
      <p:bldP spid="1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75644" y="1828800"/>
            <a:ext cx="6311156" cy="609600"/>
            <a:chOff x="2375644" y="1676400"/>
            <a:chExt cx="6311156" cy="609600"/>
          </a:xfrm>
        </p:grpSpPr>
        <p:sp>
          <p:nvSpPr>
            <p:cNvPr id="5" name="Rectangle 4"/>
            <p:cNvSpPr/>
            <p:nvPr/>
          </p:nvSpPr>
          <p:spPr bwMode="ltGray">
            <a:xfrm>
              <a:off x="23756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 bwMode="ltGray">
            <a:xfrm>
              <a:off x="26804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" name="Rectangle 12"/>
            <p:cNvSpPr/>
            <p:nvPr/>
          </p:nvSpPr>
          <p:spPr bwMode="ltGray">
            <a:xfrm>
              <a:off x="29852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" name="Rectangle 13"/>
            <p:cNvSpPr/>
            <p:nvPr/>
          </p:nvSpPr>
          <p:spPr bwMode="ltGray">
            <a:xfrm>
              <a:off x="32900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" name="Rectangle 14"/>
            <p:cNvSpPr/>
            <p:nvPr/>
          </p:nvSpPr>
          <p:spPr bwMode="ltGray">
            <a:xfrm>
              <a:off x="35948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 bwMode="ltGray">
            <a:xfrm>
              <a:off x="38996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" name="Rectangle 16"/>
            <p:cNvSpPr/>
            <p:nvPr/>
          </p:nvSpPr>
          <p:spPr bwMode="ltGray">
            <a:xfrm>
              <a:off x="42044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8" name="Rectangle 17"/>
            <p:cNvSpPr/>
            <p:nvPr/>
          </p:nvSpPr>
          <p:spPr bwMode="ltGray">
            <a:xfrm>
              <a:off x="45092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 bwMode="ltGray">
            <a:xfrm>
              <a:off x="48140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0" name="Rectangle 19"/>
            <p:cNvSpPr/>
            <p:nvPr/>
          </p:nvSpPr>
          <p:spPr bwMode="ltGray">
            <a:xfrm>
              <a:off x="51188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 bwMode="ltGray">
            <a:xfrm>
              <a:off x="54236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 bwMode="ltGray">
            <a:xfrm>
              <a:off x="57284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3" name="Rectangle 22"/>
            <p:cNvSpPr/>
            <p:nvPr/>
          </p:nvSpPr>
          <p:spPr bwMode="ltGray">
            <a:xfrm>
              <a:off x="60332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4" name="Rectangle 23"/>
            <p:cNvSpPr/>
            <p:nvPr/>
          </p:nvSpPr>
          <p:spPr bwMode="ltGray">
            <a:xfrm>
              <a:off x="63380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5" name="Rectangle 34"/>
            <p:cNvSpPr/>
            <p:nvPr/>
          </p:nvSpPr>
          <p:spPr bwMode="ltGray">
            <a:xfrm>
              <a:off x="23756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6" name="Rectangle 35"/>
            <p:cNvSpPr/>
            <p:nvPr/>
          </p:nvSpPr>
          <p:spPr bwMode="ltGray">
            <a:xfrm>
              <a:off x="26804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7" name="Rectangle 36"/>
            <p:cNvSpPr/>
            <p:nvPr/>
          </p:nvSpPr>
          <p:spPr bwMode="ltGray">
            <a:xfrm>
              <a:off x="29852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 bwMode="ltGray">
            <a:xfrm>
              <a:off x="32900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9" name="Rectangle 38"/>
            <p:cNvSpPr/>
            <p:nvPr/>
          </p:nvSpPr>
          <p:spPr bwMode="ltGray">
            <a:xfrm>
              <a:off x="35948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0" name="Rectangle 39"/>
            <p:cNvSpPr/>
            <p:nvPr/>
          </p:nvSpPr>
          <p:spPr bwMode="ltGray">
            <a:xfrm>
              <a:off x="38996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 bwMode="ltGray">
            <a:xfrm>
              <a:off x="42044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2" name="Rectangle 41"/>
            <p:cNvSpPr/>
            <p:nvPr/>
          </p:nvSpPr>
          <p:spPr bwMode="ltGray">
            <a:xfrm>
              <a:off x="45092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3" name="Rectangle 42"/>
            <p:cNvSpPr/>
            <p:nvPr/>
          </p:nvSpPr>
          <p:spPr bwMode="ltGray">
            <a:xfrm>
              <a:off x="48140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 bwMode="ltGray">
            <a:xfrm>
              <a:off x="51188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5" name="Rectangle 44"/>
            <p:cNvSpPr/>
            <p:nvPr/>
          </p:nvSpPr>
          <p:spPr bwMode="ltGray">
            <a:xfrm>
              <a:off x="54236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6" name="Rectangle 45"/>
            <p:cNvSpPr/>
            <p:nvPr/>
          </p:nvSpPr>
          <p:spPr bwMode="ltGray">
            <a:xfrm>
              <a:off x="57284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7" name="Rectangle 46"/>
            <p:cNvSpPr/>
            <p:nvPr/>
          </p:nvSpPr>
          <p:spPr bwMode="ltGray">
            <a:xfrm>
              <a:off x="60332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8" name="Rectangle 47"/>
            <p:cNvSpPr/>
            <p:nvPr/>
          </p:nvSpPr>
          <p:spPr bwMode="ltGray">
            <a:xfrm>
              <a:off x="63380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719044" y="1676400"/>
              <a:ext cx="1967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Gill Sans"/>
                  <a:cs typeface="Gill Sans"/>
                </a:rPr>
                <a:t>28 1-bit numbers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75644" y="2571690"/>
            <a:ext cx="6311156" cy="628710"/>
            <a:chOff x="2375644" y="2419290"/>
            <a:chExt cx="6311156" cy="628710"/>
          </a:xfrm>
        </p:grpSpPr>
        <p:sp>
          <p:nvSpPr>
            <p:cNvPr id="49" name="Rectangle 48"/>
            <p:cNvSpPr/>
            <p:nvPr/>
          </p:nvSpPr>
          <p:spPr bwMode="ltGray">
            <a:xfrm>
              <a:off x="2375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0" name="Rectangle 49"/>
            <p:cNvSpPr/>
            <p:nvPr/>
          </p:nvSpPr>
          <p:spPr bwMode="ltGray">
            <a:xfrm>
              <a:off x="26042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1" name="Rectangle 50"/>
            <p:cNvSpPr/>
            <p:nvPr/>
          </p:nvSpPr>
          <p:spPr bwMode="ltGray">
            <a:xfrm>
              <a:off x="29090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2" name="Rectangle 51"/>
            <p:cNvSpPr/>
            <p:nvPr/>
          </p:nvSpPr>
          <p:spPr bwMode="ltGray">
            <a:xfrm>
              <a:off x="3137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3" name="Rectangle 52"/>
            <p:cNvSpPr/>
            <p:nvPr/>
          </p:nvSpPr>
          <p:spPr bwMode="ltGray">
            <a:xfrm>
              <a:off x="34424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4" name="Rectangle 53"/>
            <p:cNvSpPr/>
            <p:nvPr/>
          </p:nvSpPr>
          <p:spPr bwMode="ltGray">
            <a:xfrm>
              <a:off x="36710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5" name="Rectangle 54"/>
            <p:cNvSpPr/>
            <p:nvPr/>
          </p:nvSpPr>
          <p:spPr bwMode="ltGray">
            <a:xfrm>
              <a:off x="39758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6" name="Rectangle 55"/>
            <p:cNvSpPr/>
            <p:nvPr/>
          </p:nvSpPr>
          <p:spPr bwMode="ltGray">
            <a:xfrm>
              <a:off x="42044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7" name="Rectangle 56"/>
            <p:cNvSpPr/>
            <p:nvPr/>
          </p:nvSpPr>
          <p:spPr bwMode="ltGray">
            <a:xfrm>
              <a:off x="45092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8" name="Rectangle 57"/>
            <p:cNvSpPr/>
            <p:nvPr/>
          </p:nvSpPr>
          <p:spPr bwMode="ltGray">
            <a:xfrm>
              <a:off x="47378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9" name="Rectangle 58"/>
            <p:cNvSpPr/>
            <p:nvPr/>
          </p:nvSpPr>
          <p:spPr bwMode="ltGray">
            <a:xfrm>
              <a:off x="5042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0" name="Rectangle 59"/>
            <p:cNvSpPr/>
            <p:nvPr/>
          </p:nvSpPr>
          <p:spPr bwMode="ltGray">
            <a:xfrm>
              <a:off x="52712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1" name="Rectangle 60"/>
            <p:cNvSpPr/>
            <p:nvPr/>
          </p:nvSpPr>
          <p:spPr bwMode="ltGray">
            <a:xfrm>
              <a:off x="55760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2" name="Rectangle 61"/>
            <p:cNvSpPr/>
            <p:nvPr/>
          </p:nvSpPr>
          <p:spPr bwMode="ltGray">
            <a:xfrm>
              <a:off x="5804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7" name="Rectangle 76"/>
            <p:cNvSpPr/>
            <p:nvPr/>
          </p:nvSpPr>
          <p:spPr bwMode="ltGray">
            <a:xfrm>
              <a:off x="23756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8" name="Rectangle 77"/>
            <p:cNvSpPr/>
            <p:nvPr/>
          </p:nvSpPr>
          <p:spPr bwMode="ltGray">
            <a:xfrm>
              <a:off x="26042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9" name="Rectangle 78"/>
            <p:cNvSpPr/>
            <p:nvPr/>
          </p:nvSpPr>
          <p:spPr bwMode="ltGray">
            <a:xfrm>
              <a:off x="29090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0" name="Rectangle 79"/>
            <p:cNvSpPr/>
            <p:nvPr/>
          </p:nvSpPr>
          <p:spPr bwMode="ltGray">
            <a:xfrm>
              <a:off x="31376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1" name="Rectangle 80"/>
            <p:cNvSpPr/>
            <p:nvPr/>
          </p:nvSpPr>
          <p:spPr bwMode="ltGray">
            <a:xfrm>
              <a:off x="34424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 bwMode="ltGray">
            <a:xfrm>
              <a:off x="36710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3" name="Rectangle 82"/>
            <p:cNvSpPr/>
            <p:nvPr/>
          </p:nvSpPr>
          <p:spPr bwMode="ltGray">
            <a:xfrm>
              <a:off x="39758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4" name="Rectangle 83"/>
            <p:cNvSpPr/>
            <p:nvPr/>
          </p:nvSpPr>
          <p:spPr bwMode="ltGray">
            <a:xfrm>
              <a:off x="42044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5" name="Rectangle 84"/>
            <p:cNvSpPr/>
            <p:nvPr/>
          </p:nvSpPr>
          <p:spPr bwMode="ltGray">
            <a:xfrm>
              <a:off x="45092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6" name="Rectangle 85"/>
            <p:cNvSpPr/>
            <p:nvPr/>
          </p:nvSpPr>
          <p:spPr bwMode="ltGray">
            <a:xfrm>
              <a:off x="47378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7" name="Rectangle 86"/>
            <p:cNvSpPr/>
            <p:nvPr/>
          </p:nvSpPr>
          <p:spPr bwMode="ltGray">
            <a:xfrm>
              <a:off x="50426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8" name="Rectangle 87"/>
            <p:cNvSpPr/>
            <p:nvPr/>
          </p:nvSpPr>
          <p:spPr bwMode="ltGray">
            <a:xfrm>
              <a:off x="52712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9" name="Rectangle 88"/>
            <p:cNvSpPr/>
            <p:nvPr/>
          </p:nvSpPr>
          <p:spPr bwMode="ltGray">
            <a:xfrm>
              <a:off x="55760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0" name="Rectangle 89"/>
            <p:cNvSpPr/>
            <p:nvPr/>
          </p:nvSpPr>
          <p:spPr bwMode="ltGray">
            <a:xfrm>
              <a:off x="58046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719044" y="2419290"/>
              <a:ext cx="1967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Gill Sans"/>
                  <a:cs typeface="Gill Sans"/>
                </a:rPr>
                <a:t>14 2-bit numbers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75644" y="3333690"/>
            <a:ext cx="6182916" cy="628710"/>
            <a:chOff x="2375644" y="3181290"/>
            <a:chExt cx="6182916" cy="628710"/>
          </a:xfrm>
        </p:grpSpPr>
        <p:sp>
          <p:nvSpPr>
            <p:cNvPr id="91" name="Rectangle 90"/>
            <p:cNvSpPr/>
            <p:nvPr/>
          </p:nvSpPr>
          <p:spPr bwMode="ltGray">
            <a:xfrm>
              <a:off x="2375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2" name="Rectangle 91"/>
            <p:cNvSpPr/>
            <p:nvPr/>
          </p:nvSpPr>
          <p:spPr bwMode="ltGray">
            <a:xfrm>
              <a:off x="2604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3" name="Rectangle 92"/>
            <p:cNvSpPr/>
            <p:nvPr/>
          </p:nvSpPr>
          <p:spPr bwMode="ltGray">
            <a:xfrm>
              <a:off x="2832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4" name="Rectangle 93"/>
            <p:cNvSpPr/>
            <p:nvPr/>
          </p:nvSpPr>
          <p:spPr bwMode="ltGray">
            <a:xfrm>
              <a:off x="3137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5" name="Rectangle 94"/>
            <p:cNvSpPr/>
            <p:nvPr/>
          </p:nvSpPr>
          <p:spPr bwMode="ltGray">
            <a:xfrm>
              <a:off x="3366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6" name="Rectangle 95"/>
            <p:cNvSpPr/>
            <p:nvPr/>
          </p:nvSpPr>
          <p:spPr bwMode="ltGray">
            <a:xfrm>
              <a:off x="3594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7" name="Rectangle 96"/>
            <p:cNvSpPr/>
            <p:nvPr/>
          </p:nvSpPr>
          <p:spPr bwMode="ltGray">
            <a:xfrm>
              <a:off x="3899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8" name="Rectangle 97"/>
            <p:cNvSpPr/>
            <p:nvPr/>
          </p:nvSpPr>
          <p:spPr bwMode="ltGray">
            <a:xfrm>
              <a:off x="4128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9" name="Rectangle 98"/>
            <p:cNvSpPr/>
            <p:nvPr/>
          </p:nvSpPr>
          <p:spPr bwMode="ltGray">
            <a:xfrm>
              <a:off x="4356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0" name="Rectangle 99"/>
            <p:cNvSpPr/>
            <p:nvPr/>
          </p:nvSpPr>
          <p:spPr bwMode="ltGray">
            <a:xfrm>
              <a:off x="4661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1" name="Rectangle 100"/>
            <p:cNvSpPr/>
            <p:nvPr/>
          </p:nvSpPr>
          <p:spPr bwMode="ltGray">
            <a:xfrm>
              <a:off x="4890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2" name="Rectangle 101"/>
            <p:cNvSpPr/>
            <p:nvPr/>
          </p:nvSpPr>
          <p:spPr bwMode="ltGray">
            <a:xfrm>
              <a:off x="5118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3" name="Rectangle 102"/>
            <p:cNvSpPr/>
            <p:nvPr/>
          </p:nvSpPr>
          <p:spPr bwMode="ltGray">
            <a:xfrm>
              <a:off x="5423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4" name="Rectangle 103"/>
            <p:cNvSpPr/>
            <p:nvPr/>
          </p:nvSpPr>
          <p:spPr bwMode="ltGray">
            <a:xfrm>
              <a:off x="5652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5" name="Rectangle 104"/>
            <p:cNvSpPr/>
            <p:nvPr/>
          </p:nvSpPr>
          <p:spPr bwMode="ltGray">
            <a:xfrm>
              <a:off x="5880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2" name="Rectangle 111"/>
            <p:cNvSpPr/>
            <p:nvPr/>
          </p:nvSpPr>
          <p:spPr bwMode="ltGray">
            <a:xfrm>
              <a:off x="2375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3" name="Rectangle 112"/>
            <p:cNvSpPr/>
            <p:nvPr/>
          </p:nvSpPr>
          <p:spPr bwMode="ltGray">
            <a:xfrm>
              <a:off x="26042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4" name="Rectangle 113"/>
            <p:cNvSpPr/>
            <p:nvPr/>
          </p:nvSpPr>
          <p:spPr bwMode="ltGray">
            <a:xfrm>
              <a:off x="28328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5" name="Rectangle 114"/>
            <p:cNvSpPr/>
            <p:nvPr/>
          </p:nvSpPr>
          <p:spPr bwMode="ltGray">
            <a:xfrm>
              <a:off x="3137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6" name="Rectangle 115"/>
            <p:cNvSpPr/>
            <p:nvPr/>
          </p:nvSpPr>
          <p:spPr bwMode="ltGray">
            <a:xfrm>
              <a:off x="33662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7" name="Rectangle 116"/>
            <p:cNvSpPr/>
            <p:nvPr/>
          </p:nvSpPr>
          <p:spPr bwMode="ltGray">
            <a:xfrm>
              <a:off x="35948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8" name="Rectangle 117"/>
            <p:cNvSpPr/>
            <p:nvPr/>
          </p:nvSpPr>
          <p:spPr bwMode="ltGray">
            <a:xfrm>
              <a:off x="3899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9" name="Rectangle 118"/>
            <p:cNvSpPr/>
            <p:nvPr/>
          </p:nvSpPr>
          <p:spPr bwMode="ltGray">
            <a:xfrm>
              <a:off x="41282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0" name="Rectangle 119"/>
            <p:cNvSpPr/>
            <p:nvPr/>
          </p:nvSpPr>
          <p:spPr bwMode="ltGray">
            <a:xfrm>
              <a:off x="43568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1" name="Rectangle 120"/>
            <p:cNvSpPr/>
            <p:nvPr/>
          </p:nvSpPr>
          <p:spPr bwMode="ltGray">
            <a:xfrm>
              <a:off x="4661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2" name="Rectangle 121"/>
            <p:cNvSpPr/>
            <p:nvPr/>
          </p:nvSpPr>
          <p:spPr bwMode="ltGray">
            <a:xfrm>
              <a:off x="48902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3" name="Rectangle 122"/>
            <p:cNvSpPr/>
            <p:nvPr/>
          </p:nvSpPr>
          <p:spPr bwMode="ltGray">
            <a:xfrm>
              <a:off x="51188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4" name="Rectangle 123"/>
            <p:cNvSpPr/>
            <p:nvPr/>
          </p:nvSpPr>
          <p:spPr bwMode="ltGray">
            <a:xfrm>
              <a:off x="5423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719044" y="3181290"/>
              <a:ext cx="18395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Gill Sans"/>
                  <a:cs typeface="Gill Sans"/>
                </a:rPr>
                <a:t>9 3-bit numbers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75644" y="4019490"/>
            <a:ext cx="6182916" cy="628710"/>
            <a:chOff x="2375644" y="3867090"/>
            <a:chExt cx="6182916" cy="628710"/>
          </a:xfrm>
        </p:grpSpPr>
        <p:sp>
          <p:nvSpPr>
            <p:cNvPr id="127" name="Rectangle 126"/>
            <p:cNvSpPr/>
            <p:nvPr/>
          </p:nvSpPr>
          <p:spPr bwMode="ltGray">
            <a:xfrm>
              <a:off x="23756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8" name="Rectangle 127"/>
            <p:cNvSpPr/>
            <p:nvPr/>
          </p:nvSpPr>
          <p:spPr bwMode="ltGray">
            <a:xfrm>
              <a:off x="26042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9" name="Rectangle 128"/>
            <p:cNvSpPr/>
            <p:nvPr/>
          </p:nvSpPr>
          <p:spPr bwMode="ltGray">
            <a:xfrm>
              <a:off x="28328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0" name="Rectangle 129"/>
            <p:cNvSpPr/>
            <p:nvPr/>
          </p:nvSpPr>
          <p:spPr bwMode="ltGray">
            <a:xfrm>
              <a:off x="3061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1" name="Rectangle 130"/>
            <p:cNvSpPr/>
            <p:nvPr/>
          </p:nvSpPr>
          <p:spPr bwMode="ltGray">
            <a:xfrm>
              <a:off x="33662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2" name="Rectangle 131"/>
            <p:cNvSpPr/>
            <p:nvPr/>
          </p:nvSpPr>
          <p:spPr bwMode="ltGray">
            <a:xfrm>
              <a:off x="35948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3" name="Rectangle 132"/>
            <p:cNvSpPr/>
            <p:nvPr/>
          </p:nvSpPr>
          <p:spPr bwMode="ltGray">
            <a:xfrm>
              <a:off x="3823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4" name="Rectangle 133"/>
            <p:cNvSpPr/>
            <p:nvPr/>
          </p:nvSpPr>
          <p:spPr bwMode="ltGray">
            <a:xfrm>
              <a:off x="40520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5" name="Rectangle 134"/>
            <p:cNvSpPr/>
            <p:nvPr/>
          </p:nvSpPr>
          <p:spPr bwMode="ltGray">
            <a:xfrm>
              <a:off x="43568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6" name="Rectangle 135"/>
            <p:cNvSpPr/>
            <p:nvPr/>
          </p:nvSpPr>
          <p:spPr bwMode="ltGray">
            <a:xfrm>
              <a:off x="4585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7" name="Rectangle 136"/>
            <p:cNvSpPr/>
            <p:nvPr/>
          </p:nvSpPr>
          <p:spPr bwMode="ltGray">
            <a:xfrm>
              <a:off x="48140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8" name="Rectangle 137"/>
            <p:cNvSpPr/>
            <p:nvPr/>
          </p:nvSpPr>
          <p:spPr bwMode="ltGray">
            <a:xfrm>
              <a:off x="50426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9" name="Rectangle 138"/>
            <p:cNvSpPr/>
            <p:nvPr/>
          </p:nvSpPr>
          <p:spPr bwMode="ltGray">
            <a:xfrm>
              <a:off x="5347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0" name="Rectangle 139"/>
            <p:cNvSpPr/>
            <p:nvPr/>
          </p:nvSpPr>
          <p:spPr bwMode="ltGray">
            <a:xfrm>
              <a:off x="55760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1" name="Rectangle 140"/>
            <p:cNvSpPr/>
            <p:nvPr/>
          </p:nvSpPr>
          <p:spPr bwMode="ltGray">
            <a:xfrm>
              <a:off x="58046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2" name="Rectangle 141"/>
            <p:cNvSpPr/>
            <p:nvPr/>
          </p:nvSpPr>
          <p:spPr bwMode="ltGray">
            <a:xfrm>
              <a:off x="60332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3" name="Rectangle 142"/>
            <p:cNvSpPr/>
            <p:nvPr/>
          </p:nvSpPr>
          <p:spPr bwMode="ltGray">
            <a:xfrm>
              <a:off x="23756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4" name="Rectangle 143"/>
            <p:cNvSpPr/>
            <p:nvPr/>
          </p:nvSpPr>
          <p:spPr bwMode="ltGray">
            <a:xfrm>
              <a:off x="26042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5" name="Rectangle 144"/>
            <p:cNvSpPr/>
            <p:nvPr/>
          </p:nvSpPr>
          <p:spPr bwMode="ltGray">
            <a:xfrm>
              <a:off x="28328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6" name="Rectangle 145"/>
            <p:cNvSpPr/>
            <p:nvPr/>
          </p:nvSpPr>
          <p:spPr bwMode="ltGray">
            <a:xfrm>
              <a:off x="30614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7" name="Rectangle 146"/>
            <p:cNvSpPr/>
            <p:nvPr/>
          </p:nvSpPr>
          <p:spPr bwMode="ltGray">
            <a:xfrm>
              <a:off x="33662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8" name="Rectangle 147"/>
            <p:cNvSpPr/>
            <p:nvPr/>
          </p:nvSpPr>
          <p:spPr bwMode="ltGray">
            <a:xfrm>
              <a:off x="35948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9" name="Rectangle 148"/>
            <p:cNvSpPr/>
            <p:nvPr/>
          </p:nvSpPr>
          <p:spPr bwMode="ltGray">
            <a:xfrm>
              <a:off x="38234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0" name="Rectangle 149"/>
            <p:cNvSpPr/>
            <p:nvPr/>
          </p:nvSpPr>
          <p:spPr bwMode="ltGray">
            <a:xfrm>
              <a:off x="40520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1" name="Rectangle 150"/>
            <p:cNvSpPr/>
            <p:nvPr/>
          </p:nvSpPr>
          <p:spPr bwMode="ltGray">
            <a:xfrm>
              <a:off x="43568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2" name="Rectangle 151"/>
            <p:cNvSpPr/>
            <p:nvPr/>
          </p:nvSpPr>
          <p:spPr bwMode="ltGray">
            <a:xfrm>
              <a:off x="45854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3" name="Rectangle 152"/>
            <p:cNvSpPr/>
            <p:nvPr/>
          </p:nvSpPr>
          <p:spPr bwMode="ltGray">
            <a:xfrm>
              <a:off x="48140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4" name="Rectangle 153"/>
            <p:cNvSpPr/>
            <p:nvPr/>
          </p:nvSpPr>
          <p:spPr bwMode="ltGray">
            <a:xfrm>
              <a:off x="50426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719044" y="3867090"/>
              <a:ext cx="18395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Gill Sans"/>
                  <a:cs typeface="Gill Sans"/>
                </a:rPr>
                <a:t>7 4-bit numbers</a:t>
              </a: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2375644" y="4781490"/>
            <a:ext cx="1593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(9 total ways)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27844" y="1905000"/>
            <a:ext cx="1343712" cy="2895600"/>
            <a:chOff x="927844" y="1752600"/>
            <a:chExt cx="1343712" cy="2895600"/>
          </a:xfrm>
        </p:grpSpPr>
        <p:sp>
          <p:nvSpPr>
            <p:cNvPr id="155" name="Rectangle 154"/>
            <p:cNvSpPr/>
            <p:nvPr/>
          </p:nvSpPr>
          <p:spPr bwMode="ltGray">
            <a:xfrm>
              <a:off x="13088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6" name="Rectangle 155"/>
            <p:cNvSpPr/>
            <p:nvPr/>
          </p:nvSpPr>
          <p:spPr bwMode="ltGray">
            <a:xfrm>
              <a:off x="15374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7" name="Rectangle 156"/>
            <p:cNvSpPr/>
            <p:nvPr/>
          </p:nvSpPr>
          <p:spPr bwMode="ltGray">
            <a:xfrm>
              <a:off x="17660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8" name="Rectangle 157"/>
            <p:cNvSpPr/>
            <p:nvPr/>
          </p:nvSpPr>
          <p:spPr bwMode="ltGray">
            <a:xfrm>
              <a:off x="19946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9" name="Rectangle 158"/>
            <p:cNvSpPr/>
            <p:nvPr/>
          </p:nvSpPr>
          <p:spPr bwMode="ltGray">
            <a:xfrm>
              <a:off x="13088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0" name="Rectangle 159"/>
            <p:cNvSpPr/>
            <p:nvPr/>
          </p:nvSpPr>
          <p:spPr bwMode="ltGray">
            <a:xfrm>
              <a:off x="15374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1" name="Rectangle 160"/>
            <p:cNvSpPr/>
            <p:nvPr/>
          </p:nvSpPr>
          <p:spPr bwMode="ltGray">
            <a:xfrm>
              <a:off x="17660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2" name="Rectangle 161"/>
            <p:cNvSpPr/>
            <p:nvPr/>
          </p:nvSpPr>
          <p:spPr bwMode="ltGray">
            <a:xfrm>
              <a:off x="1994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3" name="Rectangle 162"/>
            <p:cNvSpPr/>
            <p:nvPr/>
          </p:nvSpPr>
          <p:spPr bwMode="ltGray">
            <a:xfrm>
              <a:off x="1308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4" name="Rectangle 163"/>
            <p:cNvSpPr/>
            <p:nvPr/>
          </p:nvSpPr>
          <p:spPr bwMode="ltGray">
            <a:xfrm>
              <a:off x="15374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5" name="Rectangle 164"/>
            <p:cNvSpPr/>
            <p:nvPr/>
          </p:nvSpPr>
          <p:spPr bwMode="ltGray">
            <a:xfrm>
              <a:off x="17660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6" name="Rectangle 165"/>
            <p:cNvSpPr/>
            <p:nvPr/>
          </p:nvSpPr>
          <p:spPr bwMode="ltGray">
            <a:xfrm>
              <a:off x="1994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7" name="Rectangle 166"/>
            <p:cNvSpPr/>
            <p:nvPr/>
          </p:nvSpPr>
          <p:spPr bwMode="ltGray">
            <a:xfrm>
              <a:off x="13088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8" name="Rectangle 167"/>
            <p:cNvSpPr/>
            <p:nvPr/>
          </p:nvSpPr>
          <p:spPr bwMode="ltGray">
            <a:xfrm>
              <a:off x="1537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9" name="Rectangle 168"/>
            <p:cNvSpPr/>
            <p:nvPr/>
          </p:nvSpPr>
          <p:spPr bwMode="ltGray">
            <a:xfrm>
              <a:off x="17660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0" name="Rectangle 169"/>
            <p:cNvSpPr/>
            <p:nvPr/>
          </p:nvSpPr>
          <p:spPr bwMode="ltGray">
            <a:xfrm>
              <a:off x="19946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927844" y="4248090"/>
              <a:ext cx="134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Gill Sans"/>
                  <a:cs typeface="Gill Sans"/>
                </a:rPr>
                <a:t>“selectors”</a:t>
              </a: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5029200" y="6248400"/>
            <a:ext cx="397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Beware of branch </a:t>
            </a:r>
            <a:r>
              <a:rPr lang="en-US" sz="2400" b="0" dirty="0" err="1">
                <a:solidFill>
                  <a:srgbClr val="FF0000"/>
                </a:solidFill>
                <a:latin typeface="Gill Sans"/>
                <a:cs typeface="Gill Sans"/>
              </a:rPr>
              <a:t>mispredicts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?</a:t>
            </a:r>
          </a:p>
        </p:txBody>
      </p:sp>
      <p:sp>
        <p:nvSpPr>
          <p:cNvPr id="17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Simple-9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0" y="1219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How many different ways can we divide up 28 bits?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0" y="5253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Efficient decompression with hard-coded decoders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0" y="5634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Simple Family – general idea applies to 64-bit words, etc.</a:t>
            </a:r>
          </a:p>
        </p:txBody>
      </p:sp>
    </p:spTree>
    <p:extLst>
      <p:ext uri="{BB962C8B-B14F-4D97-AF65-F5344CB8AC3E}">
        <p14:creationId xmlns:p14="http://schemas.microsoft.com/office/powerpoint/2010/main" val="3015826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7" grpId="0"/>
      <p:bldP spid="179" grpId="0"/>
      <p:bldP spid="180" grpId="0"/>
      <p:bldP spid="18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143000" y="2743200"/>
            <a:ext cx="7680146" cy="533400"/>
            <a:chOff x="1143000" y="2057400"/>
            <a:chExt cx="7680146" cy="533400"/>
          </a:xfrm>
        </p:grpSpPr>
        <p:sp>
          <p:nvSpPr>
            <p:cNvPr id="4" name="Rectangle 3"/>
            <p:cNvSpPr/>
            <p:nvPr/>
          </p:nvSpPr>
          <p:spPr bwMode="ltGray">
            <a:xfrm>
              <a:off x="15240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" name="Rectangle 4"/>
            <p:cNvSpPr/>
            <p:nvPr/>
          </p:nvSpPr>
          <p:spPr bwMode="ltGray">
            <a:xfrm>
              <a:off x="17526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 bwMode="ltGray">
            <a:xfrm>
              <a:off x="19812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 bwMode="ltGray">
            <a:xfrm>
              <a:off x="22098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" name="Rectangle 7"/>
            <p:cNvSpPr/>
            <p:nvPr/>
          </p:nvSpPr>
          <p:spPr bwMode="ltGray">
            <a:xfrm>
              <a:off x="24384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" name="Rectangle 8"/>
            <p:cNvSpPr/>
            <p:nvPr/>
          </p:nvSpPr>
          <p:spPr bwMode="ltGray">
            <a:xfrm>
              <a:off x="26670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" name="Rectangle 12"/>
            <p:cNvSpPr/>
            <p:nvPr/>
          </p:nvSpPr>
          <p:spPr bwMode="ltGray">
            <a:xfrm>
              <a:off x="28956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" name="Rectangle 13"/>
            <p:cNvSpPr/>
            <p:nvPr/>
          </p:nvSpPr>
          <p:spPr bwMode="ltGray">
            <a:xfrm>
              <a:off x="31242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" name="Rectangle 14"/>
            <p:cNvSpPr/>
            <p:nvPr/>
          </p:nvSpPr>
          <p:spPr bwMode="ltGray">
            <a:xfrm>
              <a:off x="33528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 bwMode="ltGray">
            <a:xfrm>
              <a:off x="35814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" name="Rectangle 16"/>
            <p:cNvSpPr/>
            <p:nvPr/>
          </p:nvSpPr>
          <p:spPr bwMode="ltGray">
            <a:xfrm>
              <a:off x="38100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8" name="Rectangle 17"/>
            <p:cNvSpPr/>
            <p:nvPr/>
          </p:nvSpPr>
          <p:spPr bwMode="ltGray">
            <a:xfrm>
              <a:off x="40386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 bwMode="ltGray">
            <a:xfrm>
              <a:off x="42672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0" name="Rectangle 19"/>
            <p:cNvSpPr/>
            <p:nvPr/>
          </p:nvSpPr>
          <p:spPr bwMode="ltGray">
            <a:xfrm>
              <a:off x="44958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 bwMode="ltGray">
            <a:xfrm>
              <a:off x="47244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 bwMode="ltGray">
            <a:xfrm>
              <a:off x="49530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3" name="Rectangle 22"/>
            <p:cNvSpPr/>
            <p:nvPr/>
          </p:nvSpPr>
          <p:spPr bwMode="ltGray">
            <a:xfrm>
              <a:off x="51816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4" name="Rectangle 23"/>
            <p:cNvSpPr/>
            <p:nvPr/>
          </p:nvSpPr>
          <p:spPr bwMode="ltGray">
            <a:xfrm>
              <a:off x="54102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5" name="Rectangle 24"/>
            <p:cNvSpPr/>
            <p:nvPr/>
          </p:nvSpPr>
          <p:spPr bwMode="ltGray">
            <a:xfrm>
              <a:off x="56388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6" name="Rectangle 25"/>
            <p:cNvSpPr/>
            <p:nvPr/>
          </p:nvSpPr>
          <p:spPr bwMode="ltGray">
            <a:xfrm>
              <a:off x="58674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7" name="Rectangle 26"/>
            <p:cNvSpPr/>
            <p:nvPr/>
          </p:nvSpPr>
          <p:spPr bwMode="ltGray">
            <a:xfrm>
              <a:off x="60960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8" name="Rectangle 27"/>
            <p:cNvSpPr/>
            <p:nvPr/>
          </p:nvSpPr>
          <p:spPr bwMode="ltGray">
            <a:xfrm>
              <a:off x="63246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9" name="Rectangle 28"/>
            <p:cNvSpPr/>
            <p:nvPr/>
          </p:nvSpPr>
          <p:spPr bwMode="ltGray">
            <a:xfrm>
              <a:off x="65532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0" name="Rectangle 29"/>
            <p:cNvSpPr/>
            <p:nvPr/>
          </p:nvSpPr>
          <p:spPr bwMode="ltGray">
            <a:xfrm>
              <a:off x="67818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3352800" y="20574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 bwMode="auto">
            <a:xfrm>
              <a:off x="5181600" y="20574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 bwMode="ltGray">
            <a:xfrm>
              <a:off x="70104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7" name="Rectangle 36"/>
            <p:cNvSpPr/>
            <p:nvPr/>
          </p:nvSpPr>
          <p:spPr bwMode="ltGray">
            <a:xfrm>
              <a:off x="72390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 bwMode="ltGray">
            <a:xfrm>
              <a:off x="74676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9" name="Rectangle 38"/>
            <p:cNvSpPr/>
            <p:nvPr/>
          </p:nvSpPr>
          <p:spPr bwMode="ltGray">
            <a:xfrm>
              <a:off x="76962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0" name="Rectangle 39"/>
            <p:cNvSpPr/>
            <p:nvPr/>
          </p:nvSpPr>
          <p:spPr bwMode="ltGray">
            <a:xfrm>
              <a:off x="79248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 bwMode="ltGray">
            <a:xfrm>
              <a:off x="81534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>
              <a:off x="7010400" y="20574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1143000" y="21144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8382000" y="213360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43000" y="3352800"/>
            <a:ext cx="7239000" cy="533400"/>
            <a:chOff x="1143000" y="2667000"/>
            <a:chExt cx="7239000" cy="533400"/>
          </a:xfrm>
        </p:grpSpPr>
        <p:sp>
          <p:nvSpPr>
            <p:cNvPr id="42" name="Rectangle 41"/>
            <p:cNvSpPr/>
            <p:nvPr/>
          </p:nvSpPr>
          <p:spPr bwMode="ltGray">
            <a:xfrm>
              <a:off x="15240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3" name="Rectangle 42"/>
            <p:cNvSpPr/>
            <p:nvPr/>
          </p:nvSpPr>
          <p:spPr bwMode="ltGray">
            <a:xfrm>
              <a:off x="17526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 bwMode="ltGray">
            <a:xfrm>
              <a:off x="19812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5" name="Rectangle 44"/>
            <p:cNvSpPr/>
            <p:nvPr/>
          </p:nvSpPr>
          <p:spPr bwMode="ltGray">
            <a:xfrm>
              <a:off x="22098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6" name="Rectangle 45"/>
            <p:cNvSpPr/>
            <p:nvPr/>
          </p:nvSpPr>
          <p:spPr bwMode="ltGray">
            <a:xfrm>
              <a:off x="24384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7" name="Rectangle 46"/>
            <p:cNvSpPr/>
            <p:nvPr/>
          </p:nvSpPr>
          <p:spPr bwMode="ltGray">
            <a:xfrm>
              <a:off x="26670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8" name="Rectangle 47"/>
            <p:cNvSpPr/>
            <p:nvPr/>
          </p:nvSpPr>
          <p:spPr bwMode="ltGray">
            <a:xfrm>
              <a:off x="28956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9" name="Rectangle 48"/>
            <p:cNvSpPr/>
            <p:nvPr/>
          </p:nvSpPr>
          <p:spPr bwMode="ltGray">
            <a:xfrm>
              <a:off x="31242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0" name="Rectangle 49"/>
            <p:cNvSpPr/>
            <p:nvPr/>
          </p:nvSpPr>
          <p:spPr bwMode="ltGray">
            <a:xfrm>
              <a:off x="33528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1" name="Rectangle 50"/>
            <p:cNvSpPr/>
            <p:nvPr/>
          </p:nvSpPr>
          <p:spPr bwMode="ltGray">
            <a:xfrm>
              <a:off x="35814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2" name="Rectangle 51"/>
            <p:cNvSpPr/>
            <p:nvPr/>
          </p:nvSpPr>
          <p:spPr bwMode="ltGray">
            <a:xfrm>
              <a:off x="38100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3" name="Rectangle 52"/>
            <p:cNvSpPr/>
            <p:nvPr/>
          </p:nvSpPr>
          <p:spPr bwMode="ltGray">
            <a:xfrm>
              <a:off x="40386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4" name="Rectangle 53"/>
            <p:cNvSpPr/>
            <p:nvPr/>
          </p:nvSpPr>
          <p:spPr bwMode="ltGray">
            <a:xfrm>
              <a:off x="42672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5" name="Rectangle 54"/>
            <p:cNvSpPr/>
            <p:nvPr/>
          </p:nvSpPr>
          <p:spPr bwMode="ltGray">
            <a:xfrm>
              <a:off x="44958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6" name="Rectangle 55"/>
            <p:cNvSpPr/>
            <p:nvPr/>
          </p:nvSpPr>
          <p:spPr bwMode="ltGray">
            <a:xfrm>
              <a:off x="47244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7" name="Rectangle 56"/>
            <p:cNvSpPr/>
            <p:nvPr/>
          </p:nvSpPr>
          <p:spPr bwMode="ltGray">
            <a:xfrm>
              <a:off x="49530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8" name="Rectangle 57"/>
            <p:cNvSpPr/>
            <p:nvPr/>
          </p:nvSpPr>
          <p:spPr bwMode="ltGray">
            <a:xfrm>
              <a:off x="51816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9" name="Rectangle 58"/>
            <p:cNvSpPr/>
            <p:nvPr/>
          </p:nvSpPr>
          <p:spPr bwMode="ltGray">
            <a:xfrm>
              <a:off x="54102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0" name="Rectangle 59"/>
            <p:cNvSpPr/>
            <p:nvPr/>
          </p:nvSpPr>
          <p:spPr bwMode="ltGray">
            <a:xfrm>
              <a:off x="56388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1" name="Rectangle 60"/>
            <p:cNvSpPr/>
            <p:nvPr/>
          </p:nvSpPr>
          <p:spPr bwMode="ltGray">
            <a:xfrm>
              <a:off x="58674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2" name="Rectangle 61"/>
            <p:cNvSpPr/>
            <p:nvPr/>
          </p:nvSpPr>
          <p:spPr bwMode="ltGray">
            <a:xfrm>
              <a:off x="60960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3" name="Rectangle 62"/>
            <p:cNvSpPr/>
            <p:nvPr/>
          </p:nvSpPr>
          <p:spPr bwMode="ltGray">
            <a:xfrm>
              <a:off x="63246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4" name="Rectangle 63"/>
            <p:cNvSpPr/>
            <p:nvPr/>
          </p:nvSpPr>
          <p:spPr bwMode="ltGray">
            <a:xfrm>
              <a:off x="65532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5" name="Rectangle 64"/>
            <p:cNvSpPr/>
            <p:nvPr/>
          </p:nvSpPr>
          <p:spPr bwMode="ltGray">
            <a:xfrm>
              <a:off x="67818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6" name="Rectangle 65"/>
            <p:cNvSpPr/>
            <p:nvPr/>
          </p:nvSpPr>
          <p:spPr bwMode="ltGray">
            <a:xfrm>
              <a:off x="70104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7" name="Rectangle 66"/>
            <p:cNvSpPr/>
            <p:nvPr/>
          </p:nvSpPr>
          <p:spPr bwMode="ltGray">
            <a:xfrm>
              <a:off x="72390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8" name="Rectangle 67"/>
            <p:cNvSpPr/>
            <p:nvPr/>
          </p:nvSpPr>
          <p:spPr bwMode="ltGray">
            <a:xfrm>
              <a:off x="74676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9" name="Rectangle 68"/>
            <p:cNvSpPr/>
            <p:nvPr/>
          </p:nvSpPr>
          <p:spPr bwMode="ltGray">
            <a:xfrm>
              <a:off x="76962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cxnSp>
          <p:nvCxnSpPr>
            <p:cNvPr id="105" name="Straight Connector 104"/>
            <p:cNvCxnSpPr/>
            <p:nvPr/>
          </p:nvCxnSpPr>
          <p:spPr bwMode="auto">
            <a:xfrm>
              <a:off x="3352800" y="26670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auto">
            <a:xfrm>
              <a:off x="5181600" y="26670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auto">
            <a:xfrm>
              <a:off x="7010400" y="26670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143000" y="27240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Gill Sans"/>
                  <a:cs typeface="Gill Sans"/>
                </a:rPr>
                <a:t>4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940854" y="272409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43000" y="3962400"/>
            <a:ext cx="7696200" cy="533400"/>
            <a:chOff x="1143000" y="3276600"/>
            <a:chExt cx="7696200" cy="533400"/>
          </a:xfrm>
        </p:grpSpPr>
        <p:sp>
          <p:nvSpPr>
            <p:cNvPr id="74" name="Rectangle 73"/>
            <p:cNvSpPr/>
            <p:nvPr/>
          </p:nvSpPr>
          <p:spPr bwMode="ltGray">
            <a:xfrm>
              <a:off x="15240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5" name="Rectangle 74"/>
            <p:cNvSpPr/>
            <p:nvPr/>
          </p:nvSpPr>
          <p:spPr bwMode="ltGray">
            <a:xfrm>
              <a:off x="17526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6" name="Rectangle 75"/>
            <p:cNvSpPr/>
            <p:nvPr/>
          </p:nvSpPr>
          <p:spPr bwMode="ltGray">
            <a:xfrm>
              <a:off x="19812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7" name="Rectangle 76"/>
            <p:cNvSpPr/>
            <p:nvPr/>
          </p:nvSpPr>
          <p:spPr bwMode="ltGray">
            <a:xfrm>
              <a:off x="22098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8" name="Rectangle 77"/>
            <p:cNvSpPr/>
            <p:nvPr/>
          </p:nvSpPr>
          <p:spPr bwMode="ltGray">
            <a:xfrm>
              <a:off x="24384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9" name="Rectangle 78"/>
            <p:cNvSpPr/>
            <p:nvPr/>
          </p:nvSpPr>
          <p:spPr bwMode="ltGray">
            <a:xfrm>
              <a:off x="26670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0" name="Rectangle 79"/>
            <p:cNvSpPr/>
            <p:nvPr/>
          </p:nvSpPr>
          <p:spPr bwMode="ltGray">
            <a:xfrm>
              <a:off x="28956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1" name="Rectangle 80"/>
            <p:cNvSpPr/>
            <p:nvPr/>
          </p:nvSpPr>
          <p:spPr bwMode="ltGray">
            <a:xfrm>
              <a:off x="31242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 bwMode="ltGray">
            <a:xfrm>
              <a:off x="33528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3" name="Rectangle 82"/>
            <p:cNvSpPr/>
            <p:nvPr/>
          </p:nvSpPr>
          <p:spPr bwMode="ltGray">
            <a:xfrm>
              <a:off x="35814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4" name="Rectangle 83"/>
            <p:cNvSpPr/>
            <p:nvPr/>
          </p:nvSpPr>
          <p:spPr bwMode="ltGray">
            <a:xfrm>
              <a:off x="38100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5" name="Rectangle 84"/>
            <p:cNvSpPr/>
            <p:nvPr/>
          </p:nvSpPr>
          <p:spPr bwMode="ltGray">
            <a:xfrm>
              <a:off x="40386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6" name="Rectangle 85"/>
            <p:cNvSpPr/>
            <p:nvPr/>
          </p:nvSpPr>
          <p:spPr bwMode="ltGray">
            <a:xfrm>
              <a:off x="42672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7" name="Rectangle 86"/>
            <p:cNvSpPr/>
            <p:nvPr/>
          </p:nvSpPr>
          <p:spPr bwMode="ltGray">
            <a:xfrm>
              <a:off x="44958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8" name="Rectangle 87"/>
            <p:cNvSpPr/>
            <p:nvPr/>
          </p:nvSpPr>
          <p:spPr bwMode="ltGray">
            <a:xfrm>
              <a:off x="47244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9" name="Rectangle 88"/>
            <p:cNvSpPr/>
            <p:nvPr/>
          </p:nvSpPr>
          <p:spPr bwMode="ltGray">
            <a:xfrm>
              <a:off x="49530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0" name="Rectangle 89"/>
            <p:cNvSpPr/>
            <p:nvPr/>
          </p:nvSpPr>
          <p:spPr bwMode="ltGray">
            <a:xfrm>
              <a:off x="51816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1" name="Rectangle 90"/>
            <p:cNvSpPr/>
            <p:nvPr/>
          </p:nvSpPr>
          <p:spPr bwMode="ltGray">
            <a:xfrm>
              <a:off x="54102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2" name="Rectangle 91"/>
            <p:cNvSpPr/>
            <p:nvPr/>
          </p:nvSpPr>
          <p:spPr bwMode="ltGray">
            <a:xfrm>
              <a:off x="56388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3" name="Rectangle 92"/>
            <p:cNvSpPr/>
            <p:nvPr/>
          </p:nvSpPr>
          <p:spPr bwMode="ltGray">
            <a:xfrm>
              <a:off x="58674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4" name="Rectangle 93"/>
            <p:cNvSpPr/>
            <p:nvPr/>
          </p:nvSpPr>
          <p:spPr bwMode="ltGray">
            <a:xfrm>
              <a:off x="60960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5" name="Rectangle 94"/>
            <p:cNvSpPr/>
            <p:nvPr/>
          </p:nvSpPr>
          <p:spPr bwMode="ltGray">
            <a:xfrm>
              <a:off x="63246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6" name="Rectangle 95"/>
            <p:cNvSpPr/>
            <p:nvPr/>
          </p:nvSpPr>
          <p:spPr bwMode="ltGray">
            <a:xfrm>
              <a:off x="65532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7" name="Rectangle 96"/>
            <p:cNvSpPr/>
            <p:nvPr/>
          </p:nvSpPr>
          <p:spPr bwMode="ltGray">
            <a:xfrm>
              <a:off x="67818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8" name="Rectangle 97"/>
            <p:cNvSpPr/>
            <p:nvPr/>
          </p:nvSpPr>
          <p:spPr bwMode="ltGray">
            <a:xfrm>
              <a:off x="70104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9" name="Rectangle 98"/>
            <p:cNvSpPr/>
            <p:nvPr/>
          </p:nvSpPr>
          <p:spPr bwMode="ltGray">
            <a:xfrm>
              <a:off x="72390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0" name="Rectangle 99"/>
            <p:cNvSpPr/>
            <p:nvPr/>
          </p:nvSpPr>
          <p:spPr bwMode="ltGray">
            <a:xfrm>
              <a:off x="74676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1" name="Rectangle 100"/>
            <p:cNvSpPr/>
            <p:nvPr/>
          </p:nvSpPr>
          <p:spPr bwMode="ltGray">
            <a:xfrm>
              <a:off x="76962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2" name="Rectangle 101"/>
            <p:cNvSpPr/>
            <p:nvPr/>
          </p:nvSpPr>
          <p:spPr bwMode="ltGray">
            <a:xfrm>
              <a:off x="79248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3" name="Rectangle 102"/>
            <p:cNvSpPr/>
            <p:nvPr/>
          </p:nvSpPr>
          <p:spPr bwMode="ltGray">
            <a:xfrm>
              <a:off x="81534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>
              <a:off x="3352800" y="32766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auto">
            <a:xfrm>
              <a:off x="5181600" y="32766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auto">
            <a:xfrm>
              <a:off x="7010400" y="32766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143000" y="33336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Gill Sans"/>
                  <a:cs typeface="Gill Sans"/>
                </a:rPr>
                <a:t>5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398054" y="333369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029200" y="6248400"/>
            <a:ext cx="397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Beware of branch </a:t>
            </a:r>
            <a:r>
              <a:rPr lang="en-US" sz="2400" b="0" dirty="0" err="1">
                <a:solidFill>
                  <a:srgbClr val="FF0000"/>
                </a:solidFill>
                <a:latin typeface="Gill Sans"/>
                <a:cs typeface="Gill Sans"/>
              </a:rPr>
              <a:t>mispredicts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?</a:t>
            </a:r>
          </a:p>
        </p:txBody>
      </p:sp>
      <p:sp>
        <p:nvSpPr>
          <p:cNvPr id="11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Bit Packing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0" y="5253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Efficient decompression with hard-coded decoders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0" y="5634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err="1">
                <a:solidFill>
                  <a:srgbClr val="000000"/>
                </a:solidFill>
                <a:latin typeface="Gill Sans"/>
                <a:cs typeface="Gill Sans"/>
              </a:rPr>
              <a:t>PForDelta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 – bit packing + separate storage of “overflow” bits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0" y="12954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What’s the smallest number of bits we need </a:t>
            </a:r>
            <a:b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</a:b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to code a block (=128) of integers?</a:t>
            </a:r>
          </a:p>
        </p:txBody>
      </p:sp>
    </p:spTree>
    <p:extLst>
      <p:ext uri="{BB962C8B-B14F-4D97-AF65-F5344CB8AC3E}">
        <p14:creationId xmlns:p14="http://schemas.microsoft.com/office/powerpoint/2010/main" val="4629597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21" grpId="0"/>
      <p:bldP spid="122" grpId="0"/>
      <p:bldP spid="1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unting-mach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4298" y="0"/>
            <a:ext cx="10351698" cy="6858000"/>
          </a:xfrm>
          <a:prstGeom prst="rect">
            <a:avLst/>
          </a:prstGeom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0" y="6611938"/>
            <a:ext cx="4495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FFFFFF"/>
                </a:solidFill>
              </a:rPr>
              <a:t>Source: http://</a:t>
            </a:r>
            <a:r>
              <a:rPr lang="en-US" sz="1000" b="0" dirty="0" err="1">
                <a:solidFill>
                  <a:srgbClr val="FFFFFF"/>
                </a:solidFill>
              </a:rPr>
              <a:t>www.flickr.com</a:t>
            </a:r>
            <a:r>
              <a:rPr lang="en-US" sz="1000" b="0" dirty="0">
                <a:solidFill>
                  <a:srgbClr val="FFFFFF"/>
                </a:solidFill>
              </a:rPr>
              <a:t>/photos/</a:t>
            </a:r>
            <a:r>
              <a:rPr lang="en-US" sz="1000" b="0" dirty="0" err="1">
                <a:solidFill>
                  <a:srgbClr val="FFFFFF"/>
                </a:solidFill>
              </a:rPr>
              <a:t>guvnah</a:t>
            </a:r>
            <a:r>
              <a:rPr lang="en-US" sz="1000" b="0" dirty="0">
                <a:solidFill>
                  <a:srgbClr val="FFFFFF"/>
                </a:solidFill>
              </a:rPr>
              <a:t>/7861418602/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172200" y="5105400"/>
            <a:ext cx="25146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tx1"/>
                </a:solidFill>
                <a:latin typeface="Gill Sans"/>
                <a:ea typeface="+mj-ea"/>
                <a:cs typeface="Gill San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9pPr>
          </a:lstStyle>
          <a:p>
            <a:r>
              <a:rPr lang="en-US" sz="3600" b="0" dirty="0"/>
              <a:t>Search!</a:t>
            </a:r>
          </a:p>
        </p:txBody>
      </p:sp>
    </p:spTree>
    <p:extLst>
      <p:ext uri="{BB962C8B-B14F-4D97-AF65-F5344CB8AC3E}">
        <p14:creationId xmlns:p14="http://schemas.microsoft.com/office/powerpoint/2010/main" val="28123837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600200"/>
            <a:ext cx="7391400" cy="3429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i="1" dirty="0"/>
              <a:t>x </a:t>
            </a:r>
            <a:r>
              <a:rPr lang="en-US" dirty="0">
                <a:sym typeface="Symbol"/>
              </a:rPr>
              <a:t> 1, parameter 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:</a:t>
            </a:r>
          </a:p>
          <a:p>
            <a:pPr marL="457129" lvl="1" indent="0">
              <a:buNone/>
            </a:pPr>
            <a:r>
              <a:rPr lang="en-US" i="1" dirty="0">
                <a:sym typeface="Symbol"/>
              </a:rPr>
              <a:t>q</a:t>
            </a:r>
            <a:r>
              <a:rPr lang="en-US" dirty="0">
                <a:sym typeface="Symbol"/>
              </a:rPr>
              <a:t> + 1 in unary, where </a:t>
            </a:r>
            <a:r>
              <a:rPr lang="en-US" i="1" dirty="0">
                <a:sym typeface="Symbol"/>
              </a:rPr>
              <a:t>q</a:t>
            </a:r>
            <a:r>
              <a:rPr lang="en-US" dirty="0">
                <a:sym typeface="Symbol"/>
              </a:rPr>
              <a:t> </a:t>
            </a:r>
            <a:r>
              <a:rPr lang="en-US" dirty="0"/>
              <a:t>= </a:t>
            </a:r>
            <a:r>
              <a:rPr lang="en-US" dirty="0">
                <a:sym typeface="Symbol"/>
              </a:rPr>
              <a:t>( 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- 1 ) / 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 </a:t>
            </a:r>
          </a:p>
          <a:p>
            <a:pPr marL="457129" lvl="1" indent="0">
              <a:buNone/>
            </a:pPr>
            <a:r>
              <a:rPr lang="en-US" i="1" dirty="0">
                <a:sym typeface="Symbol"/>
              </a:rPr>
              <a:t>r</a:t>
            </a:r>
            <a:r>
              <a:rPr lang="en-US" dirty="0">
                <a:sym typeface="Symbol"/>
              </a:rPr>
              <a:t> in binary, where </a:t>
            </a:r>
            <a:r>
              <a:rPr lang="en-US" i="1" dirty="0">
                <a:sym typeface="Symbol"/>
              </a:rPr>
              <a:t>r</a:t>
            </a:r>
            <a:r>
              <a:rPr lang="en-US" dirty="0">
                <a:sym typeface="Symbol"/>
              </a:rPr>
              <a:t> = 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- </a:t>
            </a:r>
            <a:r>
              <a:rPr lang="en-US" i="1" dirty="0" err="1">
                <a:sym typeface="Symbol"/>
              </a:rPr>
              <a:t>qb</a:t>
            </a:r>
            <a:r>
              <a:rPr lang="en-US" dirty="0">
                <a:sym typeface="Symbol"/>
              </a:rPr>
              <a:t> - 1, in log 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 or log 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 bits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Example:</a:t>
            </a:r>
          </a:p>
          <a:p>
            <a:pPr marL="457129" lvl="1" indent="0">
              <a:buNone/>
            </a:pP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 = 3, </a:t>
            </a:r>
            <a:r>
              <a:rPr lang="en-US" i="1" dirty="0">
                <a:sym typeface="Symbol"/>
              </a:rPr>
              <a:t>r</a:t>
            </a:r>
            <a:r>
              <a:rPr lang="en-US" dirty="0">
                <a:sym typeface="Symbol"/>
              </a:rPr>
              <a:t> = 0, 1, 2 (0, 10, 11)</a:t>
            </a:r>
          </a:p>
          <a:p>
            <a:pPr marL="457129" lvl="1" indent="0">
              <a:buNone/>
            </a:pP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 = 6, </a:t>
            </a:r>
            <a:r>
              <a:rPr lang="en-US" i="1" dirty="0">
                <a:sym typeface="Symbol"/>
              </a:rPr>
              <a:t>r</a:t>
            </a:r>
            <a:r>
              <a:rPr lang="en-US" dirty="0">
                <a:sym typeface="Symbol"/>
              </a:rPr>
              <a:t> = 0, 1, 2, 3, 4, 5 (00, 01, 100, 101, 110, 111)</a:t>
            </a:r>
          </a:p>
          <a:p>
            <a:pPr marL="457129" lvl="1" indent="0">
              <a:buNone/>
            </a:pPr>
            <a:r>
              <a:rPr lang="en-US" i="1" dirty="0"/>
              <a:t>x</a:t>
            </a:r>
            <a:r>
              <a:rPr lang="en-US" dirty="0"/>
              <a:t> = 9, 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 = 3: </a:t>
            </a:r>
            <a:r>
              <a:rPr lang="en-US" i="1" dirty="0"/>
              <a:t>q</a:t>
            </a:r>
            <a:r>
              <a:rPr lang="en-US" dirty="0"/>
              <a:t> = 2, </a:t>
            </a:r>
            <a:r>
              <a:rPr lang="en-US" i="1" dirty="0"/>
              <a:t>r</a:t>
            </a:r>
            <a:r>
              <a:rPr lang="en-US" dirty="0"/>
              <a:t> = 2, code = 110:11</a:t>
            </a:r>
          </a:p>
          <a:p>
            <a:pPr marL="457129" lvl="1" indent="0">
              <a:buNone/>
            </a:pPr>
            <a:r>
              <a:rPr lang="en-US" i="1" dirty="0"/>
              <a:t>x</a:t>
            </a:r>
            <a:r>
              <a:rPr lang="en-US" dirty="0"/>
              <a:t> = 9, 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 = 6: </a:t>
            </a:r>
            <a:r>
              <a:rPr lang="en-US" i="1" dirty="0"/>
              <a:t>q</a:t>
            </a:r>
            <a:r>
              <a:rPr lang="en-US" dirty="0"/>
              <a:t> = 1, </a:t>
            </a:r>
            <a:r>
              <a:rPr lang="en-US" i="1" dirty="0"/>
              <a:t>r</a:t>
            </a:r>
            <a:r>
              <a:rPr lang="en-US" dirty="0"/>
              <a:t> = 2, code = 10:100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err="1">
                <a:solidFill>
                  <a:srgbClr val="000000"/>
                </a:solidFill>
                <a:latin typeface="Gill Sans"/>
                <a:cs typeface="Gill Sans"/>
              </a:rPr>
              <a:t>Golomb</a:t>
            </a: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 Codes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486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Punch line: o</a:t>
            </a:r>
            <a:r>
              <a:rPr lang="mr-IN" sz="2400" b="0" kern="0" dirty="0">
                <a:solidFill>
                  <a:srgbClr val="000000"/>
                </a:solidFill>
                <a:latin typeface="Gill Sans"/>
                <a:cs typeface="Gill Sans"/>
              </a:rPr>
              <a:t>ptimal </a:t>
            </a:r>
            <a:r>
              <a:rPr lang="mr-IN" sz="2400" b="0" i="1" kern="0" dirty="0" err="1">
                <a:solidFill>
                  <a:srgbClr val="000000"/>
                </a:solidFill>
                <a:latin typeface="Gill Sans"/>
                <a:cs typeface="Gill Sans"/>
              </a:rPr>
              <a:t>b</a:t>
            </a:r>
            <a:r>
              <a:rPr lang="mr-IN" sz="2400" b="0" kern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~</a:t>
            </a:r>
            <a:r>
              <a:rPr lang="mr-IN" sz="2400" b="0" kern="0" dirty="0">
                <a:solidFill>
                  <a:srgbClr val="000000"/>
                </a:solidFill>
                <a:latin typeface="Gill Sans"/>
                <a:cs typeface="Gill Sans"/>
              </a:rPr>
              <a:t> 0.69 (</a:t>
            </a:r>
            <a:r>
              <a:rPr lang="mr-IN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N/df</a:t>
            </a:r>
            <a:r>
              <a:rPr lang="mr-IN" sz="2400" b="0" kern="0" dirty="0">
                <a:solidFill>
                  <a:srgbClr val="000000"/>
                </a:solidFill>
                <a:latin typeface="Gill Sans"/>
                <a:cs typeface="Gill Sans"/>
              </a:rPr>
              <a:t>)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8674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Different b for every term!</a:t>
            </a:r>
          </a:p>
        </p:txBody>
      </p:sp>
    </p:spTree>
    <p:extLst>
      <p:ext uri="{BB962C8B-B14F-4D97-AF65-F5344CB8AC3E}">
        <p14:creationId xmlns:p14="http://schemas.microsoft.com/office/powerpoint/2010/main" val="326745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Pseudo-Code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272600"/>
            <a:ext cx="79248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map(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: Long, doc: String)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for (term &lt;- tokenize(doc))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counts(term) += 1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for ((term,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) &lt;- counts)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emit((term,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),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class Reducer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var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= null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postings = new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reduce(key: Pair,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Int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])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if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!=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and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!= null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emit(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, postings)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postings.reset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postings.append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key.docid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tf.first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cleanup()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emit(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, postings)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 rot="21107013">
            <a:off x="2962070" y="5226857"/>
            <a:ext cx="5022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Ah, now we know why this is different!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990600" y="5029200"/>
            <a:ext cx="36576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75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 bwMode="ltGray">
          <a:xfrm>
            <a:off x="1744536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40872" y="1947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30" name="Rectangle 29"/>
          <p:cNvSpPr/>
          <p:nvPr/>
        </p:nvSpPr>
        <p:spPr bwMode="ltGray">
          <a:xfrm>
            <a:off x="1744536" y="2438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9</a:t>
            </a:r>
          </a:p>
        </p:txBody>
      </p:sp>
      <p:sp>
        <p:nvSpPr>
          <p:cNvPr id="34" name="Rectangle 33"/>
          <p:cNvSpPr/>
          <p:nvPr/>
        </p:nvSpPr>
        <p:spPr bwMode="ltGray">
          <a:xfrm>
            <a:off x="1744536" y="2895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30336" y="1524000"/>
            <a:ext cx="740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(value)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63536" y="1524000"/>
            <a:ext cx="59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(key)</a:t>
            </a:r>
          </a:p>
        </p:txBody>
      </p:sp>
      <p:sp>
        <p:nvSpPr>
          <p:cNvPr id="39" name="Rectangle 38"/>
          <p:cNvSpPr/>
          <p:nvPr/>
        </p:nvSpPr>
        <p:spPr bwMode="ltGray">
          <a:xfrm>
            <a:off x="1744536" y="33528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34</a:t>
            </a:r>
          </a:p>
        </p:txBody>
      </p:sp>
      <p:sp>
        <p:nvSpPr>
          <p:cNvPr id="42" name="Rectangle 41"/>
          <p:cNvSpPr/>
          <p:nvPr/>
        </p:nvSpPr>
        <p:spPr bwMode="ltGray">
          <a:xfrm>
            <a:off x="1744536" y="3810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35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5" name="Rectangle 44"/>
          <p:cNvSpPr/>
          <p:nvPr/>
        </p:nvSpPr>
        <p:spPr bwMode="ltGray">
          <a:xfrm>
            <a:off x="1744536" y="4267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80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40872" y="24046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40872" y="2861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40872" y="33190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40872" y="37762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40872" y="4233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cxnSp>
        <p:nvCxnSpPr>
          <p:cNvPr id="55" name="Straight Arrow Connector 54"/>
          <p:cNvCxnSpPr/>
          <p:nvPr/>
        </p:nvCxnSpPr>
        <p:spPr bwMode="auto">
          <a:xfrm rot="5400000">
            <a:off x="1744536" y="3623846"/>
            <a:ext cx="3810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2286000" y="5605046"/>
            <a:ext cx="276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Write postings </a:t>
            </a:r>
            <a:r>
              <a:rPr lang="en-US" sz="1800" b="0" i="1" dirty="0">
                <a:solidFill>
                  <a:schemeClr val="bg1"/>
                </a:solidFill>
                <a:latin typeface="Gill Sans"/>
                <a:cs typeface="Gill Sans"/>
              </a:rPr>
              <a:t>compressed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09800" y="45720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42241" y="6248400"/>
            <a:ext cx="2049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Sound familiar?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67200" y="21336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But wait! How do we set the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Golomb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parameter </a:t>
            </a:r>
            <a:r>
              <a:rPr lang="en-US" sz="2400" b="0" i="1" dirty="0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72000" y="3429000"/>
            <a:ext cx="2921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We need the </a:t>
            </a:r>
            <a:r>
              <a:rPr lang="en-US" sz="2000" b="0" i="1" dirty="0" err="1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 to set </a:t>
            </a:r>
            <a:r>
              <a:rPr lang="en-US" sz="2000" b="0" i="1" dirty="0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72000" y="3834825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But we don’t know the </a:t>
            </a:r>
            <a:r>
              <a:rPr lang="en-US" sz="2000" b="0" i="1" dirty="0" err="1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 until we’ve seen all postings!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72000" y="3048000"/>
            <a:ext cx="3267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Recall: optimal </a:t>
            </a:r>
            <a:r>
              <a:rPr lang="en-US" sz="2000" b="0" i="1" dirty="0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  <a:sym typeface="Symbol"/>
              </a:rPr>
              <a:t>~ 0.69 (</a:t>
            </a:r>
            <a:r>
              <a:rPr lang="en-US" sz="2000" b="0" i="1" dirty="0">
                <a:solidFill>
                  <a:schemeClr val="bg1"/>
                </a:solidFill>
                <a:latin typeface="Gill Sans"/>
                <a:cs typeface="Gill Sans"/>
                <a:sym typeface="Symbol"/>
              </a:rPr>
              <a:t>N/</a:t>
            </a:r>
            <a:r>
              <a:rPr lang="en-US" sz="2000" b="0" i="1" dirty="0" err="1">
                <a:solidFill>
                  <a:schemeClr val="bg1"/>
                </a:solidFill>
                <a:latin typeface="Gill Sans"/>
                <a:cs typeface="Gill Sans"/>
                <a:sym typeface="Symbol"/>
              </a:rPr>
              <a:t>df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  <a:sym typeface="Symbol"/>
              </a:rPr>
              <a:t>)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Chicken and Egg?</a:t>
            </a:r>
          </a:p>
        </p:txBody>
      </p:sp>
      <p:sp>
        <p:nvSpPr>
          <p:cNvPr id="53" name="Rectangle 52"/>
          <p:cNvSpPr/>
          <p:nvPr/>
        </p:nvSpPr>
        <p:spPr bwMode="ltGray">
          <a:xfrm>
            <a:off x="2577914" y="197930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 bwMode="ltGray">
          <a:xfrm>
            <a:off x="2577914" y="426530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7" name="Rectangle 56"/>
          <p:cNvSpPr/>
          <p:nvPr/>
        </p:nvSpPr>
        <p:spPr bwMode="ltGray">
          <a:xfrm>
            <a:off x="2577914" y="289370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 bwMode="ltGray">
          <a:xfrm>
            <a:off x="2577914" y="243650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 bwMode="ltGray">
          <a:xfrm>
            <a:off x="2577914" y="335090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 bwMode="ltGray">
          <a:xfrm>
            <a:off x="2577914" y="380810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81200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31" grpId="0"/>
      <p:bldP spid="29" grpId="0"/>
      <p:bldP spid="35" grpId="0"/>
      <p:bldP spid="40" grpId="0"/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Getting the </a:t>
            </a:r>
            <a:r>
              <a:rPr lang="en-US" sz="3600" b="0" i="1" kern="0" dirty="0" err="1">
                <a:solidFill>
                  <a:srgbClr val="000000"/>
                </a:solidFill>
                <a:latin typeface="Gill Sans"/>
                <a:cs typeface="Gill Sans"/>
              </a:rPr>
              <a:t>df</a:t>
            </a:r>
            <a:endParaRPr lang="en-US" sz="3600" b="0" i="1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81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In the mapper: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3622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Emit “special” key-value pairs to keep track of </a:t>
            </a:r>
            <a:r>
              <a:rPr lang="en-US" sz="2000" b="0" i="1" kern="0" dirty="0" err="1">
                <a:solidFill>
                  <a:srgbClr val="0070C0"/>
                </a:solidFill>
                <a:latin typeface="Gill Sans"/>
                <a:cs typeface="Gill Sans"/>
              </a:rPr>
              <a:t>df</a:t>
            </a:r>
            <a:endParaRPr lang="en-US" sz="2000" b="0" i="1" kern="0" dirty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0288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In the reducer: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4098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Make sure “special” key-value pairs come first: process them to determine </a:t>
            </a:r>
            <a:r>
              <a:rPr lang="en-US" sz="2000" b="0" i="1" kern="0" dirty="0" err="1">
                <a:solidFill>
                  <a:srgbClr val="0070C0"/>
                </a:solidFill>
                <a:latin typeface="Gill Sans"/>
                <a:cs typeface="Gill Sans"/>
              </a:rPr>
              <a:t>df</a:t>
            </a:r>
            <a:endParaRPr lang="en-US" sz="2000" b="0" i="1" kern="0" dirty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786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Remember: proper partitioning!</a:t>
            </a:r>
          </a:p>
        </p:txBody>
      </p:sp>
    </p:spTree>
    <p:extLst>
      <p:ext uri="{BB962C8B-B14F-4D97-AF65-F5344CB8AC3E}">
        <p14:creationId xmlns:p14="http://schemas.microsoft.com/office/powerpoint/2010/main" val="1104723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762000" y="1219200"/>
            <a:ext cx="2014401" cy="628710"/>
            <a:chOff x="762000" y="1828800"/>
            <a:chExt cx="2014401" cy="628710"/>
          </a:xfrm>
        </p:grpSpPr>
        <p:sp>
          <p:nvSpPr>
            <p:cNvPr id="15" name="TextBox 14"/>
            <p:cNvSpPr txBox="1"/>
            <p:nvPr/>
          </p:nvSpPr>
          <p:spPr>
            <a:xfrm>
              <a:off x="838200" y="2057400"/>
              <a:ext cx="19382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Gill Sans"/>
                  <a:cs typeface="Gill Sans"/>
                </a:rPr>
                <a:t>one fish, two fish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2000" y="1828800"/>
              <a:ext cx="7012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Gill Sans"/>
                  <a:cs typeface="Gill Sans"/>
                </a:rPr>
                <a:t>Doc 1</a:t>
              </a:r>
            </a:p>
          </p:txBody>
        </p:sp>
      </p:grpSp>
      <p:sp>
        <p:nvSpPr>
          <p:cNvPr id="20" name="Rectangle 19"/>
          <p:cNvSpPr/>
          <p:nvPr/>
        </p:nvSpPr>
        <p:spPr bwMode="ltGray">
          <a:xfrm>
            <a:off x="1143000" y="25908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9336" y="25570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28800" y="2133600"/>
            <a:ext cx="740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(value)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2133600"/>
            <a:ext cx="59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(key)</a:t>
            </a:r>
          </a:p>
        </p:txBody>
      </p:sp>
      <p:sp>
        <p:nvSpPr>
          <p:cNvPr id="25" name="Rectangle 24"/>
          <p:cNvSpPr/>
          <p:nvPr/>
        </p:nvSpPr>
        <p:spPr bwMode="ltGray">
          <a:xfrm>
            <a:off x="1143000" y="3048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9336" y="3014246"/>
            <a:ext cx="498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28" name="Rectangle 27"/>
          <p:cNvSpPr/>
          <p:nvPr/>
        </p:nvSpPr>
        <p:spPr bwMode="ltGray">
          <a:xfrm>
            <a:off x="1143000" y="3505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336" y="3471446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31" name="Rectangle 30"/>
          <p:cNvSpPr/>
          <p:nvPr/>
        </p:nvSpPr>
        <p:spPr bwMode="ltGray">
          <a:xfrm>
            <a:off x="1143000" y="4191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  <a:sym typeface="Wingdings"/>
              </a:rPr>
              <a:t>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9336" y="41572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34" name="Rectangle 33"/>
          <p:cNvSpPr/>
          <p:nvPr/>
        </p:nvSpPr>
        <p:spPr bwMode="ltGray">
          <a:xfrm>
            <a:off x="1143000" y="4648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  <a:sym typeface="Wingdings"/>
              </a:rPr>
              <a:t>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9336" y="4614446"/>
            <a:ext cx="498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37" name="Rectangle 36"/>
          <p:cNvSpPr/>
          <p:nvPr/>
        </p:nvSpPr>
        <p:spPr bwMode="ltGray">
          <a:xfrm>
            <a:off x="1143000" y="5105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  <a:sym typeface="Wingdings"/>
              </a:rPr>
              <a:t>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9336" y="5071646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200400" y="1414046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Input document…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00400" y="2557046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Emit normal key-value pairs…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00400" y="4157246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Emit “special” key-value pairs to keep track of </a:t>
            </a:r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Getting the </a:t>
            </a:r>
            <a:r>
              <a:rPr lang="en-US" sz="3600" b="0" i="1" kern="0" dirty="0" err="1">
                <a:solidFill>
                  <a:srgbClr val="000000"/>
                </a:solidFill>
                <a:latin typeface="Gill Sans"/>
                <a:cs typeface="Gill Sans"/>
              </a:rPr>
              <a:t>df</a:t>
            </a: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: Modified Mapper</a:t>
            </a:r>
          </a:p>
        </p:txBody>
      </p:sp>
      <p:sp>
        <p:nvSpPr>
          <p:cNvPr id="41" name="Rectangle 40"/>
          <p:cNvSpPr/>
          <p:nvPr/>
        </p:nvSpPr>
        <p:spPr bwMode="ltGray">
          <a:xfrm>
            <a:off x="1981200" y="2590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 bwMode="ltGray">
          <a:xfrm>
            <a:off x="1981200" y="3505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 bwMode="ltGray">
          <a:xfrm>
            <a:off x="1981200" y="3048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 bwMode="ltGray">
          <a:xfrm>
            <a:off x="1981200" y="4191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5" name="Rectangle 44"/>
          <p:cNvSpPr/>
          <p:nvPr/>
        </p:nvSpPr>
        <p:spPr bwMode="ltGray">
          <a:xfrm>
            <a:off x="1981200" y="5105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6" name="Rectangle 45"/>
          <p:cNvSpPr/>
          <p:nvPr/>
        </p:nvSpPr>
        <p:spPr bwMode="ltGray">
          <a:xfrm>
            <a:off x="1981200" y="4648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98857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3" grpId="0"/>
      <p:bldP spid="24" grpId="0"/>
      <p:bldP spid="25" grpId="0" animBg="1"/>
      <p:bldP spid="26" grpId="0"/>
      <p:bldP spid="28" grpId="0" animBg="1"/>
      <p:bldP spid="29" grpId="0"/>
      <p:bldP spid="31" grpId="0" animBg="1"/>
      <p:bldP spid="32" grpId="0"/>
      <p:bldP spid="34" grpId="0" animBg="1"/>
      <p:bldP spid="35" grpId="0"/>
      <p:bldP spid="37" grpId="0" animBg="1"/>
      <p:bldP spid="38" grpId="0"/>
      <p:bldP spid="76" grpId="0"/>
      <p:bldP spid="7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 bwMode="ltGray">
          <a:xfrm>
            <a:off x="1143000" y="2743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9336" y="2709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42" name="Rectangle 41"/>
          <p:cNvSpPr/>
          <p:nvPr/>
        </p:nvSpPr>
        <p:spPr bwMode="ltGray">
          <a:xfrm>
            <a:off x="1143000" y="3200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9</a:t>
            </a:r>
          </a:p>
        </p:txBody>
      </p:sp>
      <p:sp>
        <p:nvSpPr>
          <p:cNvPr id="45" name="Rectangle 44"/>
          <p:cNvSpPr/>
          <p:nvPr/>
        </p:nvSpPr>
        <p:spPr bwMode="ltGray">
          <a:xfrm>
            <a:off x="1143000" y="3657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28800" y="1295400"/>
            <a:ext cx="740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(value)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2000" y="1295400"/>
            <a:ext cx="59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(key)</a:t>
            </a:r>
          </a:p>
        </p:txBody>
      </p:sp>
      <p:sp>
        <p:nvSpPr>
          <p:cNvPr id="49" name="Rectangle 48"/>
          <p:cNvSpPr/>
          <p:nvPr/>
        </p:nvSpPr>
        <p:spPr bwMode="ltGray">
          <a:xfrm>
            <a:off x="1143000" y="41148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34</a:t>
            </a:r>
          </a:p>
        </p:txBody>
      </p:sp>
      <p:sp>
        <p:nvSpPr>
          <p:cNvPr id="51" name="Rectangle 50"/>
          <p:cNvSpPr/>
          <p:nvPr/>
        </p:nvSpPr>
        <p:spPr bwMode="ltGray">
          <a:xfrm>
            <a:off x="11430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35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3" name="Rectangle 52"/>
          <p:cNvSpPr/>
          <p:nvPr/>
        </p:nvSpPr>
        <p:spPr bwMode="ltGray">
          <a:xfrm>
            <a:off x="1143000" y="5029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80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9336" y="31666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9336" y="3623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9336" y="40810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9336" y="45382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9336" y="4995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 rot="5400000">
            <a:off x="2225883" y="4140369"/>
            <a:ext cx="2862640" cy="7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886200" y="522404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Write postings compressed</a:t>
            </a:r>
          </a:p>
        </p:txBody>
      </p:sp>
      <p:sp>
        <p:nvSpPr>
          <p:cNvPr id="63" name="Rectangle 62"/>
          <p:cNvSpPr/>
          <p:nvPr/>
        </p:nvSpPr>
        <p:spPr bwMode="ltGray">
          <a:xfrm>
            <a:off x="1143000" y="1752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  <a:sym typeface="Wingdings"/>
              </a:rPr>
              <a:t>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9336" y="1718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24200" y="17526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00200" y="5376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114800" y="1625025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First, compute the </a:t>
            </a:r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by summing contributions from all “special” key-value pair…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00400" y="2286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Compute </a:t>
            </a:r>
            <a:r>
              <a:rPr lang="en-US" sz="1800" b="0" i="1" dirty="0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from </a:t>
            </a:r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114800" y="357247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Important: properly define sort order to make sure “special” key-value pairs come first!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95800" y="6248400"/>
            <a:ext cx="4330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Where have we seen this before?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Getting the </a:t>
            </a:r>
            <a:r>
              <a:rPr lang="en-US" sz="3600" b="0" i="1" kern="0" dirty="0" err="1">
                <a:solidFill>
                  <a:srgbClr val="000000"/>
                </a:solidFill>
                <a:latin typeface="Gill Sans"/>
                <a:cs typeface="Gill Sans"/>
              </a:rPr>
              <a:t>df</a:t>
            </a: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: Modified Reducer</a:t>
            </a:r>
          </a:p>
        </p:txBody>
      </p:sp>
      <p:sp>
        <p:nvSpPr>
          <p:cNvPr id="37" name="Rectangle 36"/>
          <p:cNvSpPr/>
          <p:nvPr/>
        </p:nvSpPr>
        <p:spPr bwMode="ltGray">
          <a:xfrm>
            <a:off x="1981200" y="2743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ltGray">
          <a:xfrm>
            <a:off x="1981200" y="5029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 bwMode="ltGray">
          <a:xfrm>
            <a:off x="1981200" y="3657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1981200" y="3200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 bwMode="ltGray">
          <a:xfrm>
            <a:off x="1981200" y="4114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 bwMode="ltGray">
          <a:xfrm>
            <a:off x="19812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9" name="Rectangle 68"/>
          <p:cNvSpPr/>
          <p:nvPr/>
        </p:nvSpPr>
        <p:spPr bwMode="ltGray">
          <a:xfrm>
            <a:off x="1981200" y="174975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0" name="Rectangle 69"/>
          <p:cNvSpPr/>
          <p:nvPr/>
        </p:nvSpPr>
        <p:spPr bwMode="ltGray">
          <a:xfrm>
            <a:off x="2362200" y="1752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 bwMode="ltGray">
          <a:xfrm>
            <a:off x="2743200" y="1752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80306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 animBg="1"/>
      <p:bldP spid="45" grpId="0" animBg="1"/>
      <p:bldP spid="47" grpId="0"/>
      <p:bldP spid="48" grpId="0"/>
      <p:bldP spid="49" grpId="0" animBg="1"/>
      <p:bldP spid="51" grpId="0" animBg="1"/>
      <p:bldP spid="53" grpId="0" animBg="1"/>
      <p:bldP spid="55" grpId="0"/>
      <p:bldP spid="56" grpId="0"/>
      <p:bldP spid="57" grpId="0"/>
      <p:bldP spid="58" grpId="0"/>
      <p:bldP spid="59" grpId="0"/>
      <p:bldP spid="61" grpId="0"/>
      <p:bldP spid="63" grpId="0" animBg="1"/>
      <p:bldP spid="64" grpId="0"/>
      <p:bldP spid="72" grpId="0"/>
      <p:bldP spid="73" grpId="0"/>
      <p:bldP spid="76" grpId="0"/>
      <p:bldP spid="77" grpId="0"/>
      <p:bldP spid="78" grpId="0"/>
      <p:bldP spid="35" grpId="0"/>
      <p:bldP spid="37" grpId="0" animBg="1"/>
      <p:bldP spid="38" grpId="0" animBg="1"/>
      <p:bldP spid="39" grpId="0" animBg="1"/>
      <p:bldP spid="62" grpId="0" animBg="1"/>
      <p:bldP spid="66" grpId="0" animBg="1"/>
      <p:bldP spid="67" grpId="0" animBg="1"/>
      <p:bldP spid="69" grpId="0" animBg="1"/>
      <p:bldP spid="70" grpId="0" animBg="1"/>
      <p:bldP spid="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7"/>
          <p:cNvSpPr>
            <a:spLocks noChangeArrowheads="1"/>
          </p:cNvSpPr>
          <p:nvPr/>
        </p:nvSpPr>
        <p:spPr bwMode="auto">
          <a:xfrm>
            <a:off x="7973568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0" name="Rectangle 6"/>
          <p:cNvSpPr>
            <a:spLocks noChangeArrowheads="1"/>
          </p:cNvSpPr>
          <p:nvPr/>
        </p:nvSpPr>
        <p:spPr bwMode="auto">
          <a:xfrm>
            <a:off x="7239000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1" name="Rectangle 7"/>
          <p:cNvSpPr>
            <a:spLocks noChangeArrowheads="1"/>
          </p:cNvSpPr>
          <p:nvPr/>
        </p:nvSpPr>
        <p:spPr bwMode="auto">
          <a:xfrm>
            <a:off x="7239000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2" name="Rectangle 8"/>
          <p:cNvSpPr>
            <a:spLocks noChangeArrowheads="1"/>
          </p:cNvSpPr>
          <p:nvPr/>
        </p:nvSpPr>
        <p:spPr bwMode="auto">
          <a:xfrm>
            <a:off x="72390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3" name="Rectangle 10"/>
          <p:cNvSpPr>
            <a:spLocks noChangeArrowheads="1"/>
          </p:cNvSpPr>
          <p:nvPr/>
        </p:nvSpPr>
        <p:spPr bwMode="auto">
          <a:xfrm>
            <a:off x="7239000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4" name="Rectangle 16"/>
          <p:cNvSpPr>
            <a:spLocks noChangeArrowheads="1"/>
          </p:cNvSpPr>
          <p:nvPr/>
        </p:nvSpPr>
        <p:spPr bwMode="auto">
          <a:xfrm>
            <a:off x="7239000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5" name="Rectangle 18"/>
          <p:cNvSpPr>
            <a:spLocks noChangeArrowheads="1"/>
          </p:cNvSpPr>
          <p:nvPr/>
        </p:nvSpPr>
        <p:spPr bwMode="auto">
          <a:xfrm>
            <a:off x="7239000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6" name="Rectangle 19"/>
          <p:cNvSpPr>
            <a:spLocks noChangeArrowheads="1"/>
          </p:cNvSpPr>
          <p:nvPr/>
        </p:nvSpPr>
        <p:spPr bwMode="auto">
          <a:xfrm>
            <a:off x="7239000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7" name="Rectangle 34"/>
          <p:cNvSpPr>
            <a:spLocks noChangeArrowheads="1"/>
          </p:cNvSpPr>
          <p:nvPr/>
        </p:nvSpPr>
        <p:spPr bwMode="auto">
          <a:xfrm>
            <a:off x="7239000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7239000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9" name="Rectangle 34"/>
          <p:cNvSpPr>
            <a:spLocks noChangeArrowheads="1"/>
          </p:cNvSpPr>
          <p:nvPr/>
        </p:nvSpPr>
        <p:spPr bwMode="auto">
          <a:xfrm>
            <a:off x="7246938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0" name="Rectangle 85"/>
          <p:cNvSpPr>
            <a:spLocks noChangeArrowheads="1"/>
          </p:cNvSpPr>
          <p:nvPr/>
        </p:nvSpPr>
        <p:spPr bwMode="auto">
          <a:xfrm>
            <a:off x="3265488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1" name="Rectangle 86"/>
          <p:cNvSpPr>
            <a:spLocks noChangeArrowheads="1"/>
          </p:cNvSpPr>
          <p:nvPr/>
        </p:nvSpPr>
        <p:spPr bwMode="auto">
          <a:xfrm>
            <a:off x="3265488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2" name="Rectangle 87"/>
          <p:cNvSpPr>
            <a:spLocks noChangeArrowheads="1"/>
          </p:cNvSpPr>
          <p:nvPr/>
        </p:nvSpPr>
        <p:spPr bwMode="auto">
          <a:xfrm>
            <a:off x="3265488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3" name="Rectangle 88"/>
          <p:cNvSpPr>
            <a:spLocks noChangeArrowheads="1"/>
          </p:cNvSpPr>
          <p:nvPr/>
        </p:nvSpPr>
        <p:spPr bwMode="auto">
          <a:xfrm>
            <a:off x="3265488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4" name="Rectangle 89"/>
          <p:cNvSpPr>
            <a:spLocks noChangeArrowheads="1"/>
          </p:cNvSpPr>
          <p:nvPr/>
        </p:nvSpPr>
        <p:spPr bwMode="auto">
          <a:xfrm>
            <a:off x="3265488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5" name="Rectangle 90"/>
          <p:cNvSpPr>
            <a:spLocks noChangeArrowheads="1"/>
          </p:cNvSpPr>
          <p:nvPr/>
        </p:nvSpPr>
        <p:spPr bwMode="auto">
          <a:xfrm>
            <a:off x="3265488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6" name="Rectangle 91"/>
          <p:cNvSpPr>
            <a:spLocks noChangeArrowheads="1"/>
          </p:cNvSpPr>
          <p:nvPr/>
        </p:nvSpPr>
        <p:spPr bwMode="auto">
          <a:xfrm>
            <a:off x="3265488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57" name="Rectangle 92"/>
          <p:cNvSpPr>
            <a:spLocks noChangeArrowheads="1"/>
          </p:cNvSpPr>
          <p:nvPr/>
        </p:nvSpPr>
        <p:spPr bwMode="auto">
          <a:xfrm>
            <a:off x="3265488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9" name="Text Box 101"/>
          <p:cNvSpPr txBox="1">
            <a:spLocks noChangeArrowheads="1"/>
          </p:cNvSpPr>
          <p:nvPr/>
        </p:nvSpPr>
        <p:spPr bwMode="auto">
          <a:xfrm>
            <a:off x="3200400" y="1828800"/>
            <a:ext cx="397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black">
          <a:xfrm>
            <a:off x="6501606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0" name="Rectangle 86"/>
          <p:cNvSpPr>
            <a:spLocks noChangeArrowheads="1"/>
          </p:cNvSpPr>
          <p:nvPr/>
        </p:nvSpPr>
        <p:spPr bwMode="black">
          <a:xfrm>
            <a:off x="6501606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1" name="Rectangle 87"/>
          <p:cNvSpPr>
            <a:spLocks noChangeArrowheads="1"/>
          </p:cNvSpPr>
          <p:nvPr/>
        </p:nvSpPr>
        <p:spPr bwMode="black">
          <a:xfrm>
            <a:off x="6501606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2" name="Rectangle 88"/>
          <p:cNvSpPr>
            <a:spLocks noChangeArrowheads="1"/>
          </p:cNvSpPr>
          <p:nvPr/>
        </p:nvSpPr>
        <p:spPr bwMode="black">
          <a:xfrm>
            <a:off x="6501606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3" name="Rectangle 89"/>
          <p:cNvSpPr>
            <a:spLocks noChangeArrowheads="1"/>
          </p:cNvSpPr>
          <p:nvPr/>
        </p:nvSpPr>
        <p:spPr bwMode="black">
          <a:xfrm>
            <a:off x="6501606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4" name="Rectangle 90"/>
          <p:cNvSpPr>
            <a:spLocks noChangeArrowheads="1"/>
          </p:cNvSpPr>
          <p:nvPr/>
        </p:nvSpPr>
        <p:spPr bwMode="black">
          <a:xfrm>
            <a:off x="6501606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5" name="Rectangle 91"/>
          <p:cNvSpPr>
            <a:spLocks noChangeArrowheads="1"/>
          </p:cNvSpPr>
          <p:nvPr/>
        </p:nvSpPr>
        <p:spPr bwMode="black">
          <a:xfrm>
            <a:off x="6501606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black">
          <a:xfrm>
            <a:off x="6501606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5194299" y="2232025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5194299" y="2611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5194299" y="2992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5194299" y="337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5194299" y="375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5194299" y="4135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5194299" y="4516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5194299" y="4897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cxnSp>
        <p:nvCxnSpPr>
          <p:cNvPr id="103" name="Straight Arrow Connector 227"/>
          <p:cNvCxnSpPr>
            <a:cxnSpLocks noChangeShapeType="1"/>
            <a:stCxn id="87" idx="3"/>
            <a:endCxn id="79" idx="1"/>
          </p:cNvCxnSpPr>
          <p:nvPr/>
        </p:nvCxnSpPr>
        <p:spPr bwMode="auto">
          <a:xfrm flipV="1">
            <a:off x="6345237" y="2381456"/>
            <a:ext cx="156369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" name="Straight Arrow Connector 228"/>
          <p:cNvCxnSpPr>
            <a:cxnSpLocks noChangeShapeType="1"/>
            <a:stCxn id="79" idx="3"/>
            <a:endCxn id="163" idx="1"/>
          </p:cNvCxnSpPr>
          <p:nvPr/>
        </p:nvCxnSpPr>
        <p:spPr bwMode="auto">
          <a:xfrm>
            <a:off x="6783736" y="2381456"/>
            <a:ext cx="169165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231"/>
          <p:cNvCxnSpPr>
            <a:cxnSpLocks noChangeShapeType="1"/>
            <a:stCxn id="88" idx="3"/>
            <a:endCxn id="80" idx="1"/>
          </p:cNvCxnSpPr>
          <p:nvPr/>
        </p:nvCxnSpPr>
        <p:spPr bwMode="auto">
          <a:xfrm>
            <a:off x="6345237" y="2761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6" name="Straight Arrow Connector 232"/>
          <p:cNvCxnSpPr>
            <a:cxnSpLocks noChangeShapeType="1"/>
            <a:stCxn id="80" idx="3"/>
            <a:endCxn id="157" idx="1"/>
          </p:cNvCxnSpPr>
          <p:nvPr/>
        </p:nvCxnSpPr>
        <p:spPr bwMode="auto">
          <a:xfrm flipV="1">
            <a:off x="6783736" y="2761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233"/>
          <p:cNvCxnSpPr>
            <a:cxnSpLocks noChangeShapeType="1"/>
            <a:stCxn id="89" idx="3"/>
            <a:endCxn id="81" idx="1"/>
          </p:cNvCxnSpPr>
          <p:nvPr/>
        </p:nvCxnSpPr>
        <p:spPr bwMode="auto">
          <a:xfrm>
            <a:off x="6345237" y="3142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234"/>
          <p:cNvCxnSpPr>
            <a:cxnSpLocks noChangeShapeType="1"/>
            <a:stCxn id="81" idx="3"/>
            <a:endCxn id="158" idx="1"/>
          </p:cNvCxnSpPr>
          <p:nvPr/>
        </p:nvCxnSpPr>
        <p:spPr bwMode="auto">
          <a:xfrm flipV="1">
            <a:off x="6783736" y="3142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235"/>
          <p:cNvCxnSpPr>
            <a:cxnSpLocks noChangeShapeType="1"/>
            <a:stCxn id="90" idx="3"/>
            <a:endCxn id="85" idx="1"/>
          </p:cNvCxnSpPr>
          <p:nvPr/>
        </p:nvCxnSpPr>
        <p:spPr bwMode="auto">
          <a:xfrm flipV="1">
            <a:off x="6345237" y="3524456"/>
            <a:ext cx="156369" cy="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236"/>
          <p:cNvCxnSpPr>
            <a:cxnSpLocks noChangeShapeType="1"/>
            <a:stCxn id="85" idx="3"/>
            <a:endCxn id="159" idx="1"/>
          </p:cNvCxnSpPr>
          <p:nvPr/>
        </p:nvCxnSpPr>
        <p:spPr bwMode="auto">
          <a:xfrm>
            <a:off x="6783736" y="3524456"/>
            <a:ext cx="169165" cy="58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237"/>
          <p:cNvCxnSpPr>
            <a:cxnSpLocks noChangeShapeType="1"/>
            <a:stCxn id="91" idx="3"/>
            <a:endCxn id="83" idx="1"/>
          </p:cNvCxnSpPr>
          <p:nvPr/>
        </p:nvCxnSpPr>
        <p:spPr bwMode="auto">
          <a:xfrm>
            <a:off x="6345237" y="3904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2" name="Straight Arrow Connector 238"/>
          <p:cNvCxnSpPr>
            <a:cxnSpLocks noChangeShapeType="1"/>
            <a:stCxn id="83" idx="3"/>
            <a:endCxn id="161" idx="1"/>
          </p:cNvCxnSpPr>
          <p:nvPr/>
        </p:nvCxnSpPr>
        <p:spPr bwMode="auto">
          <a:xfrm flipV="1">
            <a:off x="6783736" y="3904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3" name="Straight Arrow Connector 239"/>
          <p:cNvCxnSpPr>
            <a:cxnSpLocks noChangeShapeType="1"/>
            <a:stCxn id="92" idx="3"/>
            <a:endCxn id="84" idx="1"/>
          </p:cNvCxnSpPr>
          <p:nvPr/>
        </p:nvCxnSpPr>
        <p:spPr bwMode="auto">
          <a:xfrm>
            <a:off x="6345237" y="4285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4" name="Straight Arrow Connector 240"/>
          <p:cNvCxnSpPr>
            <a:cxnSpLocks noChangeShapeType="1"/>
            <a:stCxn id="84" idx="3"/>
            <a:endCxn id="160" idx="1"/>
          </p:cNvCxnSpPr>
          <p:nvPr/>
        </p:nvCxnSpPr>
        <p:spPr bwMode="auto">
          <a:xfrm flipV="1">
            <a:off x="6783736" y="4285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241"/>
          <p:cNvCxnSpPr>
            <a:cxnSpLocks noChangeShapeType="1"/>
            <a:stCxn id="93" idx="3"/>
            <a:endCxn id="82" idx="1"/>
          </p:cNvCxnSpPr>
          <p:nvPr/>
        </p:nvCxnSpPr>
        <p:spPr bwMode="auto">
          <a:xfrm>
            <a:off x="6345237" y="4666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6" name="Straight Arrow Connector 242"/>
          <p:cNvCxnSpPr>
            <a:cxnSpLocks noChangeShapeType="1"/>
            <a:stCxn id="82" idx="3"/>
            <a:endCxn id="162" idx="1"/>
          </p:cNvCxnSpPr>
          <p:nvPr/>
        </p:nvCxnSpPr>
        <p:spPr bwMode="auto">
          <a:xfrm flipV="1">
            <a:off x="6783736" y="4666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243"/>
          <p:cNvCxnSpPr>
            <a:cxnSpLocks noChangeShapeType="1"/>
            <a:stCxn id="94" idx="3"/>
            <a:endCxn id="86" idx="1"/>
          </p:cNvCxnSpPr>
          <p:nvPr/>
        </p:nvCxnSpPr>
        <p:spPr bwMode="auto">
          <a:xfrm>
            <a:off x="6345237" y="5047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8" name="Straight Arrow Connector 244"/>
          <p:cNvCxnSpPr>
            <a:cxnSpLocks noChangeShapeType="1"/>
            <a:stCxn id="86" idx="3"/>
            <a:endCxn id="164" idx="1"/>
          </p:cNvCxnSpPr>
          <p:nvPr/>
        </p:nvCxnSpPr>
        <p:spPr bwMode="auto">
          <a:xfrm flipV="1">
            <a:off x="6783736" y="5047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19" name="Right Arrow 245"/>
          <p:cNvSpPr>
            <a:spLocks noChangeArrowheads="1"/>
          </p:cNvSpPr>
          <p:nvPr/>
        </p:nvSpPr>
        <p:spPr bwMode="auto">
          <a:xfrm>
            <a:off x="3886200" y="375285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7" name="Rectangle 92"/>
          <p:cNvSpPr>
            <a:spLocks noChangeArrowheads="1"/>
          </p:cNvSpPr>
          <p:nvPr/>
        </p:nvSpPr>
        <p:spPr bwMode="auto">
          <a:xfrm>
            <a:off x="3265488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28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3" name="Rectangle 92"/>
          <p:cNvSpPr>
            <a:spLocks noChangeArrowheads="1"/>
          </p:cNvSpPr>
          <p:nvPr/>
        </p:nvSpPr>
        <p:spPr bwMode="auto">
          <a:xfrm>
            <a:off x="3265488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4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137" name="Rectangle 92"/>
          <p:cNvSpPr>
            <a:spLocks noChangeArrowheads="1"/>
          </p:cNvSpPr>
          <p:nvPr/>
        </p:nvSpPr>
        <p:spPr bwMode="black">
          <a:xfrm>
            <a:off x="6501606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5194299" y="5278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</a:p>
        </p:txBody>
      </p:sp>
      <p:cxnSp>
        <p:nvCxnSpPr>
          <p:cNvPr id="139" name="Straight Arrow Connector 243"/>
          <p:cNvCxnSpPr>
            <a:cxnSpLocks noChangeShapeType="1"/>
            <a:stCxn id="138" idx="3"/>
            <a:endCxn id="137" idx="1"/>
          </p:cNvCxnSpPr>
          <p:nvPr/>
        </p:nvCxnSpPr>
        <p:spPr bwMode="auto">
          <a:xfrm>
            <a:off x="6345237" y="5428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0" name="Straight Arrow Connector 244"/>
          <p:cNvCxnSpPr>
            <a:cxnSpLocks noChangeShapeType="1"/>
            <a:stCxn id="137" idx="3"/>
            <a:endCxn id="166" idx="1"/>
          </p:cNvCxnSpPr>
          <p:nvPr/>
        </p:nvCxnSpPr>
        <p:spPr bwMode="auto">
          <a:xfrm flipV="1">
            <a:off x="6783736" y="5428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2" name="Rectangle 92"/>
          <p:cNvSpPr>
            <a:spLocks noChangeArrowheads="1"/>
          </p:cNvSpPr>
          <p:nvPr/>
        </p:nvSpPr>
        <p:spPr bwMode="black">
          <a:xfrm>
            <a:off x="6501606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43" name="Rectangle 19"/>
          <p:cNvSpPr>
            <a:spLocks noChangeArrowheads="1"/>
          </p:cNvSpPr>
          <p:nvPr/>
        </p:nvSpPr>
        <p:spPr bwMode="auto">
          <a:xfrm>
            <a:off x="5202237" y="5659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cxnSp>
        <p:nvCxnSpPr>
          <p:cNvPr id="144" name="Straight Arrow Connector 243"/>
          <p:cNvCxnSpPr>
            <a:cxnSpLocks noChangeShapeType="1"/>
            <a:stCxn id="143" idx="3"/>
            <a:endCxn id="142" idx="1"/>
          </p:cNvCxnSpPr>
          <p:nvPr/>
        </p:nvCxnSpPr>
        <p:spPr bwMode="auto">
          <a:xfrm>
            <a:off x="6353175" y="5809457"/>
            <a:ext cx="14843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5" name="Straight Arrow Connector 244"/>
          <p:cNvCxnSpPr>
            <a:cxnSpLocks noChangeShapeType="1"/>
            <a:stCxn id="142" idx="3"/>
            <a:endCxn id="167" idx="1"/>
          </p:cNvCxnSpPr>
          <p:nvPr/>
        </p:nvCxnSpPr>
        <p:spPr bwMode="auto">
          <a:xfrm flipV="1">
            <a:off x="6783736" y="5809457"/>
            <a:ext cx="177103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7" name="Rectangle 6"/>
          <p:cNvSpPr>
            <a:spLocks noChangeArrowheads="1"/>
          </p:cNvSpPr>
          <p:nvPr/>
        </p:nvSpPr>
        <p:spPr bwMode="auto">
          <a:xfrm>
            <a:off x="6952901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158" name="Rectangle 7"/>
          <p:cNvSpPr>
            <a:spLocks noChangeArrowheads="1"/>
          </p:cNvSpPr>
          <p:nvPr/>
        </p:nvSpPr>
        <p:spPr bwMode="auto">
          <a:xfrm>
            <a:off x="6952901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59" name="Rectangle 8"/>
          <p:cNvSpPr>
            <a:spLocks noChangeArrowheads="1"/>
          </p:cNvSpPr>
          <p:nvPr/>
        </p:nvSpPr>
        <p:spPr bwMode="auto">
          <a:xfrm>
            <a:off x="6952901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60" name="Rectangle 10"/>
          <p:cNvSpPr>
            <a:spLocks noChangeArrowheads="1"/>
          </p:cNvSpPr>
          <p:nvPr/>
        </p:nvSpPr>
        <p:spPr bwMode="auto">
          <a:xfrm>
            <a:off x="6952901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61" name="Rectangle 16"/>
          <p:cNvSpPr>
            <a:spLocks noChangeArrowheads="1"/>
          </p:cNvSpPr>
          <p:nvPr/>
        </p:nvSpPr>
        <p:spPr bwMode="auto">
          <a:xfrm>
            <a:off x="6952901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62" name="Rectangle 18"/>
          <p:cNvSpPr>
            <a:spLocks noChangeArrowheads="1"/>
          </p:cNvSpPr>
          <p:nvPr/>
        </p:nvSpPr>
        <p:spPr bwMode="auto">
          <a:xfrm>
            <a:off x="6952901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163" name="Rectangle 19"/>
          <p:cNvSpPr>
            <a:spLocks noChangeArrowheads="1"/>
          </p:cNvSpPr>
          <p:nvPr/>
        </p:nvSpPr>
        <p:spPr bwMode="auto">
          <a:xfrm>
            <a:off x="6952901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4" name="Rectangle 34"/>
          <p:cNvSpPr>
            <a:spLocks noChangeArrowheads="1"/>
          </p:cNvSpPr>
          <p:nvPr/>
        </p:nvSpPr>
        <p:spPr bwMode="auto">
          <a:xfrm>
            <a:off x="6952901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6962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6" name="Rectangle 34"/>
          <p:cNvSpPr>
            <a:spLocks noChangeArrowheads="1"/>
          </p:cNvSpPr>
          <p:nvPr/>
        </p:nvSpPr>
        <p:spPr bwMode="auto">
          <a:xfrm>
            <a:off x="6952901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7" name="Rectangle 34"/>
          <p:cNvSpPr>
            <a:spLocks noChangeArrowheads="1"/>
          </p:cNvSpPr>
          <p:nvPr/>
        </p:nvSpPr>
        <p:spPr bwMode="auto">
          <a:xfrm>
            <a:off x="6960839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cxnSp>
        <p:nvCxnSpPr>
          <p:cNvPr id="194" name="Straight Arrow Connector 236"/>
          <p:cNvCxnSpPr>
            <a:cxnSpLocks noChangeShapeType="1"/>
            <a:stCxn id="182" idx="3"/>
            <a:endCxn id="165" idx="1"/>
          </p:cNvCxnSpPr>
          <p:nvPr/>
        </p:nvCxnSpPr>
        <p:spPr bwMode="auto">
          <a:xfrm>
            <a:off x="7523163" y="3525045"/>
            <a:ext cx="1730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76" name="Text Box 99"/>
          <p:cNvSpPr txBox="1">
            <a:spLocks noChangeArrowheads="1"/>
          </p:cNvSpPr>
          <p:nvPr/>
        </p:nvSpPr>
        <p:spPr bwMode="auto">
          <a:xfrm>
            <a:off x="2447925" y="1524000"/>
            <a:ext cx="358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tf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But I don’t care about </a:t>
            </a:r>
            <a:r>
              <a:rPr lang="en-US" sz="3600" b="0" kern="0" dirty="0" err="1">
                <a:solidFill>
                  <a:srgbClr val="000000"/>
                </a:solidFill>
                <a:latin typeface="Gill Sans"/>
                <a:cs typeface="Gill Sans"/>
              </a:rPr>
              <a:t>Golomb</a:t>
            </a: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 Codes!</a:t>
            </a:r>
          </a:p>
        </p:txBody>
      </p:sp>
    </p:spTree>
    <p:extLst>
      <p:ext uri="{BB962C8B-B14F-4D97-AF65-F5344CB8AC3E}">
        <p14:creationId xmlns:p14="http://schemas.microsoft.com/office/powerpoint/2010/main" val="1295180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19" grpId="0" animBg="1"/>
      <p:bldP spid="137" grpId="0" animBg="1"/>
      <p:bldP spid="138" grpId="0" animBg="1"/>
      <p:bldP spid="142" grpId="0" animBg="1"/>
      <p:bldP spid="143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 bwMode="ltGray">
          <a:xfrm>
            <a:off x="1143000" y="2743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9336" y="2709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42" name="Rectangle 41"/>
          <p:cNvSpPr/>
          <p:nvPr/>
        </p:nvSpPr>
        <p:spPr bwMode="ltGray">
          <a:xfrm>
            <a:off x="1143000" y="3200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9</a:t>
            </a:r>
          </a:p>
        </p:txBody>
      </p:sp>
      <p:sp>
        <p:nvSpPr>
          <p:cNvPr id="45" name="Rectangle 44"/>
          <p:cNvSpPr/>
          <p:nvPr/>
        </p:nvSpPr>
        <p:spPr bwMode="ltGray">
          <a:xfrm>
            <a:off x="1143000" y="3657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28800" y="1295400"/>
            <a:ext cx="740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(value)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2000" y="1295400"/>
            <a:ext cx="59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(key)</a:t>
            </a:r>
          </a:p>
        </p:txBody>
      </p:sp>
      <p:sp>
        <p:nvSpPr>
          <p:cNvPr id="49" name="Rectangle 48"/>
          <p:cNvSpPr/>
          <p:nvPr/>
        </p:nvSpPr>
        <p:spPr bwMode="ltGray">
          <a:xfrm>
            <a:off x="1143000" y="41148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34</a:t>
            </a:r>
          </a:p>
        </p:txBody>
      </p:sp>
      <p:sp>
        <p:nvSpPr>
          <p:cNvPr id="51" name="Rectangle 50"/>
          <p:cNvSpPr/>
          <p:nvPr/>
        </p:nvSpPr>
        <p:spPr bwMode="ltGray">
          <a:xfrm>
            <a:off x="11430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35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3" name="Rectangle 52"/>
          <p:cNvSpPr/>
          <p:nvPr/>
        </p:nvSpPr>
        <p:spPr bwMode="ltGray">
          <a:xfrm>
            <a:off x="1143000" y="5029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80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9336" y="31666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9336" y="3623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9336" y="40810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9336" y="45382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9336" y="4995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 rot="5400000">
            <a:off x="2225883" y="4140369"/>
            <a:ext cx="2862640" cy="7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886200" y="522404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Write postings compressed</a:t>
            </a:r>
          </a:p>
        </p:txBody>
      </p:sp>
      <p:sp>
        <p:nvSpPr>
          <p:cNvPr id="63" name="Rectangle 62"/>
          <p:cNvSpPr/>
          <p:nvPr/>
        </p:nvSpPr>
        <p:spPr bwMode="ltGray">
          <a:xfrm>
            <a:off x="1143000" y="1752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  <a:sym typeface="Wingdings"/>
              </a:rPr>
              <a:t>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9336" y="1718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24200" y="17526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00200" y="5376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114800" y="1625025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Compute the </a:t>
            </a:r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by summing contributions from all “special” key-value pair…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00400" y="2286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Write the </a:t>
            </a:r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Basic Inverted Indexer: Reducer</a:t>
            </a:r>
          </a:p>
        </p:txBody>
      </p:sp>
      <p:sp>
        <p:nvSpPr>
          <p:cNvPr id="37" name="Rectangle 36"/>
          <p:cNvSpPr/>
          <p:nvPr/>
        </p:nvSpPr>
        <p:spPr bwMode="ltGray">
          <a:xfrm>
            <a:off x="1981200" y="2743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ltGray">
          <a:xfrm>
            <a:off x="1981200" y="5029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 bwMode="ltGray">
          <a:xfrm>
            <a:off x="1981200" y="3657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1981200" y="3200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 bwMode="ltGray">
          <a:xfrm>
            <a:off x="1981200" y="4114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 bwMode="ltGray">
          <a:xfrm>
            <a:off x="19812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9" name="Rectangle 68"/>
          <p:cNvSpPr/>
          <p:nvPr/>
        </p:nvSpPr>
        <p:spPr bwMode="ltGray">
          <a:xfrm>
            <a:off x="1981200" y="174975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0" name="Rectangle 69"/>
          <p:cNvSpPr/>
          <p:nvPr/>
        </p:nvSpPr>
        <p:spPr bwMode="ltGray">
          <a:xfrm>
            <a:off x="2362200" y="1752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 bwMode="ltGray">
          <a:xfrm>
            <a:off x="2743200" y="1752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19776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 animBg="1"/>
      <p:bldP spid="45" grpId="0" animBg="1"/>
      <p:bldP spid="47" grpId="0"/>
      <p:bldP spid="48" grpId="0"/>
      <p:bldP spid="49" grpId="0" animBg="1"/>
      <p:bldP spid="51" grpId="0" animBg="1"/>
      <p:bldP spid="53" grpId="0" animBg="1"/>
      <p:bldP spid="55" grpId="0"/>
      <p:bldP spid="56" grpId="0"/>
      <p:bldP spid="57" grpId="0"/>
      <p:bldP spid="58" grpId="0"/>
      <p:bldP spid="59" grpId="0"/>
      <p:bldP spid="61" grpId="0"/>
      <p:bldP spid="63" grpId="0" animBg="1"/>
      <p:bldP spid="64" grpId="0"/>
      <p:bldP spid="72" grpId="0"/>
      <p:bldP spid="73" grpId="0"/>
      <p:bldP spid="76" grpId="0"/>
      <p:bldP spid="77" grpId="0"/>
      <p:bldP spid="37" grpId="0" animBg="1"/>
      <p:bldP spid="38" grpId="0" animBg="1"/>
      <p:bldP spid="39" grpId="0" animBg="1"/>
      <p:bldP spid="62" grpId="0" animBg="1"/>
      <p:bldP spid="66" grpId="0" animBg="1"/>
      <p:bldP spid="67" grpId="0" animBg="1"/>
      <p:bldP spid="69" grpId="0" animBg="1"/>
      <p:bldP spid="70" grpId="0" animBg="1"/>
      <p:bldP spid="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IP (~Pairs)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272600"/>
            <a:ext cx="79248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map(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: Long, doc: String)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for (term &lt;- tokenize(doc))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counts(term) += 1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for ((term,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) &lt;- counts)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emit((term,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),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class Reducer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var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= null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postings = new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reduce(key: Pair,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Int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])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if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!=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and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!= null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emit(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, postings)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postings.reset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postings.append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key.docid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tf.first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cleanup()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emit(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, postings)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 rot="20917564">
            <a:off x="4771497" y="4800751"/>
            <a:ext cx="313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What’s the assumption?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958207" y="5029200"/>
            <a:ext cx="3689993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0917564">
            <a:off x="5713041" y="5105551"/>
            <a:ext cx="1394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Is it okay?</a:t>
            </a:r>
          </a:p>
        </p:txBody>
      </p:sp>
    </p:spTree>
    <p:extLst>
      <p:ext uri="{BB962C8B-B14F-4D97-AF65-F5344CB8AC3E}">
        <p14:creationId xmlns:p14="http://schemas.microsoft.com/office/powerpoint/2010/main" val="1404707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1959114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Postings(1, 15, 22, 39, 54) </a:t>
            </a:r>
            <a:r>
              <a:rPr lang="en-US" sz="2000" dirty="0">
                <a:solidFill>
                  <a:srgbClr val="000000"/>
                </a:solidFill>
                <a:latin typeface="Gill Sans"/>
                <a:cs typeface="Gill Sans"/>
              </a:rPr>
              <a:t>⊕ 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Postings(2, 46)</a:t>
            </a:r>
          </a:p>
          <a:p>
            <a:pPr algn="ctr"/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= Postings(1, 2, 15, 22, 39, 46, 54)</a:t>
            </a:r>
          </a:p>
        </p:txBody>
      </p:sp>
      <p:sp>
        <p:nvSpPr>
          <p:cNvPr id="5" name="TextBox 4"/>
          <p:cNvSpPr txBox="1"/>
          <p:nvPr/>
        </p:nvSpPr>
        <p:spPr>
          <a:xfrm rot="21075526">
            <a:off x="3059542" y="2893951"/>
            <a:ext cx="4053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What exactly is this operation?</a:t>
            </a:r>
            <a:b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</a:b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What have we created?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Merging Postings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371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Let’s define an operation ⊕ on postings lists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P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4766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Then we can rewrite our indexing algorithm!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85769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flatMap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: emit singleton postings</a:t>
            </a:r>
          </a:p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reduceByKey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: ⊕</a:t>
            </a:r>
            <a:endParaRPr lang="en-US" sz="2000" b="0" i="1" kern="0" dirty="0">
              <a:solidFill>
                <a:srgbClr val="0070C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215692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1219200" y="2514600"/>
            <a:ext cx="6781800" cy="3124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638800" y="1524000"/>
            <a:ext cx="1905000" cy="762000"/>
          </a:xfrm>
          <a:prstGeom prst="flowChartMultidocumen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849438" y="1676400"/>
            <a:ext cx="1371600" cy="533400"/>
          </a:xfrm>
          <a:prstGeom prst="flowChartInputOutpu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676400" y="5943600"/>
            <a:ext cx="1676400" cy="762000"/>
          </a:xfrm>
          <a:prstGeom prst="flowChartMultidocumen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Gill Sans"/>
                <a:cs typeface="Gill Sans"/>
              </a:rPr>
              <a:t>Hits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76400" y="28194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Representation</a:t>
            </a:r>
          </a:p>
          <a:p>
            <a:pPr algn="ctr"/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670550" y="28194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Representation</a:t>
            </a:r>
          </a:p>
          <a:p>
            <a:pPr algn="ctr"/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447800" y="3733800"/>
            <a:ext cx="20537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Query Representation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205413" y="3733800"/>
            <a:ext cx="2393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Document Representation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676400" y="46482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Comparison</a:t>
            </a:r>
          </a:p>
          <a:p>
            <a:pPr algn="ctr"/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514600" y="35052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508750" y="35052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5822950" y="4419600"/>
            <a:ext cx="1371600" cy="10668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Gill Sans"/>
                <a:cs typeface="Gill Sans"/>
              </a:rPr>
              <a:t>Index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508750" y="41148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535238" y="22098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6477000" y="2286000"/>
            <a:ext cx="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3352800" y="5029200"/>
            <a:ext cx="24384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2514600" y="53340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219200" y="2514600"/>
            <a:ext cx="6781800" cy="3124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514600" y="40386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24" name="Straight Connector 23"/>
          <p:cNvCxnSpPr>
            <a:cxnSpLocks noChangeShapeType="1"/>
            <a:stCxn id="23" idx="0"/>
            <a:endCxn id="23" idx="2"/>
          </p:cNvCxnSpPr>
          <p:nvPr/>
        </p:nvCxnSpPr>
        <p:spPr bwMode="auto">
          <a:xfrm rot="16200000" flipH="1">
            <a:off x="3048001" y="4076700"/>
            <a:ext cx="3124200" cy="3175"/>
          </a:xfrm>
          <a:prstGeom prst="line">
            <a:avLst/>
          </a:prstGeom>
          <a:noFill/>
          <a:ln w="15875" algn="ctr">
            <a:solidFill>
              <a:schemeClr val="bg1"/>
            </a:solidFill>
            <a:prstDash val="dash"/>
            <a:round/>
            <a:headEnd/>
            <a:tailEnd/>
          </a:ln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572000" y="2514600"/>
            <a:ext cx="8409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Gill Sans"/>
                <a:cs typeface="Gill Sans"/>
              </a:rPr>
              <a:t>offline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846513" y="2514600"/>
            <a:ext cx="8250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Gill Sans"/>
                <a:cs typeface="Gill Sans"/>
              </a:rPr>
              <a:t>online</a:t>
            </a:r>
          </a:p>
        </p:txBody>
      </p:sp>
      <p:sp>
        <p:nvSpPr>
          <p:cNvPr id="28" name="TextBox 27"/>
          <p:cNvSpPr txBox="1"/>
          <p:nvPr/>
        </p:nvSpPr>
        <p:spPr>
          <a:xfrm rot="21067221">
            <a:off x="6441501" y="5730688"/>
            <a:ext cx="1226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Indexing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4953000" y="2514600"/>
            <a:ext cx="2971800" cy="3276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295400" y="4343400"/>
            <a:ext cx="2362200" cy="1371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346581">
            <a:off x="400967" y="4025955"/>
            <a:ext cx="1286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Retrieval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Abstract IR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38120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4" grpId="0" animBg="1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260098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Postings</a:t>
            </a:r>
            <a:r>
              <a:rPr lang="en-US" sz="2800" b="0" baseline="-2500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ill Sans"/>
                <a:cs typeface="Gill Sans"/>
              </a:rPr>
              <a:t>⊕ 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Postings</a:t>
            </a:r>
            <a:r>
              <a:rPr lang="en-US" sz="2800" b="0" baseline="-2500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 = </a:t>
            </a:r>
            <a:r>
              <a:rPr lang="en-US" sz="2800" b="0" dirty="0" err="1">
                <a:solidFill>
                  <a:schemeClr val="bg1"/>
                </a:solidFill>
                <a:latin typeface="Gill Sans"/>
                <a:cs typeface="Gill Sans"/>
              </a:rPr>
              <a:t>Postings</a:t>
            </a:r>
            <a:r>
              <a:rPr lang="en-US" sz="2800" b="0" baseline="-25000" dirty="0" err="1">
                <a:solidFill>
                  <a:schemeClr val="bg1"/>
                </a:solidFill>
                <a:latin typeface="Gill Sans"/>
                <a:cs typeface="Gill Sans"/>
              </a:rPr>
              <a:t>M</a:t>
            </a:r>
            <a:endParaRPr lang="en-US" sz="2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3119735"/>
            <a:ext cx="505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Solution: apply compression as needed!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What’s the issue?</a:t>
            </a:r>
          </a:p>
        </p:txBody>
      </p:sp>
    </p:spTree>
    <p:extLst>
      <p:ext uri="{BB962C8B-B14F-4D97-AF65-F5344CB8AC3E}">
        <p14:creationId xmlns:p14="http://schemas.microsoft.com/office/powerpoint/2010/main" val="2235888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811953"/>
            <a:ext cx="79248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m = new Map()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map(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: Long, doc: String)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for (term &lt;- tokenize(doc))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counts(term) += 1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for ((term,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) &lt;- counts)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m(term).append((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if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memoryFull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flush()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cleanup()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flush()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flush()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for (term &lt;-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m.keys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emit(term, new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(m(term)))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m.clear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1385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Slightly less elegant implementation… but uses same idea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LP (~Stripes)</a:t>
            </a:r>
          </a:p>
        </p:txBody>
      </p:sp>
      <p:sp>
        <p:nvSpPr>
          <p:cNvPr id="12" name="TextBox 11"/>
          <p:cNvSpPr txBox="1"/>
          <p:nvPr/>
        </p:nvSpPr>
        <p:spPr>
          <a:xfrm rot="21134632">
            <a:off x="3965429" y="5761053"/>
            <a:ext cx="23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What’s happening here?</a:t>
            </a:r>
          </a:p>
        </p:txBody>
      </p:sp>
    </p:spTree>
    <p:extLst>
      <p:ext uri="{BB962C8B-B14F-4D97-AF65-F5344CB8AC3E}">
        <p14:creationId xmlns:p14="http://schemas.microsoft.com/office/powerpoint/2010/main" val="565492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2362200"/>
            <a:ext cx="79248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class Reducer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reduce(term: String, lists: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])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var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f = new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for (list &lt;- lists)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f = f + list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emit(term, f)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LP (~Stripes)</a:t>
            </a:r>
          </a:p>
        </p:txBody>
      </p:sp>
      <p:sp>
        <p:nvSpPr>
          <p:cNvPr id="6" name="TextBox 5"/>
          <p:cNvSpPr txBox="1"/>
          <p:nvPr/>
        </p:nvSpPr>
        <p:spPr>
          <a:xfrm rot="21225067">
            <a:off x="2085498" y="3356510"/>
            <a:ext cx="23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What’s happening here?</a:t>
            </a:r>
          </a:p>
        </p:txBody>
      </p:sp>
    </p:spTree>
    <p:extLst>
      <p:ext uri="{BB962C8B-B14F-4D97-AF65-F5344CB8AC3E}">
        <p14:creationId xmlns:p14="http://schemas.microsoft.com/office/powerpoint/2010/main" val="136854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P-vs-IP-running-tim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0600"/>
            <a:ext cx="7162800" cy="4297680"/>
          </a:xfrm>
          <a:prstGeom prst="rect">
            <a:avLst/>
          </a:prstGeom>
        </p:spPr>
      </p:pic>
      <p:pic>
        <p:nvPicPr>
          <p:cNvPr id="4" name="Picture 3" descr="LP-vs-IP-intermediat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257800"/>
            <a:ext cx="5715000" cy="1071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6427113"/>
            <a:ext cx="4038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dirty="0">
                <a:solidFill>
                  <a:srgbClr val="000000"/>
                </a:solidFill>
                <a:latin typeface="Gill Sans"/>
                <a:cs typeface="Gill Sans"/>
              </a:rPr>
              <a:t>From: </a:t>
            </a:r>
            <a:r>
              <a:rPr lang="en-US" sz="1100" b="0" dirty="0" err="1">
                <a:solidFill>
                  <a:srgbClr val="000000"/>
                </a:solidFill>
                <a:latin typeface="Gill Sans"/>
                <a:cs typeface="Gill Sans"/>
              </a:rPr>
              <a:t>Elsayed</a:t>
            </a:r>
            <a:r>
              <a:rPr lang="en-US" sz="1100" b="0" dirty="0">
                <a:solidFill>
                  <a:srgbClr val="000000"/>
                </a:solidFill>
                <a:latin typeface="Gill Sans"/>
                <a:cs typeface="Gill Sans"/>
              </a:rPr>
              <a:t> et al., Brute-Force Approaches to Batch Retrieval: Scalable Indexing with MapReduce, or Why Bother? 2010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1" y="381000"/>
            <a:ext cx="5791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Experiments on ClueWeb09 collection: segments 1 + 2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101.8m documents (472 GB compressed, 2.97 TB uncompressed)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152400"/>
            <a:ext cx="22098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LP vs. IP?</a:t>
            </a:r>
          </a:p>
        </p:txBody>
      </p:sp>
    </p:spTree>
    <p:extLst>
      <p:ext uri="{BB962C8B-B14F-4D97-AF65-F5344CB8AC3E}">
        <p14:creationId xmlns:p14="http://schemas.microsoft.com/office/powerpoint/2010/main" val="407631334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9248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m = new Map()</a:t>
            </a:r>
          </a:p>
          <a:p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map(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: Long, doc: String) =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for (term &lt;- tokenize(doc))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  counts(term) += 1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for ((term,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) &lt;- counts)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  m(term).append((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if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memoryFull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  flush()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cleanup() =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flush()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flush() =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for (term &lt;-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m.keys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)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  emit(term, new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(m(term)))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m.clear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class Reducer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reduce(term: String, lists: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[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]) =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f = new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for (list &lt;- lists)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  f = f + list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emit(term, f)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 rot="21393788">
            <a:off x="4658169" y="2838784"/>
            <a:ext cx="4302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Remind you of anything in Spark?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867400" y="3352800"/>
            <a:ext cx="2971800" cy="3325743"/>
            <a:chOff x="5867400" y="1932057"/>
            <a:chExt cx="2971800" cy="3325743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6324600" y="1932057"/>
              <a:ext cx="2057400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ndale Mono"/>
                  <a:cs typeface="Andale Mono"/>
                </a:rPr>
                <a:t>RDD[(K, V)]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867400" y="3124200"/>
              <a:ext cx="29718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800" dirty="0" err="1">
                  <a:solidFill>
                    <a:schemeClr val="bg2"/>
                  </a:solidFill>
                  <a:latin typeface="Gill Sans"/>
                  <a:cs typeface="Gill Sans"/>
                </a:rPr>
                <a:t>aggregateByKey</a:t>
              </a:r>
              <a:endParaRPr lang="en-US" sz="1800" dirty="0">
                <a:solidFill>
                  <a:schemeClr val="bg2"/>
                </a:solidFill>
                <a:latin typeface="Gill Sans"/>
                <a:cs typeface="Gill Sans"/>
              </a:endParaRPr>
            </a:p>
            <a:p>
              <a:pPr algn="ctr"/>
              <a:r>
                <a:rPr lang="en-US" b="0" dirty="0" err="1">
                  <a:solidFill>
                    <a:srgbClr val="000000"/>
                  </a:solidFill>
                  <a:latin typeface="Andale Mono"/>
                  <a:cs typeface="Andale Mono"/>
                </a:rPr>
                <a:t>seqOp</a:t>
              </a:r>
              <a:r>
                <a:rPr lang="en-US" b="0" dirty="0">
                  <a:solidFill>
                    <a:srgbClr val="000000"/>
                  </a:solidFill>
                  <a:latin typeface="Andale Mono"/>
                  <a:cs typeface="Andale Mono"/>
                </a:rPr>
                <a:t>: (U, V) ⇒ U, </a:t>
              </a:r>
              <a:r>
                <a:rPr lang="en-US" b="0" dirty="0" err="1">
                  <a:solidFill>
                    <a:srgbClr val="000000"/>
                  </a:solidFill>
                  <a:latin typeface="Andale Mono"/>
                  <a:cs typeface="Andale Mono"/>
                </a:rPr>
                <a:t>combOp</a:t>
              </a:r>
              <a:r>
                <a:rPr lang="en-US" b="0" dirty="0">
                  <a:solidFill>
                    <a:srgbClr val="000000"/>
                  </a:solidFill>
                  <a:latin typeface="Andale Mono"/>
                  <a:cs typeface="Andale Mono"/>
                </a:rPr>
                <a:t>: (U, U) ⇒ U</a:t>
              </a: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6477000" y="4903857"/>
              <a:ext cx="1752600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ndale Mono"/>
                  <a:cs typeface="Andale Mono"/>
                </a:rPr>
                <a:t>RDD[(K, U)]</a:t>
              </a:r>
            </a:p>
          </p:txBody>
        </p:sp>
        <p:cxnSp>
          <p:nvCxnSpPr>
            <p:cNvPr id="11" name="Straight Arrow Connector 10"/>
            <p:cNvCxnSpPr>
              <a:stCxn id="8" idx="2"/>
              <a:endCxn id="9" idx="0"/>
            </p:cNvCxnSpPr>
            <p:nvPr/>
          </p:nvCxnSpPr>
          <p:spPr bwMode="auto">
            <a:xfrm>
              <a:off x="7353300" y="2286000"/>
              <a:ext cx="0" cy="8382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 bwMode="auto">
            <a:xfrm>
              <a:off x="7353300" y="4114800"/>
              <a:ext cx="0" cy="78905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Another Look at LP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0" y="1142422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flatMap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: emit singleton postings</a:t>
            </a:r>
          </a:p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reduceByKey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: ⊕</a:t>
            </a:r>
            <a:endParaRPr lang="en-US" sz="2000" b="0" i="1" kern="0" dirty="0">
              <a:solidFill>
                <a:srgbClr val="0070C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57095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uglans_regia_Echte_Walnussfrucht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3800" y="2750403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FFFFFF"/>
                </a:solidFill>
                <a:latin typeface="Gill Sans"/>
                <a:cs typeface="Gill Sans"/>
              </a:rPr>
              <a:t>Exploit associativity and </a:t>
            </a:r>
            <a:r>
              <a:rPr lang="en-US" sz="2400" b="0" dirty="0" err="1">
                <a:solidFill>
                  <a:srgbClr val="FFFFFF"/>
                </a:solidFill>
                <a:latin typeface="Gill Sans"/>
                <a:cs typeface="Gill Sans"/>
              </a:rPr>
              <a:t>commutativity</a:t>
            </a:r>
            <a:r>
              <a:rPr lang="en-US" sz="2400" b="0" dirty="0">
                <a:solidFill>
                  <a:srgbClr val="FFFFFF"/>
                </a:solidFill>
                <a:latin typeface="Gill Sans"/>
                <a:cs typeface="Gill Sans"/>
              </a:rPr>
              <a:t> via commutative </a:t>
            </a:r>
            <a:r>
              <a:rPr lang="en-US" sz="2400" b="0" dirty="0" err="1">
                <a:solidFill>
                  <a:srgbClr val="FFFFFF"/>
                </a:solidFill>
                <a:latin typeface="Gill Sans"/>
                <a:cs typeface="Gill Sans"/>
              </a:rPr>
              <a:t>monoids</a:t>
            </a:r>
            <a:r>
              <a:rPr lang="en-US" sz="2400" b="0" dirty="0">
                <a:solidFill>
                  <a:srgbClr val="FFFFFF"/>
                </a:solidFill>
                <a:latin typeface="Gill Sans"/>
                <a:cs typeface="Gill Sans"/>
              </a:rPr>
              <a:t> (if you can)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FFFFFF"/>
                </a:solidFill>
              </a:rPr>
              <a:t>Source: Wikipedia (Walnut)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33800" y="3969603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FFFFFF"/>
                </a:solidFill>
                <a:latin typeface="Gill Sans"/>
                <a:cs typeface="Gill Sans"/>
              </a:rPr>
              <a:t>Exploit framework-based sorting to sequence computations (if you can’t)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latin typeface="Gill Sans"/>
                <a:ea typeface="+mj-ea"/>
                <a:cs typeface="Gill Sans"/>
              </a:rPr>
              <a:t>Algorithm design in a nutshell…</a:t>
            </a:r>
          </a:p>
        </p:txBody>
      </p:sp>
    </p:spTree>
    <p:extLst>
      <p:ext uri="{BB962C8B-B14F-4D97-AF65-F5344CB8AC3E}">
        <p14:creationId xmlns:p14="http://schemas.microsoft.com/office/powerpoint/2010/main" val="624999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1219200" y="2514600"/>
            <a:ext cx="6781800" cy="3124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638800" y="1524000"/>
            <a:ext cx="1905000" cy="762000"/>
          </a:xfrm>
          <a:prstGeom prst="flowChartMultidocumen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849438" y="1676400"/>
            <a:ext cx="1371600" cy="533400"/>
          </a:xfrm>
          <a:prstGeom prst="flowChartInputOutpu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676400" y="5943600"/>
            <a:ext cx="1676400" cy="762000"/>
          </a:xfrm>
          <a:prstGeom prst="flowChartMultidocumen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Gill Sans"/>
                <a:cs typeface="Gill Sans"/>
              </a:rPr>
              <a:t>Hits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76400" y="28194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Representation</a:t>
            </a:r>
          </a:p>
          <a:p>
            <a:pPr algn="ctr"/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670550" y="28194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Representation</a:t>
            </a:r>
          </a:p>
          <a:p>
            <a:pPr algn="ctr"/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447800" y="3733800"/>
            <a:ext cx="20537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Query Representation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205413" y="3733800"/>
            <a:ext cx="2393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Document Representation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676400" y="46482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Comparison</a:t>
            </a:r>
          </a:p>
          <a:p>
            <a:pPr algn="ctr"/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514600" y="35052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508750" y="35052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5822950" y="4419600"/>
            <a:ext cx="1371600" cy="10668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Gill Sans"/>
                <a:cs typeface="Gill Sans"/>
              </a:rPr>
              <a:t>Index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508750" y="41148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535238" y="22098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6477000" y="2286000"/>
            <a:ext cx="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3352800" y="5029200"/>
            <a:ext cx="24384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2514600" y="53340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219200" y="2514600"/>
            <a:ext cx="6781800" cy="3124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514600" y="40386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24" name="Straight Connector 23"/>
          <p:cNvCxnSpPr>
            <a:cxnSpLocks noChangeShapeType="1"/>
            <a:stCxn id="23" idx="0"/>
            <a:endCxn id="23" idx="2"/>
          </p:cNvCxnSpPr>
          <p:nvPr/>
        </p:nvCxnSpPr>
        <p:spPr bwMode="auto">
          <a:xfrm rot="16200000" flipH="1">
            <a:off x="3048001" y="4076700"/>
            <a:ext cx="3124200" cy="3175"/>
          </a:xfrm>
          <a:prstGeom prst="line">
            <a:avLst/>
          </a:prstGeom>
          <a:noFill/>
          <a:ln w="15875" algn="ctr">
            <a:solidFill>
              <a:schemeClr val="bg1"/>
            </a:solidFill>
            <a:prstDash val="dash"/>
            <a:round/>
            <a:headEnd/>
            <a:tailEnd/>
          </a:ln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572000" y="2514600"/>
            <a:ext cx="8409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Gill Sans"/>
                <a:cs typeface="Gill Sans"/>
              </a:rPr>
              <a:t>offline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846513" y="2514600"/>
            <a:ext cx="8250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Gill Sans"/>
                <a:cs typeface="Gill Sans"/>
              </a:rPr>
              <a:t>online</a:t>
            </a:r>
          </a:p>
        </p:txBody>
      </p:sp>
      <p:sp>
        <p:nvSpPr>
          <p:cNvPr id="28" name="TextBox 27"/>
          <p:cNvSpPr txBox="1"/>
          <p:nvPr/>
        </p:nvSpPr>
        <p:spPr>
          <a:xfrm rot="21067221">
            <a:off x="6441501" y="5730688"/>
            <a:ext cx="1226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Indexing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4953000" y="2514600"/>
            <a:ext cx="2971800" cy="3276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295400" y="4343400"/>
            <a:ext cx="2362200" cy="1371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346581">
            <a:off x="400967" y="4025955"/>
            <a:ext cx="1286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Retrieval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Abstract IR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97069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4" grpId="0" animBg="1"/>
      <p:bldP spid="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MapReduce it?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681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The indexing problem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49195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Scalability is critical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Must be relatively fast, but need not be real time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Fundamentally a batch operation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Incremental updates may or may not be important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For the web, crawling is a challenge in itself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1718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The retrieval problem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55289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Must have sub-second response time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For the web, only need relatively few results</a:t>
            </a:r>
          </a:p>
        </p:txBody>
      </p:sp>
      <p:sp>
        <p:nvSpPr>
          <p:cNvPr id="10" name="TextBox 9"/>
          <p:cNvSpPr txBox="1"/>
          <p:nvPr/>
        </p:nvSpPr>
        <p:spPr>
          <a:xfrm rot="379706">
            <a:off x="5013904" y="1618943"/>
            <a:ext cx="3130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Perfect for MapReduce!</a:t>
            </a:r>
          </a:p>
        </p:txBody>
      </p:sp>
      <p:sp>
        <p:nvSpPr>
          <p:cNvPr id="11" name="TextBox 10"/>
          <p:cNvSpPr txBox="1"/>
          <p:nvPr/>
        </p:nvSpPr>
        <p:spPr>
          <a:xfrm rot="21301843">
            <a:off x="3830159" y="5210524"/>
            <a:ext cx="2767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Uh… not so good…</a:t>
            </a:r>
          </a:p>
        </p:txBody>
      </p:sp>
    </p:spTree>
    <p:extLst>
      <p:ext uri="{BB962C8B-B14F-4D97-AF65-F5344CB8AC3E}">
        <p14:creationId xmlns:p14="http://schemas.microsoft.com/office/powerpoint/2010/main" val="3333813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3124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Assume everything fits in memory on a single machine…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622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(For now)</a:t>
            </a:r>
          </a:p>
        </p:txBody>
      </p:sp>
    </p:spTree>
    <p:extLst>
      <p:ext uri="{BB962C8B-B14F-4D97-AF65-F5344CB8AC3E}">
        <p14:creationId xmlns:p14="http://schemas.microsoft.com/office/powerpoint/2010/main" val="2012352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Boolean Retrieval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681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Users express queries as a Boolean expression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4919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AND, OR, NOT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Can be arbitrarily nested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048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Retrieval is based on the notion of sets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429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Any query divides the collection into two sets: retrieved, not-retrieved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Pure Boolean systems do not define an ordering of the results</a:t>
            </a:r>
          </a:p>
        </p:txBody>
      </p:sp>
    </p:spTree>
    <p:extLst>
      <p:ext uri="{BB962C8B-B14F-4D97-AF65-F5344CB8AC3E}">
        <p14:creationId xmlns:p14="http://schemas.microsoft.com/office/powerpoint/2010/main" val="3014846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457200" y="762000"/>
            <a:ext cx="1940813" cy="490954"/>
            <a:chOff x="762000" y="1905000"/>
            <a:chExt cx="1940813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one fish, two fish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1</a:t>
              </a:r>
            </a:p>
          </p:txBody>
        </p:sp>
      </p:grpSp>
      <p:grpSp>
        <p:nvGrpSpPr>
          <p:cNvPr id="10" name="Group 32"/>
          <p:cNvGrpSpPr/>
          <p:nvPr/>
        </p:nvGrpSpPr>
        <p:grpSpPr>
          <a:xfrm>
            <a:off x="2474213" y="762000"/>
            <a:ext cx="1963255" cy="490954"/>
            <a:chOff x="762000" y="1905000"/>
            <a:chExt cx="1963255" cy="490954"/>
          </a:xfrm>
        </p:grpSpPr>
        <p:sp>
          <p:nvSpPr>
            <p:cNvPr id="11" name="TextBox 10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red fish, blue fish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2</a:t>
              </a:r>
            </a:p>
          </p:txBody>
        </p:sp>
      </p:grpSp>
      <p:grpSp>
        <p:nvGrpSpPr>
          <p:cNvPr id="13" name="Group 44"/>
          <p:cNvGrpSpPr/>
          <p:nvPr/>
        </p:nvGrpSpPr>
        <p:grpSpPr>
          <a:xfrm>
            <a:off x="4526771" y="762000"/>
            <a:ext cx="1528842" cy="490954"/>
            <a:chOff x="762000" y="1905000"/>
            <a:chExt cx="1528842" cy="490954"/>
          </a:xfrm>
        </p:grpSpPr>
        <p:sp>
          <p:nvSpPr>
            <p:cNvPr id="14" name="TextBox 13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cat in the hat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3</a:t>
              </a:r>
            </a:p>
          </p:txBody>
        </p:sp>
      </p:grp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2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57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grpSp>
        <p:nvGrpSpPr>
          <p:cNvPr id="60" name="Group 44"/>
          <p:cNvGrpSpPr/>
          <p:nvPr/>
        </p:nvGrpSpPr>
        <p:grpSpPr>
          <a:xfrm>
            <a:off x="6208013" y="762000"/>
            <a:ext cx="2255002" cy="490954"/>
            <a:chOff x="762000" y="1905000"/>
            <a:chExt cx="2255002" cy="490954"/>
          </a:xfrm>
        </p:grpSpPr>
        <p:sp>
          <p:nvSpPr>
            <p:cNvPr id="61" name="TextBox 60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green eggs and ham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4</a:t>
              </a:r>
            </a:p>
          </p:txBody>
        </p:sp>
      </p:grp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2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962400" y="20574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What goes in each cell?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19600" y="25101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boolean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419600" y="28149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count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419600" y="31197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positions</a:t>
            </a:r>
          </a:p>
        </p:txBody>
      </p:sp>
    </p:spTree>
    <p:extLst>
      <p:ext uri="{BB962C8B-B14F-4D97-AF65-F5344CB8AC3E}">
        <p14:creationId xmlns:p14="http://schemas.microsoft.com/office/powerpoint/2010/main" val="2490328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3382536" y="2667000"/>
            <a:ext cx="25008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( blue AND fish ) OR ham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761122" y="2286000"/>
            <a:ext cx="2001878" cy="1329154"/>
            <a:chOff x="6121786" y="1752600"/>
            <a:chExt cx="2001878" cy="1329154"/>
          </a:xfrm>
        </p:grpSpPr>
        <p:sp>
          <p:nvSpPr>
            <p:cNvPr id="20485" name="TextBox 4"/>
            <p:cNvSpPr txBox="1">
              <a:spLocks noChangeArrowheads="1"/>
            </p:cNvSpPr>
            <p:nvPr/>
          </p:nvSpPr>
          <p:spPr bwMode="auto">
            <a:xfrm>
              <a:off x="6781800" y="2743200"/>
              <a:ext cx="5709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blue</a:t>
              </a:r>
            </a:p>
          </p:txBody>
        </p:sp>
        <p:sp>
          <p:nvSpPr>
            <p:cNvPr id="20486" name="TextBox 5"/>
            <p:cNvSpPr txBox="1">
              <a:spLocks noChangeArrowheads="1"/>
            </p:cNvSpPr>
            <p:nvPr/>
          </p:nvSpPr>
          <p:spPr bwMode="auto">
            <a:xfrm>
              <a:off x="7620000" y="2743200"/>
              <a:ext cx="5036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fish</a:t>
              </a:r>
            </a:p>
          </p:txBody>
        </p:sp>
        <p:sp>
          <p:nvSpPr>
            <p:cNvPr id="20487" name="TextBox 6"/>
            <p:cNvSpPr txBox="1">
              <a:spLocks noChangeArrowheads="1"/>
            </p:cNvSpPr>
            <p:nvPr/>
          </p:nvSpPr>
          <p:spPr bwMode="auto">
            <a:xfrm>
              <a:off x="7162800" y="2209800"/>
              <a:ext cx="6158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AND</a:t>
              </a:r>
            </a:p>
          </p:txBody>
        </p:sp>
        <p:sp>
          <p:nvSpPr>
            <p:cNvPr id="20488" name="TextBox 7"/>
            <p:cNvSpPr txBox="1">
              <a:spLocks noChangeArrowheads="1"/>
            </p:cNvSpPr>
            <p:nvPr/>
          </p:nvSpPr>
          <p:spPr bwMode="auto">
            <a:xfrm>
              <a:off x="6121786" y="2209800"/>
              <a:ext cx="5838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ham</a:t>
              </a:r>
            </a:p>
          </p:txBody>
        </p:sp>
        <p:sp>
          <p:nvSpPr>
            <p:cNvPr id="20489" name="TextBox 8"/>
            <p:cNvSpPr txBox="1">
              <a:spLocks noChangeArrowheads="1"/>
            </p:cNvSpPr>
            <p:nvPr/>
          </p:nvSpPr>
          <p:spPr bwMode="auto">
            <a:xfrm>
              <a:off x="6705600" y="1752600"/>
              <a:ext cx="49244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OR</a:t>
              </a:r>
            </a:p>
          </p:txBody>
        </p:sp>
        <p:cxnSp>
          <p:nvCxnSpPr>
            <p:cNvPr id="20490" name="Straight Arrow Connector 10"/>
            <p:cNvCxnSpPr>
              <a:cxnSpLocks noChangeShapeType="1"/>
              <a:stCxn id="20489" idx="2"/>
              <a:endCxn id="20488" idx="0"/>
            </p:cNvCxnSpPr>
            <p:nvPr/>
          </p:nvCxnSpPr>
          <p:spPr bwMode="auto">
            <a:xfrm rot="5400000">
              <a:off x="6623435" y="1881413"/>
              <a:ext cx="118646" cy="538129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20491" name="Straight Arrow Connector 11"/>
            <p:cNvCxnSpPr>
              <a:cxnSpLocks noChangeShapeType="1"/>
              <a:stCxn id="20489" idx="2"/>
              <a:endCxn id="20487" idx="0"/>
            </p:cNvCxnSpPr>
            <p:nvPr/>
          </p:nvCxnSpPr>
          <p:spPr bwMode="auto">
            <a:xfrm rot="16200000" flipH="1">
              <a:off x="7151956" y="1891019"/>
              <a:ext cx="118646" cy="518915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20492" name="Straight Arrow Connector 14"/>
            <p:cNvCxnSpPr>
              <a:cxnSpLocks noChangeShapeType="1"/>
              <a:stCxn id="20487" idx="2"/>
              <a:endCxn id="20486" idx="0"/>
            </p:cNvCxnSpPr>
            <p:nvPr/>
          </p:nvCxnSpPr>
          <p:spPr bwMode="auto">
            <a:xfrm rot="16200000" flipH="1">
              <a:off x="7573861" y="2445229"/>
              <a:ext cx="194846" cy="401095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20493" name="Straight Arrow Connector 17"/>
            <p:cNvCxnSpPr>
              <a:cxnSpLocks noChangeShapeType="1"/>
              <a:stCxn id="20487" idx="2"/>
              <a:endCxn id="20485" idx="0"/>
            </p:cNvCxnSpPr>
            <p:nvPr/>
          </p:nvCxnSpPr>
          <p:spPr bwMode="auto">
            <a:xfrm rot="5400000">
              <a:off x="7171593" y="2444056"/>
              <a:ext cx="194846" cy="403442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</p:grpSp>
      <p:sp>
        <p:nvSpPr>
          <p:cNvPr id="20494" name="Right Arrow 21"/>
          <p:cNvSpPr>
            <a:spLocks noChangeArrowheads="1"/>
          </p:cNvSpPr>
          <p:nvPr/>
        </p:nvSpPr>
        <p:spPr bwMode="auto">
          <a:xfrm>
            <a:off x="6092399" y="2667000"/>
            <a:ext cx="490537" cy="381000"/>
          </a:xfrm>
          <a:prstGeom prst="rightArrow">
            <a:avLst>
              <a:gd name="adj1" fmla="val 50000"/>
              <a:gd name="adj2" fmla="val 50069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05200" y="3919954"/>
            <a:ext cx="5292726" cy="1066800"/>
            <a:chOff x="2667000" y="3429000"/>
            <a:chExt cx="5292726" cy="1066800"/>
          </a:xfrm>
        </p:grpSpPr>
        <p:sp>
          <p:nvSpPr>
            <p:cNvPr id="46" name="Rectangle 8"/>
            <p:cNvSpPr>
              <a:spLocks noChangeArrowheads="1"/>
            </p:cNvSpPr>
            <p:nvPr/>
          </p:nvSpPr>
          <p:spPr bwMode="auto">
            <a:xfrm>
              <a:off x="4046538" y="3814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4046538" y="3429000"/>
              <a:ext cx="284163" cy="30003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2667000" y="3429000"/>
              <a:ext cx="1150938" cy="30003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blue</a:t>
              </a:r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2667000" y="3814763"/>
              <a:ext cx="1150938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fish</a:t>
              </a:r>
            </a:p>
          </p:txBody>
        </p:sp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4559301" y="3814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51" name="Straight Arrow Connector 227"/>
            <p:cNvCxnSpPr>
              <a:cxnSpLocks noChangeShapeType="1"/>
              <a:stCxn id="48" idx="3"/>
              <a:endCxn id="47" idx="1"/>
            </p:cNvCxnSpPr>
            <p:nvPr/>
          </p:nvCxnSpPr>
          <p:spPr bwMode="auto">
            <a:xfrm>
              <a:off x="3817938" y="3579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Straight Arrow Connector 235"/>
            <p:cNvCxnSpPr>
              <a:cxnSpLocks noChangeShapeType="1"/>
              <a:stCxn id="49" idx="3"/>
              <a:endCxn id="46" idx="1"/>
            </p:cNvCxnSpPr>
            <p:nvPr/>
          </p:nvCxnSpPr>
          <p:spPr bwMode="auto">
            <a:xfrm>
              <a:off x="3817938" y="3964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Straight Arrow Connector 235"/>
            <p:cNvCxnSpPr>
              <a:cxnSpLocks noChangeShapeType="1"/>
              <a:stCxn id="46" idx="3"/>
              <a:endCxn id="50" idx="1"/>
            </p:cNvCxnSpPr>
            <p:nvPr/>
          </p:nvCxnSpPr>
          <p:spPr bwMode="auto">
            <a:xfrm>
              <a:off x="4330701" y="3964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4046538" y="4195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2667000" y="4195763"/>
              <a:ext cx="1150938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ham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4559301" y="4195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28" name="Straight Arrow Connector 235"/>
            <p:cNvCxnSpPr>
              <a:cxnSpLocks noChangeShapeType="1"/>
              <a:stCxn id="26" idx="3"/>
              <a:endCxn id="25" idx="1"/>
            </p:cNvCxnSpPr>
            <p:nvPr/>
          </p:nvCxnSpPr>
          <p:spPr bwMode="auto">
            <a:xfrm>
              <a:off x="3817938" y="4345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Straight Arrow Connector 235"/>
            <p:cNvCxnSpPr>
              <a:cxnSpLocks noChangeShapeType="1"/>
              <a:stCxn id="25" idx="3"/>
              <a:endCxn id="27" idx="1"/>
            </p:cNvCxnSpPr>
            <p:nvPr/>
          </p:nvCxnSpPr>
          <p:spPr bwMode="auto">
            <a:xfrm>
              <a:off x="4330701" y="4345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5070474" y="38100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5583237" y="38100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5</a:t>
              </a:r>
            </a:p>
          </p:txBody>
        </p:sp>
        <p:cxnSp>
          <p:nvCxnSpPr>
            <p:cNvPr id="32" name="Straight Arrow Connector 235"/>
            <p:cNvCxnSpPr>
              <a:cxnSpLocks noChangeShapeType="1"/>
              <a:endCxn id="30" idx="1"/>
            </p:cNvCxnSpPr>
            <p:nvPr/>
          </p:nvCxnSpPr>
          <p:spPr bwMode="auto">
            <a:xfrm>
              <a:off x="4841874" y="3960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Straight Arrow Connector 235"/>
            <p:cNvCxnSpPr>
              <a:cxnSpLocks noChangeShapeType="1"/>
              <a:stCxn id="30" idx="3"/>
              <a:endCxn id="31" idx="1"/>
            </p:cNvCxnSpPr>
            <p:nvPr/>
          </p:nvCxnSpPr>
          <p:spPr bwMode="auto">
            <a:xfrm>
              <a:off x="5354637" y="3960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6096000" y="3814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6608763" y="3814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36" name="Straight Arrow Connector 235"/>
            <p:cNvCxnSpPr>
              <a:cxnSpLocks noChangeShapeType="1"/>
              <a:endCxn id="34" idx="1"/>
            </p:cNvCxnSpPr>
            <p:nvPr/>
          </p:nvCxnSpPr>
          <p:spPr bwMode="auto">
            <a:xfrm>
              <a:off x="5867400" y="3964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Straight Arrow Connector 235"/>
            <p:cNvCxnSpPr>
              <a:cxnSpLocks noChangeShapeType="1"/>
              <a:stCxn id="34" idx="3"/>
              <a:endCxn id="35" idx="1"/>
            </p:cNvCxnSpPr>
            <p:nvPr/>
          </p:nvCxnSpPr>
          <p:spPr bwMode="auto">
            <a:xfrm>
              <a:off x="6380163" y="3964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7162800" y="38100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9" name="Rectangle 7"/>
            <p:cNvSpPr>
              <a:spLocks noChangeArrowheads="1"/>
            </p:cNvSpPr>
            <p:nvPr/>
          </p:nvSpPr>
          <p:spPr bwMode="auto">
            <a:xfrm>
              <a:off x="7675563" y="38100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9</a:t>
              </a:r>
            </a:p>
          </p:txBody>
        </p:sp>
        <p:cxnSp>
          <p:nvCxnSpPr>
            <p:cNvPr id="40" name="Straight Arrow Connector 235"/>
            <p:cNvCxnSpPr>
              <a:cxnSpLocks noChangeShapeType="1"/>
              <a:endCxn id="38" idx="1"/>
            </p:cNvCxnSpPr>
            <p:nvPr/>
          </p:nvCxnSpPr>
          <p:spPr bwMode="auto">
            <a:xfrm>
              <a:off x="6934200" y="3960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Straight Arrow Connector 235"/>
            <p:cNvCxnSpPr>
              <a:cxnSpLocks noChangeShapeType="1"/>
              <a:stCxn id="38" idx="3"/>
              <a:endCxn id="39" idx="1"/>
            </p:cNvCxnSpPr>
            <p:nvPr/>
          </p:nvCxnSpPr>
          <p:spPr bwMode="auto">
            <a:xfrm>
              <a:off x="7446963" y="3960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2" name="Rectangle 8"/>
            <p:cNvSpPr>
              <a:spLocks noChangeArrowheads="1"/>
            </p:cNvSpPr>
            <p:nvPr/>
          </p:nvSpPr>
          <p:spPr bwMode="auto">
            <a:xfrm>
              <a:off x="5070474" y="4195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3" name="Rectangle 7"/>
            <p:cNvSpPr>
              <a:spLocks noChangeArrowheads="1"/>
            </p:cNvSpPr>
            <p:nvPr/>
          </p:nvSpPr>
          <p:spPr bwMode="auto">
            <a:xfrm>
              <a:off x="5583237" y="4195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5</a:t>
              </a:r>
            </a:p>
          </p:txBody>
        </p:sp>
        <p:cxnSp>
          <p:nvCxnSpPr>
            <p:cNvPr id="44" name="Straight Arrow Connector 235"/>
            <p:cNvCxnSpPr>
              <a:cxnSpLocks noChangeShapeType="1"/>
              <a:endCxn id="42" idx="1"/>
            </p:cNvCxnSpPr>
            <p:nvPr/>
          </p:nvCxnSpPr>
          <p:spPr bwMode="auto">
            <a:xfrm>
              <a:off x="4841874" y="4345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Straight Arrow Connector 235"/>
            <p:cNvCxnSpPr>
              <a:cxnSpLocks noChangeShapeType="1"/>
              <a:stCxn id="42" idx="3"/>
              <a:endCxn id="43" idx="1"/>
            </p:cNvCxnSpPr>
            <p:nvPr/>
          </p:nvCxnSpPr>
          <p:spPr bwMode="auto">
            <a:xfrm>
              <a:off x="5354637" y="4345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5" name="Rectangle 8"/>
            <p:cNvSpPr>
              <a:spLocks noChangeArrowheads="1"/>
            </p:cNvSpPr>
            <p:nvPr/>
          </p:nvSpPr>
          <p:spPr bwMode="auto">
            <a:xfrm>
              <a:off x="4572000" y="34290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56" name="Rectangle 7"/>
            <p:cNvSpPr>
              <a:spLocks noChangeArrowheads="1"/>
            </p:cNvSpPr>
            <p:nvPr/>
          </p:nvSpPr>
          <p:spPr bwMode="auto">
            <a:xfrm>
              <a:off x="5084763" y="34290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9</a:t>
              </a:r>
            </a:p>
          </p:txBody>
        </p:sp>
        <p:cxnSp>
          <p:nvCxnSpPr>
            <p:cNvPr id="57" name="Straight Arrow Connector 235"/>
            <p:cNvCxnSpPr>
              <a:cxnSpLocks noChangeShapeType="1"/>
              <a:endCxn id="55" idx="1"/>
            </p:cNvCxnSpPr>
            <p:nvPr/>
          </p:nvCxnSpPr>
          <p:spPr bwMode="auto">
            <a:xfrm>
              <a:off x="4343400" y="3579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Straight Arrow Connector 235"/>
            <p:cNvCxnSpPr>
              <a:cxnSpLocks noChangeShapeType="1"/>
              <a:stCxn id="55" idx="3"/>
              <a:endCxn id="56" idx="1"/>
            </p:cNvCxnSpPr>
            <p:nvPr/>
          </p:nvCxnSpPr>
          <p:spPr bwMode="auto">
            <a:xfrm>
              <a:off x="4856163" y="3579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5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Boolean Retrieval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0" y="1524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To execute a Boolean query: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00" y="2605444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0" kern="0" dirty="0">
                <a:solidFill>
                  <a:srgbClr val="000000"/>
                </a:solidFill>
                <a:latin typeface="Gill Sans"/>
                <a:cs typeface="Gill Sans"/>
              </a:rPr>
              <a:t>Build query syntax tree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" y="3843754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0" kern="0" dirty="0">
                <a:solidFill>
                  <a:srgbClr val="000000"/>
                </a:solidFill>
                <a:latin typeface="Gill Sans"/>
                <a:cs typeface="Gill Sans"/>
              </a:rPr>
              <a:t>For each clause, look up postings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7200" y="5421868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0" kern="0" dirty="0">
                <a:solidFill>
                  <a:srgbClr val="000000"/>
                </a:solidFill>
                <a:latin typeface="Gill Sans"/>
                <a:cs typeface="Gill Sans"/>
              </a:rPr>
              <a:t>Traverse postings and apply Boolean operator</a:t>
            </a:r>
          </a:p>
        </p:txBody>
      </p:sp>
    </p:spTree>
    <p:extLst>
      <p:ext uri="{BB962C8B-B14F-4D97-AF65-F5344CB8AC3E}">
        <p14:creationId xmlns:p14="http://schemas.microsoft.com/office/powerpoint/2010/main" val="32969847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94" grpId="0" animBg="1"/>
      <p:bldP spid="60" grpId="0"/>
      <p:bldP spid="61" grpId="0"/>
      <p:bldP spid="62" grpId="0"/>
      <p:bldP spid="6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533400" y="1718846"/>
            <a:ext cx="2001878" cy="1329154"/>
            <a:chOff x="6121786" y="1752600"/>
            <a:chExt cx="2001878" cy="1329154"/>
          </a:xfrm>
        </p:grpSpPr>
        <p:sp>
          <p:nvSpPr>
            <p:cNvPr id="20485" name="TextBox 4"/>
            <p:cNvSpPr txBox="1">
              <a:spLocks noChangeArrowheads="1"/>
            </p:cNvSpPr>
            <p:nvPr/>
          </p:nvSpPr>
          <p:spPr bwMode="auto">
            <a:xfrm>
              <a:off x="6781800" y="2743200"/>
              <a:ext cx="5709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blue</a:t>
              </a:r>
            </a:p>
          </p:txBody>
        </p:sp>
        <p:sp>
          <p:nvSpPr>
            <p:cNvPr id="20486" name="TextBox 5"/>
            <p:cNvSpPr txBox="1">
              <a:spLocks noChangeArrowheads="1"/>
            </p:cNvSpPr>
            <p:nvPr/>
          </p:nvSpPr>
          <p:spPr bwMode="auto">
            <a:xfrm>
              <a:off x="7620000" y="2743200"/>
              <a:ext cx="5036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fish</a:t>
              </a:r>
            </a:p>
          </p:txBody>
        </p:sp>
        <p:sp>
          <p:nvSpPr>
            <p:cNvPr id="20487" name="TextBox 6"/>
            <p:cNvSpPr txBox="1">
              <a:spLocks noChangeArrowheads="1"/>
            </p:cNvSpPr>
            <p:nvPr/>
          </p:nvSpPr>
          <p:spPr bwMode="auto">
            <a:xfrm>
              <a:off x="7162800" y="2209800"/>
              <a:ext cx="6158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AND</a:t>
              </a:r>
            </a:p>
          </p:txBody>
        </p:sp>
        <p:sp>
          <p:nvSpPr>
            <p:cNvPr id="20488" name="TextBox 7"/>
            <p:cNvSpPr txBox="1">
              <a:spLocks noChangeArrowheads="1"/>
            </p:cNvSpPr>
            <p:nvPr/>
          </p:nvSpPr>
          <p:spPr bwMode="auto">
            <a:xfrm>
              <a:off x="6121786" y="2209800"/>
              <a:ext cx="5838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ham</a:t>
              </a:r>
            </a:p>
          </p:txBody>
        </p:sp>
        <p:sp>
          <p:nvSpPr>
            <p:cNvPr id="20489" name="TextBox 8"/>
            <p:cNvSpPr txBox="1">
              <a:spLocks noChangeArrowheads="1"/>
            </p:cNvSpPr>
            <p:nvPr/>
          </p:nvSpPr>
          <p:spPr bwMode="auto">
            <a:xfrm>
              <a:off x="6705600" y="1752600"/>
              <a:ext cx="49244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OR</a:t>
              </a:r>
            </a:p>
          </p:txBody>
        </p:sp>
        <p:cxnSp>
          <p:nvCxnSpPr>
            <p:cNvPr id="20490" name="Straight Arrow Connector 10"/>
            <p:cNvCxnSpPr>
              <a:cxnSpLocks noChangeShapeType="1"/>
              <a:stCxn id="20489" idx="2"/>
              <a:endCxn id="20488" idx="0"/>
            </p:cNvCxnSpPr>
            <p:nvPr/>
          </p:nvCxnSpPr>
          <p:spPr bwMode="auto">
            <a:xfrm rot="5400000">
              <a:off x="6623435" y="1881413"/>
              <a:ext cx="118646" cy="538129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20491" name="Straight Arrow Connector 11"/>
            <p:cNvCxnSpPr>
              <a:cxnSpLocks noChangeShapeType="1"/>
              <a:stCxn id="20489" idx="2"/>
              <a:endCxn id="20487" idx="0"/>
            </p:cNvCxnSpPr>
            <p:nvPr/>
          </p:nvCxnSpPr>
          <p:spPr bwMode="auto">
            <a:xfrm rot="16200000" flipH="1">
              <a:off x="7151956" y="1891019"/>
              <a:ext cx="118646" cy="518915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20492" name="Straight Arrow Connector 14"/>
            <p:cNvCxnSpPr>
              <a:cxnSpLocks noChangeShapeType="1"/>
              <a:stCxn id="20487" idx="2"/>
              <a:endCxn id="20486" idx="0"/>
            </p:cNvCxnSpPr>
            <p:nvPr/>
          </p:nvCxnSpPr>
          <p:spPr bwMode="auto">
            <a:xfrm rot="16200000" flipH="1">
              <a:off x="7573861" y="2445229"/>
              <a:ext cx="194846" cy="401095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20493" name="Straight Arrow Connector 17"/>
            <p:cNvCxnSpPr>
              <a:cxnSpLocks noChangeShapeType="1"/>
              <a:stCxn id="20487" idx="2"/>
              <a:endCxn id="20485" idx="0"/>
            </p:cNvCxnSpPr>
            <p:nvPr/>
          </p:nvCxnSpPr>
          <p:spPr bwMode="auto">
            <a:xfrm rot="5400000">
              <a:off x="7171593" y="2444056"/>
              <a:ext cx="194846" cy="403442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</p:grp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4275138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Rectangle 19"/>
          <p:cNvSpPr>
            <a:spLocks noChangeArrowheads="1"/>
          </p:cNvSpPr>
          <p:nvPr/>
        </p:nvSpPr>
        <p:spPr bwMode="auto">
          <a:xfrm>
            <a:off x="4275138" y="1752600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2895600" y="1752600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blue</a:t>
            </a:r>
          </a:p>
        </p:txBody>
      </p:sp>
      <p:sp>
        <p:nvSpPr>
          <p:cNvPr id="49" name="Rectangle 19"/>
          <p:cNvSpPr>
            <a:spLocks noChangeArrowheads="1"/>
          </p:cNvSpPr>
          <p:nvPr/>
        </p:nvSpPr>
        <p:spPr bwMode="auto">
          <a:xfrm>
            <a:off x="2895600" y="2138363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fish</a:t>
            </a: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4787901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51" name="Straight Arrow Connector 227"/>
          <p:cNvCxnSpPr>
            <a:cxnSpLocks noChangeShapeType="1"/>
            <a:stCxn id="48" idx="3"/>
            <a:endCxn id="47" idx="1"/>
          </p:cNvCxnSpPr>
          <p:nvPr/>
        </p:nvCxnSpPr>
        <p:spPr bwMode="auto">
          <a:xfrm>
            <a:off x="4046538" y="1902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2" name="Straight Arrow Connector 235"/>
          <p:cNvCxnSpPr>
            <a:cxnSpLocks noChangeShapeType="1"/>
            <a:stCxn id="49" idx="3"/>
            <a:endCxn id="46" idx="1"/>
          </p:cNvCxnSpPr>
          <p:nvPr/>
        </p:nvCxnSpPr>
        <p:spPr bwMode="auto">
          <a:xfrm>
            <a:off x="4046538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3" name="Straight Arrow Connector 235"/>
          <p:cNvCxnSpPr>
            <a:cxnSpLocks noChangeShapeType="1"/>
            <a:stCxn id="46" idx="3"/>
            <a:endCxn id="50" idx="1"/>
          </p:cNvCxnSpPr>
          <p:nvPr/>
        </p:nvCxnSpPr>
        <p:spPr bwMode="auto">
          <a:xfrm>
            <a:off x="4559301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4275138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2895600" y="2519363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ham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787901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8" name="Straight Arrow Connector 235"/>
          <p:cNvCxnSpPr>
            <a:cxnSpLocks noChangeShapeType="1"/>
            <a:stCxn id="26" idx="3"/>
            <a:endCxn id="25" idx="1"/>
          </p:cNvCxnSpPr>
          <p:nvPr/>
        </p:nvCxnSpPr>
        <p:spPr bwMode="auto">
          <a:xfrm>
            <a:off x="4046538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35"/>
          <p:cNvCxnSpPr>
            <a:cxnSpLocks noChangeShapeType="1"/>
            <a:stCxn id="25" idx="3"/>
            <a:endCxn id="27" idx="1"/>
          </p:cNvCxnSpPr>
          <p:nvPr/>
        </p:nvCxnSpPr>
        <p:spPr bwMode="auto">
          <a:xfrm>
            <a:off x="4559301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5299074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5811837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2" name="Straight Arrow Connector 235"/>
          <p:cNvCxnSpPr>
            <a:cxnSpLocks noChangeShapeType="1"/>
            <a:endCxn id="30" idx="1"/>
          </p:cNvCxnSpPr>
          <p:nvPr/>
        </p:nvCxnSpPr>
        <p:spPr bwMode="auto">
          <a:xfrm>
            <a:off x="5070474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235"/>
          <p:cNvCxnSpPr>
            <a:cxnSpLocks noChangeShapeType="1"/>
            <a:stCxn id="30" idx="3"/>
            <a:endCxn id="31" idx="1"/>
          </p:cNvCxnSpPr>
          <p:nvPr/>
        </p:nvCxnSpPr>
        <p:spPr bwMode="auto">
          <a:xfrm>
            <a:off x="5583237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6324600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6837363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6" name="Straight Arrow Connector 235"/>
          <p:cNvCxnSpPr>
            <a:cxnSpLocks noChangeShapeType="1"/>
            <a:endCxn id="34" idx="1"/>
          </p:cNvCxnSpPr>
          <p:nvPr/>
        </p:nvCxnSpPr>
        <p:spPr bwMode="auto">
          <a:xfrm>
            <a:off x="6096000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7" name="Straight Arrow Connector 235"/>
          <p:cNvCxnSpPr>
            <a:cxnSpLocks noChangeShapeType="1"/>
            <a:stCxn id="34" idx="3"/>
            <a:endCxn id="35" idx="1"/>
          </p:cNvCxnSpPr>
          <p:nvPr/>
        </p:nvCxnSpPr>
        <p:spPr bwMode="auto">
          <a:xfrm>
            <a:off x="6608763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7391400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7904163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40" name="Straight Arrow Connector 235"/>
          <p:cNvCxnSpPr>
            <a:cxnSpLocks noChangeShapeType="1"/>
            <a:endCxn id="38" idx="1"/>
          </p:cNvCxnSpPr>
          <p:nvPr/>
        </p:nvCxnSpPr>
        <p:spPr bwMode="auto">
          <a:xfrm>
            <a:off x="7162800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1" name="Straight Arrow Connector 235"/>
          <p:cNvCxnSpPr>
            <a:cxnSpLocks noChangeShapeType="1"/>
            <a:stCxn id="38" idx="3"/>
            <a:endCxn id="39" idx="1"/>
          </p:cNvCxnSpPr>
          <p:nvPr/>
        </p:nvCxnSpPr>
        <p:spPr bwMode="auto">
          <a:xfrm>
            <a:off x="7675563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5299074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5811837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44" name="Straight Arrow Connector 235"/>
          <p:cNvCxnSpPr>
            <a:cxnSpLocks noChangeShapeType="1"/>
            <a:endCxn id="42" idx="1"/>
          </p:cNvCxnSpPr>
          <p:nvPr/>
        </p:nvCxnSpPr>
        <p:spPr bwMode="auto">
          <a:xfrm>
            <a:off x="5070474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5" name="Straight Arrow Connector 235"/>
          <p:cNvCxnSpPr>
            <a:cxnSpLocks noChangeShapeType="1"/>
            <a:stCxn id="42" idx="3"/>
            <a:endCxn id="43" idx="1"/>
          </p:cNvCxnSpPr>
          <p:nvPr/>
        </p:nvCxnSpPr>
        <p:spPr bwMode="auto">
          <a:xfrm>
            <a:off x="5583237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4800600" y="1752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5313363" y="1752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57" name="Straight Arrow Connector 235"/>
          <p:cNvCxnSpPr>
            <a:cxnSpLocks noChangeShapeType="1"/>
            <a:endCxn id="55" idx="1"/>
          </p:cNvCxnSpPr>
          <p:nvPr/>
        </p:nvCxnSpPr>
        <p:spPr bwMode="auto">
          <a:xfrm>
            <a:off x="4572000" y="1902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8" name="Straight Arrow Connector 235"/>
          <p:cNvCxnSpPr>
            <a:cxnSpLocks noChangeShapeType="1"/>
            <a:stCxn id="55" idx="3"/>
            <a:endCxn id="56" idx="1"/>
          </p:cNvCxnSpPr>
          <p:nvPr/>
        </p:nvCxnSpPr>
        <p:spPr bwMode="auto">
          <a:xfrm>
            <a:off x="5084763" y="1902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3547646"/>
            <a:ext cx="2840037" cy="871954"/>
            <a:chOff x="1143000" y="3352800"/>
            <a:chExt cx="2840037" cy="871954"/>
          </a:xfrm>
        </p:grpSpPr>
        <p:sp>
          <p:nvSpPr>
            <p:cNvPr id="59" name="Rectangle 8"/>
            <p:cNvSpPr>
              <a:spLocks noChangeArrowheads="1"/>
            </p:cNvSpPr>
            <p:nvPr/>
          </p:nvSpPr>
          <p:spPr bwMode="auto">
            <a:xfrm>
              <a:off x="2674938" y="3391317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0" name="Rectangle 19"/>
            <p:cNvSpPr>
              <a:spLocks noChangeArrowheads="1"/>
            </p:cNvSpPr>
            <p:nvPr/>
          </p:nvSpPr>
          <p:spPr bwMode="auto">
            <a:xfrm>
              <a:off x="2133600" y="3391317"/>
              <a:ext cx="312738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3187701" y="3391317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5</a:t>
              </a:r>
            </a:p>
          </p:txBody>
        </p:sp>
        <p:cxnSp>
          <p:nvCxnSpPr>
            <p:cNvPr id="62" name="Straight Arrow Connector 235"/>
            <p:cNvCxnSpPr>
              <a:cxnSpLocks noChangeShapeType="1"/>
              <a:stCxn id="60" idx="3"/>
              <a:endCxn id="59" idx="1"/>
            </p:cNvCxnSpPr>
            <p:nvPr/>
          </p:nvCxnSpPr>
          <p:spPr bwMode="auto">
            <a:xfrm>
              <a:off x="2446338" y="3541336"/>
              <a:ext cx="228600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Straight Arrow Connector 235"/>
            <p:cNvCxnSpPr>
              <a:cxnSpLocks noChangeShapeType="1"/>
              <a:stCxn id="59" idx="3"/>
              <a:endCxn id="61" idx="1"/>
            </p:cNvCxnSpPr>
            <p:nvPr/>
          </p:nvCxnSpPr>
          <p:spPr bwMode="auto">
            <a:xfrm>
              <a:off x="2959101" y="3541336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3698874" y="3386554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9</a:t>
              </a:r>
            </a:p>
          </p:txBody>
        </p:sp>
        <p:cxnSp>
          <p:nvCxnSpPr>
            <p:cNvPr id="66" name="Straight Arrow Connector 235"/>
            <p:cNvCxnSpPr>
              <a:cxnSpLocks noChangeShapeType="1"/>
              <a:endCxn id="64" idx="1"/>
            </p:cNvCxnSpPr>
            <p:nvPr/>
          </p:nvCxnSpPr>
          <p:spPr bwMode="auto">
            <a:xfrm>
              <a:off x="3470274" y="3536573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1143000" y="3352800"/>
              <a:ext cx="1341864" cy="871954"/>
              <a:chOff x="1345814" y="1947446"/>
              <a:chExt cx="1341864" cy="871954"/>
            </a:xfrm>
          </p:grpSpPr>
          <p:sp>
            <p:nvSpPr>
              <p:cNvPr id="76" name="TextBox 4"/>
              <p:cNvSpPr txBox="1">
                <a:spLocks noChangeArrowheads="1"/>
              </p:cNvSpPr>
              <p:nvPr/>
            </p:nvSpPr>
            <p:spPr bwMode="auto">
              <a:xfrm>
                <a:off x="1345814" y="2480846"/>
                <a:ext cx="57099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blue</a:t>
                </a:r>
              </a:p>
            </p:txBody>
          </p:sp>
          <p:sp>
            <p:nvSpPr>
              <p:cNvPr id="77" name="TextBox 5"/>
              <p:cNvSpPr txBox="1">
                <a:spLocks noChangeArrowheads="1"/>
              </p:cNvSpPr>
              <p:nvPr/>
            </p:nvSpPr>
            <p:spPr bwMode="auto">
              <a:xfrm>
                <a:off x="2184014" y="2480846"/>
                <a:ext cx="5036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fish</a:t>
                </a:r>
              </a:p>
            </p:txBody>
          </p:sp>
          <p:sp>
            <p:nvSpPr>
              <p:cNvPr id="78" name="TextBox 6"/>
              <p:cNvSpPr txBox="1">
                <a:spLocks noChangeArrowheads="1"/>
              </p:cNvSpPr>
              <p:nvPr/>
            </p:nvSpPr>
            <p:spPr bwMode="auto">
              <a:xfrm>
                <a:off x="1726814" y="1947446"/>
                <a:ext cx="61587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AND</a:t>
                </a:r>
              </a:p>
            </p:txBody>
          </p:sp>
          <p:cxnSp>
            <p:nvCxnSpPr>
              <p:cNvPr id="79" name="Straight Arrow Connector 14"/>
              <p:cNvCxnSpPr>
                <a:cxnSpLocks noChangeShapeType="1"/>
                <a:stCxn id="78" idx="2"/>
                <a:endCxn id="77" idx="0"/>
              </p:cNvCxnSpPr>
              <p:nvPr/>
            </p:nvCxnSpPr>
            <p:spPr bwMode="auto">
              <a:xfrm rot="16200000" flipH="1">
                <a:off x="2137875" y="2182875"/>
                <a:ext cx="194846" cy="401095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80" name="Straight Arrow Connector 17"/>
              <p:cNvCxnSpPr>
                <a:cxnSpLocks noChangeShapeType="1"/>
                <a:stCxn id="78" idx="2"/>
                <a:endCxn id="76" idx="0"/>
              </p:cNvCxnSpPr>
              <p:nvPr/>
            </p:nvCxnSpPr>
            <p:spPr bwMode="auto">
              <a:xfrm rot="5400000">
                <a:off x="1735607" y="2181702"/>
                <a:ext cx="194846" cy="403442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3" name="Group 2"/>
          <p:cNvGrpSpPr/>
          <p:nvPr/>
        </p:nvGrpSpPr>
        <p:grpSpPr>
          <a:xfrm>
            <a:off x="1046122" y="4800600"/>
            <a:ext cx="4516478" cy="1329154"/>
            <a:chOff x="1046122" y="4800600"/>
            <a:chExt cx="4516478" cy="1329154"/>
          </a:xfrm>
        </p:grpSpPr>
        <p:grpSp>
          <p:nvGrpSpPr>
            <p:cNvPr id="81" name="Group 80"/>
            <p:cNvGrpSpPr/>
            <p:nvPr/>
          </p:nvGrpSpPr>
          <p:grpSpPr>
            <a:xfrm>
              <a:off x="1046122" y="4800600"/>
              <a:ext cx="2001878" cy="1329154"/>
              <a:chOff x="6121786" y="1752600"/>
              <a:chExt cx="2001878" cy="1329154"/>
            </a:xfrm>
          </p:grpSpPr>
          <p:sp>
            <p:nvSpPr>
              <p:cNvPr id="82" name="TextBox 4"/>
              <p:cNvSpPr txBox="1">
                <a:spLocks noChangeArrowheads="1"/>
              </p:cNvSpPr>
              <p:nvPr/>
            </p:nvSpPr>
            <p:spPr bwMode="auto">
              <a:xfrm>
                <a:off x="6781800" y="2743200"/>
                <a:ext cx="57099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blue</a:t>
                </a:r>
              </a:p>
            </p:txBody>
          </p:sp>
          <p:sp>
            <p:nvSpPr>
              <p:cNvPr id="83" name="TextBox 5"/>
              <p:cNvSpPr txBox="1">
                <a:spLocks noChangeArrowheads="1"/>
              </p:cNvSpPr>
              <p:nvPr/>
            </p:nvSpPr>
            <p:spPr bwMode="auto">
              <a:xfrm>
                <a:off x="7620000" y="2743200"/>
                <a:ext cx="5036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fish</a:t>
                </a:r>
              </a:p>
            </p:txBody>
          </p:sp>
          <p:sp>
            <p:nvSpPr>
              <p:cNvPr id="84" name="TextBox 6"/>
              <p:cNvSpPr txBox="1">
                <a:spLocks noChangeArrowheads="1"/>
              </p:cNvSpPr>
              <p:nvPr/>
            </p:nvSpPr>
            <p:spPr bwMode="auto">
              <a:xfrm>
                <a:off x="7162800" y="2209800"/>
                <a:ext cx="61587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AND</a:t>
                </a:r>
              </a:p>
            </p:txBody>
          </p:sp>
          <p:sp>
            <p:nvSpPr>
              <p:cNvPr id="85" name="TextBox 7"/>
              <p:cNvSpPr txBox="1">
                <a:spLocks noChangeArrowheads="1"/>
              </p:cNvSpPr>
              <p:nvPr/>
            </p:nvSpPr>
            <p:spPr bwMode="auto">
              <a:xfrm>
                <a:off x="6121786" y="2209800"/>
                <a:ext cx="58381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ham</a:t>
                </a:r>
              </a:p>
            </p:txBody>
          </p:sp>
          <p:sp>
            <p:nvSpPr>
              <p:cNvPr id="86" name="TextBox 8"/>
              <p:cNvSpPr txBox="1">
                <a:spLocks noChangeArrowheads="1"/>
              </p:cNvSpPr>
              <p:nvPr/>
            </p:nvSpPr>
            <p:spPr bwMode="auto">
              <a:xfrm>
                <a:off x="6705600" y="1752600"/>
                <a:ext cx="49244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OR</a:t>
                </a:r>
              </a:p>
            </p:txBody>
          </p:sp>
          <p:cxnSp>
            <p:nvCxnSpPr>
              <p:cNvPr id="87" name="Straight Arrow Connector 10"/>
              <p:cNvCxnSpPr>
                <a:cxnSpLocks noChangeShapeType="1"/>
                <a:stCxn id="86" idx="2"/>
                <a:endCxn id="85" idx="0"/>
              </p:cNvCxnSpPr>
              <p:nvPr/>
            </p:nvCxnSpPr>
            <p:spPr bwMode="auto">
              <a:xfrm rot="5400000">
                <a:off x="6623435" y="1881413"/>
                <a:ext cx="118646" cy="538129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88" name="Straight Arrow Connector 11"/>
              <p:cNvCxnSpPr>
                <a:cxnSpLocks noChangeShapeType="1"/>
                <a:stCxn id="86" idx="2"/>
                <a:endCxn id="84" idx="0"/>
              </p:cNvCxnSpPr>
              <p:nvPr/>
            </p:nvCxnSpPr>
            <p:spPr bwMode="auto">
              <a:xfrm rot="16200000" flipH="1">
                <a:off x="7151956" y="1891019"/>
                <a:ext cx="118646" cy="518915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89" name="Straight Arrow Connector 14"/>
              <p:cNvCxnSpPr>
                <a:cxnSpLocks noChangeShapeType="1"/>
                <a:stCxn id="84" idx="2"/>
                <a:endCxn id="83" idx="0"/>
              </p:cNvCxnSpPr>
              <p:nvPr/>
            </p:nvCxnSpPr>
            <p:spPr bwMode="auto">
              <a:xfrm rot="16200000" flipH="1">
                <a:off x="7573861" y="2445229"/>
                <a:ext cx="194846" cy="401095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90" name="Straight Arrow Connector 17"/>
              <p:cNvCxnSpPr>
                <a:cxnSpLocks noChangeShapeType="1"/>
                <a:stCxn id="84" idx="2"/>
                <a:endCxn id="82" idx="0"/>
              </p:cNvCxnSpPr>
              <p:nvPr/>
            </p:nvCxnSpPr>
            <p:spPr bwMode="auto">
              <a:xfrm rot="5400000">
                <a:off x="7171593" y="2444056"/>
                <a:ext cx="194846" cy="403442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</p:cxnSp>
        </p:grpSp>
        <p:sp>
          <p:nvSpPr>
            <p:cNvPr id="91" name="Rectangle 8"/>
            <p:cNvSpPr>
              <a:spLocks noChangeArrowheads="1"/>
            </p:cNvSpPr>
            <p:nvPr/>
          </p:nvSpPr>
          <p:spPr bwMode="auto">
            <a:xfrm>
              <a:off x="2674938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2" name="Rectangle 19"/>
            <p:cNvSpPr>
              <a:spLocks noChangeArrowheads="1"/>
            </p:cNvSpPr>
            <p:nvPr/>
          </p:nvSpPr>
          <p:spPr bwMode="auto">
            <a:xfrm>
              <a:off x="2133600" y="4805363"/>
              <a:ext cx="312738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93" name="Rectangle 7"/>
            <p:cNvSpPr>
              <a:spLocks noChangeArrowheads="1"/>
            </p:cNvSpPr>
            <p:nvPr/>
          </p:nvSpPr>
          <p:spPr bwMode="auto">
            <a:xfrm>
              <a:off x="3187701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94" name="Straight Arrow Connector 235"/>
            <p:cNvCxnSpPr>
              <a:cxnSpLocks noChangeShapeType="1"/>
              <a:stCxn id="92" idx="3"/>
              <a:endCxn id="91" idx="1"/>
            </p:cNvCxnSpPr>
            <p:nvPr/>
          </p:nvCxnSpPr>
          <p:spPr bwMode="auto">
            <a:xfrm>
              <a:off x="2446338" y="4955382"/>
              <a:ext cx="228600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5" name="Straight Arrow Connector 235"/>
            <p:cNvCxnSpPr>
              <a:cxnSpLocks noChangeShapeType="1"/>
              <a:stCxn id="91" idx="3"/>
              <a:endCxn id="93" idx="1"/>
            </p:cNvCxnSpPr>
            <p:nvPr/>
          </p:nvCxnSpPr>
          <p:spPr bwMode="auto">
            <a:xfrm>
              <a:off x="2959101" y="49553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96" name="Rectangle 8"/>
            <p:cNvSpPr>
              <a:spLocks noChangeArrowheads="1"/>
            </p:cNvSpPr>
            <p:nvPr/>
          </p:nvSpPr>
          <p:spPr bwMode="auto">
            <a:xfrm>
              <a:off x="3698874" y="4800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97" name="Straight Arrow Connector 235"/>
            <p:cNvCxnSpPr>
              <a:cxnSpLocks noChangeShapeType="1"/>
              <a:endCxn id="96" idx="1"/>
            </p:cNvCxnSpPr>
            <p:nvPr/>
          </p:nvCxnSpPr>
          <p:spPr bwMode="auto">
            <a:xfrm>
              <a:off x="3470274" y="49506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99" name="Rectangle 7"/>
            <p:cNvSpPr>
              <a:spLocks noChangeArrowheads="1"/>
            </p:cNvSpPr>
            <p:nvPr/>
          </p:nvSpPr>
          <p:spPr bwMode="auto">
            <a:xfrm>
              <a:off x="4233864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4</a:t>
              </a:r>
            </a:p>
          </p:txBody>
        </p:sp>
        <p:cxnSp>
          <p:nvCxnSpPr>
            <p:cNvPr id="100" name="Straight Arrow Connector 235"/>
            <p:cNvCxnSpPr>
              <a:cxnSpLocks noChangeShapeType="1"/>
              <a:endCxn id="99" idx="1"/>
            </p:cNvCxnSpPr>
            <p:nvPr/>
          </p:nvCxnSpPr>
          <p:spPr bwMode="auto">
            <a:xfrm>
              <a:off x="4005264" y="49553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01" name="Rectangle 8"/>
            <p:cNvSpPr>
              <a:spLocks noChangeArrowheads="1"/>
            </p:cNvSpPr>
            <p:nvPr/>
          </p:nvSpPr>
          <p:spPr bwMode="auto">
            <a:xfrm>
              <a:off x="4745037" y="4800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5</a:t>
              </a:r>
            </a:p>
          </p:txBody>
        </p:sp>
        <p:cxnSp>
          <p:nvCxnSpPr>
            <p:cNvPr id="102" name="Straight Arrow Connector 235"/>
            <p:cNvCxnSpPr>
              <a:cxnSpLocks noChangeShapeType="1"/>
              <a:endCxn id="101" idx="1"/>
            </p:cNvCxnSpPr>
            <p:nvPr/>
          </p:nvCxnSpPr>
          <p:spPr bwMode="auto">
            <a:xfrm>
              <a:off x="4516437" y="49506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5278437" y="4800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9</a:t>
              </a:r>
            </a:p>
          </p:txBody>
        </p:sp>
        <p:cxnSp>
          <p:nvCxnSpPr>
            <p:cNvPr id="104" name="Straight Arrow Connector 235"/>
            <p:cNvCxnSpPr>
              <a:cxnSpLocks noChangeShapeType="1"/>
              <a:endCxn id="103" idx="1"/>
            </p:cNvCxnSpPr>
            <p:nvPr/>
          </p:nvCxnSpPr>
          <p:spPr bwMode="auto">
            <a:xfrm>
              <a:off x="5049837" y="49506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7242360" y="6324600"/>
            <a:ext cx="1825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What’s RPN?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159839" y="4338935"/>
            <a:ext cx="245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Efficiency analysis?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Term-at-a-Time</a:t>
            </a:r>
          </a:p>
        </p:txBody>
      </p:sp>
    </p:spTree>
    <p:extLst>
      <p:ext uri="{BB962C8B-B14F-4D97-AF65-F5344CB8AC3E}">
        <p14:creationId xmlns:p14="http://schemas.microsoft.com/office/powerpoint/2010/main" val="3729164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76400" y="4038600"/>
            <a:ext cx="5805489" cy="1066800"/>
            <a:chOff x="1676400" y="4038600"/>
            <a:chExt cx="5805489" cy="1066800"/>
          </a:xfrm>
        </p:grpSpPr>
        <p:sp>
          <p:nvSpPr>
            <p:cNvPr id="147" name="Rectangle 8"/>
            <p:cNvSpPr>
              <a:spLocks noChangeArrowheads="1"/>
            </p:cNvSpPr>
            <p:nvPr/>
          </p:nvSpPr>
          <p:spPr bwMode="auto">
            <a:xfrm>
              <a:off x="3055938" y="4424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8" name="Rectangle 19"/>
            <p:cNvSpPr>
              <a:spLocks noChangeArrowheads="1"/>
            </p:cNvSpPr>
            <p:nvPr/>
          </p:nvSpPr>
          <p:spPr bwMode="auto">
            <a:xfrm>
              <a:off x="3554412" y="4038600"/>
              <a:ext cx="284163" cy="30003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49" name="Rectangle 19"/>
            <p:cNvSpPr>
              <a:spLocks noChangeArrowheads="1"/>
            </p:cNvSpPr>
            <p:nvPr/>
          </p:nvSpPr>
          <p:spPr bwMode="auto">
            <a:xfrm>
              <a:off x="1676400" y="4038600"/>
              <a:ext cx="1150938" cy="30003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blue</a:t>
              </a:r>
            </a:p>
          </p:txBody>
        </p:sp>
        <p:sp>
          <p:nvSpPr>
            <p:cNvPr id="150" name="Rectangle 19"/>
            <p:cNvSpPr>
              <a:spLocks noChangeArrowheads="1"/>
            </p:cNvSpPr>
            <p:nvPr/>
          </p:nvSpPr>
          <p:spPr bwMode="auto">
            <a:xfrm>
              <a:off x="1676400" y="4424363"/>
              <a:ext cx="1150938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fish</a:t>
              </a:r>
            </a:p>
          </p:txBody>
        </p:sp>
        <p:sp>
          <p:nvSpPr>
            <p:cNvPr id="151" name="Rectangle 7"/>
            <p:cNvSpPr>
              <a:spLocks noChangeArrowheads="1"/>
            </p:cNvSpPr>
            <p:nvPr/>
          </p:nvSpPr>
          <p:spPr bwMode="auto">
            <a:xfrm>
              <a:off x="3554412" y="4424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152" name="Straight Arrow Connector 227"/>
            <p:cNvCxnSpPr>
              <a:cxnSpLocks noChangeShapeType="1"/>
              <a:stCxn id="149" idx="3"/>
              <a:endCxn id="148" idx="1"/>
            </p:cNvCxnSpPr>
            <p:nvPr/>
          </p:nvCxnSpPr>
          <p:spPr bwMode="auto">
            <a:xfrm>
              <a:off x="2827338" y="4188619"/>
              <a:ext cx="727074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3" name="Straight Arrow Connector 235"/>
            <p:cNvCxnSpPr>
              <a:cxnSpLocks noChangeShapeType="1"/>
              <a:stCxn id="150" idx="3"/>
              <a:endCxn id="147" idx="1"/>
            </p:cNvCxnSpPr>
            <p:nvPr/>
          </p:nvCxnSpPr>
          <p:spPr bwMode="auto">
            <a:xfrm>
              <a:off x="2827338" y="45743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4" name="Straight Arrow Connector 235"/>
            <p:cNvCxnSpPr>
              <a:cxnSpLocks noChangeShapeType="1"/>
              <a:stCxn id="147" idx="3"/>
              <a:endCxn id="151" idx="1"/>
            </p:cNvCxnSpPr>
            <p:nvPr/>
          </p:nvCxnSpPr>
          <p:spPr bwMode="auto">
            <a:xfrm>
              <a:off x="3340101" y="4574382"/>
              <a:ext cx="214311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55" name="Rectangle 8"/>
            <p:cNvSpPr>
              <a:spLocks noChangeArrowheads="1"/>
            </p:cNvSpPr>
            <p:nvPr/>
          </p:nvSpPr>
          <p:spPr bwMode="auto">
            <a:xfrm>
              <a:off x="3055938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6" name="Rectangle 19"/>
            <p:cNvSpPr>
              <a:spLocks noChangeArrowheads="1"/>
            </p:cNvSpPr>
            <p:nvPr/>
          </p:nvSpPr>
          <p:spPr bwMode="auto">
            <a:xfrm>
              <a:off x="1676400" y="4805363"/>
              <a:ext cx="1150938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ham</a:t>
              </a:r>
            </a:p>
          </p:txBody>
        </p:sp>
        <p:sp>
          <p:nvSpPr>
            <p:cNvPr id="157" name="Rectangle 7"/>
            <p:cNvSpPr>
              <a:spLocks noChangeArrowheads="1"/>
            </p:cNvSpPr>
            <p:nvPr/>
          </p:nvSpPr>
          <p:spPr bwMode="auto">
            <a:xfrm>
              <a:off x="4059237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158" name="Straight Arrow Connector 235"/>
            <p:cNvCxnSpPr>
              <a:cxnSpLocks noChangeShapeType="1"/>
              <a:stCxn id="156" idx="3"/>
              <a:endCxn id="155" idx="1"/>
            </p:cNvCxnSpPr>
            <p:nvPr/>
          </p:nvCxnSpPr>
          <p:spPr bwMode="auto">
            <a:xfrm>
              <a:off x="2827338" y="49553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9" name="Straight Arrow Connector 235"/>
            <p:cNvCxnSpPr>
              <a:cxnSpLocks noChangeShapeType="1"/>
              <a:stCxn id="155" idx="3"/>
              <a:endCxn id="157" idx="1"/>
            </p:cNvCxnSpPr>
            <p:nvPr/>
          </p:nvCxnSpPr>
          <p:spPr bwMode="auto">
            <a:xfrm>
              <a:off x="3340101" y="4955382"/>
              <a:ext cx="719136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60" name="Rectangle 8"/>
            <p:cNvSpPr>
              <a:spLocks noChangeArrowheads="1"/>
            </p:cNvSpPr>
            <p:nvPr/>
          </p:nvSpPr>
          <p:spPr bwMode="auto">
            <a:xfrm>
              <a:off x="4059237" y="4419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61" name="Rectangle 7"/>
            <p:cNvSpPr>
              <a:spLocks noChangeArrowheads="1"/>
            </p:cNvSpPr>
            <p:nvPr/>
          </p:nvSpPr>
          <p:spPr bwMode="auto">
            <a:xfrm>
              <a:off x="5105400" y="4419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5</a:t>
              </a:r>
            </a:p>
          </p:txBody>
        </p:sp>
        <p:cxnSp>
          <p:nvCxnSpPr>
            <p:cNvPr id="162" name="Straight Arrow Connector 235"/>
            <p:cNvCxnSpPr>
              <a:cxnSpLocks noChangeShapeType="1"/>
              <a:stCxn id="151" idx="3"/>
              <a:endCxn id="160" idx="1"/>
            </p:cNvCxnSpPr>
            <p:nvPr/>
          </p:nvCxnSpPr>
          <p:spPr bwMode="auto">
            <a:xfrm flipV="1">
              <a:off x="3838575" y="4569619"/>
              <a:ext cx="220662" cy="4763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63" name="Straight Arrow Connector 235"/>
            <p:cNvCxnSpPr>
              <a:cxnSpLocks noChangeShapeType="1"/>
              <a:stCxn id="160" idx="3"/>
              <a:endCxn id="161" idx="1"/>
            </p:cNvCxnSpPr>
            <p:nvPr/>
          </p:nvCxnSpPr>
          <p:spPr bwMode="auto">
            <a:xfrm>
              <a:off x="4343400" y="4569619"/>
              <a:ext cx="762000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64" name="Rectangle 8"/>
            <p:cNvSpPr>
              <a:spLocks noChangeArrowheads="1"/>
            </p:cNvSpPr>
            <p:nvPr/>
          </p:nvSpPr>
          <p:spPr bwMode="auto">
            <a:xfrm>
              <a:off x="5618163" y="4424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65" name="Rectangle 7"/>
            <p:cNvSpPr>
              <a:spLocks noChangeArrowheads="1"/>
            </p:cNvSpPr>
            <p:nvPr/>
          </p:nvSpPr>
          <p:spPr bwMode="auto">
            <a:xfrm>
              <a:off x="6130926" y="4424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166" name="Straight Arrow Connector 235"/>
            <p:cNvCxnSpPr>
              <a:cxnSpLocks noChangeShapeType="1"/>
              <a:endCxn id="164" idx="1"/>
            </p:cNvCxnSpPr>
            <p:nvPr/>
          </p:nvCxnSpPr>
          <p:spPr bwMode="auto">
            <a:xfrm>
              <a:off x="5389563" y="45743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67" name="Straight Arrow Connector 235"/>
            <p:cNvCxnSpPr>
              <a:cxnSpLocks noChangeShapeType="1"/>
              <a:stCxn id="164" idx="3"/>
              <a:endCxn id="165" idx="1"/>
            </p:cNvCxnSpPr>
            <p:nvPr/>
          </p:nvCxnSpPr>
          <p:spPr bwMode="auto">
            <a:xfrm>
              <a:off x="5902326" y="45743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68" name="Rectangle 8"/>
            <p:cNvSpPr>
              <a:spLocks noChangeArrowheads="1"/>
            </p:cNvSpPr>
            <p:nvPr/>
          </p:nvSpPr>
          <p:spPr bwMode="auto">
            <a:xfrm>
              <a:off x="6684963" y="4419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69" name="Rectangle 7"/>
            <p:cNvSpPr>
              <a:spLocks noChangeArrowheads="1"/>
            </p:cNvSpPr>
            <p:nvPr/>
          </p:nvSpPr>
          <p:spPr bwMode="auto">
            <a:xfrm>
              <a:off x="7197726" y="4419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9</a:t>
              </a:r>
            </a:p>
          </p:txBody>
        </p:sp>
        <p:cxnSp>
          <p:nvCxnSpPr>
            <p:cNvPr id="170" name="Straight Arrow Connector 235"/>
            <p:cNvCxnSpPr>
              <a:cxnSpLocks noChangeShapeType="1"/>
              <a:endCxn id="168" idx="1"/>
            </p:cNvCxnSpPr>
            <p:nvPr/>
          </p:nvCxnSpPr>
          <p:spPr bwMode="auto">
            <a:xfrm>
              <a:off x="6456363" y="45696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1" name="Straight Arrow Connector 235"/>
            <p:cNvCxnSpPr>
              <a:cxnSpLocks noChangeShapeType="1"/>
              <a:stCxn id="168" idx="3"/>
              <a:endCxn id="169" idx="1"/>
            </p:cNvCxnSpPr>
            <p:nvPr/>
          </p:nvCxnSpPr>
          <p:spPr bwMode="auto">
            <a:xfrm>
              <a:off x="6969126" y="45696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72" name="Rectangle 8"/>
            <p:cNvSpPr>
              <a:spLocks noChangeArrowheads="1"/>
            </p:cNvSpPr>
            <p:nvPr/>
          </p:nvSpPr>
          <p:spPr bwMode="auto">
            <a:xfrm>
              <a:off x="4613274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73" name="Rectangle 7"/>
            <p:cNvSpPr>
              <a:spLocks noChangeArrowheads="1"/>
            </p:cNvSpPr>
            <p:nvPr/>
          </p:nvSpPr>
          <p:spPr bwMode="auto">
            <a:xfrm>
              <a:off x="5105400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5</a:t>
              </a:r>
            </a:p>
          </p:txBody>
        </p:sp>
        <p:cxnSp>
          <p:nvCxnSpPr>
            <p:cNvPr id="174" name="Straight Arrow Connector 235"/>
            <p:cNvCxnSpPr>
              <a:cxnSpLocks noChangeShapeType="1"/>
              <a:stCxn id="157" idx="3"/>
              <a:endCxn id="172" idx="1"/>
            </p:cNvCxnSpPr>
            <p:nvPr/>
          </p:nvCxnSpPr>
          <p:spPr bwMode="auto">
            <a:xfrm>
              <a:off x="4343400" y="4955382"/>
              <a:ext cx="269874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5" name="Straight Arrow Connector 235"/>
            <p:cNvCxnSpPr>
              <a:cxnSpLocks noChangeShapeType="1"/>
              <a:stCxn id="172" idx="3"/>
              <a:endCxn id="173" idx="1"/>
            </p:cNvCxnSpPr>
            <p:nvPr/>
          </p:nvCxnSpPr>
          <p:spPr bwMode="auto">
            <a:xfrm>
              <a:off x="4897437" y="4955382"/>
              <a:ext cx="207963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76" name="Rectangle 8"/>
            <p:cNvSpPr>
              <a:spLocks noChangeArrowheads="1"/>
            </p:cNvSpPr>
            <p:nvPr/>
          </p:nvSpPr>
          <p:spPr bwMode="auto">
            <a:xfrm>
              <a:off x="5105400" y="4038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77" name="Rectangle 7"/>
            <p:cNvSpPr>
              <a:spLocks noChangeArrowheads="1"/>
            </p:cNvSpPr>
            <p:nvPr/>
          </p:nvSpPr>
          <p:spPr bwMode="auto">
            <a:xfrm>
              <a:off x="7183437" y="4038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9</a:t>
              </a:r>
            </a:p>
          </p:txBody>
        </p:sp>
        <p:cxnSp>
          <p:nvCxnSpPr>
            <p:cNvPr id="178" name="Straight Arrow Connector 235"/>
            <p:cNvCxnSpPr>
              <a:cxnSpLocks noChangeShapeType="1"/>
              <a:stCxn id="148" idx="3"/>
              <a:endCxn id="176" idx="1"/>
            </p:cNvCxnSpPr>
            <p:nvPr/>
          </p:nvCxnSpPr>
          <p:spPr bwMode="auto">
            <a:xfrm>
              <a:off x="3838575" y="4188619"/>
              <a:ext cx="1266825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9" name="Straight Arrow Connector 235"/>
            <p:cNvCxnSpPr>
              <a:cxnSpLocks noChangeShapeType="1"/>
              <a:stCxn id="176" idx="3"/>
              <a:endCxn id="177" idx="1"/>
            </p:cNvCxnSpPr>
            <p:nvPr/>
          </p:nvCxnSpPr>
          <p:spPr bwMode="auto">
            <a:xfrm>
              <a:off x="5389563" y="4188619"/>
              <a:ext cx="1793874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3505200" y="5486400"/>
            <a:ext cx="14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Tradeoffs?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3505200" y="5862935"/>
            <a:ext cx="245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Efficiency analysis?</a:t>
            </a:r>
          </a:p>
        </p:txBody>
      </p:sp>
      <p:sp>
        <p:nvSpPr>
          <p:cNvPr id="82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Document-at-a-Time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533400" y="1718846"/>
            <a:ext cx="2001878" cy="1329154"/>
            <a:chOff x="6121786" y="1752600"/>
            <a:chExt cx="2001878" cy="1329154"/>
          </a:xfrm>
        </p:grpSpPr>
        <p:sp>
          <p:nvSpPr>
            <p:cNvPr id="105" name="TextBox 4"/>
            <p:cNvSpPr txBox="1">
              <a:spLocks noChangeArrowheads="1"/>
            </p:cNvSpPr>
            <p:nvPr/>
          </p:nvSpPr>
          <p:spPr bwMode="auto">
            <a:xfrm>
              <a:off x="6781800" y="2743200"/>
              <a:ext cx="5709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blue</a:t>
              </a:r>
            </a:p>
          </p:txBody>
        </p:sp>
        <p:sp>
          <p:nvSpPr>
            <p:cNvPr id="106" name="TextBox 5"/>
            <p:cNvSpPr txBox="1">
              <a:spLocks noChangeArrowheads="1"/>
            </p:cNvSpPr>
            <p:nvPr/>
          </p:nvSpPr>
          <p:spPr bwMode="auto">
            <a:xfrm>
              <a:off x="7620000" y="2743200"/>
              <a:ext cx="5036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fish</a:t>
              </a:r>
            </a:p>
          </p:txBody>
        </p:sp>
        <p:sp>
          <p:nvSpPr>
            <p:cNvPr id="107" name="TextBox 6"/>
            <p:cNvSpPr txBox="1">
              <a:spLocks noChangeArrowheads="1"/>
            </p:cNvSpPr>
            <p:nvPr/>
          </p:nvSpPr>
          <p:spPr bwMode="auto">
            <a:xfrm>
              <a:off x="7162800" y="2209800"/>
              <a:ext cx="6158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AND</a:t>
              </a:r>
            </a:p>
          </p:txBody>
        </p:sp>
        <p:sp>
          <p:nvSpPr>
            <p:cNvPr id="108" name="TextBox 7"/>
            <p:cNvSpPr txBox="1">
              <a:spLocks noChangeArrowheads="1"/>
            </p:cNvSpPr>
            <p:nvPr/>
          </p:nvSpPr>
          <p:spPr bwMode="auto">
            <a:xfrm>
              <a:off x="6121786" y="2209800"/>
              <a:ext cx="5838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ham</a:t>
              </a:r>
            </a:p>
          </p:txBody>
        </p:sp>
        <p:sp>
          <p:nvSpPr>
            <p:cNvPr id="109" name="TextBox 8"/>
            <p:cNvSpPr txBox="1">
              <a:spLocks noChangeArrowheads="1"/>
            </p:cNvSpPr>
            <p:nvPr/>
          </p:nvSpPr>
          <p:spPr bwMode="auto">
            <a:xfrm>
              <a:off x="6705600" y="1752600"/>
              <a:ext cx="49244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OR</a:t>
              </a:r>
            </a:p>
          </p:txBody>
        </p:sp>
        <p:cxnSp>
          <p:nvCxnSpPr>
            <p:cNvPr id="110" name="Straight Arrow Connector 10"/>
            <p:cNvCxnSpPr>
              <a:cxnSpLocks noChangeShapeType="1"/>
              <a:stCxn id="109" idx="2"/>
              <a:endCxn id="108" idx="0"/>
            </p:cNvCxnSpPr>
            <p:nvPr/>
          </p:nvCxnSpPr>
          <p:spPr bwMode="auto">
            <a:xfrm rot="5400000">
              <a:off x="6623435" y="1881413"/>
              <a:ext cx="118646" cy="538129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111" name="Straight Arrow Connector 11"/>
            <p:cNvCxnSpPr>
              <a:cxnSpLocks noChangeShapeType="1"/>
              <a:stCxn id="109" idx="2"/>
              <a:endCxn id="107" idx="0"/>
            </p:cNvCxnSpPr>
            <p:nvPr/>
          </p:nvCxnSpPr>
          <p:spPr bwMode="auto">
            <a:xfrm rot="16200000" flipH="1">
              <a:off x="7151956" y="1891019"/>
              <a:ext cx="118646" cy="518915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112" name="Straight Arrow Connector 14"/>
            <p:cNvCxnSpPr>
              <a:cxnSpLocks noChangeShapeType="1"/>
              <a:stCxn id="107" idx="2"/>
              <a:endCxn id="106" idx="0"/>
            </p:cNvCxnSpPr>
            <p:nvPr/>
          </p:nvCxnSpPr>
          <p:spPr bwMode="auto">
            <a:xfrm rot="16200000" flipH="1">
              <a:off x="7573861" y="2445229"/>
              <a:ext cx="194846" cy="401095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113" name="Straight Arrow Connector 17"/>
            <p:cNvCxnSpPr>
              <a:cxnSpLocks noChangeShapeType="1"/>
              <a:stCxn id="107" idx="2"/>
              <a:endCxn id="105" idx="0"/>
            </p:cNvCxnSpPr>
            <p:nvPr/>
          </p:nvCxnSpPr>
          <p:spPr bwMode="auto">
            <a:xfrm rot="5400000">
              <a:off x="7171593" y="2444056"/>
              <a:ext cx="194846" cy="403442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</p:grpSp>
      <p:sp>
        <p:nvSpPr>
          <p:cNvPr id="114" name="Rectangle 8"/>
          <p:cNvSpPr>
            <a:spLocks noChangeArrowheads="1"/>
          </p:cNvSpPr>
          <p:nvPr/>
        </p:nvSpPr>
        <p:spPr bwMode="auto">
          <a:xfrm>
            <a:off x="4275138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5" name="Rectangle 19"/>
          <p:cNvSpPr>
            <a:spLocks noChangeArrowheads="1"/>
          </p:cNvSpPr>
          <p:nvPr/>
        </p:nvSpPr>
        <p:spPr bwMode="auto">
          <a:xfrm>
            <a:off x="4275138" y="1752600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6" name="Rectangle 19"/>
          <p:cNvSpPr>
            <a:spLocks noChangeArrowheads="1"/>
          </p:cNvSpPr>
          <p:nvPr/>
        </p:nvSpPr>
        <p:spPr bwMode="auto">
          <a:xfrm>
            <a:off x="2895600" y="1752600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blue</a:t>
            </a:r>
          </a:p>
        </p:txBody>
      </p:sp>
      <p:sp>
        <p:nvSpPr>
          <p:cNvPr id="117" name="Rectangle 19"/>
          <p:cNvSpPr>
            <a:spLocks noChangeArrowheads="1"/>
          </p:cNvSpPr>
          <p:nvPr/>
        </p:nvSpPr>
        <p:spPr bwMode="auto">
          <a:xfrm>
            <a:off x="2895600" y="2138363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fish</a:t>
            </a:r>
          </a:p>
        </p:txBody>
      </p:sp>
      <p:sp>
        <p:nvSpPr>
          <p:cNvPr id="118" name="Rectangle 7"/>
          <p:cNvSpPr>
            <a:spLocks noChangeArrowheads="1"/>
          </p:cNvSpPr>
          <p:nvPr/>
        </p:nvSpPr>
        <p:spPr bwMode="auto">
          <a:xfrm>
            <a:off x="4787901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19" name="Straight Arrow Connector 227"/>
          <p:cNvCxnSpPr>
            <a:cxnSpLocks noChangeShapeType="1"/>
            <a:stCxn id="116" idx="3"/>
            <a:endCxn id="115" idx="1"/>
          </p:cNvCxnSpPr>
          <p:nvPr/>
        </p:nvCxnSpPr>
        <p:spPr bwMode="auto">
          <a:xfrm>
            <a:off x="4046538" y="1902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20" name="Straight Arrow Connector 235"/>
          <p:cNvCxnSpPr>
            <a:cxnSpLocks noChangeShapeType="1"/>
            <a:stCxn id="117" idx="3"/>
            <a:endCxn id="114" idx="1"/>
          </p:cNvCxnSpPr>
          <p:nvPr/>
        </p:nvCxnSpPr>
        <p:spPr bwMode="auto">
          <a:xfrm>
            <a:off x="4046538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21" name="Straight Arrow Connector 235"/>
          <p:cNvCxnSpPr>
            <a:cxnSpLocks noChangeShapeType="1"/>
            <a:stCxn id="114" idx="3"/>
            <a:endCxn id="118" idx="1"/>
          </p:cNvCxnSpPr>
          <p:nvPr/>
        </p:nvCxnSpPr>
        <p:spPr bwMode="auto">
          <a:xfrm>
            <a:off x="4559301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2" name="Rectangle 8"/>
          <p:cNvSpPr>
            <a:spLocks noChangeArrowheads="1"/>
          </p:cNvSpPr>
          <p:nvPr/>
        </p:nvSpPr>
        <p:spPr bwMode="auto">
          <a:xfrm>
            <a:off x="4275138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3" name="Rectangle 19"/>
          <p:cNvSpPr>
            <a:spLocks noChangeArrowheads="1"/>
          </p:cNvSpPr>
          <p:nvPr/>
        </p:nvSpPr>
        <p:spPr bwMode="auto">
          <a:xfrm>
            <a:off x="2895600" y="2519363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ham</a:t>
            </a:r>
          </a:p>
        </p:txBody>
      </p:sp>
      <p:sp>
        <p:nvSpPr>
          <p:cNvPr id="124" name="Rectangle 7"/>
          <p:cNvSpPr>
            <a:spLocks noChangeArrowheads="1"/>
          </p:cNvSpPr>
          <p:nvPr/>
        </p:nvSpPr>
        <p:spPr bwMode="auto">
          <a:xfrm>
            <a:off x="4787901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25" name="Straight Arrow Connector 235"/>
          <p:cNvCxnSpPr>
            <a:cxnSpLocks noChangeShapeType="1"/>
            <a:stCxn id="123" idx="3"/>
            <a:endCxn id="122" idx="1"/>
          </p:cNvCxnSpPr>
          <p:nvPr/>
        </p:nvCxnSpPr>
        <p:spPr bwMode="auto">
          <a:xfrm>
            <a:off x="4046538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26" name="Straight Arrow Connector 235"/>
          <p:cNvCxnSpPr>
            <a:cxnSpLocks noChangeShapeType="1"/>
            <a:stCxn id="122" idx="3"/>
            <a:endCxn id="124" idx="1"/>
          </p:cNvCxnSpPr>
          <p:nvPr/>
        </p:nvCxnSpPr>
        <p:spPr bwMode="auto">
          <a:xfrm>
            <a:off x="4559301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7" name="Rectangle 8"/>
          <p:cNvSpPr>
            <a:spLocks noChangeArrowheads="1"/>
          </p:cNvSpPr>
          <p:nvPr/>
        </p:nvSpPr>
        <p:spPr bwMode="auto">
          <a:xfrm>
            <a:off x="5299074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8" name="Rectangle 7"/>
          <p:cNvSpPr>
            <a:spLocks noChangeArrowheads="1"/>
          </p:cNvSpPr>
          <p:nvPr/>
        </p:nvSpPr>
        <p:spPr bwMode="auto">
          <a:xfrm>
            <a:off x="5811837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29" name="Straight Arrow Connector 235"/>
          <p:cNvCxnSpPr>
            <a:cxnSpLocks noChangeShapeType="1"/>
            <a:endCxn id="127" idx="1"/>
          </p:cNvCxnSpPr>
          <p:nvPr/>
        </p:nvCxnSpPr>
        <p:spPr bwMode="auto">
          <a:xfrm>
            <a:off x="5070474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0" name="Straight Arrow Connector 235"/>
          <p:cNvCxnSpPr>
            <a:cxnSpLocks noChangeShapeType="1"/>
            <a:stCxn id="127" idx="3"/>
            <a:endCxn id="128" idx="1"/>
          </p:cNvCxnSpPr>
          <p:nvPr/>
        </p:nvCxnSpPr>
        <p:spPr bwMode="auto">
          <a:xfrm>
            <a:off x="5583237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31" name="Rectangle 8"/>
          <p:cNvSpPr>
            <a:spLocks noChangeArrowheads="1"/>
          </p:cNvSpPr>
          <p:nvPr/>
        </p:nvSpPr>
        <p:spPr bwMode="auto">
          <a:xfrm>
            <a:off x="6324600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2" name="Rectangle 7"/>
          <p:cNvSpPr>
            <a:spLocks noChangeArrowheads="1"/>
          </p:cNvSpPr>
          <p:nvPr/>
        </p:nvSpPr>
        <p:spPr bwMode="auto">
          <a:xfrm>
            <a:off x="6837363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33" name="Straight Arrow Connector 235"/>
          <p:cNvCxnSpPr>
            <a:cxnSpLocks noChangeShapeType="1"/>
            <a:endCxn id="131" idx="1"/>
          </p:cNvCxnSpPr>
          <p:nvPr/>
        </p:nvCxnSpPr>
        <p:spPr bwMode="auto">
          <a:xfrm>
            <a:off x="6096000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4" name="Straight Arrow Connector 235"/>
          <p:cNvCxnSpPr>
            <a:cxnSpLocks noChangeShapeType="1"/>
            <a:stCxn id="131" idx="3"/>
            <a:endCxn id="132" idx="1"/>
          </p:cNvCxnSpPr>
          <p:nvPr/>
        </p:nvCxnSpPr>
        <p:spPr bwMode="auto">
          <a:xfrm>
            <a:off x="6608763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35" name="Rectangle 8"/>
          <p:cNvSpPr>
            <a:spLocks noChangeArrowheads="1"/>
          </p:cNvSpPr>
          <p:nvPr/>
        </p:nvSpPr>
        <p:spPr bwMode="auto">
          <a:xfrm>
            <a:off x="7391400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6" name="Rectangle 7"/>
          <p:cNvSpPr>
            <a:spLocks noChangeArrowheads="1"/>
          </p:cNvSpPr>
          <p:nvPr/>
        </p:nvSpPr>
        <p:spPr bwMode="auto">
          <a:xfrm>
            <a:off x="7904163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137" name="Straight Arrow Connector 235"/>
          <p:cNvCxnSpPr>
            <a:cxnSpLocks noChangeShapeType="1"/>
            <a:endCxn id="135" idx="1"/>
          </p:cNvCxnSpPr>
          <p:nvPr/>
        </p:nvCxnSpPr>
        <p:spPr bwMode="auto">
          <a:xfrm>
            <a:off x="7162800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8" name="Straight Arrow Connector 235"/>
          <p:cNvCxnSpPr>
            <a:cxnSpLocks noChangeShapeType="1"/>
            <a:stCxn id="135" idx="3"/>
            <a:endCxn id="136" idx="1"/>
          </p:cNvCxnSpPr>
          <p:nvPr/>
        </p:nvCxnSpPr>
        <p:spPr bwMode="auto">
          <a:xfrm>
            <a:off x="7675563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39" name="Rectangle 8"/>
          <p:cNvSpPr>
            <a:spLocks noChangeArrowheads="1"/>
          </p:cNvSpPr>
          <p:nvPr/>
        </p:nvSpPr>
        <p:spPr bwMode="auto">
          <a:xfrm>
            <a:off x="5299074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0" name="Rectangle 7"/>
          <p:cNvSpPr>
            <a:spLocks noChangeArrowheads="1"/>
          </p:cNvSpPr>
          <p:nvPr/>
        </p:nvSpPr>
        <p:spPr bwMode="auto">
          <a:xfrm>
            <a:off x="5811837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41" name="Straight Arrow Connector 235"/>
          <p:cNvCxnSpPr>
            <a:cxnSpLocks noChangeShapeType="1"/>
            <a:endCxn id="139" idx="1"/>
          </p:cNvCxnSpPr>
          <p:nvPr/>
        </p:nvCxnSpPr>
        <p:spPr bwMode="auto">
          <a:xfrm>
            <a:off x="5070474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2" name="Straight Arrow Connector 235"/>
          <p:cNvCxnSpPr>
            <a:cxnSpLocks noChangeShapeType="1"/>
            <a:stCxn id="139" idx="3"/>
            <a:endCxn id="140" idx="1"/>
          </p:cNvCxnSpPr>
          <p:nvPr/>
        </p:nvCxnSpPr>
        <p:spPr bwMode="auto">
          <a:xfrm>
            <a:off x="5583237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3" name="Rectangle 8"/>
          <p:cNvSpPr>
            <a:spLocks noChangeArrowheads="1"/>
          </p:cNvSpPr>
          <p:nvPr/>
        </p:nvSpPr>
        <p:spPr bwMode="auto">
          <a:xfrm>
            <a:off x="4800600" y="1752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4" name="Rectangle 7"/>
          <p:cNvSpPr>
            <a:spLocks noChangeArrowheads="1"/>
          </p:cNvSpPr>
          <p:nvPr/>
        </p:nvSpPr>
        <p:spPr bwMode="auto">
          <a:xfrm>
            <a:off x="5313363" y="1752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145" name="Straight Arrow Connector 235"/>
          <p:cNvCxnSpPr>
            <a:cxnSpLocks noChangeShapeType="1"/>
            <a:endCxn id="143" idx="1"/>
          </p:cNvCxnSpPr>
          <p:nvPr/>
        </p:nvCxnSpPr>
        <p:spPr bwMode="auto">
          <a:xfrm>
            <a:off x="4572000" y="1902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6" name="Straight Arrow Connector 235"/>
          <p:cNvCxnSpPr>
            <a:cxnSpLocks noChangeShapeType="1"/>
            <a:stCxn id="143" idx="3"/>
            <a:endCxn id="144" idx="1"/>
          </p:cNvCxnSpPr>
          <p:nvPr/>
        </p:nvCxnSpPr>
        <p:spPr bwMode="auto">
          <a:xfrm>
            <a:off x="5084763" y="1902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8946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19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Boolean Retrieval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681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Users express queries as a Boolean expression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4919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AND, OR, NOT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Can be arbitrarily nested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048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Retrieval is based on the notion of sets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429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Any query divides the collection into two sets: retrieved, not-retrieved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Pure Boolean systems do not define an ordering of the results</a:t>
            </a:r>
          </a:p>
        </p:txBody>
      </p:sp>
      <p:sp>
        <p:nvSpPr>
          <p:cNvPr id="9" name="TextBox 8"/>
          <p:cNvSpPr txBox="1"/>
          <p:nvPr/>
        </p:nvSpPr>
        <p:spPr>
          <a:xfrm rot="21142721">
            <a:off x="1911382" y="4358156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FF0000"/>
                </a:solidFill>
                <a:latin typeface="Gill Sans"/>
                <a:cs typeface="Gill Sans"/>
              </a:rPr>
              <a:t>What’s the issue?</a:t>
            </a:r>
          </a:p>
        </p:txBody>
      </p:sp>
    </p:spTree>
    <p:extLst>
      <p:ext uri="{BB962C8B-B14F-4D97-AF65-F5344CB8AC3E}">
        <p14:creationId xmlns:p14="http://schemas.microsoft.com/office/powerpoint/2010/main" val="11306774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Ranked Retrieval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681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Order documents by how likely they are to be relevant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4919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Estimate relevance(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q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, 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d</a:t>
            </a:r>
            <a:r>
              <a:rPr lang="en-US" sz="2000" b="0" i="1" kern="0" baseline="-25000" dirty="0">
                <a:solidFill>
                  <a:srgbClr val="0070C0"/>
                </a:solidFill>
                <a:latin typeface="Gill Sans"/>
                <a:cs typeface="Gill Sans"/>
              </a:rPr>
              <a:t>i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)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Sort documents by relevance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048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How do we estimate relevance?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4290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Take “similarity” as a proxy for relevance</a:t>
            </a:r>
          </a:p>
        </p:txBody>
      </p:sp>
    </p:spTree>
    <p:extLst>
      <p:ext uri="{BB962C8B-B14F-4D97-AF65-F5344CB8AC3E}">
        <p14:creationId xmlns:p14="http://schemas.microsoft.com/office/powerpoint/2010/main" val="2130806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755" name="Text Box 3"/>
          <p:cNvSpPr txBox="1">
            <a:spLocks noChangeArrowheads="1"/>
          </p:cNvSpPr>
          <p:nvPr/>
        </p:nvSpPr>
        <p:spPr bwMode="auto">
          <a:xfrm>
            <a:off x="0" y="5181600"/>
            <a:ext cx="91440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Assumption:</a:t>
            </a:r>
            <a:r>
              <a:rPr lang="en-US" sz="200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Documents that are “close together” </a:t>
            </a:r>
            <a:b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in vector space “talk about” the same things</a:t>
            </a:r>
          </a:p>
        </p:txBody>
      </p:sp>
      <p:cxnSp>
        <p:nvCxnSpPr>
          <p:cNvPr id="24580" name="AutoShape 4"/>
          <p:cNvCxnSpPr>
            <a:cxnSpLocks noChangeShapeType="1"/>
          </p:cNvCxnSpPr>
          <p:nvPr/>
        </p:nvCxnSpPr>
        <p:spPr bwMode="auto">
          <a:xfrm>
            <a:off x="4419600" y="3582988"/>
            <a:ext cx="26670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24581" name="AutoShape 5"/>
          <p:cNvCxnSpPr>
            <a:cxnSpLocks noChangeShapeType="1"/>
          </p:cNvCxnSpPr>
          <p:nvPr/>
        </p:nvCxnSpPr>
        <p:spPr bwMode="auto">
          <a:xfrm flipV="1">
            <a:off x="4419600" y="1677988"/>
            <a:ext cx="0" cy="19050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24582" name="AutoShape 6"/>
          <p:cNvCxnSpPr>
            <a:cxnSpLocks noChangeShapeType="1"/>
          </p:cNvCxnSpPr>
          <p:nvPr/>
        </p:nvCxnSpPr>
        <p:spPr bwMode="auto">
          <a:xfrm flipH="1">
            <a:off x="2667000" y="3582988"/>
            <a:ext cx="1752600" cy="1066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24583" name="AutoShape 7"/>
          <p:cNvCxnSpPr>
            <a:cxnSpLocks noChangeShapeType="1"/>
          </p:cNvCxnSpPr>
          <p:nvPr/>
        </p:nvCxnSpPr>
        <p:spPr bwMode="auto">
          <a:xfrm flipV="1">
            <a:off x="4419600" y="2897188"/>
            <a:ext cx="1905000" cy="6858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4584" name="AutoShape 8"/>
          <p:cNvCxnSpPr>
            <a:cxnSpLocks noChangeShapeType="1"/>
          </p:cNvCxnSpPr>
          <p:nvPr/>
        </p:nvCxnSpPr>
        <p:spPr bwMode="auto">
          <a:xfrm>
            <a:off x="4419600" y="3582988"/>
            <a:ext cx="1600200" cy="6858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4585" name="AutoShape 9"/>
          <p:cNvCxnSpPr>
            <a:cxnSpLocks noChangeShapeType="1"/>
          </p:cNvCxnSpPr>
          <p:nvPr/>
        </p:nvCxnSpPr>
        <p:spPr bwMode="auto">
          <a:xfrm flipV="1">
            <a:off x="4419600" y="2058988"/>
            <a:ext cx="914400" cy="15240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4586" name="AutoShape 10"/>
          <p:cNvCxnSpPr>
            <a:cxnSpLocks noChangeShapeType="1"/>
            <a:endCxn id="24592" idx="0"/>
          </p:cNvCxnSpPr>
          <p:nvPr/>
        </p:nvCxnSpPr>
        <p:spPr bwMode="auto">
          <a:xfrm flipH="1">
            <a:off x="4008438" y="3581400"/>
            <a:ext cx="422275" cy="10668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4587" name="AutoShape 11"/>
          <p:cNvCxnSpPr>
            <a:cxnSpLocks noChangeShapeType="1"/>
          </p:cNvCxnSpPr>
          <p:nvPr/>
        </p:nvCxnSpPr>
        <p:spPr bwMode="auto">
          <a:xfrm flipH="1" flipV="1">
            <a:off x="2743200" y="2439988"/>
            <a:ext cx="1676400" cy="11430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6537325" y="3543300"/>
            <a:ext cx="331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t</a:t>
            </a:r>
            <a:r>
              <a:rPr lang="en-US" sz="1800" b="0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5334000" y="1754188"/>
            <a:ext cx="469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d</a:t>
            </a:r>
            <a:r>
              <a:rPr lang="en-US" sz="1800" b="0" baseline="-25000">
                <a:solidFill>
                  <a:schemeClr val="bg1"/>
                </a:solidFill>
              </a:rPr>
              <a:t>2</a:t>
            </a:r>
            <a:endParaRPr lang="en-US" sz="1800" b="0">
              <a:solidFill>
                <a:schemeClr val="bg1"/>
              </a:solidFill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6248400" y="2667000"/>
            <a:ext cx="395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d</a:t>
            </a:r>
            <a:r>
              <a:rPr lang="en-US" sz="1800" b="0" baseline="-25000">
                <a:solidFill>
                  <a:schemeClr val="bg1"/>
                </a:solidFill>
              </a:rPr>
              <a:t>1</a:t>
            </a:r>
            <a:endParaRPr lang="en-US" sz="1800" b="0">
              <a:solidFill>
                <a:schemeClr val="bg1"/>
              </a:solidFill>
            </a:endParaRP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2286000" y="2286000"/>
            <a:ext cx="395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d</a:t>
            </a:r>
            <a:r>
              <a:rPr lang="en-US" sz="1800" b="0" baseline="-25000">
                <a:solidFill>
                  <a:schemeClr val="bg1"/>
                </a:solidFill>
              </a:rPr>
              <a:t>3</a:t>
            </a:r>
            <a:endParaRPr lang="en-US" sz="1800" b="0">
              <a:solidFill>
                <a:schemeClr val="bg1"/>
              </a:solidFill>
            </a:endParaRP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3810000" y="4648200"/>
            <a:ext cx="395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d</a:t>
            </a:r>
            <a:r>
              <a:rPr lang="en-US" sz="1800" b="0" baseline="-25000">
                <a:solidFill>
                  <a:schemeClr val="bg1"/>
                </a:solidFill>
              </a:rPr>
              <a:t>4</a:t>
            </a:r>
            <a:endParaRPr lang="en-US" sz="1800" b="0">
              <a:solidFill>
                <a:schemeClr val="bg1"/>
              </a:solidFill>
            </a:endParaRP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867400" y="4191000"/>
            <a:ext cx="395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d</a:t>
            </a:r>
            <a:r>
              <a:rPr lang="en-US" sz="1800" b="0" baseline="-25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3962400" y="1600200"/>
            <a:ext cx="331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t</a:t>
            </a:r>
            <a:r>
              <a:rPr lang="en-US" sz="1800" b="0" baseline="-25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2286000" y="4343400"/>
            <a:ext cx="331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t</a:t>
            </a:r>
            <a:r>
              <a:rPr lang="en-US" sz="1800" b="0" baseline="-25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596" name="Freeform 20"/>
          <p:cNvSpPr>
            <a:spLocks/>
          </p:cNvSpPr>
          <p:nvPr/>
        </p:nvSpPr>
        <p:spPr bwMode="auto">
          <a:xfrm>
            <a:off x="4648200" y="3252788"/>
            <a:ext cx="228600" cy="177800"/>
          </a:xfrm>
          <a:custGeom>
            <a:avLst/>
            <a:gdLst>
              <a:gd name="T0" fmla="*/ 0 w 144"/>
              <a:gd name="T1" fmla="*/ 2147483647 h 112"/>
              <a:gd name="T2" fmla="*/ 2147483647 w 144"/>
              <a:gd name="T3" fmla="*/ 2147483647 h 112"/>
              <a:gd name="T4" fmla="*/ 2147483647 w 144"/>
              <a:gd name="T5" fmla="*/ 2147483647 h 112"/>
              <a:gd name="T6" fmla="*/ 0 60000 65536"/>
              <a:gd name="T7" fmla="*/ 0 60000 65536"/>
              <a:gd name="T8" fmla="*/ 0 60000 65536"/>
              <a:gd name="T9" fmla="*/ 0 w 144"/>
              <a:gd name="T10" fmla="*/ 0 h 112"/>
              <a:gd name="T11" fmla="*/ 144 w 144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12">
                <a:moveTo>
                  <a:pt x="0" y="16"/>
                </a:moveTo>
                <a:cubicBezTo>
                  <a:pt x="36" y="8"/>
                  <a:pt x="72" y="0"/>
                  <a:pt x="96" y="16"/>
                </a:cubicBezTo>
                <a:cubicBezTo>
                  <a:pt x="120" y="32"/>
                  <a:pt x="136" y="96"/>
                  <a:pt x="144" y="11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597" name="Freeform 21"/>
          <p:cNvSpPr>
            <a:spLocks/>
          </p:cNvSpPr>
          <p:nvPr/>
        </p:nvSpPr>
        <p:spPr bwMode="auto">
          <a:xfrm>
            <a:off x="3962400" y="3430588"/>
            <a:ext cx="304800" cy="546100"/>
          </a:xfrm>
          <a:custGeom>
            <a:avLst/>
            <a:gdLst>
              <a:gd name="T0" fmla="*/ 2147483647 w 192"/>
              <a:gd name="T1" fmla="*/ 0 h 344"/>
              <a:gd name="T2" fmla="*/ 2147483647 w 192"/>
              <a:gd name="T3" fmla="*/ 2147483647 h 344"/>
              <a:gd name="T4" fmla="*/ 0 w 192"/>
              <a:gd name="T5" fmla="*/ 2147483647 h 344"/>
              <a:gd name="T6" fmla="*/ 2147483647 w 192"/>
              <a:gd name="T7" fmla="*/ 2147483647 h 344"/>
              <a:gd name="T8" fmla="*/ 2147483647 w 192"/>
              <a:gd name="T9" fmla="*/ 2147483647 h 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344"/>
              <a:gd name="T17" fmla="*/ 192 w 192"/>
              <a:gd name="T18" fmla="*/ 344 h 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344">
                <a:moveTo>
                  <a:pt x="144" y="0"/>
                </a:moveTo>
                <a:cubicBezTo>
                  <a:pt x="108" y="12"/>
                  <a:pt x="72" y="24"/>
                  <a:pt x="48" y="48"/>
                </a:cubicBezTo>
                <a:cubicBezTo>
                  <a:pt x="24" y="72"/>
                  <a:pt x="0" y="104"/>
                  <a:pt x="0" y="144"/>
                </a:cubicBezTo>
                <a:cubicBezTo>
                  <a:pt x="0" y="184"/>
                  <a:pt x="16" y="256"/>
                  <a:pt x="48" y="288"/>
                </a:cubicBezTo>
                <a:cubicBezTo>
                  <a:pt x="80" y="320"/>
                  <a:pt x="176" y="344"/>
                  <a:pt x="192" y="336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4800600" y="3049588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i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θ</a:t>
            </a:r>
            <a:endParaRPr lang="en-US" b="0" i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3581400" y="3430588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i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φ</a:t>
            </a:r>
            <a:endParaRPr lang="en-US" b="0" i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54776" name="Text Box 24"/>
          <p:cNvSpPr txBox="1">
            <a:spLocks noChangeArrowheads="1"/>
          </p:cNvSpPr>
          <p:nvPr/>
        </p:nvSpPr>
        <p:spPr bwMode="auto">
          <a:xfrm>
            <a:off x="0" y="6003925"/>
            <a:ext cx="91440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Therefore, retrieve documents based on how close the </a:t>
            </a:r>
            <a:b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document is to the query (i.e., similarity ~ “closeness”)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Vector Space Model</a:t>
            </a:r>
          </a:p>
        </p:txBody>
      </p:sp>
    </p:spTree>
    <p:extLst>
      <p:ext uri="{BB962C8B-B14F-4D97-AF65-F5344CB8AC3E}">
        <p14:creationId xmlns:p14="http://schemas.microsoft.com/office/powerpoint/2010/main" val="6862372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057400"/>
            <a:ext cx="3383280" cy="289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140" y="2377440"/>
            <a:ext cx="3528060" cy="2895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740" y="2857500"/>
            <a:ext cx="1775460" cy="64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3749040"/>
            <a:ext cx="5806440" cy="899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7920" y="5562600"/>
            <a:ext cx="4069080" cy="7620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Similarity Metric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371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Use “angle” between the vectors: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5024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Or, more generally, inner products:</a:t>
            </a:r>
          </a:p>
        </p:txBody>
      </p:sp>
    </p:spTree>
    <p:extLst>
      <p:ext uri="{BB962C8B-B14F-4D97-AF65-F5344CB8AC3E}">
        <p14:creationId xmlns:p14="http://schemas.microsoft.com/office/powerpoint/2010/main" val="4283630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Term Weighting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681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Term weights consist of two components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4919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Local: how important is the term in this document?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Global: how important is the term in the collection?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497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Here’s the intuition: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3307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Terms that appear often in a document should get high weights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Terms that appear in many documents should get low weights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1689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How do we capture this mathematically?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5499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Term frequency (local)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Inverse document frequency (global)</a:t>
            </a:r>
          </a:p>
        </p:txBody>
      </p:sp>
    </p:spTree>
    <p:extLst>
      <p:ext uri="{BB962C8B-B14F-4D97-AF65-F5344CB8AC3E}">
        <p14:creationId xmlns:p14="http://schemas.microsoft.com/office/powerpoint/2010/main" val="1635915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847850" y="1905000"/>
          <a:ext cx="22669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" name="Equation" r:id="rId4" imgW="1091880" imgH="431640" progId="Equation.3">
                  <p:embed/>
                </p:oleObj>
              </mc:Choice>
              <mc:Fallback>
                <p:oleObj name="Equation" r:id="rId4" imgW="109188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905000"/>
                        <a:ext cx="22669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649059"/>
              </p:ext>
            </p:extLst>
          </p:nvPr>
        </p:nvGraphicFramePr>
        <p:xfrm>
          <a:off x="2324100" y="2817813"/>
          <a:ext cx="6064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" name="Equation" r:id="rId6" imgW="291960" imgH="241200" progId="Equation.3">
                  <p:embed/>
                </p:oleObj>
              </mc:Choice>
              <mc:Fallback>
                <p:oleObj name="Equation" r:id="rId6" imgW="29196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2817813"/>
                        <a:ext cx="6064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438237"/>
              </p:ext>
            </p:extLst>
          </p:nvPr>
        </p:nvGraphicFramePr>
        <p:xfrm>
          <a:off x="2363788" y="3427413"/>
          <a:ext cx="5270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" name="Equation" r:id="rId8" imgW="253800" imgH="241200" progId="Equation.3">
                  <p:embed/>
                </p:oleObj>
              </mc:Choice>
              <mc:Fallback>
                <p:oleObj name="Equation" r:id="rId8" imgW="25380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3427413"/>
                        <a:ext cx="5270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2666319"/>
              </p:ext>
            </p:extLst>
          </p:nvPr>
        </p:nvGraphicFramePr>
        <p:xfrm>
          <a:off x="2441575" y="4070350"/>
          <a:ext cx="3698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" name="Equation" r:id="rId10" imgW="177480" imgH="177480" progId="Equation.3">
                  <p:embed/>
                </p:oleObj>
              </mc:Choice>
              <mc:Fallback>
                <p:oleObj name="Equation" r:id="rId10" imgW="177480" imgH="177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4070350"/>
                        <a:ext cx="3698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430831"/>
              </p:ext>
            </p:extLst>
          </p:nvPr>
        </p:nvGraphicFramePr>
        <p:xfrm>
          <a:off x="2468563" y="4603750"/>
          <a:ext cx="3175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" name="Equation" r:id="rId12" imgW="152280" imgH="228600" progId="Equation.3">
                  <p:embed/>
                </p:oleObj>
              </mc:Choice>
              <mc:Fallback>
                <p:oleObj name="Equation" r:id="rId12" imgW="15228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4603750"/>
                        <a:ext cx="3175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Text Box 14"/>
          <p:cNvSpPr txBox="1">
            <a:spLocks noChangeArrowheads="1"/>
          </p:cNvSpPr>
          <p:nvPr/>
        </p:nvSpPr>
        <p:spPr bwMode="auto">
          <a:xfrm>
            <a:off x="2973388" y="2895600"/>
            <a:ext cx="39027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weight assigned to term </a:t>
            </a:r>
            <a:r>
              <a:rPr lang="en-US" sz="1800" b="0" i="1">
                <a:solidFill>
                  <a:schemeClr val="bg2"/>
                </a:solidFill>
                <a:latin typeface="Gill Sans"/>
                <a:cs typeface="Gill Sans"/>
              </a:rPr>
              <a:t>i</a:t>
            </a:r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 in document </a:t>
            </a:r>
            <a:r>
              <a:rPr lang="en-US" sz="1800" b="0" i="1">
                <a:solidFill>
                  <a:schemeClr val="bg2"/>
                </a:solidFill>
                <a:latin typeface="Gill Sans"/>
                <a:cs typeface="Gill Sans"/>
              </a:rPr>
              <a:t>j</a:t>
            </a:r>
          </a:p>
        </p:txBody>
      </p:sp>
      <p:sp>
        <p:nvSpPr>
          <p:cNvPr id="2060" name="Text Box 16"/>
          <p:cNvSpPr txBox="1">
            <a:spLocks noChangeArrowheads="1"/>
          </p:cNvSpPr>
          <p:nvPr/>
        </p:nvSpPr>
        <p:spPr bwMode="auto">
          <a:xfrm>
            <a:off x="2973388" y="3505200"/>
            <a:ext cx="4533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number of occurrence of term </a:t>
            </a:r>
            <a:r>
              <a:rPr lang="en-US" sz="1800" b="0" i="1">
                <a:solidFill>
                  <a:schemeClr val="bg2"/>
                </a:solidFill>
                <a:latin typeface="Gill Sans"/>
                <a:cs typeface="Gill Sans"/>
              </a:rPr>
              <a:t>i</a:t>
            </a:r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 in document </a:t>
            </a:r>
            <a:r>
              <a:rPr lang="en-US" sz="1800" b="0" i="1">
                <a:solidFill>
                  <a:schemeClr val="bg2"/>
                </a:solidFill>
                <a:latin typeface="Gill Sans"/>
                <a:cs typeface="Gill Sans"/>
              </a:rPr>
              <a:t>j</a:t>
            </a:r>
          </a:p>
        </p:txBody>
      </p:sp>
      <p:sp>
        <p:nvSpPr>
          <p:cNvPr id="2061" name="Text Box 17"/>
          <p:cNvSpPr txBox="1">
            <a:spLocks noChangeArrowheads="1"/>
          </p:cNvSpPr>
          <p:nvPr/>
        </p:nvSpPr>
        <p:spPr bwMode="auto">
          <a:xfrm>
            <a:off x="2973388" y="4070350"/>
            <a:ext cx="4104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number of documents in entire collection</a:t>
            </a:r>
            <a:endParaRPr lang="en-US" sz="1800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2062" name="Text Box 18"/>
          <p:cNvSpPr txBox="1">
            <a:spLocks noChangeArrowheads="1"/>
          </p:cNvSpPr>
          <p:nvPr/>
        </p:nvSpPr>
        <p:spPr bwMode="auto">
          <a:xfrm>
            <a:off x="2973388" y="4648200"/>
            <a:ext cx="33853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number of documents with term </a:t>
            </a:r>
            <a:r>
              <a:rPr lang="en-US" sz="1800" b="0" i="1">
                <a:solidFill>
                  <a:schemeClr val="bg2"/>
                </a:solidFill>
                <a:latin typeface="Gill Sans"/>
                <a:cs typeface="Gill Sans"/>
              </a:rPr>
              <a:t>i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TF.IDF Term Weighting</a:t>
            </a:r>
          </a:p>
        </p:txBody>
      </p:sp>
    </p:spTree>
    <p:extLst>
      <p:ext uri="{BB962C8B-B14F-4D97-AF65-F5344CB8AC3E}">
        <p14:creationId xmlns:p14="http://schemas.microsoft.com/office/powerpoint/2010/main" val="1439077134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438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Look up postings lists corresponding to query terms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96287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Traverse postings for each query term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00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Store partial query-document scores in accumulators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0341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Select top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k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 results to return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Retrieval in a Nutshell</a:t>
            </a:r>
          </a:p>
        </p:txBody>
      </p:sp>
    </p:spTree>
    <p:extLst>
      <p:ext uri="{BB962C8B-B14F-4D97-AF65-F5344CB8AC3E}">
        <p14:creationId xmlns:p14="http://schemas.microsoft.com/office/powerpoint/2010/main" val="294666227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457200" y="762000"/>
            <a:ext cx="1940813" cy="490954"/>
            <a:chOff x="762000" y="1905000"/>
            <a:chExt cx="1940813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one fish, two fish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1</a:t>
              </a:r>
            </a:p>
          </p:txBody>
        </p:sp>
      </p:grpSp>
      <p:grpSp>
        <p:nvGrpSpPr>
          <p:cNvPr id="10" name="Group 32"/>
          <p:cNvGrpSpPr/>
          <p:nvPr/>
        </p:nvGrpSpPr>
        <p:grpSpPr>
          <a:xfrm>
            <a:off x="2474213" y="762000"/>
            <a:ext cx="1963255" cy="490954"/>
            <a:chOff x="762000" y="1905000"/>
            <a:chExt cx="1963255" cy="490954"/>
          </a:xfrm>
        </p:grpSpPr>
        <p:sp>
          <p:nvSpPr>
            <p:cNvPr id="11" name="TextBox 10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red fish, blue fish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2</a:t>
              </a:r>
            </a:p>
          </p:txBody>
        </p:sp>
      </p:grpSp>
      <p:grpSp>
        <p:nvGrpSpPr>
          <p:cNvPr id="13" name="Group 44"/>
          <p:cNvGrpSpPr/>
          <p:nvPr/>
        </p:nvGrpSpPr>
        <p:grpSpPr>
          <a:xfrm>
            <a:off x="4526771" y="762000"/>
            <a:ext cx="1528842" cy="490954"/>
            <a:chOff x="762000" y="1905000"/>
            <a:chExt cx="1528842" cy="490954"/>
          </a:xfrm>
        </p:grpSpPr>
        <p:sp>
          <p:nvSpPr>
            <p:cNvPr id="14" name="TextBox 13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cat in the hat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3</a:t>
              </a:r>
            </a:p>
          </p:txBody>
        </p:sp>
      </p:grp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2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57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grpSp>
        <p:nvGrpSpPr>
          <p:cNvPr id="60" name="Group 44"/>
          <p:cNvGrpSpPr/>
          <p:nvPr/>
        </p:nvGrpSpPr>
        <p:grpSpPr>
          <a:xfrm>
            <a:off x="6208013" y="762000"/>
            <a:ext cx="2255002" cy="490954"/>
            <a:chOff x="762000" y="1905000"/>
            <a:chExt cx="2255002" cy="490954"/>
          </a:xfrm>
        </p:grpSpPr>
        <p:sp>
          <p:nvSpPr>
            <p:cNvPr id="61" name="TextBox 60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green eggs and ham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4</a:t>
              </a:r>
            </a:p>
          </p:txBody>
        </p:sp>
      </p:grp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2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62400" y="21336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Indexing: building this structure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62400" y="2586335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Retrieval: manipulating this structure</a:t>
            </a:r>
          </a:p>
        </p:txBody>
      </p:sp>
    </p:spTree>
    <p:extLst>
      <p:ext uri="{BB962C8B-B14F-4D97-AF65-F5344CB8AC3E}">
        <p14:creationId xmlns:p14="http://schemas.microsoft.com/office/powerpoint/2010/main" val="917916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2480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grpSp>
        <p:nvGrpSpPr>
          <p:cNvPr id="18" name="Group 40"/>
          <p:cNvGrpSpPr/>
          <p:nvPr/>
        </p:nvGrpSpPr>
        <p:grpSpPr bwMode="ltGray">
          <a:xfrm>
            <a:off x="1752600" y="2480846"/>
            <a:ext cx="5419050" cy="338554"/>
            <a:chOff x="1752600" y="2176046"/>
            <a:chExt cx="5419050" cy="338554"/>
          </a:xfrm>
        </p:grpSpPr>
        <p:sp>
          <p:nvSpPr>
            <p:cNvPr id="6" name="Rectangle 5"/>
            <p:cNvSpPr/>
            <p:nvPr/>
          </p:nvSpPr>
          <p:spPr bwMode="ltGray">
            <a:xfrm>
              <a:off x="2209800" y="22098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 bwMode="ltGray">
            <a:xfrm>
              <a:off x="3048000" y="22098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3886200" y="22098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12" name="Rectangle 11"/>
            <p:cNvSpPr/>
            <p:nvPr/>
          </p:nvSpPr>
          <p:spPr bwMode="ltGray">
            <a:xfrm>
              <a:off x="4724400" y="22098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 bwMode="ltGray">
            <a:xfrm>
              <a:off x="5562600" y="22098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 bwMode="ltGray">
            <a:xfrm>
              <a:off x="6400800" y="22098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4" name="Rectangle 3"/>
            <p:cNvSpPr/>
            <p:nvPr/>
          </p:nvSpPr>
          <p:spPr bwMode="ltGray">
            <a:xfrm>
              <a:off x="1752600" y="22098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 bwMode="ltGray">
            <a:xfrm>
              <a:off x="2590800" y="22098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9</a:t>
              </a:r>
            </a:p>
          </p:txBody>
        </p:sp>
        <p:sp>
          <p:nvSpPr>
            <p:cNvPr id="9" name="Rectangle 8"/>
            <p:cNvSpPr/>
            <p:nvPr/>
          </p:nvSpPr>
          <p:spPr bwMode="ltGray">
            <a:xfrm>
              <a:off x="3429000" y="22098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21</a:t>
              </a:r>
            </a:p>
          </p:txBody>
        </p:sp>
        <p:sp>
          <p:nvSpPr>
            <p:cNvPr id="11" name="Rectangle 10"/>
            <p:cNvSpPr/>
            <p:nvPr/>
          </p:nvSpPr>
          <p:spPr bwMode="ltGray">
            <a:xfrm>
              <a:off x="4267200" y="22098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34</a:t>
              </a:r>
            </a:p>
          </p:txBody>
        </p:sp>
        <p:sp>
          <p:nvSpPr>
            <p:cNvPr id="13" name="Rectangle 12"/>
            <p:cNvSpPr/>
            <p:nvPr/>
          </p:nvSpPr>
          <p:spPr bwMode="ltGray">
            <a:xfrm>
              <a:off x="5105400" y="22098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>
                  <a:solidFill>
                    <a:schemeClr val="bg1"/>
                  </a:solidFill>
                  <a:latin typeface="Gill Sans"/>
                  <a:cs typeface="Gill Sans"/>
                </a:rPr>
                <a:t>35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" name="Rectangle 14"/>
            <p:cNvSpPr/>
            <p:nvPr/>
          </p:nvSpPr>
          <p:spPr bwMode="ltGray">
            <a:xfrm>
              <a:off x="5943600" y="22098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>
                  <a:solidFill>
                    <a:schemeClr val="bg1"/>
                  </a:solidFill>
                  <a:latin typeface="Gill Sans"/>
                  <a:cs typeface="Gill Sans"/>
                </a:rPr>
                <a:t>80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" name="TextBox 16"/>
            <p:cNvSpPr txBox="1"/>
            <p:nvPr/>
          </p:nvSpPr>
          <p:spPr bwMode="ltGray">
            <a:xfrm>
              <a:off x="6781800" y="217604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62000" y="2023646"/>
            <a:ext cx="53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grpSp>
        <p:nvGrpSpPr>
          <p:cNvPr id="20" name="Group 39"/>
          <p:cNvGrpSpPr/>
          <p:nvPr/>
        </p:nvGrpSpPr>
        <p:grpSpPr bwMode="ltGray">
          <a:xfrm>
            <a:off x="2590800" y="2023646"/>
            <a:ext cx="4580850" cy="338554"/>
            <a:chOff x="2590800" y="1718846"/>
            <a:chExt cx="4580850" cy="338554"/>
          </a:xfrm>
        </p:grpSpPr>
        <p:sp>
          <p:nvSpPr>
            <p:cNvPr id="22" name="Rectangle 21"/>
            <p:cNvSpPr/>
            <p:nvPr/>
          </p:nvSpPr>
          <p:spPr bwMode="ltGray">
            <a:xfrm>
              <a:off x="3048000" y="17526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24" name="Rectangle 23"/>
            <p:cNvSpPr/>
            <p:nvPr/>
          </p:nvSpPr>
          <p:spPr bwMode="ltGray">
            <a:xfrm>
              <a:off x="3886200" y="17526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8" name="Rectangle 27"/>
            <p:cNvSpPr/>
            <p:nvPr/>
          </p:nvSpPr>
          <p:spPr bwMode="ltGray">
            <a:xfrm>
              <a:off x="5562600" y="17526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 bwMode="ltGray">
            <a:xfrm>
              <a:off x="2590800" y="17526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 bwMode="ltGray">
            <a:xfrm>
              <a:off x="3429000" y="17526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21</a:t>
              </a:r>
            </a:p>
          </p:txBody>
        </p:sp>
        <p:sp>
          <p:nvSpPr>
            <p:cNvPr id="27" name="Rectangle 26"/>
            <p:cNvSpPr/>
            <p:nvPr/>
          </p:nvSpPr>
          <p:spPr bwMode="ltGray">
            <a:xfrm>
              <a:off x="5105400" y="17526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>
                  <a:solidFill>
                    <a:schemeClr val="bg1"/>
                  </a:solidFill>
                  <a:latin typeface="Gill Sans"/>
                  <a:cs typeface="Gill Sans"/>
                </a:rPr>
                <a:t>35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ltGray">
            <a:xfrm>
              <a:off x="6781800" y="171884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</a:p>
          </p:txBody>
        </p:sp>
      </p:grpSp>
      <p:sp>
        <p:nvSpPr>
          <p:cNvPr id="26" name="Down Arrow 25"/>
          <p:cNvSpPr/>
          <p:nvPr/>
        </p:nvSpPr>
        <p:spPr bwMode="auto">
          <a:xfrm rot="10800000">
            <a:off x="1981200" y="29717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9" name="Down Arrow 28"/>
          <p:cNvSpPr/>
          <p:nvPr/>
        </p:nvSpPr>
        <p:spPr bwMode="auto">
          <a:xfrm rot="10800000">
            <a:off x="2819401" y="29717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0" name="Down Arrow 29"/>
          <p:cNvSpPr/>
          <p:nvPr/>
        </p:nvSpPr>
        <p:spPr bwMode="auto">
          <a:xfrm rot="10800000">
            <a:off x="3657600" y="29717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2" name="Down Arrow 31"/>
          <p:cNvSpPr/>
          <p:nvPr/>
        </p:nvSpPr>
        <p:spPr bwMode="auto">
          <a:xfrm rot="10800000">
            <a:off x="4495801" y="29717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0800000">
            <a:off x="5334000" y="29717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0800000">
            <a:off x="6172200" y="29717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1676400" y="3810000"/>
            <a:ext cx="18288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Accumulators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(e.g. min heap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57600" y="3733800"/>
            <a:ext cx="2499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Gill Sans"/>
                <a:cs typeface="Gill Sans"/>
              </a:rPr>
              <a:t>Document score in top k?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10000" y="4038600"/>
            <a:ext cx="4377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Gill Sans"/>
                <a:cs typeface="Gill Sans"/>
              </a:rPr>
              <a:t>Yes</a:t>
            </a:r>
            <a:r>
              <a:rPr lang="en-US" sz="1400" b="0" dirty="0">
                <a:solidFill>
                  <a:srgbClr val="FF0000"/>
                </a:solidFill>
                <a:latin typeface="Gill Sans"/>
                <a:cs typeface="Gill Sans"/>
              </a:rPr>
              <a:t>: </a:t>
            </a:r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Insert document score, extract-min if heap too large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10000" y="4267200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Gill Sans"/>
                <a:cs typeface="Gill Sans"/>
              </a:rPr>
              <a:t>No</a:t>
            </a:r>
            <a:r>
              <a:rPr lang="en-US" sz="1400" b="0" dirty="0">
                <a:solidFill>
                  <a:srgbClr val="FF0000"/>
                </a:solidFill>
                <a:latin typeface="Gill Sans"/>
                <a:cs typeface="Gill Sans"/>
              </a:rPr>
              <a:t>: </a:t>
            </a:r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Do nothing</a:t>
            </a: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Retrieval: Document-at-a-Time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0" y="4953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Tradeoffs: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0" y="53340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Small memory footprint (good)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Skipping possible to avoid reading all postings (good)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More seeks and irregular data accesses (bad)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0" y="10476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Evaluate documents one at a time (score all query terms)</a:t>
            </a:r>
          </a:p>
        </p:txBody>
      </p:sp>
    </p:spTree>
    <p:extLst>
      <p:ext uri="{BB962C8B-B14F-4D97-AF65-F5344CB8AC3E}">
        <p14:creationId xmlns:p14="http://schemas.microsoft.com/office/powerpoint/2010/main" val="3404213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6" grpId="0" animBg="1"/>
      <p:bldP spid="26" grpId="1" animBg="1"/>
      <p:bldP spid="29" grpId="0" animBg="1"/>
      <p:bldP spid="29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6" grpId="0"/>
      <p:bldP spid="37" grpId="0"/>
      <p:bldP spid="38" grpId="0"/>
      <p:bldP spid="40" grpId="0"/>
      <p:bldP spid="41" grpId="0"/>
      <p:bldP spid="4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35476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grpSp>
        <p:nvGrpSpPr>
          <p:cNvPr id="18" name="Group 48"/>
          <p:cNvGrpSpPr/>
          <p:nvPr/>
        </p:nvGrpSpPr>
        <p:grpSpPr bwMode="ltGray">
          <a:xfrm>
            <a:off x="1752600" y="3547646"/>
            <a:ext cx="5419050" cy="338554"/>
            <a:chOff x="1752600" y="3395245"/>
            <a:chExt cx="5419050" cy="338554"/>
          </a:xfrm>
        </p:grpSpPr>
        <p:sp>
          <p:nvSpPr>
            <p:cNvPr id="6" name="Rectangle 5"/>
            <p:cNvSpPr/>
            <p:nvPr/>
          </p:nvSpPr>
          <p:spPr bwMode="ltGray">
            <a:xfrm>
              <a:off x="2209800" y="3428999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 bwMode="ltGray">
            <a:xfrm>
              <a:off x="3048000" y="3428999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3886200" y="3428999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12" name="Rectangle 11"/>
            <p:cNvSpPr/>
            <p:nvPr/>
          </p:nvSpPr>
          <p:spPr bwMode="ltGray">
            <a:xfrm>
              <a:off x="4724400" y="3428999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 bwMode="ltGray">
            <a:xfrm>
              <a:off x="5562600" y="3428999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 bwMode="ltGray">
            <a:xfrm>
              <a:off x="6400800" y="3428999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4" name="Rectangle 3"/>
            <p:cNvSpPr/>
            <p:nvPr/>
          </p:nvSpPr>
          <p:spPr bwMode="ltGray">
            <a:xfrm>
              <a:off x="1752600" y="3428999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 bwMode="ltGray">
            <a:xfrm>
              <a:off x="2590800" y="3428999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9</a:t>
              </a:r>
            </a:p>
          </p:txBody>
        </p:sp>
        <p:sp>
          <p:nvSpPr>
            <p:cNvPr id="9" name="Rectangle 8"/>
            <p:cNvSpPr/>
            <p:nvPr/>
          </p:nvSpPr>
          <p:spPr bwMode="ltGray">
            <a:xfrm>
              <a:off x="3429000" y="3428999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21</a:t>
              </a:r>
            </a:p>
          </p:txBody>
        </p:sp>
        <p:sp>
          <p:nvSpPr>
            <p:cNvPr id="11" name="Rectangle 10"/>
            <p:cNvSpPr/>
            <p:nvPr/>
          </p:nvSpPr>
          <p:spPr bwMode="ltGray">
            <a:xfrm>
              <a:off x="4267200" y="3428999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34</a:t>
              </a:r>
            </a:p>
          </p:txBody>
        </p:sp>
        <p:sp>
          <p:nvSpPr>
            <p:cNvPr id="13" name="Rectangle 12"/>
            <p:cNvSpPr/>
            <p:nvPr/>
          </p:nvSpPr>
          <p:spPr bwMode="ltGray">
            <a:xfrm>
              <a:off x="5105400" y="3428999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>
                  <a:solidFill>
                    <a:schemeClr val="bg1"/>
                  </a:solidFill>
                  <a:latin typeface="Gill Sans"/>
                  <a:cs typeface="Gill Sans"/>
                </a:rPr>
                <a:t>35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" name="Rectangle 14"/>
            <p:cNvSpPr/>
            <p:nvPr/>
          </p:nvSpPr>
          <p:spPr bwMode="ltGray">
            <a:xfrm>
              <a:off x="5943600" y="3428999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>
                  <a:solidFill>
                    <a:schemeClr val="bg1"/>
                  </a:solidFill>
                  <a:latin typeface="Gill Sans"/>
                  <a:cs typeface="Gill Sans"/>
                </a:rPr>
                <a:t>80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" name="TextBox 16"/>
            <p:cNvSpPr txBox="1"/>
            <p:nvPr/>
          </p:nvSpPr>
          <p:spPr bwMode="ltGray">
            <a:xfrm>
              <a:off x="6781800" y="3395245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62000" y="2286000"/>
            <a:ext cx="53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grpSp>
        <p:nvGrpSpPr>
          <p:cNvPr id="20" name="Group 47"/>
          <p:cNvGrpSpPr/>
          <p:nvPr/>
        </p:nvGrpSpPr>
        <p:grpSpPr bwMode="ltGray">
          <a:xfrm>
            <a:off x="1752600" y="2286000"/>
            <a:ext cx="2904450" cy="338554"/>
            <a:chOff x="1752600" y="2133599"/>
            <a:chExt cx="2904450" cy="338554"/>
          </a:xfrm>
        </p:grpSpPr>
        <p:sp>
          <p:nvSpPr>
            <p:cNvPr id="22" name="Rectangle 21"/>
            <p:cNvSpPr/>
            <p:nvPr/>
          </p:nvSpPr>
          <p:spPr bwMode="ltGray">
            <a:xfrm>
              <a:off x="2209800" y="2167353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24" name="Rectangle 23"/>
            <p:cNvSpPr/>
            <p:nvPr/>
          </p:nvSpPr>
          <p:spPr bwMode="ltGray">
            <a:xfrm>
              <a:off x="3048000" y="2167353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8" name="Rectangle 27"/>
            <p:cNvSpPr/>
            <p:nvPr/>
          </p:nvSpPr>
          <p:spPr bwMode="ltGray">
            <a:xfrm>
              <a:off x="3886200" y="2167353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 bwMode="ltGray">
            <a:xfrm>
              <a:off x="1752600" y="2167353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 bwMode="ltGray">
            <a:xfrm>
              <a:off x="2590800" y="2167353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21</a:t>
              </a:r>
            </a:p>
          </p:txBody>
        </p:sp>
        <p:sp>
          <p:nvSpPr>
            <p:cNvPr id="27" name="Rectangle 26"/>
            <p:cNvSpPr/>
            <p:nvPr/>
          </p:nvSpPr>
          <p:spPr bwMode="ltGray">
            <a:xfrm>
              <a:off x="3429000" y="2167353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>
                  <a:solidFill>
                    <a:schemeClr val="bg1"/>
                  </a:solidFill>
                  <a:latin typeface="Gill Sans"/>
                  <a:cs typeface="Gill Sans"/>
                </a:rPr>
                <a:t>35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ltGray">
            <a:xfrm>
              <a:off x="4267200" y="213359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</a:p>
          </p:txBody>
        </p:sp>
      </p:grpSp>
      <p:sp>
        <p:nvSpPr>
          <p:cNvPr id="32" name="Rounded Rectangle 31"/>
          <p:cNvSpPr/>
          <p:nvPr/>
        </p:nvSpPr>
        <p:spPr bwMode="auto">
          <a:xfrm>
            <a:off x="7047856" y="2438401"/>
            <a:ext cx="173736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Accumulators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(e.g.,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 hash)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0800000">
            <a:off x="1981200" y="40385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4400" y="2688224"/>
            <a:ext cx="2132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Score</a:t>
            </a:r>
            <a:r>
              <a:rPr lang="en-US" b="0" baseline="-25000" dirty="0">
                <a:solidFill>
                  <a:schemeClr val="bg1"/>
                </a:solidFill>
                <a:latin typeface="Gill Sans"/>
                <a:cs typeface="Gill Sans"/>
              </a:rPr>
              <a:t>{q=x}</a:t>
            </a: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(doc n) = s</a:t>
            </a:r>
          </a:p>
        </p:txBody>
      </p:sp>
      <p:sp>
        <p:nvSpPr>
          <p:cNvPr id="40" name="Down Arrow 39"/>
          <p:cNvSpPr/>
          <p:nvPr/>
        </p:nvSpPr>
        <p:spPr bwMode="auto">
          <a:xfrm rot="10800000">
            <a:off x="2819400" y="40386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1" name="Down Arrow 40"/>
          <p:cNvSpPr/>
          <p:nvPr/>
        </p:nvSpPr>
        <p:spPr bwMode="auto">
          <a:xfrm rot="10800000">
            <a:off x="3657600" y="40386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2" name="Down Arrow 41"/>
          <p:cNvSpPr/>
          <p:nvPr/>
        </p:nvSpPr>
        <p:spPr bwMode="auto">
          <a:xfrm rot="10800000">
            <a:off x="4495800" y="40386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3" name="Down Arrow 42"/>
          <p:cNvSpPr/>
          <p:nvPr/>
        </p:nvSpPr>
        <p:spPr bwMode="auto">
          <a:xfrm rot="10800000">
            <a:off x="5334000" y="40386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4" name="Down Arrow 43"/>
          <p:cNvSpPr/>
          <p:nvPr/>
        </p:nvSpPr>
        <p:spPr bwMode="auto">
          <a:xfrm rot="10800000">
            <a:off x="6172200" y="40386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5" name="Down Arrow 44"/>
          <p:cNvSpPr/>
          <p:nvPr/>
        </p:nvSpPr>
        <p:spPr bwMode="auto">
          <a:xfrm rot="10800000">
            <a:off x="1981201" y="28193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0800000">
            <a:off x="2819401" y="28194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7" name="Down Arrow 46"/>
          <p:cNvSpPr/>
          <p:nvPr/>
        </p:nvSpPr>
        <p:spPr bwMode="auto">
          <a:xfrm rot="10800000">
            <a:off x="3657601" y="28194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Retrieval: Term-At-A-Time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0" y="4953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Tradeoffs: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0" y="5334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Early termination heuristics (good)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Large memory footprint (bad), but filtering heuristics possible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0" y="10476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Evaluate documents one query term at 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0" y="14286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Usually, starting from most rare term (often with </a:t>
            </a:r>
            <a:r>
              <a:rPr lang="en-US" sz="2000" b="0" i="1" kern="0" dirty="0" err="1">
                <a:solidFill>
                  <a:srgbClr val="0070C0"/>
                </a:solidFill>
                <a:latin typeface="Gill Sans"/>
                <a:cs typeface="Gill Sans"/>
              </a:rPr>
              <a:t>tf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-sorted postings)</a:t>
            </a:r>
          </a:p>
        </p:txBody>
      </p:sp>
    </p:spTree>
    <p:extLst>
      <p:ext uri="{BB962C8B-B14F-4D97-AF65-F5344CB8AC3E}">
        <p14:creationId xmlns:p14="http://schemas.microsoft.com/office/powerpoint/2010/main" val="4263337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32" grpId="0" animBg="1"/>
      <p:bldP spid="33" grpId="0" animBg="1"/>
      <p:bldP spid="33" grpId="1" animBg="1"/>
      <p:bldP spid="34" grpId="0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/>
      <p:bldP spid="49" grpId="0"/>
      <p:bldP spid="51" grpId="0"/>
      <p:bldP spid="5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7"/>
          <p:cNvSpPr>
            <a:spLocks noChangeArrowheads="1"/>
          </p:cNvSpPr>
          <p:nvPr/>
        </p:nvSpPr>
        <p:spPr bwMode="auto">
          <a:xfrm>
            <a:off x="7973568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0" name="Rectangle 6"/>
          <p:cNvSpPr>
            <a:spLocks noChangeArrowheads="1"/>
          </p:cNvSpPr>
          <p:nvPr/>
        </p:nvSpPr>
        <p:spPr bwMode="auto">
          <a:xfrm>
            <a:off x="7239000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1" name="Rectangle 7"/>
          <p:cNvSpPr>
            <a:spLocks noChangeArrowheads="1"/>
          </p:cNvSpPr>
          <p:nvPr/>
        </p:nvSpPr>
        <p:spPr bwMode="auto">
          <a:xfrm>
            <a:off x="7239000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2" name="Rectangle 8"/>
          <p:cNvSpPr>
            <a:spLocks noChangeArrowheads="1"/>
          </p:cNvSpPr>
          <p:nvPr/>
        </p:nvSpPr>
        <p:spPr bwMode="auto">
          <a:xfrm>
            <a:off x="72390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3" name="Rectangle 10"/>
          <p:cNvSpPr>
            <a:spLocks noChangeArrowheads="1"/>
          </p:cNvSpPr>
          <p:nvPr/>
        </p:nvSpPr>
        <p:spPr bwMode="auto">
          <a:xfrm>
            <a:off x="7239000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4" name="Rectangle 16"/>
          <p:cNvSpPr>
            <a:spLocks noChangeArrowheads="1"/>
          </p:cNvSpPr>
          <p:nvPr/>
        </p:nvSpPr>
        <p:spPr bwMode="auto">
          <a:xfrm>
            <a:off x="7239000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5" name="Rectangle 18"/>
          <p:cNvSpPr>
            <a:spLocks noChangeArrowheads="1"/>
          </p:cNvSpPr>
          <p:nvPr/>
        </p:nvSpPr>
        <p:spPr bwMode="auto">
          <a:xfrm>
            <a:off x="7239000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6" name="Rectangle 19"/>
          <p:cNvSpPr>
            <a:spLocks noChangeArrowheads="1"/>
          </p:cNvSpPr>
          <p:nvPr/>
        </p:nvSpPr>
        <p:spPr bwMode="auto">
          <a:xfrm>
            <a:off x="7239000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7" name="Rectangle 34"/>
          <p:cNvSpPr>
            <a:spLocks noChangeArrowheads="1"/>
          </p:cNvSpPr>
          <p:nvPr/>
        </p:nvSpPr>
        <p:spPr bwMode="auto">
          <a:xfrm>
            <a:off x="7239000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7239000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9" name="Rectangle 34"/>
          <p:cNvSpPr>
            <a:spLocks noChangeArrowheads="1"/>
          </p:cNvSpPr>
          <p:nvPr/>
        </p:nvSpPr>
        <p:spPr bwMode="auto">
          <a:xfrm>
            <a:off x="7246938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0" name="Rectangle 85"/>
          <p:cNvSpPr>
            <a:spLocks noChangeArrowheads="1"/>
          </p:cNvSpPr>
          <p:nvPr/>
        </p:nvSpPr>
        <p:spPr bwMode="auto">
          <a:xfrm>
            <a:off x="3265488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1" name="Rectangle 86"/>
          <p:cNvSpPr>
            <a:spLocks noChangeArrowheads="1"/>
          </p:cNvSpPr>
          <p:nvPr/>
        </p:nvSpPr>
        <p:spPr bwMode="auto">
          <a:xfrm>
            <a:off x="3265488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2" name="Rectangle 87"/>
          <p:cNvSpPr>
            <a:spLocks noChangeArrowheads="1"/>
          </p:cNvSpPr>
          <p:nvPr/>
        </p:nvSpPr>
        <p:spPr bwMode="auto">
          <a:xfrm>
            <a:off x="3265488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3" name="Rectangle 88"/>
          <p:cNvSpPr>
            <a:spLocks noChangeArrowheads="1"/>
          </p:cNvSpPr>
          <p:nvPr/>
        </p:nvSpPr>
        <p:spPr bwMode="auto">
          <a:xfrm>
            <a:off x="3265488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4" name="Rectangle 89"/>
          <p:cNvSpPr>
            <a:spLocks noChangeArrowheads="1"/>
          </p:cNvSpPr>
          <p:nvPr/>
        </p:nvSpPr>
        <p:spPr bwMode="auto">
          <a:xfrm>
            <a:off x="3265488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5" name="Rectangle 90"/>
          <p:cNvSpPr>
            <a:spLocks noChangeArrowheads="1"/>
          </p:cNvSpPr>
          <p:nvPr/>
        </p:nvSpPr>
        <p:spPr bwMode="auto">
          <a:xfrm>
            <a:off x="3265488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6" name="Rectangle 91"/>
          <p:cNvSpPr>
            <a:spLocks noChangeArrowheads="1"/>
          </p:cNvSpPr>
          <p:nvPr/>
        </p:nvSpPr>
        <p:spPr bwMode="auto">
          <a:xfrm>
            <a:off x="3265488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57" name="Rectangle 92"/>
          <p:cNvSpPr>
            <a:spLocks noChangeArrowheads="1"/>
          </p:cNvSpPr>
          <p:nvPr/>
        </p:nvSpPr>
        <p:spPr bwMode="auto">
          <a:xfrm>
            <a:off x="3265488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9" name="Text Box 101"/>
          <p:cNvSpPr txBox="1">
            <a:spLocks noChangeArrowheads="1"/>
          </p:cNvSpPr>
          <p:nvPr/>
        </p:nvSpPr>
        <p:spPr bwMode="auto">
          <a:xfrm>
            <a:off x="3200400" y="1828800"/>
            <a:ext cx="397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black">
          <a:xfrm>
            <a:off x="6501606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0" name="Rectangle 86"/>
          <p:cNvSpPr>
            <a:spLocks noChangeArrowheads="1"/>
          </p:cNvSpPr>
          <p:nvPr/>
        </p:nvSpPr>
        <p:spPr bwMode="black">
          <a:xfrm>
            <a:off x="6501606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1" name="Rectangle 87"/>
          <p:cNvSpPr>
            <a:spLocks noChangeArrowheads="1"/>
          </p:cNvSpPr>
          <p:nvPr/>
        </p:nvSpPr>
        <p:spPr bwMode="black">
          <a:xfrm>
            <a:off x="6501606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2" name="Rectangle 88"/>
          <p:cNvSpPr>
            <a:spLocks noChangeArrowheads="1"/>
          </p:cNvSpPr>
          <p:nvPr/>
        </p:nvSpPr>
        <p:spPr bwMode="black">
          <a:xfrm>
            <a:off x="6501606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3" name="Rectangle 89"/>
          <p:cNvSpPr>
            <a:spLocks noChangeArrowheads="1"/>
          </p:cNvSpPr>
          <p:nvPr/>
        </p:nvSpPr>
        <p:spPr bwMode="black">
          <a:xfrm>
            <a:off x="6501606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4" name="Rectangle 90"/>
          <p:cNvSpPr>
            <a:spLocks noChangeArrowheads="1"/>
          </p:cNvSpPr>
          <p:nvPr/>
        </p:nvSpPr>
        <p:spPr bwMode="black">
          <a:xfrm>
            <a:off x="6501606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5" name="Rectangle 91"/>
          <p:cNvSpPr>
            <a:spLocks noChangeArrowheads="1"/>
          </p:cNvSpPr>
          <p:nvPr/>
        </p:nvSpPr>
        <p:spPr bwMode="black">
          <a:xfrm>
            <a:off x="6501606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black">
          <a:xfrm>
            <a:off x="6501606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5194299" y="2232025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5194299" y="2611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5194299" y="2992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5194299" y="337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5194299" y="375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5194299" y="4135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5194299" y="4516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5194299" y="4897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cxnSp>
        <p:nvCxnSpPr>
          <p:cNvPr id="103" name="Straight Arrow Connector 227"/>
          <p:cNvCxnSpPr>
            <a:cxnSpLocks noChangeShapeType="1"/>
            <a:stCxn id="87" idx="3"/>
            <a:endCxn id="79" idx="1"/>
          </p:cNvCxnSpPr>
          <p:nvPr/>
        </p:nvCxnSpPr>
        <p:spPr bwMode="auto">
          <a:xfrm flipV="1">
            <a:off x="6345237" y="2381456"/>
            <a:ext cx="156369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" name="Straight Arrow Connector 228"/>
          <p:cNvCxnSpPr>
            <a:cxnSpLocks noChangeShapeType="1"/>
            <a:stCxn id="79" idx="3"/>
            <a:endCxn id="163" idx="1"/>
          </p:cNvCxnSpPr>
          <p:nvPr/>
        </p:nvCxnSpPr>
        <p:spPr bwMode="auto">
          <a:xfrm>
            <a:off x="6783736" y="2381456"/>
            <a:ext cx="169165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231"/>
          <p:cNvCxnSpPr>
            <a:cxnSpLocks noChangeShapeType="1"/>
            <a:stCxn id="88" idx="3"/>
            <a:endCxn id="80" idx="1"/>
          </p:cNvCxnSpPr>
          <p:nvPr/>
        </p:nvCxnSpPr>
        <p:spPr bwMode="auto">
          <a:xfrm>
            <a:off x="6345237" y="2761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6" name="Straight Arrow Connector 232"/>
          <p:cNvCxnSpPr>
            <a:cxnSpLocks noChangeShapeType="1"/>
            <a:stCxn id="80" idx="3"/>
            <a:endCxn id="157" idx="1"/>
          </p:cNvCxnSpPr>
          <p:nvPr/>
        </p:nvCxnSpPr>
        <p:spPr bwMode="auto">
          <a:xfrm flipV="1">
            <a:off x="6783736" y="2761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233"/>
          <p:cNvCxnSpPr>
            <a:cxnSpLocks noChangeShapeType="1"/>
            <a:stCxn id="89" idx="3"/>
            <a:endCxn id="81" idx="1"/>
          </p:cNvCxnSpPr>
          <p:nvPr/>
        </p:nvCxnSpPr>
        <p:spPr bwMode="auto">
          <a:xfrm>
            <a:off x="6345237" y="3142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234"/>
          <p:cNvCxnSpPr>
            <a:cxnSpLocks noChangeShapeType="1"/>
            <a:stCxn id="81" idx="3"/>
            <a:endCxn id="158" idx="1"/>
          </p:cNvCxnSpPr>
          <p:nvPr/>
        </p:nvCxnSpPr>
        <p:spPr bwMode="auto">
          <a:xfrm flipV="1">
            <a:off x="6783736" y="3142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235"/>
          <p:cNvCxnSpPr>
            <a:cxnSpLocks noChangeShapeType="1"/>
            <a:stCxn id="90" idx="3"/>
            <a:endCxn id="85" idx="1"/>
          </p:cNvCxnSpPr>
          <p:nvPr/>
        </p:nvCxnSpPr>
        <p:spPr bwMode="auto">
          <a:xfrm flipV="1">
            <a:off x="6345237" y="3524456"/>
            <a:ext cx="156369" cy="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236"/>
          <p:cNvCxnSpPr>
            <a:cxnSpLocks noChangeShapeType="1"/>
            <a:stCxn id="85" idx="3"/>
            <a:endCxn id="159" idx="1"/>
          </p:cNvCxnSpPr>
          <p:nvPr/>
        </p:nvCxnSpPr>
        <p:spPr bwMode="auto">
          <a:xfrm>
            <a:off x="6783736" y="3524456"/>
            <a:ext cx="169165" cy="58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237"/>
          <p:cNvCxnSpPr>
            <a:cxnSpLocks noChangeShapeType="1"/>
            <a:stCxn id="91" idx="3"/>
            <a:endCxn id="83" idx="1"/>
          </p:cNvCxnSpPr>
          <p:nvPr/>
        </p:nvCxnSpPr>
        <p:spPr bwMode="auto">
          <a:xfrm>
            <a:off x="6345237" y="3904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2" name="Straight Arrow Connector 238"/>
          <p:cNvCxnSpPr>
            <a:cxnSpLocks noChangeShapeType="1"/>
            <a:stCxn id="83" idx="3"/>
            <a:endCxn id="161" idx="1"/>
          </p:cNvCxnSpPr>
          <p:nvPr/>
        </p:nvCxnSpPr>
        <p:spPr bwMode="auto">
          <a:xfrm flipV="1">
            <a:off x="6783736" y="3904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3" name="Straight Arrow Connector 239"/>
          <p:cNvCxnSpPr>
            <a:cxnSpLocks noChangeShapeType="1"/>
            <a:stCxn id="92" idx="3"/>
            <a:endCxn id="84" idx="1"/>
          </p:cNvCxnSpPr>
          <p:nvPr/>
        </p:nvCxnSpPr>
        <p:spPr bwMode="auto">
          <a:xfrm>
            <a:off x="6345237" y="4285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4" name="Straight Arrow Connector 240"/>
          <p:cNvCxnSpPr>
            <a:cxnSpLocks noChangeShapeType="1"/>
            <a:stCxn id="84" idx="3"/>
            <a:endCxn id="160" idx="1"/>
          </p:cNvCxnSpPr>
          <p:nvPr/>
        </p:nvCxnSpPr>
        <p:spPr bwMode="auto">
          <a:xfrm flipV="1">
            <a:off x="6783736" y="4285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241"/>
          <p:cNvCxnSpPr>
            <a:cxnSpLocks noChangeShapeType="1"/>
            <a:stCxn id="93" idx="3"/>
            <a:endCxn id="82" idx="1"/>
          </p:cNvCxnSpPr>
          <p:nvPr/>
        </p:nvCxnSpPr>
        <p:spPr bwMode="auto">
          <a:xfrm>
            <a:off x="6345237" y="4666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6" name="Straight Arrow Connector 242"/>
          <p:cNvCxnSpPr>
            <a:cxnSpLocks noChangeShapeType="1"/>
            <a:stCxn id="82" idx="3"/>
            <a:endCxn id="162" idx="1"/>
          </p:cNvCxnSpPr>
          <p:nvPr/>
        </p:nvCxnSpPr>
        <p:spPr bwMode="auto">
          <a:xfrm flipV="1">
            <a:off x="6783736" y="4666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243"/>
          <p:cNvCxnSpPr>
            <a:cxnSpLocks noChangeShapeType="1"/>
            <a:stCxn id="94" idx="3"/>
            <a:endCxn id="86" idx="1"/>
          </p:cNvCxnSpPr>
          <p:nvPr/>
        </p:nvCxnSpPr>
        <p:spPr bwMode="auto">
          <a:xfrm>
            <a:off x="6345237" y="5047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8" name="Straight Arrow Connector 244"/>
          <p:cNvCxnSpPr>
            <a:cxnSpLocks noChangeShapeType="1"/>
            <a:stCxn id="86" idx="3"/>
            <a:endCxn id="164" idx="1"/>
          </p:cNvCxnSpPr>
          <p:nvPr/>
        </p:nvCxnSpPr>
        <p:spPr bwMode="auto">
          <a:xfrm flipV="1">
            <a:off x="6783736" y="5047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19" name="Right Arrow 245"/>
          <p:cNvSpPr>
            <a:spLocks noChangeArrowheads="1"/>
          </p:cNvSpPr>
          <p:nvPr/>
        </p:nvSpPr>
        <p:spPr bwMode="auto">
          <a:xfrm>
            <a:off x="3886200" y="375285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7" name="Rectangle 92"/>
          <p:cNvSpPr>
            <a:spLocks noChangeArrowheads="1"/>
          </p:cNvSpPr>
          <p:nvPr/>
        </p:nvSpPr>
        <p:spPr bwMode="auto">
          <a:xfrm>
            <a:off x="3265488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28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3" name="Rectangle 92"/>
          <p:cNvSpPr>
            <a:spLocks noChangeArrowheads="1"/>
          </p:cNvSpPr>
          <p:nvPr/>
        </p:nvSpPr>
        <p:spPr bwMode="auto">
          <a:xfrm>
            <a:off x="3265488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4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137" name="Rectangle 92"/>
          <p:cNvSpPr>
            <a:spLocks noChangeArrowheads="1"/>
          </p:cNvSpPr>
          <p:nvPr/>
        </p:nvSpPr>
        <p:spPr bwMode="black">
          <a:xfrm>
            <a:off x="6501606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5194299" y="5278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</a:p>
        </p:txBody>
      </p:sp>
      <p:cxnSp>
        <p:nvCxnSpPr>
          <p:cNvPr id="139" name="Straight Arrow Connector 243"/>
          <p:cNvCxnSpPr>
            <a:cxnSpLocks noChangeShapeType="1"/>
            <a:stCxn id="138" idx="3"/>
            <a:endCxn id="137" idx="1"/>
          </p:cNvCxnSpPr>
          <p:nvPr/>
        </p:nvCxnSpPr>
        <p:spPr bwMode="auto">
          <a:xfrm>
            <a:off x="6345237" y="5428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0" name="Straight Arrow Connector 244"/>
          <p:cNvCxnSpPr>
            <a:cxnSpLocks noChangeShapeType="1"/>
            <a:stCxn id="137" idx="3"/>
            <a:endCxn id="166" idx="1"/>
          </p:cNvCxnSpPr>
          <p:nvPr/>
        </p:nvCxnSpPr>
        <p:spPr bwMode="auto">
          <a:xfrm flipV="1">
            <a:off x="6783736" y="5428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2" name="Rectangle 92"/>
          <p:cNvSpPr>
            <a:spLocks noChangeArrowheads="1"/>
          </p:cNvSpPr>
          <p:nvPr/>
        </p:nvSpPr>
        <p:spPr bwMode="black">
          <a:xfrm>
            <a:off x="6501606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43" name="Rectangle 19"/>
          <p:cNvSpPr>
            <a:spLocks noChangeArrowheads="1"/>
          </p:cNvSpPr>
          <p:nvPr/>
        </p:nvSpPr>
        <p:spPr bwMode="auto">
          <a:xfrm>
            <a:off x="5202237" y="5659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cxnSp>
        <p:nvCxnSpPr>
          <p:cNvPr id="144" name="Straight Arrow Connector 243"/>
          <p:cNvCxnSpPr>
            <a:cxnSpLocks noChangeShapeType="1"/>
            <a:stCxn id="143" idx="3"/>
            <a:endCxn id="142" idx="1"/>
          </p:cNvCxnSpPr>
          <p:nvPr/>
        </p:nvCxnSpPr>
        <p:spPr bwMode="auto">
          <a:xfrm>
            <a:off x="6353175" y="5809457"/>
            <a:ext cx="14843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5" name="Straight Arrow Connector 244"/>
          <p:cNvCxnSpPr>
            <a:cxnSpLocks noChangeShapeType="1"/>
            <a:stCxn id="142" idx="3"/>
            <a:endCxn id="167" idx="1"/>
          </p:cNvCxnSpPr>
          <p:nvPr/>
        </p:nvCxnSpPr>
        <p:spPr bwMode="auto">
          <a:xfrm flipV="1">
            <a:off x="6783736" y="5809457"/>
            <a:ext cx="177103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7" name="Rectangle 6"/>
          <p:cNvSpPr>
            <a:spLocks noChangeArrowheads="1"/>
          </p:cNvSpPr>
          <p:nvPr/>
        </p:nvSpPr>
        <p:spPr bwMode="auto">
          <a:xfrm>
            <a:off x="6952901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158" name="Rectangle 7"/>
          <p:cNvSpPr>
            <a:spLocks noChangeArrowheads="1"/>
          </p:cNvSpPr>
          <p:nvPr/>
        </p:nvSpPr>
        <p:spPr bwMode="auto">
          <a:xfrm>
            <a:off x="6952901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59" name="Rectangle 8"/>
          <p:cNvSpPr>
            <a:spLocks noChangeArrowheads="1"/>
          </p:cNvSpPr>
          <p:nvPr/>
        </p:nvSpPr>
        <p:spPr bwMode="auto">
          <a:xfrm>
            <a:off x="6952901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60" name="Rectangle 10"/>
          <p:cNvSpPr>
            <a:spLocks noChangeArrowheads="1"/>
          </p:cNvSpPr>
          <p:nvPr/>
        </p:nvSpPr>
        <p:spPr bwMode="auto">
          <a:xfrm>
            <a:off x="6952901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61" name="Rectangle 16"/>
          <p:cNvSpPr>
            <a:spLocks noChangeArrowheads="1"/>
          </p:cNvSpPr>
          <p:nvPr/>
        </p:nvSpPr>
        <p:spPr bwMode="auto">
          <a:xfrm>
            <a:off x="6952901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62" name="Rectangle 18"/>
          <p:cNvSpPr>
            <a:spLocks noChangeArrowheads="1"/>
          </p:cNvSpPr>
          <p:nvPr/>
        </p:nvSpPr>
        <p:spPr bwMode="auto">
          <a:xfrm>
            <a:off x="6952901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163" name="Rectangle 19"/>
          <p:cNvSpPr>
            <a:spLocks noChangeArrowheads="1"/>
          </p:cNvSpPr>
          <p:nvPr/>
        </p:nvSpPr>
        <p:spPr bwMode="auto">
          <a:xfrm>
            <a:off x="6952901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4" name="Rectangle 34"/>
          <p:cNvSpPr>
            <a:spLocks noChangeArrowheads="1"/>
          </p:cNvSpPr>
          <p:nvPr/>
        </p:nvSpPr>
        <p:spPr bwMode="auto">
          <a:xfrm>
            <a:off x="6952901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6962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6" name="Rectangle 34"/>
          <p:cNvSpPr>
            <a:spLocks noChangeArrowheads="1"/>
          </p:cNvSpPr>
          <p:nvPr/>
        </p:nvSpPr>
        <p:spPr bwMode="auto">
          <a:xfrm>
            <a:off x="6952901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7" name="Rectangle 34"/>
          <p:cNvSpPr>
            <a:spLocks noChangeArrowheads="1"/>
          </p:cNvSpPr>
          <p:nvPr/>
        </p:nvSpPr>
        <p:spPr bwMode="auto">
          <a:xfrm>
            <a:off x="6960839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cxnSp>
        <p:nvCxnSpPr>
          <p:cNvPr id="194" name="Straight Arrow Connector 236"/>
          <p:cNvCxnSpPr>
            <a:cxnSpLocks noChangeShapeType="1"/>
            <a:stCxn id="182" idx="3"/>
            <a:endCxn id="165" idx="1"/>
          </p:cNvCxnSpPr>
          <p:nvPr/>
        </p:nvCxnSpPr>
        <p:spPr bwMode="auto">
          <a:xfrm>
            <a:off x="7523163" y="3525045"/>
            <a:ext cx="1730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76" name="Text Box 99"/>
          <p:cNvSpPr txBox="1">
            <a:spLocks noChangeArrowheads="1"/>
          </p:cNvSpPr>
          <p:nvPr/>
        </p:nvSpPr>
        <p:spPr bwMode="auto">
          <a:xfrm>
            <a:off x="2447925" y="1524000"/>
            <a:ext cx="358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tf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Why store </a:t>
            </a:r>
            <a:r>
              <a:rPr lang="en-US" sz="3600" b="0" i="1" kern="0" dirty="0" err="1">
                <a:solidFill>
                  <a:srgbClr val="000000"/>
                </a:solidFill>
                <a:latin typeface="Gill Sans"/>
                <a:cs typeface="Gill Sans"/>
              </a:rPr>
              <a:t>df</a:t>
            </a: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 as part of postings?</a:t>
            </a:r>
          </a:p>
        </p:txBody>
      </p:sp>
    </p:spTree>
    <p:extLst>
      <p:ext uri="{BB962C8B-B14F-4D97-AF65-F5344CB8AC3E}">
        <p14:creationId xmlns:p14="http://schemas.microsoft.com/office/powerpoint/2010/main" val="19537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19" grpId="0" animBg="1"/>
      <p:bldP spid="137" grpId="0" animBg="1"/>
      <p:bldP spid="138" grpId="0" animBg="1"/>
      <p:bldP spid="142" grpId="0" animBg="1"/>
      <p:bldP spid="143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3124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Assume everything fits in memory on a single machine…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915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Okay, let’s relax this assumption now</a:t>
            </a:r>
          </a:p>
        </p:txBody>
      </p:sp>
    </p:spTree>
    <p:extLst>
      <p:ext uri="{BB962C8B-B14F-4D97-AF65-F5344CB8AC3E}">
        <p14:creationId xmlns:p14="http://schemas.microsoft.com/office/powerpoint/2010/main" val="3325699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9800" y="6324600"/>
            <a:ext cx="3001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The rest is just details!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438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Partitioning (for scalability)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96287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Replication (for redundancy)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00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Caching (for speed)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0341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Routing (for load balancing)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Important Ideas</a:t>
            </a:r>
          </a:p>
        </p:txBody>
      </p:sp>
    </p:spTree>
    <p:extLst>
      <p:ext uri="{BB962C8B-B14F-4D97-AF65-F5344CB8AC3E}">
        <p14:creationId xmlns:p14="http://schemas.microsoft.com/office/powerpoint/2010/main" val="15147662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990600" y="2590800"/>
            <a:ext cx="2743200" cy="274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837710" y="3569732"/>
            <a:ext cx="381000" cy="274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380510" y="1664732"/>
            <a:ext cx="2743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380510" y="2121932"/>
            <a:ext cx="2743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380510" y="2807732"/>
            <a:ext cx="2743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67060" y="242673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371110" y="3569732"/>
            <a:ext cx="381000" cy="274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285510" y="3569732"/>
            <a:ext cx="381000" cy="274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200" y="38100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ill Sans"/>
                <a:cs typeface="Gill Sans"/>
              </a:rPr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86000" y="2057400"/>
            <a:ext cx="437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23710" y="1600200"/>
            <a:ext cx="45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T</a:t>
            </a:r>
            <a:r>
              <a:rPr lang="en-US" sz="1800" baseline="-2500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23710" y="2057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T</a:t>
            </a:r>
            <a:r>
              <a:rPr lang="en-US" sz="1800" baseline="-2500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23710" y="2743200"/>
            <a:ext cx="45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T</a:t>
            </a:r>
            <a:r>
              <a:rPr lang="en-US" sz="1800" baseline="-2500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53132" y="1219200"/>
            <a:ext cx="37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  <a:endParaRPr lang="en-US" sz="1800" baseline="-25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42710" y="4636532"/>
            <a:ext cx="36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T</a:t>
            </a:r>
            <a:endParaRPr lang="en-US" sz="1800" baseline="-25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19460" y="46482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37710" y="6336268"/>
            <a:ext cx="4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  <a:r>
              <a:rPr lang="en-US" sz="1800" baseline="-2500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71110" y="63246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  <a:r>
              <a:rPr lang="en-US" sz="1800" baseline="-2500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85510" y="6324600"/>
            <a:ext cx="4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  <a:r>
              <a:rPr lang="en-US" sz="1800" baseline="-2500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2" name="Right Arrow 41"/>
          <p:cNvSpPr/>
          <p:nvPr/>
        </p:nvSpPr>
        <p:spPr bwMode="auto">
          <a:xfrm rot="19800000">
            <a:off x="4302179" y="3105221"/>
            <a:ext cx="615351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4" name="Right Arrow 43"/>
          <p:cNvSpPr/>
          <p:nvPr/>
        </p:nvSpPr>
        <p:spPr bwMode="auto">
          <a:xfrm rot="1800000" flipV="1">
            <a:off x="4302180" y="3905179"/>
            <a:ext cx="615351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86200" y="238702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Term </a:t>
            </a:r>
            <a:b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Partitioning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86200" y="436822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Document</a:t>
            </a:r>
            <a:b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Partitioning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Term vs. Document Partitioning</a:t>
            </a:r>
          </a:p>
        </p:txBody>
      </p:sp>
    </p:spTree>
    <p:extLst>
      <p:ext uri="{BB962C8B-B14F-4D97-AF65-F5344CB8AC3E}">
        <p14:creationId xmlns:p14="http://schemas.microsoft.com/office/powerpoint/2010/main" val="1573455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6" grpId="0" animBg="1"/>
      <p:bldP spid="27" grpId="0" animBg="1"/>
      <p:bldP spid="28" grpId="0"/>
      <p:bldP spid="29" grpId="0" animBg="1"/>
      <p:bldP spid="30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4" grpId="0" animBg="1"/>
      <p:bldP spid="45" grpId="0"/>
      <p:bldP spid="4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1524000" y="2286000"/>
            <a:ext cx="5562600" cy="4114800"/>
          </a:xfrm>
          <a:prstGeom prst="roundRect">
            <a:avLst>
              <a:gd name="adj" fmla="val 10303"/>
            </a:avLst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57400" y="2362200"/>
            <a:ext cx="4419600" cy="1219200"/>
            <a:chOff x="2057400" y="2362200"/>
            <a:chExt cx="4419600" cy="1219200"/>
          </a:xfrm>
        </p:grpSpPr>
        <p:sp>
          <p:nvSpPr>
            <p:cNvPr id="13" name="TextBox 12"/>
            <p:cNvSpPr txBox="1"/>
            <p:nvPr/>
          </p:nvSpPr>
          <p:spPr>
            <a:xfrm>
              <a:off x="3581400" y="2362200"/>
              <a:ext cx="1380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chemeClr val="bg1"/>
                  </a:solidFill>
                  <a:latin typeface="Gill Sans"/>
                  <a:cs typeface="Gill Sans"/>
                </a:rPr>
                <a:t>partitions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971800" y="28956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886200" y="28956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057400" y="28956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2" name="Group 31"/>
            <p:cNvGrpSpPr/>
            <p:nvPr/>
          </p:nvGrpSpPr>
          <p:grpSpPr>
            <a:xfrm>
              <a:off x="4917757" y="2895600"/>
              <a:ext cx="1559243" cy="685800"/>
              <a:chOff x="5222557" y="2743200"/>
              <a:chExt cx="1559243" cy="685800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6019800" y="2743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222557" y="281940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2057400" y="3733800"/>
            <a:ext cx="5029201" cy="2362200"/>
            <a:chOff x="2057400" y="3733800"/>
            <a:chExt cx="5029201" cy="2362200"/>
          </a:xfrm>
        </p:grpSpPr>
        <p:grpSp>
          <p:nvGrpSpPr>
            <p:cNvPr id="3" name="Group 39"/>
            <p:cNvGrpSpPr/>
            <p:nvPr/>
          </p:nvGrpSpPr>
          <p:grpSpPr>
            <a:xfrm>
              <a:off x="2057400" y="3733800"/>
              <a:ext cx="4419600" cy="685800"/>
              <a:chOff x="2362200" y="3581400"/>
              <a:chExt cx="4419600" cy="685800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3276600" y="35814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4191000" y="35814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6019800" y="35814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362200" y="35814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22557" y="365760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</a:p>
            </p:txBody>
          </p:sp>
        </p:grpSp>
        <p:grpSp>
          <p:nvGrpSpPr>
            <p:cNvPr id="4" name="Group 42"/>
            <p:cNvGrpSpPr/>
            <p:nvPr/>
          </p:nvGrpSpPr>
          <p:grpSpPr>
            <a:xfrm>
              <a:off x="2057400" y="4554140"/>
              <a:ext cx="4419600" cy="1541860"/>
              <a:chOff x="2362200" y="4401740"/>
              <a:chExt cx="4419600" cy="1541860"/>
            </a:xfrm>
          </p:grpSpPr>
          <p:sp>
            <p:nvSpPr>
              <p:cNvPr id="30" name="Rectangle 29"/>
              <p:cNvSpPr/>
              <p:nvPr/>
            </p:nvSpPr>
            <p:spPr bwMode="auto">
              <a:xfrm>
                <a:off x="3276600" y="52578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4191000" y="52578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6019800" y="52578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2362200" y="52578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22557" y="533400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514600" y="4406205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429000" y="441067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308157" y="440174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222557" y="4406205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136957" y="4415135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 rot="5400000">
              <a:off x="6295159" y="4215978"/>
              <a:ext cx="1121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chemeClr val="bg1"/>
                  </a:solidFill>
                  <a:latin typeface="Gill Sans"/>
                  <a:cs typeface="Gill Sans"/>
                </a:rPr>
                <a:t>replicas</a:t>
              </a:r>
            </a:p>
          </p:txBody>
        </p:sp>
      </p:grpSp>
      <p:grpSp>
        <p:nvGrpSpPr>
          <p:cNvPr id="5" name="Group 52"/>
          <p:cNvGrpSpPr/>
          <p:nvPr/>
        </p:nvGrpSpPr>
        <p:grpSpPr>
          <a:xfrm>
            <a:off x="2971800" y="1371600"/>
            <a:ext cx="3810000" cy="685800"/>
            <a:chOff x="3276600" y="1219200"/>
            <a:chExt cx="3810000" cy="685800"/>
          </a:xfrm>
        </p:grpSpPr>
        <p:sp>
          <p:nvSpPr>
            <p:cNvPr id="46" name="Rectangle 45"/>
            <p:cNvSpPr/>
            <p:nvPr/>
          </p:nvSpPr>
          <p:spPr bwMode="auto">
            <a:xfrm>
              <a:off x="4191000" y="12192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5105400" y="12192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76600" y="12192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38028" y="1295400"/>
              <a:ext cx="11485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chemeClr val="bg1"/>
                  </a:solidFill>
                  <a:latin typeface="Gill Sans"/>
                  <a:cs typeface="Gill Sans"/>
                </a:rPr>
                <a:t>brokers</a:t>
              </a:r>
            </a:p>
          </p:txBody>
        </p:sp>
      </p:grpSp>
      <p:grpSp>
        <p:nvGrpSpPr>
          <p:cNvPr id="7" name="Group 53"/>
          <p:cNvGrpSpPr/>
          <p:nvPr/>
        </p:nvGrpSpPr>
        <p:grpSpPr>
          <a:xfrm>
            <a:off x="1524000" y="457200"/>
            <a:ext cx="6045575" cy="609600"/>
            <a:chOff x="1828800" y="304800"/>
            <a:chExt cx="6045575" cy="609600"/>
          </a:xfrm>
        </p:grpSpPr>
        <p:sp>
          <p:nvSpPr>
            <p:cNvPr id="50" name="Rounded Rectangle 49"/>
            <p:cNvSpPr/>
            <p:nvPr/>
          </p:nvSpPr>
          <p:spPr bwMode="auto">
            <a:xfrm>
              <a:off x="1828800" y="304800"/>
              <a:ext cx="55626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91400" y="376535"/>
              <a:ext cx="48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chemeClr val="bg1"/>
                  </a:solidFill>
                  <a:latin typeface="Gill Sans"/>
                  <a:cs typeface="Gill Sans"/>
                </a:rPr>
                <a:t>FE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315200" y="2286000"/>
            <a:ext cx="762000" cy="4191000"/>
            <a:chOff x="7315200" y="2286000"/>
            <a:chExt cx="762000" cy="4191000"/>
          </a:xfrm>
        </p:grpSpPr>
        <p:sp>
          <p:nvSpPr>
            <p:cNvPr id="55" name="Rectangle 54"/>
            <p:cNvSpPr/>
            <p:nvPr/>
          </p:nvSpPr>
          <p:spPr bwMode="auto">
            <a:xfrm>
              <a:off x="7315200" y="2286000"/>
              <a:ext cx="762000" cy="419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5400000">
              <a:off x="5602932" y="4150667"/>
              <a:ext cx="419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chemeClr val="bg1"/>
                  </a:solidFill>
                  <a:latin typeface="Gill Sans"/>
                  <a:cs typeface="Gill Sans"/>
                </a:rPr>
                <a:t>cache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6044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2"/>
          <p:cNvGrpSpPr/>
          <p:nvPr/>
        </p:nvGrpSpPr>
        <p:grpSpPr>
          <a:xfrm>
            <a:off x="1210237" y="530423"/>
            <a:ext cx="1905000" cy="307777"/>
            <a:chOff x="3276600" y="1212502"/>
            <a:chExt cx="4286250" cy="692500"/>
          </a:xfrm>
        </p:grpSpPr>
        <p:sp>
          <p:nvSpPr>
            <p:cNvPr id="46" name="Rectangle 45"/>
            <p:cNvSpPr/>
            <p:nvPr/>
          </p:nvSpPr>
          <p:spPr bwMode="auto">
            <a:xfrm>
              <a:off x="4191000" y="12192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5105400" y="12192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76600" y="12192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82226" y="1212502"/>
              <a:ext cx="1680624" cy="692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  <a:latin typeface="Gill Sans"/>
                  <a:cs typeface="Gill Sans"/>
                </a:rPr>
                <a:t>brokers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228600" y="381000"/>
            <a:ext cx="3505200" cy="6400800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28600" y="76200"/>
            <a:ext cx="3124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Gill Sans"/>
                <a:cs typeface="Gill Sans"/>
              </a:rPr>
              <a:t>Datacenter</a:t>
            </a:r>
            <a:endParaRPr lang="en-US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9" name="TextBox 168"/>
          <p:cNvSpPr txBox="1"/>
          <p:nvPr/>
        </p:nvSpPr>
        <p:spPr>
          <a:xfrm rot="16200000">
            <a:off x="-36611" y="1636812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Tier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79815" y="914400"/>
            <a:ext cx="2901585" cy="1905003"/>
            <a:chOff x="679815" y="914400"/>
            <a:chExt cx="2901585" cy="1905003"/>
          </a:xfrm>
        </p:grpSpPr>
        <p:sp>
          <p:nvSpPr>
            <p:cNvPr id="387" name="Rectangle 386"/>
            <p:cNvSpPr/>
            <p:nvPr/>
          </p:nvSpPr>
          <p:spPr bwMode="auto">
            <a:xfrm>
              <a:off x="3276600" y="990600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79815" y="914400"/>
              <a:ext cx="2901585" cy="1905003"/>
              <a:chOff x="679815" y="914400"/>
              <a:chExt cx="2901585" cy="1905003"/>
            </a:xfrm>
          </p:grpSpPr>
          <p:grpSp>
            <p:nvGrpSpPr>
              <p:cNvPr id="168" name="Group 167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170" name="Rounded Rectangle 169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</a:p>
              </p:txBody>
            </p:sp>
            <p:sp>
              <p:nvSpPr>
                <p:cNvPr id="172" name="Rectangle 171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175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194" name="Rectangle 193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176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189" name="Rectangle 188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0" name="Rectangle 189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1" name="Rectangle 190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2" name="Rectangle 191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177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179" name="Rectangle 178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0" name="Rectangle 179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188" name="TextBox 187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sp>
              <p:nvSpPr>
                <p:cNvPr id="178" name="TextBox 177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</a:p>
              </p:txBody>
            </p:sp>
          </p:grpSp>
          <p:sp>
            <p:nvSpPr>
              <p:cNvPr id="388" name="TextBox 387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81000" y="2819400"/>
            <a:ext cx="3200400" cy="1905003"/>
            <a:chOff x="381000" y="2819400"/>
            <a:chExt cx="3200400" cy="1905003"/>
          </a:xfrm>
        </p:grpSpPr>
        <p:sp>
          <p:nvSpPr>
            <p:cNvPr id="389" name="TextBox 388"/>
            <p:cNvSpPr txBox="1"/>
            <p:nvPr/>
          </p:nvSpPr>
          <p:spPr>
            <a:xfrm rot="16200000">
              <a:off x="-36611" y="3541812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3276600" y="2895600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391" name="Group 390"/>
            <p:cNvGrpSpPr/>
            <p:nvPr/>
          </p:nvGrpSpPr>
          <p:grpSpPr>
            <a:xfrm>
              <a:off x="679815" y="2819400"/>
              <a:ext cx="2901585" cy="1905003"/>
              <a:chOff x="679815" y="914400"/>
              <a:chExt cx="2901585" cy="1905003"/>
            </a:xfrm>
          </p:grpSpPr>
          <p:grpSp>
            <p:nvGrpSpPr>
              <p:cNvPr id="392" name="Group 391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394" name="Rounded Rectangle 393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95" name="TextBox 394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</a:p>
              </p:txBody>
            </p:sp>
            <p:sp>
              <p:nvSpPr>
                <p:cNvPr id="396" name="Rectangle 395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97" name="Rectangle 396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98" name="Rectangle 397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399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418" name="Rectangle 417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9" name="TextBox 418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400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413" name="Rectangle 412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4" name="Rectangle 413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5" name="Rectangle 414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6" name="Rectangle 415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7" name="TextBox 416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401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403" name="Rectangle 402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04" name="Rectangle 403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05" name="Rectangle 404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06" name="Rectangle 405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07" name="TextBox 406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408" name="TextBox 407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409" name="TextBox 408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410" name="TextBox 409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411" name="TextBox 410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412" name="TextBox 411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sp>
              <p:nvSpPr>
                <p:cNvPr id="402" name="TextBox 401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</a:p>
              </p:txBody>
            </p:sp>
          </p:grpSp>
          <p:sp>
            <p:nvSpPr>
              <p:cNvPr id="393" name="TextBox 392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81000" y="4724397"/>
            <a:ext cx="3200400" cy="1905003"/>
            <a:chOff x="381000" y="4724397"/>
            <a:chExt cx="3200400" cy="1905003"/>
          </a:xfrm>
        </p:grpSpPr>
        <p:sp>
          <p:nvSpPr>
            <p:cNvPr id="420" name="TextBox 419"/>
            <p:cNvSpPr txBox="1"/>
            <p:nvPr/>
          </p:nvSpPr>
          <p:spPr>
            <a:xfrm rot="16200000">
              <a:off x="-36611" y="5446809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3276600" y="4800597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422" name="Group 421"/>
            <p:cNvGrpSpPr/>
            <p:nvPr/>
          </p:nvGrpSpPr>
          <p:grpSpPr>
            <a:xfrm>
              <a:off x="679815" y="4724397"/>
              <a:ext cx="2901585" cy="1905003"/>
              <a:chOff x="679815" y="914400"/>
              <a:chExt cx="2901585" cy="1905003"/>
            </a:xfrm>
          </p:grpSpPr>
          <p:grpSp>
            <p:nvGrpSpPr>
              <p:cNvPr id="423" name="Group 422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425" name="Rounded Rectangle 424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426" name="TextBox 425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</a:p>
              </p:txBody>
            </p:sp>
            <p:sp>
              <p:nvSpPr>
                <p:cNvPr id="427" name="Rectangle 426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428" name="Rectangle 427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429" name="Rectangle 428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430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449" name="Rectangle 448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50" name="TextBox 449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431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444" name="Rectangle 443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45" name="Rectangle 444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46" name="Rectangle 445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47" name="Rectangle 446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48" name="TextBox 447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432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434" name="Rectangle 433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35" name="Rectangle 434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36" name="Rectangle 435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37" name="Rectangle 436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38" name="TextBox 437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439" name="TextBox 438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440" name="TextBox 439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441" name="TextBox 440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442" name="TextBox 441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443" name="TextBox 442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sp>
              <p:nvSpPr>
                <p:cNvPr id="433" name="TextBox 432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</a:p>
              </p:txBody>
            </p:sp>
          </p:grpSp>
          <p:sp>
            <p:nvSpPr>
              <p:cNvPr id="424" name="TextBox 423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3886200" y="76200"/>
            <a:ext cx="3505200" cy="6705600"/>
            <a:chOff x="3886200" y="76200"/>
            <a:chExt cx="3505200" cy="6705600"/>
          </a:xfrm>
        </p:grpSpPr>
        <p:grpSp>
          <p:nvGrpSpPr>
            <p:cNvPr id="102" name="Group 52"/>
            <p:cNvGrpSpPr/>
            <p:nvPr/>
          </p:nvGrpSpPr>
          <p:grpSpPr>
            <a:xfrm>
              <a:off x="4867837" y="530423"/>
              <a:ext cx="1905000" cy="307777"/>
              <a:chOff x="3276600" y="1212502"/>
              <a:chExt cx="4286250" cy="692500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4191000" y="1219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5105400" y="1219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3276600" y="1219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882226" y="1212502"/>
                <a:ext cx="1680624" cy="692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brokers</a:t>
                </a:r>
                <a:endParaRPr lang="en-US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107" name="Rectangle 106"/>
            <p:cNvSpPr/>
            <p:nvPr/>
          </p:nvSpPr>
          <p:spPr bwMode="auto">
            <a:xfrm>
              <a:off x="3886200" y="381000"/>
              <a:ext cx="3505200" cy="6400800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86200" y="76200"/>
              <a:ext cx="31242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Gill Sans"/>
                  <a:cs typeface="Gill Sans"/>
                </a:rPr>
                <a:t>Datacenter</a:t>
              </a:r>
              <a:endParaRPr lang="en-US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 rot="16200000">
              <a:off x="3620989" y="1636812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934200" y="990600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4337415" y="914400"/>
              <a:ext cx="2901585" cy="1905003"/>
              <a:chOff x="679815" y="914400"/>
              <a:chExt cx="2901585" cy="1905003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114" name="Rounded Rectangle 113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</a:p>
              </p:txBody>
            </p:sp>
            <p:sp>
              <p:nvSpPr>
                <p:cNvPr id="116" name="Rectangle 115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119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139" name="Rectangle 138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120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133" name="Rectangle 132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121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123" name="Rectangle 122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sp>
              <p:nvSpPr>
                <p:cNvPr id="122" name="TextBox 121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 rot="16200000">
              <a:off x="3620989" y="3541812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6934200" y="2895600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337415" y="2819400"/>
              <a:ext cx="2901585" cy="1905003"/>
              <a:chOff x="679815" y="914400"/>
              <a:chExt cx="2901585" cy="1905003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146" name="Rounded Rectangle 145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</a:p>
              </p:txBody>
            </p:sp>
            <p:sp>
              <p:nvSpPr>
                <p:cNvPr id="148" name="Rectangle 147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151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198" name="Rectangle 197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9" name="TextBox 198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152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165" name="Rectangle 164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6" name="Rectangle 195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7" name="TextBox 196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153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155" name="Rectangle 154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sp>
              <p:nvSpPr>
                <p:cNvPr id="154" name="TextBox 153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</a:p>
            </p:txBody>
          </p:sp>
        </p:grpSp>
        <p:sp>
          <p:nvSpPr>
            <p:cNvPr id="200" name="TextBox 199"/>
            <p:cNvSpPr txBox="1"/>
            <p:nvPr/>
          </p:nvSpPr>
          <p:spPr>
            <a:xfrm rot="16200000">
              <a:off x="3620989" y="5446809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6934200" y="4800597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202" name="Group 201"/>
            <p:cNvGrpSpPr/>
            <p:nvPr/>
          </p:nvGrpSpPr>
          <p:grpSpPr>
            <a:xfrm>
              <a:off x="4337415" y="4724397"/>
              <a:ext cx="2901585" cy="1905003"/>
              <a:chOff x="679815" y="914400"/>
              <a:chExt cx="2901585" cy="1905003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205" name="Rounded Rectangle 204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</a:p>
              </p:txBody>
            </p:sp>
            <p:sp>
              <p:nvSpPr>
                <p:cNvPr id="207" name="Rectangle 206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09" name="Rectangle 208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210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229" name="Rectangle 228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211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224" name="Rectangle 223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25" name="Rectangle 224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26" name="Rectangle 225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212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16" name="Rectangle 215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17" name="Rectangle 216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18" name="TextBox 217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219" name="TextBox 218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222" name="TextBox 221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223" name="TextBox 222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sp>
              <p:nvSpPr>
                <p:cNvPr id="213" name="TextBox 212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</a:p>
              </p:txBody>
            </p:sp>
          </p:grpSp>
          <p:sp>
            <p:nvSpPr>
              <p:cNvPr id="204" name="TextBox 203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7543800" y="76200"/>
            <a:ext cx="3505200" cy="6705600"/>
            <a:chOff x="3886200" y="76200"/>
            <a:chExt cx="3505200" cy="6705600"/>
          </a:xfrm>
        </p:grpSpPr>
        <p:grpSp>
          <p:nvGrpSpPr>
            <p:cNvPr id="232" name="Group 52"/>
            <p:cNvGrpSpPr/>
            <p:nvPr/>
          </p:nvGrpSpPr>
          <p:grpSpPr>
            <a:xfrm>
              <a:off x="4867837" y="530423"/>
              <a:ext cx="1905000" cy="307777"/>
              <a:chOff x="3276600" y="1212502"/>
              <a:chExt cx="4286250" cy="692500"/>
            </a:xfrm>
          </p:grpSpPr>
          <p:sp>
            <p:nvSpPr>
              <p:cNvPr id="328" name="Rectangle 327"/>
              <p:cNvSpPr/>
              <p:nvPr/>
            </p:nvSpPr>
            <p:spPr bwMode="auto">
              <a:xfrm>
                <a:off x="4191000" y="1219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29" name="Rectangle 328"/>
              <p:cNvSpPr/>
              <p:nvPr/>
            </p:nvSpPr>
            <p:spPr bwMode="auto">
              <a:xfrm>
                <a:off x="5105400" y="1219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30" name="Rectangle 329"/>
              <p:cNvSpPr/>
              <p:nvPr/>
            </p:nvSpPr>
            <p:spPr bwMode="auto">
              <a:xfrm>
                <a:off x="3276600" y="1219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31" name="TextBox 330"/>
              <p:cNvSpPr txBox="1"/>
              <p:nvPr/>
            </p:nvSpPr>
            <p:spPr>
              <a:xfrm>
                <a:off x="5882226" y="1212502"/>
                <a:ext cx="1680624" cy="692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brokers</a:t>
                </a:r>
                <a:endParaRPr lang="en-US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233" name="Rectangle 232"/>
            <p:cNvSpPr/>
            <p:nvPr/>
          </p:nvSpPr>
          <p:spPr bwMode="auto">
            <a:xfrm>
              <a:off x="3886200" y="381000"/>
              <a:ext cx="3505200" cy="6400800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3886200" y="76200"/>
              <a:ext cx="31242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Gill Sans"/>
                  <a:cs typeface="Gill Sans"/>
                </a:rPr>
                <a:t>Datacenter</a:t>
              </a:r>
              <a:endParaRPr lang="en-US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 rot="16200000">
              <a:off x="3620989" y="1636812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6934200" y="990600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237" name="Group 236"/>
            <p:cNvGrpSpPr/>
            <p:nvPr/>
          </p:nvGrpSpPr>
          <p:grpSpPr>
            <a:xfrm>
              <a:off x="4337415" y="914400"/>
              <a:ext cx="2901585" cy="1905003"/>
              <a:chOff x="679815" y="914400"/>
              <a:chExt cx="2901585" cy="1905003"/>
            </a:xfrm>
          </p:grpSpPr>
          <p:grpSp>
            <p:nvGrpSpPr>
              <p:cNvPr id="300" name="Group 299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302" name="Rounded Rectangle 301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03" name="TextBox 302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</a:p>
              </p:txBody>
            </p:sp>
            <p:sp>
              <p:nvSpPr>
                <p:cNvPr id="304" name="Rectangle 303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05" name="Rectangle 304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307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326" name="Rectangle 325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27" name="TextBox 326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308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321" name="Rectangle 320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22" name="Rectangle 321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23" name="Rectangle 322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24" name="Rectangle 323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25" name="TextBox 324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309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311" name="Rectangle 310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12" name="Rectangle 311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13" name="Rectangle 312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14" name="Rectangle 313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316" name="TextBox 315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317" name="TextBox 316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318" name="TextBox 317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319" name="TextBox 318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320" name="TextBox 319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sp>
              <p:nvSpPr>
                <p:cNvPr id="310" name="TextBox 309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</a:p>
              </p:txBody>
            </p:sp>
          </p:grpSp>
          <p:sp>
            <p:nvSpPr>
              <p:cNvPr id="301" name="TextBox 300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</a:p>
            </p:txBody>
          </p:sp>
        </p:grpSp>
        <p:sp>
          <p:nvSpPr>
            <p:cNvPr id="238" name="TextBox 237"/>
            <p:cNvSpPr txBox="1"/>
            <p:nvPr/>
          </p:nvSpPr>
          <p:spPr>
            <a:xfrm rot="16200000">
              <a:off x="3620989" y="3541812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6934200" y="2895600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240" name="Group 239"/>
            <p:cNvGrpSpPr/>
            <p:nvPr/>
          </p:nvGrpSpPr>
          <p:grpSpPr>
            <a:xfrm>
              <a:off x="4337415" y="2819400"/>
              <a:ext cx="2901585" cy="1905003"/>
              <a:chOff x="679815" y="914400"/>
              <a:chExt cx="2901585" cy="1905003"/>
            </a:xfrm>
          </p:grpSpPr>
          <p:grpSp>
            <p:nvGrpSpPr>
              <p:cNvPr id="272" name="Group 271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274" name="Rounded Rectangle 273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75" name="TextBox 274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</a:p>
              </p:txBody>
            </p:sp>
            <p:sp>
              <p:nvSpPr>
                <p:cNvPr id="276" name="Rectangle 275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77" name="Rectangle 276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78" name="Rectangle 277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279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298" name="Rectangle 297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280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293" name="Rectangle 292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4" name="Rectangle 293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5" name="Rectangle 294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6" name="Rectangle 295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7" name="TextBox 296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281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283" name="Rectangle 282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84" name="Rectangle 283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85" name="Rectangle 284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86" name="Rectangle 285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87" name="TextBox 286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288" name="TextBox 287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290" name="TextBox 289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291" name="TextBox 290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292" name="TextBox 291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sp>
              <p:nvSpPr>
                <p:cNvPr id="282" name="TextBox 281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</a:p>
              </p:txBody>
            </p:sp>
          </p:grpSp>
          <p:sp>
            <p:nvSpPr>
              <p:cNvPr id="273" name="TextBox 272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</a:p>
            </p:txBody>
          </p:sp>
        </p:grpSp>
        <p:sp>
          <p:nvSpPr>
            <p:cNvPr id="241" name="TextBox 240"/>
            <p:cNvSpPr txBox="1"/>
            <p:nvPr/>
          </p:nvSpPr>
          <p:spPr>
            <a:xfrm rot="16200000">
              <a:off x="3620989" y="5446809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6934200" y="4800597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4337415" y="4724397"/>
              <a:ext cx="2901585" cy="1905003"/>
              <a:chOff x="679815" y="914400"/>
              <a:chExt cx="2901585" cy="1905003"/>
            </a:xfrm>
          </p:grpSpPr>
          <p:grpSp>
            <p:nvGrpSpPr>
              <p:cNvPr id="244" name="Group 243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246" name="Rounded Rectangle 245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47" name="TextBox 246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</a:p>
              </p:txBody>
            </p:sp>
            <p:sp>
              <p:nvSpPr>
                <p:cNvPr id="248" name="Rectangle 247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251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270" name="Rectangle 269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71" name="TextBox 270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252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265" name="Rectangle 264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6" name="Rectangle 265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7" name="Rectangle 266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8" name="Rectangle 267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9" name="TextBox 268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253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255" name="Rectangle 254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56" name="Rectangle 255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57" name="Rectangle 256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58" name="Rectangle 257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59" name="TextBox 258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260" name="TextBox 259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261" name="TextBox 260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262" name="TextBox 261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263" name="TextBox 262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264" name="TextBox 263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sp>
              <p:nvSpPr>
                <p:cNvPr id="254" name="TextBox 253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</a:p>
              </p:txBody>
            </p:sp>
          </p:grpSp>
          <p:sp>
            <p:nvSpPr>
              <p:cNvPr id="245" name="TextBox 244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24725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6" grpId="0"/>
      <p:bldP spid="16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438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Partitioning (for scalability)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96287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Replication (for redundancy)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00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Caching (for speed)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0341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Routing (for load balancing)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Important Ideas</a:t>
            </a:r>
          </a:p>
        </p:txBody>
      </p:sp>
    </p:spTree>
    <p:extLst>
      <p:ext uri="{BB962C8B-B14F-4D97-AF65-F5344CB8AC3E}">
        <p14:creationId xmlns:p14="http://schemas.microsoft.com/office/powerpoint/2010/main" val="1386707444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itennoj_honbo_garden06s3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50688" y="0"/>
            <a:ext cx="10245376" cy="6857999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FFFFFF"/>
                </a:solidFill>
              </a:rPr>
              <a:t>Source: Wikipedia (Japanese rock garden)</a:t>
            </a:r>
          </a:p>
        </p:txBody>
      </p:sp>
    </p:spTree>
    <p:extLst>
      <p:ext uri="{BB962C8B-B14F-4D97-AF65-F5344CB8AC3E}">
        <p14:creationId xmlns:p14="http://schemas.microsoft.com/office/powerpoint/2010/main" val="232914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457200" y="762000"/>
            <a:ext cx="1940813" cy="490954"/>
            <a:chOff x="762000" y="1905000"/>
            <a:chExt cx="1940813" cy="490954"/>
          </a:xfrm>
        </p:grpSpPr>
        <p:sp>
          <p:nvSpPr>
            <p:cNvPr id="6" name="TextBox 5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one fish, two fish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1</a:t>
              </a:r>
            </a:p>
          </p:txBody>
        </p:sp>
      </p:grpSp>
      <p:grpSp>
        <p:nvGrpSpPr>
          <p:cNvPr id="3" name="Group 32"/>
          <p:cNvGrpSpPr/>
          <p:nvPr/>
        </p:nvGrpSpPr>
        <p:grpSpPr>
          <a:xfrm>
            <a:off x="2474213" y="762000"/>
            <a:ext cx="1963255" cy="490954"/>
            <a:chOff x="762000" y="1905000"/>
            <a:chExt cx="1963255" cy="490954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red fish, blue fish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2</a:t>
              </a:r>
            </a:p>
          </p:txBody>
        </p:sp>
      </p:grpSp>
      <p:grpSp>
        <p:nvGrpSpPr>
          <p:cNvPr id="5" name="Group 44"/>
          <p:cNvGrpSpPr/>
          <p:nvPr/>
        </p:nvGrpSpPr>
        <p:grpSpPr>
          <a:xfrm>
            <a:off x="4526771" y="762000"/>
            <a:ext cx="1528842" cy="490954"/>
            <a:chOff x="762000" y="1905000"/>
            <a:chExt cx="1528842" cy="490954"/>
          </a:xfrm>
        </p:grpSpPr>
        <p:sp>
          <p:nvSpPr>
            <p:cNvPr id="12" name="TextBox 11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cat in the hat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3</a:t>
              </a:r>
            </a:p>
          </p:txBody>
        </p:sp>
      </p:grp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6573837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6573837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70" name="Rectangle 8"/>
          <p:cNvSpPr>
            <a:spLocks noChangeArrowheads="1"/>
          </p:cNvSpPr>
          <p:nvPr/>
        </p:nvSpPr>
        <p:spPr bwMode="auto">
          <a:xfrm>
            <a:off x="6573837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71" name="Rectangle 10"/>
          <p:cNvSpPr>
            <a:spLocks noChangeArrowheads="1"/>
          </p:cNvSpPr>
          <p:nvPr/>
        </p:nvSpPr>
        <p:spPr bwMode="auto">
          <a:xfrm>
            <a:off x="6573837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73" name="Rectangle 16"/>
          <p:cNvSpPr>
            <a:spLocks noChangeArrowheads="1"/>
          </p:cNvSpPr>
          <p:nvPr/>
        </p:nvSpPr>
        <p:spPr bwMode="auto">
          <a:xfrm>
            <a:off x="6573837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74" name="Rectangle 18"/>
          <p:cNvSpPr>
            <a:spLocks noChangeArrowheads="1"/>
          </p:cNvSpPr>
          <p:nvPr/>
        </p:nvSpPr>
        <p:spPr bwMode="auto">
          <a:xfrm>
            <a:off x="6573837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75" name="Rectangle 19"/>
          <p:cNvSpPr>
            <a:spLocks noChangeArrowheads="1"/>
          </p:cNvSpPr>
          <p:nvPr/>
        </p:nvSpPr>
        <p:spPr bwMode="auto">
          <a:xfrm>
            <a:off x="6573837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78" name="Rectangle 34"/>
          <p:cNvSpPr>
            <a:spLocks noChangeArrowheads="1"/>
          </p:cNvSpPr>
          <p:nvPr/>
        </p:nvSpPr>
        <p:spPr bwMode="auto">
          <a:xfrm>
            <a:off x="6573837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5194299" y="2232025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5194299" y="2611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5194299" y="2992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5194299" y="3375026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5194299" y="375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5194299" y="4135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5194299" y="4516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5194299" y="4897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97" name="Rectangle 7"/>
          <p:cNvSpPr>
            <a:spLocks noChangeArrowheads="1"/>
          </p:cNvSpPr>
          <p:nvPr/>
        </p:nvSpPr>
        <p:spPr bwMode="auto">
          <a:xfrm>
            <a:off x="70866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cxnSp>
        <p:nvCxnSpPr>
          <p:cNvPr id="103" name="Straight Arrow Connector 227"/>
          <p:cNvCxnSpPr>
            <a:cxnSpLocks noChangeShapeType="1"/>
            <a:stCxn id="87" idx="3"/>
            <a:endCxn id="75" idx="1"/>
          </p:cNvCxnSpPr>
          <p:nvPr/>
        </p:nvCxnSpPr>
        <p:spPr bwMode="auto">
          <a:xfrm>
            <a:off x="6345237" y="2382044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231"/>
          <p:cNvCxnSpPr>
            <a:cxnSpLocks noChangeShapeType="1"/>
            <a:stCxn id="88" idx="3"/>
            <a:endCxn id="68" idx="1"/>
          </p:cNvCxnSpPr>
          <p:nvPr/>
        </p:nvCxnSpPr>
        <p:spPr bwMode="auto">
          <a:xfrm>
            <a:off x="6345237" y="2761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233"/>
          <p:cNvCxnSpPr>
            <a:cxnSpLocks noChangeShapeType="1"/>
            <a:stCxn id="89" idx="3"/>
            <a:endCxn id="69" idx="1"/>
          </p:cNvCxnSpPr>
          <p:nvPr/>
        </p:nvCxnSpPr>
        <p:spPr bwMode="auto">
          <a:xfrm>
            <a:off x="6345237" y="3142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235"/>
          <p:cNvCxnSpPr>
            <a:cxnSpLocks noChangeShapeType="1"/>
            <a:stCxn id="90" idx="3"/>
            <a:endCxn id="70" idx="1"/>
          </p:cNvCxnSpPr>
          <p:nvPr/>
        </p:nvCxnSpPr>
        <p:spPr bwMode="auto">
          <a:xfrm>
            <a:off x="6345237" y="3525045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237"/>
          <p:cNvCxnSpPr>
            <a:cxnSpLocks noChangeShapeType="1"/>
            <a:stCxn id="91" idx="3"/>
            <a:endCxn id="73" idx="1"/>
          </p:cNvCxnSpPr>
          <p:nvPr/>
        </p:nvCxnSpPr>
        <p:spPr bwMode="auto">
          <a:xfrm>
            <a:off x="6345237" y="3904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3" name="Straight Arrow Connector 239"/>
          <p:cNvCxnSpPr>
            <a:cxnSpLocks noChangeShapeType="1"/>
            <a:stCxn id="92" idx="3"/>
            <a:endCxn id="71" idx="1"/>
          </p:cNvCxnSpPr>
          <p:nvPr/>
        </p:nvCxnSpPr>
        <p:spPr bwMode="auto">
          <a:xfrm>
            <a:off x="6345237" y="4285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241"/>
          <p:cNvCxnSpPr>
            <a:cxnSpLocks noChangeShapeType="1"/>
            <a:stCxn id="93" idx="3"/>
            <a:endCxn id="74" idx="1"/>
          </p:cNvCxnSpPr>
          <p:nvPr/>
        </p:nvCxnSpPr>
        <p:spPr bwMode="auto">
          <a:xfrm>
            <a:off x="6345237" y="4666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243"/>
          <p:cNvCxnSpPr>
            <a:cxnSpLocks noChangeShapeType="1"/>
            <a:stCxn id="94" idx="3"/>
            <a:endCxn id="78" idx="1"/>
          </p:cNvCxnSpPr>
          <p:nvPr/>
        </p:nvCxnSpPr>
        <p:spPr bwMode="auto">
          <a:xfrm>
            <a:off x="6345237" y="5047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19" name="Right Arrow 245"/>
          <p:cNvSpPr>
            <a:spLocks noChangeArrowheads="1"/>
          </p:cNvSpPr>
          <p:nvPr/>
        </p:nvSpPr>
        <p:spPr bwMode="auto">
          <a:xfrm>
            <a:off x="3886200" y="375285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8" name="Group 44"/>
          <p:cNvGrpSpPr/>
          <p:nvPr/>
        </p:nvGrpSpPr>
        <p:grpSpPr>
          <a:xfrm>
            <a:off x="6208013" y="762000"/>
            <a:ext cx="2255002" cy="490954"/>
            <a:chOff x="762000" y="1905000"/>
            <a:chExt cx="2255002" cy="490954"/>
          </a:xfrm>
        </p:grpSpPr>
        <p:sp>
          <p:nvSpPr>
            <p:cNvPr id="121" name="TextBox 120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green eggs and ham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4</a:t>
              </a:r>
            </a:p>
          </p:txBody>
        </p:sp>
      </p:grp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8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4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136" name="Rectangle 34"/>
          <p:cNvSpPr>
            <a:spLocks noChangeArrowheads="1"/>
          </p:cNvSpPr>
          <p:nvPr/>
        </p:nvSpPr>
        <p:spPr bwMode="auto">
          <a:xfrm>
            <a:off x="6573837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5194299" y="5278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</a:p>
        </p:txBody>
      </p:sp>
      <p:cxnSp>
        <p:nvCxnSpPr>
          <p:cNvPr id="139" name="Straight Arrow Connector 243"/>
          <p:cNvCxnSpPr>
            <a:cxnSpLocks noChangeShapeType="1"/>
            <a:stCxn id="138" idx="3"/>
            <a:endCxn id="136" idx="1"/>
          </p:cNvCxnSpPr>
          <p:nvPr/>
        </p:nvCxnSpPr>
        <p:spPr bwMode="auto">
          <a:xfrm>
            <a:off x="6345237" y="5428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1" name="Rectangle 34"/>
          <p:cNvSpPr>
            <a:spLocks noChangeArrowheads="1"/>
          </p:cNvSpPr>
          <p:nvPr/>
        </p:nvSpPr>
        <p:spPr bwMode="auto">
          <a:xfrm>
            <a:off x="6581775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43" name="Rectangle 19"/>
          <p:cNvSpPr>
            <a:spLocks noChangeArrowheads="1"/>
          </p:cNvSpPr>
          <p:nvPr/>
        </p:nvSpPr>
        <p:spPr bwMode="auto">
          <a:xfrm>
            <a:off x="5202237" y="5659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cxnSp>
        <p:nvCxnSpPr>
          <p:cNvPr id="144" name="Straight Arrow Connector 243"/>
          <p:cNvCxnSpPr>
            <a:cxnSpLocks noChangeShapeType="1"/>
            <a:stCxn id="143" idx="3"/>
            <a:endCxn id="141" idx="1"/>
          </p:cNvCxnSpPr>
          <p:nvPr/>
        </p:nvCxnSpPr>
        <p:spPr bwMode="auto">
          <a:xfrm>
            <a:off x="6353175" y="5809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1" name="Straight Arrow Connector 235"/>
          <p:cNvCxnSpPr>
            <a:cxnSpLocks noChangeShapeType="1"/>
            <a:stCxn id="70" idx="3"/>
            <a:endCxn id="97" idx="1"/>
          </p:cNvCxnSpPr>
          <p:nvPr/>
        </p:nvCxnSpPr>
        <p:spPr bwMode="auto">
          <a:xfrm>
            <a:off x="6858000" y="3525045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2" name="TextBox 101"/>
          <p:cNvSpPr txBox="1"/>
          <p:nvPr/>
        </p:nvSpPr>
        <p:spPr>
          <a:xfrm rot="21067221">
            <a:off x="6368100" y="5839318"/>
            <a:ext cx="1760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postings lists</a:t>
            </a:r>
          </a:p>
        </p:txBody>
      </p:sp>
      <p:sp>
        <p:nvSpPr>
          <p:cNvPr id="104" name="TextBox 103"/>
          <p:cNvSpPr txBox="1"/>
          <p:nvPr/>
        </p:nvSpPr>
        <p:spPr>
          <a:xfrm rot="21067221">
            <a:off x="6034580" y="6100517"/>
            <a:ext cx="2686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Gill Sans"/>
                <a:cs typeface="Gill Sans"/>
              </a:rPr>
              <a:t>(always in sorted order)</a:t>
            </a:r>
          </a:p>
        </p:txBody>
      </p:sp>
    </p:spTree>
    <p:extLst>
      <p:ext uri="{BB962C8B-B14F-4D97-AF65-F5344CB8AC3E}">
        <p14:creationId xmlns:p14="http://schemas.microsoft.com/office/powerpoint/2010/main" val="344020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8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7" grpId="0" animBg="1"/>
      <p:bldP spid="119" grpId="0" animBg="1"/>
      <p:bldP spid="136" grpId="0" animBg="1"/>
      <p:bldP spid="138" grpId="0" animBg="1"/>
      <p:bldP spid="141" grpId="0" animBg="1"/>
      <p:bldP spid="143" grpId="0" animBg="1"/>
      <p:bldP spid="102" grpId="0"/>
      <p:bldP spid="10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7"/>
          <p:cNvSpPr>
            <a:spLocks noChangeArrowheads="1"/>
          </p:cNvSpPr>
          <p:nvPr/>
        </p:nvSpPr>
        <p:spPr bwMode="auto">
          <a:xfrm>
            <a:off x="7973568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0" name="Rectangle 6"/>
          <p:cNvSpPr>
            <a:spLocks noChangeArrowheads="1"/>
          </p:cNvSpPr>
          <p:nvPr/>
        </p:nvSpPr>
        <p:spPr bwMode="auto">
          <a:xfrm>
            <a:off x="7239000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1" name="Rectangle 7"/>
          <p:cNvSpPr>
            <a:spLocks noChangeArrowheads="1"/>
          </p:cNvSpPr>
          <p:nvPr/>
        </p:nvSpPr>
        <p:spPr bwMode="auto">
          <a:xfrm>
            <a:off x="7239000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2" name="Rectangle 8"/>
          <p:cNvSpPr>
            <a:spLocks noChangeArrowheads="1"/>
          </p:cNvSpPr>
          <p:nvPr/>
        </p:nvSpPr>
        <p:spPr bwMode="auto">
          <a:xfrm>
            <a:off x="72390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3" name="Rectangle 10"/>
          <p:cNvSpPr>
            <a:spLocks noChangeArrowheads="1"/>
          </p:cNvSpPr>
          <p:nvPr/>
        </p:nvSpPr>
        <p:spPr bwMode="auto">
          <a:xfrm>
            <a:off x="7239000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4" name="Rectangle 16"/>
          <p:cNvSpPr>
            <a:spLocks noChangeArrowheads="1"/>
          </p:cNvSpPr>
          <p:nvPr/>
        </p:nvSpPr>
        <p:spPr bwMode="auto">
          <a:xfrm>
            <a:off x="7239000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5" name="Rectangle 18"/>
          <p:cNvSpPr>
            <a:spLocks noChangeArrowheads="1"/>
          </p:cNvSpPr>
          <p:nvPr/>
        </p:nvSpPr>
        <p:spPr bwMode="auto">
          <a:xfrm>
            <a:off x="7239000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6" name="Rectangle 19"/>
          <p:cNvSpPr>
            <a:spLocks noChangeArrowheads="1"/>
          </p:cNvSpPr>
          <p:nvPr/>
        </p:nvSpPr>
        <p:spPr bwMode="auto">
          <a:xfrm>
            <a:off x="7239000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7" name="Rectangle 34"/>
          <p:cNvSpPr>
            <a:spLocks noChangeArrowheads="1"/>
          </p:cNvSpPr>
          <p:nvPr/>
        </p:nvSpPr>
        <p:spPr bwMode="auto">
          <a:xfrm>
            <a:off x="7239000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7239000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9" name="Rectangle 34"/>
          <p:cNvSpPr>
            <a:spLocks noChangeArrowheads="1"/>
          </p:cNvSpPr>
          <p:nvPr/>
        </p:nvSpPr>
        <p:spPr bwMode="auto">
          <a:xfrm>
            <a:off x="7246938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0" name="Rectangle 85"/>
          <p:cNvSpPr>
            <a:spLocks noChangeArrowheads="1"/>
          </p:cNvSpPr>
          <p:nvPr/>
        </p:nvSpPr>
        <p:spPr bwMode="auto">
          <a:xfrm>
            <a:off x="3265488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1" name="Rectangle 86"/>
          <p:cNvSpPr>
            <a:spLocks noChangeArrowheads="1"/>
          </p:cNvSpPr>
          <p:nvPr/>
        </p:nvSpPr>
        <p:spPr bwMode="auto">
          <a:xfrm>
            <a:off x="3265488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2" name="Rectangle 87"/>
          <p:cNvSpPr>
            <a:spLocks noChangeArrowheads="1"/>
          </p:cNvSpPr>
          <p:nvPr/>
        </p:nvSpPr>
        <p:spPr bwMode="auto">
          <a:xfrm>
            <a:off x="3265488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3" name="Rectangle 88"/>
          <p:cNvSpPr>
            <a:spLocks noChangeArrowheads="1"/>
          </p:cNvSpPr>
          <p:nvPr/>
        </p:nvSpPr>
        <p:spPr bwMode="auto">
          <a:xfrm>
            <a:off x="3265488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4" name="Rectangle 89"/>
          <p:cNvSpPr>
            <a:spLocks noChangeArrowheads="1"/>
          </p:cNvSpPr>
          <p:nvPr/>
        </p:nvSpPr>
        <p:spPr bwMode="auto">
          <a:xfrm>
            <a:off x="3265488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5" name="Rectangle 90"/>
          <p:cNvSpPr>
            <a:spLocks noChangeArrowheads="1"/>
          </p:cNvSpPr>
          <p:nvPr/>
        </p:nvSpPr>
        <p:spPr bwMode="auto">
          <a:xfrm>
            <a:off x="3265488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6" name="Rectangle 91"/>
          <p:cNvSpPr>
            <a:spLocks noChangeArrowheads="1"/>
          </p:cNvSpPr>
          <p:nvPr/>
        </p:nvSpPr>
        <p:spPr bwMode="auto">
          <a:xfrm>
            <a:off x="3265488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57" name="Rectangle 92"/>
          <p:cNvSpPr>
            <a:spLocks noChangeArrowheads="1"/>
          </p:cNvSpPr>
          <p:nvPr/>
        </p:nvSpPr>
        <p:spPr bwMode="auto">
          <a:xfrm>
            <a:off x="3265488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9" name="Text Box 101"/>
          <p:cNvSpPr txBox="1">
            <a:spLocks noChangeArrowheads="1"/>
          </p:cNvSpPr>
          <p:nvPr/>
        </p:nvSpPr>
        <p:spPr bwMode="auto">
          <a:xfrm>
            <a:off x="3200400" y="1828800"/>
            <a:ext cx="397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black">
          <a:xfrm>
            <a:off x="6501606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0" name="Rectangle 86"/>
          <p:cNvSpPr>
            <a:spLocks noChangeArrowheads="1"/>
          </p:cNvSpPr>
          <p:nvPr/>
        </p:nvSpPr>
        <p:spPr bwMode="black">
          <a:xfrm>
            <a:off x="6501606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1" name="Rectangle 87"/>
          <p:cNvSpPr>
            <a:spLocks noChangeArrowheads="1"/>
          </p:cNvSpPr>
          <p:nvPr/>
        </p:nvSpPr>
        <p:spPr bwMode="black">
          <a:xfrm>
            <a:off x="6501606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2" name="Rectangle 88"/>
          <p:cNvSpPr>
            <a:spLocks noChangeArrowheads="1"/>
          </p:cNvSpPr>
          <p:nvPr/>
        </p:nvSpPr>
        <p:spPr bwMode="black">
          <a:xfrm>
            <a:off x="6501606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3" name="Rectangle 89"/>
          <p:cNvSpPr>
            <a:spLocks noChangeArrowheads="1"/>
          </p:cNvSpPr>
          <p:nvPr/>
        </p:nvSpPr>
        <p:spPr bwMode="black">
          <a:xfrm>
            <a:off x="6501606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4" name="Rectangle 90"/>
          <p:cNvSpPr>
            <a:spLocks noChangeArrowheads="1"/>
          </p:cNvSpPr>
          <p:nvPr/>
        </p:nvSpPr>
        <p:spPr bwMode="black">
          <a:xfrm>
            <a:off x="6501606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5" name="Rectangle 91"/>
          <p:cNvSpPr>
            <a:spLocks noChangeArrowheads="1"/>
          </p:cNvSpPr>
          <p:nvPr/>
        </p:nvSpPr>
        <p:spPr bwMode="black">
          <a:xfrm>
            <a:off x="6501606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black">
          <a:xfrm>
            <a:off x="6501606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5194299" y="2232025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5194299" y="2611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5194299" y="2992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5194299" y="337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5194299" y="375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5194299" y="4135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5194299" y="4516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5194299" y="4897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cxnSp>
        <p:nvCxnSpPr>
          <p:cNvPr id="103" name="Straight Arrow Connector 227"/>
          <p:cNvCxnSpPr>
            <a:cxnSpLocks noChangeShapeType="1"/>
            <a:stCxn id="87" idx="3"/>
            <a:endCxn id="79" idx="1"/>
          </p:cNvCxnSpPr>
          <p:nvPr/>
        </p:nvCxnSpPr>
        <p:spPr bwMode="auto">
          <a:xfrm flipV="1">
            <a:off x="6345237" y="2381456"/>
            <a:ext cx="156369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" name="Straight Arrow Connector 228"/>
          <p:cNvCxnSpPr>
            <a:cxnSpLocks noChangeShapeType="1"/>
            <a:stCxn id="79" idx="3"/>
            <a:endCxn id="163" idx="1"/>
          </p:cNvCxnSpPr>
          <p:nvPr/>
        </p:nvCxnSpPr>
        <p:spPr bwMode="auto">
          <a:xfrm>
            <a:off x="6783736" y="2381456"/>
            <a:ext cx="169165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231"/>
          <p:cNvCxnSpPr>
            <a:cxnSpLocks noChangeShapeType="1"/>
            <a:stCxn id="88" idx="3"/>
            <a:endCxn id="80" idx="1"/>
          </p:cNvCxnSpPr>
          <p:nvPr/>
        </p:nvCxnSpPr>
        <p:spPr bwMode="auto">
          <a:xfrm>
            <a:off x="6345237" y="2761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6" name="Straight Arrow Connector 232"/>
          <p:cNvCxnSpPr>
            <a:cxnSpLocks noChangeShapeType="1"/>
            <a:stCxn id="80" idx="3"/>
            <a:endCxn id="157" idx="1"/>
          </p:cNvCxnSpPr>
          <p:nvPr/>
        </p:nvCxnSpPr>
        <p:spPr bwMode="auto">
          <a:xfrm flipV="1">
            <a:off x="6783736" y="2761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233"/>
          <p:cNvCxnSpPr>
            <a:cxnSpLocks noChangeShapeType="1"/>
            <a:stCxn id="89" idx="3"/>
            <a:endCxn id="81" idx="1"/>
          </p:cNvCxnSpPr>
          <p:nvPr/>
        </p:nvCxnSpPr>
        <p:spPr bwMode="auto">
          <a:xfrm>
            <a:off x="6345237" y="3142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234"/>
          <p:cNvCxnSpPr>
            <a:cxnSpLocks noChangeShapeType="1"/>
            <a:stCxn id="81" idx="3"/>
            <a:endCxn id="158" idx="1"/>
          </p:cNvCxnSpPr>
          <p:nvPr/>
        </p:nvCxnSpPr>
        <p:spPr bwMode="auto">
          <a:xfrm flipV="1">
            <a:off x="6783736" y="3142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235"/>
          <p:cNvCxnSpPr>
            <a:cxnSpLocks noChangeShapeType="1"/>
            <a:stCxn id="90" idx="3"/>
            <a:endCxn id="85" idx="1"/>
          </p:cNvCxnSpPr>
          <p:nvPr/>
        </p:nvCxnSpPr>
        <p:spPr bwMode="auto">
          <a:xfrm flipV="1">
            <a:off x="6345237" y="3524456"/>
            <a:ext cx="156369" cy="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236"/>
          <p:cNvCxnSpPr>
            <a:cxnSpLocks noChangeShapeType="1"/>
            <a:stCxn id="85" idx="3"/>
            <a:endCxn id="159" idx="1"/>
          </p:cNvCxnSpPr>
          <p:nvPr/>
        </p:nvCxnSpPr>
        <p:spPr bwMode="auto">
          <a:xfrm>
            <a:off x="6783736" y="3524456"/>
            <a:ext cx="169165" cy="58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237"/>
          <p:cNvCxnSpPr>
            <a:cxnSpLocks noChangeShapeType="1"/>
            <a:stCxn id="91" idx="3"/>
            <a:endCxn id="83" idx="1"/>
          </p:cNvCxnSpPr>
          <p:nvPr/>
        </p:nvCxnSpPr>
        <p:spPr bwMode="auto">
          <a:xfrm>
            <a:off x="6345237" y="3904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2" name="Straight Arrow Connector 238"/>
          <p:cNvCxnSpPr>
            <a:cxnSpLocks noChangeShapeType="1"/>
            <a:stCxn id="83" idx="3"/>
            <a:endCxn id="161" idx="1"/>
          </p:cNvCxnSpPr>
          <p:nvPr/>
        </p:nvCxnSpPr>
        <p:spPr bwMode="auto">
          <a:xfrm flipV="1">
            <a:off x="6783736" y="3904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3" name="Straight Arrow Connector 239"/>
          <p:cNvCxnSpPr>
            <a:cxnSpLocks noChangeShapeType="1"/>
            <a:stCxn id="92" idx="3"/>
            <a:endCxn id="84" idx="1"/>
          </p:cNvCxnSpPr>
          <p:nvPr/>
        </p:nvCxnSpPr>
        <p:spPr bwMode="auto">
          <a:xfrm>
            <a:off x="6345237" y="4285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4" name="Straight Arrow Connector 240"/>
          <p:cNvCxnSpPr>
            <a:cxnSpLocks noChangeShapeType="1"/>
            <a:stCxn id="84" idx="3"/>
            <a:endCxn id="160" idx="1"/>
          </p:cNvCxnSpPr>
          <p:nvPr/>
        </p:nvCxnSpPr>
        <p:spPr bwMode="auto">
          <a:xfrm flipV="1">
            <a:off x="6783736" y="4285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241"/>
          <p:cNvCxnSpPr>
            <a:cxnSpLocks noChangeShapeType="1"/>
            <a:stCxn id="93" idx="3"/>
            <a:endCxn id="82" idx="1"/>
          </p:cNvCxnSpPr>
          <p:nvPr/>
        </p:nvCxnSpPr>
        <p:spPr bwMode="auto">
          <a:xfrm>
            <a:off x="6345237" y="4666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6" name="Straight Arrow Connector 242"/>
          <p:cNvCxnSpPr>
            <a:cxnSpLocks noChangeShapeType="1"/>
            <a:stCxn id="82" idx="3"/>
            <a:endCxn id="162" idx="1"/>
          </p:cNvCxnSpPr>
          <p:nvPr/>
        </p:nvCxnSpPr>
        <p:spPr bwMode="auto">
          <a:xfrm flipV="1">
            <a:off x="6783736" y="4666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243"/>
          <p:cNvCxnSpPr>
            <a:cxnSpLocks noChangeShapeType="1"/>
            <a:stCxn id="94" idx="3"/>
            <a:endCxn id="86" idx="1"/>
          </p:cNvCxnSpPr>
          <p:nvPr/>
        </p:nvCxnSpPr>
        <p:spPr bwMode="auto">
          <a:xfrm>
            <a:off x="6345237" y="5047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8" name="Straight Arrow Connector 244"/>
          <p:cNvCxnSpPr>
            <a:cxnSpLocks noChangeShapeType="1"/>
            <a:stCxn id="86" idx="3"/>
            <a:endCxn id="164" idx="1"/>
          </p:cNvCxnSpPr>
          <p:nvPr/>
        </p:nvCxnSpPr>
        <p:spPr bwMode="auto">
          <a:xfrm flipV="1">
            <a:off x="6783736" y="5047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19" name="Right Arrow 245"/>
          <p:cNvSpPr>
            <a:spLocks noChangeArrowheads="1"/>
          </p:cNvSpPr>
          <p:nvPr/>
        </p:nvSpPr>
        <p:spPr bwMode="auto">
          <a:xfrm>
            <a:off x="3886200" y="375285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7" name="Rectangle 92"/>
          <p:cNvSpPr>
            <a:spLocks noChangeArrowheads="1"/>
          </p:cNvSpPr>
          <p:nvPr/>
        </p:nvSpPr>
        <p:spPr bwMode="auto">
          <a:xfrm>
            <a:off x="3265488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28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3" name="Rectangle 92"/>
          <p:cNvSpPr>
            <a:spLocks noChangeArrowheads="1"/>
          </p:cNvSpPr>
          <p:nvPr/>
        </p:nvSpPr>
        <p:spPr bwMode="auto">
          <a:xfrm>
            <a:off x="3265488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4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137" name="Rectangle 92"/>
          <p:cNvSpPr>
            <a:spLocks noChangeArrowheads="1"/>
          </p:cNvSpPr>
          <p:nvPr/>
        </p:nvSpPr>
        <p:spPr bwMode="black">
          <a:xfrm>
            <a:off x="6501606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5194299" y="5278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</a:p>
        </p:txBody>
      </p:sp>
      <p:cxnSp>
        <p:nvCxnSpPr>
          <p:cNvPr id="139" name="Straight Arrow Connector 243"/>
          <p:cNvCxnSpPr>
            <a:cxnSpLocks noChangeShapeType="1"/>
            <a:stCxn id="138" idx="3"/>
            <a:endCxn id="137" idx="1"/>
          </p:cNvCxnSpPr>
          <p:nvPr/>
        </p:nvCxnSpPr>
        <p:spPr bwMode="auto">
          <a:xfrm>
            <a:off x="6345237" y="5428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0" name="Straight Arrow Connector 244"/>
          <p:cNvCxnSpPr>
            <a:cxnSpLocks noChangeShapeType="1"/>
            <a:stCxn id="137" idx="3"/>
            <a:endCxn id="166" idx="1"/>
          </p:cNvCxnSpPr>
          <p:nvPr/>
        </p:nvCxnSpPr>
        <p:spPr bwMode="auto">
          <a:xfrm flipV="1">
            <a:off x="6783736" y="5428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2" name="Rectangle 92"/>
          <p:cNvSpPr>
            <a:spLocks noChangeArrowheads="1"/>
          </p:cNvSpPr>
          <p:nvPr/>
        </p:nvSpPr>
        <p:spPr bwMode="black">
          <a:xfrm>
            <a:off x="6501606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43" name="Rectangle 19"/>
          <p:cNvSpPr>
            <a:spLocks noChangeArrowheads="1"/>
          </p:cNvSpPr>
          <p:nvPr/>
        </p:nvSpPr>
        <p:spPr bwMode="auto">
          <a:xfrm>
            <a:off x="5202237" y="5659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cxnSp>
        <p:nvCxnSpPr>
          <p:cNvPr id="144" name="Straight Arrow Connector 243"/>
          <p:cNvCxnSpPr>
            <a:cxnSpLocks noChangeShapeType="1"/>
            <a:stCxn id="143" idx="3"/>
            <a:endCxn id="142" idx="1"/>
          </p:cNvCxnSpPr>
          <p:nvPr/>
        </p:nvCxnSpPr>
        <p:spPr bwMode="auto">
          <a:xfrm>
            <a:off x="6353175" y="5809457"/>
            <a:ext cx="14843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5" name="Straight Arrow Connector 244"/>
          <p:cNvCxnSpPr>
            <a:cxnSpLocks noChangeShapeType="1"/>
            <a:stCxn id="142" idx="3"/>
            <a:endCxn id="167" idx="1"/>
          </p:cNvCxnSpPr>
          <p:nvPr/>
        </p:nvCxnSpPr>
        <p:spPr bwMode="auto">
          <a:xfrm flipV="1">
            <a:off x="6783736" y="5809457"/>
            <a:ext cx="177103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7" name="Rectangle 6"/>
          <p:cNvSpPr>
            <a:spLocks noChangeArrowheads="1"/>
          </p:cNvSpPr>
          <p:nvPr/>
        </p:nvSpPr>
        <p:spPr bwMode="auto">
          <a:xfrm>
            <a:off x="6952901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158" name="Rectangle 7"/>
          <p:cNvSpPr>
            <a:spLocks noChangeArrowheads="1"/>
          </p:cNvSpPr>
          <p:nvPr/>
        </p:nvSpPr>
        <p:spPr bwMode="auto">
          <a:xfrm>
            <a:off x="6952901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59" name="Rectangle 8"/>
          <p:cNvSpPr>
            <a:spLocks noChangeArrowheads="1"/>
          </p:cNvSpPr>
          <p:nvPr/>
        </p:nvSpPr>
        <p:spPr bwMode="auto">
          <a:xfrm>
            <a:off x="6952901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60" name="Rectangle 10"/>
          <p:cNvSpPr>
            <a:spLocks noChangeArrowheads="1"/>
          </p:cNvSpPr>
          <p:nvPr/>
        </p:nvSpPr>
        <p:spPr bwMode="auto">
          <a:xfrm>
            <a:off x="6952901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61" name="Rectangle 16"/>
          <p:cNvSpPr>
            <a:spLocks noChangeArrowheads="1"/>
          </p:cNvSpPr>
          <p:nvPr/>
        </p:nvSpPr>
        <p:spPr bwMode="auto">
          <a:xfrm>
            <a:off x="6952901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62" name="Rectangle 18"/>
          <p:cNvSpPr>
            <a:spLocks noChangeArrowheads="1"/>
          </p:cNvSpPr>
          <p:nvPr/>
        </p:nvSpPr>
        <p:spPr bwMode="auto">
          <a:xfrm>
            <a:off x="6952901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163" name="Rectangle 19"/>
          <p:cNvSpPr>
            <a:spLocks noChangeArrowheads="1"/>
          </p:cNvSpPr>
          <p:nvPr/>
        </p:nvSpPr>
        <p:spPr bwMode="auto">
          <a:xfrm>
            <a:off x="6952901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4" name="Rectangle 34"/>
          <p:cNvSpPr>
            <a:spLocks noChangeArrowheads="1"/>
          </p:cNvSpPr>
          <p:nvPr/>
        </p:nvSpPr>
        <p:spPr bwMode="auto">
          <a:xfrm>
            <a:off x="6952901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6962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6" name="Rectangle 34"/>
          <p:cNvSpPr>
            <a:spLocks noChangeArrowheads="1"/>
          </p:cNvSpPr>
          <p:nvPr/>
        </p:nvSpPr>
        <p:spPr bwMode="auto">
          <a:xfrm>
            <a:off x="6952901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7" name="Rectangle 34"/>
          <p:cNvSpPr>
            <a:spLocks noChangeArrowheads="1"/>
          </p:cNvSpPr>
          <p:nvPr/>
        </p:nvSpPr>
        <p:spPr bwMode="auto">
          <a:xfrm>
            <a:off x="6960839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cxnSp>
        <p:nvCxnSpPr>
          <p:cNvPr id="194" name="Straight Arrow Connector 236"/>
          <p:cNvCxnSpPr>
            <a:cxnSpLocks noChangeShapeType="1"/>
            <a:stCxn id="182" idx="3"/>
            <a:endCxn id="165" idx="1"/>
          </p:cNvCxnSpPr>
          <p:nvPr/>
        </p:nvCxnSpPr>
        <p:spPr bwMode="auto">
          <a:xfrm>
            <a:off x="7523163" y="3525045"/>
            <a:ext cx="1730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148" name="Group 16"/>
          <p:cNvGrpSpPr/>
          <p:nvPr/>
        </p:nvGrpSpPr>
        <p:grpSpPr>
          <a:xfrm>
            <a:off x="457200" y="762000"/>
            <a:ext cx="1940813" cy="490954"/>
            <a:chOff x="762000" y="1905000"/>
            <a:chExt cx="1940813" cy="490954"/>
          </a:xfrm>
        </p:grpSpPr>
        <p:sp>
          <p:nvSpPr>
            <p:cNvPr id="151" name="TextBox 150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one fish, two fish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1</a:t>
              </a:r>
            </a:p>
          </p:txBody>
        </p:sp>
      </p:grpSp>
      <p:grpSp>
        <p:nvGrpSpPr>
          <p:cNvPr id="168" name="Group 32"/>
          <p:cNvGrpSpPr/>
          <p:nvPr/>
        </p:nvGrpSpPr>
        <p:grpSpPr>
          <a:xfrm>
            <a:off x="2474213" y="762000"/>
            <a:ext cx="1963255" cy="490954"/>
            <a:chOff x="762000" y="1905000"/>
            <a:chExt cx="1963255" cy="490954"/>
          </a:xfrm>
        </p:grpSpPr>
        <p:sp>
          <p:nvSpPr>
            <p:cNvPr id="169" name="TextBox 168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red fish, blue fish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2</a:t>
              </a:r>
            </a:p>
          </p:txBody>
        </p:sp>
      </p:grpSp>
      <p:grpSp>
        <p:nvGrpSpPr>
          <p:cNvPr id="171" name="Group 44"/>
          <p:cNvGrpSpPr/>
          <p:nvPr/>
        </p:nvGrpSpPr>
        <p:grpSpPr>
          <a:xfrm>
            <a:off x="4526771" y="762000"/>
            <a:ext cx="1528842" cy="490954"/>
            <a:chOff x="762000" y="1905000"/>
            <a:chExt cx="1528842" cy="490954"/>
          </a:xfrm>
        </p:grpSpPr>
        <p:sp>
          <p:nvSpPr>
            <p:cNvPr id="172" name="TextBox 171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cat in the hat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3</a:t>
              </a:r>
            </a:p>
          </p:txBody>
        </p:sp>
      </p:grpSp>
      <p:grpSp>
        <p:nvGrpSpPr>
          <p:cNvPr id="174" name="Group 44"/>
          <p:cNvGrpSpPr/>
          <p:nvPr/>
        </p:nvGrpSpPr>
        <p:grpSpPr>
          <a:xfrm>
            <a:off x="6208013" y="762000"/>
            <a:ext cx="2255002" cy="490954"/>
            <a:chOff x="762000" y="1905000"/>
            <a:chExt cx="2255002" cy="490954"/>
          </a:xfrm>
        </p:grpSpPr>
        <p:sp>
          <p:nvSpPr>
            <p:cNvPr id="175" name="TextBox 174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green eggs and ham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4</a:t>
              </a:r>
            </a:p>
          </p:txBody>
        </p:sp>
      </p:grpSp>
      <p:sp>
        <p:nvSpPr>
          <p:cNvPr id="276" name="Text Box 99"/>
          <p:cNvSpPr txBox="1">
            <a:spLocks noChangeArrowheads="1"/>
          </p:cNvSpPr>
          <p:nvPr/>
        </p:nvSpPr>
        <p:spPr bwMode="auto">
          <a:xfrm>
            <a:off x="2447925" y="1524000"/>
            <a:ext cx="358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tf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54351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19" grpId="0" animBg="1"/>
      <p:bldP spid="137" grpId="0" animBg="1"/>
      <p:bldP spid="138" grpId="0" animBg="1"/>
      <p:bldP spid="142" grpId="0" animBg="1"/>
      <p:bldP spid="143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"/>
          <p:cNvSpPr>
            <a:spLocks noChangeArrowheads="1"/>
          </p:cNvSpPr>
          <p:nvPr/>
        </p:nvSpPr>
        <p:spPr bwMode="auto">
          <a:xfrm>
            <a:off x="8549640" y="3377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>
                <a:solidFill>
                  <a:schemeClr val="bg1"/>
                </a:solidFill>
                <a:latin typeface="Gill Sans"/>
                <a:cs typeface="Gill Sans"/>
              </a:rPr>
              <a:t>[2,4]</a:t>
            </a:r>
          </a:p>
        </p:txBody>
      </p:sp>
      <p:sp>
        <p:nvSpPr>
          <p:cNvPr id="174" name="Rectangle 19"/>
          <p:cNvSpPr>
            <a:spLocks noChangeArrowheads="1"/>
          </p:cNvSpPr>
          <p:nvPr/>
        </p:nvSpPr>
        <p:spPr bwMode="auto">
          <a:xfrm>
            <a:off x="7525512" y="2234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>
                <a:solidFill>
                  <a:schemeClr val="bg1"/>
                </a:solidFill>
                <a:latin typeface="Gill Sans"/>
                <a:cs typeface="Gill Sans"/>
              </a:rPr>
              <a:t>[3]</a:t>
            </a:r>
          </a:p>
        </p:txBody>
      </p:sp>
      <p:sp>
        <p:nvSpPr>
          <p:cNvPr id="179" name="Rectangle 19"/>
          <p:cNvSpPr>
            <a:spLocks noChangeArrowheads="1"/>
          </p:cNvSpPr>
          <p:nvPr/>
        </p:nvSpPr>
        <p:spPr bwMode="auto">
          <a:xfrm>
            <a:off x="7525512" y="3377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>
                <a:solidFill>
                  <a:schemeClr val="bg1"/>
                </a:solidFill>
                <a:latin typeface="Gill Sans"/>
                <a:cs typeface="Gill Sans"/>
              </a:rPr>
              <a:t>[2,4]</a:t>
            </a:r>
          </a:p>
        </p:txBody>
      </p:sp>
      <p:sp>
        <p:nvSpPr>
          <p:cNvPr id="190" name="Rectangle 19"/>
          <p:cNvSpPr>
            <a:spLocks noChangeArrowheads="1"/>
          </p:cNvSpPr>
          <p:nvPr/>
        </p:nvSpPr>
        <p:spPr bwMode="auto">
          <a:xfrm>
            <a:off x="7525512" y="2993136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>
                <a:solidFill>
                  <a:schemeClr val="bg1"/>
                </a:solidFill>
                <a:latin typeface="Gill Sans"/>
                <a:cs typeface="Gill Sans"/>
              </a:rPr>
              <a:t>[2]</a:t>
            </a:r>
          </a:p>
        </p:txBody>
      </p:sp>
      <p:sp>
        <p:nvSpPr>
          <p:cNvPr id="191" name="Rectangle 19"/>
          <p:cNvSpPr>
            <a:spLocks noChangeArrowheads="1"/>
          </p:cNvSpPr>
          <p:nvPr/>
        </p:nvSpPr>
        <p:spPr bwMode="auto">
          <a:xfrm>
            <a:off x="7525512" y="2609088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>
                <a:solidFill>
                  <a:schemeClr val="bg1"/>
                </a:solidFill>
                <a:latin typeface="Gill Sans"/>
                <a:cs typeface="Gill Sans"/>
              </a:rPr>
              <a:t>[1]</a:t>
            </a:r>
          </a:p>
        </p:txBody>
      </p:sp>
      <p:sp>
        <p:nvSpPr>
          <p:cNvPr id="192" name="Rectangle 19"/>
          <p:cNvSpPr>
            <a:spLocks noChangeArrowheads="1"/>
          </p:cNvSpPr>
          <p:nvPr/>
        </p:nvSpPr>
        <p:spPr bwMode="auto">
          <a:xfrm>
            <a:off x="7525512" y="3752088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>
                <a:solidFill>
                  <a:schemeClr val="bg1"/>
                </a:solidFill>
                <a:latin typeface="Gill Sans"/>
                <a:cs typeface="Gill Sans"/>
              </a:rPr>
              <a:t>[1]</a:t>
            </a:r>
          </a:p>
        </p:txBody>
      </p:sp>
      <p:sp>
        <p:nvSpPr>
          <p:cNvPr id="193" name="Rectangle 19"/>
          <p:cNvSpPr>
            <a:spLocks noChangeArrowheads="1"/>
          </p:cNvSpPr>
          <p:nvPr/>
        </p:nvSpPr>
        <p:spPr bwMode="auto">
          <a:xfrm>
            <a:off x="7525512" y="4136136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>
                <a:solidFill>
                  <a:schemeClr val="bg1"/>
                </a:solidFill>
                <a:latin typeface="Gill Sans"/>
                <a:cs typeface="Gill Sans"/>
              </a:rPr>
              <a:t>[3]</a:t>
            </a:r>
          </a:p>
        </p:txBody>
      </p:sp>
      <p:sp>
        <p:nvSpPr>
          <p:cNvPr id="195" name="Rectangle 19"/>
          <p:cNvSpPr>
            <a:spLocks noChangeArrowheads="1"/>
          </p:cNvSpPr>
          <p:nvPr/>
        </p:nvSpPr>
        <p:spPr bwMode="auto">
          <a:xfrm>
            <a:off x="7525512" y="4520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>
                <a:solidFill>
                  <a:schemeClr val="bg1"/>
                </a:solidFill>
                <a:latin typeface="Gill Sans"/>
                <a:cs typeface="Gill Sans"/>
              </a:rPr>
              <a:t>[2]</a:t>
            </a:r>
          </a:p>
        </p:txBody>
      </p:sp>
      <p:sp>
        <p:nvSpPr>
          <p:cNvPr id="196" name="Rectangle 19"/>
          <p:cNvSpPr>
            <a:spLocks noChangeArrowheads="1"/>
          </p:cNvSpPr>
          <p:nvPr/>
        </p:nvSpPr>
        <p:spPr bwMode="auto">
          <a:xfrm>
            <a:off x="7525512" y="4895088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>
                <a:solidFill>
                  <a:schemeClr val="bg1"/>
                </a:solidFill>
                <a:latin typeface="Gill Sans"/>
                <a:cs typeface="Gill Sans"/>
              </a:rPr>
              <a:t>[1]</a:t>
            </a:r>
          </a:p>
        </p:txBody>
      </p:sp>
      <p:sp>
        <p:nvSpPr>
          <p:cNvPr id="197" name="Rectangle 19"/>
          <p:cNvSpPr>
            <a:spLocks noChangeArrowheads="1"/>
          </p:cNvSpPr>
          <p:nvPr/>
        </p:nvSpPr>
        <p:spPr bwMode="auto">
          <a:xfrm>
            <a:off x="7525512" y="5279136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>
                <a:solidFill>
                  <a:schemeClr val="bg1"/>
                </a:solidFill>
                <a:latin typeface="Gill Sans"/>
                <a:cs typeface="Gill Sans"/>
              </a:rPr>
              <a:t>[1]</a:t>
            </a:r>
          </a:p>
        </p:txBody>
      </p:sp>
      <p:sp>
        <p:nvSpPr>
          <p:cNvPr id="199" name="Rectangle 19"/>
          <p:cNvSpPr>
            <a:spLocks noChangeArrowheads="1"/>
          </p:cNvSpPr>
          <p:nvPr/>
        </p:nvSpPr>
        <p:spPr bwMode="auto">
          <a:xfrm>
            <a:off x="7525512" y="5663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>
                <a:solidFill>
                  <a:schemeClr val="bg1"/>
                </a:solidFill>
                <a:latin typeface="Gill Sans"/>
                <a:cs typeface="Gill Sans"/>
              </a:rPr>
              <a:t>[3]</a:t>
            </a:r>
          </a:p>
        </p:txBody>
      </p:sp>
      <p:sp>
        <p:nvSpPr>
          <p:cNvPr id="198" name="Rectangle 7"/>
          <p:cNvSpPr>
            <a:spLocks noChangeArrowheads="1"/>
          </p:cNvSpPr>
          <p:nvPr/>
        </p:nvSpPr>
        <p:spPr bwMode="auto">
          <a:xfrm>
            <a:off x="8266176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0" name="Rectangle 6"/>
          <p:cNvSpPr>
            <a:spLocks noChangeArrowheads="1"/>
          </p:cNvSpPr>
          <p:nvPr/>
        </p:nvSpPr>
        <p:spPr bwMode="auto">
          <a:xfrm>
            <a:off x="7239000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1" name="Rectangle 7"/>
          <p:cNvSpPr>
            <a:spLocks noChangeArrowheads="1"/>
          </p:cNvSpPr>
          <p:nvPr/>
        </p:nvSpPr>
        <p:spPr bwMode="auto">
          <a:xfrm>
            <a:off x="7239000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2" name="Rectangle 8"/>
          <p:cNvSpPr>
            <a:spLocks noChangeArrowheads="1"/>
          </p:cNvSpPr>
          <p:nvPr/>
        </p:nvSpPr>
        <p:spPr bwMode="auto">
          <a:xfrm>
            <a:off x="72390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3" name="Rectangle 10"/>
          <p:cNvSpPr>
            <a:spLocks noChangeArrowheads="1"/>
          </p:cNvSpPr>
          <p:nvPr/>
        </p:nvSpPr>
        <p:spPr bwMode="auto">
          <a:xfrm>
            <a:off x="7239000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4" name="Rectangle 16"/>
          <p:cNvSpPr>
            <a:spLocks noChangeArrowheads="1"/>
          </p:cNvSpPr>
          <p:nvPr/>
        </p:nvSpPr>
        <p:spPr bwMode="auto">
          <a:xfrm>
            <a:off x="7239000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5" name="Rectangle 18"/>
          <p:cNvSpPr>
            <a:spLocks noChangeArrowheads="1"/>
          </p:cNvSpPr>
          <p:nvPr/>
        </p:nvSpPr>
        <p:spPr bwMode="auto">
          <a:xfrm>
            <a:off x="7239000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6" name="Rectangle 19"/>
          <p:cNvSpPr>
            <a:spLocks noChangeArrowheads="1"/>
          </p:cNvSpPr>
          <p:nvPr/>
        </p:nvSpPr>
        <p:spPr bwMode="auto">
          <a:xfrm>
            <a:off x="7239000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7" name="Rectangle 34"/>
          <p:cNvSpPr>
            <a:spLocks noChangeArrowheads="1"/>
          </p:cNvSpPr>
          <p:nvPr/>
        </p:nvSpPr>
        <p:spPr bwMode="auto">
          <a:xfrm>
            <a:off x="7239000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7239000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9" name="Rectangle 34"/>
          <p:cNvSpPr>
            <a:spLocks noChangeArrowheads="1"/>
          </p:cNvSpPr>
          <p:nvPr/>
        </p:nvSpPr>
        <p:spPr bwMode="auto">
          <a:xfrm>
            <a:off x="7246938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0" name="Rectangle 85"/>
          <p:cNvSpPr>
            <a:spLocks noChangeArrowheads="1"/>
          </p:cNvSpPr>
          <p:nvPr/>
        </p:nvSpPr>
        <p:spPr bwMode="auto">
          <a:xfrm>
            <a:off x="3265488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1" name="Rectangle 86"/>
          <p:cNvSpPr>
            <a:spLocks noChangeArrowheads="1"/>
          </p:cNvSpPr>
          <p:nvPr/>
        </p:nvSpPr>
        <p:spPr bwMode="auto">
          <a:xfrm>
            <a:off x="3265488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2" name="Rectangle 87"/>
          <p:cNvSpPr>
            <a:spLocks noChangeArrowheads="1"/>
          </p:cNvSpPr>
          <p:nvPr/>
        </p:nvSpPr>
        <p:spPr bwMode="auto">
          <a:xfrm>
            <a:off x="3265488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3" name="Rectangle 88"/>
          <p:cNvSpPr>
            <a:spLocks noChangeArrowheads="1"/>
          </p:cNvSpPr>
          <p:nvPr/>
        </p:nvSpPr>
        <p:spPr bwMode="auto">
          <a:xfrm>
            <a:off x="3265488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4" name="Rectangle 89"/>
          <p:cNvSpPr>
            <a:spLocks noChangeArrowheads="1"/>
          </p:cNvSpPr>
          <p:nvPr/>
        </p:nvSpPr>
        <p:spPr bwMode="auto">
          <a:xfrm>
            <a:off x="3265488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5" name="Rectangle 90"/>
          <p:cNvSpPr>
            <a:spLocks noChangeArrowheads="1"/>
          </p:cNvSpPr>
          <p:nvPr/>
        </p:nvSpPr>
        <p:spPr bwMode="auto">
          <a:xfrm>
            <a:off x="3265488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6" name="Rectangle 91"/>
          <p:cNvSpPr>
            <a:spLocks noChangeArrowheads="1"/>
          </p:cNvSpPr>
          <p:nvPr/>
        </p:nvSpPr>
        <p:spPr bwMode="auto">
          <a:xfrm>
            <a:off x="3265488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57" name="Rectangle 92"/>
          <p:cNvSpPr>
            <a:spLocks noChangeArrowheads="1"/>
          </p:cNvSpPr>
          <p:nvPr/>
        </p:nvSpPr>
        <p:spPr bwMode="auto">
          <a:xfrm>
            <a:off x="3265488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8" name="Text Box 99"/>
          <p:cNvSpPr txBox="1">
            <a:spLocks noChangeArrowheads="1"/>
          </p:cNvSpPr>
          <p:nvPr/>
        </p:nvSpPr>
        <p:spPr bwMode="auto">
          <a:xfrm>
            <a:off x="2447925" y="1524000"/>
            <a:ext cx="358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tf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9" name="Text Box 101"/>
          <p:cNvSpPr txBox="1">
            <a:spLocks noChangeArrowheads="1"/>
          </p:cNvSpPr>
          <p:nvPr/>
        </p:nvSpPr>
        <p:spPr bwMode="auto">
          <a:xfrm>
            <a:off x="3200400" y="1828800"/>
            <a:ext cx="397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black">
          <a:xfrm>
            <a:off x="6501606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0" name="Rectangle 86"/>
          <p:cNvSpPr>
            <a:spLocks noChangeArrowheads="1"/>
          </p:cNvSpPr>
          <p:nvPr/>
        </p:nvSpPr>
        <p:spPr bwMode="black">
          <a:xfrm>
            <a:off x="6501606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1" name="Rectangle 87"/>
          <p:cNvSpPr>
            <a:spLocks noChangeArrowheads="1"/>
          </p:cNvSpPr>
          <p:nvPr/>
        </p:nvSpPr>
        <p:spPr bwMode="black">
          <a:xfrm>
            <a:off x="6501606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2" name="Rectangle 88"/>
          <p:cNvSpPr>
            <a:spLocks noChangeArrowheads="1"/>
          </p:cNvSpPr>
          <p:nvPr/>
        </p:nvSpPr>
        <p:spPr bwMode="black">
          <a:xfrm>
            <a:off x="6501606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3" name="Rectangle 89"/>
          <p:cNvSpPr>
            <a:spLocks noChangeArrowheads="1"/>
          </p:cNvSpPr>
          <p:nvPr/>
        </p:nvSpPr>
        <p:spPr bwMode="black">
          <a:xfrm>
            <a:off x="6501606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4" name="Rectangle 90"/>
          <p:cNvSpPr>
            <a:spLocks noChangeArrowheads="1"/>
          </p:cNvSpPr>
          <p:nvPr/>
        </p:nvSpPr>
        <p:spPr bwMode="black">
          <a:xfrm>
            <a:off x="6501606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5" name="Rectangle 91"/>
          <p:cNvSpPr>
            <a:spLocks noChangeArrowheads="1"/>
          </p:cNvSpPr>
          <p:nvPr/>
        </p:nvSpPr>
        <p:spPr bwMode="black">
          <a:xfrm>
            <a:off x="6501606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black">
          <a:xfrm>
            <a:off x="6501606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5194299" y="2232025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5194299" y="2611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5194299" y="2992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5194299" y="337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5194299" y="375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5194299" y="4135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5194299" y="4516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5194299" y="4897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cxnSp>
        <p:nvCxnSpPr>
          <p:cNvPr id="103" name="Straight Arrow Connector 227"/>
          <p:cNvCxnSpPr>
            <a:cxnSpLocks noChangeShapeType="1"/>
            <a:stCxn id="87" idx="3"/>
            <a:endCxn id="79" idx="1"/>
          </p:cNvCxnSpPr>
          <p:nvPr/>
        </p:nvCxnSpPr>
        <p:spPr bwMode="auto">
          <a:xfrm flipV="1">
            <a:off x="6345237" y="2381456"/>
            <a:ext cx="156369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" name="Straight Arrow Connector 228"/>
          <p:cNvCxnSpPr>
            <a:cxnSpLocks noChangeShapeType="1"/>
            <a:stCxn id="79" idx="3"/>
            <a:endCxn id="163" idx="1"/>
          </p:cNvCxnSpPr>
          <p:nvPr/>
        </p:nvCxnSpPr>
        <p:spPr bwMode="auto">
          <a:xfrm>
            <a:off x="6783736" y="2381456"/>
            <a:ext cx="169165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231"/>
          <p:cNvCxnSpPr>
            <a:cxnSpLocks noChangeShapeType="1"/>
            <a:stCxn id="88" idx="3"/>
            <a:endCxn id="80" idx="1"/>
          </p:cNvCxnSpPr>
          <p:nvPr/>
        </p:nvCxnSpPr>
        <p:spPr bwMode="auto">
          <a:xfrm>
            <a:off x="6345237" y="2761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6" name="Straight Arrow Connector 232"/>
          <p:cNvCxnSpPr>
            <a:cxnSpLocks noChangeShapeType="1"/>
            <a:stCxn id="80" idx="3"/>
            <a:endCxn id="157" idx="1"/>
          </p:cNvCxnSpPr>
          <p:nvPr/>
        </p:nvCxnSpPr>
        <p:spPr bwMode="auto">
          <a:xfrm flipV="1">
            <a:off x="6783736" y="2761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233"/>
          <p:cNvCxnSpPr>
            <a:cxnSpLocks noChangeShapeType="1"/>
            <a:stCxn id="89" idx="3"/>
            <a:endCxn id="81" idx="1"/>
          </p:cNvCxnSpPr>
          <p:nvPr/>
        </p:nvCxnSpPr>
        <p:spPr bwMode="auto">
          <a:xfrm>
            <a:off x="6345237" y="3142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234"/>
          <p:cNvCxnSpPr>
            <a:cxnSpLocks noChangeShapeType="1"/>
            <a:stCxn id="81" idx="3"/>
            <a:endCxn id="158" idx="1"/>
          </p:cNvCxnSpPr>
          <p:nvPr/>
        </p:nvCxnSpPr>
        <p:spPr bwMode="auto">
          <a:xfrm flipV="1">
            <a:off x="6783736" y="3142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235"/>
          <p:cNvCxnSpPr>
            <a:cxnSpLocks noChangeShapeType="1"/>
            <a:stCxn id="90" idx="3"/>
            <a:endCxn id="85" idx="1"/>
          </p:cNvCxnSpPr>
          <p:nvPr/>
        </p:nvCxnSpPr>
        <p:spPr bwMode="auto">
          <a:xfrm flipV="1">
            <a:off x="6345237" y="3524456"/>
            <a:ext cx="156369" cy="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236"/>
          <p:cNvCxnSpPr>
            <a:cxnSpLocks noChangeShapeType="1"/>
            <a:stCxn id="85" idx="3"/>
            <a:endCxn id="159" idx="1"/>
          </p:cNvCxnSpPr>
          <p:nvPr/>
        </p:nvCxnSpPr>
        <p:spPr bwMode="auto">
          <a:xfrm>
            <a:off x="6783736" y="3524456"/>
            <a:ext cx="169165" cy="58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237"/>
          <p:cNvCxnSpPr>
            <a:cxnSpLocks noChangeShapeType="1"/>
            <a:stCxn id="91" idx="3"/>
            <a:endCxn id="83" idx="1"/>
          </p:cNvCxnSpPr>
          <p:nvPr/>
        </p:nvCxnSpPr>
        <p:spPr bwMode="auto">
          <a:xfrm>
            <a:off x="6345237" y="3904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2" name="Straight Arrow Connector 238"/>
          <p:cNvCxnSpPr>
            <a:cxnSpLocks noChangeShapeType="1"/>
            <a:stCxn id="83" idx="3"/>
            <a:endCxn id="161" idx="1"/>
          </p:cNvCxnSpPr>
          <p:nvPr/>
        </p:nvCxnSpPr>
        <p:spPr bwMode="auto">
          <a:xfrm flipV="1">
            <a:off x="6783736" y="3904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3" name="Straight Arrow Connector 239"/>
          <p:cNvCxnSpPr>
            <a:cxnSpLocks noChangeShapeType="1"/>
            <a:stCxn id="92" idx="3"/>
            <a:endCxn id="84" idx="1"/>
          </p:cNvCxnSpPr>
          <p:nvPr/>
        </p:nvCxnSpPr>
        <p:spPr bwMode="auto">
          <a:xfrm>
            <a:off x="6345237" y="4285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4" name="Straight Arrow Connector 240"/>
          <p:cNvCxnSpPr>
            <a:cxnSpLocks noChangeShapeType="1"/>
            <a:stCxn id="84" idx="3"/>
            <a:endCxn id="160" idx="1"/>
          </p:cNvCxnSpPr>
          <p:nvPr/>
        </p:nvCxnSpPr>
        <p:spPr bwMode="auto">
          <a:xfrm flipV="1">
            <a:off x="6783736" y="4285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241"/>
          <p:cNvCxnSpPr>
            <a:cxnSpLocks noChangeShapeType="1"/>
            <a:stCxn id="93" idx="3"/>
            <a:endCxn id="82" idx="1"/>
          </p:cNvCxnSpPr>
          <p:nvPr/>
        </p:nvCxnSpPr>
        <p:spPr bwMode="auto">
          <a:xfrm>
            <a:off x="6345237" y="4666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6" name="Straight Arrow Connector 242"/>
          <p:cNvCxnSpPr>
            <a:cxnSpLocks noChangeShapeType="1"/>
            <a:stCxn id="82" idx="3"/>
            <a:endCxn id="162" idx="1"/>
          </p:cNvCxnSpPr>
          <p:nvPr/>
        </p:nvCxnSpPr>
        <p:spPr bwMode="auto">
          <a:xfrm flipV="1">
            <a:off x="6783736" y="4666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243"/>
          <p:cNvCxnSpPr>
            <a:cxnSpLocks noChangeShapeType="1"/>
            <a:stCxn id="94" idx="3"/>
            <a:endCxn id="86" idx="1"/>
          </p:cNvCxnSpPr>
          <p:nvPr/>
        </p:nvCxnSpPr>
        <p:spPr bwMode="auto">
          <a:xfrm>
            <a:off x="6345237" y="5047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8" name="Straight Arrow Connector 244"/>
          <p:cNvCxnSpPr>
            <a:cxnSpLocks noChangeShapeType="1"/>
            <a:stCxn id="86" idx="3"/>
            <a:endCxn id="164" idx="1"/>
          </p:cNvCxnSpPr>
          <p:nvPr/>
        </p:nvCxnSpPr>
        <p:spPr bwMode="auto">
          <a:xfrm flipV="1">
            <a:off x="6783736" y="5047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7" name="Rectangle 92"/>
          <p:cNvSpPr>
            <a:spLocks noChangeArrowheads="1"/>
          </p:cNvSpPr>
          <p:nvPr/>
        </p:nvSpPr>
        <p:spPr bwMode="auto">
          <a:xfrm>
            <a:off x="3265488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28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3" name="Rectangle 92"/>
          <p:cNvSpPr>
            <a:spLocks noChangeArrowheads="1"/>
          </p:cNvSpPr>
          <p:nvPr/>
        </p:nvSpPr>
        <p:spPr bwMode="auto">
          <a:xfrm>
            <a:off x="3265488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4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137" name="Rectangle 92"/>
          <p:cNvSpPr>
            <a:spLocks noChangeArrowheads="1"/>
          </p:cNvSpPr>
          <p:nvPr/>
        </p:nvSpPr>
        <p:spPr bwMode="black">
          <a:xfrm>
            <a:off x="6501606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5194299" y="5278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</a:p>
        </p:txBody>
      </p:sp>
      <p:cxnSp>
        <p:nvCxnSpPr>
          <p:cNvPr id="139" name="Straight Arrow Connector 243"/>
          <p:cNvCxnSpPr>
            <a:cxnSpLocks noChangeShapeType="1"/>
            <a:stCxn id="138" idx="3"/>
            <a:endCxn id="137" idx="1"/>
          </p:cNvCxnSpPr>
          <p:nvPr/>
        </p:nvCxnSpPr>
        <p:spPr bwMode="auto">
          <a:xfrm>
            <a:off x="6345237" y="5428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0" name="Straight Arrow Connector 244"/>
          <p:cNvCxnSpPr>
            <a:cxnSpLocks noChangeShapeType="1"/>
            <a:stCxn id="137" idx="3"/>
            <a:endCxn id="166" idx="1"/>
          </p:cNvCxnSpPr>
          <p:nvPr/>
        </p:nvCxnSpPr>
        <p:spPr bwMode="auto">
          <a:xfrm flipV="1">
            <a:off x="6783736" y="5428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2" name="Rectangle 92"/>
          <p:cNvSpPr>
            <a:spLocks noChangeArrowheads="1"/>
          </p:cNvSpPr>
          <p:nvPr/>
        </p:nvSpPr>
        <p:spPr bwMode="black">
          <a:xfrm>
            <a:off x="6501606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43" name="Rectangle 19"/>
          <p:cNvSpPr>
            <a:spLocks noChangeArrowheads="1"/>
          </p:cNvSpPr>
          <p:nvPr/>
        </p:nvSpPr>
        <p:spPr bwMode="auto">
          <a:xfrm>
            <a:off x="5202237" y="5659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cxnSp>
        <p:nvCxnSpPr>
          <p:cNvPr id="144" name="Straight Arrow Connector 243"/>
          <p:cNvCxnSpPr>
            <a:cxnSpLocks noChangeShapeType="1"/>
            <a:stCxn id="143" idx="3"/>
            <a:endCxn id="142" idx="1"/>
          </p:cNvCxnSpPr>
          <p:nvPr/>
        </p:nvCxnSpPr>
        <p:spPr bwMode="auto">
          <a:xfrm>
            <a:off x="6353175" y="5809457"/>
            <a:ext cx="14843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5" name="Straight Arrow Connector 244"/>
          <p:cNvCxnSpPr>
            <a:cxnSpLocks noChangeShapeType="1"/>
            <a:stCxn id="142" idx="3"/>
            <a:endCxn id="167" idx="1"/>
          </p:cNvCxnSpPr>
          <p:nvPr/>
        </p:nvCxnSpPr>
        <p:spPr bwMode="auto">
          <a:xfrm flipV="1">
            <a:off x="6783736" y="5809457"/>
            <a:ext cx="177103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7" name="Rectangle 6"/>
          <p:cNvSpPr>
            <a:spLocks noChangeArrowheads="1"/>
          </p:cNvSpPr>
          <p:nvPr/>
        </p:nvSpPr>
        <p:spPr bwMode="auto">
          <a:xfrm>
            <a:off x="6952901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158" name="Rectangle 7"/>
          <p:cNvSpPr>
            <a:spLocks noChangeArrowheads="1"/>
          </p:cNvSpPr>
          <p:nvPr/>
        </p:nvSpPr>
        <p:spPr bwMode="auto">
          <a:xfrm>
            <a:off x="6952901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59" name="Rectangle 8"/>
          <p:cNvSpPr>
            <a:spLocks noChangeArrowheads="1"/>
          </p:cNvSpPr>
          <p:nvPr/>
        </p:nvSpPr>
        <p:spPr bwMode="auto">
          <a:xfrm>
            <a:off x="6952901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60" name="Rectangle 10"/>
          <p:cNvSpPr>
            <a:spLocks noChangeArrowheads="1"/>
          </p:cNvSpPr>
          <p:nvPr/>
        </p:nvSpPr>
        <p:spPr bwMode="auto">
          <a:xfrm>
            <a:off x="6952901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61" name="Rectangle 16"/>
          <p:cNvSpPr>
            <a:spLocks noChangeArrowheads="1"/>
          </p:cNvSpPr>
          <p:nvPr/>
        </p:nvSpPr>
        <p:spPr bwMode="auto">
          <a:xfrm>
            <a:off x="6952901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62" name="Rectangle 18"/>
          <p:cNvSpPr>
            <a:spLocks noChangeArrowheads="1"/>
          </p:cNvSpPr>
          <p:nvPr/>
        </p:nvSpPr>
        <p:spPr bwMode="auto">
          <a:xfrm>
            <a:off x="6952901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163" name="Rectangle 19"/>
          <p:cNvSpPr>
            <a:spLocks noChangeArrowheads="1"/>
          </p:cNvSpPr>
          <p:nvPr/>
        </p:nvSpPr>
        <p:spPr bwMode="auto">
          <a:xfrm>
            <a:off x="6952901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4" name="Rectangle 34"/>
          <p:cNvSpPr>
            <a:spLocks noChangeArrowheads="1"/>
          </p:cNvSpPr>
          <p:nvPr/>
        </p:nvSpPr>
        <p:spPr bwMode="auto">
          <a:xfrm>
            <a:off x="6952901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991856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6" name="Rectangle 34"/>
          <p:cNvSpPr>
            <a:spLocks noChangeArrowheads="1"/>
          </p:cNvSpPr>
          <p:nvPr/>
        </p:nvSpPr>
        <p:spPr bwMode="auto">
          <a:xfrm>
            <a:off x="6952901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7" name="Rectangle 34"/>
          <p:cNvSpPr>
            <a:spLocks noChangeArrowheads="1"/>
          </p:cNvSpPr>
          <p:nvPr/>
        </p:nvSpPr>
        <p:spPr bwMode="auto">
          <a:xfrm>
            <a:off x="6960839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cxnSp>
        <p:nvCxnSpPr>
          <p:cNvPr id="194" name="Straight Arrow Connector 236"/>
          <p:cNvCxnSpPr>
            <a:cxnSpLocks noChangeShapeType="1"/>
          </p:cNvCxnSpPr>
          <p:nvPr/>
        </p:nvCxnSpPr>
        <p:spPr bwMode="auto">
          <a:xfrm>
            <a:off x="7818120" y="3525045"/>
            <a:ext cx="1730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168" name="Group 16"/>
          <p:cNvGrpSpPr/>
          <p:nvPr/>
        </p:nvGrpSpPr>
        <p:grpSpPr>
          <a:xfrm>
            <a:off x="457200" y="762000"/>
            <a:ext cx="1940813" cy="490954"/>
            <a:chOff x="762000" y="1905000"/>
            <a:chExt cx="1940813" cy="490954"/>
          </a:xfrm>
        </p:grpSpPr>
        <p:sp>
          <p:nvSpPr>
            <p:cNvPr id="169" name="TextBox 168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one fish, two fish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1</a:t>
              </a:r>
            </a:p>
          </p:txBody>
        </p:sp>
      </p:grpSp>
      <p:grpSp>
        <p:nvGrpSpPr>
          <p:cNvPr id="171" name="Group 32"/>
          <p:cNvGrpSpPr/>
          <p:nvPr/>
        </p:nvGrpSpPr>
        <p:grpSpPr>
          <a:xfrm>
            <a:off x="2474213" y="762000"/>
            <a:ext cx="1963255" cy="490954"/>
            <a:chOff x="762000" y="1905000"/>
            <a:chExt cx="1963255" cy="490954"/>
          </a:xfrm>
        </p:grpSpPr>
        <p:sp>
          <p:nvSpPr>
            <p:cNvPr id="172" name="TextBox 171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red fish, blue fish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2</a:t>
              </a:r>
            </a:p>
          </p:txBody>
        </p:sp>
      </p:grpSp>
      <p:grpSp>
        <p:nvGrpSpPr>
          <p:cNvPr id="175" name="Group 44"/>
          <p:cNvGrpSpPr/>
          <p:nvPr/>
        </p:nvGrpSpPr>
        <p:grpSpPr>
          <a:xfrm>
            <a:off x="4526771" y="762000"/>
            <a:ext cx="1528842" cy="490954"/>
            <a:chOff x="762000" y="1905000"/>
            <a:chExt cx="1528842" cy="490954"/>
          </a:xfrm>
        </p:grpSpPr>
        <p:sp>
          <p:nvSpPr>
            <p:cNvPr id="176" name="TextBox 175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cat in the hat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3</a:t>
              </a:r>
            </a:p>
          </p:txBody>
        </p:sp>
      </p:grpSp>
      <p:grpSp>
        <p:nvGrpSpPr>
          <p:cNvPr id="178" name="Group 44"/>
          <p:cNvGrpSpPr/>
          <p:nvPr/>
        </p:nvGrpSpPr>
        <p:grpSpPr>
          <a:xfrm>
            <a:off x="6208013" y="762000"/>
            <a:ext cx="2255002" cy="490954"/>
            <a:chOff x="762000" y="1905000"/>
            <a:chExt cx="2255002" cy="490954"/>
          </a:xfrm>
        </p:grpSpPr>
        <p:sp>
          <p:nvSpPr>
            <p:cNvPr id="201" name="TextBox 200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green eggs and ham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4</a:t>
              </a:r>
            </a:p>
          </p:txBody>
        </p:sp>
      </p:grpSp>
      <p:sp>
        <p:nvSpPr>
          <p:cNvPr id="419" name="Right Arrow 245"/>
          <p:cNvSpPr>
            <a:spLocks noChangeArrowheads="1"/>
          </p:cNvSpPr>
          <p:nvPr/>
        </p:nvSpPr>
        <p:spPr bwMode="auto">
          <a:xfrm>
            <a:off x="3886200" y="375285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04392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174" grpId="0" animBg="1"/>
      <p:bldP spid="179" grpId="0" animBg="1"/>
      <p:bldP spid="190" grpId="0" animBg="1"/>
      <p:bldP spid="191" grpId="0" animBg="1"/>
      <p:bldP spid="192" grpId="0" animBg="1"/>
      <p:bldP spid="193" grpId="0" animBg="1"/>
      <p:bldP spid="195" grpId="0" animBg="1"/>
      <p:bldP spid="196" grpId="0" animBg="1"/>
      <p:bldP spid="197" grpId="0" animBg="1"/>
      <p:bldP spid="199" grpId="0" animBg="1"/>
      <p:bldP spid="19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37" grpId="0" animBg="1"/>
      <p:bldP spid="138" grpId="0" animBg="1"/>
      <p:bldP spid="142" grpId="0" animBg="1"/>
      <p:bldP spid="143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4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ltGray">
          <a:xfrm>
            <a:off x="5341491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 bwMode="ltGray">
          <a:xfrm>
            <a:off x="5341491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 bwMode="ltGray">
          <a:xfrm>
            <a:off x="5341491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ltGray">
          <a:xfrm>
            <a:off x="7815704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 bwMode="ltGray">
          <a:xfrm>
            <a:off x="7815704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0" name="Rectangle 49"/>
          <p:cNvSpPr/>
          <p:nvPr/>
        </p:nvSpPr>
        <p:spPr bwMode="ltGray">
          <a:xfrm>
            <a:off x="37338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 bwMode="ltGray">
          <a:xfrm>
            <a:off x="44196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6" name="Rectangle 55"/>
          <p:cNvSpPr/>
          <p:nvPr/>
        </p:nvSpPr>
        <p:spPr bwMode="ltGray">
          <a:xfrm>
            <a:off x="3733800" y="5638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 bwMode="ltGray">
          <a:xfrm>
            <a:off x="7086600" y="58336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3733800" y="6096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5" name="Rectangle 64"/>
          <p:cNvSpPr/>
          <p:nvPr/>
        </p:nvSpPr>
        <p:spPr bwMode="ltGray">
          <a:xfrm>
            <a:off x="3733800" y="4724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 bwMode="ltGray">
          <a:xfrm>
            <a:off x="7086600" y="49954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1" name="Rectangle 70"/>
          <p:cNvSpPr/>
          <p:nvPr/>
        </p:nvSpPr>
        <p:spPr bwMode="ltGray">
          <a:xfrm>
            <a:off x="7086600" y="5410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 bwMode="ltGray">
          <a:xfrm>
            <a:off x="27432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2743200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 bwMode="ltGray">
          <a:xfrm>
            <a:off x="2743200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ltGray">
          <a:xfrm>
            <a:off x="2458917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3117" y="1947446"/>
            <a:ext cx="498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11" name="Rectangle 10"/>
          <p:cNvSpPr/>
          <p:nvPr/>
        </p:nvSpPr>
        <p:spPr bwMode="ltGray">
          <a:xfrm>
            <a:off x="2458917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73117" y="2404646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14" name="Rectangle 13"/>
          <p:cNvSpPr/>
          <p:nvPr/>
        </p:nvSpPr>
        <p:spPr bwMode="ltGray">
          <a:xfrm>
            <a:off x="2458917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3117" y="2861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1544517" y="1261646"/>
            <a:ext cx="1839047" cy="521732"/>
            <a:chOff x="762000" y="1905000"/>
            <a:chExt cx="1839047" cy="521732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2057400"/>
              <a:ext cx="1762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solidFill>
                    <a:schemeClr val="bg1"/>
                  </a:solidFill>
                  <a:latin typeface="Gill Sans"/>
                  <a:cs typeface="Gill Sans"/>
                </a:rPr>
                <a:t>one fish, two fish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2000" y="1905000"/>
              <a:ext cx="636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FF0000"/>
                  </a:solidFill>
                  <a:latin typeface="Gill Sans"/>
                  <a:cs typeface="Gill Sans"/>
                </a:rPr>
                <a:t>Doc 1</a:t>
              </a:r>
            </a:p>
          </p:txBody>
        </p:sp>
      </p:grpSp>
      <p:sp>
        <p:nvSpPr>
          <p:cNvPr id="24" name="Rectangle 23"/>
          <p:cNvSpPr/>
          <p:nvPr/>
        </p:nvSpPr>
        <p:spPr bwMode="ltGray">
          <a:xfrm>
            <a:off x="5036691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50891" y="194744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27" name="Rectangle 26"/>
          <p:cNvSpPr/>
          <p:nvPr/>
        </p:nvSpPr>
        <p:spPr bwMode="ltGray">
          <a:xfrm>
            <a:off x="5036691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50891" y="2404646"/>
            <a:ext cx="53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30" name="Rectangle 29"/>
          <p:cNvSpPr/>
          <p:nvPr/>
        </p:nvSpPr>
        <p:spPr bwMode="ltGray">
          <a:xfrm>
            <a:off x="5036691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50891" y="2861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grpSp>
        <p:nvGrpSpPr>
          <p:cNvPr id="5" name="Group 32"/>
          <p:cNvGrpSpPr/>
          <p:nvPr/>
        </p:nvGrpSpPr>
        <p:grpSpPr>
          <a:xfrm>
            <a:off x="4122291" y="1261646"/>
            <a:ext cx="1827100" cy="521732"/>
            <a:chOff x="762000" y="1905000"/>
            <a:chExt cx="1827100" cy="521732"/>
          </a:xfrm>
        </p:grpSpPr>
        <p:sp>
          <p:nvSpPr>
            <p:cNvPr id="34" name="TextBox 33"/>
            <p:cNvSpPr txBox="1"/>
            <p:nvPr/>
          </p:nvSpPr>
          <p:spPr>
            <a:xfrm>
              <a:off x="838200" y="2057400"/>
              <a:ext cx="1750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solidFill>
                    <a:schemeClr val="bg1"/>
                  </a:solidFill>
                  <a:latin typeface="Gill Sans"/>
                  <a:cs typeface="Gill Sans"/>
                </a:rPr>
                <a:t>red fish, blue fish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0" y="1905000"/>
              <a:ext cx="636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FF0000"/>
                  </a:solidFill>
                  <a:latin typeface="Gill Sans"/>
                  <a:cs typeface="Gill Sans"/>
                </a:rPr>
                <a:t>Doc 2</a:t>
              </a:r>
            </a:p>
          </p:txBody>
        </p:sp>
      </p:grpSp>
      <p:sp>
        <p:nvSpPr>
          <p:cNvPr id="36" name="Rectangle 35"/>
          <p:cNvSpPr/>
          <p:nvPr/>
        </p:nvSpPr>
        <p:spPr bwMode="ltGray">
          <a:xfrm>
            <a:off x="7510904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25104" y="1947446"/>
            <a:ext cx="43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39" name="Rectangle 38"/>
          <p:cNvSpPr/>
          <p:nvPr/>
        </p:nvSpPr>
        <p:spPr bwMode="ltGray">
          <a:xfrm>
            <a:off x="7510904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25104" y="2404646"/>
            <a:ext cx="443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</a:p>
        </p:txBody>
      </p:sp>
      <p:grpSp>
        <p:nvGrpSpPr>
          <p:cNvPr id="6" name="Group 44"/>
          <p:cNvGrpSpPr/>
          <p:nvPr/>
        </p:nvGrpSpPr>
        <p:grpSpPr>
          <a:xfrm>
            <a:off x="6596504" y="1261646"/>
            <a:ext cx="1491972" cy="521732"/>
            <a:chOff x="762000" y="1905000"/>
            <a:chExt cx="1491972" cy="521732"/>
          </a:xfrm>
        </p:grpSpPr>
        <p:sp>
          <p:nvSpPr>
            <p:cNvPr id="46" name="TextBox 45"/>
            <p:cNvSpPr txBox="1"/>
            <p:nvPr/>
          </p:nvSpPr>
          <p:spPr>
            <a:xfrm>
              <a:off x="838200" y="2057400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solidFill>
                    <a:schemeClr val="bg1"/>
                  </a:solidFill>
                  <a:latin typeface="Gill Sans"/>
                  <a:cs typeface="Gill Sans"/>
                </a:rPr>
                <a:t>cat in the hat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2000" y="1905000"/>
              <a:ext cx="636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FF0000"/>
                  </a:solidFill>
                  <a:latin typeface="Gill Sans"/>
                  <a:cs typeface="Gill Sans"/>
                </a:rPr>
                <a:t>Doc 3</a:t>
              </a:r>
            </a:p>
          </p:txBody>
        </p:sp>
      </p:grpSp>
      <p:sp>
        <p:nvSpPr>
          <p:cNvPr id="48" name="Rectangle 47"/>
          <p:cNvSpPr/>
          <p:nvPr/>
        </p:nvSpPr>
        <p:spPr bwMode="ltGray">
          <a:xfrm>
            <a:off x="34290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5147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1" name="Rectangle 50"/>
          <p:cNvSpPr/>
          <p:nvPr/>
        </p:nvSpPr>
        <p:spPr bwMode="ltGray">
          <a:xfrm>
            <a:off x="41148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 bwMode="ltGray">
          <a:xfrm>
            <a:off x="3429000" y="5638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43200" y="5605046"/>
            <a:ext cx="498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57" name="Rectangle 56"/>
          <p:cNvSpPr/>
          <p:nvPr/>
        </p:nvSpPr>
        <p:spPr bwMode="ltGray">
          <a:xfrm>
            <a:off x="6781800" y="58336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96000" y="5799892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60" name="Rectangle 59"/>
          <p:cNvSpPr/>
          <p:nvPr/>
        </p:nvSpPr>
        <p:spPr bwMode="ltGray">
          <a:xfrm>
            <a:off x="3429000" y="6096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743200" y="606224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63" name="Rectangle 62"/>
          <p:cNvSpPr/>
          <p:nvPr/>
        </p:nvSpPr>
        <p:spPr bwMode="ltGray">
          <a:xfrm>
            <a:off x="3429000" y="4724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743200" y="4690646"/>
            <a:ext cx="43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66" name="Rectangle 65"/>
          <p:cNvSpPr/>
          <p:nvPr/>
        </p:nvSpPr>
        <p:spPr bwMode="ltGray">
          <a:xfrm>
            <a:off x="6781800" y="49954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96000" y="4961692"/>
            <a:ext cx="53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69" name="Rectangle 68"/>
          <p:cNvSpPr/>
          <p:nvPr/>
        </p:nvSpPr>
        <p:spPr bwMode="ltGray">
          <a:xfrm>
            <a:off x="6781800" y="5410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96000" y="5376446"/>
            <a:ext cx="443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838200" y="3810000"/>
            <a:ext cx="7848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Gill Sans"/>
                <a:cs typeface="Gill Sans"/>
              </a:rPr>
              <a:t>Shuffle and Sort:</a:t>
            </a:r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 aggregate values by keys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28600" y="2286000"/>
            <a:ext cx="8813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>
                <a:solidFill>
                  <a:srgbClr val="FF0000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8600" y="5029200"/>
            <a:ext cx="14197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>
                <a:solidFill>
                  <a:srgbClr val="FF0000"/>
                </a:solidFill>
                <a:latin typeface="Gill Sans"/>
                <a:cs typeface="Gill Sans"/>
              </a:rPr>
              <a:t>Reduce</a:t>
            </a:r>
          </a:p>
        </p:txBody>
      </p:sp>
      <p:sp>
        <p:nvSpPr>
          <p:cNvPr id="72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 with MapReduce</a:t>
            </a:r>
          </a:p>
        </p:txBody>
      </p:sp>
    </p:spTree>
    <p:extLst>
      <p:ext uri="{BB962C8B-B14F-4D97-AF65-F5344CB8AC3E}">
        <p14:creationId xmlns:p14="http://schemas.microsoft.com/office/powerpoint/2010/main" val="713909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2" grpId="0" animBg="1"/>
      <p:bldP spid="38" grpId="0" animBg="1"/>
      <p:bldP spid="41" grpId="0" animBg="1"/>
      <p:bldP spid="50" grpId="0" animBg="1"/>
      <p:bldP spid="53" grpId="0" animBg="1"/>
      <p:bldP spid="56" grpId="0" animBg="1"/>
      <p:bldP spid="59" grpId="0" animBg="1"/>
      <p:bldP spid="62" grpId="0" animBg="1"/>
      <p:bldP spid="65" grpId="0" animBg="1"/>
      <p:bldP spid="68" grpId="0" animBg="1"/>
      <p:bldP spid="71" grpId="0" animBg="1"/>
      <p:bldP spid="10" grpId="0" animBg="1"/>
      <p:bldP spid="13" grpId="0" animBg="1"/>
      <p:bldP spid="16" grpId="0" animBg="1"/>
      <p:bldP spid="8" grpId="0" animBg="1"/>
      <p:bldP spid="9" grpId="0"/>
      <p:bldP spid="11" grpId="0" animBg="1"/>
      <p:bldP spid="12" grpId="0"/>
      <p:bldP spid="14" grpId="0" animBg="1"/>
      <p:bldP spid="15" grpId="0"/>
      <p:bldP spid="24" grpId="0" animBg="1"/>
      <p:bldP spid="25" grpId="0"/>
      <p:bldP spid="27" grpId="0" animBg="1"/>
      <p:bldP spid="28" grpId="0"/>
      <p:bldP spid="30" grpId="0" animBg="1"/>
      <p:bldP spid="31" grpId="0"/>
      <p:bldP spid="36" grpId="0" animBg="1"/>
      <p:bldP spid="37" grpId="0"/>
      <p:bldP spid="39" grpId="0" animBg="1"/>
      <p:bldP spid="40" grpId="0"/>
      <p:bldP spid="48" grpId="0" animBg="1"/>
      <p:bldP spid="49" grpId="0"/>
      <p:bldP spid="51" grpId="0" animBg="1"/>
      <p:bldP spid="54" grpId="0" animBg="1"/>
      <p:bldP spid="55" grpId="0"/>
      <p:bldP spid="57" grpId="0" animBg="1"/>
      <p:bldP spid="58" grpId="0"/>
      <p:bldP spid="60" grpId="0" animBg="1"/>
      <p:bldP spid="61" grpId="0"/>
      <p:bldP spid="63" grpId="0" animBg="1"/>
      <p:bldP spid="64" grpId="0"/>
      <p:bldP spid="66" grpId="0" animBg="1"/>
      <p:bldP spid="67" grpId="0"/>
      <p:bldP spid="69" grpId="0" animBg="1"/>
      <p:bldP spid="70" grpId="0"/>
      <p:bldP spid="8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49390</TotalTime>
  <Words>4115</Words>
  <Application>Microsoft Macintosh PowerPoint</Application>
  <PresentationFormat>On-screen Show (4:3)</PresentationFormat>
  <Paragraphs>1557</Paragraphs>
  <Slides>59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Andale Mono</vt:lpstr>
      <vt:lpstr>Arial</vt:lpstr>
      <vt:lpstr>Arial Black</vt:lpstr>
      <vt:lpstr>Gill Sans</vt:lpstr>
      <vt:lpstr>Lucida Sans Unicode</vt:lpstr>
      <vt:lpstr>Symbol</vt:lpstr>
      <vt:lpstr>Times New Roman</vt:lpstr>
      <vt:lpstr>Wingdings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University of Waterloo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infrastructure</dc:title>
  <dc:subject/>
  <dc:creator>Jimmy Lin</dc:creator>
  <cp:keywords/>
  <dc:description/>
  <cp:lastModifiedBy>Jimmy Lin</cp:lastModifiedBy>
  <cp:revision>9341</cp:revision>
  <dcterms:created xsi:type="dcterms:W3CDTF">2012-08-31T06:36:49Z</dcterms:created>
  <dcterms:modified xsi:type="dcterms:W3CDTF">2018-10-02T02:43:19Z</dcterms:modified>
  <cp:category/>
</cp:coreProperties>
</file>