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072" r:id="rId2"/>
    <p:sldId id="1055" r:id="rId3"/>
    <p:sldId id="1073" r:id="rId4"/>
    <p:sldId id="1056" r:id="rId5"/>
    <p:sldId id="1054" r:id="rId6"/>
    <p:sldId id="1057" r:id="rId7"/>
    <p:sldId id="1021" r:id="rId8"/>
    <p:sldId id="1022" r:id="rId9"/>
    <p:sldId id="1058" r:id="rId10"/>
    <p:sldId id="1059" r:id="rId11"/>
    <p:sldId id="1060" r:id="rId12"/>
    <p:sldId id="1025" r:id="rId13"/>
    <p:sldId id="1064" r:id="rId14"/>
    <p:sldId id="978" r:id="rId15"/>
    <p:sldId id="1068" r:id="rId16"/>
    <p:sldId id="1065" r:id="rId17"/>
    <p:sldId id="1053" r:id="rId18"/>
    <p:sldId id="982" r:id="rId19"/>
    <p:sldId id="983" r:id="rId20"/>
    <p:sldId id="1074" r:id="rId21"/>
    <p:sldId id="1015" r:id="rId22"/>
    <p:sldId id="985" r:id="rId23"/>
    <p:sldId id="1030" r:id="rId24"/>
    <p:sldId id="1052" r:id="rId25"/>
    <p:sldId id="1069" r:id="rId26"/>
    <p:sldId id="1071" r:id="rId27"/>
    <p:sldId id="1066" r:id="rId28"/>
    <p:sldId id="1070" r:id="rId29"/>
    <p:sldId id="1067" r:id="rId30"/>
    <p:sldId id="1062" r:id="rId31"/>
    <p:sldId id="1044" r:id="rId32"/>
    <p:sldId id="1045" r:id="rId33"/>
    <p:sldId id="1046" r:id="rId34"/>
    <p:sldId id="1047" r:id="rId35"/>
    <p:sldId id="1048" r:id="rId36"/>
    <p:sldId id="1049" r:id="rId37"/>
    <p:sldId id="1042" r:id="rId38"/>
    <p:sldId id="1063" r:id="rId39"/>
    <p:sldId id="1050" r:id="rId40"/>
    <p:sldId id="1041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75202" autoAdjust="0"/>
  </p:normalViewPr>
  <p:slideViewPr>
    <p:cSldViewPr>
      <p:cViewPr varScale="1">
        <p:scale>
          <a:sx n="131" d="100"/>
          <a:sy n="13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13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15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16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>
                <a:solidFill>
                  <a:schemeClr val="bg2"/>
                </a:solidFill>
                <a:latin typeface="Gill Sans"/>
                <a:cs typeface="Gill Sans"/>
              </a:rPr>
              <a:t>Part 4: Analyzing Graphs (2/2)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451/651 (Fall 2018)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October 11, 2018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These slides are available at http://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/bigdata-2018f/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Landmark Approach (aka sketches)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more tightly bound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select landmarks (random isn’t the best…)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09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Compute distances from seeds to every node: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35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can we conclude about distances?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Insight: landmarks bound the maximum path length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29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seeds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{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0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,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1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, …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n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1" y="2286000"/>
            <a:ext cx="1469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	=	[2, 1,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 	=	[1, 1, 2]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C	=	[4, 3,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	=	[1, 2, 4]</a:t>
            </a:r>
          </a:p>
        </p:txBody>
      </p:sp>
      <p:sp>
        <p:nvSpPr>
          <p:cNvPr id="14" name="TextBox 13"/>
          <p:cNvSpPr txBox="1"/>
          <p:nvPr/>
        </p:nvSpPr>
        <p:spPr>
          <a:xfrm rot="20517061">
            <a:off x="2935964" y="2717083"/>
            <a:ext cx="8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Nodes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412" y="2743200"/>
            <a:ext cx="213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Distances to seeds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72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Run multi-source parallel BFS in MapReduce!</a:t>
            </a:r>
          </a:p>
        </p:txBody>
      </p:sp>
    </p:spTree>
    <p:extLst>
      <p:ext uri="{BB962C8B-B14F-4D97-AF65-F5344CB8AC3E}">
        <p14:creationId xmlns:p14="http://schemas.microsoft.com/office/powerpoint/2010/main" val="352273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Graphs and MapReduce (and Spark)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21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Generic recipe: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22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Represent graphs as adjacency lists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local computations in mapper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Pass along partial results via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outlinks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keyed by destination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aggregation in reducer on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inlinks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to a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convergence: controlled by external “driver”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Don’t forget to pass the graph structure between iterations</a:t>
            </a:r>
          </a:p>
        </p:txBody>
      </p:sp>
    </p:spTree>
    <p:extLst>
      <p:ext uri="{BB962C8B-B14F-4D97-AF65-F5344CB8AC3E}">
        <p14:creationId xmlns:p14="http://schemas.microsoft.com/office/powerpoint/2010/main" val="344306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19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52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>
                <a:solidFill>
                  <a:srgbClr val="000000"/>
                </a:solidFill>
                <a:latin typeface="Gill Sans"/>
                <a:cs typeface="Gill Sans"/>
              </a:rPr>
              <a:t>(The original “secret sauce” for evaluating the importance of web pages)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57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>
                <a:solidFill>
                  <a:srgbClr val="000000"/>
                </a:solidFill>
                <a:latin typeface="Gill Sans"/>
                <a:cs typeface="Gill Sans"/>
              </a:rPr>
              <a:t>(What’s the “Page” in PageRank?)</a:t>
            </a:r>
          </a:p>
        </p:txBody>
      </p:sp>
      <p:pic>
        <p:nvPicPr>
          <p:cNvPr id="2" name="Picture 1" descr="Larry_Page_in_the_European_Parliament,_17.06.2009_(cropped)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4"/>
          <a:stretch/>
        </p:blipFill>
        <p:spPr>
          <a:xfrm rot="703974">
            <a:off x="6021948" y="4004138"/>
            <a:ext cx="2679700" cy="23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Random Walks Over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Random surfer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starts at a random Web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randomly clicks on links, surfing from page to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Characterizes the amount of time spent on any given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Mathematically, a probability distribution over pages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51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in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Correspondence to human intuition?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One of thousands of features used in web search</a:t>
            </a:r>
          </a:p>
        </p:txBody>
      </p:sp>
    </p:spTree>
    <p:extLst>
      <p:ext uri="{BB962C8B-B14F-4D97-AF65-F5344CB8AC3E}">
        <p14:creationId xmlns:p14="http://schemas.microsoft.com/office/powerpoint/2010/main" val="263587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5334000" cy="1752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Given page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dirty="0" err="1"/>
              <a:t>inlinks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, where</a:t>
            </a:r>
          </a:p>
          <a:p>
            <a:pPr marL="457129" lvl="1" indent="0">
              <a:buNone/>
            </a:pPr>
            <a:r>
              <a:rPr lang="en-US" i="1" dirty="0"/>
              <a:t>C(t)</a:t>
            </a:r>
            <a:r>
              <a:rPr lang="en-US" dirty="0"/>
              <a:t> is the out-degree of </a:t>
            </a:r>
            <a:r>
              <a:rPr lang="en-US" i="1" dirty="0"/>
              <a:t>t</a:t>
            </a:r>
          </a:p>
          <a:p>
            <a:pPr marL="457129" lvl="1" indent="0">
              <a:buNone/>
            </a:pPr>
            <a:r>
              <a:rPr lang="en-US" i="1" dirty="0">
                <a:sym typeface="Symbol" pitchFamily="18" charset="2"/>
              </a:rPr>
              <a:t></a:t>
            </a:r>
            <a:r>
              <a:rPr lang="en-US" dirty="0"/>
              <a:t> is probability of random jump</a:t>
            </a:r>
          </a:p>
          <a:p>
            <a:pPr marL="457129" lvl="1" indent="0">
              <a:buNone/>
            </a:pPr>
            <a:r>
              <a:rPr lang="en-US" i="1" dirty="0"/>
              <a:t>N</a:t>
            </a:r>
            <a:r>
              <a:rPr lang="en-US" dirty="0"/>
              <a:t> is the total number of nodes in the graph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Gill Sans"/>
                <a:cs typeface="Gill Sans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 err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 err="1">
                <a:solidFill>
                  <a:schemeClr val="bg2"/>
                </a:solidFill>
                <a:latin typeface="Gill Sans"/>
                <a:cs typeface="Gill Sans"/>
              </a:rPr>
              <a:t>n</a:t>
            </a:r>
            <a:endParaRPr lang="en-US" sz="1800" b="0" i="1" baseline="-250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118485"/>
            <a:ext cx="4239895" cy="69151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PageRank: Defined</a:t>
            </a:r>
          </a:p>
        </p:txBody>
      </p:sp>
    </p:spTree>
    <p:extLst>
      <p:ext uri="{BB962C8B-B14F-4D97-AF65-F5344CB8AC3E}">
        <p14:creationId xmlns:p14="http://schemas.microsoft.com/office/powerpoint/2010/main" val="1595680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Computing PageRank</a:t>
            </a:r>
          </a:p>
        </p:txBody>
      </p:sp>
      <p:sp>
        <p:nvSpPr>
          <p:cNvPr id="5" name="TextBox 4"/>
          <p:cNvSpPr txBox="1"/>
          <p:nvPr/>
        </p:nvSpPr>
        <p:spPr>
          <a:xfrm rot="21148567">
            <a:off x="781729" y="151428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FF0000"/>
                </a:solidFill>
                <a:latin typeface="Gill Sans"/>
                <a:cs typeface="Gill Sans"/>
              </a:rPr>
              <a:t>Remember this?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Sketch of 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Start with seed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values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page distributes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mass to all pages it links to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target page adds up mass from in-bound links to compute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i+1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values converge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06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87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278740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Simplified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First, tackle the simple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random jump factor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dangling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Then, factor in these complexities…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Why do we need the random jump?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Where do dangling nodes come from?</a:t>
            </a:r>
          </a:p>
        </p:txBody>
      </p:sp>
    </p:spTree>
    <p:extLst>
      <p:ext uri="{BB962C8B-B14F-4D97-AF65-F5344CB8AC3E}">
        <p14:creationId xmlns:p14="http://schemas.microsoft.com/office/powerpoint/2010/main" val="270516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" name="Oval 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  <a:endCxn id="5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7"/>
              <a:endCxn id="6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8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9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724400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(1)</a:t>
            </a:r>
          </a:p>
        </p:txBody>
      </p:sp>
    </p:spTree>
    <p:extLst>
      <p:ext uri="{BB962C8B-B14F-4D97-AF65-F5344CB8AC3E}">
        <p14:creationId xmlns:p14="http://schemas.microsoft.com/office/powerpoint/2010/main" val="1809122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5" name="Oval 5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6"/>
              <a:endCxn id="58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1" idx="1"/>
              <a:endCxn id="57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4"/>
              <a:endCxn id="59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7"/>
              <a:endCxn id="61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7"/>
              <a:endCxn id="58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5"/>
              <a:endCxn id="60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0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3"/>
              <a:endCxn id="59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3"/>
              <a:endCxn id="61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70727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8661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7727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6127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2052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6527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1095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527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0.166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2200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695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5127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90800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724400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41248" y="245059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(2)</a:t>
            </a:r>
          </a:p>
        </p:txBody>
      </p:sp>
    </p:spTree>
    <p:extLst>
      <p:ext uri="{BB962C8B-B14F-4D97-AF65-F5344CB8AC3E}">
        <p14:creationId xmlns:p14="http://schemas.microsoft.com/office/powerpoint/2010/main" val="408985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in MapReduce</a:t>
            </a:r>
          </a:p>
        </p:txBody>
      </p:sp>
    </p:spTree>
    <p:extLst>
      <p:ext uri="{BB962C8B-B14F-4D97-AF65-F5344CB8AC3E}">
        <p14:creationId xmlns:p14="http://schemas.microsoft.com/office/powerpoint/2010/main" val="394294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Parallel BFS in MapReduce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24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Data representation: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34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Key: node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Value: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(distance from start), adjacency list</a:t>
            </a:r>
          </a:p>
          <a:p>
            <a:pPr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Initialization: for all nodes except for start node,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=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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943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Mapper: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53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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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adjacency list: emit (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+ 1)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Remember to also emit distance to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3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Sort/Shuffle: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9453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Groups distances by reachable nodes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30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Reducer: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311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Selects minimum distance path for each reachable node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Additional bookkeeping needed to keep track of actual path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229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Remember to pass along the graph structure!</a:t>
            </a:r>
            <a:endParaRPr lang="en-GB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7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366421"/>
            <a:ext cx="7924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map(id: Long, n: Node)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p =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/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n.adjacenyList.length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(m &lt;-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reduce(id: Long, objects: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[Object])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s = 0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n = null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(p &lt;- 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if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(p))    n = p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else              s += p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= s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0632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051" y="2981980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896380"/>
            <a:ext cx="126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4213" y="20574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375" y="20574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BFS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6166" y="2971800"/>
            <a:ext cx="96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PR/N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790" y="297180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d+1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9441" y="3886200"/>
            <a:ext cx="7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9375" y="38862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min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vs. BFS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25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63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410725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4495800"/>
            <a:ext cx="7010400" cy="1219200"/>
          </a:xfrm>
          <a:prstGeom prst="rect">
            <a:avLst/>
          </a:prstGeom>
        </p:spPr>
        <p:txBody>
          <a:bodyPr/>
          <a:lstStyle/>
          <a:p>
            <a:pPr marL="457129" lvl="1" indent="0">
              <a:buNone/>
            </a:pPr>
            <a:r>
              <a:rPr lang="en-US" i="1" dirty="0"/>
              <a:t>p</a:t>
            </a:r>
            <a:r>
              <a:rPr lang="en-US" dirty="0"/>
              <a:t> is PageRank value from before, </a:t>
            </a:r>
            <a:r>
              <a:rPr lang="en-US" i="1" dirty="0"/>
              <a:t>p</a:t>
            </a:r>
            <a:r>
              <a:rPr lang="en-US" dirty="0"/>
              <a:t>' is updated PageRank value</a:t>
            </a:r>
          </a:p>
          <a:p>
            <a:pPr marL="457129" lvl="1" indent="0">
              <a:buNone/>
            </a:pPr>
            <a:r>
              <a:rPr lang="en-US" i="1" dirty="0"/>
              <a:t>N</a:t>
            </a:r>
            <a:r>
              <a:rPr lang="en-US" dirty="0"/>
              <a:t> is the number of nodes in the graph</a:t>
            </a:r>
          </a:p>
          <a:p>
            <a:pPr marL="457129" lvl="1" indent="0">
              <a:buNone/>
            </a:pPr>
            <a:r>
              <a:rPr lang="en-US" i="1" dirty="0"/>
              <a:t>m</a:t>
            </a:r>
            <a:r>
              <a:rPr lang="en-US" dirty="0"/>
              <a:t> is the missing PageRank mass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0"/>
            <a:ext cx="3520440" cy="6076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Complete 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Two additional complexities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2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is the proper treatment of dangling nodes?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do we factor in the random jump factor?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Solution: second pass to redistribute “missing PageRank mass” </a:t>
            </a:r>
          </a:p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and account for random jumps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One final optimization: fold into a single MR job</a:t>
            </a:r>
          </a:p>
        </p:txBody>
      </p:sp>
    </p:spTree>
    <p:extLst>
      <p:ext uri="{BB962C8B-B14F-4D97-AF65-F5344CB8AC3E}">
        <p14:creationId xmlns:p14="http://schemas.microsoft.com/office/powerpoint/2010/main" val="82372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891959">
            <a:off x="4346265" y="587389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b="0" kern="0" dirty="0">
                <a:solidFill>
                  <a:srgbClr val="FF0000"/>
                </a:solidFill>
                <a:latin typeface="Gill Sans"/>
                <a:cs typeface="Gill Sans"/>
              </a:rPr>
              <a:t>What’s the optimization?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40714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Alternative convergence criteria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values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rankings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Fixed number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Convergence for web graphs?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074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Not a straightforward question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21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Watch out for link spam and the perils of SEO: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1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Link farms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Spider traps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3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Log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values are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really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small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Product of probabilities = Addition of log 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805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 of probabilities?</a:t>
            </a:r>
          </a:p>
        </p:txBody>
      </p:sp>
      <p:pic>
        <p:nvPicPr>
          <p:cNvPr id="3" name="Picture 2" descr="Screen Shot 2017-02-01 at 9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33703"/>
            <a:ext cx="4114800" cy="795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19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83709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More Implementation Practicalities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you even extract the 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webgraph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367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2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Beyond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57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Variations of PageRank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675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Weighted edges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Personalized 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11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Variants on graph random walks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Hubs and authorities (HITS)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SALSA</a:t>
            </a:r>
          </a:p>
        </p:txBody>
      </p:sp>
    </p:spTree>
    <p:extLst>
      <p:ext uri="{BB962C8B-B14F-4D97-AF65-F5344CB8AC3E}">
        <p14:creationId xmlns:p14="http://schemas.microsoft.com/office/powerpoint/2010/main" val="204739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Static prior for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Identification of “special nodes” in a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Link recommendation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Additional feature in any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8396672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0321116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BFS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map(id: Long, n: Node)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d =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d)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(m &lt;-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emit(m, d+1)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reduce(id: Long, objects: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[Object])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min = infinity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n = null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(d &lt;- 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if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(d))    n = d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else if d &lt; min   min = d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= min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47751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Sucks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29959" y="5784466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Spark to the rescue?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90279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59860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1" name="Can 20"/>
          <p:cNvSpPr/>
          <p:nvPr/>
        </p:nvSpPr>
        <p:spPr bwMode="auto">
          <a:xfrm>
            <a:off x="4038600" y="20998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610100" y="1871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 bwMode="auto">
          <a:xfrm>
            <a:off x="4610100" y="2633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8" name="Can 27"/>
          <p:cNvSpPr/>
          <p:nvPr/>
        </p:nvSpPr>
        <p:spPr bwMode="auto">
          <a:xfrm>
            <a:off x="4038600" y="37762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10100" y="3547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4610100" y="4309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4038600" y="54526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610100" y="52240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600" y="152400"/>
            <a:ext cx="2590800" cy="685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Let’s Spark!</a:t>
            </a:r>
          </a:p>
        </p:txBody>
      </p:sp>
    </p:spTree>
    <p:extLst>
      <p:ext uri="{BB962C8B-B14F-4D97-AF65-F5344CB8AC3E}">
        <p14:creationId xmlns:p14="http://schemas.microsoft.com/office/powerpoint/2010/main" val="1105733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18712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35476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8" idx="0"/>
          </p:cNvCxnSpPr>
          <p:nvPr/>
        </p:nvCxnSpPr>
        <p:spPr bwMode="auto">
          <a:xfrm>
            <a:off x="4610100" y="5224046"/>
            <a:ext cx="4425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07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914924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6491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2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</a:p>
        </p:txBody>
      </p:sp>
    </p:spTree>
    <p:extLst>
      <p:ext uri="{BB962C8B-B14F-4D97-AF65-F5344CB8AC3E}">
        <p14:creationId xmlns:p14="http://schemas.microsoft.com/office/powerpoint/2010/main" val="15281632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geRank-Spark-vs-M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400800" cy="4457700"/>
          </a:xfrm>
          <a:prstGeom prst="rect">
            <a:avLst/>
          </a:prstGeom>
        </p:spPr>
      </p:pic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0" y="6611938"/>
            <a:ext cx="8001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http://</a:t>
            </a:r>
            <a:r>
              <a:rPr lang="en-US" sz="1000" b="0" dirty="0" err="1">
                <a:solidFill>
                  <a:schemeClr val="bg1"/>
                </a:solidFill>
              </a:rPr>
              <a:t>ampcamp.berkeley.edu</a:t>
            </a:r>
            <a:r>
              <a:rPr lang="en-US" sz="1000" b="0" dirty="0">
                <a:solidFill>
                  <a:schemeClr val="bg1"/>
                </a:solidFill>
              </a:rPr>
              <a:t>/</a:t>
            </a:r>
            <a:r>
              <a:rPr lang="en-US" sz="1000" b="0" dirty="0" err="1">
                <a:solidFill>
                  <a:schemeClr val="bg1"/>
                </a:solidFill>
              </a:rPr>
              <a:t>wp</a:t>
            </a:r>
            <a:r>
              <a:rPr lang="en-US" sz="1000" b="0" dirty="0">
                <a:solidFill>
                  <a:schemeClr val="bg1"/>
                </a:solidFill>
              </a:rPr>
              <a:t>-content/uploads/2012/06/matei-zaharia-part-2-amp-camp-2012-standalone-programs.pdf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vs. Spark</a:t>
            </a:r>
          </a:p>
        </p:txBody>
      </p:sp>
    </p:spTree>
    <p:extLst>
      <p:ext uri="{BB962C8B-B14F-4D97-AF65-F5344CB8AC3E}">
        <p14:creationId xmlns:p14="http://schemas.microsoft.com/office/powerpoint/2010/main" val="1706475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Spark to the rescue?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12378" y="5784466"/>
            <a:ext cx="27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have we fixed?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42893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</a:p>
        </p:txBody>
      </p:sp>
      <p:sp>
        <p:nvSpPr>
          <p:cNvPr id="27" name="TextBox 26"/>
          <p:cNvSpPr txBox="1"/>
          <p:nvPr/>
        </p:nvSpPr>
        <p:spPr>
          <a:xfrm rot="21149205">
            <a:off x="1992469" y="3010262"/>
            <a:ext cx="528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Still not particularly satisfying?</a:t>
            </a:r>
          </a:p>
        </p:txBody>
      </p:sp>
    </p:spTree>
    <p:extLst>
      <p:ext uri="{BB962C8B-B14F-4D97-AF65-F5344CB8AC3E}">
        <p14:creationId xmlns:p14="http://schemas.microsoft.com/office/powerpoint/2010/main" val="246542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67200" y="37274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30416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4267200" y="1593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267200" y="5022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 bwMode="auto">
          <a:xfrm>
            <a:off x="4838700" y="23558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 bwMode="auto">
          <a:xfrm>
            <a:off x="4838700" y="43370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6" idx="0"/>
          </p:cNvCxnSpPr>
          <p:nvPr/>
        </p:nvCxnSpPr>
        <p:spPr bwMode="auto">
          <a:xfrm rot="5400000" flipH="1">
            <a:off x="3467100" y="4413250"/>
            <a:ext cx="2743200" cy="12700"/>
          </a:xfrm>
          <a:prstGeom prst="bentConnector5">
            <a:avLst>
              <a:gd name="adj1" fmla="val -17696"/>
              <a:gd name="adj2" fmla="val 14390520"/>
              <a:gd name="adj3" fmla="val 11509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33600" y="39624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629867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_radi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-21434"/>
            <a:ext cx="10827967" cy="7031834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26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https://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smuzz</a:t>
            </a:r>
            <a:r>
              <a:rPr lang="en-US" sz="1000" b="0" dirty="0">
                <a:solidFill>
                  <a:srgbClr val="FFFFFF"/>
                </a:solidFill>
              </a:rPr>
              <a:t>/4350039327/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562600"/>
            <a:ext cx="225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/>
                <a:cs typeface="Gill Sans"/>
              </a:rPr>
              <a:t>Stay Tuned!</a:t>
            </a:r>
          </a:p>
        </p:txBody>
      </p:sp>
    </p:spTree>
    <p:extLst>
      <p:ext uri="{BB962C8B-B14F-4D97-AF65-F5344CB8AC3E}">
        <p14:creationId xmlns:p14="http://schemas.microsoft.com/office/powerpoint/2010/main" val="3410105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905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3124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3048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98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676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3276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4267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572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79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724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624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605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2247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2019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3276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833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643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390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4000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824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924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595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5310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5252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5353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610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Visualizing Parallel BFS</a:t>
            </a:r>
          </a:p>
        </p:txBody>
      </p:sp>
    </p:spTree>
    <p:extLst>
      <p:ext uri="{BB962C8B-B14F-4D97-AF65-F5344CB8AC3E}">
        <p14:creationId xmlns:p14="http://schemas.microsoft.com/office/powerpoint/2010/main" val="26198679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0" y="3048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Non-toy?</a:t>
            </a:r>
          </a:p>
        </p:txBody>
      </p:sp>
    </p:spTree>
    <p:extLst>
      <p:ext uri="{BB962C8B-B14F-4D97-AF65-F5344CB8AC3E}">
        <p14:creationId xmlns:p14="http://schemas.microsoft.com/office/powerpoint/2010/main" val="16198239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_in_H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32" y="1"/>
            <a:ext cx="10314432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(Crowd)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cs typeface="Gill Sans"/>
              </a:rPr>
              <a:t>Application</a:t>
            </a:r>
            <a:r>
              <a:rPr lang="en-US" sz="3600" b="0" kern="0">
                <a:latin typeface="Gill Sans"/>
                <a:cs typeface="Gill Sans"/>
              </a:rPr>
              <a:t>: Social Search</a:t>
            </a:r>
            <a:endParaRPr lang="en-US" sz="3600" b="0" kern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985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Social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When searching, how to rank friends named “John”?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undirected graphs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Rank matches by distance to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Naïve implementations: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40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Precompute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all-pairs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Compute distances at query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Can we do better?</a:t>
            </a:r>
            <a:endParaRPr lang="en-GB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All Pairs?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5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Floyd-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Warshall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Algorithm: difficult to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MapReduce-</a:t>
            </a:r>
            <a:r>
              <a:rPr lang="en-US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ify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30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Multiple-source shortest paths in MapReduce:</a:t>
            </a:r>
          </a:p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Run multiple parallel BFS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simultaneously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229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source nodes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{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0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,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1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, …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n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}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Instead of emitting a single distance, emit an array of distances,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wrt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each source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Reducer selects minimum for each element in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Does this scale?</a:t>
            </a:r>
          </a:p>
        </p:txBody>
      </p:sp>
    </p:spTree>
    <p:extLst>
      <p:ext uri="{BB962C8B-B14F-4D97-AF65-F5344CB8AC3E}">
        <p14:creationId xmlns:p14="http://schemas.microsoft.com/office/powerpoint/2010/main" val="418849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48448</TotalTime>
  <Words>1611</Words>
  <Application>Microsoft Macintosh PowerPoint</Application>
  <PresentationFormat>On-screen Show (4:3)</PresentationFormat>
  <Paragraphs>428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Andale Mono</vt:lpstr>
      <vt:lpstr>Arial</vt:lpstr>
      <vt:lpstr>Arial Black</vt:lpstr>
      <vt:lpstr>Calibri</vt:lpstr>
      <vt:lpstr>Gill Sans</vt:lpstr>
      <vt:lpstr>Symbol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8979</cp:revision>
  <dcterms:created xsi:type="dcterms:W3CDTF">2012-08-31T06:36:49Z</dcterms:created>
  <dcterms:modified xsi:type="dcterms:W3CDTF">2018-10-09T12:08:43Z</dcterms:modified>
  <cp:category/>
</cp:coreProperties>
</file>