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60" r:id="rId4"/>
    <p:sldId id="275" r:id="rId5"/>
    <p:sldId id="261" r:id="rId6"/>
    <p:sldId id="262" r:id="rId7"/>
    <p:sldId id="281" r:id="rId8"/>
    <p:sldId id="276" r:id="rId9"/>
    <p:sldId id="265" r:id="rId10"/>
    <p:sldId id="279" r:id="rId11"/>
    <p:sldId id="266" r:id="rId12"/>
    <p:sldId id="270" r:id="rId13"/>
    <p:sldId id="271" r:id="rId14"/>
    <p:sldId id="273" r:id="rId1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C00"/>
    <a:srgbClr val="4FBCB7"/>
    <a:srgbClr val="A2DBD9"/>
    <a:srgbClr val="292563"/>
    <a:srgbClr val="EC008B"/>
    <a:srgbClr val="FF61C2"/>
    <a:srgbClr val="5E3AAF"/>
    <a:srgbClr val="0037A4"/>
    <a:srgbClr val="959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14" autoAdjust="0"/>
  </p:normalViewPr>
  <p:slideViewPr>
    <p:cSldViewPr>
      <p:cViewPr>
        <p:scale>
          <a:sx n="100" d="100"/>
          <a:sy n="100" d="100"/>
        </p:scale>
        <p:origin x="-1104" y="-348"/>
      </p:cViewPr>
      <p:guideLst>
        <p:guide orient="horz" pos="16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D91CB-6620-419A-987B-1CE13EDEA57F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65539-6E1A-4B74-B793-330790015E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76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65539-6E1A-4B74-B793-330790015EA8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65539-6E1A-4B74-B793-330790015EA8}" type="slidenum">
              <a:rPr lang="ru-RU" smtClean="0"/>
              <a:t>14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06.12.2024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83E9B18B-3630-4423-952A-07889A873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12" y="0"/>
            <a:ext cx="9180512" cy="5143500"/>
          </a:xfrm>
          <a:prstGeom prst="rect">
            <a:avLst/>
          </a:prstGeom>
        </p:spPr>
      </p:pic>
      <p:sp>
        <p:nvSpPr>
          <p:cNvPr id="6" name="Заголовок 1"/>
          <p:cNvSpPr txBox="1"/>
          <p:nvPr/>
        </p:nvSpPr>
        <p:spPr>
          <a:xfrm>
            <a:off x="1201082" y="2571750"/>
            <a:ext cx="6735897" cy="2114944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kern="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«Пункт комфорта»</a:t>
            </a:r>
          </a:p>
          <a:p>
            <a:pPr algn="ctr"/>
            <a:r>
              <a:rPr lang="ru-RU" sz="3200" b="1" kern="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  <a:r>
              <a:rPr lang="ru-RU" sz="2000" b="1" kern="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Типология проекта: Общественные </a:t>
            </a:r>
            <a:r>
              <a:rPr lang="ru-RU" sz="2000" b="1" kern="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пространства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="" xmlns:a16="http://schemas.microsoft.com/office/drawing/2014/main" id="{605C6FD2-EED6-4431-8CE8-2A01BE2B4A93}"/>
              </a:ext>
            </a:extLst>
          </p:cNvPr>
          <p:cNvSpPr txBox="1"/>
          <p:nvPr/>
        </p:nvSpPr>
        <p:spPr>
          <a:xfrm>
            <a:off x="827584" y="153350"/>
            <a:ext cx="6096000" cy="51632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kern="0" dirty="0">
                <a:solidFill>
                  <a:srgbClr val="41348B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ПОДТВЕРЖДЕНИЕ СТОИМОСТИ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="" xmlns:a16="http://schemas.microsoft.com/office/drawing/2014/main" id="{149510BA-6F3C-4185-80C1-F4C1F8CBD06D}"/>
              </a:ext>
            </a:extLst>
          </p:cNvPr>
          <p:cNvCxnSpPr>
            <a:cxnSpLocks/>
          </p:cNvCxnSpPr>
          <p:nvPr/>
        </p:nvCxnSpPr>
        <p:spPr>
          <a:xfrm>
            <a:off x="8532440" y="0"/>
            <a:ext cx="0" cy="5143500"/>
          </a:xfrm>
          <a:prstGeom prst="line">
            <a:avLst/>
          </a:prstGeom>
          <a:ln>
            <a:solidFill>
              <a:srgbClr val="41348B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="" xmlns:a16="http://schemas.microsoft.com/office/drawing/2014/main" id="{F10DAA64-66C4-4D4F-B217-712E32F7A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484" y="2892000"/>
            <a:ext cx="537516" cy="53751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2E2F7EBB-7548-4218-9EEE-9947223442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402"/>
          <a:stretch/>
        </p:blipFill>
        <p:spPr>
          <a:xfrm rot="10800000">
            <a:off x="-1275" y="62662"/>
            <a:ext cx="729659" cy="66675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72" t="19317" r="24374" b="2553"/>
          <a:stretch/>
        </p:blipFill>
        <p:spPr bwMode="auto">
          <a:xfrm>
            <a:off x="378437" y="729413"/>
            <a:ext cx="3272342" cy="3169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2" t="21226" r="24790" b="2901"/>
          <a:stretch/>
        </p:blipFill>
        <p:spPr bwMode="auto">
          <a:xfrm>
            <a:off x="5644802" y="483518"/>
            <a:ext cx="2887638" cy="276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8" t="28878" r="24680" b="2919"/>
          <a:stretch/>
        </p:blipFill>
        <p:spPr bwMode="auto">
          <a:xfrm>
            <a:off x="3419872" y="1033383"/>
            <a:ext cx="2740172" cy="2396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99792" y="4155926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002060"/>
                </a:solidFill>
              </a:rPr>
              <a:t>Стоимость согласно НМЦК – 2 655,00 тыс. руб</a:t>
            </a:r>
            <a:r>
              <a:rPr lang="ru-RU" sz="2000" dirty="0" smtClean="0">
                <a:solidFill>
                  <a:srgbClr val="002060"/>
                </a:solidFill>
              </a:rPr>
              <a:t>. </a:t>
            </a:r>
            <a:endParaRPr lang="ru-RU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742932"/>
              </p:ext>
            </p:extLst>
          </p:nvPr>
        </p:nvGraphicFramePr>
        <p:xfrm>
          <a:off x="475984" y="1131829"/>
          <a:ext cx="7704856" cy="201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94385">
                <a:tc>
                  <a:txBody>
                    <a:bodyPr/>
                    <a:lstStyle/>
                    <a:p>
                      <a:pPr algn="l"/>
                      <a:r>
                        <a:rPr lang="ru-RU" sz="1200" b="1" dirty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Тип ресурсов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Наименование ресурса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Необходимое кол-во (</a:t>
                      </a:r>
                      <a:r>
                        <a:rPr lang="ru-RU" sz="1200" dirty="0" err="1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ед.измерения</a:t>
                      </a:r>
                      <a:r>
                        <a:rPr lang="ru-RU" sz="1200" dirty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CB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3782"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Человеческие</a:t>
                      </a:r>
                      <a:br>
                        <a:rPr lang="ru-RU" sz="1200" b="1" dirty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</a:br>
                      <a:endParaRPr lang="ru-RU" sz="1200" b="1" dirty="0">
                        <a:solidFill>
                          <a:srgbClr val="282365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B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Уборка</a:t>
                      </a:r>
                    </a:p>
                    <a:p>
                      <a:endParaRPr lang="ru-RU" sz="1200" dirty="0">
                        <a:solidFill>
                          <a:srgbClr val="282365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B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</a:t>
                      </a:r>
                      <a:r>
                        <a:rPr lang="ru-RU" sz="1200" dirty="0" smtClean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ru-RU" sz="1200" dirty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чел</a:t>
                      </a:r>
                      <a:r>
                        <a:rPr lang="ru-RU" sz="1200" dirty="0" smtClean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.</a:t>
                      </a:r>
                      <a:endParaRPr lang="ru-RU" sz="1200" dirty="0">
                        <a:solidFill>
                          <a:srgbClr val="282365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B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Информационные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Посты в группах ВК и на личных страницах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5 </a:t>
                      </a:r>
                      <a:r>
                        <a:rPr lang="ru-RU" sz="1200" dirty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шт.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CB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2402D35B-C41B-47D8-9403-D07954164C15}"/>
              </a:ext>
            </a:extLst>
          </p:cNvPr>
          <p:cNvSpPr txBox="1"/>
          <p:nvPr/>
        </p:nvSpPr>
        <p:spPr>
          <a:xfrm>
            <a:off x="827584" y="153350"/>
            <a:ext cx="6096000" cy="51632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kern="0" dirty="0">
                <a:solidFill>
                  <a:srgbClr val="41348B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СОБСТВЕННЫЙ ВКЛАД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013CCF58-F6DE-40B3-B5FE-694F56001C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402"/>
          <a:stretch/>
        </p:blipFill>
        <p:spPr>
          <a:xfrm rot="10800000">
            <a:off x="-1275" y="62662"/>
            <a:ext cx="729659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6278" y="1221017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292563"/>
                </a:solidFill>
              </a:rPr>
              <a:t>Администрация муниципального образования «Муниципальный округ </a:t>
            </a:r>
          </a:p>
          <a:p>
            <a:pPr algn="ctr"/>
            <a:r>
              <a:rPr lang="ru-RU" dirty="0" err="1">
                <a:solidFill>
                  <a:srgbClr val="292563"/>
                </a:solidFill>
              </a:rPr>
              <a:t>Увинский</a:t>
            </a:r>
            <a:r>
              <a:rPr lang="ru-RU" dirty="0">
                <a:solidFill>
                  <a:srgbClr val="292563"/>
                </a:solidFill>
              </a:rPr>
              <a:t> район Удмуртской Республики»</a:t>
            </a:r>
            <a:endParaRPr lang="ru-RU" dirty="0">
              <a:solidFill>
                <a:srgbClr val="292563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8A15B080-4872-4C4E-B4E7-E33E3520053B}"/>
              </a:ext>
            </a:extLst>
          </p:cNvPr>
          <p:cNvSpPr txBox="1"/>
          <p:nvPr/>
        </p:nvSpPr>
        <p:spPr>
          <a:xfrm>
            <a:off x="827584" y="153350"/>
            <a:ext cx="6096000" cy="51632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kern="0" dirty="0">
                <a:solidFill>
                  <a:srgbClr val="41348B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СОДЕРЖАНИЕ ОБЪЕКТА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="" xmlns:a16="http://schemas.microsoft.com/office/drawing/2014/main" id="{07653709-1D56-4A21-AC42-CDDBBC655895}"/>
              </a:ext>
            </a:extLst>
          </p:cNvPr>
          <p:cNvCxnSpPr>
            <a:cxnSpLocks/>
          </p:cNvCxnSpPr>
          <p:nvPr/>
        </p:nvCxnSpPr>
        <p:spPr>
          <a:xfrm>
            <a:off x="8532440" y="-154285"/>
            <a:ext cx="0" cy="5452070"/>
          </a:xfrm>
          <a:prstGeom prst="line">
            <a:avLst/>
          </a:prstGeom>
          <a:ln>
            <a:solidFill>
              <a:srgbClr val="41348B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934BD037-1A23-448A-A735-74BD234351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660" y="4083918"/>
            <a:ext cx="465508" cy="46550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78886108-97DC-4A50-AFC3-2EBC8F591E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402"/>
          <a:stretch/>
        </p:blipFill>
        <p:spPr>
          <a:xfrm rot="10800000">
            <a:off x="-1275" y="62662"/>
            <a:ext cx="729659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27703" y="915566"/>
            <a:ext cx="64098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292563"/>
                </a:solidFill>
              </a:rPr>
              <a:t>Данный уличный туалет будет доступен </a:t>
            </a:r>
            <a:r>
              <a:rPr lang="ru-RU" dirty="0">
                <a:solidFill>
                  <a:srgbClr val="292563"/>
                </a:solidFill>
              </a:rPr>
              <a:t>для всего </a:t>
            </a:r>
          </a:p>
          <a:p>
            <a:pPr algn="ctr"/>
            <a:r>
              <a:rPr lang="ru-RU" dirty="0">
                <a:solidFill>
                  <a:srgbClr val="292563"/>
                </a:solidFill>
              </a:rPr>
              <a:t>населения посёлка и района. Может использоваться </a:t>
            </a:r>
            <a:r>
              <a:rPr lang="ru-RU" dirty="0" smtClean="0">
                <a:solidFill>
                  <a:srgbClr val="292563"/>
                </a:solidFill>
              </a:rPr>
              <a:t>при</a:t>
            </a:r>
            <a:endParaRPr lang="ru-RU" dirty="0">
              <a:solidFill>
                <a:srgbClr val="292563"/>
              </a:solidFill>
            </a:endParaRPr>
          </a:p>
          <a:p>
            <a:pPr algn="ctr"/>
            <a:r>
              <a:rPr lang="ru-RU" dirty="0" smtClean="0">
                <a:solidFill>
                  <a:srgbClr val="292563"/>
                </a:solidFill>
              </a:rPr>
              <a:t>проведении культурно-массовых и социально-значимых </a:t>
            </a:r>
            <a:r>
              <a:rPr lang="ru-RU" dirty="0">
                <a:solidFill>
                  <a:srgbClr val="292563"/>
                </a:solidFill>
              </a:rPr>
              <a:t>уличных </a:t>
            </a:r>
            <a:r>
              <a:rPr lang="ru-RU" dirty="0" smtClean="0">
                <a:solidFill>
                  <a:srgbClr val="292563"/>
                </a:solidFill>
              </a:rPr>
              <a:t>мероприятий районного </a:t>
            </a:r>
            <a:r>
              <a:rPr lang="ru-RU" dirty="0">
                <a:solidFill>
                  <a:srgbClr val="292563"/>
                </a:solidFill>
              </a:rPr>
              <a:t>общества </a:t>
            </a:r>
            <a:r>
              <a:rPr lang="ru-RU" dirty="0" smtClean="0">
                <a:solidFill>
                  <a:srgbClr val="292563"/>
                </a:solidFill>
              </a:rPr>
              <a:t>инвалидов, Управления </a:t>
            </a:r>
            <a:r>
              <a:rPr lang="ru-RU" dirty="0">
                <a:solidFill>
                  <a:srgbClr val="292563"/>
                </a:solidFill>
              </a:rPr>
              <a:t>культуры, БФ «Дорога Добра» и многих </a:t>
            </a:r>
            <a:r>
              <a:rPr lang="ru-RU" dirty="0" smtClean="0">
                <a:solidFill>
                  <a:srgbClr val="292563"/>
                </a:solidFill>
              </a:rPr>
              <a:t>других, проводимых в центре поселка </a:t>
            </a:r>
            <a:r>
              <a:rPr lang="ru-RU" dirty="0" err="1" smtClean="0">
                <a:solidFill>
                  <a:srgbClr val="292563"/>
                </a:solidFill>
              </a:rPr>
              <a:t>Ува</a:t>
            </a:r>
            <a:r>
              <a:rPr lang="ru-RU" dirty="0" smtClean="0">
                <a:solidFill>
                  <a:srgbClr val="292563"/>
                </a:solidFill>
              </a:rPr>
              <a:t>.</a:t>
            </a:r>
            <a:endParaRPr lang="ru-RU" dirty="0">
              <a:solidFill>
                <a:srgbClr val="292563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="" xmlns:a16="http://schemas.microsoft.com/office/drawing/2014/main" id="{E113408F-3EAE-48F6-A366-1490D0A7A2F1}"/>
              </a:ext>
            </a:extLst>
          </p:cNvPr>
          <p:cNvSpPr txBox="1"/>
          <p:nvPr/>
        </p:nvSpPr>
        <p:spPr>
          <a:xfrm>
            <a:off x="827584" y="153350"/>
            <a:ext cx="6096000" cy="51632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kern="0" dirty="0">
                <a:solidFill>
                  <a:srgbClr val="41348B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ПЕРПЕКТИВЫ ПРОЕКТА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="" xmlns:a16="http://schemas.microsoft.com/office/drawing/2014/main" id="{A88A6C2F-3742-4668-AAC9-C691FB37A8E0}"/>
              </a:ext>
            </a:extLst>
          </p:cNvPr>
          <p:cNvCxnSpPr>
            <a:cxnSpLocks/>
          </p:cNvCxnSpPr>
          <p:nvPr/>
        </p:nvCxnSpPr>
        <p:spPr>
          <a:xfrm>
            <a:off x="8532440" y="-154285"/>
            <a:ext cx="0" cy="5452070"/>
          </a:xfrm>
          <a:prstGeom prst="line">
            <a:avLst/>
          </a:prstGeom>
          <a:ln>
            <a:solidFill>
              <a:srgbClr val="41348B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4A5A0685-8608-4122-8CE7-A6BF47ACC4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599301"/>
            <a:ext cx="517614" cy="5176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C8931C7B-36B5-4E2B-A874-06216B6C57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402"/>
          <a:stretch/>
        </p:blipFill>
        <p:spPr>
          <a:xfrm rot="10800000">
            <a:off x="-1275" y="62662"/>
            <a:ext cx="729659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/>
          <p:nvPr/>
        </p:nvSpPr>
        <p:spPr>
          <a:xfrm>
            <a:off x="1650004" y="3245175"/>
            <a:ext cx="5943600" cy="9144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kern="0" dirty="0">
                <a:solidFill>
                  <a:schemeClr val="bg1"/>
                </a:solidFill>
                <a:latin typeface="Roboto"/>
                <a:cs typeface="Helvetica" panose="020B0604020202020204" pitchFamily="34" charset="0"/>
              </a:rPr>
              <a:t>Спасибо за внимание!</a:t>
            </a:r>
            <a:endParaRPr lang="ru-RU" sz="3600" b="1" kern="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1E9CFE22-6174-45FC-AB29-DA821363A588}"/>
              </a:ext>
            </a:extLst>
          </p:cNvPr>
          <p:cNvSpPr/>
          <p:nvPr/>
        </p:nvSpPr>
        <p:spPr>
          <a:xfrm>
            <a:off x="0" y="0"/>
            <a:ext cx="9144000" cy="1203598"/>
          </a:xfrm>
          <a:prstGeom prst="rect">
            <a:avLst/>
          </a:prstGeom>
          <a:solidFill>
            <a:srgbClr val="8C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="" xmlns:a16="http://schemas.microsoft.com/office/drawing/2014/main" id="{C19DDAC2-6698-4886-B349-124349AD0D83}"/>
              </a:ext>
            </a:extLst>
          </p:cNvPr>
          <p:cNvSpPr/>
          <p:nvPr/>
        </p:nvSpPr>
        <p:spPr>
          <a:xfrm>
            <a:off x="0" y="774114"/>
            <a:ext cx="9144000" cy="3021771"/>
          </a:xfrm>
          <a:prstGeom prst="rect">
            <a:avLst/>
          </a:prstGeom>
          <a:solidFill>
            <a:srgbClr val="95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="" xmlns:a16="http://schemas.microsoft.com/office/drawing/2014/main" id="{B9D04D16-19EA-4AB8-B191-3BB8E83BADD1}"/>
              </a:ext>
            </a:extLst>
          </p:cNvPr>
          <p:cNvSpPr/>
          <p:nvPr/>
        </p:nvSpPr>
        <p:spPr>
          <a:xfrm>
            <a:off x="0" y="3795886"/>
            <a:ext cx="9144000" cy="1152128"/>
          </a:xfrm>
          <a:prstGeom prst="rect">
            <a:avLst/>
          </a:prstGeom>
          <a:solidFill>
            <a:srgbClr val="8C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="" xmlns:a16="http://schemas.microsoft.com/office/drawing/2014/main" id="{EA4AA27C-6655-4B81-97BA-7D377D94764F}"/>
              </a:ext>
            </a:extLst>
          </p:cNvPr>
          <p:cNvSpPr/>
          <p:nvPr/>
        </p:nvSpPr>
        <p:spPr>
          <a:xfrm>
            <a:off x="0" y="4948014"/>
            <a:ext cx="9144000" cy="442021"/>
          </a:xfrm>
          <a:prstGeom prst="rect">
            <a:avLst/>
          </a:prstGeom>
          <a:solidFill>
            <a:srgbClr val="95D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="" xmlns:a16="http://schemas.microsoft.com/office/drawing/2014/main" id="{8FBD591F-ACB0-4259-A109-2B21D364CA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53" y="3569193"/>
            <a:ext cx="1251758" cy="130681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="" xmlns:a16="http://schemas.microsoft.com/office/drawing/2014/main" id="{3EDF1929-C904-47EC-B67E-596F18AD35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812" y="3569193"/>
            <a:ext cx="1251758" cy="130681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B81537A-B6D0-46CA-B798-E0000D60F239}"/>
              </a:ext>
            </a:extLst>
          </p:cNvPr>
          <p:cNvSpPr txBox="1"/>
          <p:nvPr/>
        </p:nvSpPr>
        <p:spPr>
          <a:xfrm>
            <a:off x="1744554" y="4096112"/>
            <a:ext cx="6156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Спасибо за внимание!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="" xmlns:a16="http://schemas.microsoft.com/office/drawing/2014/main" id="{7BF0AF3C-9819-4E53-8AD0-9C674CF5A7D7}"/>
              </a:ext>
            </a:extLst>
          </p:cNvPr>
          <p:cNvSpPr/>
          <p:nvPr/>
        </p:nvSpPr>
        <p:spPr>
          <a:xfrm>
            <a:off x="1744554" y="339502"/>
            <a:ext cx="5059694" cy="3676939"/>
          </a:xfrm>
          <a:prstGeom prst="rect">
            <a:avLst/>
          </a:prstGeom>
          <a:noFill/>
          <a:ln w="38100">
            <a:solidFill>
              <a:srgbClr val="4FB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AutoShape 2" descr="blob:https://web.whatsapp.com/8e49f725-8989-4425-9a19-151e492cb1c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9502"/>
            <a:ext cx="4902585" cy="3676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2"/>
          <p:cNvSpPr txBox="1"/>
          <p:nvPr/>
        </p:nvSpPr>
        <p:spPr>
          <a:xfrm>
            <a:off x="179512" y="992505"/>
            <a:ext cx="4104456" cy="415099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400" dirty="0" smtClean="0">
                <a:solidFill>
                  <a:srgbClr val="292563"/>
                </a:solidFill>
              </a:rPr>
              <a:t>Отсутствие специализированного туалета для инвалидов в поселке создает серьезные препятствия для людей с ограниченными возможностями. Это не только нарушает право на доступность общественных пространств, но и негативно сказывается на их качество жизни.</a:t>
            </a:r>
          </a:p>
          <a:p>
            <a:pPr marL="0" indent="0" algn="ctr">
              <a:buNone/>
            </a:pPr>
            <a:r>
              <a:rPr lang="ru-RU" sz="1400" dirty="0" smtClean="0">
                <a:solidFill>
                  <a:srgbClr val="292563"/>
                </a:solidFill>
              </a:rPr>
              <a:t>Отсутствие туалета для инвалидов является серьезной проблемой, требующей внимания местных властей и общества. Решение этой проблемы не только улучшит качество жизни людей с ограниченными возможностями, но и сделает поселок более инклюзивным и доступным для всех его жителей.</a:t>
            </a:r>
            <a:endParaRPr lang="ru-RU" sz="1400" dirty="0">
              <a:solidFill>
                <a:srgbClr val="292563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614259" y="2084661"/>
            <a:ext cx="1524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>
              <a:defRPr/>
            </a:pPr>
            <a:r>
              <a:rPr lang="ru-RU" sz="3000" b="1" i="1" dirty="0">
                <a:solidFill>
                  <a:srgbClr val="4FBCB7"/>
                </a:solidFill>
                <a:latin typeface="Calibri" panose="020F0502020204030204"/>
              </a:rPr>
              <a:t>ФОТО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="" xmlns:a16="http://schemas.microsoft.com/office/drawing/2014/main" id="{BA5F7FE7-B10B-4456-A88A-05A9E3FCF7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402"/>
          <a:stretch/>
        </p:blipFill>
        <p:spPr>
          <a:xfrm rot="10800000">
            <a:off x="-1275" y="62662"/>
            <a:ext cx="729659" cy="666750"/>
          </a:xfrm>
          <a:prstGeom prst="rect">
            <a:avLst/>
          </a:prstGeom>
        </p:spPr>
      </p:pic>
      <p:sp>
        <p:nvSpPr>
          <p:cNvPr id="17" name="Заголовок 1">
            <a:extLst>
              <a:ext uri="{FF2B5EF4-FFF2-40B4-BE49-F238E27FC236}">
                <a16:creationId xmlns="" xmlns:a16="http://schemas.microsoft.com/office/drawing/2014/main" id="{B5EDDB30-07A0-4191-850B-61D492974022}"/>
              </a:ext>
            </a:extLst>
          </p:cNvPr>
          <p:cNvSpPr txBox="1"/>
          <p:nvPr/>
        </p:nvSpPr>
        <p:spPr>
          <a:xfrm>
            <a:off x="1029282" y="213088"/>
            <a:ext cx="6096000" cy="51632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kern="0" dirty="0">
                <a:solidFill>
                  <a:srgbClr val="41348B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ПРОБЛЕМА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="" xmlns:a16="http://schemas.microsoft.com/office/drawing/2014/main" id="{56805D0A-A983-410F-AFC6-C76C4AE06FBB}"/>
              </a:ext>
            </a:extLst>
          </p:cNvPr>
          <p:cNvCxnSpPr>
            <a:cxnSpLocks/>
          </p:cNvCxnSpPr>
          <p:nvPr/>
        </p:nvCxnSpPr>
        <p:spPr>
          <a:xfrm>
            <a:off x="8532440" y="0"/>
            <a:ext cx="0" cy="5143500"/>
          </a:xfrm>
          <a:prstGeom prst="line">
            <a:avLst/>
          </a:prstGeom>
          <a:ln>
            <a:solidFill>
              <a:srgbClr val="41348B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0" name="Рисунок 19">
            <a:extLst>
              <a:ext uri="{FF2B5EF4-FFF2-40B4-BE49-F238E27FC236}">
                <a16:creationId xmlns="" xmlns:a16="http://schemas.microsoft.com/office/drawing/2014/main" id="{275925F5-753E-4A4D-A942-CD9C6B9A6B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8" y="78874"/>
            <a:ext cx="483110" cy="483110"/>
          </a:xfrm>
          <a:prstGeom prst="rect">
            <a:avLst/>
          </a:prstGeom>
        </p:spPr>
      </p:pic>
      <p:pic>
        <p:nvPicPr>
          <p:cNvPr id="1028" name="Picture 4" descr="Picture backgrou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282" y="945114"/>
            <a:ext cx="3204356" cy="320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/>
          <p:nvPr/>
        </p:nvSpPr>
        <p:spPr>
          <a:xfrm>
            <a:off x="423304" y="822048"/>
            <a:ext cx="3048000" cy="252726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defTabSz="457200">
              <a:defRPr/>
            </a:pPr>
            <a:r>
              <a:rPr lang="ru-RU" sz="1600" b="1" kern="0" dirty="0">
                <a:solidFill>
                  <a:srgbClr val="28236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ЦЕЛЬ ПРОЕКТА</a:t>
            </a:r>
          </a:p>
        </p:txBody>
      </p:sp>
      <p:sp>
        <p:nvSpPr>
          <p:cNvPr id="10" name="Объект 2"/>
          <p:cNvSpPr>
            <a:spLocks noGrp="1"/>
          </p:cNvSpPr>
          <p:nvPr/>
        </p:nvSpPr>
        <p:spPr>
          <a:xfrm>
            <a:off x="508635" y="1276985"/>
            <a:ext cx="2988945" cy="31083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defRPr/>
            </a:pPr>
            <a:r>
              <a:rPr lang="ru-RU" sz="1400" dirty="0" smtClean="0">
                <a:solidFill>
                  <a:srgbClr val="292563"/>
                </a:solidFill>
                <a:latin typeface="Calibri" panose="020F0502020204030204"/>
              </a:rPr>
              <a:t>      Создать специализированный туалет, соответствующий современным стандартам доступности, чтобы обеспечить возможность его самостоятельного использования людьми с различными формами инвалидности.</a:t>
            </a:r>
          </a:p>
          <a:p>
            <a:pPr defTabSz="457200">
              <a:defRPr/>
            </a:pPr>
            <a:r>
              <a:rPr lang="ru-RU" sz="1400" dirty="0" smtClean="0">
                <a:solidFill>
                  <a:srgbClr val="292563"/>
                </a:solidFill>
                <a:latin typeface="Calibri" panose="020F0502020204030204"/>
              </a:rPr>
              <a:t>      </a:t>
            </a:r>
            <a:endParaRPr lang="ru-RU" sz="1400" dirty="0">
              <a:solidFill>
                <a:srgbClr val="292563"/>
              </a:solidFill>
              <a:latin typeface="Calibri" panose="020F0502020204030204"/>
            </a:endParaRPr>
          </a:p>
          <a:p>
            <a:pPr defTabSz="457200">
              <a:defRPr/>
            </a:pPr>
            <a:endParaRPr lang="ru-RU" sz="1400" dirty="0">
              <a:solidFill>
                <a:srgbClr val="292563"/>
              </a:solidFill>
              <a:latin typeface="Calibri" panose="020F0502020204030204"/>
            </a:endParaRPr>
          </a:p>
        </p:txBody>
      </p:sp>
      <p:sp>
        <p:nvSpPr>
          <p:cNvPr id="11" name="Заголовок 1"/>
          <p:cNvSpPr txBox="1"/>
          <p:nvPr/>
        </p:nvSpPr>
        <p:spPr>
          <a:xfrm>
            <a:off x="3818131" y="813990"/>
            <a:ext cx="3048000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defTabSz="457200">
              <a:defRPr/>
            </a:pPr>
            <a:r>
              <a:rPr lang="ru-RU" sz="1600" b="1" kern="0" dirty="0">
                <a:solidFill>
                  <a:srgbClr val="28236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ЗАДАЧИ ПРОЕКТА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725545" y="1224280"/>
            <a:ext cx="457009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>
              <a:buFont typeface="Wingdings" panose="05000000000000000000" pitchFamily="2" charset="2"/>
              <a:buChar char="Ø"/>
              <a:defRPr/>
            </a:pPr>
            <a:r>
              <a:rPr lang="ru-RU" sz="1400" dirty="0" smtClean="0">
                <a:solidFill>
                  <a:srgbClr val="4FBCB7"/>
                </a:solidFill>
              </a:rPr>
              <a:t>Организовать процесс закупки и установки «Пункта комфорта».</a:t>
            </a:r>
          </a:p>
          <a:p>
            <a:pPr marL="285750" indent="-285750" defTabSz="457200">
              <a:buFont typeface="Wingdings" panose="05000000000000000000" pitchFamily="2" charset="2"/>
              <a:buChar char="Ø"/>
              <a:defRPr/>
            </a:pPr>
            <a:r>
              <a:rPr lang="ru-RU" sz="1400" dirty="0" smtClean="0">
                <a:solidFill>
                  <a:srgbClr val="4FBCB7"/>
                </a:solidFill>
              </a:rPr>
              <a:t>Подготовить площадку . Выполнить монтаж.</a:t>
            </a:r>
          </a:p>
          <a:p>
            <a:pPr marL="285750" indent="-285750" defTabSz="457200">
              <a:buFont typeface="Wingdings" panose="05000000000000000000" pitchFamily="2" charset="2"/>
              <a:buChar char="Ø"/>
              <a:defRPr/>
            </a:pPr>
            <a:r>
              <a:rPr lang="ru-RU" sz="1400" dirty="0" smtClean="0">
                <a:solidFill>
                  <a:srgbClr val="4FBCB7"/>
                </a:solidFill>
                <a:latin typeface="Calibri" panose="020F0502020204030204"/>
              </a:rPr>
              <a:t>Провести информационную кампанию о новом туалете, его расположении и доступности для пользователей.</a:t>
            </a:r>
          </a:p>
          <a:p>
            <a:pPr defTabSz="457200">
              <a:defRPr/>
            </a:pPr>
            <a:endParaRPr lang="ru-RU" sz="1400" dirty="0">
              <a:solidFill>
                <a:srgbClr val="4FBCB7"/>
              </a:solidFill>
              <a:latin typeface="Calibri" panose="020F0502020204030204"/>
            </a:endParaRPr>
          </a:p>
        </p:txBody>
      </p:sp>
      <p:sp>
        <p:nvSpPr>
          <p:cNvPr id="23" name="Заголовок 1">
            <a:extLst>
              <a:ext uri="{FF2B5EF4-FFF2-40B4-BE49-F238E27FC236}">
                <a16:creationId xmlns="" xmlns:a16="http://schemas.microsoft.com/office/drawing/2014/main" id="{A3CED022-E43A-4D10-9E27-91E9C44F33A8}"/>
              </a:ext>
            </a:extLst>
          </p:cNvPr>
          <p:cNvSpPr txBox="1"/>
          <p:nvPr/>
        </p:nvSpPr>
        <p:spPr>
          <a:xfrm>
            <a:off x="827338" y="173535"/>
            <a:ext cx="6096000" cy="51632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kern="0" dirty="0">
                <a:solidFill>
                  <a:srgbClr val="41348B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ЦЕЛЬ И ЗАДАЧИ ПРОЕКТА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="" xmlns:a16="http://schemas.microsoft.com/office/drawing/2014/main" id="{5C232776-3799-4C36-AC14-A68B71635A4C}"/>
              </a:ext>
            </a:extLst>
          </p:cNvPr>
          <p:cNvCxnSpPr>
            <a:cxnSpLocks/>
          </p:cNvCxnSpPr>
          <p:nvPr/>
        </p:nvCxnSpPr>
        <p:spPr>
          <a:xfrm>
            <a:off x="8532440" y="0"/>
            <a:ext cx="0" cy="5143500"/>
          </a:xfrm>
          <a:prstGeom prst="line">
            <a:avLst/>
          </a:prstGeom>
          <a:ln>
            <a:solidFill>
              <a:srgbClr val="41348B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27" name="Рисунок 26">
            <a:extLst>
              <a:ext uri="{FF2B5EF4-FFF2-40B4-BE49-F238E27FC236}">
                <a16:creationId xmlns="" xmlns:a16="http://schemas.microsoft.com/office/drawing/2014/main" id="{2E5539F3-664A-4DFD-B813-E736CD7F6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052" y="410951"/>
            <a:ext cx="567575" cy="567575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="" xmlns:a16="http://schemas.microsoft.com/office/drawing/2014/main" id="{63D749C8-02AB-49C4-A483-AAC41FDB20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402"/>
          <a:stretch/>
        </p:blipFill>
        <p:spPr>
          <a:xfrm rot="10800000">
            <a:off x="-1275" y="51470"/>
            <a:ext cx="729659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815160"/>
              </p:ext>
            </p:extLst>
          </p:nvPr>
        </p:nvGraphicFramePr>
        <p:xfrm>
          <a:off x="597441" y="945961"/>
          <a:ext cx="7574959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9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986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3418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0816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Группы</a:t>
                      </a:r>
                      <a:r>
                        <a:rPr lang="ru-RU" sz="1200" b="1" baseline="0" dirty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населения</a:t>
                      </a:r>
                      <a:endParaRPr lang="ru-RU" sz="1200" b="1" dirty="0">
                        <a:solidFill>
                          <a:srgbClr val="282365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Какую пользу получат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Чем могут помочь в реализации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Как вовлечь в проект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CB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7758">
                <a:tc>
                  <a:txBody>
                    <a:bodyPr/>
                    <a:lstStyle/>
                    <a:p>
                      <a:r>
                        <a:rPr lang="ru-RU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Люди с ограниченными </a:t>
                      </a:r>
                      <a:r>
                        <a:rPr lang="ru-RU" sz="12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возможностями здоровья (или</a:t>
                      </a:r>
                      <a:r>
                        <a:rPr lang="ru-RU" sz="1200" baseline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их представители)</a:t>
                      </a:r>
                      <a:r>
                        <a:rPr lang="ru-RU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/>
                      </a:r>
                      <a:br>
                        <a:rPr lang="ru-RU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</a:br>
                      <a:r>
                        <a:rPr lang="ru-RU" sz="1200" dirty="0" err="1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Увинского</a:t>
                      </a:r>
                      <a:r>
                        <a:rPr lang="ru-RU" sz="12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ru-RU" sz="12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района </a:t>
                      </a:r>
                    </a:p>
                    <a:p>
                      <a:r>
                        <a:rPr lang="ru-RU" sz="120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Удмуртской</a:t>
                      </a:r>
                      <a:r>
                        <a:rPr lang="ru-RU" sz="1200" baseline="0" dirty="0" smtClean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Республики</a:t>
                      </a:r>
                      <a:endParaRPr lang="ru-RU" sz="120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B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altLang="ru-RU" sz="1200" dirty="0" smtClean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Обеспечит</a:t>
                      </a:r>
                      <a:r>
                        <a:rPr lang="ru-RU" altLang="ru-RU" sz="1200" baseline="0" dirty="0" smtClean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доступ к санитарным условиям для людей с ОВЗ.</a:t>
                      </a:r>
                      <a:endParaRPr lang="ru-RU" altLang="ru-RU" sz="1200" dirty="0" smtClean="0">
                        <a:solidFill>
                          <a:srgbClr val="282365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B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Распространение </a:t>
                      </a:r>
                      <a:r>
                        <a:rPr lang="ru-RU" sz="1200" dirty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информации о проекте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B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Сарафанное радио, соцсети, объявления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B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rgbClr val="282365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rgbClr val="282365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rgbClr val="282365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CB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Заголовок 1">
            <a:extLst>
              <a:ext uri="{FF2B5EF4-FFF2-40B4-BE49-F238E27FC236}">
                <a16:creationId xmlns="" xmlns:a16="http://schemas.microsoft.com/office/drawing/2014/main" id="{C62B9403-43C3-46F9-A485-4C305E06865F}"/>
              </a:ext>
            </a:extLst>
          </p:cNvPr>
          <p:cNvSpPr txBox="1"/>
          <p:nvPr/>
        </p:nvSpPr>
        <p:spPr>
          <a:xfrm>
            <a:off x="899592" y="163383"/>
            <a:ext cx="6096000" cy="51632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kern="0" dirty="0">
                <a:solidFill>
                  <a:srgbClr val="41348B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ЦЕЛЕВАЯ АУДИТОРИЯ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="" xmlns:a16="http://schemas.microsoft.com/office/drawing/2014/main" id="{3BCC581D-C9C8-4993-A454-E6719818BF68}"/>
              </a:ext>
            </a:extLst>
          </p:cNvPr>
          <p:cNvCxnSpPr>
            <a:cxnSpLocks/>
          </p:cNvCxnSpPr>
          <p:nvPr/>
        </p:nvCxnSpPr>
        <p:spPr>
          <a:xfrm>
            <a:off x="8532440" y="0"/>
            <a:ext cx="0" cy="5143500"/>
          </a:xfrm>
          <a:prstGeom prst="line">
            <a:avLst/>
          </a:prstGeom>
          <a:ln>
            <a:solidFill>
              <a:srgbClr val="41348B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6" name="Рисунок 15">
            <a:extLst>
              <a:ext uri="{FF2B5EF4-FFF2-40B4-BE49-F238E27FC236}">
                <a16:creationId xmlns="" xmlns:a16="http://schemas.microsoft.com/office/drawing/2014/main" id="{A30CC65C-7E93-498D-A121-1A52C5A68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915566"/>
            <a:ext cx="537516" cy="53751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87B04CB3-769C-4F2E-B19F-382FB80303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402"/>
          <a:stretch/>
        </p:blipFill>
        <p:spPr>
          <a:xfrm rot="10800000">
            <a:off x="-1275" y="62662"/>
            <a:ext cx="729659" cy="66675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053457"/>
            <a:ext cx="2060575" cy="205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/>
          <p:nvPr/>
        </p:nvSpPr>
        <p:spPr>
          <a:xfrm>
            <a:off x="827584" y="247945"/>
            <a:ext cx="4004320" cy="481707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kern="0" dirty="0">
                <a:solidFill>
                  <a:srgbClr val="28236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СОСТАВ ОБЪЕКТА</a:t>
            </a:r>
          </a:p>
        </p:txBody>
      </p:sp>
      <p:sp>
        <p:nvSpPr>
          <p:cNvPr id="3" name="Объект 2"/>
          <p:cNvSpPr txBox="1"/>
          <p:nvPr/>
        </p:nvSpPr>
        <p:spPr>
          <a:xfrm>
            <a:off x="538916" y="771762"/>
            <a:ext cx="6840761" cy="40144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 smtClean="0">
                <a:solidFill>
                  <a:srgbClr val="292563"/>
                </a:solidFill>
              </a:rPr>
              <a:t>Специализированный туалет  - «Пункт комфорта»</a:t>
            </a:r>
            <a:endParaRPr lang="ru-RU" sz="1800" dirty="0">
              <a:solidFill>
                <a:srgbClr val="292563"/>
              </a:solidFill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="" xmlns:a16="http://schemas.microsoft.com/office/drawing/2014/main" id="{AB7DB0B7-658E-49A7-A35E-F8C21B296F82}"/>
              </a:ext>
            </a:extLst>
          </p:cNvPr>
          <p:cNvSpPr txBox="1"/>
          <p:nvPr/>
        </p:nvSpPr>
        <p:spPr>
          <a:xfrm>
            <a:off x="827584" y="153350"/>
            <a:ext cx="6096000" cy="51632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kern="0" dirty="0">
                <a:solidFill>
                  <a:srgbClr val="41348B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СОСТАВ ОБЪЕКТА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="" xmlns:a16="http://schemas.microsoft.com/office/drawing/2014/main" id="{F3911465-1127-4930-AEE9-AD5CE4DF446F}"/>
              </a:ext>
            </a:extLst>
          </p:cNvPr>
          <p:cNvCxnSpPr>
            <a:cxnSpLocks/>
          </p:cNvCxnSpPr>
          <p:nvPr/>
        </p:nvCxnSpPr>
        <p:spPr>
          <a:xfrm>
            <a:off x="8484557" y="34590"/>
            <a:ext cx="0" cy="5108910"/>
          </a:xfrm>
          <a:prstGeom prst="line">
            <a:avLst/>
          </a:prstGeom>
          <a:ln>
            <a:solidFill>
              <a:srgbClr val="41348B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="" xmlns:a16="http://schemas.microsoft.com/office/drawing/2014/main" id="{2B2A3862-A95D-4503-891C-F924CCC62E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968" y="1426279"/>
            <a:ext cx="513023" cy="51302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ADEBE215-C215-4D7A-9568-9362AFC73B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402"/>
          <a:stretch/>
        </p:blipFill>
        <p:spPr>
          <a:xfrm rot="10800000">
            <a:off x="-1275" y="62662"/>
            <a:ext cx="729659" cy="666750"/>
          </a:xfrm>
          <a:prstGeom prst="rect">
            <a:avLst/>
          </a:prstGeo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9" t="30726" r="51888" b="30860"/>
          <a:stretch/>
        </p:blipFill>
        <p:spPr bwMode="auto">
          <a:xfrm>
            <a:off x="1547663" y="1296935"/>
            <a:ext cx="5832013" cy="3502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="" xmlns:a16="http://schemas.microsoft.com/office/drawing/2014/main" id="{701F8420-5177-4FB7-9764-F4509244C5E3}"/>
              </a:ext>
            </a:extLst>
          </p:cNvPr>
          <p:cNvSpPr txBox="1"/>
          <p:nvPr/>
        </p:nvSpPr>
        <p:spPr>
          <a:xfrm>
            <a:off x="827584" y="153350"/>
            <a:ext cx="6096000" cy="51632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kern="0" dirty="0">
                <a:solidFill>
                  <a:srgbClr val="41348B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КАРТА-СХЕМА ПРОЕКТА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="" xmlns:a16="http://schemas.microsoft.com/office/drawing/2014/main" id="{F106A055-532C-4E7E-873D-577ECE6A0451}"/>
              </a:ext>
            </a:extLst>
          </p:cNvPr>
          <p:cNvCxnSpPr>
            <a:cxnSpLocks/>
          </p:cNvCxnSpPr>
          <p:nvPr/>
        </p:nvCxnSpPr>
        <p:spPr>
          <a:xfrm>
            <a:off x="8532440" y="92546"/>
            <a:ext cx="0" cy="5143500"/>
          </a:xfrm>
          <a:prstGeom prst="line">
            <a:avLst/>
          </a:prstGeom>
          <a:ln>
            <a:solidFill>
              <a:srgbClr val="41348B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BB8A5BE8-5336-40DA-8D69-37982033B3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8" y="1845375"/>
            <a:ext cx="498637" cy="49863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4A046B9E-8D1A-4CA2-93BB-120DD7D0BB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402"/>
          <a:stretch/>
        </p:blipFill>
        <p:spPr>
          <a:xfrm rot="10800000">
            <a:off x="-1275" y="62662"/>
            <a:ext cx="729659" cy="66675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827584" y="915566"/>
            <a:ext cx="6995070" cy="367240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475656" y="3651869"/>
            <a:ext cx="1080120" cy="57606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2">
                    <a:lumMod val="10000"/>
                  </a:schemeClr>
                </a:solidFill>
              </a:rPr>
              <a:t>Сцена</a:t>
            </a:r>
            <a:endParaRPr lang="ru-RU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827584" y="2571750"/>
            <a:ext cx="699507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827584" y="2247714"/>
            <a:ext cx="699507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1331640" y="1347614"/>
            <a:ext cx="1656184" cy="122413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Баскетбольная площадка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497027" y="1275606"/>
            <a:ext cx="1656184" cy="1224136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Детская площадка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Скругленная соединительная линия 15"/>
          <p:cNvCxnSpPr/>
          <p:nvPr/>
        </p:nvCxnSpPr>
        <p:spPr>
          <a:xfrm>
            <a:off x="3059832" y="3507854"/>
            <a:ext cx="2093379" cy="856456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кругленная соединительная линия 17"/>
          <p:cNvCxnSpPr/>
          <p:nvPr/>
        </p:nvCxnSpPr>
        <p:spPr>
          <a:xfrm rot="10800000" flipV="1">
            <a:off x="2843809" y="3651869"/>
            <a:ext cx="2309403" cy="712439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16077" y="3229022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Велосипедные дорожки</a:t>
            </a:r>
          </a:p>
        </p:txBody>
      </p:sp>
      <p:sp>
        <p:nvSpPr>
          <p:cNvPr id="23" name="TextBox 22"/>
          <p:cNvSpPr txBox="1"/>
          <p:nvPr/>
        </p:nvSpPr>
        <p:spPr>
          <a:xfrm rot="21102278">
            <a:off x="5217479" y="2511943"/>
            <a:ext cx="214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Пешеходная дорожка</a:t>
            </a:r>
          </a:p>
        </p:txBody>
      </p:sp>
      <p:pic>
        <p:nvPicPr>
          <p:cNvPr id="2050" name="Picture 2" descr="Picture backgrou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435846"/>
            <a:ext cx="1639509" cy="89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516216" y="3363838"/>
            <a:ext cx="727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/>
              <a:t>Туалет</a:t>
            </a:r>
            <a:endParaRPr lang="ru-RU" sz="12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/>
          <p:nvPr/>
        </p:nvSpPr>
        <p:spPr>
          <a:xfrm>
            <a:off x="717182" y="221750"/>
            <a:ext cx="6012563" cy="3810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kern="0" dirty="0">
                <a:solidFill>
                  <a:srgbClr val="28236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КАРТА-СХЕМА ПРОЕКТА. ПРИМЕР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="" xmlns:a16="http://schemas.microsoft.com/office/drawing/2014/main" id="{A0B8FEF4-35B8-43BC-8D0D-FDBB67CCA94D}"/>
              </a:ext>
            </a:extLst>
          </p:cNvPr>
          <p:cNvSpPr txBox="1"/>
          <p:nvPr/>
        </p:nvSpPr>
        <p:spPr>
          <a:xfrm>
            <a:off x="827584" y="154088"/>
            <a:ext cx="6096000" cy="51632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kern="0" dirty="0">
                <a:solidFill>
                  <a:srgbClr val="41348B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КАРТА-СХЕМА ПРОЕКТА.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D99D4AE5-4B9C-4AA9-A5BD-DA36D4F129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402"/>
          <a:stretch/>
        </p:blipFill>
        <p:spPr>
          <a:xfrm rot="10800000">
            <a:off x="-1275" y="62662"/>
            <a:ext cx="729659" cy="6667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91980" y="429994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Туалет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63615" y="1167783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4750 мм</a:t>
            </a:r>
          </a:p>
        </p:txBody>
      </p:sp>
      <p:sp>
        <p:nvSpPr>
          <p:cNvPr id="15" name="TextBox 14"/>
          <p:cNvSpPr txBox="1"/>
          <p:nvPr/>
        </p:nvSpPr>
        <p:spPr>
          <a:xfrm rot="5400000">
            <a:off x="6143811" y="2502021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2870 мм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2659808" y="1432376"/>
            <a:ext cx="0" cy="200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246986" y="1432375"/>
            <a:ext cx="0" cy="200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6246986" y="3723878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>
            <a:off x="6246986" y="1647686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659808" y="1432375"/>
            <a:ext cx="358717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6409004" y="1647686"/>
            <a:ext cx="0" cy="20761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Блок-схема: процесс 2"/>
          <p:cNvSpPr/>
          <p:nvPr/>
        </p:nvSpPr>
        <p:spPr>
          <a:xfrm>
            <a:off x="2355391" y="2040691"/>
            <a:ext cx="3616449" cy="207023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H="1">
            <a:off x="2371775" y="1597451"/>
            <a:ext cx="28803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>
            <a:off x="5934931" y="1597451"/>
            <a:ext cx="326938" cy="46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>
            <a:off x="5973837" y="3723878"/>
            <a:ext cx="288032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6261869" y="1632431"/>
            <a:ext cx="0" cy="2091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H="1" flipV="1">
            <a:off x="2659808" y="1597451"/>
            <a:ext cx="3602061" cy="17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H="1">
            <a:off x="5922950" y="4129574"/>
            <a:ext cx="324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>
            <a:off x="6117853" y="3732110"/>
            <a:ext cx="289059" cy="4238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18049176">
            <a:off x="6061347" y="3672753"/>
            <a:ext cx="876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2350 мм</a:t>
            </a:r>
            <a:endParaRPr lang="ru-RU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110276"/>
              </p:ext>
            </p:extLst>
          </p:nvPr>
        </p:nvGraphicFramePr>
        <p:xfrm>
          <a:off x="467544" y="698045"/>
          <a:ext cx="7574959" cy="4291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9040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8332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05453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№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Мероприятие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Предполагаемые</a:t>
                      </a:r>
                      <a:r>
                        <a:rPr lang="ru-RU" sz="1200" baseline="0" dirty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ru-RU" sz="1200" dirty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сроки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Ответственные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CB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7598">
                <a:tc>
                  <a:txBody>
                    <a:bodyPr/>
                    <a:lstStyle/>
                    <a:p>
                      <a:r>
                        <a:rPr lang="ru-RU" sz="1200" dirty="0"/>
                        <a:t>1</a:t>
                      </a:r>
                      <a:endParaRPr lang="ru-RU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B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Задача 1: Закупить все необходимые материалы и оборудование для строительства сцены и прилегающей территории: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defRPr/>
                      </a:pPr>
                      <a:r>
                        <a:rPr lang="ru-RU" sz="1200" dirty="0" smtClean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выбрать</a:t>
                      </a:r>
                      <a:r>
                        <a:rPr lang="ru-RU" sz="1200" baseline="0" dirty="0" smtClean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формат и вид планируемой сцены</a:t>
                      </a:r>
                      <a:r>
                        <a:rPr lang="ru-RU" sz="1200" dirty="0" smtClean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;</a:t>
                      </a:r>
                      <a:endParaRPr lang="ru-RU" sz="1200" dirty="0">
                        <a:solidFill>
                          <a:srgbClr val="282365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u-RU" sz="1200" dirty="0" smtClean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провести</a:t>
                      </a:r>
                      <a:r>
                        <a:rPr lang="ru-RU" sz="1200" baseline="0" dirty="0" smtClean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закупочные процедуры.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sz="1200" baseline="0" dirty="0" smtClean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Задача 2: Построить специализированную сцену для выступлений людей с ОВЗ: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u-RU" sz="1200" baseline="0" dirty="0" smtClean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устроить основание под фундамент;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u-RU" sz="1200" baseline="0" dirty="0" smtClean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обшить каркасные стены досками;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u-RU" sz="1200" baseline="0" dirty="0" smtClean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окрасить металлические поверхности;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u-RU" sz="1200" baseline="0" dirty="0" smtClean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произвести монтаж лестницы, пандуса.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ru-RU" sz="1200" baseline="0" dirty="0" smtClean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Задача 3: Провести торжественное открытие сцены: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u-RU" sz="1200" baseline="0" dirty="0" smtClean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подготовить выступление на открытие сцены;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u-RU" sz="1200" baseline="0" dirty="0" smtClean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пригласить заинтересованных лиц.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ru-RU" sz="1200" dirty="0">
                        <a:solidFill>
                          <a:srgbClr val="282365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B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01.05.2025</a:t>
                      </a:r>
                      <a:r>
                        <a:rPr lang="ru-RU" sz="1200" baseline="0" dirty="0" smtClean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г. -30.06.2025 г.</a:t>
                      </a:r>
                    </a:p>
                    <a:p>
                      <a:endParaRPr lang="ru-RU" sz="1200" baseline="0" dirty="0" smtClean="0">
                        <a:solidFill>
                          <a:srgbClr val="282365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  <a:p>
                      <a:endParaRPr lang="ru-RU" sz="1200" baseline="0" dirty="0" smtClean="0">
                        <a:solidFill>
                          <a:srgbClr val="282365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  <a:p>
                      <a:endParaRPr lang="ru-RU" sz="1200" baseline="0" dirty="0" smtClean="0">
                        <a:solidFill>
                          <a:srgbClr val="282365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  <a:p>
                      <a:endParaRPr lang="ru-RU" sz="1200" baseline="0" dirty="0" smtClean="0">
                        <a:solidFill>
                          <a:srgbClr val="282365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  <a:p>
                      <a:endParaRPr lang="ru-RU" sz="1200" baseline="0" dirty="0" smtClean="0">
                        <a:solidFill>
                          <a:srgbClr val="282365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  <a:p>
                      <a:endParaRPr lang="ru-RU" sz="1200" baseline="0" dirty="0" smtClean="0">
                        <a:solidFill>
                          <a:srgbClr val="282365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  <a:p>
                      <a:r>
                        <a:rPr lang="ru-RU" sz="1200" baseline="0" dirty="0" smtClean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01.07.2025г.- 01.09.2025 г.</a:t>
                      </a:r>
                    </a:p>
                    <a:p>
                      <a:endParaRPr lang="ru-RU" sz="1200" baseline="0" dirty="0" smtClean="0">
                        <a:solidFill>
                          <a:srgbClr val="282365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  <a:p>
                      <a:endParaRPr lang="ru-RU" sz="1200" baseline="0" dirty="0" smtClean="0">
                        <a:solidFill>
                          <a:srgbClr val="282365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  <a:p>
                      <a:endParaRPr lang="ru-RU" sz="1200" baseline="0" dirty="0" smtClean="0">
                        <a:solidFill>
                          <a:srgbClr val="282365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  <a:p>
                      <a:endParaRPr lang="ru-RU" sz="1200" baseline="0" dirty="0" smtClean="0">
                        <a:solidFill>
                          <a:srgbClr val="282365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  <a:p>
                      <a:endParaRPr lang="ru-RU" sz="1200" baseline="0" dirty="0" smtClean="0">
                        <a:solidFill>
                          <a:srgbClr val="282365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  <a:p>
                      <a:r>
                        <a:rPr lang="ru-RU" sz="1200" baseline="0" dirty="0" smtClean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02.09.2025г.- 30.09.2025 г.</a:t>
                      </a:r>
                      <a:endParaRPr lang="ru-RU" sz="1200" dirty="0">
                        <a:solidFill>
                          <a:srgbClr val="282365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B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err="1" smtClean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  <a:sym typeface="+mn-ea"/>
                        </a:rPr>
                        <a:t>Цейтлина</a:t>
                      </a:r>
                      <a:r>
                        <a:rPr lang="ru-RU" sz="1200" dirty="0" smtClean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  <a:sym typeface="+mn-ea"/>
                        </a:rPr>
                        <a:t> С.В.</a:t>
                      </a:r>
                    </a:p>
                    <a:p>
                      <a:r>
                        <a:rPr lang="ru-RU" sz="1200" dirty="0" smtClean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  <a:sym typeface="+mn-ea"/>
                        </a:rPr>
                        <a:t>Веретенникова Н.Л.</a:t>
                      </a:r>
                    </a:p>
                    <a:p>
                      <a:endParaRPr lang="ru-RU" sz="1200" dirty="0" smtClean="0">
                        <a:solidFill>
                          <a:srgbClr val="282365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  <a:sym typeface="+mn-ea"/>
                      </a:endParaRPr>
                    </a:p>
                    <a:p>
                      <a:endParaRPr lang="ru-RU" sz="1200" dirty="0" smtClean="0">
                        <a:solidFill>
                          <a:srgbClr val="282365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  <a:sym typeface="+mn-ea"/>
                      </a:endParaRPr>
                    </a:p>
                    <a:p>
                      <a:endParaRPr lang="ru-RU" sz="1200" dirty="0" smtClean="0">
                        <a:solidFill>
                          <a:srgbClr val="282365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  <a:sym typeface="+mn-ea"/>
                      </a:endParaRPr>
                    </a:p>
                    <a:p>
                      <a:endParaRPr lang="ru-RU" sz="1200" dirty="0" smtClean="0">
                        <a:solidFill>
                          <a:srgbClr val="282365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  <a:sym typeface="+mn-ea"/>
                      </a:endParaRPr>
                    </a:p>
                    <a:p>
                      <a:endParaRPr lang="ru-RU" sz="1200" dirty="0" smtClean="0">
                        <a:solidFill>
                          <a:srgbClr val="282365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  <a:sym typeface="+mn-ea"/>
                      </a:endParaRPr>
                    </a:p>
                    <a:p>
                      <a:r>
                        <a:rPr lang="ru-RU" sz="1200" dirty="0" err="1" smtClean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  <a:sym typeface="+mn-ea"/>
                        </a:rPr>
                        <a:t>Цейтлина</a:t>
                      </a:r>
                      <a:r>
                        <a:rPr lang="ru-RU" sz="1200" dirty="0" smtClean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  <a:sym typeface="+mn-ea"/>
                        </a:rPr>
                        <a:t> С.В.</a:t>
                      </a:r>
                    </a:p>
                    <a:p>
                      <a:r>
                        <a:rPr lang="ru-RU" sz="1200" dirty="0" smtClean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  <a:sym typeface="+mn-ea"/>
                        </a:rPr>
                        <a:t>Веретенникова Н.Л.</a:t>
                      </a:r>
                      <a:endParaRPr lang="ru-RU" sz="1200" dirty="0" smtClean="0">
                        <a:solidFill>
                          <a:srgbClr val="282365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  <a:p>
                      <a:endParaRPr lang="ru-RU" sz="1200" dirty="0" smtClean="0">
                        <a:solidFill>
                          <a:srgbClr val="282365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  <a:p>
                      <a:endParaRPr lang="ru-RU" sz="1200" dirty="0" smtClean="0">
                        <a:solidFill>
                          <a:srgbClr val="282365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  <a:p>
                      <a:endParaRPr lang="ru-RU" sz="1200" dirty="0" smtClean="0">
                        <a:solidFill>
                          <a:srgbClr val="282365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  <a:p>
                      <a:endParaRPr lang="ru-RU" sz="1200" dirty="0" smtClean="0">
                        <a:solidFill>
                          <a:srgbClr val="282365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  <a:p>
                      <a:r>
                        <a:rPr lang="ru-RU" sz="1200" dirty="0" err="1" smtClean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  <a:sym typeface="+mn-ea"/>
                        </a:rPr>
                        <a:t>Цейтлина</a:t>
                      </a:r>
                      <a:r>
                        <a:rPr lang="ru-RU" sz="1200" baseline="0" dirty="0" smtClean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  <a:sym typeface="+mn-ea"/>
                        </a:rPr>
                        <a:t> С.В.</a:t>
                      </a:r>
                    </a:p>
                    <a:p>
                      <a:r>
                        <a:rPr lang="ru-RU" sz="1200" dirty="0" smtClean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  <a:sym typeface="+mn-ea"/>
                        </a:rPr>
                        <a:t>Веретенникова Н.Л.</a:t>
                      </a:r>
                      <a:endParaRPr lang="ru-RU" sz="1200" dirty="0" smtClean="0">
                        <a:solidFill>
                          <a:srgbClr val="282365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  <a:p>
                      <a:endParaRPr lang="ru-RU" sz="1200" dirty="0">
                        <a:solidFill>
                          <a:srgbClr val="282365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B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428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rgbClr val="282365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rgbClr val="282365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dirty="0">
                        <a:solidFill>
                          <a:srgbClr val="282365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CB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Заголовок 1">
            <a:extLst>
              <a:ext uri="{FF2B5EF4-FFF2-40B4-BE49-F238E27FC236}">
                <a16:creationId xmlns="" xmlns:a16="http://schemas.microsoft.com/office/drawing/2014/main" id="{9EFFF868-8915-4E77-82FB-2FC033119DA0}"/>
              </a:ext>
            </a:extLst>
          </p:cNvPr>
          <p:cNvSpPr txBox="1"/>
          <p:nvPr/>
        </p:nvSpPr>
        <p:spPr>
          <a:xfrm>
            <a:off x="827584" y="153350"/>
            <a:ext cx="7402120" cy="51632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kern="0" dirty="0">
                <a:solidFill>
                  <a:srgbClr val="41348B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МЕРОПРИЯТИЯ ПО РЕАЛИЗАЦИИ ПРОЕКТА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="" xmlns:a16="http://schemas.microsoft.com/office/drawing/2014/main" id="{49441242-F909-4879-9560-66ACFAACE501}"/>
              </a:ext>
            </a:extLst>
          </p:cNvPr>
          <p:cNvCxnSpPr>
            <a:cxnSpLocks/>
          </p:cNvCxnSpPr>
          <p:nvPr/>
        </p:nvCxnSpPr>
        <p:spPr>
          <a:xfrm>
            <a:off x="8532440" y="0"/>
            <a:ext cx="0" cy="5143500"/>
          </a:xfrm>
          <a:prstGeom prst="line">
            <a:avLst/>
          </a:prstGeom>
          <a:ln>
            <a:solidFill>
              <a:srgbClr val="41348B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15" name="Рисунок 14">
            <a:extLst>
              <a:ext uri="{FF2B5EF4-FFF2-40B4-BE49-F238E27FC236}">
                <a16:creationId xmlns="" xmlns:a16="http://schemas.microsoft.com/office/drawing/2014/main" id="{BE45CF48-B6F4-4B3F-816C-DE2FD60181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014" y="2139702"/>
            <a:ext cx="516325" cy="5163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8AB92889-49DC-4F0E-83A5-B1E09E4375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402"/>
          <a:stretch/>
        </p:blipFill>
        <p:spPr>
          <a:xfrm rot="10800000">
            <a:off x="-1275" y="62662"/>
            <a:ext cx="729659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527761"/>
              </p:ext>
            </p:extLst>
          </p:nvPr>
        </p:nvGraphicFramePr>
        <p:xfrm>
          <a:off x="179512" y="1347614"/>
          <a:ext cx="7848872" cy="26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794370">
                <a:tc>
                  <a:txBody>
                    <a:bodyPr/>
                    <a:lstStyle/>
                    <a:p>
                      <a:pPr algn="l"/>
                      <a:r>
                        <a:rPr lang="ru-RU" sz="1200" b="1" dirty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Тип ресурсов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Наименование ресурса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Необходимое кол-во (</a:t>
                      </a:r>
                      <a:r>
                        <a:rPr lang="ru-RU" sz="1200" dirty="0" err="1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ед.измерения</a:t>
                      </a:r>
                      <a:r>
                        <a:rPr lang="ru-RU" sz="1200" dirty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Цена,</a:t>
                      </a:r>
                    </a:p>
                    <a:p>
                      <a:pPr algn="l"/>
                      <a:r>
                        <a:rPr lang="ru-RU" sz="1200" dirty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Руб.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dirty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Стоимость,</a:t>
                      </a:r>
                    </a:p>
                    <a:p>
                      <a:pPr algn="l"/>
                      <a:r>
                        <a:rPr lang="ru-RU" sz="1200" dirty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Руб.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CB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73782"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Человеческие</a:t>
                      </a:r>
                      <a:br>
                        <a:rPr lang="ru-RU" sz="1200" b="1" dirty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</a:br>
                      <a:r>
                        <a:rPr lang="ru-RU" sz="1200" b="1" dirty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(работы, услуги)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B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-</a:t>
                      </a:r>
                      <a:endParaRPr lang="ru-RU" sz="1200" dirty="0">
                        <a:solidFill>
                          <a:srgbClr val="282365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B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-</a:t>
                      </a:r>
                      <a:endParaRPr lang="ru-RU" sz="1200" dirty="0">
                        <a:solidFill>
                          <a:srgbClr val="282365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B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-</a:t>
                      </a:r>
                      <a:endParaRPr lang="ru-RU" sz="1200" dirty="0">
                        <a:solidFill>
                          <a:srgbClr val="282365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B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-</a:t>
                      </a:r>
                      <a:endParaRPr lang="ru-RU" sz="1200" dirty="0">
                        <a:solidFill>
                          <a:srgbClr val="282365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B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Информационные(</a:t>
                      </a:r>
                      <a:r>
                        <a:rPr lang="en-US" sz="1200" b="1" dirty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PR</a:t>
                      </a:r>
                      <a:r>
                        <a:rPr lang="ru-RU" sz="1200" b="1" dirty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, реклама, информационное освещение)</a:t>
                      </a:r>
                      <a:r>
                        <a:rPr lang="ru-RU" sz="1200" b="1" baseline="0" dirty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</a:t>
                      </a:r>
                      <a:endParaRPr lang="ru-RU" sz="1200" b="1" dirty="0">
                        <a:solidFill>
                          <a:srgbClr val="282365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-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-</a:t>
                      </a:r>
                      <a:endParaRPr lang="ru-RU" sz="1200" dirty="0">
                        <a:solidFill>
                          <a:srgbClr val="282365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-</a:t>
                      </a:r>
                      <a:endParaRPr lang="ru-RU" sz="1200" dirty="0">
                        <a:solidFill>
                          <a:srgbClr val="282365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-</a:t>
                      </a:r>
                      <a:endParaRPr lang="ru-RU" sz="1200" dirty="0">
                        <a:solidFill>
                          <a:srgbClr val="282365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BCB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r>
                        <a:rPr lang="ru-RU" sz="1200" b="1" dirty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Материальные</a:t>
                      </a:r>
                      <a:r>
                        <a:rPr lang="ru-RU" sz="1200" b="1" baseline="0" dirty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(материалы, оборудование, расходные материалы)</a:t>
                      </a:r>
                      <a:endParaRPr lang="ru-RU" sz="1200" b="1" dirty="0">
                        <a:solidFill>
                          <a:srgbClr val="282365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B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Специализированный туалет</a:t>
                      </a:r>
                    </a:p>
                    <a:p>
                      <a:endParaRPr lang="ru-RU" sz="1200" dirty="0">
                        <a:solidFill>
                          <a:srgbClr val="282365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B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 </a:t>
                      </a:r>
                      <a:r>
                        <a:rPr lang="ru-RU" sz="1200" dirty="0" err="1" smtClean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шт</a:t>
                      </a:r>
                      <a:endParaRPr lang="ru-RU" sz="1200" dirty="0">
                        <a:solidFill>
                          <a:srgbClr val="282365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B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2 655 000.00</a:t>
                      </a:r>
                      <a:endParaRPr lang="ru-RU" sz="1200" dirty="0">
                        <a:solidFill>
                          <a:srgbClr val="282365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B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282365"/>
                          </a:solidFill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2 655 000.00</a:t>
                      </a:r>
                      <a:endParaRPr lang="ru-RU" sz="1200" dirty="0">
                        <a:solidFill>
                          <a:srgbClr val="282365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2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BD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095500" y="4171950"/>
            <a:ext cx="5638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Оценочная стоимость реализации проекта –</a:t>
            </a:r>
            <a:r>
              <a:rPr lang="ru-RU" sz="1600" dirty="0">
                <a:solidFill>
                  <a:srgbClr val="ED018B"/>
                </a:solidFill>
              </a:rPr>
              <a:t> </a:t>
            </a:r>
            <a:r>
              <a:rPr lang="ru-RU" sz="1600" dirty="0" smtClean="0">
                <a:solidFill>
                  <a:srgbClr val="ED018B"/>
                </a:solidFill>
              </a:rPr>
              <a:t>2 655,00 </a:t>
            </a:r>
            <a:r>
              <a:rPr lang="ru-RU" sz="1600" dirty="0" smtClean="0"/>
              <a:t>тыс</a:t>
            </a:r>
            <a:r>
              <a:rPr lang="ru-RU" sz="1600" dirty="0"/>
              <a:t>. руб</a:t>
            </a:r>
            <a:r>
              <a:rPr lang="ru-RU" sz="900" dirty="0"/>
              <a:t>.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="" xmlns:a16="http://schemas.microsoft.com/office/drawing/2014/main" id="{5748CE2B-2011-499E-817C-A9F99A5FF316}"/>
              </a:ext>
            </a:extLst>
          </p:cNvPr>
          <p:cNvSpPr txBox="1"/>
          <p:nvPr/>
        </p:nvSpPr>
        <p:spPr>
          <a:xfrm>
            <a:off x="827584" y="153350"/>
            <a:ext cx="6096000" cy="51632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kern="0" dirty="0">
                <a:solidFill>
                  <a:srgbClr val="41348B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НЕОБХОДИМЫЕ РЕСУРСЫ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ACA611CB-D879-4D9D-90B3-120E2D4D01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402"/>
          <a:stretch/>
        </p:blipFill>
        <p:spPr>
          <a:xfrm rot="10800000">
            <a:off x="-1275" y="62662"/>
            <a:ext cx="729659" cy="6667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8384" y="4659982"/>
            <a:ext cx="73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solidFill>
                  <a:srgbClr val="00B050"/>
                </a:solidFill>
              </a:rPr>
              <a:t>Надеемся, что разницу в фин. обеспечении покроет бюджет муниципального образования*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zayn_dlya_Atmosfery_2023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Dizayn_dlya_Atmosfery_2023</Template>
  <TotalTime>418</TotalTime>
  <Words>539</Words>
  <Application>Microsoft Office PowerPoint</Application>
  <PresentationFormat>Экран (16:9)</PresentationFormat>
  <Paragraphs>134</Paragraphs>
  <Slides>14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Dizayn_dlya_Atmosfery_2023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ceey.berdnikov@yandex.ru</dc:creator>
  <cp:lastModifiedBy>User</cp:lastModifiedBy>
  <cp:revision>72</cp:revision>
  <dcterms:created xsi:type="dcterms:W3CDTF">2023-02-02T17:55:00Z</dcterms:created>
  <dcterms:modified xsi:type="dcterms:W3CDTF">2024-12-06T10:32:03Z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0D1E88776C5147FCB8CBB5BBA10F9BCF</vt:lpwstr>
  </property>
  <property fmtid="{D5CDD505-2E9C-101B-9397-08002B2CF9AE}" pid="3" name="KSOProductBuildVer">
    <vt:lpwstr>1049-11.2.0.11219</vt:lpwstr>
  </property>
</Properties>
</file>