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nKcIHZGRqmljl6dEDAJceBlo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CF2FEC-A520-4236-B83D-67A9A62514BD}">
  <a:tblStyle styleId="{B6CF2FEC-A520-4236-B83D-67A9A62514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6.jpg"/><Relationship Id="rId6" Type="http://schemas.openxmlformats.org/officeDocument/2006/relationships/image" Target="../media/image14.jpg"/><Relationship Id="rId7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1.jpg"/><Relationship Id="rId6" Type="http://schemas.openxmlformats.org/officeDocument/2006/relationships/image" Target="../media/image19.jpg"/><Relationship Id="rId7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32.jpg"/><Relationship Id="rId13" Type="http://schemas.openxmlformats.org/officeDocument/2006/relationships/image" Target="../media/image31.jpg"/><Relationship Id="rId1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29.jpg"/><Relationship Id="rId9" Type="http://schemas.openxmlformats.org/officeDocument/2006/relationships/image" Target="../media/image22.jpg"/><Relationship Id="rId5" Type="http://schemas.openxmlformats.org/officeDocument/2006/relationships/image" Target="../media/image18.jpg"/><Relationship Id="rId6" Type="http://schemas.openxmlformats.org/officeDocument/2006/relationships/image" Target="../media/image33.jpg"/><Relationship Id="rId7" Type="http://schemas.openxmlformats.org/officeDocument/2006/relationships/image" Target="../media/image30.jpg"/><Relationship Id="rId8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35"/>
            <a:ext cx="91380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611560" y="2189681"/>
            <a:ext cx="7848872" cy="1092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r>
              <a:rPr b="1" i="0" lang="ru-RU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Маленькая страна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766643" y="3783711"/>
            <a:ext cx="72008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Типология проекта «Общественные пространства»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Проектная команда «Добрые сердца»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10"/>
          <p:cNvCxnSpPr/>
          <p:nvPr/>
        </p:nvCxnSpPr>
        <p:spPr>
          <a:xfrm>
            <a:off x="8460432" y="-164554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8378" y="2513807"/>
            <a:ext cx="493636" cy="4936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10"/>
          <p:cNvGraphicFramePr/>
          <p:nvPr/>
        </p:nvGraphicFramePr>
        <p:xfrm>
          <a:off x="395536" y="366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{B6CF2FEC-A520-4236-B83D-67A9A62514BD}</a:tableStyleId>
              </a:tblPr>
              <a:tblGrid>
                <a:gridCol w="2664300"/>
                <a:gridCol w="1440150"/>
                <a:gridCol w="1296150"/>
                <a:gridCol w="1152125"/>
                <a:gridCol w="1296150"/>
              </a:tblGrid>
              <a:tr h="79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Тип ресурсов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Наименование ресурса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Необходимое кол-во (ед.измерения)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Цена,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Руб.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Стоимость,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Руб.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  <a:tr h="61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365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Материальные</a:t>
                      </a: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(материалы, оборудование, расходные материалы)</a:t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Волшебная пещера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шт.</a:t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51 744,13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51 744,13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Сенсорный уголок с фибероптическим волокном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86 308,23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86 308,23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46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Рулонные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шторы</a:t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3 495,33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17476,63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10"/>
          <p:cNvSpPr txBox="1"/>
          <p:nvPr/>
        </p:nvSpPr>
        <p:spPr>
          <a:xfrm>
            <a:off x="2555776" y="4659982"/>
            <a:ext cx="59046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Оценочная стоимость реализации проекта –</a:t>
            </a:r>
            <a:r>
              <a:rPr lang="ru-RU" sz="1600">
                <a:solidFill>
                  <a:srgbClr val="ED018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600">
                <a:solidFill>
                  <a:srgbClr val="ED018B"/>
                </a:solidFill>
                <a:latin typeface="Calibri"/>
                <a:ea typeface="Calibri"/>
                <a:cs typeface="Calibri"/>
                <a:sym typeface="Calibri"/>
              </a:rPr>
              <a:t>720 242,59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руб</a:t>
            </a:r>
            <a:r>
              <a:rPr lang="ru-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ПОДТВЕРЖДЕНИЕ СТОИМОСТИ</a:t>
            </a:r>
            <a:endParaRPr/>
          </a:p>
        </p:txBody>
      </p:sp>
      <p:cxnSp>
        <p:nvCxnSpPr>
          <p:cNvPr id="212" name="Google Shape;212;p11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6484" y="2892000"/>
            <a:ext cx="537516" cy="53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112" y="657250"/>
            <a:ext cx="2321542" cy="328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4796" y="555526"/>
            <a:ext cx="2512263" cy="355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80266" y="654337"/>
            <a:ext cx="2286635" cy="323363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 txBox="1"/>
          <p:nvPr/>
        </p:nvSpPr>
        <p:spPr>
          <a:xfrm>
            <a:off x="3496919" y="4155926"/>
            <a:ext cx="51264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Средняя стоимость оборудования: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(719327,92+702765,96+686204,00):3 = 702765,96 р.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ПОДТВЕРЖДЕНИЕ СТОИМОСТИ</a:t>
            </a:r>
            <a:endParaRPr/>
          </a:p>
        </p:txBody>
      </p:sp>
      <p:cxnSp>
        <p:nvCxnSpPr>
          <p:cNvPr id="225" name="Google Shape;225;p12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6" name="Google Shape;22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9919" y="2427734"/>
            <a:ext cx="537516" cy="53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/>
          <p:nvPr/>
        </p:nvSpPr>
        <p:spPr>
          <a:xfrm>
            <a:off x="323528" y="4011910"/>
            <a:ext cx="51453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Средняя стоимость оборудования: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(20 000,00+14 930,00+17 500,00):3 = 17 476,63</a:t>
            </a:r>
            <a:endParaRPr b="1" sz="180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559" y="555526"/>
            <a:ext cx="2178627" cy="30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1840" y="669674"/>
            <a:ext cx="2121123" cy="291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01257" y="585022"/>
            <a:ext cx="2121123" cy="299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13"/>
          <p:cNvGraphicFramePr/>
          <p:nvPr/>
        </p:nvGraphicFramePr>
        <p:xfrm>
          <a:off x="179512" y="843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{B6CF2FEC-A520-4236-B83D-67A9A62514BD}</a:tableStyleId>
              </a:tblPr>
              <a:tblGrid>
                <a:gridCol w="3888425"/>
                <a:gridCol w="1872200"/>
                <a:gridCol w="1944225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Тип ресурсов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Наименование ресурса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Необходимое кол-во (ед.измерения)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  <a:tr h="6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Человеческие</a:t>
                      </a:r>
                      <a:b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Уборка помещения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Установка оборудования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 чел.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 чел.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Информационные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Посты в группах в ВК и Viber,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на личных страницах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  <a:tr h="134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Материальные</a:t>
                      </a: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(материалы, оборудование)</a:t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Мягкие дорожки со следами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Тактильные дорожки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Напольные маты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Мягкие модули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Фитболы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Сухой душ с лентами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шт.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шт.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шт.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 шт.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 шт.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13"/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СОБСТВЕННЫЙ ВКЛАД</a:t>
            </a:r>
            <a:endParaRPr/>
          </a:p>
        </p:txBody>
      </p:sp>
      <p:cxnSp>
        <p:nvCxnSpPr>
          <p:cNvPr id="237" name="Google Shape;237;p13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6484" y="2302992"/>
            <a:ext cx="537516" cy="53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 ОБЪЕКТА</a:t>
            </a:r>
            <a:endParaRPr/>
          </a:p>
        </p:txBody>
      </p:sp>
      <p:cxnSp>
        <p:nvCxnSpPr>
          <p:cNvPr id="245" name="Google Shape;245;p14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46" name="Google Shape;2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660" y="4083918"/>
            <a:ext cx="465508" cy="46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4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/>
          <p:nvPr/>
        </p:nvSpPr>
        <p:spPr>
          <a:xfrm>
            <a:off x="467543" y="1002090"/>
            <a:ext cx="80086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В дальнейшем за состоянием и содержанием сенсорной комнаты для детей</a:t>
            </a:r>
            <a:r>
              <a:rPr lang="ru-RU" sz="18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будет заниматься МБДОУ №218 г. Ижевска.</a:t>
            </a:r>
            <a:br>
              <a:rPr lang="ru-RU" sz="18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Сотрудники МБДОУ №218 будут поддерживать в чистоте и порядке </a:t>
            </a:r>
            <a:br>
              <a:rPr lang="ru-RU" sz="18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сенсорную комнату.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ПЕРПЕКТИВЫ ПРОЕКТА</a:t>
            </a:r>
            <a:endParaRPr/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7411" y="2211710"/>
            <a:ext cx="517614" cy="5176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15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6" name="Google Shape;256;p15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5"/>
          <p:cNvSpPr/>
          <p:nvPr/>
        </p:nvSpPr>
        <p:spPr>
          <a:xfrm>
            <a:off x="674367" y="843558"/>
            <a:ext cx="734481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Сенсорная комната даст возможность детям с ОВЗ: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Исследовать свой внутренний мир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Развивать умение общаться и взаимодействовать друг с другом в неформальной обстановке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Изучать и развивать сенсорные системы (зрение, обоняние, осязание, слух)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Творить, радоваться, играть вместе.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/>
        </p:nvSpPr>
        <p:spPr>
          <a:xfrm>
            <a:off x="1650004" y="3245175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1" sz="3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0" y="-33385"/>
            <a:ext cx="9144000" cy="1203598"/>
          </a:xfrm>
          <a:prstGeom prst="rect">
            <a:avLst/>
          </a:prstGeom>
          <a:solidFill>
            <a:srgbClr val="8C86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8229" y="869270"/>
            <a:ext cx="9144000" cy="2244218"/>
          </a:xfrm>
          <a:prstGeom prst="rect">
            <a:avLst/>
          </a:prstGeom>
          <a:solidFill>
            <a:srgbClr val="95D2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-18966" y="2816002"/>
            <a:ext cx="9144000" cy="1442773"/>
          </a:xfrm>
          <a:prstGeom prst="rect">
            <a:avLst/>
          </a:prstGeom>
          <a:solidFill>
            <a:srgbClr val="8C86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258" y="2816002"/>
            <a:ext cx="1251758" cy="130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320" y="2780267"/>
            <a:ext cx="1251758" cy="130681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6"/>
          <p:cNvSpPr txBox="1"/>
          <p:nvPr/>
        </p:nvSpPr>
        <p:spPr>
          <a:xfrm>
            <a:off x="1744554" y="3305194"/>
            <a:ext cx="6156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 за внимание!</a:t>
            </a: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1650004" y="434456"/>
            <a:ext cx="6306372" cy="3001390"/>
          </a:xfrm>
          <a:prstGeom prst="rect">
            <a:avLst/>
          </a:prstGeom>
          <a:noFill/>
          <a:ln cap="flat" cmpd="sng" w="38100">
            <a:solidFill>
              <a:srgbClr val="4FBC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1975839" y="444502"/>
            <a:ext cx="5291119" cy="34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Наша команда</a:t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0" y="4262014"/>
            <a:ext cx="9144000" cy="1090093"/>
          </a:xfrm>
          <a:prstGeom prst="rect">
            <a:avLst/>
          </a:prstGeom>
          <a:solidFill>
            <a:srgbClr val="95D2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0377" y="869270"/>
            <a:ext cx="828631" cy="110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6"/>
          <p:cNvPicPr preferRelativeResize="0"/>
          <p:nvPr/>
        </p:nvPicPr>
        <p:blipFill rotWithShape="1">
          <a:blip r:embed="rId5">
            <a:alphaModFix/>
          </a:blip>
          <a:srcRect b="17202" l="3614" r="0" t="13693"/>
          <a:stretch/>
        </p:blipFill>
        <p:spPr>
          <a:xfrm>
            <a:off x="6697129" y="921859"/>
            <a:ext cx="864096" cy="1069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6"/>
          <p:cNvPicPr preferRelativeResize="0"/>
          <p:nvPr/>
        </p:nvPicPr>
        <p:blipFill rotWithShape="1">
          <a:blip r:embed="rId6">
            <a:alphaModFix/>
          </a:blip>
          <a:srcRect b="22670" l="0" r="0" t="9243"/>
          <a:stretch/>
        </p:blipFill>
        <p:spPr>
          <a:xfrm>
            <a:off x="4150788" y="906921"/>
            <a:ext cx="842424" cy="10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6"/>
          <p:cNvPicPr preferRelativeResize="0"/>
          <p:nvPr/>
        </p:nvPicPr>
        <p:blipFill rotWithShape="1">
          <a:blip r:embed="rId7">
            <a:alphaModFix/>
          </a:blip>
          <a:srcRect b="31402" l="15057" r="20160" t="11200"/>
          <a:stretch/>
        </p:blipFill>
        <p:spPr>
          <a:xfrm>
            <a:off x="3041346" y="2117867"/>
            <a:ext cx="846278" cy="1100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6"/>
          <p:cNvPicPr preferRelativeResize="0"/>
          <p:nvPr/>
        </p:nvPicPr>
        <p:blipFill rotWithShape="1">
          <a:blip r:embed="rId8">
            <a:alphaModFix/>
          </a:blip>
          <a:srcRect b="-1194" l="8215" r="2549" t="1194"/>
          <a:stretch/>
        </p:blipFill>
        <p:spPr>
          <a:xfrm>
            <a:off x="1830378" y="2112458"/>
            <a:ext cx="819709" cy="113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36096" y="869270"/>
            <a:ext cx="885634" cy="1138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90102" y="2117868"/>
            <a:ext cx="777622" cy="116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95966" y="869270"/>
            <a:ext cx="831226" cy="11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50789" y="2095005"/>
            <a:ext cx="842424" cy="112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58203" y="2095005"/>
            <a:ext cx="884138" cy="115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029282" y="213088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ПРОБЛЕМА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4448" y="78874"/>
            <a:ext cx="483110" cy="48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395536" y="729412"/>
            <a:ext cx="81112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МБДОУ №218 посещают 216 воспитанников от 2 до 7 лет. Из них 80 детей с ограниченными возможностями здоровья, в том числе дети – инвалиды, у которых наблюдаются различные сочетанные нарушения психоэмоциональной сферы и сенсорного развития. Для оказания психологической помощи (стимулирования и регулирования) в детском саду есть помещение, а специального сенсорного оборудования нет.</a:t>
            </a: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22465" y="2877015"/>
            <a:ext cx="2424391" cy="1818293"/>
          </a:xfrm>
          <a:prstGeom prst="roundRect">
            <a:avLst>
              <a:gd fmla="val 11111" name="adj"/>
            </a:avLst>
          </a:prstGeom>
          <a:solidFill>
            <a:schemeClr val="lt1"/>
          </a:solidFill>
          <a:ln cap="rnd" cmpd="sng" w="1905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" rotWithShape="0" algn="tl" dir="7200000" dist="50800">
              <a:srgbClr val="000000">
                <a:alpha val="44705"/>
              </a:srgbClr>
            </a:outerShdw>
          </a:effectLst>
        </p:spPr>
      </p:pic>
      <p:sp>
        <p:nvSpPr>
          <p:cNvPr id="106" name="Google Shape;106;p2"/>
          <p:cNvSpPr/>
          <p:nvPr/>
        </p:nvSpPr>
        <p:spPr>
          <a:xfrm>
            <a:off x="251520" y="729412"/>
            <a:ext cx="8136904" cy="175432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2002" y="2638322"/>
            <a:ext cx="3058217" cy="2293662"/>
          </a:xfrm>
          <a:prstGeom prst="roundRect">
            <a:avLst>
              <a:gd fmla="val 11111" name="adj"/>
            </a:avLst>
          </a:prstGeom>
          <a:noFill/>
          <a:ln cap="rnd" cmpd="sng" w="1905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" rotWithShape="0" algn="tl" dir="7200000" dist="5080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1115616" y="152789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 И ЗАДАЧИ ПРОЕКТА</a:t>
            </a:r>
            <a:endParaRPr/>
          </a:p>
        </p:txBody>
      </p:sp>
      <p:cxnSp>
        <p:nvCxnSpPr>
          <p:cNvPr id="113" name="Google Shape;113;p3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1052" y="410951"/>
            <a:ext cx="567575" cy="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1823356" y="669113"/>
            <a:ext cx="46805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Наша цель: в помещении МБДОУ №218 создать пространство (сенсорную комнату) для детей с ОВЗ, для детей – инвалидов, для оказания им квалифицированной психологической помощи.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749589" y="2172859"/>
            <a:ext cx="7705825" cy="2308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Мы планируем: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закупить необходимое сенсорное оборудование;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оборудовать в отдельном помещении сенсорную комнату;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привлечь родителей к установке оборудования;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дополнить необходимым содержанием из имеющегося оборудования в детском саду;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ru-RU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открыть сенсорную комнату. 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602240" y="669113"/>
            <a:ext cx="5166320" cy="150374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6441" y="2662765"/>
            <a:ext cx="8420361" cy="206922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899592" y="163383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ЦЕЛЕВАЯ АУДИТОРИЯ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6146" y="2427734"/>
            <a:ext cx="537516" cy="537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4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4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{B6CF2FEC-A520-4236-B83D-67A9A62514BD}</a:tableStyleId>
              </a:tblPr>
              <a:tblGrid>
                <a:gridCol w="2433950"/>
                <a:gridCol w="1898650"/>
                <a:gridCol w="1734175"/>
                <a:gridCol w="1508175"/>
              </a:tblGrid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 u="none" cap="none" strike="noStrike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Группы населения</a:t>
                      </a:r>
                      <a:endParaRPr b="1" sz="1200" u="none" cap="none" strike="noStrike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Какую пользу получат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Чем могут помочь в реализации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Как вовлечь в проект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  <a:tr h="35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Дети с ограниченными возможностями здоровья (</a:t>
                      </a:r>
                      <a:r>
                        <a:rPr lang="ru-RU" sz="12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с нарушением зрения, нарушением опорно-двигательного аппарата, с задержкой психического развития, умственной отсталостью, СДВГ</a:t>
                      </a:r>
                      <a:r>
                        <a:rPr lang="ru-RU" sz="12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 и их родители (законные представители), педагоги МБДОУ №218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г. Ижевска 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Появится место для 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стимулирования и регулирования психоэмоциональной сферы и развития сенсорного восприятия. </a:t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Помощь в установке оборудования</a:t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Провести мастер – класс «Путешествие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в волшебную страну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»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Соцсети (Сообщество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детского сада во 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Вконтакте, официальный сайт детского сада, группа в Viber),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объявления на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информационных стендах в раздевальных комнатах детского сада</a:t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BD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СОСТАВ ОБЪЕКТА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8484557" y="34590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7968" y="1426279"/>
            <a:ext cx="513023" cy="51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527169" y="593013"/>
            <a:ext cx="7704856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1.Бочка  (1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 Равновес совы( 2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3. Балансировочная подушка (2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4. Плед Совы малый (1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5. Домашний Дом Совы (комплект оборудования) (1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6. Прозрачные шарики для сухого бассейна (1000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7. Интерактивный сухой бассейн с пультом управления (1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8. Фотопроекционный диск для проектора Меркурий (5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9. Световой проектор Меркурий (1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10. Фибер душ «Солнышко» (1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11. Волшебная пещера (1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12. Сенсорный уголок с фибероптическим волокном (1 шт.)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13. Шторы рулонные (5 шт.)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866245" y="30708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КАРТА-СХЕМА ПРОЕКТА</a:t>
            </a:r>
            <a:endParaRPr/>
          </a:p>
        </p:txBody>
      </p:sp>
      <p:cxnSp>
        <p:nvCxnSpPr>
          <p:cNvPr id="144" name="Google Shape;144;p6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448" y="1845375"/>
            <a:ext cx="498637" cy="49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221250" y="828987"/>
            <a:ext cx="6265547" cy="3888432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 rot="5400000">
            <a:off x="4944720" y="3245482"/>
            <a:ext cx="1467113" cy="1476762"/>
          </a:xfrm>
          <a:prstGeom prst="teardrop">
            <a:avLst>
              <a:gd fmla="val 85994" name="adj"/>
            </a:avLst>
          </a:prstGeom>
          <a:solidFill>
            <a:srgbClr val="B6DDE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5156142" y="3465153"/>
            <a:ext cx="1044228" cy="1037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1193779" y="1452919"/>
            <a:ext cx="747691" cy="698376"/>
          </a:xfrm>
          <a:prstGeom prst="ellipse">
            <a:avLst/>
          </a:prstGeom>
          <a:gradFill>
            <a:gsLst>
              <a:gs pos="0">
                <a:srgbClr val="EC008B"/>
              </a:gs>
              <a:gs pos="55000">
                <a:srgbClr val="FFFF00"/>
              </a:gs>
              <a:gs pos="77000">
                <a:srgbClr val="00B050"/>
              </a:gs>
              <a:gs pos="100000">
                <a:srgbClr val="C8D8EB"/>
              </a:gs>
            </a:gsLst>
            <a:lin ang="540000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3099112" y="1374256"/>
            <a:ext cx="648072" cy="654367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 rot="-5400000">
            <a:off x="3344412" y="2277186"/>
            <a:ext cx="590560" cy="503043"/>
          </a:xfrm>
          <a:prstGeom prst="triangle">
            <a:avLst>
              <a:gd fmla="val 50000" name="adj"/>
            </a:avLst>
          </a:prstGeom>
          <a:solidFill>
            <a:srgbClr val="4FBCB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3350796" y="2632383"/>
            <a:ext cx="384554" cy="383209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1468301" y="884456"/>
            <a:ext cx="174392" cy="4898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 rot="5400000">
            <a:off x="1319109" y="1050667"/>
            <a:ext cx="472774" cy="157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2677040" y="884456"/>
            <a:ext cx="172559" cy="45364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 rot="5400000">
            <a:off x="2544908" y="1033414"/>
            <a:ext cx="436793" cy="1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4728473" y="870357"/>
            <a:ext cx="172559" cy="503899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 rot="5400000">
            <a:off x="4571204" y="1044444"/>
            <a:ext cx="487052" cy="1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2358182" y="4056217"/>
            <a:ext cx="573021" cy="270808"/>
          </a:xfrm>
          <a:prstGeom prst="can">
            <a:avLst>
              <a:gd fmla="val 25000" name="adj"/>
            </a:avLst>
          </a:prstGeom>
          <a:solidFill>
            <a:srgbClr val="00B0F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5446291" y="3487254"/>
            <a:ext cx="312959" cy="31389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5959138" y="3698938"/>
            <a:ext cx="312959" cy="31389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 rot="460604">
            <a:off x="5113769" y="3718434"/>
            <a:ext cx="312959" cy="31389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5959139" y="4167795"/>
            <a:ext cx="312959" cy="31389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5289811" y="4204374"/>
            <a:ext cx="312959" cy="31389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166" name="Google Shape;166;p6"/>
          <p:cNvCxnSpPr/>
          <p:nvPr/>
        </p:nvCxnSpPr>
        <p:spPr>
          <a:xfrm rot="10800000">
            <a:off x="221250" y="967890"/>
            <a:ext cx="463229" cy="196298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6"/>
          <p:cNvSpPr/>
          <p:nvPr/>
        </p:nvSpPr>
        <p:spPr>
          <a:xfrm>
            <a:off x="6660232" y="30708"/>
            <a:ext cx="1944216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1.Бочка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Равновес Совы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Балансировочная подушка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Плед Совы малый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Домашний Дом Совы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Прозрачные шарики для сухого бассейна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Интерактивный сухой бассейн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Фотопроекционный диск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Световой проектор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Фибер душ «Солнышко»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Волшебная пещера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Сенсорный уголок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Рулонны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шторы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193779" y="3612013"/>
            <a:ext cx="1102872" cy="1055664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 rot="-5400000">
            <a:off x="574403" y="4124155"/>
            <a:ext cx="350371" cy="566719"/>
          </a:xfrm>
          <a:prstGeom prst="can">
            <a:avLst>
              <a:gd fmla="val 25000" name="adj"/>
            </a:avLst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2395313" y="4407515"/>
            <a:ext cx="573021" cy="270808"/>
          </a:xfrm>
          <a:prstGeom prst="can">
            <a:avLst>
              <a:gd fmla="val 25000" name="adj"/>
            </a:avLst>
          </a:prstGeom>
          <a:solidFill>
            <a:srgbClr val="00B0F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3038594" y="4272413"/>
            <a:ext cx="384554" cy="383209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3627066" y="3795800"/>
            <a:ext cx="937284" cy="817148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B0F0"/>
              </a:gs>
              <a:gs pos="29000">
                <a:srgbClr val="00B0F0"/>
              </a:gs>
              <a:gs pos="30000">
                <a:srgbClr val="EC008B"/>
              </a:gs>
              <a:gs pos="73000">
                <a:srgbClr val="FFFF00"/>
              </a:gs>
              <a:gs pos="100000">
                <a:srgbClr val="C8D8EB"/>
              </a:gs>
            </a:gsLst>
            <a:lin ang="540000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3521372" y="3435289"/>
            <a:ext cx="756511" cy="353447"/>
          </a:xfrm>
          <a:prstGeom prst="roundRect">
            <a:avLst>
              <a:gd fmla="val 16667" name="adj"/>
            </a:avLst>
          </a:prstGeom>
          <a:solidFill>
            <a:srgbClr val="A3DCD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/>
        </p:nvSpPr>
        <p:spPr>
          <a:xfrm>
            <a:off x="827584" y="153350"/>
            <a:ext cx="740212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МЕРОПРИЯТИЯ ПО РЕАЛИЗАЦИИ ПРОЕКТА</a:t>
            </a:r>
            <a:endParaRPr/>
          </a:p>
        </p:txBody>
      </p:sp>
      <p:cxnSp>
        <p:nvCxnSpPr>
          <p:cNvPr id="179" name="Google Shape;179;p7"/>
          <p:cNvCxnSpPr/>
          <p:nvPr/>
        </p:nvCxnSpPr>
        <p:spPr>
          <a:xfrm>
            <a:off x="8532440" y="-154285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7014" y="2139702"/>
            <a:ext cx="516325" cy="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7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{B6CF2FEC-A520-4236-B83D-67A9A62514BD}</a:tableStyleId>
              </a:tblPr>
              <a:tblGrid>
                <a:gridCol w="388875"/>
                <a:gridCol w="3312375"/>
                <a:gridCol w="2190400"/>
                <a:gridCol w="1683325"/>
              </a:tblGrid>
              <a:tr h="72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№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Мероприятие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Предполагаемые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сроки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Ответственные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  <a:tr h="35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</a:t>
                      </a:r>
                      <a:endParaRPr sz="18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Задача 1: Подготовить помещение: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365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 Убрать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старое оборудование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365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 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Сделать уборку в помещении.</a:t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Доступно с конца июня: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Июнь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Команда проекта, а так же родители и педагоги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DBD9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2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Задача 2: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 Закупить оборудование,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365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 Расставить и установить оборудование,</a:t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365"/>
                        </a:buClr>
                        <a:buSzPts val="1200"/>
                        <a:buFont typeface="Helvetica Neue"/>
                        <a:buChar char="-"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Монтаж рулонных штор на окна.</a:t>
                      </a:r>
                      <a:endParaRPr/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Август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Команда проекта и поставщик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рулонных штор</a:t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Задача 3: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365"/>
                        </a:buClr>
                        <a:buSzPts val="1200"/>
                        <a:buFont typeface="Helvetica Neue"/>
                        <a:buChar char="-"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Открытие сенсорной комнаты.</a:t>
                      </a:r>
                      <a:endParaRPr/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Сентябрь-октябрь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Команда проекта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8"/>
          <p:cNvGraphicFramePr/>
          <p:nvPr/>
        </p:nvGraphicFramePr>
        <p:xfrm>
          <a:off x="255871" y="709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{B6CF2FEC-A520-4236-B83D-67A9A62514BD}</a:tableStyleId>
              </a:tblPr>
              <a:tblGrid>
                <a:gridCol w="2664300"/>
                <a:gridCol w="1440150"/>
                <a:gridCol w="1296150"/>
                <a:gridCol w="1152125"/>
                <a:gridCol w="1296150"/>
              </a:tblGrid>
              <a:tr h="79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Тип ресурсов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Наименование ресурса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Необходимое кол-во (ед.измерения)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Цена,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Руб.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Стоимость,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Руб.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Материальные</a:t>
                      </a: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(материалы, оборудование, расходные материалы)</a:t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Бочка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3908,27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53908,27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Равновес совы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8 304,13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16608,26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Балансировочная подушка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4 704,13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9408,26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Плед совы малый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10 558,27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10 558,27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Фибер душ «Солнышко»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46 454,13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46 454,13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8"/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134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НЕОБХОДИМЫЕ РЕСУРСЫ</a:t>
            </a:r>
            <a:endParaRPr/>
          </a:p>
        </p:txBody>
      </p:sp>
      <p:cxnSp>
        <p:nvCxnSpPr>
          <p:cNvPr id="189" name="Google Shape;189;p8"/>
          <p:cNvCxnSpPr/>
          <p:nvPr/>
        </p:nvCxnSpPr>
        <p:spPr>
          <a:xfrm>
            <a:off x="8598378" y="-168083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8378" y="2513807"/>
            <a:ext cx="493636" cy="49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4">
            <a:alphaModFix/>
          </a:blip>
          <a:srcRect b="0" l="0" r="69033" t="0"/>
          <a:stretch/>
        </p:blipFill>
        <p:spPr>
          <a:xfrm rot="10800000">
            <a:off x="56442" y="41213"/>
            <a:ext cx="693147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9"/>
          <p:cNvCxnSpPr/>
          <p:nvPr/>
        </p:nvCxnSpPr>
        <p:spPr>
          <a:xfrm>
            <a:off x="8460432" y="-164554"/>
            <a:ext cx="0" cy="5452070"/>
          </a:xfrm>
          <a:prstGeom prst="straightConnector1">
            <a:avLst/>
          </a:prstGeom>
          <a:noFill/>
          <a:ln cap="flat" cmpd="sng" w="25400">
            <a:solidFill>
              <a:srgbClr val="41348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8378" y="2513807"/>
            <a:ext cx="493636" cy="4936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9"/>
          <p:cNvGraphicFramePr/>
          <p:nvPr/>
        </p:nvGraphicFramePr>
        <p:xfrm>
          <a:off x="395536" y="366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{B6CF2FEC-A520-4236-B83D-67A9A62514BD}</a:tableStyleId>
              </a:tblPr>
              <a:tblGrid>
                <a:gridCol w="2664300"/>
                <a:gridCol w="1440150"/>
                <a:gridCol w="1296150"/>
                <a:gridCol w="1152125"/>
                <a:gridCol w="1296150"/>
              </a:tblGrid>
              <a:tr h="79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Тип ресурсов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Наименование ресурса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Необходимое кол-во (ед.измерения)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Цена,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Руб.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Стоимость,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Руб.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BCB7"/>
                    </a:solidFill>
                  </a:tcPr>
                </a:tc>
              </a:tr>
              <a:tr h="61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365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Материальные</a:t>
                      </a:r>
                      <a:r>
                        <a:rPr b="1"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(материалы, оборудование, расходные материалы)</a:t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Домашний Дом Совы (комплект оборудования)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шт.</a:t>
                      </a:r>
                      <a:endParaRPr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214 104,13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214 104,13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Прозрачный шарик для сухого бассейна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1000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38,00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38000,00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46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Интерактивный сухой бассейн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101 728,13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101 728,13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Фотопроекционный диск для проектора Меркурий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 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2 789,00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13945,00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8236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Световой проектор Меркурий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ru-RU" sz="1200">
                          <a:solidFill>
                            <a:srgbClr val="28236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шт.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59 999,13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59 999,13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823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C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zayn_dlya_Atmosfery_2023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2023-02-02T17:55:31Z</dcterms:created>
  <dc:creator>ceey.berdnikov@yandex.ru</dc:creator>
</cp:coreProperties>
</file>