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518" r:id="rId2"/>
    <p:sldId id="519" r:id="rId3"/>
    <p:sldId id="520" r:id="rId4"/>
    <p:sldId id="521" r:id="rId5"/>
    <p:sldId id="522" r:id="rId6"/>
    <p:sldId id="261" r:id="rId7"/>
    <p:sldId id="456" r:id="rId8"/>
    <p:sldId id="494" r:id="rId9"/>
    <p:sldId id="465" r:id="rId10"/>
    <p:sldId id="495" r:id="rId11"/>
    <p:sldId id="477" r:id="rId12"/>
    <p:sldId id="468" r:id="rId13"/>
    <p:sldId id="524" r:id="rId14"/>
    <p:sldId id="466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10" r:id="rId26"/>
    <p:sldId id="511" r:id="rId27"/>
    <p:sldId id="493" r:id="rId28"/>
    <p:sldId id="492" r:id="rId29"/>
    <p:sldId id="525" r:id="rId30"/>
    <p:sldId id="401" r:id="rId31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6B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2D51B-7CAE-4A89-90F0-B698EC9C9E9A}" type="doc">
      <dgm:prSet loTypeId="urn:microsoft.com/office/officeart/2005/8/layout/hList7" loCatId="relationship" qsTypeId="urn:microsoft.com/office/officeart/2005/8/quickstyle/simple2" qsCatId="simple" csTypeId="urn:microsoft.com/office/officeart/2005/8/colors/accent1_1" csCatId="accent1" phldr="1"/>
      <dgm:spPr/>
    </dgm:pt>
    <dgm:pt modelId="{48DA973C-9413-44EB-9BFB-E32F6CB2D411}">
      <dgm:prSet phldrT="[Text]" custT="1"/>
      <dgm:spPr/>
      <dgm:t>
        <a:bodyPr/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dirty="0" smtClean="0">
            <a:latin typeface="FreightSans Pro Bold" panose="02000803040000020004" pitchFamily="50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dirty="0" smtClean="0">
            <a:latin typeface="FreightSans Pro Bold" panose="02000803040000020004" pitchFamily="50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dirty="0" smtClean="0">
              <a:latin typeface="Calibri" panose="020F0502020204030204" pitchFamily="34" charset="0"/>
            </a:rPr>
            <a:t>RepakELT</a:t>
          </a:r>
          <a:endParaRPr lang="en-US" sz="1800" b="1" dirty="0" smtClean="0">
            <a:latin typeface="Calibri" panose="020F050202020403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Producers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Retailers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ATFs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Collectors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Farmers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12no Staff, Membership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Collections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Auditing &amp; Reporting</a:t>
          </a:r>
        </a:p>
      </dgm:t>
    </dgm:pt>
    <dgm:pt modelId="{8AB2C7B7-186C-4280-B0BC-A2B3FE85D0C6}" type="parTrans" cxnId="{2FAE8907-88AB-4A04-9672-6F4E5DBC4157}">
      <dgm:prSet/>
      <dgm:spPr/>
      <dgm:t>
        <a:bodyPr/>
        <a:lstStyle/>
        <a:p>
          <a:endParaRPr lang="en-US"/>
        </a:p>
      </dgm:t>
    </dgm:pt>
    <dgm:pt modelId="{E055C4A3-EC37-4E86-88D7-956BF55565F9}" type="sibTrans" cxnId="{2FAE8907-88AB-4A04-9672-6F4E5DBC4157}">
      <dgm:prSet/>
      <dgm:spPr/>
      <dgm:t>
        <a:bodyPr/>
        <a:lstStyle/>
        <a:p>
          <a:endParaRPr lang="en-US"/>
        </a:p>
      </dgm:t>
    </dgm:pt>
    <dgm:pt modelId="{EBC38BEE-AD64-40BB-B2B8-13382F923E66}">
      <dgm:prSet phldrT="[Text]" custT="1"/>
      <dgm:spPr/>
      <dgm:t>
        <a:bodyPr/>
        <a:lstStyle/>
        <a:p>
          <a:pPr algn="ctr"/>
          <a:endParaRPr lang="en-US" sz="1700" dirty="0" smtClean="0"/>
        </a:p>
        <a:p>
          <a:pPr algn="ctr"/>
          <a:endParaRPr lang="en-US" sz="2200" b="1" dirty="0" smtClean="0">
            <a:latin typeface="FreightSans Pro Bold" panose="02000803040000020004" pitchFamily="50" charset="0"/>
          </a:endParaRPr>
        </a:p>
        <a:p>
          <a:pPr algn="ctr"/>
          <a:r>
            <a:rPr lang="en-US" sz="2200" b="1" dirty="0" smtClean="0">
              <a:latin typeface="Calibri" panose="020F0502020204030204" pitchFamily="34" charset="0"/>
            </a:rPr>
            <a:t>Producer Register Ltd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Producer Registration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Invoicing Information to Scheme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Auditing of Producers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Reporting to EPA</a:t>
          </a:r>
        </a:p>
      </dgm:t>
    </dgm:pt>
    <dgm:pt modelId="{58BA0A7A-4A71-4071-9EA1-CBA9013B69D6}" type="parTrans" cxnId="{9E6D6E23-FB1B-4ECD-9FB5-4F4721745F71}">
      <dgm:prSet/>
      <dgm:spPr/>
      <dgm:t>
        <a:bodyPr/>
        <a:lstStyle/>
        <a:p>
          <a:endParaRPr lang="en-US"/>
        </a:p>
      </dgm:t>
    </dgm:pt>
    <dgm:pt modelId="{720DE6C3-7D9E-4B51-9192-4DEB3C3B4D2F}" type="sibTrans" cxnId="{9E6D6E23-FB1B-4ECD-9FB5-4F4721745F71}">
      <dgm:prSet/>
      <dgm:spPr/>
      <dgm:t>
        <a:bodyPr/>
        <a:lstStyle/>
        <a:p>
          <a:endParaRPr lang="en-US"/>
        </a:p>
      </dgm:t>
    </dgm:pt>
    <dgm:pt modelId="{B5A5758E-5F39-4638-A045-B93B67471C0A}">
      <dgm:prSet phldrT="[Text]" custT="1"/>
      <dgm:spPr/>
      <dgm:t>
        <a:bodyPr/>
        <a:lstStyle/>
        <a:p>
          <a:pPr algn="ctr"/>
          <a:endParaRPr lang="en-US" sz="2400" dirty="0" smtClean="0"/>
        </a:p>
        <a:p>
          <a:pPr algn="ctr"/>
          <a:r>
            <a:rPr lang="en-US" sz="2200" b="1" dirty="0" smtClean="0">
              <a:latin typeface="Calibri" panose="020F0502020204030204" pitchFamily="34" charset="0"/>
            </a:rPr>
            <a:t>DCCAE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Regulation</a:t>
          </a:r>
        </a:p>
        <a:p>
          <a:pPr algn="ctr"/>
          <a:r>
            <a:rPr lang="en-US" sz="1600" b="1" dirty="0" smtClean="0">
              <a:solidFill>
                <a:srgbClr val="FF0000"/>
              </a:solidFill>
              <a:latin typeface="Calibri" panose="020F0502020204030204" pitchFamily="34" charset="0"/>
            </a:rPr>
            <a:t>Enforcement</a:t>
          </a:r>
          <a:endParaRPr lang="en-US" sz="1200" b="1" dirty="0" smtClean="0">
            <a:latin typeface="Calibri" panose="020F0502020204030204" pitchFamily="34" charset="0"/>
          </a:endParaRPr>
        </a:p>
        <a:p>
          <a:pPr algn="ctr"/>
          <a:endParaRPr lang="en-US" sz="1200" b="1" dirty="0" smtClean="0">
            <a:latin typeface="Calibri" panose="020F0502020204030204" pitchFamily="34" charset="0"/>
          </a:endParaRPr>
        </a:p>
        <a:p>
          <a:pPr algn="ctr"/>
          <a:r>
            <a:rPr lang="en-US" sz="1200" b="1" dirty="0" smtClean="0">
              <a:latin typeface="Calibri" panose="020F0502020204030204" pitchFamily="34" charset="0"/>
            </a:rPr>
            <a:t>EPA,LA’s,WERLAs</a:t>
          </a:r>
        </a:p>
        <a:p>
          <a:pPr algn="ctr"/>
          <a:r>
            <a:rPr lang="en-US" sz="1200" b="1" dirty="0" smtClean="0">
              <a:latin typeface="Calibri" panose="020F0502020204030204" pitchFamily="34" charset="0"/>
            </a:rPr>
            <a:t>Multi Agency Task Force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257C94DE-F9A4-4DFE-B678-8A222380524B}" type="sibTrans" cxnId="{98878AB9-8418-407B-8955-A44411D45139}">
      <dgm:prSet/>
      <dgm:spPr/>
      <dgm:t>
        <a:bodyPr/>
        <a:lstStyle/>
        <a:p>
          <a:endParaRPr lang="en-US"/>
        </a:p>
      </dgm:t>
    </dgm:pt>
    <dgm:pt modelId="{5824F91C-F76A-429A-8BDF-9C7B142AFBD8}" type="parTrans" cxnId="{98878AB9-8418-407B-8955-A44411D45139}">
      <dgm:prSet/>
      <dgm:spPr/>
      <dgm:t>
        <a:bodyPr/>
        <a:lstStyle/>
        <a:p>
          <a:endParaRPr lang="en-US"/>
        </a:p>
      </dgm:t>
    </dgm:pt>
    <dgm:pt modelId="{4F13842C-8E0B-4D9D-BD26-3EC8CA13BBFF}">
      <dgm:prSet custT="1"/>
      <dgm:spPr/>
      <dgm:t>
        <a:bodyPr/>
        <a:lstStyle/>
        <a:p>
          <a:endParaRPr lang="en-US" sz="1300" dirty="0" smtClean="0"/>
        </a:p>
        <a:p>
          <a:endParaRPr lang="en-US" sz="1800" b="1" dirty="0" smtClean="0"/>
        </a:p>
        <a:p>
          <a:r>
            <a:rPr lang="en-US" sz="1600" b="1" dirty="0" smtClean="0">
              <a:solidFill>
                <a:schemeClr val="accent4"/>
              </a:solidFill>
              <a:latin typeface="Calibri" panose="020F0502020204030204" pitchFamily="34" charset="0"/>
            </a:rPr>
            <a:t>EPA</a:t>
          </a:r>
        </a:p>
        <a:p>
          <a:r>
            <a:rPr lang="en-US" sz="1300" b="1" dirty="0" smtClean="0">
              <a:solidFill>
                <a:schemeClr val="accent4"/>
              </a:solidFill>
            </a:rPr>
            <a:t>WERLA</a:t>
          </a:r>
        </a:p>
        <a:p>
          <a:r>
            <a:rPr lang="en-US" sz="1600" b="1" dirty="0" smtClean="0">
              <a:solidFill>
                <a:schemeClr val="accent4"/>
              </a:solidFill>
              <a:latin typeface="Calibri" panose="020F0502020204030204" pitchFamily="34" charset="0"/>
            </a:rPr>
            <a:t>LA’s</a:t>
          </a:r>
        </a:p>
        <a:p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PRL</a:t>
          </a:r>
        </a:p>
        <a:p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Repak ELT</a:t>
          </a:r>
        </a:p>
        <a:p>
          <a:r>
            <a:rPr lang="en-US" sz="1200" b="1" dirty="0" smtClean="0">
              <a:solidFill>
                <a:schemeClr val="tx1"/>
              </a:solidFill>
              <a:latin typeface="Calibri" panose="020F0502020204030204" pitchFamily="34" charset="0"/>
            </a:rPr>
            <a:t>Members</a:t>
          </a:r>
          <a:endParaRPr lang="en-US" sz="1200" b="1" dirty="0">
            <a:solidFill>
              <a:schemeClr val="tx1"/>
            </a:solidFill>
            <a:latin typeface="Calibri" panose="020F0502020204030204" pitchFamily="34" charset="0"/>
          </a:endParaRPr>
        </a:p>
      </dgm:t>
    </dgm:pt>
    <dgm:pt modelId="{8803B0F8-1BC8-45BF-B1EF-0BEAC7D2E126}" type="parTrans" cxnId="{EEB413C3-B9D9-467F-927B-3E8DBE49AADD}">
      <dgm:prSet/>
      <dgm:spPr/>
      <dgm:t>
        <a:bodyPr/>
        <a:lstStyle/>
        <a:p>
          <a:endParaRPr lang="en-US"/>
        </a:p>
      </dgm:t>
    </dgm:pt>
    <dgm:pt modelId="{C6371081-FE60-4F4C-AD90-4159E8C1DB2C}" type="sibTrans" cxnId="{EEB413C3-B9D9-467F-927B-3E8DBE49AADD}">
      <dgm:prSet/>
      <dgm:spPr/>
      <dgm:t>
        <a:bodyPr/>
        <a:lstStyle/>
        <a:p>
          <a:endParaRPr lang="en-US"/>
        </a:p>
      </dgm:t>
    </dgm:pt>
    <dgm:pt modelId="{86BEABF7-9B44-478D-839C-0D4110807706}" type="pres">
      <dgm:prSet presAssocID="{86A2D51B-7CAE-4A89-90F0-B698EC9C9E9A}" presName="Name0" presStyleCnt="0">
        <dgm:presLayoutVars>
          <dgm:dir/>
          <dgm:resizeHandles val="exact"/>
        </dgm:presLayoutVars>
      </dgm:prSet>
      <dgm:spPr/>
    </dgm:pt>
    <dgm:pt modelId="{54042B2F-1C10-4D7B-8943-2FF0D151FFBC}" type="pres">
      <dgm:prSet presAssocID="{86A2D51B-7CAE-4A89-90F0-B698EC9C9E9A}" presName="fgShape" presStyleLbl="fgShp" presStyleIdx="0" presStyleCnt="1" custFlipVert="0" custFlipHor="1" custScaleX="70962" custScaleY="18746" custLinFactY="98699" custLinFactNeighborX="331" custLinFactNeighborY="100000"/>
      <dgm:spPr/>
    </dgm:pt>
    <dgm:pt modelId="{7B384A39-36FE-462C-8174-4E5009DB65BD}" type="pres">
      <dgm:prSet presAssocID="{86A2D51B-7CAE-4A89-90F0-B698EC9C9E9A}" presName="linComp" presStyleCnt="0"/>
      <dgm:spPr/>
    </dgm:pt>
    <dgm:pt modelId="{100D19DF-638A-41DF-BBC4-84D6C69EB056}" type="pres">
      <dgm:prSet presAssocID="{48DA973C-9413-44EB-9BFB-E32F6CB2D411}" presName="compNode" presStyleCnt="0"/>
      <dgm:spPr/>
    </dgm:pt>
    <dgm:pt modelId="{B6116520-FDF2-41A1-B896-0F6D86F75462}" type="pres">
      <dgm:prSet presAssocID="{48DA973C-9413-44EB-9BFB-E32F6CB2D411}" presName="bkgdShape" presStyleLbl="node1" presStyleIdx="0" presStyleCnt="4" custScaleX="114660" custLinFactNeighborX="4542" custLinFactNeighborY="-456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B033AA2-9FA7-4746-BAE7-4F1CFDE3E88B}" type="pres">
      <dgm:prSet presAssocID="{48DA973C-9413-44EB-9BFB-E32F6CB2D411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A45C6-1D14-4C5F-8A55-C1E2963A2A16}" type="pres">
      <dgm:prSet presAssocID="{48DA973C-9413-44EB-9BFB-E32F6CB2D411}" presName="invisiNode" presStyleLbl="node1" presStyleIdx="0" presStyleCnt="4"/>
      <dgm:spPr/>
    </dgm:pt>
    <dgm:pt modelId="{9F8677F8-D7E1-4890-9583-B9EC0AEF7E03}" type="pres">
      <dgm:prSet presAssocID="{48DA973C-9413-44EB-9BFB-E32F6CB2D411}" presName="imagNode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811" t="36323" r="5811" b="36323"/>
          </a:stretch>
        </a:blipFill>
      </dgm:spPr>
    </dgm:pt>
    <dgm:pt modelId="{E626CE21-4DAF-40D6-8153-7646B69C61F0}" type="pres">
      <dgm:prSet presAssocID="{E055C4A3-EC37-4E86-88D7-956BF55565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03D235A-FF7C-4B9D-B2BF-C61A2968A4E2}" type="pres">
      <dgm:prSet presAssocID="{B5A5758E-5F39-4638-A045-B93B67471C0A}" presName="compNode" presStyleCnt="0"/>
      <dgm:spPr/>
    </dgm:pt>
    <dgm:pt modelId="{C44F0BB4-BE73-442D-8CB7-299F86EA9851}" type="pres">
      <dgm:prSet presAssocID="{B5A5758E-5F39-4638-A045-B93B67471C0A}" presName="bkgdShape" presStyleLbl="node1" presStyleIdx="1" presStyleCnt="4" custScaleX="116060" custLinFactNeighborX="2223" custLinFactNeighborY="-2586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F916BE8-5B24-4B0B-B3F2-6EFEAF2E689B}" type="pres">
      <dgm:prSet presAssocID="{B5A5758E-5F39-4638-A045-B93B67471C0A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3503-62E1-422E-81B2-D3F5AA948B4D}" type="pres">
      <dgm:prSet presAssocID="{B5A5758E-5F39-4638-A045-B93B67471C0A}" presName="invisiNode" presStyleLbl="node1" presStyleIdx="1" presStyleCnt="4"/>
      <dgm:spPr/>
    </dgm:pt>
    <dgm:pt modelId="{14FD3B47-7AF1-4AEC-BA52-FC207350BE94}" type="pres">
      <dgm:prSet presAssocID="{B5A5758E-5F39-4638-A045-B93B67471C0A}" presName="imagNode" presStyleLbl="fgImgPlace1" presStyleIdx="1" presStyleCnt="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15" t="21593" r="7915" b="21593"/>
          </a:stretch>
        </a:blipFill>
      </dgm:spPr>
    </dgm:pt>
    <dgm:pt modelId="{7840E753-C43C-4272-867E-2DF52889DEBC}" type="pres">
      <dgm:prSet presAssocID="{257C94DE-F9A4-4DFE-B678-8A222380524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B2AB41-F5F4-4557-AF6C-163B23364C2B}" type="pres">
      <dgm:prSet presAssocID="{EBC38BEE-AD64-40BB-B2B8-13382F923E66}" presName="compNode" presStyleCnt="0"/>
      <dgm:spPr/>
    </dgm:pt>
    <dgm:pt modelId="{22F9482F-570F-4588-BA66-CFFE19F2B99C}" type="pres">
      <dgm:prSet presAssocID="{EBC38BEE-AD64-40BB-B2B8-13382F923E66}" presName="bkgdShape" presStyleLbl="node1" presStyleIdx="2" presStyleCnt="4" custLinFactNeighborX="210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F2F8F0E-E437-4359-BDD8-197950A1940E}" type="pres">
      <dgm:prSet presAssocID="{EBC38BEE-AD64-40BB-B2B8-13382F923E66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F3F4D-70FA-4845-8814-DE6786C587F3}" type="pres">
      <dgm:prSet presAssocID="{EBC38BEE-AD64-40BB-B2B8-13382F923E66}" presName="invisiNode" presStyleLbl="node1" presStyleIdx="2" presStyleCnt="4"/>
      <dgm:spPr/>
    </dgm:pt>
    <dgm:pt modelId="{B78C4A77-DD3E-4ECC-99BC-E3BC1E222C4E}" type="pres">
      <dgm:prSet presAssocID="{EBC38BEE-AD64-40BB-B2B8-13382F923E66}" presName="imagNode" presStyleLbl="fgImgPlace1" presStyleIdx="2" presStyleCnt="4" custLinFactNeighborX="4152" custLinFactNeighborY="187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436" t="18436" r="18436" b="18436"/>
          </a:stretch>
        </a:blipFill>
      </dgm:spPr>
      <dgm:t>
        <a:bodyPr/>
        <a:lstStyle/>
        <a:p>
          <a:endParaRPr lang="en-IE"/>
        </a:p>
      </dgm:t>
    </dgm:pt>
    <dgm:pt modelId="{755E8304-EF06-48FE-9ACB-5E6333920AF8}" type="pres">
      <dgm:prSet presAssocID="{720DE6C3-7D9E-4B51-9192-4DEB3C3B4D2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00E0072-5A9A-41E6-AB3C-FB61862C9520}" type="pres">
      <dgm:prSet presAssocID="{4F13842C-8E0B-4D9D-BD26-3EC8CA13BBFF}" presName="compNode" presStyleCnt="0"/>
      <dgm:spPr/>
    </dgm:pt>
    <dgm:pt modelId="{B90A407C-D2BC-4D08-A0FE-B67182902DA2}" type="pres">
      <dgm:prSet presAssocID="{4F13842C-8E0B-4D9D-BD26-3EC8CA13BBFF}" presName="bkgdShape" presStyleLbl="node1" presStyleIdx="3" presStyleCnt="4" custLinFactNeighborX="-1451"/>
      <dgm:spPr/>
      <dgm:t>
        <a:bodyPr/>
        <a:lstStyle/>
        <a:p>
          <a:endParaRPr lang="en-US"/>
        </a:p>
      </dgm:t>
    </dgm:pt>
    <dgm:pt modelId="{6D843EE9-B120-4CC9-8335-A7413E51F8F3}" type="pres">
      <dgm:prSet presAssocID="{4F13842C-8E0B-4D9D-BD26-3EC8CA13BBFF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0F3C5-7167-4E83-8222-F867CE7A681E}" type="pres">
      <dgm:prSet presAssocID="{4F13842C-8E0B-4D9D-BD26-3EC8CA13BBFF}" presName="invisiNode" presStyleLbl="node1" presStyleIdx="3" presStyleCnt="4"/>
      <dgm:spPr/>
    </dgm:pt>
    <dgm:pt modelId="{26767A44-DDDF-4B38-A48C-6FD909B4DA2B}" type="pres">
      <dgm:prSet presAssocID="{4F13842C-8E0B-4D9D-BD26-3EC8CA13BBFF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</dgm:ptLst>
  <dgm:cxnLst>
    <dgm:cxn modelId="{27BF57EE-CF23-43C3-8CEE-AD860B8D1B64}" type="presOf" srcId="{720DE6C3-7D9E-4B51-9192-4DEB3C3B4D2F}" destId="{755E8304-EF06-48FE-9ACB-5E6333920AF8}" srcOrd="0" destOrd="0" presId="urn:microsoft.com/office/officeart/2005/8/layout/hList7"/>
    <dgm:cxn modelId="{FAB873A4-BB25-4A90-A998-3EB2EEAD23FC}" type="presOf" srcId="{EBC38BEE-AD64-40BB-B2B8-13382F923E66}" destId="{8F2F8F0E-E437-4359-BDD8-197950A1940E}" srcOrd="1" destOrd="0" presId="urn:microsoft.com/office/officeart/2005/8/layout/hList7"/>
    <dgm:cxn modelId="{EEB413C3-B9D9-467F-927B-3E8DBE49AADD}" srcId="{86A2D51B-7CAE-4A89-90F0-B698EC9C9E9A}" destId="{4F13842C-8E0B-4D9D-BD26-3EC8CA13BBFF}" srcOrd="3" destOrd="0" parTransId="{8803B0F8-1BC8-45BF-B1EF-0BEAC7D2E126}" sibTransId="{C6371081-FE60-4F4C-AD90-4159E8C1DB2C}"/>
    <dgm:cxn modelId="{98878AB9-8418-407B-8955-A44411D45139}" srcId="{86A2D51B-7CAE-4A89-90F0-B698EC9C9E9A}" destId="{B5A5758E-5F39-4638-A045-B93B67471C0A}" srcOrd="1" destOrd="0" parTransId="{5824F91C-F76A-429A-8BDF-9C7B142AFBD8}" sibTransId="{257C94DE-F9A4-4DFE-B678-8A222380524B}"/>
    <dgm:cxn modelId="{CFEE3500-AA13-4DF0-ACF7-AA5E4BE7504D}" type="presOf" srcId="{48DA973C-9413-44EB-9BFB-E32F6CB2D411}" destId="{7B033AA2-9FA7-4746-BAE7-4F1CFDE3E88B}" srcOrd="1" destOrd="0" presId="urn:microsoft.com/office/officeart/2005/8/layout/hList7"/>
    <dgm:cxn modelId="{4E697007-28B8-4ABC-BD8B-74DE1823D9E0}" type="presOf" srcId="{B5A5758E-5F39-4638-A045-B93B67471C0A}" destId="{C44F0BB4-BE73-442D-8CB7-299F86EA9851}" srcOrd="0" destOrd="0" presId="urn:microsoft.com/office/officeart/2005/8/layout/hList7"/>
    <dgm:cxn modelId="{2FAE8907-88AB-4A04-9672-6F4E5DBC4157}" srcId="{86A2D51B-7CAE-4A89-90F0-B698EC9C9E9A}" destId="{48DA973C-9413-44EB-9BFB-E32F6CB2D411}" srcOrd="0" destOrd="0" parTransId="{8AB2C7B7-186C-4280-B0BC-A2B3FE85D0C6}" sibTransId="{E055C4A3-EC37-4E86-88D7-956BF55565F9}"/>
    <dgm:cxn modelId="{7AFCD949-A0AB-4C93-8143-D1A68A7CFB9B}" type="presOf" srcId="{86A2D51B-7CAE-4A89-90F0-B698EC9C9E9A}" destId="{86BEABF7-9B44-478D-839C-0D4110807706}" srcOrd="0" destOrd="0" presId="urn:microsoft.com/office/officeart/2005/8/layout/hList7"/>
    <dgm:cxn modelId="{9E6D6E23-FB1B-4ECD-9FB5-4F4721745F71}" srcId="{86A2D51B-7CAE-4A89-90F0-B698EC9C9E9A}" destId="{EBC38BEE-AD64-40BB-B2B8-13382F923E66}" srcOrd="2" destOrd="0" parTransId="{58BA0A7A-4A71-4071-9EA1-CBA9013B69D6}" sibTransId="{720DE6C3-7D9E-4B51-9192-4DEB3C3B4D2F}"/>
    <dgm:cxn modelId="{0F8CF26A-A863-4871-A923-6CF65D942402}" type="presOf" srcId="{48DA973C-9413-44EB-9BFB-E32F6CB2D411}" destId="{B6116520-FDF2-41A1-B896-0F6D86F75462}" srcOrd="0" destOrd="0" presId="urn:microsoft.com/office/officeart/2005/8/layout/hList7"/>
    <dgm:cxn modelId="{F825EF93-7EEA-432C-AEBA-7909FFD05674}" type="presOf" srcId="{257C94DE-F9A4-4DFE-B678-8A222380524B}" destId="{7840E753-C43C-4272-867E-2DF52889DEBC}" srcOrd="0" destOrd="0" presId="urn:microsoft.com/office/officeart/2005/8/layout/hList7"/>
    <dgm:cxn modelId="{5580B85A-F5D7-4C37-9EE6-3479B86CEB93}" type="presOf" srcId="{E055C4A3-EC37-4E86-88D7-956BF55565F9}" destId="{E626CE21-4DAF-40D6-8153-7646B69C61F0}" srcOrd="0" destOrd="0" presId="urn:microsoft.com/office/officeart/2005/8/layout/hList7"/>
    <dgm:cxn modelId="{07F27DB7-F8E0-41B3-B920-403B2EDD1CFC}" type="presOf" srcId="{4F13842C-8E0B-4D9D-BD26-3EC8CA13BBFF}" destId="{6D843EE9-B120-4CC9-8335-A7413E51F8F3}" srcOrd="1" destOrd="0" presId="urn:microsoft.com/office/officeart/2005/8/layout/hList7"/>
    <dgm:cxn modelId="{157F24F5-9BB3-43D0-B37E-87E20F7190B6}" type="presOf" srcId="{EBC38BEE-AD64-40BB-B2B8-13382F923E66}" destId="{22F9482F-570F-4588-BA66-CFFE19F2B99C}" srcOrd="0" destOrd="0" presId="urn:microsoft.com/office/officeart/2005/8/layout/hList7"/>
    <dgm:cxn modelId="{00E90E7E-474D-43AA-BF0D-D1FE237AE007}" type="presOf" srcId="{4F13842C-8E0B-4D9D-BD26-3EC8CA13BBFF}" destId="{B90A407C-D2BC-4D08-A0FE-B67182902DA2}" srcOrd="0" destOrd="0" presId="urn:microsoft.com/office/officeart/2005/8/layout/hList7"/>
    <dgm:cxn modelId="{0478D4E9-1F19-4B49-B150-71CD27F9CC7F}" type="presOf" srcId="{B5A5758E-5F39-4638-A045-B93B67471C0A}" destId="{9F916BE8-5B24-4B0B-B3F2-6EFEAF2E689B}" srcOrd="1" destOrd="0" presId="urn:microsoft.com/office/officeart/2005/8/layout/hList7"/>
    <dgm:cxn modelId="{7AB88889-F672-42F1-B8CD-2941C3E5C40F}" type="presParOf" srcId="{86BEABF7-9B44-478D-839C-0D4110807706}" destId="{54042B2F-1C10-4D7B-8943-2FF0D151FFBC}" srcOrd="0" destOrd="0" presId="urn:microsoft.com/office/officeart/2005/8/layout/hList7"/>
    <dgm:cxn modelId="{024D9A73-C762-4059-A4F3-47B7BCD83D77}" type="presParOf" srcId="{86BEABF7-9B44-478D-839C-0D4110807706}" destId="{7B384A39-36FE-462C-8174-4E5009DB65BD}" srcOrd="1" destOrd="0" presId="urn:microsoft.com/office/officeart/2005/8/layout/hList7"/>
    <dgm:cxn modelId="{A6B90FCD-1049-4538-9240-1F2A16F3580D}" type="presParOf" srcId="{7B384A39-36FE-462C-8174-4E5009DB65BD}" destId="{100D19DF-638A-41DF-BBC4-84D6C69EB056}" srcOrd="0" destOrd="0" presId="urn:microsoft.com/office/officeart/2005/8/layout/hList7"/>
    <dgm:cxn modelId="{C4AD56E7-35C8-4D59-AF77-DBA48D97056A}" type="presParOf" srcId="{100D19DF-638A-41DF-BBC4-84D6C69EB056}" destId="{B6116520-FDF2-41A1-B896-0F6D86F75462}" srcOrd="0" destOrd="0" presId="urn:microsoft.com/office/officeart/2005/8/layout/hList7"/>
    <dgm:cxn modelId="{FD922C32-CC70-4B0F-A979-987E59D2F04C}" type="presParOf" srcId="{100D19DF-638A-41DF-BBC4-84D6C69EB056}" destId="{7B033AA2-9FA7-4746-BAE7-4F1CFDE3E88B}" srcOrd="1" destOrd="0" presId="urn:microsoft.com/office/officeart/2005/8/layout/hList7"/>
    <dgm:cxn modelId="{BC2444CC-141C-41F6-8903-D860A756381C}" type="presParOf" srcId="{100D19DF-638A-41DF-BBC4-84D6C69EB056}" destId="{295A45C6-1D14-4C5F-8A55-C1E2963A2A16}" srcOrd="2" destOrd="0" presId="urn:microsoft.com/office/officeart/2005/8/layout/hList7"/>
    <dgm:cxn modelId="{04420692-EC18-42CC-9C96-78007FE0FFFC}" type="presParOf" srcId="{100D19DF-638A-41DF-BBC4-84D6C69EB056}" destId="{9F8677F8-D7E1-4890-9583-B9EC0AEF7E03}" srcOrd="3" destOrd="0" presId="urn:microsoft.com/office/officeart/2005/8/layout/hList7"/>
    <dgm:cxn modelId="{5CA2444E-1FE2-405B-A56D-687C391A6B7D}" type="presParOf" srcId="{7B384A39-36FE-462C-8174-4E5009DB65BD}" destId="{E626CE21-4DAF-40D6-8153-7646B69C61F0}" srcOrd="1" destOrd="0" presId="urn:microsoft.com/office/officeart/2005/8/layout/hList7"/>
    <dgm:cxn modelId="{3A832724-C5B2-49A4-B2F2-A28D0D412BE0}" type="presParOf" srcId="{7B384A39-36FE-462C-8174-4E5009DB65BD}" destId="{403D235A-FF7C-4B9D-B2BF-C61A2968A4E2}" srcOrd="2" destOrd="0" presId="urn:microsoft.com/office/officeart/2005/8/layout/hList7"/>
    <dgm:cxn modelId="{84993CF8-40E5-47F2-A162-ABC373EB1D53}" type="presParOf" srcId="{403D235A-FF7C-4B9D-B2BF-C61A2968A4E2}" destId="{C44F0BB4-BE73-442D-8CB7-299F86EA9851}" srcOrd="0" destOrd="0" presId="urn:microsoft.com/office/officeart/2005/8/layout/hList7"/>
    <dgm:cxn modelId="{76BC1A44-7CC9-4FE5-A338-E89F9F771482}" type="presParOf" srcId="{403D235A-FF7C-4B9D-B2BF-C61A2968A4E2}" destId="{9F916BE8-5B24-4B0B-B3F2-6EFEAF2E689B}" srcOrd="1" destOrd="0" presId="urn:microsoft.com/office/officeart/2005/8/layout/hList7"/>
    <dgm:cxn modelId="{63519678-AC71-446B-A852-099A87D6F10F}" type="presParOf" srcId="{403D235A-FF7C-4B9D-B2BF-C61A2968A4E2}" destId="{A8CD3503-62E1-422E-81B2-D3F5AA948B4D}" srcOrd="2" destOrd="0" presId="urn:microsoft.com/office/officeart/2005/8/layout/hList7"/>
    <dgm:cxn modelId="{851EE229-9910-46A3-9F50-47A6CC5AB136}" type="presParOf" srcId="{403D235A-FF7C-4B9D-B2BF-C61A2968A4E2}" destId="{14FD3B47-7AF1-4AEC-BA52-FC207350BE94}" srcOrd="3" destOrd="0" presId="urn:microsoft.com/office/officeart/2005/8/layout/hList7"/>
    <dgm:cxn modelId="{4186F708-9357-4A39-A5A0-CC58764BE01B}" type="presParOf" srcId="{7B384A39-36FE-462C-8174-4E5009DB65BD}" destId="{7840E753-C43C-4272-867E-2DF52889DEBC}" srcOrd="3" destOrd="0" presId="urn:microsoft.com/office/officeart/2005/8/layout/hList7"/>
    <dgm:cxn modelId="{5F2781EE-CAA8-41AB-A27D-339B15604C18}" type="presParOf" srcId="{7B384A39-36FE-462C-8174-4E5009DB65BD}" destId="{27B2AB41-F5F4-4557-AF6C-163B23364C2B}" srcOrd="4" destOrd="0" presId="urn:microsoft.com/office/officeart/2005/8/layout/hList7"/>
    <dgm:cxn modelId="{7566D0ED-4AEC-4C35-A03B-E9926E14D2A8}" type="presParOf" srcId="{27B2AB41-F5F4-4557-AF6C-163B23364C2B}" destId="{22F9482F-570F-4588-BA66-CFFE19F2B99C}" srcOrd="0" destOrd="0" presId="urn:microsoft.com/office/officeart/2005/8/layout/hList7"/>
    <dgm:cxn modelId="{A7CBA780-9817-4567-BE33-7074BCFE69FA}" type="presParOf" srcId="{27B2AB41-F5F4-4557-AF6C-163B23364C2B}" destId="{8F2F8F0E-E437-4359-BDD8-197950A1940E}" srcOrd="1" destOrd="0" presId="urn:microsoft.com/office/officeart/2005/8/layout/hList7"/>
    <dgm:cxn modelId="{9F241769-9AD1-4252-B30E-90C55EE2EF93}" type="presParOf" srcId="{27B2AB41-F5F4-4557-AF6C-163B23364C2B}" destId="{608F3F4D-70FA-4845-8814-DE6786C587F3}" srcOrd="2" destOrd="0" presId="urn:microsoft.com/office/officeart/2005/8/layout/hList7"/>
    <dgm:cxn modelId="{68715C2B-385B-4EE9-A9A9-1FA0480AFBCC}" type="presParOf" srcId="{27B2AB41-F5F4-4557-AF6C-163B23364C2B}" destId="{B78C4A77-DD3E-4ECC-99BC-E3BC1E222C4E}" srcOrd="3" destOrd="0" presId="urn:microsoft.com/office/officeart/2005/8/layout/hList7"/>
    <dgm:cxn modelId="{05BC2DDE-742F-4584-9512-14C7BF1836B8}" type="presParOf" srcId="{7B384A39-36FE-462C-8174-4E5009DB65BD}" destId="{755E8304-EF06-48FE-9ACB-5E6333920AF8}" srcOrd="5" destOrd="0" presId="urn:microsoft.com/office/officeart/2005/8/layout/hList7"/>
    <dgm:cxn modelId="{C3DF7B57-42D5-4203-B2BA-D0DB60D8C738}" type="presParOf" srcId="{7B384A39-36FE-462C-8174-4E5009DB65BD}" destId="{300E0072-5A9A-41E6-AB3C-FB61862C9520}" srcOrd="6" destOrd="0" presId="urn:microsoft.com/office/officeart/2005/8/layout/hList7"/>
    <dgm:cxn modelId="{94108408-5F42-49CA-8A2D-7CCDA7146D6F}" type="presParOf" srcId="{300E0072-5A9A-41E6-AB3C-FB61862C9520}" destId="{B90A407C-D2BC-4D08-A0FE-B67182902DA2}" srcOrd="0" destOrd="0" presId="urn:microsoft.com/office/officeart/2005/8/layout/hList7"/>
    <dgm:cxn modelId="{33206856-B3DA-4755-95CC-59FD14AFEDC2}" type="presParOf" srcId="{300E0072-5A9A-41E6-AB3C-FB61862C9520}" destId="{6D843EE9-B120-4CC9-8335-A7413E51F8F3}" srcOrd="1" destOrd="0" presId="urn:microsoft.com/office/officeart/2005/8/layout/hList7"/>
    <dgm:cxn modelId="{BA1D2A04-0043-46C5-9ED1-F7D7E566AACF}" type="presParOf" srcId="{300E0072-5A9A-41E6-AB3C-FB61862C9520}" destId="{8590F3C5-7167-4E83-8222-F867CE7A681E}" srcOrd="2" destOrd="0" presId="urn:microsoft.com/office/officeart/2005/8/layout/hList7"/>
    <dgm:cxn modelId="{6875ADF9-8AE8-44AC-A693-040469BBEEB7}" type="presParOf" srcId="{300E0072-5A9A-41E6-AB3C-FB61862C9520}" destId="{26767A44-DDDF-4B38-A48C-6FD909B4DA2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16520-FDF2-41A1-B896-0F6D86F75462}">
      <dsp:nvSpPr>
        <dsp:cNvPr id="0" name=""/>
        <dsp:cNvSpPr/>
      </dsp:nvSpPr>
      <dsp:spPr>
        <a:xfrm>
          <a:off x="87557" y="0"/>
          <a:ext cx="2154125" cy="5137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FreightSans Pro Bold" panose="02000803040000020004" pitchFamily="50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FreightSans Pro Bold" panose="02000803040000020004" pitchFamily="50" charset="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</a:rPr>
            <a:t>RepakELT</a:t>
          </a:r>
          <a:endParaRPr lang="en-US" sz="1800" b="1" kern="1200" dirty="0" smtClean="0">
            <a:latin typeface="Calibri" panose="020F0502020204030204" pitchFamily="34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Producers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Retailers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ATFs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Collectors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Farmers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12no Staff, Membership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Collections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Auditing &amp; Reporting</a:t>
          </a:r>
        </a:p>
      </dsp:txBody>
      <dsp:txXfrm>
        <a:off x="87557" y="2055054"/>
        <a:ext cx="2154125" cy="2055054"/>
      </dsp:txXfrm>
    </dsp:sp>
    <dsp:sp modelId="{9F8677F8-D7E1-4890-9583-B9EC0AEF7E03}">
      <dsp:nvSpPr>
        <dsp:cNvPr id="0" name=""/>
        <dsp:cNvSpPr/>
      </dsp:nvSpPr>
      <dsp:spPr>
        <a:xfrm>
          <a:off x="223872" y="308258"/>
          <a:ext cx="1710833" cy="171083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811" t="36323" r="5811" b="36323"/>
          </a:stretch>
        </a:blip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4F0BB4-BE73-442D-8CB7-299F86EA9851}">
      <dsp:nvSpPr>
        <dsp:cNvPr id="0" name=""/>
        <dsp:cNvSpPr/>
      </dsp:nvSpPr>
      <dsp:spPr>
        <a:xfrm>
          <a:off x="2254477" y="0"/>
          <a:ext cx="2180427" cy="5137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</a:rPr>
            <a:t>DCCAE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Regulation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Enforcement</a:t>
          </a:r>
          <a:endParaRPr lang="en-US" sz="1200" b="1" kern="1200" dirty="0" smtClean="0">
            <a:latin typeface="Calibri" panose="020F050202020403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latin typeface="Calibri" panose="020F0502020204030204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EPA,LA’s,WERLAs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Calibri" panose="020F0502020204030204" pitchFamily="34" charset="0"/>
            </a:rPr>
            <a:t>Multi Agency Task Force</a:t>
          </a:r>
          <a:endParaRPr lang="en-US" sz="1200" b="1" kern="1200" dirty="0">
            <a:latin typeface="Calibri" panose="020F0502020204030204" pitchFamily="34" charset="0"/>
          </a:endParaRPr>
        </a:p>
      </dsp:txBody>
      <dsp:txXfrm>
        <a:off x="2254477" y="2055054"/>
        <a:ext cx="2180427" cy="2055054"/>
      </dsp:txXfrm>
    </dsp:sp>
    <dsp:sp modelId="{14FD3B47-7AF1-4AEC-BA52-FC207350BE94}">
      <dsp:nvSpPr>
        <dsp:cNvPr id="0" name=""/>
        <dsp:cNvSpPr/>
      </dsp:nvSpPr>
      <dsp:spPr>
        <a:xfrm>
          <a:off x="2447510" y="308258"/>
          <a:ext cx="1710833" cy="1710833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915" t="21593" r="7915" b="21593"/>
          </a:stretch>
        </a:blip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F9482F-570F-4588-BA66-CFFE19F2B99C}">
      <dsp:nvSpPr>
        <dsp:cNvPr id="0" name=""/>
        <dsp:cNvSpPr/>
      </dsp:nvSpPr>
      <dsp:spPr>
        <a:xfrm>
          <a:off x="4453447" y="0"/>
          <a:ext cx="1878707" cy="5137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FreightSans Pro Bold" panose="02000803040000020004" pitchFamily="50" charset="0"/>
          </a:endParaRP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panose="020F0502020204030204" pitchFamily="34" charset="0"/>
            </a:rPr>
            <a:t>Producer Register Ltd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Producer Registration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Invoicing Information to Scheme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Auditing of Producers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  <a:latin typeface="Calibri" panose="020F0502020204030204" pitchFamily="34" charset="0"/>
            </a:rPr>
            <a:t>Reporting to EPA</a:t>
          </a:r>
        </a:p>
      </dsp:txBody>
      <dsp:txXfrm>
        <a:off x="4453447" y="2055054"/>
        <a:ext cx="1878707" cy="2055054"/>
      </dsp:txXfrm>
    </dsp:sp>
    <dsp:sp modelId="{B78C4A77-DD3E-4ECC-99BC-E3BC1E222C4E}">
      <dsp:nvSpPr>
        <dsp:cNvPr id="0" name=""/>
        <dsp:cNvSpPr/>
      </dsp:nvSpPr>
      <dsp:spPr>
        <a:xfrm>
          <a:off x="4604473" y="340353"/>
          <a:ext cx="1710833" cy="171083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8436" t="18436" r="18436" b="18436"/>
          </a:stretch>
        </a:blip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0A407C-D2BC-4D08-A0FE-B67182902DA2}">
      <dsp:nvSpPr>
        <dsp:cNvPr id="0" name=""/>
        <dsp:cNvSpPr/>
      </dsp:nvSpPr>
      <dsp:spPr>
        <a:xfrm>
          <a:off x="6357311" y="0"/>
          <a:ext cx="1878707" cy="51376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4"/>
              </a:solidFill>
              <a:latin typeface="Calibri" panose="020F0502020204030204" pitchFamily="34" charset="0"/>
            </a:rPr>
            <a:t>EPA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accent4"/>
              </a:solidFill>
            </a:rPr>
            <a:t>WERLA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4"/>
              </a:solidFill>
              <a:latin typeface="Calibri" panose="020F0502020204030204" pitchFamily="34" charset="0"/>
            </a:rPr>
            <a:t>LA’s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PRL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Repak ELT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</a:rPr>
            <a:t>Members</a:t>
          </a: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</a:endParaRPr>
        </a:p>
      </dsp:txBody>
      <dsp:txXfrm>
        <a:off x="6357311" y="2055054"/>
        <a:ext cx="1878707" cy="2055054"/>
      </dsp:txXfrm>
    </dsp:sp>
    <dsp:sp modelId="{26767A44-DDDF-4B38-A48C-6FD909B4DA2B}">
      <dsp:nvSpPr>
        <dsp:cNvPr id="0" name=""/>
        <dsp:cNvSpPr/>
      </dsp:nvSpPr>
      <dsp:spPr>
        <a:xfrm>
          <a:off x="6468508" y="308258"/>
          <a:ext cx="1710833" cy="171083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042B2F-1C10-4D7B-8943-2FF0D151FFBC}">
      <dsp:nvSpPr>
        <dsp:cNvPr id="0" name=""/>
        <dsp:cNvSpPr/>
      </dsp:nvSpPr>
      <dsp:spPr>
        <a:xfrm flipH="1">
          <a:off x="1459853" y="4993171"/>
          <a:ext cx="5396138" cy="14446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E2F8E-241F-47E1-A676-A5E339DF9EA6}" type="datetimeFigureOut">
              <a:rPr lang="en-IE" smtClean="0"/>
              <a:t>24/07/2017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01F8-1010-4A28-A9EE-5EA06FD7A3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27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627" y="1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/>
          <a:lstStyle>
            <a:lvl1pPr algn="r">
              <a:defRPr sz="1200"/>
            </a:lvl1pPr>
          </a:lstStyle>
          <a:p>
            <a:fld id="{289D3406-7258-4483-97B5-1712505CC06F}" type="datetimeFigureOut">
              <a:rPr lang="en-IE" smtClean="0"/>
              <a:t>24/07/2017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6" tIns="46212" rIns="92426" bIns="46212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264" y="4747761"/>
            <a:ext cx="5389240" cy="3884674"/>
          </a:xfrm>
          <a:prstGeom prst="rect">
            <a:avLst/>
          </a:prstGeom>
        </p:spPr>
        <p:txBody>
          <a:bodyPr vert="horz" lIns="92426" tIns="46212" rIns="92426" bIns="462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2445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627" y="9372445"/>
            <a:ext cx="2919565" cy="493869"/>
          </a:xfrm>
          <a:prstGeom prst="rect">
            <a:avLst/>
          </a:prstGeom>
        </p:spPr>
        <p:txBody>
          <a:bodyPr vert="horz" lIns="92426" tIns="46212" rIns="92426" bIns="46212" rtlCol="0" anchor="b"/>
          <a:lstStyle>
            <a:lvl1pPr algn="r">
              <a:defRPr sz="1200"/>
            </a:lvl1pPr>
          </a:lstStyle>
          <a:p>
            <a:fld id="{4600A416-14B3-4D71-9BF3-E23DFAAD454F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463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890548" y="5138231"/>
            <a:ext cx="10456568" cy="658639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ga-IE" dirty="0" smtClean="0"/>
              <a:t>Click to add subtitle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0548" y="4407288"/>
            <a:ext cx="10456569" cy="7200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257990" y="847198"/>
            <a:ext cx="3009860" cy="1617015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8257990" y="2558025"/>
            <a:ext cx="3009860" cy="1617015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8257990" y="4267201"/>
            <a:ext cx="3009860" cy="1617015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6889320" cy="4095172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3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6889320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1027611" y="1800086"/>
            <a:ext cx="10319507" cy="41120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1031950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1027611" y="838201"/>
            <a:ext cx="10319507" cy="5062889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martArt Placeholder 3"/>
          <p:cNvSpPr>
            <a:spLocks noGrp="1"/>
          </p:cNvSpPr>
          <p:nvPr>
            <p:ph type="dgm" sz="quarter" idx="11"/>
          </p:nvPr>
        </p:nvSpPr>
        <p:spPr>
          <a:xfrm>
            <a:off x="1027611" y="1800086"/>
            <a:ext cx="10319507" cy="412391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1031950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5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martArt Placeholder 3"/>
          <p:cNvSpPr>
            <a:spLocks noGrp="1"/>
          </p:cNvSpPr>
          <p:nvPr>
            <p:ph type="dgm" sz="quarter" idx="11"/>
          </p:nvPr>
        </p:nvSpPr>
        <p:spPr>
          <a:xfrm>
            <a:off x="1027611" y="838200"/>
            <a:ext cx="10319507" cy="5062889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8036776" cy="785399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7611" y="1643451"/>
            <a:ext cx="8036776" cy="3872131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Blip>
                <a:blip r:embed="rId3"/>
              </a:buBlip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2" y="847197"/>
            <a:ext cx="4877521" cy="785399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27612" y="1643451"/>
            <a:ext cx="4877521" cy="3872131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Blip>
                <a:blip r:embed="rId3"/>
              </a:buBlip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299201" y="1643451"/>
            <a:ext cx="4877521" cy="3872131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Blip>
                <a:blip r:embed="rId3"/>
              </a:buBlip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9201" y="838201"/>
            <a:ext cx="4877520" cy="794395"/>
          </a:xfrm>
          <a:prstGeom prst="rect">
            <a:avLst/>
          </a:prstGeom>
        </p:spPr>
        <p:txBody>
          <a:bodyPr lIns="64283" tIns="32141" rIns="64283" bIns="32141" anchor="t">
            <a:norm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321413" indent="0">
              <a:buNone/>
              <a:defRPr sz="1400" b="1"/>
            </a:lvl2pPr>
            <a:lvl3pPr marL="642824" indent="0">
              <a:buNone/>
              <a:defRPr sz="1300" b="1"/>
            </a:lvl3pPr>
            <a:lvl4pPr marL="964237" indent="0">
              <a:buNone/>
              <a:defRPr sz="1200" b="1"/>
            </a:lvl4pPr>
            <a:lvl5pPr marL="1285648" indent="0">
              <a:buNone/>
              <a:defRPr sz="1200" b="1"/>
            </a:lvl5pPr>
            <a:lvl6pPr marL="1607061" indent="0">
              <a:buNone/>
              <a:defRPr sz="1200" b="1"/>
            </a:lvl6pPr>
            <a:lvl7pPr marL="1928473" indent="0">
              <a:buNone/>
              <a:defRPr sz="1200" b="1"/>
            </a:lvl7pPr>
            <a:lvl8pPr marL="2249885" indent="0">
              <a:buNone/>
              <a:defRPr sz="1200" b="1"/>
            </a:lvl8pPr>
            <a:lvl9pPr marL="2571297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5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2191999" cy="6040782"/>
          </a:xfrm>
          <a:prstGeom prst="rect">
            <a:avLst/>
          </a:prstGeom>
        </p:spPr>
        <p:txBody>
          <a:bodyPr lIns="64283" tIns="32141" rIns="64283" bIns="32141"/>
          <a:lstStyle>
            <a:lvl1pPr marL="169634" indent="-169634" algn="l" rtl="0" fontAlgn="base">
              <a:spcBef>
                <a:spcPts val="703"/>
              </a:spcBef>
              <a:spcAft>
                <a:spcPct val="0"/>
              </a:spcAft>
              <a:buSzPct val="155000"/>
              <a:buFontTx/>
              <a:buNone/>
              <a:defRPr lang="en-US" sz="2100" kern="1200" dirty="0" smtClean="0">
                <a:solidFill>
                  <a:schemeClr val="tx1"/>
                </a:solidFill>
                <a:latin typeface="Arial" charset="0"/>
                <a:ea typeface="ヒラギノ角ゴ Pro W3" charset="0"/>
                <a:cs typeface="Arial" charset="0"/>
                <a:sym typeface="Arial" charset="0"/>
              </a:defRPr>
            </a:lvl1pPr>
            <a:lvl2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5pPr>
          </a:lstStyle>
          <a:p>
            <a:pPr lvl="0"/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9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B26A019-99CE-4242-8F2A-19F11DCAC218}" type="datetimeFigureOut">
              <a:rPr lang="en-IE" smtClean="0">
                <a:solidFill>
                  <a:srgbClr val="000000"/>
                </a:solidFill>
              </a:rPr>
              <a:pPr defTabSz="457200"/>
              <a:t>24/07/2017</a:t>
            </a:fld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A3B463B-7031-486F-B335-EAA796D478E3}" type="slidenum">
              <a:rPr lang="en-IE" smtClean="0">
                <a:solidFill>
                  <a:srgbClr val="000000"/>
                </a:solidFill>
              </a:rPr>
              <a:pPr defTabSz="457200"/>
              <a:t>‹#›</a:t>
            </a:fld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7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27610" y="847197"/>
            <a:ext cx="10163113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10163112" cy="40007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2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150" y="6087835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End of Life Tyres</a:t>
            </a:r>
            <a:endParaRPr lang="en-US" b="1" i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FFFFFF"/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7610" y="1800086"/>
            <a:ext cx="8749551" cy="34988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27610" y="858240"/>
            <a:ext cx="8749551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End of Life Tyres</a:t>
            </a:r>
            <a:endParaRPr lang="en-US" b="1" i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FFFFFF"/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027610" y="1800086"/>
            <a:ext cx="8720101" cy="34988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027610" y="847197"/>
            <a:ext cx="8720101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bg2"/>
                </a:solidFill>
                <a:latin typeface="Cambria" panose="02040503050406030204" pitchFamily="18" charset="0"/>
              </a:rPr>
              <a:t>End of Life Tyres</a:t>
            </a:r>
            <a:endParaRPr lang="en-US" b="1" i="1" dirty="0">
              <a:solidFill>
                <a:schemeClr val="bg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046547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None/>
              <a:defRPr/>
            </a:lvl1pPr>
          </a:lstStyle>
          <a:p>
            <a:endParaRPr lang="en-I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523935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636359" y="847197"/>
            <a:ext cx="4611616" cy="4942593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5239357" cy="40007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3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854159" y="227543"/>
            <a:ext cx="8020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defTabSz="457200">
              <a:defRPr/>
            </a:pPr>
            <a:fld id="{E0A351C8-4C2E-B747-B5B9-F4BD3B1F4D33}" type="slidenum">
              <a:rPr lang="en-US" sz="1200">
                <a:solidFill>
                  <a:srgbClr val="000000">
                    <a:tint val="75000"/>
                  </a:srgbClr>
                </a:solidFill>
              </a:rPr>
              <a:pPr algn="r" defTabSz="457200">
                <a:defRPr/>
              </a:pPr>
              <a:t>‹#›</a:t>
            </a:fld>
            <a:endParaRPr lang="en-US" sz="1200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636359" y="847197"/>
            <a:ext cx="4631492" cy="2409472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636359" y="3363656"/>
            <a:ext cx="4631492" cy="2409472"/>
          </a:xfrm>
          <a:prstGeom prst="rect">
            <a:avLst/>
          </a:prstGeom>
        </p:spPr>
        <p:txBody>
          <a:bodyPr lIns="64283" tIns="32141" rIns="64283" bIns="32141">
            <a:normAutofit/>
          </a:bodyPr>
          <a:lstStyle>
            <a:lvl1pPr>
              <a:buNone/>
              <a:defRPr sz="1600"/>
            </a:lvl1pPr>
          </a:lstStyle>
          <a:p>
            <a:endParaRPr lang="en-IE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7611" y="1800086"/>
            <a:ext cx="5239357" cy="4000746"/>
          </a:xfrm>
          <a:prstGeom prst="rect">
            <a:avLst/>
          </a:prstGeom>
        </p:spPr>
        <p:txBody>
          <a:bodyPr lIns="64283" tIns="32141" rIns="64283" bIns="32141"/>
          <a:lstStyle>
            <a:lvl1pPr>
              <a:buSzPct val="140000"/>
              <a:buFontTx/>
              <a:buBlip>
                <a:blip r:embed="rId3"/>
              </a:buBlip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27611" y="847197"/>
            <a:ext cx="5239357" cy="941847"/>
          </a:xfrm>
        </p:spPr>
        <p:txBody>
          <a:bodyPr anchor="t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" y="6079671"/>
            <a:ext cx="3270422" cy="640172"/>
          </a:xfrm>
          <a:prstGeom prst="rect">
            <a:avLst/>
          </a:prstGeom>
          <a:solidFill>
            <a:srgbClr val="00B16B"/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581" y="847469"/>
            <a:ext cx="9250836" cy="930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ga-IE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24581" y="1788715"/>
            <a:ext cx="9250836" cy="386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 Fourth level</a:t>
            </a:r>
          </a:p>
          <a:p>
            <a:pPr lvl="4"/>
            <a:r>
              <a:rPr lang="ga-IE" dirty="0" smtClean="0"/>
              <a:t> Fifth level</a:t>
            </a:r>
          </a:p>
          <a:p>
            <a:pPr lvl="5"/>
            <a:r>
              <a:rPr lang="ga-IE" dirty="0" smtClean="0"/>
              <a:t> Ccdcdcdcdght</a:t>
            </a:r>
          </a:p>
          <a:p>
            <a:pPr lvl="6"/>
            <a:r>
              <a:rPr lang="ga-IE" dirty="0" smtClean="0"/>
              <a:t> zfadfvbgbafva</a:t>
            </a:r>
            <a:endParaRPr lang="en-US" dirty="0"/>
          </a:p>
        </p:txBody>
      </p:sp>
      <p:pic>
        <p:nvPicPr>
          <p:cNvPr id="4" name="Picture 3"/>
          <p:cNvPicPr/>
          <p:nvPr userDrawn="1"/>
        </p:nvPicPr>
        <p:blipFill>
          <a:blip r:embed="rId21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99" r:id="rId18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Tx/>
        <a:buBlip>
          <a:blip r:embed="rId22"/>
        </a:buBlip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266700" indent="0" algn="l" defTabSz="457200" rtl="0" eaLnBrk="1" latinLnBrk="0" hangingPunct="1">
        <a:spcBef>
          <a:spcPct val="20000"/>
        </a:spcBef>
        <a:buSzPct val="100000"/>
        <a:buFontTx/>
        <a:buBlip>
          <a:blip r:embed="rId23"/>
        </a:buBlip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447675" indent="0" algn="l" defTabSz="457200" rtl="0" eaLnBrk="1" latinLnBrk="0" hangingPunct="1">
        <a:spcBef>
          <a:spcPct val="20000"/>
        </a:spcBef>
        <a:buSzPct val="100000"/>
        <a:buFontTx/>
        <a:buBlip>
          <a:blip r:embed="rId24"/>
        </a:buBlip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630238" indent="0" algn="l" defTabSz="457200" rtl="0" eaLnBrk="1" latinLnBrk="0" hangingPunct="1">
        <a:spcBef>
          <a:spcPct val="20000"/>
        </a:spcBef>
        <a:buSzPct val="100000"/>
        <a:buFontTx/>
        <a:buBlip>
          <a:blip r:embed="rId25"/>
        </a:buBlip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981075" indent="0" algn="l" defTabSz="457200" rtl="0" eaLnBrk="1" latinLnBrk="0" hangingPunct="1">
        <a:spcBef>
          <a:spcPct val="20000"/>
        </a:spcBef>
        <a:buSzPct val="100000"/>
        <a:buFontTx/>
        <a:buBlip>
          <a:blip r:embed="rId26"/>
        </a:buBlip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1258888" indent="0" algn="l" defTabSz="457200" rtl="0" eaLnBrk="1" latinLnBrk="0" hangingPunct="1">
        <a:spcBef>
          <a:spcPct val="20000"/>
        </a:spcBef>
        <a:buSzPct val="100000"/>
        <a:buFontTx/>
        <a:buBlip>
          <a:blip r:embed="rId2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520825" indent="4763" algn="l" defTabSz="457200" rtl="0" eaLnBrk="1" latinLnBrk="0" hangingPunct="1">
        <a:spcBef>
          <a:spcPct val="20000"/>
        </a:spcBef>
        <a:buSzPct val="100000"/>
        <a:buFontTx/>
        <a:buBlip>
          <a:blip r:embed="rId28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repakelt.i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repakelt.i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@repakelt.i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75324" y="4407287"/>
            <a:ext cx="10471794" cy="1165081"/>
          </a:xfrm>
        </p:spPr>
        <p:txBody>
          <a:bodyPr/>
          <a:lstStyle/>
          <a:p>
            <a:pPr algn="ctr"/>
            <a:r>
              <a:rPr lang="en-IE" sz="2400" b="1" dirty="0"/>
              <a:t>Repak ELT </a:t>
            </a:r>
            <a:r>
              <a:rPr lang="en-IE" sz="2400" b="1" dirty="0" smtClean="0"/>
              <a:t>Road Show July 2017</a:t>
            </a:r>
          </a:p>
          <a:p>
            <a:pPr algn="ctr"/>
            <a:endParaRPr lang="en-IE" sz="2400" dirty="0" smtClean="0"/>
          </a:p>
          <a:p>
            <a:pPr algn="ctr"/>
            <a:r>
              <a:rPr lang="en-IE" sz="2400" dirty="0" smtClean="0"/>
              <a:t> </a:t>
            </a:r>
          </a:p>
          <a:p>
            <a:pPr algn="ctr"/>
            <a:r>
              <a:rPr lang="en-IE" sz="2400" dirty="0" smtClean="0"/>
              <a:t/>
            </a:r>
            <a:br>
              <a:rPr lang="en-IE" sz="2400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2" name="Picture 1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5878922"/>
            <a:ext cx="3876675" cy="857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Retailer Legal Compliance Obligations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941811"/>
            <a:ext cx="9827740" cy="5244807"/>
          </a:xfrm>
        </p:spPr>
        <p:txBody>
          <a:bodyPr>
            <a:normAutofit lnSpcReduction="10000"/>
          </a:bodyPr>
          <a:lstStyle/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Become a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member</a:t>
            </a:r>
            <a:r>
              <a:rPr lang="en-GB" b="1" dirty="0" smtClean="0">
                <a:latin typeface="Calibri" panose="020F0502020204030204" pitchFamily="34" charset="0"/>
              </a:rPr>
              <a:t> of the ELT compliance scheme - Repak ELT - and display </a:t>
            </a:r>
            <a:r>
              <a:rPr lang="en-GB" b="1" dirty="0">
                <a:latin typeface="Calibri" panose="020F0502020204030204" pitchFamily="34" charset="0"/>
              </a:rPr>
              <a:t>Membership Certificate </a:t>
            </a:r>
            <a:r>
              <a:rPr lang="en-GB" b="1" dirty="0" smtClean="0">
                <a:latin typeface="Calibri" panose="020F0502020204030204" pitchFamily="34" charset="0"/>
              </a:rPr>
              <a:t>on </a:t>
            </a:r>
            <a:r>
              <a:rPr lang="en-GB" b="1" dirty="0">
                <a:latin typeface="Calibri" panose="020F0502020204030204" pitchFamily="34" charset="0"/>
              </a:rPr>
              <a:t>premises</a:t>
            </a:r>
            <a:r>
              <a:rPr lang="en-GB" b="1" dirty="0" smtClean="0">
                <a:latin typeface="Calibri" panose="020F0502020204030204" pitchFamily="34" charset="0"/>
              </a:rPr>
              <a:t>.</a:t>
            </a: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Purchase</a:t>
            </a:r>
            <a:r>
              <a:rPr lang="en-GB" b="1" dirty="0">
                <a:latin typeface="Calibri" panose="020F0502020204030204" pitchFamily="34" charset="0"/>
              </a:rPr>
              <a:t> tyres only from registered </a:t>
            </a:r>
            <a:r>
              <a:rPr lang="en-GB" b="1" dirty="0" smtClean="0">
                <a:latin typeface="Calibri" panose="020F0502020204030204" pitchFamily="34" charset="0"/>
              </a:rPr>
              <a:t>suppliers.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Charge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the </a:t>
            </a:r>
            <a:r>
              <a:rPr lang="en-GB" b="1" dirty="0" err="1">
                <a:solidFill>
                  <a:srgbClr val="FF0000"/>
                </a:solidFill>
                <a:latin typeface="Calibri" panose="020F0502020204030204" pitchFamily="34" charset="0"/>
              </a:rPr>
              <a:t>vEMC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GB" b="1" dirty="0">
                <a:latin typeface="Calibri" panose="020F0502020204030204" pitchFamily="34" charset="0"/>
              </a:rPr>
              <a:t>on all tyres sold (separate line item on invoice).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Report data </a:t>
            </a:r>
            <a:r>
              <a:rPr lang="en-GB" b="1" dirty="0">
                <a:latin typeface="Calibri" panose="020F0502020204030204" pitchFamily="34" charset="0"/>
              </a:rPr>
              <a:t>to Repak ELT by the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15th </a:t>
            </a:r>
            <a:r>
              <a:rPr lang="en-GB" b="1" dirty="0" smtClean="0">
                <a:latin typeface="Calibri" panose="020F0502020204030204" pitchFamily="34" charset="0"/>
              </a:rPr>
              <a:t>of each month to avail of free collection.</a:t>
            </a: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Only give waste tyres to an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authorised </a:t>
            </a:r>
            <a:r>
              <a:rPr lang="en-GB" b="1" dirty="0">
                <a:latin typeface="Calibri" panose="020F0502020204030204" pitchFamily="34" charset="0"/>
              </a:rPr>
              <a:t>Repak </a:t>
            </a:r>
            <a:r>
              <a:rPr lang="en-GB" b="1" dirty="0" smtClean="0">
                <a:latin typeface="Calibri" panose="020F0502020204030204" pitchFamily="34" charset="0"/>
              </a:rPr>
              <a:t>ELT </a:t>
            </a: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waste collector</a:t>
            </a:r>
            <a:r>
              <a:rPr lang="en-GB" b="1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</a:rPr>
              <a:t>Advise customers </a:t>
            </a:r>
            <a:r>
              <a:rPr lang="en-GB" b="1" dirty="0" smtClean="0">
                <a:latin typeface="Calibri" panose="020F0502020204030204" pitchFamily="34" charset="0"/>
              </a:rPr>
              <a:t>who retain their own waste tyres to dispose of them in an environmentally sound manner.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Abide by Repak ELT Member </a:t>
            </a:r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Scheme Rules</a:t>
            </a:r>
            <a:r>
              <a:rPr lang="en-GB" b="1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79" y="247587"/>
            <a:ext cx="9389539" cy="515820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Visible Environmental Management Costs (vEMC) Fees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13417"/>
              </p:ext>
            </p:extLst>
          </p:nvPr>
        </p:nvGraphicFramePr>
        <p:xfrm>
          <a:off x="2544978" y="1938477"/>
          <a:ext cx="5721739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26881"/>
                <a:gridCol w="1794858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Category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vEMC (ex VAT)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Passenger Car / 4x4 / Van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€2.80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Motorcycle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€1.50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Truck</a:t>
                      </a:r>
                      <a:r>
                        <a:rPr lang="en-IE" baseline="0" dirty="0" smtClean="0"/>
                        <a:t> / Bus – Light Commercial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mtClean="0"/>
                        <a:t>€6.70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Truck</a:t>
                      </a:r>
                      <a:r>
                        <a:rPr lang="en-IE" baseline="0" dirty="0" smtClean="0"/>
                        <a:t> / Bus – Heavy Commercial</a:t>
                      </a:r>
                      <a:endParaRPr lang="en-I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mtClean="0"/>
                        <a:t>€11.00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Agricultural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€0.00*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Construction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€0.00*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Industrial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€0.00*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15878" y="5097808"/>
            <a:ext cx="919882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dirty="0" smtClean="0"/>
              <a:t>Minister to confirm vEMC outlook for Agri / Construction / </a:t>
            </a:r>
            <a:r>
              <a:rPr lang="en-IE" smtClean="0"/>
              <a:t>Industrial.</a:t>
            </a:r>
            <a:endParaRPr lang="en-I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2307" y="822536"/>
            <a:ext cx="969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err="1" smtClean="0"/>
              <a:t>vEMC</a:t>
            </a:r>
            <a:r>
              <a:rPr lang="en-IE" dirty="0" smtClean="0"/>
              <a:t> finances the cost of managing waste tyres in an environmentally sound manner</a:t>
            </a:r>
          </a:p>
          <a:p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Cost neutral for industry as consumer pays the </a:t>
            </a:r>
            <a:r>
              <a:rPr lang="en-IE" dirty="0" err="1" smtClean="0"/>
              <a:t>vEMC</a:t>
            </a:r>
            <a:r>
              <a:rPr lang="en-IE" dirty="0" smtClean="0"/>
              <a:t> at point of purchase.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46" y="157168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vEMCs to be displayed on Invoices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5401962" y="1225854"/>
            <a:ext cx="5852160" cy="4058800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IE" sz="2000" b="1" i="1"/>
              <a:t>Financing the cost of managing tyres in an environmentally sound </a:t>
            </a:r>
            <a:r>
              <a:rPr lang="en-IE" sz="2000" b="1" i="1" smtClean="0"/>
              <a:t>manner</a:t>
            </a:r>
          </a:p>
          <a:p>
            <a:endParaRPr lang="en-IE" sz="2000" b="1"/>
          </a:p>
          <a:p>
            <a:r>
              <a:rPr lang="en-IE" sz="2000" i="1"/>
              <a:t>42. (1) On and from the commencement of these </a:t>
            </a:r>
            <a:r>
              <a:rPr lang="en-IE" sz="2000" i="1" smtClean="0"/>
              <a:t>Regulations (from October 1</a:t>
            </a:r>
            <a:r>
              <a:rPr lang="en-IE" sz="2000" i="1" baseline="30000" smtClean="0"/>
              <a:t>st</a:t>
            </a:r>
            <a:r>
              <a:rPr lang="en-IE" sz="2000" i="1" smtClean="0"/>
              <a:t> 2017), </a:t>
            </a:r>
            <a:r>
              <a:rPr lang="en-IE" sz="2000" i="1"/>
              <a:t>producers shall </a:t>
            </a:r>
            <a:r>
              <a:rPr lang="en-IE" sz="2000" b="1" i="1">
                <a:solidFill>
                  <a:srgbClr val="FF0000"/>
                </a:solidFill>
              </a:rPr>
              <a:t>impose an environmental management cost for all tyres placed by them on the market</a:t>
            </a:r>
            <a:r>
              <a:rPr lang="en-IE" sz="2000" i="1"/>
              <a:t> in the State</a:t>
            </a:r>
            <a:r>
              <a:rPr lang="en-IE" sz="2000" i="1" smtClean="0"/>
              <a:t>.</a:t>
            </a:r>
          </a:p>
          <a:p>
            <a:endParaRPr lang="en-IE" sz="2000" i="1"/>
          </a:p>
          <a:p>
            <a:r>
              <a:rPr lang="en-IE" sz="2000" i="1" smtClean="0"/>
              <a:t>(</a:t>
            </a:r>
            <a:r>
              <a:rPr lang="en-IE" sz="2000" i="1"/>
              <a:t>2) Where a cost under paragraph (1) is imposed </a:t>
            </a:r>
            <a:r>
              <a:rPr lang="en-IE" sz="2000" b="1" i="1">
                <a:solidFill>
                  <a:srgbClr val="FF0000"/>
                </a:solidFill>
              </a:rPr>
              <a:t>that cost shall be itemised as a separate line item on any invoice, receipt, credit note, dispatch and delivery docket containing the retail price of a tyre issued to his or her customer</a:t>
            </a:r>
            <a:r>
              <a:rPr lang="en-IE" sz="2000" i="1"/>
              <a:t>.</a:t>
            </a:r>
          </a:p>
          <a:p>
            <a:endParaRPr lang="en-IE" sz="2000" b="1" i="1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315" y="562626"/>
            <a:ext cx="4152489" cy="54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746" y="157168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vEMCs to be displayed on Invoices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t="73625"/>
          <a:stretch/>
        </p:blipFill>
        <p:spPr>
          <a:xfrm>
            <a:off x="804862" y="1558260"/>
            <a:ext cx="10094841" cy="348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err="1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vEMCs</a:t>
            </a: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 to be displayed on Receipts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0320" y="798367"/>
            <a:ext cx="6817572" cy="5235736"/>
            <a:chOff x="2560320" y="798367"/>
            <a:chExt cx="6817572" cy="52357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675" y="798367"/>
              <a:ext cx="6583217" cy="5235736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2560320" y="2897877"/>
              <a:ext cx="6776185" cy="7960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5746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506" y="193934"/>
            <a:ext cx="8585756" cy="930202"/>
          </a:xfrm>
        </p:spPr>
        <p:txBody>
          <a:bodyPr>
            <a:noAutofit/>
          </a:bodyPr>
          <a:lstStyle/>
          <a:p>
            <a:pPr algn="ctr"/>
            <a:r>
              <a:rPr lang="en-IE" b="1" dirty="0" smtClean="0">
                <a:latin typeface="Calibri" panose="020F0502020204030204" pitchFamily="34" charset="0"/>
              </a:rPr>
              <a:t>Repak </a:t>
            </a:r>
            <a:r>
              <a:rPr lang="en-IE" b="1" dirty="0">
                <a:latin typeface="Calibri" panose="020F0502020204030204" pitchFamily="34" charset="0"/>
              </a:rPr>
              <a:t>ELT Registration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659035"/>
            <a:ext cx="10761784" cy="5285997"/>
          </a:xfrm>
        </p:spPr>
        <p:txBody>
          <a:bodyPr>
            <a:noAutofit/>
          </a:bodyPr>
          <a:lstStyle/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Log-on to </a:t>
            </a:r>
            <a:r>
              <a:rPr lang="en-IE" b="1" dirty="0">
                <a:latin typeface="Calibri" panose="020F0502020204030204" pitchFamily="34" charset="0"/>
                <a:hlinkClick r:id="rId2"/>
              </a:rPr>
              <a:t>www.repakelt.ie</a:t>
            </a:r>
            <a:r>
              <a:rPr lang="en-IE" b="1" dirty="0">
                <a:latin typeface="Calibri" panose="020F0502020204030204" pitchFamily="34" charset="0"/>
              </a:rPr>
              <a:t>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Click on “Join Today” at the top of the page.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Complete the Membership Application Form (4-5mins).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Once completed, click on “Send” at the bottom of the form. Your application has now been submitted to Repak ELT. 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Once fully reviewed and successfully registered with Repak ELT, your Certificate of Membership will be posted to you.</a:t>
            </a:r>
          </a:p>
          <a:p>
            <a:pPr marL="552450" lvl="1" indent="-285750" algn="just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When you receive your Certificate be sure to display it on your premises</a:t>
            </a:r>
          </a:p>
          <a:p>
            <a:pPr lvl="2" algn="just">
              <a:lnSpc>
                <a:spcPct val="150000"/>
              </a:lnSpc>
              <a:buNone/>
            </a:pPr>
            <a:endParaRPr lang="en-IE" sz="2400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GB" b="1" dirty="0"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lvl="2">
              <a:lnSpc>
                <a:spcPct val="80000"/>
              </a:lnSpc>
              <a:buNone/>
            </a:pPr>
            <a:endParaRPr lang="en-IE" sz="2400" b="1" dirty="0"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E" sz="2400" b="1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10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23582" y="380443"/>
            <a:ext cx="10090956" cy="5517663"/>
            <a:chOff x="1023582" y="380443"/>
            <a:chExt cx="10090956" cy="55176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582" y="380443"/>
              <a:ext cx="10090956" cy="5517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7847463" y="914400"/>
              <a:ext cx="1132764" cy="568411"/>
            </a:xfrm>
            <a:prstGeom prst="ellipse">
              <a:avLst/>
            </a:prstGeom>
            <a:noFill/>
            <a:ln w="38100"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56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57" y="342554"/>
            <a:ext cx="9856787" cy="5382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41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8" y="92305"/>
            <a:ext cx="11734299" cy="5916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8048367" y="5008606"/>
            <a:ext cx="939113" cy="48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2895599" y="4448433"/>
            <a:ext cx="671385" cy="3707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4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542" y="246170"/>
            <a:ext cx="8585756" cy="462957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 How to Report </a:t>
            </a:r>
            <a:r>
              <a:rPr lang="en-GB" sz="32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M</a:t>
            </a: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onthly to Repak ELT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64" y="900621"/>
            <a:ext cx="9852440" cy="5285997"/>
          </a:xfrm>
        </p:spPr>
        <p:txBody>
          <a:bodyPr>
            <a:noAutofit/>
          </a:bodyPr>
          <a:lstStyle/>
          <a:p>
            <a:pPr marL="552450" lvl="1" indent="-28575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Calibri" panose="020F0502020204030204" pitchFamily="34" charset="0"/>
              </a:rPr>
              <a:t>Report to be complete by the </a:t>
            </a:r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15</a:t>
            </a:r>
            <a:r>
              <a:rPr lang="en-GB" sz="2800" b="1" baseline="30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th</a:t>
            </a:r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 day</a:t>
            </a:r>
            <a:r>
              <a:rPr lang="en-GB" sz="2800" b="1" dirty="0" smtClean="0">
                <a:latin typeface="Calibri" panose="020F0502020204030204" pitchFamily="34" charset="0"/>
              </a:rPr>
              <a:t> of every month.</a:t>
            </a:r>
          </a:p>
          <a:p>
            <a:pPr marL="552450" lvl="1" indent="-28575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Calibri" panose="020F0502020204030204" pitchFamily="34" charset="0"/>
              </a:rPr>
              <a:t>All reporting will be </a:t>
            </a:r>
            <a:r>
              <a:rPr lang="en-GB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online.</a:t>
            </a:r>
            <a:endParaRPr lang="en-IE" sz="28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09600" lvl="1" indent="-34290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800" b="1" dirty="0" smtClean="0">
                <a:latin typeface="Calibri" panose="020F0502020204030204" pitchFamily="34" charset="0"/>
              </a:rPr>
              <a:t>Reporting will include tyres : </a:t>
            </a:r>
            <a:r>
              <a:rPr lang="en-IE" sz="28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Purchased, Sold &amp; Collected </a:t>
            </a:r>
            <a:r>
              <a:rPr lang="en-IE" sz="2800" b="1" dirty="0" smtClean="0">
                <a:latin typeface="Calibri" panose="020F0502020204030204" pitchFamily="34" charset="0"/>
              </a:rPr>
              <a:t>by category and sub-category.</a:t>
            </a:r>
          </a:p>
          <a:p>
            <a:pPr marL="609600" lvl="1" indent="-34290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First month’s </a:t>
            </a:r>
            <a:r>
              <a:rPr lang="en-IE" sz="2800" b="1" dirty="0" smtClean="0">
                <a:latin typeface="Calibri" panose="020F0502020204030204" pitchFamily="34" charset="0"/>
              </a:rPr>
              <a:t>reporting will require opening stock to be </a:t>
            </a:r>
            <a:r>
              <a:rPr lang="en-IE" sz="2800" b="1" smtClean="0">
                <a:latin typeface="Calibri" panose="020F0502020204030204" pitchFamily="34" charset="0"/>
              </a:rPr>
              <a:t>declared.</a:t>
            </a:r>
          </a:p>
          <a:p>
            <a:pPr marL="609600" lvl="1" indent="-34290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800" b="1" smtClean="0">
                <a:solidFill>
                  <a:srgbClr val="FF0000"/>
                </a:solidFill>
                <a:latin typeface="Calibri" panose="020F0502020204030204" pitchFamily="34" charset="0"/>
              </a:rPr>
              <a:t>PRL ‘Opt-in’ </a:t>
            </a:r>
            <a:r>
              <a:rPr lang="en-IE" sz="2800" b="1" smtClean="0">
                <a:latin typeface="Calibri" panose="020F0502020204030204" pitchFamily="34" charset="0"/>
              </a:rPr>
              <a:t>option – More efficient reporting!</a:t>
            </a:r>
            <a:endParaRPr lang="en-IE" sz="2800" b="1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506" y="193934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Outline of Roadshow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69" y="475288"/>
            <a:ext cx="10933723" cy="5380106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IE" b="1" dirty="0">
              <a:latin typeface="Calibri" panose="020F0502020204030204" pitchFamily="34" charset="0"/>
            </a:endParaRP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 smtClean="0">
                <a:latin typeface="Calibri" panose="020F0502020204030204" pitchFamily="34" charset="0"/>
              </a:rPr>
              <a:t>Purpose</a:t>
            </a:r>
            <a:r>
              <a:rPr lang="en-IE" dirty="0" smtClean="0">
                <a:latin typeface="Calibri" panose="020F0502020204030204" pitchFamily="34" charset="0"/>
              </a:rPr>
              <a:t>.</a:t>
            </a:r>
          </a:p>
          <a:p>
            <a:pPr marL="904875" lvl="2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dirty="0" smtClean="0">
                <a:latin typeface="Calibri" panose="020F0502020204030204" pitchFamily="34" charset="0"/>
              </a:rPr>
              <a:t> </a:t>
            </a:r>
            <a:r>
              <a:rPr lang="en-IE" sz="2200" dirty="0">
                <a:latin typeface="Calibri" panose="020F0502020204030204" pitchFamily="34" charset="0"/>
              </a:rPr>
              <a:t>To </a:t>
            </a:r>
            <a:r>
              <a:rPr lang="en-IE" sz="2200" dirty="0" smtClean="0">
                <a:latin typeface="Calibri" panose="020F0502020204030204" pitchFamily="34" charset="0"/>
              </a:rPr>
              <a:t>brief industry </a:t>
            </a:r>
            <a:r>
              <a:rPr lang="en-IE" sz="2200" dirty="0">
                <a:latin typeface="Calibri" panose="020F0502020204030204" pitchFamily="34" charset="0"/>
              </a:rPr>
              <a:t>(producers and retailers) on the main elements of the PRI scheme commencing on 1 October 2017. </a:t>
            </a:r>
            <a:endParaRPr lang="en-IE" sz="2200" dirty="0" smtClean="0">
              <a:latin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IE" sz="2200" dirty="0">
              <a:latin typeface="Calibri" panose="020F0502020204030204" pitchFamily="34" charset="0"/>
            </a:endParaRPr>
          </a:p>
          <a:p>
            <a:pPr marL="904875" lvl="2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dirty="0">
                <a:latin typeface="Calibri" panose="020F0502020204030204" pitchFamily="34" charset="0"/>
              </a:rPr>
              <a:t>To inform key tyre stakeholders on their compliance obligations, with the main focus on the legal and reporting obligations for producers and retailers</a:t>
            </a:r>
            <a:r>
              <a:rPr lang="en-IE" sz="2200" dirty="0" smtClean="0">
                <a:latin typeface="Calibri" panose="020F0502020204030204" pitchFamily="34" charset="0"/>
              </a:rPr>
              <a:t>.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IE" sz="2200" dirty="0">
              <a:latin typeface="Calibri" panose="020F0502020204030204" pitchFamily="34" charset="0"/>
            </a:endParaRPr>
          </a:p>
          <a:p>
            <a:pPr marL="904875" lvl="2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dirty="0">
                <a:latin typeface="Calibri" panose="020F0502020204030204" pitchFamily="34" charset="0"/>
              </a:rPr>
              <a:t>Advise on preparations required to ensure a smooth transition to the full PRI scheme.  in the tyre industry. </a:t>
            </a:r>
            <a:endParaRPr lang="en-IE" sz="2200" dirty="0" smtClean="0">
              <a:latin typeface="Calibri" panose="020F0502020204030204" pitchFamily="3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 smtClean="0">
                <a:latin typeface="Calibri" panose="020F0502020204030204" pitchFamily="34" charset="0"/>
              </a:rPr>
              <a:t>Format</a:t>
            </a:r>
          </a:p>
          <a:p>
            <a:pPr marL="904875" lvl="2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dirty="0">
                <a:latin typeface="Calibri" panose="020F0502020204030204" pitchFamily="34" charset="0"/>
              </a:rPr>
              <a:t>	</a:t>
            </a:r>
            <a:r>
              <a:rPr lang="en-IE" sz="2200" dirty="0">
                <a:latin typeface="Calibri" panose="020F0502020204030204" pitchFamily="34" charset="0"/>
              </a:rPr>
              <a:t>Information brief, a series of short presentations followed by questions and answers.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IE" b="1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610" y="394116"/>
            <a:ext cx="10163113" cy="4907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E" sz="3200" dirty="0" smtClean="0">
                <a:latin typeface="Calibri" panose="020F0502020204030204" pitchFamily="34" charset="0"/>
              </a:rPr>
              <a:t>Retailer – Opening Stock Declarations for 1 October 2017</a:t>
            </a:r>
            <a:endParaRPr lang="en-IE" sz="3200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89632"/>
            <a:ext cx="11020391" cy="4132012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rgbClr val="00B16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E" sz="2400" b="1" dirty="0" smtClean="0">
                <a:latin typeface="Calibri" panose="020F0502020204030204" pitchFamily="34" charset="0"/>
              </a:rPr>
              <a:t> </a:t>
            </a:r>
            <a:r>
              <a:rPr lang="en-IE" b="1" dirty="0" smtClean="0">
                <a:latin typeface="Calibri" panose="020F0502020204030204" pitchFamily="34" charset="0"/>
              </a:rPr>
              <a:t>Retailers </a:t>
            </a:r>
            <a:r>
              <a:rPr lang="en-IE" b="1" dirty="0">
                <a:latin typeface="Calibri" panose="020F0502020204030204" pitchFamily="34" charset="0"/>
              </a:rPr>
              <a:t>declare the </a:t>
            </a:r>
            <a:r>
              <a:rPr lang="en-IE" b="1">
                <a:latin typeface="Calibri" panose="020F0502020204030204" pitchFamily="34" charset="0"/>
              </a:rPr>
              <a:t>following </a:t>
            </a:r>
            <a:r>
              <a:rPr lang="en-IE" b="1" smtClean="0">
                <a:latin typeface="Calibri" panose="020F0502020204030204" pitchFamily="34" charset="0"/>
              </a:rPr>
              <a:t>on October 1st:</a:t>
            </a:r>
            <a:endParaRPr lang="en-IE" b="1" dirty="0" smtClean="0">
              <a:latin typeface="Calibri" panose="020F0502020204030204" pitchFamily="34" charset="0"/>
            </a:endParaRPr>
          </a:p>
          <a:p>
            <a:pPr marL="609600" lvl="1" indent="-342900">
              <a:buClr>
                <a:srgbClr val="00B16B"/>
              </a:buClr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Number </a:t>
            </a:r>
            <a:r>
              <a:rPr lang="en-IE" b="1" dirty="0">
                <a:latin typeface="Calibri" panose="020F0502020204030204" pitchFamily="34" charset="0"/>
              </a:rPr>
              <a:t>of units, by category, of waste tyres on </a:t>
            </a:r>
            <a:r>
              <a:rPr lang="en-IE" b="1" dirty="0" smtClean="0">
                <a:latin typeface="Calibri" panose="020F0502020204030204" pitchFamily="34" charset="0"/>
              </a:rPr>
              <a:t>site.</a:t>
            </a:r>
          </a:p>
          <a:p>
            <a:pPr marL="609600" lvl="1" indent="-342900">
              <a:buClr>
                <a:srgbClr val="00B16B"/>
              </a:buClr>
              <a:buFont typeface="Wingdings" panose="05000000000000000000" pitchFamily="2" charset="2"/>
              <a:buChar char="Ø"/>
            </a:pPr>
            <a:r>
              <a:rPr lang="en-IE" sz="2400" b="1" dirty="0" smtClean="0">
                <a:latin typeface="Calibri" panose="020F0502020204030204" pitchFamily="34" charset="0"/>
              </a:rPr>
              <a:t>Number </a:t>
            </a:r>
            <a:r>
              <a:rPr lang="en-IE" sz="2400" b="1" dirty="0">
                <a:latin typeface="Calibri" panose="020F0502020204030204" pitchFamily="34" charset="0"/>
              </a:rPr>
              <a:t>of units, by category, of new tyres in </a:t>
            </a:r>
            <a:r>
              <a:rPr lang="en-IE" sz="2400" b="1" dirty="0" smtClean="0">
                <a:latin typeface="Calibri" panose="020F0502020204030204" pitchFamily="34" charset="0"/>
              </a:rPr>
              <a:t>stock.</a:t>
            </a:r>
          </a:p>
          <a:p>
            <a:pPr lvl="1">
              <a:buClr>
                <a:srgbClr val="00B16B"/>
              </a:buClr>
              <a:buNone/>
            </a:pPr>
            <a:endParaRPr lang="en-IE" sz="2400" b="1" dirty="0" smtClean="0">
              <a:latin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00B16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Retailers to run down their stock of waste tyres in advance of scheme launch, as they will have to pay €2.80 (+VAT) after the launch date. </a:t>
            </a:r>
          </a:p>
          <a:p>
            <a:pPr>
              <a:spcBef>
                <a:spcPts val="1200"/>
              </a:spcBef>
              <a:buClr>
                <a:srgbClr val="00B16B"/>
              </a:buClr>
              <a:buSzPct val="100000"/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Clr>
                <a:srgbClr val="00B16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 </a:t>
            </a:r>
            <a:r>
              <a:rPr lang="en-IE" b="1" smtClean="0">
                <a:latin typeface="Calibri" panose="020F0502020204030204" pitchFamily="34" charset="0"/>
              </a:rPr>
              <a:t>Retailers must use </a:t>
            </a:r>
            <a:r>
              <a:rPr lang="en-IE" b="1" dirty="0" smtClean="0">
                <a:latin typeface="Calibri" panose="020F0502020204030204" pitchFamily="34" charset="0"/>
              </a:rPr>
              <a:t>Repak ELT approved waste collectors.</a:t>
            </a:r>
            <a:endParaRPr lang="en-IE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19794" y="0"/>
            <a:ext cx="8585756" cy="930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IE" sz="3200" dirty="0" smtClean="0">
                <a:latin typeface="Calibri" panose="020F0502020204030204" pitchFamily="34" charset="0"/>
              </a:rPr>
              <a:t>Repak ELT Retailer Reporting Process</a:t>
            </a:r>
            <a:endParaRPr lang="en-IE" sz="32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2" y="609600"/>
            <a:ext cx="10913772" cy="5376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/>
          <p:cNvSpPr/>
          <p:nvPr/>
        </p:nvSpPr>
        <p:spPr>
          <a:xfrm>
            <a:off x="4296229" y="5354683"/>
            <a:ext cx="3526971" cy="631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304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6813" y="296037"/>
            <a:ext cx="8661726" cy="5145580"/>
            <a:chOff x="1476813" y="296037"/>
            <a:chExt cx="8661726" cy="51455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813" y="296037"/>
              <a:ext cx="8661726" cy="5145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Oval 2"/>
            <p:cNvSpPr/>
            <p:nvPr/>
          </p:nvSpPr>
          <p:spPr>
            <a:xfrm>
              <a:off x="2166643" y="2564027"/>
              <a:ext cx="7323346" cy="7311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5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43667" y="210905"/>
            <a:ext cx="9919419" cy="5767564"/>
            <a:chOff x="1343667" y="181877"/>
            <a:chExt cx="9340809" cy="576756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667" y="181877"/>
              <a:ext cx="9176051" cy="57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val 3"/>
            <p:cNvSpPr/>
            <p:nvPr/>
          </p:nvSpPr>
          <p:spPr>
            <a:xfrm>
              <a:off x="1697086" y="3509705"/>
              <a:ext cx="8987390" cy="9387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5337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2591" y="14514"/>
            <a:ext cx="10168551" cy="5970643"/>
            <a:chOff x="1428363" y="241471"/>
            <a:chExt cx="8791575" cy="56007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363" y="241471"/>
              <a:ext cx="8791575" cy="5600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val 5"/>
            <p:cNvSpPr/>
            <p:nvPr/>
          </p:nvSpPr>
          <p:spPr>
            <a:xfrm>
              <a:off x="1672371" y="4094591"/>
              <a:ext cx="6301855" cy="95520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1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 descr="End of Life Tyres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236" y="6139542"/>
            <a:ext cx="3876675" cy="596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FFFF"/>
                </a:solidFill>
                <a:latin typeface="Cambria" panose="02040503050406030204" pitchFamily="18" charset="0"/>
              </a:rPr>
              <a:t>End of Life Tyres</a:t>
            </a:r>
          </a:p>
        </p:txBody>
      </p:sp>
      <p:pic>
        <p:nvPicPr>
          <p:cNvPr id="8" name="Picture 7"/>
          <p:cNvPicPr/>
          <p:nvPr/>
        </p:nvPicPr>
        <p:blipFill>
          <a:blip r:embed="rId10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7884" y="206860"/>
            <a:ext cx="4876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Collection Overview</a:t>
            </a:r>
            <a:endParaRPr lang="en-IE" sz="2900" b="1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9824" y="1060249"/>
            <a:ext cx="9852440" cy="52859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lvl="1" indent="-285750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Waste Tyre Collection is FREE only where a </a:t>
            </a:r>
            <a:r>
              <a:rPr lang="en-US" sz="2800" b="1" dirty="0" err="1">
                <a:latin typeface="Calibri" panose="020F0502020204030204" pitchFamily="34" charset="0"/>
              </a:rPr>
              <a:t>vEMC</a:t>
            </a:r>
            <a:r>
              <a:rPr lang="en-US" sz="2800" b="1" dirty="0">
                <a:latin typeface="Calibri" panose="020F0502020204030204" pitchFamily="34" charset="0"/>
              </a:rPr>
              <a:t> has been paid. </a:t>
            </a:r>
            <a:endParaRPr lang="en-US" sz="2800" b="1" dirty="0" smtClean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</a:rPr>
              <a:t>All reporting will be in electronic format and all </a:t>
            </a:r>
            <a:r>
              <a:rPr lang="en-US" sz="2800" b="1" dirty="0" err="1">
                <a:latin typeface="Calibri" panose="020F0502020204030204" pitchFamily="34" charset="0"/>
              </a:rPr>
              <a:t>tyres</a:t>
            </a:r>
            <a:r>
              <a:rPr lang="en-US" sz="2800" b="1" dirty="0">
                <a:latin typeface="Calibri" panose="020F0502020204030204" pitchFamily="34" charset="0"/>
              </a:rPr>
              <a:t> collected must be recorded in units by category and sub-category</a:t>
            </a:r>
            <a:r>
              <a:rPr lang="en-US" sz="2800" dirty="0">
                <a:latin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</a:rPr>
            </a:br>
            <a:endParaRPr lang="en-US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Waste Collector Compliance</a:t>
            </a:r>
            <a:endParaRPr lang="en-IE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941811"/>
            <a:ext cx="10144596" cy="5244807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Register through </a:t>
            </a:r>
            <a:r>
              <a:rPr lang="en-US" b="1" dirty="0" smtClean="0">
                <a:latin typeface="Calibri" panose="020F0502020204030204" pitchFamily="34" charset="0"/>
                <a:hlinkClick r:id="rId2"/>
              </a:rPr>
              <a:t>www.repakelt.ie</a:t>
            </a:r>
            <a:endParaRPr lang="en-US" b="1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Report waste collected for previous periods from </a:t>
            </a:r>
            <a:r>
              <a:rPr lang="en-US" b="1" dirty="0" smtClean="0">
                <a:latin typeface="Calibri" panose="020F0502020204030204" pitchFamily="34" charset="0"/>
              </a:rPr>
              <a:t>Retailers</a:t>
            </a:r>
            <a:endParaRPr lang="en-IE" b="1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Report destination of waste (facilities used in Ireland or abroad)</a:t>
            </a:r>
            <a:br>
              <a:rPr lang="en-US" b="1" dirty="0">
                <a:latin typeface="Calibri" panose="020F0502020204030204" pitchFamily="34" charset="0"/>
              </a:rPr>
            </a:b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Report waste </a:t>
            </a:r>
            <a:r>
              <a:rPr lang="en-US" b="1" dirty="0" err="1">
                <a:latin typeface="Calibri" panose="020F0502020204030204" pitchFamily="34" charset="0"/>
              </a:rPr>
              <a:t>tyres</a:t>
            </a:r>
            <a:r>
              <a:rPr lang="en-US" b="1" dirty="0">
                <a:latin typeface="Calibri" panose="020F0502020204030204" pitchFamily="34" charset="0"/>
              </a:rPr>
              <a:t> supplied to farmers (Farmers will register with Repak ELT through an </a:t>
            </a:r>
            <a:r>
              <a:rPr lang="en-US" b="1" dirty="0" smtClean="0">
                <a:latin typeface="Calibri" panose="020F0502020204030204" pitchFamily="34" charset="0"/>
              </a:rPr>
              <a:t>online </a:t>
            </a:r>
            <a:r>
              <a:rPr lang="en-US" b="1" dirty="0">
                <a:latin typeface="Calibri" panose="020F0502020204030204" pitchFamily="34" charset="0"/>
              </a:rPr>
              <a:t>form on </a:t>
            </a:r>
            <a:r>
              <a:rPr lang="en-US" b="1" dirty="0">
                <a:latin typeface="Calibri" panose="020F0502020204030204" pitchFamily="34" charset="0"/>
                <a:hlinkClick r:id="rId2"/>
              </a:rPr>
              <a:t>www.repakelt.ie</a:t>
            </a:r>
            <a:r>
              <a:rPr lang="en-US" b="1" dirty="0">
                <a:latin typeface="Calibri" panose="020F0502020204030204" pitchFamily="34" charset="0"/>
              </a:rPr>
              <a:t> )</a:t>
            </a:r>
            <a:br>
              <a:rPr lang="en-US" b="1" dirty="0">
                <a:latin typeface="Calibri" panose="020F0502020204030204" pitchFamily="34" charset="0"/>
              </a:rPr>
            </a:br>
            <a:endParaRPr lang="en-GB" b="1" dirty="0">
              <a:latin typeface="Calibri" panose="020F0502020204030204" pitchFamily="34" charset="0"/>
            </a:endParaRPr>
          </a:p>
          <a:p>
            <a:pPr marL="552450" lvl="1" indent="-285750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</a:rPr>
              <a:t>Supply supporting documentation (e.g. Recycling </a:t>
            </a:r>
            <a:r>
              <a:rPr lang="en-US" b="1" dirty="0" err="1">
                <a:latin typeface="Calibri" panose="020F0502020204030204" pitchFamily="34" charset="0"/>
              </a:rPr>
              <a:t>Certs,Recovery</a:t>
            </a:r>
            <a:r>
              <a:rPr lang="en-US" b="1" dirty="0">
                <a:latin typeface="Calibri" panose="020F0502020204030204" pitchFamily="34" charset="0"/>
              </a:rPr>
              <a:t> Certs, Annex VII Forms, TFS: </a:t>
            </a:r>
            <a:r>
              <a:rPr lang="en-IE" b="1" dirty="0" err="1">
                <a:latin typeface="Calibri" panose="020F0502020204030204" pitchFamily="34" charset="0"/>
              </a:rPr>
              <a:t>TransFrontier</a:t>
            </a:r>
            <a:r>
              <a:rPr lang="en-IE" b="1" dirty="0">
                <a:latin typeface="Calibri" panose="020F0502020204030204" pitchFamily="34" charset="0"/>
              </a:rPr>
              <a:t> Shipments</a:t>
            </a:r>
            <a:r>
              <a:rPr lang="en-US" b="1" dirty="0" smtClean="0">
                <a:latin typeface="Calibri" panose="020F0502020204030204" pitchFamily="34" charset="0"/>
              </a:rPr>
              <a:t>)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IE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10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27" y="106619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Data Validation/Auditing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609600"/>
            <a:ext cx="10362836" cy="5521369"/>
          </a:xfrm>
        </p:spPr>
        <p:txBody>
          <a:bodyPr>
            <a:normAutofit/>
          </a:bodyPr>
          <a:lstStyle/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Data Validation / Reconciliation:</a:t>
            </a:r>
            <a:endParaRPr lang="en-IE" b="1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>
                <a:latin typeface="Calibri" panose="020F0502020204030204" pitchFamily="34" charset="0"/>
              </a:rPr>
              <a:t>Producer tyres </a:t>
            </a:r>
            <a:r>
              <a:rPr lang="en-IE" sz="2200" b="1" dirty="0" smtClean="0">
                <a:latin typeface="Calibri" panose="020F0502020204030204" pitchFamily="34" charset="0"/>
              </a:rPr>
              <a:t>versus tyres </a:t>
            </a:r>
            <a:r>
              <a:rPr lang="en-IE" sz="2200" b="1" dirty="0">
                <a:latin typeface="Calibri" panose="020F0502020204030204" pitchFamily="34" charset="0"/>
              </a:rPr>
              <a:t>purchased by </a:t>
            </a:r>
            <a:r>
              <a:rPr lang="en-IE" sz="2200" b="1" dirty="0" smtClean="0">
                <a:latin typeface="Calibri" panose="020F0502020204030204" pitchFamily="34" charset="0"/>
              </a:rPr>
              <a:t>retailers</a:t>
            </a: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Retailer sales (B to B)</a:t>
            </a:r>
          </a:p>
          <a:p>
            <a:pPr lvl="2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>
                <a:latin typeface="Calibri" panose="020F0502020204030204" pitchFamily="34" charset="0"/>
              </a:rPr>
              <a:t>Retailer waste tyres </a:t>
            </a:r>
            <a:r>
              <a:rPr lang="en-IE" sz="2200" b="1" dirty="0" smtClean="0">
                <a:latin typeface="Calibri" panose="020F0502020204030204" pitchFamily="34" charset="0"/>
              </a:rPr>
              <a:t>versus </a:t>
            </a:r>
            <a:r>
              <a:rPr lang="en-IE" sz="2200" b="1" dirty="0">
                <a:latin typeface="Calibri" panose="020F0502020204030204" pitchFamily="34" charset="0"/>
              </a:rPr>
              <a:t>waste tyres collected by </a:t>
            </a:r>
            <a:r>
              <a:rPr lang="en-IE" sz="2200" b="1" dirty="0" smtClean="0">
                <a:latin typeface="Calibri" panose="020F0502020204030204" pitchFamily="34" charset="0"/>
              </a:rPr>
              <a:t>collectors</a:t>
            </a:r>
          </a:p>
          <a:p>
            <a:pPr lvl="2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Collector end of life  documentation</a:t>
            </a:r>
            <a:endParaRPr lang="en-IE" sz="2200" b="1" dirty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Auditing:</a:t>
            </a:r>
            <a:endParaRPr lang="en-IE" b="1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Retailer audit programme</a:t>
            </a:r>
          </a:p>
          <a:p>
            <a:pPr lvl="2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z="2200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sz="2200" b="1" dirty="0" smtClean="0">
                <a:latin typeface="Calibri" panose="020F0502020204030204" pitchFamily="34" charset="0"/>
              </a:rPr>
              <a:t>Collector audit programme</a:t>
            </a: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sz="2200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Summary 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941811"/>
            <a:ext cx="10144596" cy="5244807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</a:rPr>
              <a:t>Solution to an environmental problem; </a:t>
            </a:r>
            <a:r>
              <a:rPr lang="en-IE" b="1" dirty="0">
                <a:latin typeface="Calibri" panose="020F0502020204030204" pitchFamily="34" charset="0"/>
              </a:rPr>
              <a:t>waste tyres </a:t>
            </a:r>
            <a:r>
              <a:rPr lang="en-IE" b="1" dirty="0" smtClean="0">
                <a:latin typeface="Calibri" panose="020F0502020204030204" pitchFamily="34" charset="0"/>
              </a:rPr>
              <a:t>to be managed in </a:t>
            </a:r>
            <a:r>
              <a:rPr lang="en-IE" b="1" dirty="0">
                <a:latin typeface="Calibri" panose="020F0502020204030204" pitchFamily="34" charset="0"/>
              </a:rPr>
              <a:t>an environmentally friendly manner</a:t>
            </a:r>
            <a:r>
              <a:rPr lang="en-IE" b="1" dirty="0" smtClean="0">
                <a:latin typeface="Calibri" panose="020F0502020204030204" pitchFamily="34" charset="0"/>
              </a:rPr>
              <a:t>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 smtClean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Opportunity for economic operators to participate in the scheme; fair and equitable scheme, sharing burden.</a:t>
            </a: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Free </a:t>
            </a:r>
            <a:r>
              <a:rPr lang="en-GB" b="1" dirty="0">
                <a:latin typeface="Calibri" panose="020F0502020204030204" pitchFamily="34" charset="0"/>
              </a:rPr>
              <a:t>collections of waste tyres where an applicable </a:t>
            </a:r>
            <a:r>
              <a:rPr lang="en-GB" b="1" dirty="0" err="1">
                <a:latin typeface="Calibri" panose="020F0502020204030204" pitchFamily="34" charset="0"/>
              </a:rPr>
              <a:t>vEMC</a:t>
            </a:r>
            <a:r>
              <a:rPr lang="en-GB" b="1" dirty="0">
                <a:latin typeface="Calibri" panose="020F0502020204030204" pitchFamily="34" charset="0"/>
              </a:rPr>
              <a:t> has been paid.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</a:rPr>
              <a:t>Effective enforcement, minimise unfair competition, no hiding place for non compliant operators.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Growth and employment opportunities for compliant industry.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GB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>
                <a:latin typeface="Calibri" panose="020F0502020204030204" pitchFamily="34" charset="0"/>
              </a:rPr>
              <a:t>Clean, positive image for industry.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164" y="333266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Next Steps…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07" y="941811"/>
            <a:ext cx="10144596" cy="5055335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dirty="0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r>
              <a:rPr lang="en-IE" b="1" smtClean="0">
                <a:latin typeface="Calibri" panose="020F0502020204030204" pitchFamily="34" charset="0"/>
              </a:rPr>
              <a:t>Now:</a:t>
            </a: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Register with Repak ELT (and PRL if a Producer) immediately.</a:t>
            </a: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Report data to Repak ELT.</a:t>
            </a: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Minimise your waste tyres on site.</a:t>
            </a:r>
            <a:endParaRPr lang="en-IE" b="1" dirty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smtClean="0"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r>
              <a:rPr lang="en-IE" b="1">
                <a:latin typeface="Calibri" panose="020F0502020204030204" pitchFamily="34" charset="0"/>
              </a:rPr>
              <a:t>By October 1st:</a:t>
            </a: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solidFill>
                  <a:srgbClr val="000000"/>
                </a:solidFill>
                <a:latin typeface="Calibri" panose="020F0502020204030204" pitchFamily="34" charset="0"/>
              </a:rPr>
              <a:t>Declare opening stock to Repak ELT for:</a:t>
            </a: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solidFill>
                  <a:srgbClr val="000000"/>
                </a:solidFill>
                <a:latin typeface="Calibri" panose="020F0502020204030204" pitchFamily="34" charset="0"/>
              </a:rPr>
              <a:t>New Tyres in stock</a:t>
            </a:r>
          </a:p>
          <a:p>
            <a:pPr marL="733425" lvl="2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solidFill>
                  <a:srgbClr val="000000"/>
                </a:solidFill>
                <a:latin typeface="Calibri" panose="020F0502020204030204" pitchFamily="34" charset="0"/>
              </a:rPr>
              <a:t>Waste Tyres on site</a:t>
            </a: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endParaRPr lang="en-IE" b="1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>
              <a:lnSpc>
                <a:spcPct val="80000"/>
              </a:lnSpc>
              <a:buClr>
                <a:srgbClr val="00B050"/>
              </a:buClr>
              <a:buNone/>
            </a:pPr>
            <a:r>
              <a:rPr lang="en-IE" b="1" smtClean="0">
                <a:solidFill>
                  <a:srgbClr val="000000"/>
                </a:solidFill>
                <a:latin typeface="Calibri" panose="020F0502020204030204" pitchFamily="34" charset="0"/>
              </a:rPr>
              <a:t>By 15</a:t>
            </a:r>
            <a:r>
              <a:rPr lang="en-IE" b="1" baseline="30000" smtClean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IE" b="1" smtClean="0">
                <a:solidFill>
                  <a:srgbClr val="000000"/>
                </a:solidFill>
                <a:latin typeface="Calibri" panose="020F0502020204030204" pitchFamily="34" charset="0"/>
              </a:rPr>
              <a:t> of each month:</a:t>
            </a:r>
            <a:endParaRPr lang="en-IE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smtClean="0">
                <a:latin typeface="Calibri" panose="020F0502020204030204" pitchFamily="34" charset="0"/>
              </a:rPr>
              <a:t>Report Retailer data to Repak ELT.</a:t>
            </a:r>
            <a:endParaRPr lang="en-IE" b="1" dirty="0">
              <a:latin typeface="Calibri" panose="020F0502020204030204" pitchFamily="34" charset="0"/>
            </a:endParaRPr>
          </a:p>
          <a:p>
            <a:pPr marL="552450" lvl="1" indent="-285750"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Ø"/>
            </a:pPr>
            <a:endParaRPr lang="en-IE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5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13" y="295534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Agenda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92" y="698410"/>
            <a:ext cx="10933723" cy="5380106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IE" b="1" dirty="0">
              <a:latin typeface="Calibri" panose="020F0502020204030204" pitchFamily="3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endParaRPr lang="en-IE" b="1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61799"/>
              </p:ext>
            </p:extLst>
          </p:nvPr>
        </p:nvGraphicFramePr>
        <p:xfrm>
          <a:off x="1635211" y="937997"/>
          <a:ext cx="7424640" cy="4180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572"/>
                <a:gridCol w="4916835"/>
                <a:gridCol w="1747233"/>
              </a:tblGrid>
              <a:tr h="68491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 smtClean="0"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>
                          <a:effectLst/>
                          <a:latin typeface="Calibri" panose="020F0502020204030204" pitchFamily="34" charset="0"/>
                        </a:rPr>
                        <a:t>Lead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792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>
                          <a:effectLst/>
                          <a:latin typeface="Calibri" panose="020F0502020204030204" pitchFamily="34" charset="0"/>
                        </a:rPr>
                        <a:t>a.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dirty="0">
                          <a:effectLst/>
                          <a:latin typeface="Calibri" panose="020F0502020204030204" pitchFamily="34" charset="0"/>
                        </a:rPr>
                        <a:t>Introduction &amp; </a:t>
                      </a:r>
                      <a:r>
                        <a:rPr lang="en-IE" sz="2400" b="0" dirty="0" smtClean="0">
                          <a:effectLst/>
                          <a:latin typeface="Calibri" panose="020F0502020204030204" pitchFamily="34" charset="0"/>
                        </a:rPr>
                        <a:t>Roadshow Overview </a:t>
                      </a:r>
                      <a:r>
                        <a:rPr lang="en-IE" sz="2400" b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dirty="0">
                          <a:effectLst/>
                          <a:latin typeface="Calibri" panose="020F0502020204030204" pitchFamily="34" charset="0"/>
                        </a:rPr>
                        <a:t>Repak ELT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3969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>
                          <a:effectLst/>
                          <a:latin typeface="Calibri" panose="020F0502020204030204" pitchFamily="34" charset="0"/>
                        </a:rPr>
                        <a:t>b.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dirty="0" smtClean="0">
                          <a:effectLst/>
                          <a:latin typeface="Calibri" panose="020F0502020204030204" pitchFamily="34" charset="0"/>
                        </a:rPr>
                        <a:t>Retailer </a:t>
                      </a:r>
                      <a:r>
                        <a:rPr lang="en-IE" sz="2400" b="0" dirty="0">
                          <a:effectLst/>
                          <a:latin typeface="Calibri" panose="020F0502020204030204" pitchFamily="34" charset="0"/>
                        </a:rPr>
                        <a:t>Obligations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</a:rPr>
                        <a:t>Repak </a:t>
                      </a: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</a:rPr>
                        <a:t>ELT</a:t>
                      </a:r>
                      <a:endParaRPr lang="en-IE" sz="24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2968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>
                          <a:effectLst/>
                          <a:latin typeface="Calibri" panose="020F0502020204030204" pitchFamily="34" charset="0"/>
                        </a:rPr>
                        <a:t>c.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</a:rPr>
                        <a:t>WERLA</a:t>
                      </a:r>
                      <a:endParaRPr lang="en-IE" sz="2400" b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5999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>
                          <a:effectLst/>
                          <a:latin typeface="Calibri" panose="020F0502020204030204" pitchFamily="34" charset="0"/>
                        </a:rPr>
                        <a:t>d.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</a:rPr>
                        <a:t>Producer Obligations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PRL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189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</a:rPr>
                        <a:t>Enforcement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smtClean="0">
                          <a:effectLst/>
                          <a:latin typeface="Calibri" panose="020F0502020204030204" pitchFamily="34" charset="0"/>
                        </a:rPr>
                        <a:t>EPA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3201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1" dirty="0" smtClean="0">
                          <a:effectLst/>
                          <a:latin typeface="Calibri" panose="020F0502020204030204" pitchFamily="34" charset="0"/>
                        </a:rPr>
                        <a:t>f.</a:t>
                      </a:r>
                      <a:endParaRPr lang="en-IE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dirty="0">
                          <a:effectLst/>
                          <a:latin typeface="Calibri" panose="020F0502020204030204" pitchFamily="34" charset="0"/>
                        </a:rPr>
                        <a:t>Q &amp; A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IE" sz="2400" b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E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d of Life Ty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6" y="6139542"/>
            <a:ext cx="3876675" cy="596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91324" y="679938"/>
            <a:ext cx="62757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b="1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Contact </a:t>
            </a:r>
            <a:r>
              <a:rPr lang="en-IE" sz="3200" b="1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Details</a:t>
            </a:r>
          </a:p>
          <a:p>
            <a:pPr algn="ctr"/>
            <a:endParaRPr lang="en-IE" sz="3200" b="1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  <a:p>
            <a:pPr algn="ctr"/>
            <a:r>
              <a:rPr lang="en-IE" sz="3200" b="1" dirty="0" smtClean="0">
                <a:latin typeface="Calibri" panose="020F0502020204030204" pitchFamily="34" charset="0"/>
              </a:rPr>
              <a:t>Repak ELT(01) 4618 600</a:t>
            </a:r>
          </a:p>
          <a:p>
            <a:pPr algn="ctr"/>
            <a:endParaRPr lang="en-IE" sz="3200" b="1" dirty="0" smtClean="0">
              <a:latin typeface="Calibri" panose="020F0502020204030204" pitchFamily="34" charset="0"/>
            </a:endParaRPr>
          </a:p>
          <a:p>
            <a:pPr algn="ctr"/>
            <a:r>
              <a:rPr lang="en-IE" sz="3200" b="1" dirty="0" smtClean="0">
                <a:latin typeface="Calibri" panose="020F0502020204030204" pitchFamily="34" charset="0"/>
                <a:hlinkClick r:id="rId4"/>
              </a:rPr>
              <a:t>info@repakelt.ie</a:t>
            </a:r>
            <a:endParaRPr lang="en-IE" sz="3200" b="1" dirty="0" smtClean="0">
              <a:latin typeface="Calibri" panose="020F0502020204030204" pitchFamily="34" charset="0"/>
            </a:endParaRPr>
          </a:p>
          <a:p>
            <a:pPr algn="ctr"/>
            <a:endParaRPr lang="en-IE" sz="3200" b="1" dirty="0" smtClean="0">
              <a:latin typeface="Calibri" panose="020F0502020204030204" pitchFamily="34" charset="0"/>
            </a:endParaRPr>
          </a:p>
          <a:p>
            <a:pPr algn="ctr"/>
            <a:r>
              <a:rPr lang="en-IE" sz="3200" b="1" dirty="0" smtClean="0">
                <a:latin typeface="Calibri" panose="020F0502020204030204" pitchFamily="34" charset="0"/>
              </a:rPr>
              <a:t>www.repakelt.ie</a:t>
            </a:r>
            <a:endParaRPr lang="en-IE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983" y="193934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 Repak </a:t>
            </a:r>
            <a:r>
              <a:rPr lang="en-GB" sz="32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ELT Company Limited by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64" y="900621"/>
            <a:ext cx="9852440" cy="5285997"/>
          </a:xfrm>
        </p:spPr>
        <p:txBody>
          <a:bodyPr>
            <a:noAutofit/>
          </a:bodyPr>
          <a:lstStyle/>
          <a:p>
            <a:pPr marL="552450" lvl="1" indent="-28575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>
                <a:latin typeface="Calibri" panose="020F0502020204030204" pitchFamily="34" charset="0"/>
              </a:rPr>
              <a:t>I</a:t>
            </a:r>
            <a:r>
              <a:rPr lang="en-GB" b="1" dirty="0" smtClean="0">
                <a:latin typeface="Calibri" panose="020F0502020204030204" pitchFamily="34" charset="0"/>
              </a:rPr>
              <a:t>ncorporated in July 2015, Repak </a:t>
            </a:r>
            <a:r>
              <a:rPr lang="en-GB" b="1" dirty="0">
                <a:latin typeface="Calibri" panose="020F0502020204030204" pitchFamily="34" charset="0"/>
              </a:rPr>
              <a:t>ELT </a:t>
            </a:r>
            <a:r>
              <a:rPr lang="en-GB" b="1" dirty="0" smtClean="0">
                <a:latin typeface="Calibri" panose="020F0502020204030204" pitchFamily="34" charset="0"/>
              </a:rPr>
              <a:t>is </a:t>
            </a:r>
            <a:r>
              <a:rPr lang="en-GB" b="1" dirty="0">
                <a:latin typeface="Calibri" panose="020F0502020204030204" pitchFamily="34" charset="0"/>
              </a:rPr>
              <a:t>a not for profit </a:t>
            </a:r>
            <a:r>
              <a:rPr lang="en-GB" b="1" dirty="0" smtClean="0">
                <a:latin typeface="Calibri" panose="020F0502020204030204" pitchFamily="34" charset="0"/>
              </a:rPr>
              <a:t>producer responsibility compliance scheme.</a:t>
            </a:r>
          </a:p>
          <a:p>
            <a:pPr marL="552450" lvl="1" indent="-28575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Calibri" panose="020F0502020204030204" pitchFamily="34" charset="0"/>
              </a:rPr>
              <a:t>Repak </a:t>
            </a:r>
            <a:r>
              <a:rPr lang="en-GB" b="1">
                <a:latin typeface="Calibri" panose="020F0502020204030204" pitchFamily="34" charset="0"/>
              </a:rPr>
              <a:t>ELT </a:t>
            </a:r>
            <a:r>
              <a:rPr lang="en-GB" b="1" smtClean="0">
                <a:latin typeface="Calibri" panose="020F0502020204030204" pitchFamily="34" charset="0"/>
              </a:rPr>
              <a:t>Mission: </a:t>
            </a:r>
            <a:r>
              <a:rPr lang="en-GB" b="1" dirty="0">
                <a:latin typeface="Calibri" panose="020F0502020204030204" pitchFamily="34" charset="0"/>
              </a:rPr>
              <a:t>to provide </a:t>
            </a:r>
            <a:r>
              <a:rPr lang="en-IE" b="1" dirty="0">
                <a:latin typeface="Calibri" panose="020F0502020204030204" pitchFamily="34" charset="0"/>
              </a:rPr>
              <a:t>legal compliance for our members under the </a:t>
            </a:r>
            <a:r>
              <a:rPr lang="en-GB" b="1" dirty="0">
                <a:latin typeface="Calibri" panose="020F0502020204030204" pitchFamily="34" charset="0"/>
              </a:rPr>
              <a:t> </a:t>
            </a:r>
            <a:r>
              <a:rPr lang="en-IE" b="1" dirty="0">
                <a:latin typeface="Calibri" panose="020F0502020204030204" pitchFamily="34" charset="0"/>
              </a:rPr>
              <a:t>Waste Management (Tyres And Waste Tyres) Regulations 2017</a:t>
            </a:r>
          </a:p>
          <a:p>
            <a:pPr marL="609600" lvl="1" indent="-342900" algn="just">
              <a:lnSpc>
                <a:spcPct val="125000"/>
              </a:lnSpc>
              <a:spcBef>
                <a:spcPts val="24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IE" b="1" dirty="0" smtClean="0">
                <a:latin typeface="Calibri" panose="020F0502020204030204" pitchFamily="34" charset="0"/>
              </a:rPr>
              <a:t>Repak </a:t>
            </a:r>
            <a:r>
              <a:rPr lang="en-IE" b="1" smtClean="0">
                <a:latin typeface="Calibri" panose="020F0502020204030204" pitchFamily="34" charset="0"/>
              </a:rPr>
              <a:t>ELT focus:</a:t>
            </a:r>
            <a:endParaRPr lang="en-IE" b="1" dirty="0" smtClean="0">
              <a:latin typeface="Calibri" panose="020F0502020204030204" pitchFamily="34" charset="0"/>
            </a:endParaRPr>
          </a:p>
          <a:p>
            <a:pPr marL="733425" lvl="2" indent="-285750" algn="just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E" b="1" dirty="0" smtClean="0">
                <a:latin typeface="Calibri" panose="020F0502020204030204" pitchFamily="34" charset="0"/>
              </a:rPr>
              <a:t>to provide a cost effective solution</a:t>
            </a:r>
          </a:p>
          <a:p>
            <a:pPr marL="733425" lvl="2" indent="-28575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E" b="1" dirty="0">
                <a:latin typeface="Calibri" panose="020F0502020204030204" pitchFamily="34" charset="0"/>
              </a:rPr>
              <a:t>to </a:t>
            </a:r>
            <a:r>
              <a:rPr lang="en-IE" b="1" dirty="0" smtClean="0">
                <a:latin typeface="Calibri" panose="020F0502020204030204" pitchFamily="34" charset="0"/>
              </a:rPr>
              <a:t>deliver </a:t>
            </a:r>
            <a:r>
              <a:rPr lang="en-IE" b="1" dirty="0">
                <a:latin typeface="Calibri" panose="020F0502020204030204" pitchFamily="34" charset="0"/>
              </a:rPr>
              <a:t>responsible and </a:t>
            </a:r>
            <a:r>
              <a:rPr lang="en-IE" b="1" dirty="0" smtClean="0">
                <a:latin typeface="Calibri" panose="020F0502020204030204" pitchFamily="34" charset="0"/>
              </a:rPr>
              <a:t>environmentally-sound recovery </a:t>
            </a:r>
            <a:r>
              <a:rPr lang="en-IE" b="1" dirty="0">
                <a:latin typeface="Calibri" panose="020F0502020204030204" pitchFamily="34" charset="0"/>
              </a:rPr>
              <a:t>methods (waste hierarchy, proximity principle applied</a:t>
            </a:r>
            <a:r>
              <a:rPr lang="en-IE" b="1" dirty="0" smtClean="0">
                <a:latin typeface="Calibri" panose="020F0502020204030204" pitchFamily="34" charset="0"/>
              </a:rPr>
              <a:t>)</a:t>
            </a:r>
            <a:endParaRPr lang="en-IE" b="1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2866" y="3703248"/>
            <a:ext cx="9626837" cy="1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66700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4476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981075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258888" indent="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7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20825" indent="4763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8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endParaRPr lang="en-IE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9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491" y="193934"/>
            <a:ext cx="8456247" cy="680470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 </a:t>
            </a:r>
            <a:r>
              <a:rPr lang="en-GB" altLang="en-US" sz="32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Repak ELT Organisation Structure</a:t>
            </a:r>
            <a:r>
              <a:rPr lang="en-IE" altLang="en-US" sz="32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/>
            </a:r>
            <a:br>
              <a:rPr lang="en-IE" altLang="en-US" sz="3200" b="1" kern="1200" dirty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</a:b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0653" y="3521962"/>
            <a:ext cx="1543050" cy="6047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b="1"/>
              <a:t>Admin</a:t>
            </a:r>
            <a:r>
              <a:rPr lang="en-US" altLang="en-US" sz="1200" b="1"/>
              <a:t>, </a:t>
            </a:r>
            <a:r>
              <a:rPr lang="en-US" altLang="en-US" sz="1200" b="1" smtClean="0"/>
              <a:t>IT</a:t>
            </a:r>
            <a:r>
              <a:rPr lang="en-US" altLang="en-US" sz="1200" b="1"/>
              <a:t>, Communications</a:t>
            </a:r>
            <a:endParaRPr lang="en-US" alt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4542502" y="1811656"/>
            <a:ext cx="1560831" cy="483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 Manager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(Tony O Sullivan)</a:t>
            </a: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42178" y="3109413"/>
            <a:ext cx="6610350" cy="303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74753" y="3160620"/>
            <a:ext cx="0" cy="3754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</p:cNvCxnSpPr>
          <p:nvPr/>
        </p:nvCxnSpPr>
        <p:spPr>
          <a:xfrm>
            <a:off x="5322918" y="2295139"/>
            <a:ext cx="6996" cy="8423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97317" y="3554293"/>
            <a:ext cx="1284605" cy="480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200" b="1"/>
              <a:t>Finance</a:t>
            </a:r>
            <a:endParaRPr lang="en-US" altLang="en-US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5387697" y="3538814"/>
            <a:ext cx="2002145" cy="8145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Operations/Collections</a:t>
            </a:r>
            <a:endParaRPr lang="en-US" altLang="en-US" sz="120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Markets,</a:t>
            </a:r>
            <a:r>
              <a:rPr lang="en-US" altLang="en-US" sz="1200">
                <a:ea typeface="Times New Roman" panose="02020603050405020304" pitchFamily="18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Auditing</a:t>
            </a:r>
          </a:p>
          <a:p>
            <a:pPr lvl="0" algn="ctr" eaLnBrk="0" fontAlgn="base" hangingPunct="0">
              <a:spcAft>
                <a:spcPct val="0"/>
              </a:spcAft>
            </a:pPr>
            <a:r>
              <a:rPr lang="en-US" altLang="en-US" sz="10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(Mark Gillick) </a:t>
            </a: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98613" y="3159272"/>
            <a:ext cx="0" cy="3754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07569" y="3542861"/>
            <a:ext cx="2151008" cy="81051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Membership,</a:t>
            </a:r>
            <a:r>
              <a:rPr lang="en-US" alt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endParaRPr lang="en-US" altLang="en-US" sz="14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Enforcement, Auditing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000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US" altLang="en-US" sz="1000" b="1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Coleman)</a:t>
            </a:r>
            <a:endParaRPr lang="en-US" altLang="en-US" sz="10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14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961228" y="3120846"/>
            <a:ext cx="0" cy="3970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09378" y="3167362"/>
            <a:ext cx="0" cy="3754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2"/>
          <p:cNvSpPr txBox="1"/>
          <p:nvPr/>
        </p:nvSpPr>
        <p:spPr>
          <a:xfrm>
            <a:off x="996980" y="5211280"/>
            <a:ext cx="328930" cy="355133"/>
          </a:xfrm>
          <a:custGeom>
            <a:avLst/>
            <a:gdLst>
              <a:gd name="connsiteX0" fmla="*/ 0 w 328930"/>
              <a:gd name="connsiteY0" fmla="*/ 0 h 333702"/>
              <a:gd name="connsiteX1" fmla="*/ 328930 w 328930"/>
              <a:gd name="connsiteY1" fmla="*/ 0 h 333702"/>
              <a:gd name="connsiteX2" fmla="*/ 328930 w 328930"/>
              <a:gd name="connsiteY2" fmla="*/ 333702 h 333702"/>
              <a:gd name="connsiteX3" fmla="*/ 0 w 328930"/>
              <a:gd name="connsiteY3" fmla="*/ 333702 h 333702"/>
              <a:gd name="connsiteX4" fmla="*/ 0 w 328930"/>
              <a:gd name="connsiteY4" fmla="*/ 0 h 333702"/>
              <a:gd name="connsiteX0" fmla="*/ 0 w 328930"/>
              <a:gd name="connsiteY0" fmla="*/ 0 h 359896"/>
              <a:gd name="connsiteX1" fmla="*/ 328930 w 328930"/>
              <a:gd name="connsiteY1" fmla="*/ 0 h 359896"/>
              <a:gd name="connsiteX2" fmla="*/ 328930 w 328930"/>
              <a:gd name="connsiteY2" fmla="*/ 333702 h 359896"/>
              <a:gd name="connsiteX3" fmla="*/ 0 w 328930"/>
              <a:gd name="connsiteY3" fmla="*/ 359896 h 359896"/>
              <a:gd name="connsiteX4" fmla="*/ 0 w 328930"/>
              <a:gd name="connsiteY4" fmla="*/ 0 h 359896"/>
              <a:gd name="connsiteX0" fmla="*/ 0 w 328930"/>
              <a:gd name="connsiteY0" fmla="*/ 0 h 359896"/>
              <a:gd name="connsiteX1" fmla="*/ 328930 w 328930"/>
              <a:gd name="connsiteY1" fmla="*/ 0 h 359896"/>
              <a:gd name="connsiteX2" fmla="*/ 326548 w 328930"/>
              <a:gd name="connsiteY2" fmla="*/ 350371 h 359896"/>
              <a:gd name="connsiteX3" fmla="*/ 0 w 328930"/>
              <a:gd name="connsiteY3" fmla="*/ 359896 h 359896"/>
              <a:gd name="connsiteX4" fmla="*/ 0 w 328930"/>
              <a:gd name="connsiteY4" fmla="*/ 0 h 359896"/>
              <a:gd name="connsiteX0" fmla="*/ 0 w 328930"/>
              <a:gd name="connsiteY0" fmla="*/ 0 h 359896"/>
              <a:gd name="connsiteX1" fmla="*/ 328930 w 328930"/>
              <a:gd name="connsiteY1" fmla="*/ 0 h 359896"/>
              <a:gd name="connsiteX2" fmla="*/ 328929 w 328930"/>
              <a:gd name="connsiteY2" fmla="*/ 355133 h 359896"/>
              <a:gd name="connsiteX3" fmla="*/ 0 w 328930"/>
              <a:gd name="connsiteY3" fmla="*/ 359896 h 359896"/>
              <a:gd name="connsiteX4" fmla="*/ 0 w 328930"/>
              <a:gd name="connsiteY4" fmla="*/ 0 h 359896"/>
              <a:gd name="connsiteX0" fmla="*/ 0 w 328930"/>
              <a:gd name="connsiteY0" fmla="*/ 0 h 359896"/>
              <a:gd name="connsiteX1" fmla="*/ 328930 w 328930"/>
              <a:gd name="connsiteY1" fmla="*/ 0 h 359896"/>
              <a:gd name="connsiteX2" fmla="*/ 328929 w 328930"/>
              <a:gd name="connsiteY2" fmla="*/ 355133 h 359896"/>
              <a:gd name="connsiteX3" fmla="*/ 0 w 328930"/>
              <a:gd name="connsiteY3" fmla="*/ 359896 h 359896"/>
              <a:gd name="connsiteX4" fmla="*/ 0 w 328930"/>
              <a:gd name="connsiteY4" fmla="*/ 0 h 359896"/>
              <a:gd name="connsiteX0" fmla="*/ 0 w 328930"/>
              <a:gd name="connsiteY0" fmla="*/ 0 h 355133"/>
              <a:gd name="connsiteX1" fmla="*/ 328930 w 328930"/>
              <a:gd name="connsiteY1" fmla="*/ 0 h 355133"/>
              <a:gd name="connsiteX2" fmla="*/ 328929 w 328930"/>
              <a:gd name="connsiteY2" fmla="*/ 355133 h 355133"/>
              <a:gd name="connsiteX3" fmla="*/ 7144 w 328930"/>
              <a:gd name="connsiteY3" fmla="*/ 352752 h 355133"/>
              <a:gd name="connsiteX4" fmla="*/ 0 w 328930"/>
              <a:gd name="connsiteY4" fmla="*/ 0 h 355133"/>
              <a:gd name="connsiteX0" fmla="*/ 0 w 328930"/>
              <a:gd name="connsiteY0" fmla="*/ 0 h 355133"/>
              <a:gd name="connsiteX1" fmla="*/ 328930 w 328930"/>
              <a:gd name="connsiteY1" fmla="*/ 0 h 355133"/>
              <a:gd name="connsiteX2" fmla="*/ 328929 w 328930"/>
              <a:gd name="connsiteY2" fmla="*/ 355133 h 355133"/>
              <a:gd name="connsiteX3" fmla="*/ 0 w 328930"/>
              <a:gd name="connsiteY3" fmla="*/ 352752 h 355133"/>
              <a:gd name="connsiteX4" fmla="*/ 0 w 328930"/>
              <a:gd name="connsiteY4" fmla="*/ 0 h 3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930" h="355133">
                <a:moveTo>
                  <a:pt x="0" y="0"/>
                </a:moveTo>
                <a:lnTo>
                  <a:pt x="328930" y="0"/>
                </a:lnTo>
                <a:cubicBezTo>
                  <a:pt x="328930" y="118378"/>
                  <a:pt x="328929" y="236755"/>
                  <a:pt x="328929" y="355133"/>
                </a:cubicBezTo>
                <a:lnTo>
                  <a:pt x="0" y="352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E"/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325910" y="5211281"/>
            <a:ext cx="4000500" cy="3539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from Repak.  Shared services, service level agreement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-146239" y="3477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GB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75324" y="4407287"/>
            <a:ext cx="10471794" cy="1165081"/>
          </a:xfrm>
        </p:spPr>
        <p:txBody>
          <a:bodyPr/>
          <a:lstStyle/>
          <a:p>
            <a:pPr algn="ctr"/>
            <a:r>
              <a:rPr lang="en-IE" sz="2400" b="1" dirty="0"/>
              <a:t>Repak </a:t>
            </a:r>
            <a:r>
              <a:rPr lang="en-IE" sz="2400" b="1"/>
              <a:t>ELT </a:t>
            </a:r>
            <a:r>
              <a:rPr lang="en-IE" sz="2400" b="1" smtClean="0"/>
              <a:t>Road Show Presentation</a:t>
            </a:r>
            <a:r>
              <a:rPr lang="en-IE" sz="2400" b="1"/>
              <a:t> </a:t>
            </a:r>
            <a:r>
              <a:rPr lang="en-IE" sz="2400" b="1" smtClean="0"/>
              <a:t>- July 2017</a:t>
            </a:r>
          </a:p>
          <a:p>
            <a:pPr algn="ctr"/>
            <a:endParaRPr lang="en-IE" sz="2400" smtClean="0"/>
          </a:p>
          <a:p>
            <a:pPr algn="ctr"/>
            <a:r>
              <a:rPr lang="en-IE" sz="2400" smtClean="0"/>
              <a:t>John Coleman, </a:t>
            </a:r>
          </a:p>
          <a:p>
            <a:pPr algn="ctr"/>
            <a:r>
              <a:rPr lang="en-IE" sz="2400" smtClean="0"/>
              <a:t>Membership Manager.</a:t>
            </a:r>
            <a:r>
              <a:rPr lang="en-IE" sz="2400" dirty="0" smtClean="0"/>
              <a:t/>
            </a:r>
            <a:br>
              <a:rPr lang="en-IE" sz="2400" dirty="0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2" name="Picture 1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5878922"/>
            <a:ext cx="3876675" cy="857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506" y="193934"/>
            <a:ext cx="8585756" cy="930202"/>
          </a:xfrm>
        </p:spPr>
        <p:txBody>
          <a:bodyPr>
            <a:noAutofit/>
          </a:bodyPr>
          <a:lstStyle/>
          <a:p>
            <a:pPr marL="609600" lvl="1" indent="-609600" algn="ctr" defTabSz="457200" rtl="0">
              <a:lnSpc>
                <a:spcPct val="80000"/>
              </a:lnSpc>
              <a:spcBef>
                <a:spcPct val="0"/>
              </a:spcBef>
            </a:pPr>
            <a:r>
              <a:rPr lang="en-GB" sz="3200" b="1" kern="120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rPr>
              <a:t>Presentation Content</a:t>
            </a:r>
            <a:endParaRPr lang="en-GB" sz="3200" b="1" kern="1200" dirty="0">
              <a:solidFill>
                <a:schemeClr val="accent1"/>
              </a:solidFill>
              <a:latin typeface="Calibri" panose="020F0502020204030204" pitchFamily="34" charset="0"/>
              <a:ea typeface="+mj-ea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262" y="706562"/>
            <a:ext cx="10152183" cy="5380106"/>
          </a:xfrm>
        </p:spPr>
        <p:txBody>
          <a:bodyPr>
            <a:normAutofit/>
          </a:bodyPr>
          <a:lstStyle/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smtClean="0">
                <a:latin typeface="Calibri" panose="020F0502020204030204" pitchFamily="34" charset="0"/>
              </a:rPr>
              <a:t>Repak </a:t>
            </a:r>
            <a:r>
              <a:rPr lang="en-IE" b="1" dirty="0">
                <a:latin typeface="Calibri" panose="020F0502020204030204" pitchFamily="34" charset="0"/>
              </a:rPr>
              <a:t>ELT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ELT PRI Model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smtClean="0">
                <a:latin typeface="Calibri" panose="020F0502020204030204" pitchFamily="34" charset="0"/>
              </a:rPr>
              <a:t>Compliance </a:t>
            </a:r>
            <a:r>
              <a:rPr lang="en-IE" b="1" dirty="0">
                <a:latin typeface="Calibri" panose="020F0502020204030204" pitchFamily="34" charset="0"/>
              </a:rPr>
              <a:t>Obligations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 err="1">
                <a:latin typeface="Calibri" panose="020F0502020204030204" pitchFamily="34" charset="0"/>
              </a:rPr>
              <a:t>vEMCs</a:t>
            </a:r>
            <a:endParaRPr lang="en-IE" b="1" dirty="0">
              <a:latin typeface="Calibri" panose="020F0502020204030204" pitchFamily="34" charset="0"/>
            </a:endParaRP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Registration Process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Reporting Process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Collections Overview</a:t>
            </a: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smtClean="0">
                <a:latin typeface="Calibri" panose="020F0502020204030204" pitchFamily="34" charset="0"/>
              </a:rPr>
              <a:t>Data </a:t>
            </a:r>
            <a:r>
              <a:rPr lang="en-IE" b="1" dirty="0" smtClean="0">
                <a:latin typeface="Calibri" panose="020F0502020204030204" pitchFamily="34" charset="0"/>
              </a:rPr>
              <a:t>Validation</a:t>
            </a:r>
            <a:endParaRPr lang="en-IE" b="1" dirty="0">
              <a:latin typeface="Calibri" panose="020F0502020204030204" pitchFamily="34" charset="0"/>
            </a:endParaRPr>
          </a:p>
          <a:p>
            <a:pPr marL="723900" lvl="1" indent="-457200" algn="just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Font typeface="+mj-lt"/>
              <a:buAutoNum type="arabicPeriod"/>
            </a:pPr>
            <a:r>
              <a:rPr lang="en-IE" b="1" dirty="0">
                <a:latin typeface="Calibri" panose="020F0502020204030204" pitchFamily="34" charset="0"/>
              </a:rPr>
              <a:t>Q&amp;A</a:t>
            </a:r>
            <a:r>
              <a:rPr lang="en-IE" b="1" dirty="0" smtClean="0">
                <a:latin typeface="Calibri" panose="020F0502020204030204" pitchFamily="34" charset="0"/>
              </a:rPr>
              <a:t>.</a:t>
            </a:r>
            <a:endParaRPr lang="en-IE" sz="1600" b="1" dirty="0">
              <a:solidFill>
                <a:schemeClr val="accent1"/>
              </a:solidFill>
              <a:ea typeface="+mj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30969"/>
            <a:ext cx="3876675" cy="5958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92662688"/>
              </p:ext>
            </p:extLst>
          </p:nvPr>
        </p:nvGraphicFramePr>
        <p:xfrm>
          <a:off x="1470560" y="793102"/>
          <a:ext cx="8265505" cy="513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349326" y="203250"/>
            <a:ext cx="8585756" cy="9302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457200"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  <a:lvl2pPr marL="609600" lvl="1" indent="-609600" algn="ctr" defTabSz="457200">
              <a:lnSpc>
                <a:spcPct val="80000"/>
              </a:lnSpc>
              <a:spcBef>
                <a:spcPct val="0"/>
              </a:spcBef>
              <a:defRPr sz="3200" b="1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Arial"/>
              </a:defRPr>
            </a:lvl2pPr>
          </a:lstStyle>
          <a:p>
            <a:pPr lvl="1"/>
            <a:r>
              <a:rPr lang="en-IE" dirty="0"/>
              <a:t>Overview of system / structure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rot="19794105">
            <a:off x="8107029" y="1831938"/>
            <a:ext cx="1380719" cy="24830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ENFORCEMENT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129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H="1" flipV="1">
            <a:off x="4994090" y="1619624"/>
            <a:ext cx="1343069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23" y="275886"/>
            <a:ext cx="6257433" cy="5281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GB" sz="2800" b="1" dirty="0" smtClean="0">
                <a:latin typeface="Calibri" panose="020F0502020204030204" pitchFamily="34" charset="0"/>
              </a:rPr>
              <a:t> </a:t>
            </a:r>
            <a:r>
              <a:rPr lang="en-GB" b="1" dirty="0" smtClean="0">
                <a:latin typeface="Calibri" panose="020F0502020204030204" pitchFamily="34" charset="0"/>
              </a:rPr>
              <a:t>ELT </a:t>
            </a:r>
            <a:r>
              <a:rPr lang="en-GB" b="1" dirty="0">
                <a:latin typeface="Calibri" panose="020F0502020204030204" pitchFamily="34" charset="0"/>
              </a:rPr>
              <a:t>PRI </a:t>
            </a:r>
            <a:r>
              <a:rPr lang="en-GB" b="1" dirty="0" smtClean="0">
                <a:latin typeface="Calibri" panose="020F0502020204030204" pitchFamily="34" charset="0"/>
              </a:rPr>
              <a:t>Model </a:t>
            </a:r>
            <a:endParaRPr lang="en-GB" b="1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44775" y="6186618"/>
            <a:ext cx="2160046" cy="549554"/>
          </a:xfrm>
          <a:prstGeom prst="rect">
            <a:avLst/>
          </a:prstGeom>
        </p:spPr>
      </p:pic>
      <p:pic>
        <p:nvPicPr>
          <p:cNvPr id="6" name="Picture 5" descr="End of Life Ty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6" y="6111550"/>
            <a:ext cx="3876675" cy="6246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0"/>
            <a:ext cx="3270422" cy="640172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atin typeface="Cambria" panose="02040503050406030204" pitchFamily="18" charset="0"/>
              </a:rPr>
              <a:t>End of Life Tyres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37" y="4293853"/>
            <a:ext cx="1344027" cy="52921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25700" y="1435991"/>
            <a:ext cx="1260390" cy="86497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Tyre Producers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(Manufacturer/ Importer)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06064" y="1399726"/>
            <a:ext cx="1260390" cy="86497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 smtClean="0"/>
              <a:t>Repak ELT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933138" y="1404827"/>
            <a:ext cx="1260390" cy="86497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DCCAE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EPA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70095" y="4215582"/>
            <a:ext cx="1334531" cy="58140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Retailer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4423" y="4331888"/>
            <a:ext cx="1054443" cy="3560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4006" y="4331888"/>
            <a:ext cx="1054443" cy="3560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Recovery / Recycling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39579" y="4079729"/>
            <a:ext cx="2821701" cy="848239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7680993" y="1418183"/>
            <a:ext cx="1215467" cy="83653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b="1" dirty="0"/>
              <a:t>Reporting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61726" y="3981335"/>
            <a:ext cx="1297460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400" b="1" dirty="0"/>
              <a:t>Consumer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554914" y="5205029"/>
            <a:ext cx="1686145" cy="317219"/>
            <a:chOff x="3420107" y="5199058"/>
            <a:chExt cx="1176757" cy="31721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420107" y="5357667"/>
              <a:ext cx="249988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670095" y="5199058"/>
              <a:ext cx="926769" cy="317219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r>
                <a:rPr lang="en-US" dirty="0" smtClean="0"/>
                <a:t>vEMC / Invoicing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77003" y="5240509"/>
            <a:ext cx="783149" cy="262078"/>
            <a:chOff x="5047874" y="5256084"/>
            <a:chExt cx="783149" cy="262078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047874" y="5380329"/>
              <a:ext cx="24998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62571" y="5256084"/>
              <a:ext cx="568452" cy="262078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r>
                <a:rPr lang="en-US" dirty="0"/>
                <a:t>Tyres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60468" y="5227092"/>
            <a:ext cx="761517" cy="271254"/>
            <a:chOff x="6416187" y="5248926"/>
            <a:chExt cx="761517" cy="27125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416187" y="5387123"/>
              <a:ext cx="2499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66175" y="5248926"/>
              <a:ext cx="511529" cy="271254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en-US"/>
              </a:defPPr>
              <a:lvl1pPr>
                <a:defRPr sz="1100" b="1"/>
              </a:lvl1pPr>
            </a:lstStyle>
            <a:p>
              <a:r>
                <a:rPr lang="en-US" dirty="0"/>
                <a:t>Data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66606" y="5237431"/>
            <a:ext cx="741207" cy="250576"/>
            <a:chOff x="8065682" y="5261835"/>
            <a:chExt cx="741207" cy="25057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8065682" y="5380329"/>
              <a:ext cx="24998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315670" y="5261835"/>
              <a:ext cx="491219" cy="250576"/>
            </a:xfrm>
            <a:prstGeom prst="rect">
              <a:avLst/>
            </a:prstGeom>
            <a:noFill/>
          </p:spPr>
          <p:txBody>
            <a:bodyPr wrap="square" rtlCol="0" anchor="ctr">
              <a:normAutofit lnSpcReduction="10000"/>
            </a:bodyPr>
            <a:lstStyle/>
            <a:p>
              <a:r>
                <a:rPr lang="en-US" sz="1100" b="1" dirty="0" smtClean="0"/>
                <a:t>ELT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4566986" y="2423906"/>
            <a:ext cx="21491" cy="1708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177704" y="2324822"/>
            <a:ext cx="0" cy="1656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7"/>
          </p:cNvCxnSpPr>
          <p:nvPr/>
        </p:nvCxnSpPr>
        <p:spPr>
          <a:xfrm flipV="1">
            <a:off x="4809188" y="2292802"/>
            <a:ext cx="1902090" cy="2007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226011" y="2432672"/>
            <a:ext cx="8238" cy="171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150663" y="4352395"/>
            <a:ext cx="5379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73763" y="4513953"/>
            <a:ext cx="4593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54607" y="4503847"/>
            <a:ext cx="4593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725700" y="2933083"/>
            <a:ext cx="1191748" cy="63846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Tyre Wholesaler 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69199" y="4700900"/>
            <a:ext cx="639664" cy="1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47874" y="4503847"/>
            <a:ext cx="64368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854607" y="2324821"/>
            <a:ext cx="0" cy="165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917448" y="2125091"/>
            <a:ext cx="1376445" cy="113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22990" y="5701288"/>
            <a:ext cx="9512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Note:  vEMC is a </a:t>
            </a:r>
            <a:r>
              <a:rPr lang="en-GB" sz="1100" b="1" dirty="0"/>
              <a:t>separate line item on each sales invoice throughout the supply chain (producer/importer, wholesaler, retailer, </a:t>
            </a:r>
            <a:r>
              <a:rPr lang="en-GB" sz="1100" b="1" dirty="0" smtClean="0"/>
              <a:t>consumer)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23308" y="1740691"/>
            <a:ext cx="764724" cy="3985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PRL</a:t>
            </a:r>
          </a:p>
          <a:p>
            <a:pPr algn="ctr"/>
            <a:r>
              <a:rPr lang="en-US" sz="900" b="1">
                <a:solidFill>
                  <a:schemeClr val="bg1"/>
                </a:solidFill>
              </a:rPr>
              <a:t>Black </a:t>
            </a:r>
            <a:r>
              <a:rPr lang="en-US" sz="900" b="1" smtClean="0">
                <a:solidFill>
                  <a:schemeClr val="bg1"/>
                </a:solidFill>
              </a:rPr>
              <a:t>Box</a:t>
            </a:r>
            <a:endParaRPr lang="en-US" sz="700" b="1">
              <a:solidFill>
                <a:schemeClr val="bg1"/>
              </a:solidFill>
            </a:endParaRPr>
          </a:p>
          <a:p>
            <a:pPr algn="ctr"/>
            <a:endParaRPr lang="en-US" sz="9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999529" y="1926921"/>
            <a:ext cx="247507" cy="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012019" y="1990337"/>
            <a:ext cx="286782" cy="221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001418" y="1832213"/>
            <a:ext cx="292475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8" grpId="0" animBg="1"/>
      <p:bldP spid="26" grpId="0" animBg="1"/>
      <p:bldP spid="4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00B16B"/>
      </a:accent1>
      <a:accent2>
        <a:srgbClr val="088DD8"/>
      </a:accent2>
      <a:accent3>
        <a:srgbClr val="7658B3"/>
      </a:accent3>
      <a:accent4>
        <a:srgbClr val="EC302D"/>
      </a:accent4>
      <a:accent5>
        <a:srgbClr val="FF9D28"/>
      </a:accent5>
      <a:accent6>
        <a:srgbClr val="F6E626"/>
      </a:accent6>
      <a:hlink>
        <a:srgbClr val="0000FF"/>
      </a:hlink>
      <a:folHlink>
        <a:srgbClr val="0000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</TotalTime>
  <Words>1266</Words>
  <Application>Microsoft Office PowerPoint</Application>
  <PresentationFormat>Widescreen</PresentationFormat>
  <Paragraphs>278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</vt:lpstr>
      <vt:lpstr>FreightSans Pro Bold</vt:lpstr>
      <vt:lpstr>Times New Roman</vt:lpstr>
      <vt:lpstr>Wingdings</vt:lpstr>
      <vt:lpstr>ヒラギノ角ゴ Pro W3</vt:lpstr>
      <vt:lpstr>1_Office Theme</vt:lpstr>
      <vt:lpstr>PowerPoint Presentation</vt:lpstr>
      <vt:lpstr>Outline of Roadshow</vt:lpstr>
      <vt:lpstr>Agenda</vt:lpstr>
      <vt:lpstr> Repak ELT Company Limited by Guarantee</vt:lpstr>
      <vt:lpstr> Repak ELT Organisation Structure </vt:lpstr>
      <vt:lpstr>PowerPoint Presentation</vt:lpstr>
      <vt:lpstr>Presentation Content</vt:lpstr>
      <vt:lpstr>PowerPoint Presentation</vt:lpstr>
      <vt:lpstr> ELT PRI Model </vt:lpstr>
      <vt:lpstr>Retailer Legal Compliance Obligations</vt:lpstr>
      <vt:lpstr>Visible Environmental Management Costs (vEMC) Fees</vt:lpstr>
      <vt:lpstr>vEMCs to be displayed on Invoices</vt:lpstr>
      <vt:lpstr>vEMCs to be displayed on Invoices</vt:lpstr>
      <vt:lpstr>vEMCs to be displayed on Receipts</vt:lpstr>
      <vt:lpstr>Repak ELT Registration Process</vt:lpstr>
      <vt:lpstr>PowerPoint Presentation</vt:lpstr>
      <vt:lpstr>PowerPoint Presentation</vt:lpstr>
      <vt:lpstr>PowerPoint Presentation</vt:lpstr>
      <vt:lpstr> How to Report Monthly to Repak ELT</vt:lpstr>
      <vt:lpstr>Retailer – Opening Stock Declarations for 1 October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Waste Collector Compliance</vt:lpstr>
      <vt:lpstr>Data Validation/Auditing</vt:lpstr>
      <vt:lpstr>Summary </vt:lpstr>
      <vt:lpstr>Next Steps…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Winners</dc:title>
  <dc:creator>Jill Kelleher</dc:creator>
  <cp:lastModifiedBy>John Coleman</cp:lastModifiedBy>
  <cp:revision>403</cp:revision>
  <cp:lastPrinted>2017-07-05T15:01:54Z</cp:lastPrinted>
  <dcterms:created xsi:type="dcterms:W3CDTF">2014-11-27T09:55:14Z</dcterms:created>
  <dcterms:modified xsi:type="dcterms:W3CDTF">2017-07-24T11:55:39Z</dcterms:modified>
</cp:coreProperties>
</file>