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 id="2147483762" r:id="rId3"/>
  </p:sldMasterIdLst>
  <p:notesMasterIdLst>
    <p:notesMasterId r:id="rId31"/>
  </p:notesMasterIdLst>
  <p:handoutMasterIdLst>
    <p:handoutMasterId r:id="rId32"/>
  </p:handoutMasterIdLst>
  <p:sldIdLst>
    <p:sldId id="265" r:id="rId4"/>
    <p:sldId id="347" r:id="rId5"/>
    <p:sldId id="384" r:id="rId6"/>
    <p:sldId id="391" r:id="rId7"/>
    <p:sldId id="387" r:id="rId8"/>
    <p:sldId id="389" r:id="rId9"/>
    <p:sldId id="388" r:id="rId10"/>
    <p:sldId id="390" r:id="rId11"/>
    <p:sldId id="393" r:id="rId12"/>
    <p:sldId id="368" r:id="rId13"/>
    <p:sldId id="303" r:id="rId14"/>
    <p:sldId id="364" r:id="rId15"/>
    <p:sldId id="361" r:id="rId16"/>
    <p:sldId id="383" r:id="rId17"/>
    <p:sldId id="366" r:id="rId18"/>
    <p:sldId id="394" r:id="rId19"/>
    <p:sldId id="382" r:id="rId20"/>
    <p:sldId id="392" r:id="rId21"/>
    <p:sldId id="378" r:id="rId22"/>
    <p:sldId id="371" r:id="rId23"/>
    <p:sldId id="372" r:id="rId24"/>
    <p:sldId id="373" r:id="rId25"/>
    <p:sldId id="374" r:id="rId26"/>
    <p:sldId id="375" r:id="rId27"/>
    <p:sldId id="376" r:id="rId28"/>
    <p:sldId id="377" r:id="rId29"/>
    <p:sldId id="381" r:id="rId30"/>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5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sorterViewPr>
    <p:cViewPr varScale="1">
      <p:scale>
        <a:sx n="100" d="100"/>
        <a:sy n="100" d="100"/>
      </p:scale>
      <p:origin x="0" y="-2706"/>
    </p:cViewPr>
  </p:sorterViewPr>
  <p:notesViewPr>
    <p:cSldViewPr snapToGrid="0">
      <p:cViewPr varScale="1">
        <p:scale>
          <a:sx n="53" d="100"/>
          <a:sy n="53" d="100"/>
        </p:scale>
        <p:origin x="1768"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8446"/>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862" y="0"/>
            <a:ext cx="2946275" cy="498446"/>
          </a:xfrm>
          <a:prstGeom prst="rect">
            <a:avLst/>
          </a:prstGeom>
        </p:spPr>
        <p:txBody>
          <a:bodyPr vert="horz" lIns="91440" tIns="45720" rIns="91440" bIns="45720" rtlCol="0"/>
          <a:lstStyle>
            <a:lvl1pPr algn="r">
              <a:defRPr sz="1200"/>
            </a:lvl1pPr>
          </a:lstStyle>
          <a:p>
            <a:fld id="{FC5298BA-DF4D-41CF-8AB6-C49C5DB35DC7}" type="datetimeFigureOut">
              <a:rPr lang="en-IE" smtClean="0"/>
              <a:t>24/07/2017</a:t>
            </a:fld>
            <a:endParaRPr lang="en-IE"/>
          </a:p>
        </p:txBody>
      </p:sp>
      <p:sp>
        <p:nvSpPr>
          <p:cNvPr id="4" name="Footer Placeholder 3"/>
          <p:cNvSpPr>
            <a:spLocks noGrp="1"/>
          </p:cNvSpPr>
          <p:nvPr>
            <p:ph type="ftr" sz="quarter" idx="2"/>
          </p:nvPr>
        </p:nvSpPr>
        <p:spPr>
          <a:xfrm>
            <a:off x="0" y="9429780"/>
            <a:ext cx="2946275" cy="498446"/>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862" y="9429780"/>
            <a:ext cx="2946275" cy="498446"/>
          </a:xfrm>
          <a:prstGeom prst="rect">
            <a:avLst/>
          </a:prstGeom>
        </p:spPr>
        <p:txBody>
          <a:bodyPr vert="horz" lIns="91440" tIns="45720" rIns="91440" bIns="45720" rtlCol="0" anchor="b"/>
          <a:lstStyle>
            <a:lvl1pPr algn="r">
              <a:defRPr sz="1200"/>
            </a:lvl1pPr>
          </a:lstStyle>
          <a:p>
            <a:fld id="{EE3DB304-69D9-41FD-8A38-C8EBDBA1B9B9}" type="slidenum">
              <a:rPr lang="en-IE" smtClean="0"/>
              <a:t>‹#›</a:t>
            </a:fld>
            <a:endParaRPr lang="en-IE"/>
          </a:p>
        </p:txBody>
      </p:sp>
    </p:spTree>
    <p:extLst>
      <p:ext uri="{BB962C8B-B14F-4D97-AF65-F5344CB8AC3E}">
        <p14:creationId xmlns:p14="http://schemas.microsoft.com/office/powerpoint/2010/main" val="3063363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290F0C8F-0897-4A63-ADD8-F8E1D857197A}" type="datetimeFigureOut">
              <a:rPr lang="en-US" smtClean="0"/>
              <a:t>7/24/2017</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F7CF753E-F012-4AE3-A044-9B8F3342BDB4}" type="slidenum">
              <a:rPr lang="en-US" smtClean="0"/>
              <a:t>‹#›</a:t>
            </a:fld>
            <a:endParaRPr lang="en-US"/>
          </a:p>
        </p:txBody>
      </p:sp>
    </p:spTree>
    <p:extLst>
      <p:ext uri="{BB962C8B-B14F-4D97-AF65-F5344CB8AC3E}">
        <p14:creationId xmlns:p14="http://schemas.microsoft.com/office/powerpoint/2010/main" val="2614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F7CF753E-F012-4AE3-A044-9B8F3342BDB4}" type="slidenum">
              <a:rPr lang="en-US" smtClean="0"/>
              <a:t>1</a:t>
            </a:fld>
            <a:endParaRPr lang="en-US"/>
          </a:p>
        </p:txBody>
      </p:sp>
    </p:spTree>
    <p:extLst>
      <p:ext uri="{BB962C8B-B14F-4D97-AF65-F5344CB8AC3E}">
        <p14:creationId xmlns:p14="http://schemas.microsoft.com/office/powerpoint/2010/main" val="110440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F7CF753E-F012-4AE3-A044-9B8F3342BDB4}" type="slidenum">
              <a:rPr lang="en-US" smtClean="0"/>
              <a:t>2</a:t>
            </a:fld>
            <a:endParaRPr lang="en-US"/>
          </a:p>
        </p:txBody>
      </p:sp>
    </p:spTree>
    <p:extLst>
      <p:ext uri="{BB962C8B-B14F-4D97-AF65-F5344CB8AC3E}">
        <p14:creationId xmlns:p14="http://schemas.microsoft.com/office/powerpoint/2010/main" val="90602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23B3ABC5-773D-4766-AC15-F4D055C67770}"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18065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27935E-0146-448E-ABA3-111E656B38F6}"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193444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BC114-6CF8-451F-BD4B-6923E6D9612B}"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253675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62D33-F89D-473C-921D-CB24FF796113}"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300948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56382101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2759" y="309600"/>
            <a:ext cx="1801368" cy="667512"/>
          </a:xfrm>
          <a:prstGeom prst="rect">
            <a:avLst/>
          </a:prstGeom>
        </p:spPr>
      </p:pic>
    </p:spTree>
    <p:extLst>
      <p:ext uri="{BB962C8B-B14F-4D97-AF65-F5344CB8AC3E}">
        <p14:creationId xmlns:p14="http://schemas.microsoft.com/office/powerpoint/2010/main" val="161460599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3094179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pic>
        <p:nvPicPr>
          <p:cNvPr id="19" name="Picture 18" descr="Inline images 2"/>
          <p:cNvPicPr/>
          <p:nvPr userDrawn="1"/>
        </p:nvPicPr>
        <p:blipFill>
          <a:blip r:embed="rId2" r:link="rId3" cstate="print">
            <a:extLst>
              <a:ext uri="{28A0092B-C50C-407E-A947-70E740481C1C}">
                <a14:useLocalDpi xmlns:a14="http://schemas.microsoft.com/office/drawing/2010/main" val="0"/>
              </a:ext>
            </a:extLst>
          </a:blip>
          <a:srcRect/>
          <a:stretch>
            <a:fillRect/>
          </a:stretch>
        </p:blipFill>
        <p:spPr bwMode="auto">
          <a:xfrm>
            <a:off x="10512000" y="252000"/>
            <a:ext cx="1260000" cy="792000"/>
          </a:xfrm>
          <a:prstGeom prst="rect">
            <a:avLst/>
          </a:prstGeom>
          <a:noFill/>
          <a:ln>
            <a:noFill/>
          </a:ln>
        </p:spPr>
      </p:pic>
    </p:spTree>
    <p:extLst>
      <p:ext uri="{BB962C8B-B14F-4D97-AF65-F5344CB8AC3E}">
        <p14:creationId xmlns:p14="http://schemas.microsoft.com/office/powerpoint/2010/main" val="43253840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9" name="TextBox 8"/>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81045598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0" name="TextBox 9"/>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256622384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1" name="TextBox 10"/>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40578992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8" name="TextBox 7"/>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351980243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D5EDD-6E76-45AD-AC4F-0F83F5E98E67}"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30789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8" name="TextBox 7"/>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38927263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5652487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7" name="TextBox 6"/>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1795789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7" name="TextBox 6"/>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28014253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6" name="TextBox 5"/>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83603493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6" name="TextBox 5"/>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60859194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6741880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pic>
        <p:nvPicPr>
          <p:cNvPr id="9" name="Picture 8" descr="Inline images 2"/>
          <p:cNvPicPr/>
          <p:nvPr userDrawn="1"/>
        </p:nvPicPr>
        <p:blipFill>
          <a:blip r:embed="rId2" r:link="rId3" cstate="print">
            <a:extLst>
              <a:ext uri="{28A0092B-C50C-407E-A947-70E740481C1C}">
                <a14:useLocalDpi xmlns:a14="http://schemas.microsoft.com/office/drawing/2010/main" val="0"/>
              </a:ext>
            </a:extLst>
          </a:blip>
          <a:srcRect/>
          <a:stretch>
            <a:fillRect/>
          </a:stretch>
        </p:blipFill>
        <p:spPr bwMode="auto">
          <a:xfrm>
            <a:off x="10512000" y="252000"/>
            <a:ext cx="1260000" cy="792000"/>
          </a:xfrm>
          <a:prstGeom prst="rect">
            <a:avLst/>
          </a:prstGeom>
          <a:noFill/>
          <a:ln>
            <a:noFill/>
          </a:ln>
        </p:spPr>
      </p:pic>
    </p:spTree>
    <p:extLst>
      <p:ext uri="{BB962C8B-B14F-4D97-AF65-F5344CB8AC3E}">
        <p14:creationId xmlns:p14="http://schemas.microsoft.com/office/powerpoint/2010/main" val="2766705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3191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18620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D37F03-4536-4CB5-9ACC-ACF5ED58C588}" type="datetime1">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30254879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496917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1643979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3461258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543805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5783658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557856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938471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506626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6750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868276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B71159-9B77-4B74-9AA4-01ED40CBA19F}"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12906666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639479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04418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4714932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216364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60114216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6575359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4761831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8635523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
        <p:nvSpPr>
          <p:cNvPr id="11" name="TextBox 10"/>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330676873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179813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C97CA-0E2F-482A-B64D-E2C7220D60CB}" type="datetime1">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3366854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1483139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88886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0014246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95380380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pic>
        <p:nvPicPr>
          <p:cNvPr id="18" name="Picture 17" descr="Inline images 2"/>
          <p:cNvPicPr/>
          <p:nvPr userDrawn="1"/>
        </p:nvPicPr>
        <p:blipFill>
          <a:blip r:embed="rId2" r:link="rId3" cstate="print">
            <a:extLst>
              <a:ext uri="{28A0092B-C50C-407E-A947-70E740481C1C}">
                <a14:useLocalDpi xmlns:a14="http://schemas.microsoft.com/office/drawing/2010/main" val="0"/>
              </a:ext>
            </a:extLst>
          </a:blip>
          <a:srcRect/>
          <a:stretch>
            <a:fillRect/>
          </a:stretch>
        </p:blipFill>
        <p:spPr bwMode="auto">
          <a:xfrm>
            <a:off x="10512000" y="252000"/>
            <a:ext cx="1260000" cy="792000"/>
          </a:xfrm>
          <a:prstGeom prst="rect">
            <a:avLst/>
          </a:prstGeom>
          <a:noFill/>
          <a:ln>
            <a:noFill/>
          </a:ln>
        </p:spPr>
      </p:pic>
    </p:spTree>
    <p:extLst>
      <p:ext uri="{BB962C8B-B14F-4D97-AF65-F5344CB8AC3E}">
        <p14:creationId xmlns:p14="http://schemas.microsoft.com/office/powerpoint/2010/main" val="107945960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4377302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4327563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9" name="TextBox 8"/>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81755081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0" name="TextBox 9"/>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4622016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1" name="TextBox 10"/>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15311855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B7FB7-A643-4D6B-A18F-17481F392E75}" type="datetime1">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8135263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8" name="TextBox 7"/>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74671055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8" name="TextBox 7"/>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84310001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69711867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7" name="TextBox 6"/>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5581159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7" name="TextBox 6"/>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57506313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6" name="TextBox 5"/>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11072883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6" name="TextBox 5"/>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254642083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04721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pic>
        <p:nvPicPr>
          <p:cNvPr id="9" name="Picture 8" descr="Inline images 2"/>
          <p:cNvPicPr/>
          <p:nvPr userDrawn="1"/>
        </p:nvPicPr>
        <p:blipFill>
          <a:blip r:embed="rId2" r:link="rId3" cstate="print">
            <a:extLst>
              <a:ext uri="{28A0092B-C50C-407E-A947-70E740481C1C}">
                <a14:useLocalDpi xmlns:a14="http://schemas.microsoft.com/office/drawing/2010/main" val="0"/>
              </a:ext>
            </a:extLst>
          </a:blip>
          <a:srcRect/>
          <a:stretch>
            <a:fillRect/>
          </a:stretch>
        </p:blipFill>
        <p:spPr bwMode="auto">
          <a:xfrm>
            <a:off x="10512000" y="252000"/>
            <a:ext cx="1260000" cy="792000"/>
          </a:xfrm>
          <a:prstGeom prst="rect">
            <a:avLst/>
          </a:prstGeom>
          <a:noFill/>
          <a:ln>
            <a:noFill/>
          </a:ln>
        </p:spPr>
      </p:pic>
    </p:spTree>
    <p:extLst>
      <p:ext uri="{BB962C8B-B14F-4D97-AF65-F5344CB8AC3E}">
        <p14:creationId xmlns:p14="http://schemas.microsoft.com/office/powerpoint/2010/main" val="142548064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aseline="0"/>
            </a:lvl1pPr>
          </a:lstStyle>
          <a:p>
            <a:endParaRPr lang="en-US" noProof="0" dirty="0"/>
          </a:p>
        </p:txBody>
      </p:sp>
      <p:pic>
        <p:nvPicPr>
          <p:cNvPr id="11" name="Picture 10" descr="Inline images 2"/>
          <p:cNvPicPr/>
          <p:nvPr userDrawn="1"/>
        </p:nvPicPr>
        <p:blipFill>
          <a:blip r:embed="rId2" r:link="rId3" cstate="print">
            <a:extLst>
              <a:ext uri="{28A0092B-C50C-407E-A947-70E740481C1C}">
                <a14:useLocalDpi xmlns:a14="http://schemas.microsoft.com/office/drawing/2010/main" val="0"/>
              </a:ext>
            </a:extLst>
          </a:blip>
          <a:srcRect/>
          <a:stretch>
            <a:fillRect/>
          </a:stretch>
        </p:blipFill>
        <p:spPr bwMode="auto">
          <a:xfrm>
            <a:off x="10512000" y="252000"/>
            <a:ext cx="1260000" cy="792000"/>
          </a:xfrm>
          <a:prstGeom prst="rect">
            <a:avLst/>
          </a:prstGeom>
          <a:noFill/>
          <a:ln>
            <a:noFill/>
          </a:ln>
        </p:spPr>
      </p:pic>
    </p:spTree>
    <p:extLst>
      <p:ext uri="{BB962C8B-B14F-4D97-AF65-F5344CB8AC3E}">
        <p14:creationId xmlns:p14="http://schemas.microsoft.com/office/powerpoint/2010/main" val="299202235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A600B-BB86-471F-81B1-2E0FC5327EFE}" type="datetime1">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27744753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5293903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8681529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54437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5731583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1850989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469988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8733798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3183819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3881215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4106004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5E4E4-E633-4376-A64A-22741A035C6B}"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187717260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8144028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15173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8861269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2290193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098945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67667987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7315841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127613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8513044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
        <p:nvSpPr>
          <p:cNvPr id="11" name="TextBox 10"/>
          <p:cNvSpPr txBox="1"/>
          <p:nvPr userDrawn="1"/>
        </p:nvSpPr>
        <p:spPr>
          <a:xfrm>
            <a:off x="478416"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800" dirty="0">
                <a:solidFill>
                  <a:srgbClr val="000000"/>
                </a:solidFill>
                <a:latin typeface="Arial"/>
                <a:ea typeface="Times New Roman"/>
                <a:cs typeface="Arial"/>
              </a:rPr>
              <a:t/>
            </a:r>
            <a:br>
              <a:rPr lang="en-GB" sz="800" dirty="0">
                <a:solidFill>
                  <a:srgbClr val="000000"/>
                </a:solidFill>
                <a:latin typeface="Arial"/>
                <a:ea typeface="Times New Roman"/>
                <a:cs typeface="Arial"/>
              </a:rPr>
            </a:br>
            <a:r>
              <a:rPr lang="en-GB" sz="650" dirty="0">
                <a:solidFill>
                  <a:srgbClr val="FFFFFF"/>
                </a:solidFill>
                <a:latin typeface="Arial"/>
                <a:ea typeface="Times New Roman"/>
                <a:cs typeface="Arial"/>
              </a:rPr>
              <a:t>© 2016 Deloitte. All rights reserved</a:t>
            </a:r>
            <a:endParaRPr lang="en-IE" sz="650" b="1" dirty="0">
              <a:solidFill>
                <a:srgbClr val="FFFFFF"/>
              </a:solidFill>
              <a:latin typeface="Arial"/>
              <a:ea typeface="Times New Roman"/>
              <a:cs typeface="Times New Roman"/>
            </a:endParaRPr>
          </a:p>
        </p:txBody>
      </p:sp>
    </p:spTree>
    <p:extLst>
      <p:ext uri="{BB962C8B-B14F-4D97-AF65-F5344CB8AC3E}">
        <p14:creationId xmlns:p14="http://schemas.microsoft.com/office/powerpoint/2010/main" val="14196680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892AC6-CEF5-46F5-9E90-EAB121D1CA4A}" type="datetime1">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77718-47BB-4D02-A5F8-B25C4CE5D692}" type="slidenum">
              <a:rPr lang="en-US" smtClean="0"/>
              <a:t>‹#›</a:t>
            </a:fld>
            <a:endParaRPr lang="en-US"/>
          </a:p>
        </p:txBody>
      </p:sp>
    </p:spTree>
    <p:extLst>
      <p:ext uri="{BB962C8B-B14F-4D97-AF65-F5344CB8AC3E}">
        <p14:creationId xmlns:p14="http://schemas.microsoft.com/office/powerpoint/2010/main" val="6753483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3755897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1893798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21861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5161770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tx2"/>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8530744" y="6544300"/>
            <a:ext cx="3084075" cy="158250"/>
          </a:xfrm>
          <a:prstGeom prst="rect">
            <a:avLst/>
          </a:prstGeom>
          <a:noFill/>
          <a:ln w="25400" algn="ctr">
            <a:noFill/>
            <a:miter lim="800000"/>
            <a:headEnd/>
            <a:tailEnd/>
          </a:ln>
        </p:spPr>
        <p:txBody>
          <a:bodyPr lIns="0" tIns="0" rIns="0" bIns="0"/>
          <a:lstStyle/>
          <a:p>
            <a:pPr algn="r" defTabSz="914404" fontAlgn="base">
              <a:lnSpc>
                <a:spcPts val="1077"/>
              </a:lnSpc>
              <a:spcBef>
                <a:spcPct val="0"/>
              </a:spcBef>
              <a:spcAft>
                <a:spcPct val="0"/>
              </a:spcAft>
              <a:defRPr/>
            </a:pPr>
            <a:r>
              <a:rPr lang="en-US" sz="700" dirty="0">
                <a:solidFill>
                  <a:srgbClr val="FFFFFF"/>
                </a:solidFill>
                <a:cs typeface="Arial" charset="0"/>
              </a:rPr>
              <a:t>© 2013 Deloitte &amp; </a:t>
            </a:r>
            <a:r>
              <a:rPr lang="en-US" sz="700" dirty="0" err="1">
                <a:solidFill>
                  <a:srgbClr val="FFFFFF"/>
                </a:solidFill>
                <a:cs typeface="Arial" charset="0"/>
              </a:rPr>
              <a:t>Touche</a:t>
            </a:r>
            <a:endParaRPr lang="en-US" sz="700" dirty="0">
              <a:solidFill>
                <a:srgbClr val="FFFFFF"/>
              </a:solidFill>
              <a:cs typeface="Arial" charset="0"/>
            </a:endParaRPr>
          </a:p>
        </p:txBody>
      </p:sp>
      <p:sp>
        <p:nvSpPr>
          <p:cNvPr id="148482" name="Title Placeholder 1"/>
          <p:cNvSpPr>
            <a:spLocks noGrp="1"/>
          </p:cNvSpPr>
          <p:nvPr>
            <p:ph type="ctrTitle"/>
          </p:nvPr>
        </p:nvSpPr>
        <p:spPr>
          <a:xfrm>
            <a:off x="1523761" y="2670657"/>
            <a:ext cx="8149804" cy="1128762"/>
          </a:xfrm>
        </p:spPr>
        <p:txBody>
          <a:bodyPr/>
          <a:lstStyle>
            <a:lvl1pPr>
              <a:lnSpc>
                <a:spcPts val="4665"/>
              </a:lnSpc>
              <a:defRPr sz="5000" b="0">
                <a:solidFill>
                  <a:schemeClr val="bg2"/>
                </a:solidFill>
                <a:latin typeface="Times New Roman" pitchFamily="18" charset="0"/>
              </a:defRPr>
            </a:lvl1pPr>
          </a:lstStyle>
          <a:p>
            <a:r>
              <a:rPr lang="en-US"/>
              <a:t>Click to edit </a:t>
            </a:r>
            <a:br>
              <a:rPr lang="en-US"/>
            </a:br>
            <a:r>
              <a:rPr lang="en-US"/>
              <a:t>Master title style</a:t>
            </a:r>
          </a:p>
        </p:txBody>
      </p:sp>
      <p:sp>
        <p:nvSpPr>
          <p:cNvPr id="4" name="Slide Number Placeholder 9"/>
          <p:cNvSpPr>
            <a:spLocks noGrp="1"/>
          </p:cNvSpPr>
          <p:nvPr>
            <p:ph type="sldNum" sz="quarter" idx="10"/>
          </p:nvPr>
        </p:nvSpPr>
        <p:spPr>
          <a:xfrm>
            <a:off x="554159" y="6533096"/>
            <a:ext cx="377092" cy="158250"/>
          </a:xfrm>
          <a:prstGeom prst="rect">
            <a:avLst/>
          </a:prstGeom>
        </p:spPr>
        <p:txBody>
          <a:bodyPr/>
          <a:lstStyle>
            <a:lvl1pPr>
              <a:lnSpc>
                <a:spcPts val="1200"/>
              </a:lnSpc>
              <a:defRPr>
                <a:solidFill>
                  <a:schemeClr val="bg2"/>
                </a:solidFill>
              </a:defRPr>
            </a:lvl1pPr>
          </a:lstStyle>
          <a:p>
            <a:pPr defTabSz="914400"/>
            <a:fld id="{61C1BFD8-3016-4094-AF0B-B9551758EFCD}" type="slidenum">
              <a:rPr lang="en-US">
                <a:solidFill>
                  <a:srgbClr val="FFFFFF"/>
                </a:solidFill>
              </a:rPr>
              <a:pPr defTabSz="914400"/>
              <a:t>‹#›</a:t>
            </a:fld>
            <a:endParaRPr lang="en-US">
              <a:solidFill>
                <a:srgbClr val="FFFFFF"/>
              </a:solidFill>
            </a:endParaRPr>
          </a:p>
        </p:txBody>
      </p:sp>
      <p:sp>
        <p:nvSpPr>
          <p:cNvPr id="5" name="Footer Placeholder 10"/>
          <p:cNvSpPr>
            <a:spLocks noGrp="1"/>
          </p:cNvSpPr>
          <p:nvPr>
            <p:ph type="ftr" sz="quarter" idx="11"/>
          </p:nvPr>
        </p:nvSpPr>
        <p:spPr>
          <a:xfrm>
            <a:off x="1027384" y="6533096"/>
            <a:ext cx="5756424" cy="158250"/>
          </a:xfrm>
          <a:prstGeom prst="rect">
            <a:avLst/>
          </a:prstGeom>
        </p:spPr>
        <p:txBody>
          <a:bodyPr/>
          <a:lstStyle>
            <a:lvl1pPr>
              <a:lnSpc>
                <a:spcPts val="1200"/>
              </a:lnSpc>
              <a:defRPr>
                <a:solidFill>
                  <a:schemeClr val="bg2"/>
                </a:solidFill>
              </a:defRPr>
            </a:lvl1pPr>
          </a:lstStyle>
          <a:p>
            <a:pPr defTabSz="914400"/>
            <a:endParaRPr lang="en-US">
              <a:solidFill>
                <a:srgbClr val="FFFFFF"/>
              </a:solidFill>
            </a:endParaRPr>
          </a:p>
        </p:txBody>
      </p:sp>
    </p:spTree>
    <p:extLst>
      <p:ext uri="{BB962C8B-B14F-4D97-AF65-F5344CB8AC3E}">
        <p14:creationId xmlns:p14="http://schemas.microsoft.com/office/powerpoint/2010/main" val="52336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oleObject" Target="../embeddings/oleObject1.bin"/><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ags" Target="../tags/tag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image" Target="../media/image1.emf"/><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oleObject" Target="../embeddings/oleObject2.bin"/><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tags" Target="../tags/tag2.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vmlDrawing" Target="../drawings/vmlDrawing2.v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214F-C5F9-4AC4-9357-66908706C41C}" type="datetime1">
              <a:rPr lang="en-US" smtClean="0"/>
              <a:t>7/24/2017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7718-47BB-4D02-A5F8-B25C4CE5D692}" type="slidenum">
              <a:rPr lang="en-US" smtClean="0"/>
              <a:t>‹#›</a:t>
            </a:fld>
            <a:endParaRPr lang="en-US"/>
          </a:p>
        </p:txBody>
      </p:sp>
    </p:spTree>
    <p:extLst>
      <p:ext uri="{BB962C8B-B14F-4D97-AF65-F5344CB8AC3E}">
        <p14:creationId xmlns:p14="http://schemas.microsoft.com/office/powerpoint/2010/main" val="39281342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57"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black"/>
                </a:solidFill>
              </a:rPr>
              <a:pPr algn="r" defTabSz="1219170">
                <a:spcBef>
                  <a:spcPts val="800"/>
                </a:spcBef>
                <a:buSzPct val="100000"/>
                <a:buFont typeface="Arial"/>
                <a:buNone/>
              </a:pPr>
              <a:t>‹#›</a:t>
            </a:fld>
            <a:endParaRPr lang="en-US" sz="650" dirty="0">
              <a:solidFill>
                <a:prstClr val="black"/>
              </a:solidFill>
            </a:endParaRPr>
          </a:p>
        </p:txBody>
      </p:sp>
      <p:sp>
        <p:nvSpPr>
          <p:cNvPr id="9" name="TextBox 8"/>
          <p:cNvSpPr txBox="1"/>
          <p:nvPr userDrawn="1"/>
        </p:nvSpPr>
        <p:spPr>
          <a:xfrm>
            <a:off x="449222"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650" dirty="0">
                <a:solidFill>
                  <a:srgbClr val="000000"/>
                </a:solidFill>
                <a:ea typeface="Times New Roman"/>
                <a:cs typeface="Verdana"/>
              </a:rPr>
              <a:t/>
            </a:r>
            <a:br>
              <a:rPr lang="en-GB" sz="650" dirty="0">
                <a:solidFill>
                  <a:srgbClr val="000000"/>
                </a:solidFill>
                <a:ea typeface="Times New Roman"/>
                <a:cs typeface="Verdana"/>
              </a:rPr>
            </a:br>
            <a:r>
              <a:rPr lang="en-GB" sz="650" dirty="0">
                <a:solidFill>
                  <a:srgbClr val="000000"/>
                </a:solidFill>
                <a:ea typeface="Times New Roman"/>
                <a:cs typeface="Verdana"/>
              </a:rPr>
              <a:t>© 2017 Deloitte. All rights reserved</a:t>
            </a:r>
            <a:endParaRPr lang="en-IE" sz="650" b="1" dirty="0">
              <a:solidFill>
                <a:srgbClr val="000000"/>
              </a:solidFill>
              <a:ea typeface="Times New Roman"/>
              <a:cs typeface="Verdana"/>
            </a:endParaRPr>
          </a:p>
        </p:txBody>
      </p:sp>
    </p:spTree>
    <p:extLst>
      <p:ext uri="{BB962C8B-B14F-4D97-AF65-F5344CB8AC3E}">
        <p14:creationId xmlns:p14="http://schemas.microsoft.com/office/powerpoint/2010/main" val="38835984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081"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black"/>
                </a:solidFill>
              </a:rPr>
              <a:pPr algn="r" defTabSz="1219170">
                <a:spcBef>
                  <a:spcPts val="800"/>
                </a:spcBef>
                <a:buSzPct val="100000"/>
                <a:buFont typeface="Arial"/>
                <a:buNone/>
              </a:pPr>
              <a:t>‹#›</a:t>
            </a:fld>
            <a:endParaRPr lang="en-US" sz="650" dirty="0">
              <a:solidFill>
                <a:prstClr val="black"/>
              </a:solidFill>
            </a:endParaRPr>
          </a:p>
        </p:txBody>
      </p:sp>
      <p:sp>
        <p:nvSpPr>
          <p:cNvPr id="9" name="TextBox 8"/>
          <p:cNvSpPr txBox="1"/>
          <p:nvPr userDrawn="1"/>
        </p:nvSpPr>
        <p:spPr>
          <a:xfrm>
            <a:off x="449222" y="6477000"/>
            <a:ext cx="4016376" cy="201260"/>
          </a:xfrm>
          <a:prstGeom prst="rect">
            <a:avLst/>
          </a:prstGeom>
          <a:noFill/>
        </p:spPr>
        <p:txBody>
          <a:bodyPr wrap="square" lIns="0" tIns="0" rIns="0" bIns="0" rtlCol="0">
            <a:noAutofit/>
          </a:bodyPr>
          <a:lstStyle/>
          <a:p>
            <a:pPr defTabSz="1219170">
              <a:spcBef>
                <a:spcPts val="300"/>
              </a:spcBef>
              <a:tabLst>
                <a:tab pos="2743200" algn="ctr"/>
              </a:tabLst>
            </a:pPr>
            <a:r>
              <a:rPr lang="en-GB" sz="650" dirty="0">
                <a:solidFill>
                  <a:srgbClr val="000000"/>
                </a:solidFill>
                <a:ea typeface="Times New Roman"/>
                <a:cs typeface="Verdana"/>
              </a:rPr>
              <a:t/>
            </a:r>
            <a:br>
              <a:rPr lang="en-GB" sz="650" dirty="0">
                <a:solidFill>
                  <a:srgbClr val="000000"/>
                </a:solidFill>
                <a:ea typeface="Times New Roman"/>
                <a:cs typeface="Verdana"/>
              </a:rPr>
            </a:br>
            <a:r>
              <a:rPr lang="en-GB" sz="650" dirty="0">
                <a:solidFill>
                  <a:srgbClr val="000000"/>
                </a:solidFill>
                <a:ea typeface="Times New Roman"/>
                <a:cs typeface="Verdana"/>
              </a:rPr>
              <a:t>© 2017 Deloitte. All rights reserved</a:t>
            </a:r>
            <a:endParaRPr lang="en-IE" sz="650" b="1" dirty="0">
              <a:solidFill>
                <a:srgbClr val="000000"/>
              </a:solidFill>
              <a:ea typeface="Times New Roman"/>
              <a:cs typeface="Verdana"/>
            </a:endParaRPr>
          </a:p>
        </p:txBody>
      </p:sp>
    </p:spTree>
    <p:extLst>
      <p:ext uri="{BB962C8B-B14F-4D97-AF65-F5344CB8AC3E}">
        <p14:creationId xmlns:p14="http://schemas.microsoft.com/office/powerpoint/2010/main" val="3272447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www.repakelt.i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ii_152119683308cec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mailto:Dominic.Henry@producerregister.i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i_152119683308cec6"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325563"/>
          </a:xfrm>
        </p:spPr>
        <p:txBody>
          <a:bodyPr/>
          <a:lstStyle/>
          <a:p>
            <a:pPr algn="ctr"/>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Producer Register Ltd</a:t>
            </a:r>
          </a:p>
        </p:txBody>
      </p:sp>
      <p:sp>
        <p:nvSpPr>
          <p:cNvPr id="2" name="Slide Number Placeholder 1"/>
          <p:cNvSpPr>
            <a:spLocks noGrp="1"/>
          </p:cNvSpPr>
          <p:nvPr>
            <p:ph type="sldNum" sz="quarter" idx="12"/>
          </p:nvPr>
        </p:nvSpPr>
        <p:spPr/>
        <p:txBody>
          <a:bodyPr/>
          <a:lstStyle/>
          <a:p>
            <a:fld id="{EA477718-47BB-4D02-A5F8-B25C4CE5D692}" type="slidenum">
              <a:rPr lang="en-US" smtClean="0"/>
              <a:t>1</a:t>
            </a:fld>
            <a:endParaRPr lang="en-US"/>
          </a:p>
        </p:txBody>
      </p:sp>
    </p:spTree>
    <p:extLst>
      <p:ext uri="{BB962C8B-B14F-4D97-AF65-F5344CB8AC3E}">
        <p14:creationId xmlns:p14="http://schemas.microsoft.com/office/powerpoint/2010/main" val="3566747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Registration</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Rectangle 2"/>
          <p:cNvSpPr/>
          <p:nvPr/>
        </p:nvSpPr>
        <p:spPr>
          <a:xfrm>
            <a:off x="588825" y="1896581"/>
            <a:ext cx="10329043" cy="3898503"/>
          </a:xfrm>
          <a:prstGeom prst="rect">
            <a:avLst/>
          </a:prstGeom>
        </p:spPr>
        <p:txBody>
          <a:bodyPr wrap="square">
            <a:spAutoFit/>
          </a:bodyPr>
          <a:lstStyle/>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E" sz="2800" b="1" i="0" u="none" strike="noStrike" kern="0" cap="none" spc="0" normalizeH="0" baseline="0" noProof="0" dirty="0">
              <a:ln>
                <a:noFill/>
              </a:ln>
              <a:solidFill>
                <a:prstClr val="black"/>
              </a:solidFill>
              <a:effectLst/>
              <a:uLnTx/>
              <a:uFillTx/>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E" sz="2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Producers are obliged to register annually with PRL</a:t>
            </a: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E" sz="2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E" sz="2600" b="0" kern="0" dirty="0">
                <a:solidFill>
                  <a:prstClr val="black"/>
                </a:solidFill>
                <a:latin typeface="Times New Roman" panose="02020603050405020304" pitchFamily="18" charset="0"/>
                <a:cs typeface="Times New Roman" panose="02020603050405020304" pitchFamily="18" charset="0"/>
              </a:rPr>
              <a:t>Producers are obliged to join the </a:t>
            </a:r>
            <a:r>
              <a:rPr lang="en-IE" sz="2600" kern="0" dirty="0">
                <a:solidFill>
                  <a:prstClr val="black"/>
                </a:solidFill>
                <a:latin typeface="Times New Roman" panose="02020603050405020304" pitchFamily="18" charset="0"/>
                <a:cs typeface="Times New Roman" panose="02020603050405020304" pitchFamily="18" charset="0"/>
              </a:rPr>
              <a:t>compliance scheme (</a:t>
            </a:r>
            <a:r>
              <a:rPr lang="en-IE" sz="2600" kern="0" dirty="0">
                <a:solidFill>
                  <a:prstClr val="black"/>
                </a:solidFill>
                <a:latin typeface="Times New Roman" panose="02020603050405020304" pitchFamily="18" charset="0"/>
                <a:cs typeface="Times New Roman" panose="02020603050405020304" pitchFamily="18" charset="0"/>
                <a:hlinkClick r:id="rId4"/>
              </a:rPr>
              <a:t>www.repakelt.ie</a:t>
            </a:r>
            <a:r>
              <a:rPr lang="en-IE" sz="2600" kern="0" dirty="0">
                <a:solidFill>
                  <a:prstClr val="black"/>
                </a:solidFill>
                <a:latin typeface="Times New Roman" panose="02020603050405020304" pitchFamily="18" charset="0"/>
                <a:cs typeface="Times New Roman" panose="02020603050405020304" pitchFamily="18" charset="0"/>
              </a:rPr>
              <a:t>) </a:t>
            </a: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IE" sz="2600" kern="0" dirty="0">
              <a:solidFill>
                <a:prstClr val="black"/>
              </a:solidFill>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IE" sz="2600" kern="0" dirty="0">
              <a:solidFill>
                <a:prstClr val="black"/>
              </a:solidFill>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Producers are </a:t>
            </a:r>
            <a:r>
              <a:rPr kumimoji="0" lang="en-IE" sz="26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oblig</a:t>
            </a:r>
            <a:r>
              <a:rPr lang="en-IE" sz="2600" kern="0" dirty="0" err="1">
                <a:solidFill>
                  <a:prstClr val="black"/>
                </a:solidFill>
                <a:latin typeface="Times New Roman" panose="02020603050405020304" pitchFamily="18" charset="0"/>
                <a:cs typeface="Times New Roman" panose="02020603050405020304" pitchFamily="18" charset="0"/>
              </a:rPr>
              <a:t>ed</a:t>
            </a:r>
            <a:r>
              <a:rPr lang="en-IE" sz="2600" kern="0" dirty="0">
                <a:solidFill>
                  <a:prstClr val="black"/>
                </a:solidFill>
                <a:latin typeface="Times New Roman" panose="02020603050405020304" pitchFamily="18" charset="0"/>
                <a:cs typeface="Times New Roman" panose="02020603050405020304" pitchFamily="18" charset="0"/>
              </a:rPr>
              <a:t> to report monthly to PRL via the WEEE Blackbox </a:t>
            </a:r>
            <a:endPar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A477718-47BB-4D02-A5F8-B25C4CE5D692}" type="slidenum">
              <a:rPr lang="en-US" smtClean="0"/>
              <a:t>10</a:t>
            </a:fld>
            <a:endParaRPr lang="en-US"/>
          </a:p>
        </p:txBody>
      </p:sp>
    </p:spTree>
    <p:extLst>
      <p:ext uri="{BB962C8B-B14F-4D97-AF65-F5344CB8AC3E}">
        <p14:creationId xmlns:p14="http://schemas.microsoft.com/office/powerpoint/2010/main" val="29933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Registration</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Rectangle 2"/>
          <p:cNvSpPr/>
          <p:nvPr/>
        </p:nvSpPr>
        <p:spPr>
          <a:xfrm>
            <a:off x="545283" y="1180992"/>
            <a:ext cx="10329043" cy="5275290"/>
          </a:xfrm>
          <a:prstGeom prst="rect">
            <a:avLst/>
          </a:prstGeom>
        </p:spPr>
        <p:txBody>
          <a:bodyPr wrap="square">
            <a:spAutoFit/>
          </a:bodyPr>
          <a:lstStyle/>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E" sz="2800" b="1" i="0" u="none" strike="noStrike" kern="0" cap="none" spc="0" normalizeH="0" baseline="0" noProof="0" dirty="0">
              <a:ln>
                <a:noFill/>
              </a:ln>
              <a:solidFill>
                <a:prstClr val="black"/>
              </a:solidFill>
              <a:effectLst/>
              <a:uLnTx/>
              <a:uFillTx/>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E" sz="26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Registration</a:t>
            </a:r>
            <a:r>
              <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is by online or postal application directly to PRL no later than 31</a:t>
            </a:r>
            <a:r>
              <a:rPr kumimoji="0" lang="en-IE" sz="2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st</a:t>
            </a:r>
            <a:r>
              <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January each year.</a:t>
            </a:r>
          </a:p>
          <a:p>
            <a:pPr marL="457200" marR="0" lvl="0" indent="-457200" defTabSz="914400" eaLnBrk="1" fontAlgn="auto" latinLnBrk="0" hangingPunct="1">
              <a:spcBef>
                <a:spcPts val="1000"/>
              </a:spcBef>
              <a:spcAft>
                <a:spcPts val="0"/>
              </a:spcAft>
              <a:buClrTx/>
              <a:buSzTx/>
              <a:buFont typeface="Arial" panose="020B0604020202020204" pitchFamily="34" charset="0"/>
              <a:buChar char="•"/>
              <a:tabLst/>
              <a:defRPr/>
            </a:pPr>
            <a:endPar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E" sz="2600" kern="0" dirty="0">
                <a:solidFill>
                  <a:prstClr val="black"/>
                </a:solidFill>
                <a:latin typeface="Times New Roman" panose="02020603050405020304" pitchFamily="18" charset="0"/>
                <a:cs typeface="Times New Roman" panose="02020603050405020304" pitchFamily="18" charset="0"/>
              </a:rPr>
              <a:t>The following items are needed along with the annual application form</a:t>
            </a: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IE" sz="2600" kern="0" dirty="0">
              <a:solidFill>
                <a:prstClr val="black"/>
              </a:solidFill>
              <a:latin typeface="Times New Roman" panose="02020603050405020304" pitchFamily="18" charset="0"/>
              <a:cs typeface="Times New Roman" panose="02020603050405020304" pitchFamily="18" charset="0"/>
            </a:endParaRPr>
          </a:p>
          <a:p>
            <a:pPr marL="914400" lvl="1" indent="-457200" defTabSz="914400">
              <a:lnSpc>
                <a:spcPct val="90000"/>
              </a:lnSpc>
              <a:spcBef>
                <a:spcPts val="1000"/>
              </a:spcBef>
              <a:buFont typeface="Arial" panose="020B0604020202020204" pitchFamily="34" charset="0"/>
              <a:buChar char="•"/>
              <a:defRPr/>
            </a:pPr>
            <a:r>
              <a:rPr lang="en-IE" sz="2600" kern="0" dirty="0">
                <a:solidFill>
                  <a:prstClr val="black"/>
                </a:solidFill>
                <a:latin typeface="Times New Roman" panose="02020603050405020304" pitchFamily="18" charset="0"/>
                <a:cs typeface="Times New Roman" panose="02020603050405020304" pitchFamily="18" charset="0"/>
              </a:rPr>
              <a:t>Annual Registration Fee if applicable</a:t>
            </a:r>
          </a:p>
          <a:p>
            <a:pPr marL="914400" lvl="1" indent="-457200" defTabSz="914400">
              <a:lnSpc>
                <a:spcPct val="90000"/>
              </a:lnSpc>
              <a:spcBef>
                <a:spcPts val="1000"/>
              </a:spcBef>
              <a:buFont typeface="Arial" panose="020B0604020202020204" pitchFamily="34" charset="0"/>
              <a:buChar char="•"/>
              <a:defRPr/>
            </a:pPr>
            <a:endParaRPr lang="en-IE" sz="2600" kern="0" dirty="0">
              <a:solidFill>
                <a:prstClr val="black"/>
              </a:solidFill>
              <a:latin typeface="Times New Roman" panose="02020603050405020304" pitchFamily="18" charset="0"/>
              <a:cs typeface="Times New Roman" panose="02020603050405020304" pitchFamily="18" charset="0"/>
            </a:endParaRPr>
          </a:p>
          <a:p>
            <a:pPr marL="914400" lvl="1" indent="-457200" defTabSz="914400">
              <a:lnSpc>
                <a:spcPct val="90000"/>
              </a:lnSpc>
              <a:spcBef>
                <a:spcPts val="1000"/>
              </a:spcBef>
              <a:buFont typeface="Arial" panose="020B0604020202020204" pitchFamily="34" charset="0"/>
              <a:buChar char="•"/>
              <a:defRPr/>
            </a:pPr>
            <a:r>
              <a:rPr lang="en-IE" sz="2600" kern="0" dirty="0">
                <a:solidFill>
                  <a:prstClr val="black"/>
                </a:solidFill>
                <a:latin typeface="Times New Roman" panose="02020603050405020304" pitchFamily="18" charset="0"/>
                <a:cs typeface="Times New Roman" panose="02020603050405020304" pitchFamily="18" charset="0"/>
              </a:rPr>
              <a:t>Copy of Compliance Scheme Membership Certificate</a:t>
            </a:r>
          </a:p>
          <a:p>
            <a:pPr marL="914400" lvl="1" indent="-457200" defTabSz="914400">
              <a:lnSpc>
                <a:spcPct val="90000"/>
              </a:lnSpc>
              <a:spcBef>
                <a:spcPts val="1000"/>
              </a:spcBef>
              <a:buFont typeface="Arial" panose="020B0604020202020204" pitchFamily="34" charset="0"/>
              <a:buChar char="•"/>
              <a:defRPr/>
            </a:pPr>
            <a:endPar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E" sz="2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A477718-47BB-4D02-A5F8-B25C4CE5D692}" type="slidenum">
              <a:rPr lang="en-US" smtClean="0"/>
              <a:t>11</a:t>
            </a:fld>
            <a:endParaRPr lang="en-US"/>
          </a:p>
        </p:txBody>
      </p:sp>
    </p:spTree>
    <p:extLst>
      <p:ext uri="{BB962C8B-B14F-4D97-AF65-F5344CB8AC3E}">
        <p14:creationId xmlns:p14="http://schemas.microsoft.com/office/powerpoint/2010/main" val="259781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Registration</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pic>
        <p:nvPicPr>
          <p:cNvPr id="12" name="Picture 11"/>
          <p:cNvPicPr/>
          <p:nvPr/>
        </p:nvPicPr>
        <p:blipFill rotWithShape="1">
          <a:blip r:embed="rId4"/>
          <a:srcRect l="33636" t="11459" r="33274" b="6090"/>
          <a:stretch/>
        </p:blipFill>
        <p:spPr bwMode="auto">
          <a:xfrm>
            <a:off x="1968768" y="1592081"/>
            <a:ext cx="4127232" cy="5047125"/>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436098" y="2447778"/>
            <a:ext cx="1309974" cy="584775"/>
          </a:xfrm>
          <a:prstGeom prst="rect">
            <a:avLst/>
          </a:prstGeom>
          <a:noFill/>
        </p:spPr>
        <p:txBody>
          <a:bodyPr wrap="none" rtlCol="0">
            <a:spAutoFit/>
          </a:bodyPr>
          <a:lstStyle/>
          <a:p>
            <a:r>
              <a:rPr lang="en-US" sz="3200" b="1" dirty="0"/>
              <a:t>Online</a:t>
            </a:r>
          </a:p>
        </p:txBody>
      </p:sp>
      <p:sp>
        <p:nvSpPr>
          <p:cNvPr id="14" name="TextBox 13"/>
          <p:cNvSpPr txBox="1"/>
          <p:nvPr/>
        </p:nvSpPr>
        <p:spPr>
          <a:xfrm>
            <a:off x="10466363" y="2817110"/>
            <a:ext cx="1217769" cy="584775"/>
          </a:xfrm>
          <a:prstGeom prst="rect">
            <a:avLst/>
          </a:prstGeom>
          <a:noFill/>
        </p:spPr>
        <p:txBody>
          <a:bodyPr wrap="none" rtlCol="0">
            <a:spAutoFit/>
          </a:bodyPr>
          <a:lstStyle/>
          <a:p>
            <a:r>
              <a:rPr lang="en-US" sz="3200" b="1" dirty="0"/>
              <a:t>Postal</a:t>
            </a:r>
          </a:p>
        </p:txBody>
      </p:sp>
      <p:pic>
        <p:nvPicPr>
          <p:cNvPr id="10" name="Picture 9"/>
          <p:cNvPicPr/>
          <p:nvPr/>
        </p:nvPicPr>
        <p:blipFill rotWithShape="1">
          <a:blip r:embed="rId5"/>
          <a:srcRect l="39103" t="15393" r="35096" b="16192"/>
          <a:stretch/>
        </p:blipFill>
        <p:spPr bwMode="auto">
          <a:xfrm>
            <a:off x="6596615" y="1607700"/>
            <a:ext cx="3369133" cy="5031506"/>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EA477718-47BB-4D02-A5F8-B25C4CE5D692}" type="slidenum">
              <a:rPr lang="en-US" smtClean="0"/>
              <a:t>12</a:t>
            </a:fld>
            <a:endParaRPr lang="en-US"/>
          </a:p>
        </p:txBody>
      </p:sp>
    </p:spTree>
    <p:extLst>
      <p:ext uri="{BB962C8B-B14F-4D97-AF65-F5344CB8AC3E}">
        <p14:creationId xmlns:p14="http://schemas.microsoft.com/office/powerpoint/2010/main" val="106521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The Application Form </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579967"/>
          </a:xfrm>
          <a:prstGeom prst="rect">
            <a:avLst/>
          </a:prstGeom>
        </p:spPr>
        <p:txBody>
          <a:bodyPr wrap="square">
            <a:spAutoFit/>
          </a:bodyPr>
          <a:lstStyle/>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221420" y="1491152"/>
            <a:ext cx="11811554" cy="4662815"/>
          </a:xfrm>
          <a:prstGeom prst="rect">
            <a:avLst/>
          </a:prstGeom>
        </p:spPr>
        <p:txBody>
          <a:bodyPr wrap="square">
            <a:spAutoFit/>
          </a:bodyPr>
          <a:lstStyle/>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Producer Name &amp; Producer Register Number (from 2018)</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Type of Producer : Tyre only, Battery &amp; Tyre, WEEE &amp; Tyre ( from 2018)</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CRO Number, VAT Number or National Tax Number.</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Contact details of the registered office of the producer.</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Contact details of the premises at or from which tyres are or will be placed on the market by the producer</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Contact details of the individual reporting the weights or as appropriate the number of tyres placed on the market to the WEEE Blackbox</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Selling Technique used</a:t>
            </a:r>
          </a:p>
        </p:txBody>
      </p:sp>
      <p:sp>
        <p:nvSpPr>
          <p:cNvPr id="3" name="Slide Number Placeholder 2"/>
          <p:cNvSpPr>
            <a:spLocks noGrp="1"/>
          </p:cNvSpPr>
          <p:nvPr>
            <p:ph type="sldNum" sz="quarter" idx="12"/>
          </p:nvPr>
        </p:nvSpPr>
        <p:spPr/>
        <p:txBody>
          <a:bodyPr/>
          <a:lstStyle/>
          <a:p>
            <a:fld id="{EA477718-47BB-4D02-A5F8-B25C4CE5D692}" type="slidenum">
              <a:rPr lang="en-US" smtClean="0"/>
              <a:t>13</a:t>
            </a:fld>
            <a:endParaRPr lang="en-US"/>
          </a:p>
        </p:txBody>
      </p:sp>
    </p:spTree>
    <p:extLst>
      <p:ext uri="{BB962C8B-B14F-4D97-AF65-F5344CB8AC3E}">
        <p14:creationId xmlns:p14="http://schemas.microsoft.com/office/powerpoint/2010/main" val="55997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The Application Form</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579967"/>
          </a:xfrm>
          <a:prstGeom prst="rect">
            <a:avLst/>
          </a:prstGeom>
        </p:spPr>
        <p:txBody>
          <a:bodyPr wrap="square">
            <a:spAutoFit/>
          </a:bodyPr>
          <a:lstStyle/>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221420" y="1491152"/>
            <a:ext cx="11811554" cy="5170646"/>
          </a:xfrm>
          <a:prstGeom prst="rect">
            <a:avLst/>
          </a:prstGeom>
        </p:spPr>
        <p:txBody>
          <a:bodyPr wrap="square">
            <a:spAutoFit/>
          </a:bodyPr>
          <a:lstStyle/>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Type of producer</a:t>
            </a:r>
          </a:p>
          <a:p>
            <a:pPr marL="342900" indent="-342900">
              <a:lnSpc>
                <a:spcPct val="150000"/>
              </a:lnSpc>
              <a:buFont typeface="Arial" panose="020B0604020202020204" pitchFamily="34" charset="0"/>
              <a:buChar char="•"/>
            </a:pPr>
            <a:r>
              <a:rPr lang="en-IE" sz="2200" dirty="0">
                <a:latin typeface="Times New Roman" panose="02020603050405020304" pitchFamily="18" charset="0"/>
                <a:cs typeface="Times New Roman" panose="02020603050405020304" pitchFamily="18" charset="0"/>
              </a:rPr>
              <a:t>Categories of Tyres as indicated in the First Schedule</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Information in relation to the approved body of which the producer is a member</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quantities by weight or, as appropriate, by number of units of tyres that were placed on the market in the calendar year prior to the date of the first application in each of the categories specified in the First Schedule</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Registration Fee &amp; PO details ( from 1</a:t>
            </a:r>
            <a:r>
              <a:rPr lang="en-US" sz="2200" baseline="30000" dirty="0">
                <a:latin typeface="Times New Roman" panose="02020603050405020304" pitchFamily="18" charset="0"/>
                <a:cs typeface="Times New Roman" panose="02020603050405020304" pitchFamily="18" charset="0"/>
              </a:rPr>
              <a:t>st</a:t>
            </a:r>
            <a:r>
              <a:rPr lang="en-US" sz="2200" dirty="0">
                <a:latin typeface="Times New Roman" panose="02020603050405020304" pitchFamily="18" charset="0"/>
                <a:cs typeface="Times New Roman" panose="02020603050405020304" pitchFamily="18" charset="0"/>
              </a:rPr>
              <a:t> January 2018)</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Indication if the producer is willing to have information supplied to the registration body shared with an approved body</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Declaration &amp; Signature</a:t>
            </a:r>
          </a:p>
        </p:txBody>
      </p:sp>
      <p:sp>
        <p:nvSpPr>
          <p:cNvPr id="3" name="Slide Number Placeholder 2"/>
          <p:cNvSpPr>
            <a:spLocks noGrp="1"/>
          </p:cNvSpPr>
          <p:nvPr>
            <p:ph type="sldNum" sz="quarter" idx="12"/>
          </p:nvPr>
        </p:nvSpPr>
        <p:spPr/>
        <p:txBody>
          <a:bodyPr/>
          <a:lstStyle/>
          <a:p>
            <a:fld id="{EA477718-47BB-4D02-A5F8-B25C4CE5D692}" type="slidenum">
              <a:rPr lang="en-US" smtClean="0"/>
              <a:t>14</a:t>
            </a:fld>
            <a:endParaRPr lang="en-US"/>
          </a:p>
        </p:txBody>
      </p:sp>
    </p:spTree>
    <p:extLst>
      <p:ext uri="{BB962C8B-B14F-4D97-AF65-F5344CB8AC3E}">
        <p14:creationId xmlns:p14="http://schemas.microsoft.com/office/powerpoint/2010/main" val="342414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Registration</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9" name="TextBox 8"/>
          <p:cNvSpPr txBox="1"/>
          <p:nvPr/>
        </p:nvSpPr>
        <p:spPr>
          <a:xfrm>
            <a:off x="436098" y="2447778"/>
            <a:ext cx="184731" cy="584775"/>
          </a:xfrm>
          <a:prstGeom prst="rect">
            <a:avLst/>
          </a:prstGeom>
          <a:noFill/>
        </p:spPr>
        <p:txBody>
          <a:bodyPr wrap="none" rtlCol="0">
            <a:spAutoFit/>
          </a:bodyPr>
          <a:lstStyle/>
          <a:p>
            <a:endParaRPr lang="en-US" sz="3200" b="1" dirty="0"/>
          </a:p>
        </p:txBody>
      </p:sp>
      <p:sp>
        <p:nvSpPr>
          <p:cNvPr id="14" name="TextBox 13"/>
          <p:cNvSpPr txBox="1"/>
          <p:nvPr/>
        </p:nvSpPr>
        <p:spPr>
          <a:xfrm>
            <a:off x="10466363" y="2817110"/>
            <a:ext cx="184731" cy="584775"/>
          </a:xfrm>
          <a:prstGeom prst="rect">
            <a:avLst/>
          </a:prstGeom>
          <a:noFill/>
        </p:spPr>
        <p:txBody>
          <a:bodyPr wrap="none" rtlCol="0">
            <a:spAutoFit/>
          </a:bodyPr>
          <a:lstStyle/>
          <a:p>
            <a:endParaRPr lang="en-US" sz="3200" b="1" dirty="0"/>
          </a:p>
        </p:txBody>
      </p:sp>
      <p:pic>
        <p:nvPicPr>
          <p:cNvPr id="13" name="Picture 12"/>
          <p:cNvPicPr/>
          <p:nvPr/>
        </p:nvPicPr>
        <p:blipFill rotWithShape="1">
          <a:blip r:embed="rId4"/>
          <a:srcRect l="25816" t="11225" r="40769" b="5355"/>
          <a:stretch/>
        </p:blipFill>
        <p:spPr bwMode="auto">
          <a:xfrm>
            <a:off x="4198863" y="1702849"/>
            <a:ext cx="3158540" cy="4402530"/>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EA477718-47BB-4D02-A5F8-B25C4CE5D692}" type="slidenum">
              <a:rPr lang="en-US" smtClean="0"/>
              <a:t>15</a:t>
            </a:fld>
            <a:endParaRPr lang="en-US"/>
          </a:p>
        </p:txBody>
      </p:sp>
    </p:spTree>
    <p:extLst>
      <p:ext uri="{BB962C8B-B14F-4D97-AF65-F5344CB8AC3E}">
        <p14:creationId xmlns:p14="http://schemas.microsoft.com/office/powerpoint/2010/main" val="266118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Reporting	</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3062377"/>
          </a:xfrm>
          <a:prstGeom prst="rect">
            <a:avLst/>
          </a:prstGeom>
        </p:spPr>
        <p:txBody>
          <a:bodyPr wrap="square">
            <a:spAutoFit/>
          </a:bodyPr>
          <a:lstStyle/>
          <a:p>
            <a:pPr marR="0" lvl="0" algn="ctr" defTabSz="914400" eaLnBrk="1" fontAlgn="auto" latinLnBrk="0" hangingPunct="1">
              <a:lnSpc>
                <a:spcPct val="150000"/>
              </a:lnSpc>
              <a:spcBef>
                <a:spcPts val="1000"/>
              </a:spcBef>
              <a:spcAft>
                <a:spcPts val="0"/>
              </a:spcAft>
              <a:buClrTx/>
              <a:buSzTx/>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r>
              <a:rPr kumimoji="0" lang="en-IE" sz="4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Reporting</a:t>
            </a: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16</a:t>
            </a:fld>
            <a:endParaRPr lang="en-US"/>
          </a:p>
        </p:txBody>
      </p:sp>
    </p:spTree>
    <p:extLst>
      <p:ext uri="{BB962C8B-B14F-4D97-AF65-F5344CB8AC3E}">
        <p14:creationId xmlns:p14="http://schemas.microsoft.com/office/powerpoint/2010/main" val="102940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Reporting	</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4319131"/>
          </a:xfrm>
          <a:prstGeom prst="rect">
            <a:avLst/>
          </a:prstGeom>
        </p:spPr>
        <p:txBody>
          <a:bodyPr wrap="square">
            <a:spAutoFit/>
          </a:bodyPr>
          <a:lstStyle/>
          <a:p>
            <a:pPr marL="457200" marR="0" lvl="0" indent="-457200" algn="ctr"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E" sz="32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Producers will be obliged to report to the WEEE Blackbox </a:t>
            </a:r>
          </a:p>
          <a:p>
            <a:pPr marL="457200" marR="0" lvl="0" indent="-4572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E" sz="2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Online reporting tool to allow producers submit details of the tyres they placed on the market in the previous month.</a:t>
            </a:r>
          </a:p>
          <a:p>
            <a:pPr marL="457200" marR="0" lvl="0" indent="-4572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IE" sz="2800" b="1" kern="0" dirty="0">
                <a:solidFill>
                  <a:srgbClr val="FF0000"/>
                </a:solidFill>
                <a:latin typeface="Times New Roman" panose="02020603050405020304" pitchFamily="18" charset="0"/>
                <a:cs typeface="Times New Roman" panose="02020603050405020304" pitchFamily="18" charset="0"/>
              </a:rPr>
              <a:t>It is very important to note that all categories of tyres must be reported to the WEE Blackbox including those without a visible environmental management cost (</a:t>
            </a:r>
            <a:r>
              <a:rPr lang="en-IE" sz="2800" b="1" kern="0" dirty="0" err="1">
                <a:solidFill>
                  <a:srgbClr val="FF0000"/>
                </a:solidFill>
                <a:latin typeface="Times New Roman" panose="02020603050405020304" pitchFamily="18" charset="0"/>
                <a:cs typeface="Times New Roman" panose="02020603050405020304" pitchFamily="18" charset="0"/>
              </a:rPr>
              <a:t>vEMC</a:t>
            </a:r>
            <a:r>
              <a:rPr lang="en-IE" sz="2800" b="1" kern="0" dirty="0">
                <a:solidFill>
                  <a:srgbClr val="FF0000"/>
                </a:solidFill>
                <a:latin typeface="Times New Roman" panose="02020603050405020304" pitchFamily="18" charset="0"/>
                <a:cs typeface="Times New Roman" panose="02020603050405020304" pitchFamily="18" charset="0"/>
              </a:rPr>
              <a:t>)</a:t>
            </a:r>
            <a:endParaRPr kumimoji="0" lang="en-IE" sz="28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17</a:t>
            </a:fld>
            <a:endParaRPr lang="en-US"/>
          </a:p>
        </p:txBody>
      </p:sp>
    </p:spTree>
    <p:extLst>
      <p:ext uri="{BB962C8B-B14F-4D97-AF65-F5344CB8AC3E}">
        <p14:creationId xmlns:p14="http://schemas.microsoft.com/office/powerpoint/2010/main" val="60045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WEEE Blackbox Hallmark Features</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6627455"/>
          </a:xfrm>
          <a:prstGeom prst="rect">
            <a:avLst/>
          </a:prstGeom>
        </p:spPr>
        <p:txBody>
          <a:bodyPr wrap="square">
            <a:spAutoFit/>
          </a:bodyPr>
          <a:lstStyle/>
          <a:p>
            <a:pPr fontAlgn="ctr"/>
            <a:r>
              <a:rPr lang="en-IE" sz="2400" dirty="0">
                <a:latin typeface="Times New Roman" panose="02020603050405020304" pitchFamily="18" charset="0"/>
                <a:cs typeface="Times New Roman" panose="02020603050405020304" pitchFamily="18" charset="0"/>
              </a:rPr>
              <a:t>Convenient and user friendly system.</a:t>
            </a:r>
          </a:p>
          <a:p>
            <a:pPr fontAlgn="ctr"/>
            <a:endParaRPr lang="en-IE" sz="2400" dirty="0">
              <a:latin typeface="Times New Roman" panose="02020603050405020304" pitchFamily="18" charset="0"/>
              <a:cs typeface="Times New Roman" panose="02020603050405020304" pitchFamily="18" charset="0"/>
            </a:endParaRPr>
          </a:p>
          <a:p>
            <a:pPr fontAlgn="ctr"/>
            <a:r>
              <a:rPr lang="en-IE" sz="2400" dirty="0">
                <a:latin typeface="Times New Roman" panose="02020603050405020304" pitchFamily="18" charset="0"/>
                <a:cs typeface="Times New Roman" panose="02020603050405020304" pitchFamily="18" charset="0"/>
              </a:rPr>
              <a:t>Appointed Deloitte to operate WBB AS an independent third party to ensure producer confidentiality</a:t>
            </a:r>
          </a:p>
          <a:p>
            <a:pPr fontAlgn="ctr"/>
            <a:endParaRPr lang="en-IE" sz="2400" dirty="0">
              <a:latin typeface="Times New Roman" panose="02020603050405020304" pitchFamily="18" charset="0"/>
              <a:cs typeface="Times New Roman" panose="02020603050405020304" pitchFamily="18" charset="0"/>
            </a:endParaRPr>
          </a:p>
          <a:p>
            <a:pPr fontAlgn="ctr"/>
            <a:endParaRPr lang="en-IE" sz="2400" dirty="0">
              <a:latin typeface="Times New Roman" panose="02020603050405020304" pitchFamily="18" charset="0"/>
              <a:cs typeface="Times New Roman" panose="02020603050405020304" pitchFamily="18" charset="0"/>
            </a:endParaRPr>
          </a:p>
          <a:p>
            <a:pPr fontAlgn="ctr"/>
            <a:r>
              <a:rPr lang="en-IE" sz="2400" dirty="0">
                <a:latin typeface="Times New Roman" panose="02020603050405020304" pitchFamily="18" charset="0"/>
                <a:cs typeface="Times New Roman" panose="02020603050405020304" pitchFamily="18" charset="0"/>
              </a:rPr>
              <a:t>Security assurance provided. No system failures or security breaches.</a:t>
            </a:r>
          </a:p>
          <a:p>
            <a:pPr fontAlgn="ctr"/>
            <a:endParaRPr lang="en-IE" sz="2400" dirty="0">
              <a:latin typeface="Times New Roman" panose="02020603050405020304" pitchFamily="18" charset="0"/>
              <a:cs typeface="Times New Roman" panose="02020603050405020304" pitchFamily="18" charset="0"/>
            </a:endParaRPr>
          </a:p>
          <a:p>
            <a:pPr fontAlgn="ctr"/>
            <a:r>
              <a:rPr lang="en-IE" sz="2400" dirty="0">
                <a:latin typeface="Times New Roman" panose="02020603050405020304" pitchFamily="18" charset="0"/>
                <a:cs typeface="Times New Roman" panose="02020603050405020304" pitchFamily="18" charset="0"/>
              </a:rPr>
              <a:t>Producer service and query handling helpdesk available from 9:00am – 5:00 pm Monday to Friday</a:t>
            </a:r>
          </a:p>
          <a:p>
            <a:pPr fontAlgn="ctr"/>
            <a:endParaRPr lang="en-IE" sz="2400" dirty="0">
              <a:latin typeface="Times New Roman" panose="02020603050405020304" pitchFamily="18" charset="0"/>
              <a:cs typeface="Times New Roman" panose="02020603050405020304" pitchFamily="18" charset="0"/>
            </a:endParaRPr>
          </a:p>
          <a:p>
            <a:pPr fontAlgn="ctr"/>
            <a:r>
              <a:rPr lang="en-IE" sz="2400" dirty="0">
                <a:latin typeface="Times New Roman" panose="02020603050405020304" pitchFamily="18" charset="0"/>
                <a:cs typeface="Times New Roman" panose="02020603050405020304" pitchFamily="18" charset="0"/>
              </a:rPr>
              <a:t>Provides monthly tracking on the compliance of producers </a:t>
            </a:r>
          </a:p>
          <a:p>
            <a:pPr fontAlgn="ctr"/>
            <a:endParaRPr lang="en-IE" sz="2400" dirty="0">
              <a:latin typeface="Times New Roman" panose="02020603050405020304" pitchFamily="18" charset="0"/>
              <a:cs typeface="Times New Roman" panose="02020603050405020304" pitchFamily="18" charset="0"/>
            </a:endParaRPr>
          </a:p>
          <a:p>
            <a:pPr fontAlgn="ctr"/>
            <a:r>
              <a:rPr lang="en-IE" sz="2400" dirty="0">
                <a:latin typeface="Times New Roman" panose="02020603050405020304" pitchFamily="18" charset="0"/>
                <a:cs typeface="Times New Roman" panose="02020603050405020304" pitchFamily="18" charset="0"/>
              </a:rPr>
              <a:t>Reports provided on monthly producer submissions</a:t>
            </a:r>
          </a:p>
          <a:p>
            <a:pPr marR="0" lvl="0" algn="ctr"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18</a:t>
            </a:fld>
            <a:endParaRPr lang="en-US"/>
          </a:p>
        </p:txBody>
      </p:sp>
    </p:spTree>
    <p:extLst>
      <p:ext uri="{BB962C8B-B14F-4D97-AF65-F5344CB8AC3E}">
        <p14:creationId xmlns:p14="http://schemas.microsoft.com/office/powerpoint/2010/main" val="78416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69900" y="1119476"/>
            <a:ext cx="11252200" cy="757255"/>
          </a:xfrm>
        </p:spPr>
        <p:txBody>
          <a:bodyPr/>
          <a:lstStyle/>
          <a:p>
            <a:endParaRPr lang="en-IE" dirty="0"/>
          </a:p>
        </p:txBody>
      </p:sp>
      <p:sp>
        <p:nvSpPr>
          <p:cNvPr id="4" name="Title 3"/>
          <p:cNvSpPr>
            <a:spLocks noGrp="1"/>
          </p:cNvSpPr>
          <p:nvPr>
            <p:ph type="title"/>
          </p:nvPr>
        </p:nvSpPr>
        <p:spPr>
          <a:xfrm>
            <a:off x="469900" y="311147"/>
            <a:ext cx="11252200" cy="334102"/>
          </a:xfrm>
        </p:spPr>
        <p:txBody>
          <a:bodyPr/>
          <a:lstStyle/>
          <a:p>
            <a:r>
              <a:rPr lang="en-IE" dirty="0"/>
              <a:t>Login Screen</a:t>
            </a:r>
          </a:p>
        </p:txBody>
      </p:sp>
      <p:pic>
        <p:nvPicPr>
          <p:cNvPr id="5" name="Picture 4"/>
          <p:cNvPicPr>
            <a:picLocks noChangeAspect="1"/>
          </p:cNvPicPr>
          <p:nvPr/>
        </p:nvPicPr>
        <p:blipFill>
          <a:blip r:embed="rId3"/>
          <a:stretch>
            <a:fillRect/>
          </a:stretch>
        </p:blipFill>
        <p:spPr>
          <a:xfrm>
            <a:off x="469900" y="1119475"/>
            <a:ext cx="11487150" cy="50006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5"/>
          <p:cNvSpPr/>
          <p:nvPr/>
        </p:nvSpPr>
        <p:spPr bwMode="gray">
          <a:xfrm>
            <a:off x="4400550" y="2783088"/>
            <a:ext cx="2162175" cy="1685925"/>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8" name="Straight Arrow Connector 7"/>
          <p:cNvCxnSpPr>
            <a:stCxn id="6" idx="3"/>
            <a:endCxn id="9" idx="1"/>
          </p:cNvCxnSpPr>
          <p:nvPr/>
        </p:nvCxnSpPr>
        <p:spPr>
          <a:xfrm flipV="1">
            <a:off x="6562725" y="3619787"/>
            <a:ext cx="1419754" cy="62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82479" y="3427426"/>
            <a:ext cx="2414588"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Enter Username and password</a:t>
            </a:r>
          </a:p>
          <a:p>
            <a:pPr marL="203200" indent="-203200" defTabSz="914400">
              <a:spcBef>
                <a:spcPts val="600"/>
              </a:spcBef>
              <a:buSzPct val="100000"/>
              <a:buFont typeface="Arial"/>
              <a:buChar char="•"/>
            </a:pPr>
            <a:r>
              <a:rPr lang="en-IE" sz="1000" dirty="0">
                <a:solidFill>
                  <a:srgbClr val="313131"/>
                </a:solidFill>
              </a:rPr>
              <a:t>Click Sign in</a:t>
            </a:r>
          </a:p>
        </p:txBody>
      </p:sp>
    </p:spTree>
    <p:extLst>
      <p:ext uri="{BB962C8B-B14F-4D97-AF65-F5344CB8AC3E}">
        <p14:creationId xmlns:p14="http://schemas.microsoft.com/office/powerpoint/2010/main" val="26180264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Register &amp; Producers</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9" name="TextBox 8"/>
          <p:cNvSpPr txBox="1"/>
          <p:nvPr/>
        </p:nvSpPr>
        <p:spPr>
          <a:xfrm>
            <a:off x="436098" y="2447778"/>
            <a:ext cx="184731" cy="584775"/>
          </a:xfrm>
          <a:prstGeom prst="rect">
            <a:avLst/>
          </a:prstGeom>
          <a:noFill/>
        </p:spPr>
        <p:txBody>
          <a:bodyPr wrap="none" rtlCol="0">
            <a:spAutoFit/>
          </a:bodyPr>
          <a:lstStyle/>
          <a:p>
            <a:endParaRPr lang="en-US" sz="3200" b="1" dirty="0"/>
          </a:p>
        </p:txBody>
      </p:sp>
      <p:sp>
        <p:nvSpPr>
          <p:cNvPr id="2" name="TextBox 1"/>
          <p:cNvSpPr txBox="1"/>
          <p:nvPr/>
        </p:nvSpPr>
        <p:spPr>
          <a:xfrm>
            <a:off x="206830" y="1491152"/>
            <a:ext cx="10689770" cy="4524315"/>
          </a:xfrm>
          <a:prstGeom prst="rect">
            <a:avLst/>
          </a:prstGeom>
          <a:noFill/>
        </p:spPr>
        <p:txBody>
          <a:bodyPr wrap="square" rtlCol="0">
            <a:spAutoFit/>
          </a:bodyPr>
          <a:lstStyle/>
          <a:p>
            <a:r>
              <a:rPr lang="en-US" sz="3600" dirty="0"/>
              <a:t>Our primary relationship is with producers and it is two fold:</a:t>
            </a:r>
            <a:endParaRPr lang="en-US" sz="5400" dirty="0"/>
          </a:p>
          <a:p>
            <a:pPr algn="ctr"/>
            <a:endParaRPr lang="en-US" sz="5400" b="1" dirty="0"/>
          </a:p>
          <a:p>
            <a:pPr algn="ctr"/>
            <a:r>
              <a:rPr lang="en-US" sz="5400" b="1" dirty="0"/>
              <a:t>Producer Registration</a:t>
            </a:r>
          </a:p>
          <a:p>
            <a:pPr algn="ctr"/>
            <a:r>
              <a:rPr lang="en-US" sz="5400" b="1" dirty="0"/>
              <a:t>and</a:t>
            </a:r>
          </a:p>
          <a:p>
            <a:pPr algn="ctr"/>
            <a:r>
              <a:rPr lang="en-US" sz="5400" b="1" dirty="0"/>
              <a:t>Producer Reporting</a:t>
            </a:r>
          </a:p>
        </p:txBody>
      </p:sp>
      <p:sp>
        <p:nvSpPr>
          <p:cNvPr id="3" name="Slide Number Placeholder 2"/>
          <p:cNvSpPr>
            <a:spLocks noGrp="1"/>
          </p:cNvSpPr>
          <p:nvPr>
            <p:ph type="sldNum" sz="quarter" idx="12"/>
          </p:nvPr>
        </p:nvSpPr>
        <p:spPr/>
        <p:txBody>
          <a:bodyPr/>
          <a:lstStyle/>
          <a:p>
            <a:fld id="{EA477718-47BB-4D02-A5F8-B25C4CE5D692}" type="slidenum">
              <a:rPr lang="en-US" smtClean="0"/>
              <a:t>2</a:t>
            </a:fld>
            <a:endParaRPr lang="en-US"/>
          </a:p>
        </p:txBody>
      </p:sp>
    </p:spTree>
    <p:extLst>
      <p:ext uri="{BB962C8B-B14F-4D97-AF65-F5344CB8AC3E}">
        <p14:creationId xmlns:p14="http://schemas.microsoft.com/office/powerpoint/2010/main" val="2887752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p:txBody>
          <a:bodyPr/>
          <a:lstStyle/>
          <a:p>
            <a:endParaRPr lang="en-IE"/>
          </a:p>
        </p:txBody>
      </p:sp>
      <p:sp>
        <p:nvSpPr>
          <p:cNvPr id="13" name="Text Placeholder 12"/>
          <p:cNvSpPr>
            <a:spLocks noGrp="1"/>
          </p:cNvSpPr>
          <p:nvPr>
            <p:ph type="body" sz="quarter" idx="13"/>
          </p:nvPr>
        </p:nvSpPr>
        <p:spPr/>
        <p:txBody>
          <a:bodyPr/>
          <a:lstStyle/>
          <a:p>
            <a:endParaRPr lang="en-IE"/>
          </a:p>
        </p:txBody>
      </p:sp>
      <p:sp>
        <p:nvSpPr>
          <p:cNvPr id="4" name="Title 3"/>
          <p:cNvSpPr>
            <a:spLocks noGrp="1"/>
          </p:cNvSpPr>
          <p:nvPr>
            <p:ph type="title"/>
          </p:nvPr>
        </p:nvSpPr>
        <p:spPr>
          <a:xfrm>
            <a:off x="469900" y="309600"/>
            <a:ext cx="11252200" cy="334102"/>
          </a:xfrm>
        </p:spPr>
        <p:txBody>
          <a:bodyPr/>
          <a:lstStyle/>
          <a:p>
            <a:r>
              <a:rPr lang="en-IE" dirty="0"/>
              <a:t>Main Submission Page</a:t>
            </a:r>
          </a:p>
        </p:txBody>
      </p:sp>
      <p:pic>
        <p:nvPicPr>
          <p:cNvPr id="2" name="Picture 1"/>
          <p:cNvPicPr>
            <a:picLocks noChangeAspect="1"/>
          </p:cNvPicPr>
          <p:nvPr/>
        </p:nvPicPr>
        <p:blipFill>
          <a:blip r:embed="rId3"/>
          <a:stretch>
            <a:fillRect/>
          </a:stretch>
        </p:blipFill>
        <p:spPr>
          <a:xfrm>
            <a:off x="469900" y="736687"/>
            <a:ext cx="7953375" cy="534903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Rectangle 4"/>
          <p:cNvSpPr/>
          <p:nvPr/>
        </p:nvSpPr>
        <p:spPr bwMode="gray">
          <a:xfrm>
            <a:off x="4440447" y="2107407"/>
            <a:ext cx="352424" cy="280850"/>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7" name="TextBox 6"/>
          <p:cNvSpPr txBox="1"/>
          <p:nvPr/>
        </p:nvSpPr>
        <p:spPr>
          <a:xfrm>
            <a:off x="8558742" y="3622494"/>
            <a:ext cx="1314450" cy="153888"/>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Reporting Month</a:t>
            </a:r>
          </a:p>
        </p:txBody>
      </p:sp>
      <p:sp>
        <p:nvSpPr>
          <p:cNvPr id="12" name="Rectangle 11"/>
          <p:cNvSpPr/>
          <p:nvPr/>
        </p:nvSpPr>
        <p:spPr bwMode="gray">
          <a:xfrm>
            <a:off x="4114801" y="1114731"/>
            <a:ext cx="600074" cy="242566"/>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4" name="TextBox 13"/>
          <p:cNvSpPr txBox="1"/>
          <p:nvPr/>
        </p:nvSpPr>
        <p:spPr>
          <a:xfrm>
            <a:off x="8558742" y="4198609"/>
            <a:ext cx="1314450"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Producers details</a:t>
            </a:r>
          </a:p>
          <a:p>
            <a:pPr marL="203200" indent="-203200" defTabSz="914400">
              <a:spcBef>
                <a:spcPts val="600"/>
              </a:spcBef>
              <a:buSzPct val="100000"/>
              <a:buFont typeface="Arial"/>
              <a:buChar char="•"/>
            </a:pPr>
            <a:r>
              <a:rPr lang="en-IE" sz="1000" dirty="0">
                <a:solidFill>
                  <a:srgbClr val="313131"/>
                </a:solidFill>
              </a:rPr>
              <a:t>Reset password</a:t>
            </a:r>
          </a:p>
        </p:txBody>
      </p:sp>
      <p:sp>
        <p:nvSpPr>
          <p:cNvPr id="20" name="Rectangle 19"/>
          <p:cNvSpPr/>
          <p:nvPr/>
        </p:nvSpPr>
        <p:spPr bwMode="gray">
          <a:xfrm>
            <a:off x="4714875" y="1114730"/>
            <a:ext cx="409575" cy="242566"/>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22" name="TextBox 21"/>
          <p:cNvSpPr txBox="1"/>
          <p:nvPr/>
        </p:nvSpPr>
        <p:spPr>
          <a:xfrm>
            <a:off x="8558742" y="2819036"/>
            <a:ext cx="2035175"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Helpdesk contact details</a:t>
            </a:r>
          </a:p>
          <a:p>
            <a:pPr marL="203200" indent="-203200" defTabSz="914400">
              <a:spcBef>
                <a:spcPts val="600"/>
              </a:spcBef>
              <a:buSzPct val="100000"/>
              <a:buFont typeface="Arial"/>
              <a:buChar char="•"/>
            </a:pPr>
            <a:r>
              <a:rPr lang="en-IE" sz="1000" dirty="0">
                <a:solidFill>
                  <a:srgbClr val="313131"/>
                </a:solidFill>
              </a:rPr>
              <a:t>How to make a submission</a:t>
            </a:r>
          </a:p>
        </p:txBody>
      </p:sp>
      <p:sp>
        <p:nvSpPr>
          <p:cNvPr id="28" name="Rectangle 27"/>
          <p:cNvSpPr/>
          <p:nvPr/>
        </p:nvSpPr>
        <p:spPr bwMode="gray">
          <a:xfrm>
            <a:off x="5124450" y="1114729"/>
            <a:ext cx="409575" cy="242566"/>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30" name="TextBox 29"/>
          <p:cNvSpPr txBox="1"/>
          <p:nvPr/>
        </p:nvSpPr>
        <p:spPr>
          <a:xfrm>
            <a:off x="8550067" y="1915414"/>
            <a:ext cx="2035175"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Background information</a:t>
            </a:r>
          </a:p>
          <a:p>
            <a:pPr marL="203200" indent="-203200" defTabSz="914400">
              <a:spcBef>
                <a:spcPts val="600"/>
              </a:spcBef>
              <a:buSzPct val="100000"/>
              <a:buFont typeface="Arial"/>
              <a:buChar char="•"/>
            </a:pPr>
            <a:r>
              <a:rPr lang="en-IE" sz="1000" dirty="0">
                <a:solidFill>
                  <a:srgbClr val="313131"/>
                </a:solidFill>
              </a:rPr>
              <a:t>Reporting Obligations</a:t>
            </a:r>
          </a:p>
        </p:txBody>
      </p:sp>
      <p:sp>
        <p:nvSpPr>
          <p:cNvPr id="37" name="Rectangle 36"/>
          <p:cNvSpPr/>
          <p:nvPr/>
        </p:nvSpPr>
        <p:spPr bwMode="gray">
          <a:xfrm>
            <a:off x="567389" y="3822857"/>
            <a:ext cx="1273175" cy="324576"/>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40" name="TextBox 39"/>
          <p:cNvSpPr txBox="1"/>
          <p:nvPr/>
        </p:nvSpPr>
        <p:spPr>
          <a:xfrm>
            <a:off x="8558742" y="5005557"/>
            <a:ext cx="2156427" cy="307777"/>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Click “Add new product” to open the submission panel</a:t>
            </a:r>
          </a:p>
        </p:txBody>
      </p:sp>
      <p:cxnSp>
        <p:nvCxnSpPr>
          <p:cNvPr id="44" name="Elbow Connector 43"/>
          <p:cNvCxnSpPr>
            <a:stCxn id="28" idx="2"/>
            <a:endCxn id="30" idx="1"/>
          </p:cNvCxnSpPr>
          <p:nvPr/>
        </p:nvCxnSpPr>
        <p:spPr>
          <a:xfrm rot="16200000" flipH="1">
            <a:off x="6564412" y="122120"/>
            <a:ext cx="750480" cy="322082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0" idx="2"/>
            <a:endCxn id="22" idx="1"/>
          </p:cNvCxnSpPr>
          <p:nvPr/>
        </p:nvCxnSpPr>
        <p:spPr>
          <a:xfrm rot="16200000" flipH="1">
            <a:off x="5912152" y="364806"/>
            <a:ext cx="1654101" cy="36390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2" idx="2"/>
            <a:endCxn id="14" idx="1"/>
          </p:cNvCxnSpPr>
          <p:nvPr/>
        </p:nvCxnSpPr>
        <p:spPr>
          <a:xfrm rot="16200000" flipH="1">
            <a:off x="4969954" y="802181"/>
            <a:ext cx="3033673" cy="414390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7" idx="1"/>
          </p:cNvCxnSpPr>
          <p:nvPr/>
        </p:nvCxnSpPr>
        <p:spPr>
          <a:xfrm rot="16200000" flipH="1">
            <a:off x="5932110" y="1072805"/>
            <a:ext cx="1311181" cy="394208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7" idx="2"/>
            <a:endCxn id="40" idx="1"/>
          </p:cNvCxnSpPr>
          <p:nvPr/>
        </p:nvCxnSpPr>
        <p:spPr>
          <a:xfrm rot="16200000" flipH="1">
            <a:off x="4375353" y="976056"/>
            <a:ext cx="1012013" cy="735476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50656"/>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IE" dirty="0"/>
          </a:p>
        </p:txBody>
      </p:sp>
      <p:sp>
        <p:nvSpPr>
          <p:cNvPr id="4" name="Title 3"/>
          <p:cNvSpPr>
            <a:spLocks noGrp="1"/>
          </p:cNvSpPr>
          <p:nvPr>
            <p:ph type="title"/>
          </p:nvPr>
        </p:nvSpPr>
        <p:spPr>
          <a:xfrm>
            <a:off x="469900" y="309600"/>
            <a:ext cx="11252200" cy="334102"/>
          </a:xfrm>
        </p:spPr>
        <p:txBody>
          <a:bodyPr/>
          <a:lstStyle/>
          <a:p>
            <a:r>
              <a:rPr lang="en-IE" dirty="0"/>
              <a:t>Submission Panel</a:t>
            </a:r>
          </a:p>
        </p:txBody>
      </p:sp>
      <p:pic>
        <p:nvPicPr>
          <p:cNvPr id="5" name="Picture 4"/>
          <p:cNvPicPr>
            <a:picLocks noChangeAspect="1"/>
          </p:cNvPicPr>
          <p:nvPr/>
        </p:nvPicPr>
        <p:blipFill>
          <a:blip r:embed="rId2"/>
          <a:stretch>
            <a:fillRect/>
          </a:stretch>
        </p:blipFill>
        <p:spPr>
          <a:xfrm>
            <a:off x="469900" y="736687"/>
            <a:ext cx="3133725" cy="54387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5"/>
          <p:cNvSpPr/>
          <p:nvPr/>
        </p:nvSpPr>
        <p:spPr bwMode="gray">
          <a:xfrm>
            <a:off x="469900" y="1133475"/>
            <a:ext cx="2648685" cy="1609725"/>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7" name="Straight Arrow Connector 6"/>
          <p:cNvCxnSpPr>
            <a:stCxn id="6" idx="3"/>
            <a:endCxn id="8" idx="1"/>
          </p:cNvCxnSpPr>
          <p:nvPr/>
        </p:nvCxnSpPr>
        <p:spPr>
          <a:xfrm flipV="1">
            <a:off x="3118585" y="1938337"/>
            <a:ext cx="153004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48633" y="1861393"/>
            <a:ext cx="7171189" cy="153888"/>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Select category/ subcategory/ product from the dropdown according to what product the company is selling</a:t>
            </a:r>
          </a:p>
        </p:txBody>
      </p:sp>
      <p:sp>
        <p:nvSpPr>
          <p:cNvPr id="15" name="Rectangle 14"/>
          <p:cNvSpPr/>
          <p:nvPr/>
        </p:nvSpPr>
        <p:spPr bwMode="gray">
          <a:xfrm>
            <a:off x="469900" y="3292169"/>
            <a:ext cx="2744938" cy="577188"/>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16" name="Straight Arrow Connector 15"/>
          <p:cNvCxnSpPr>
            <a:stCxn id="15" idx="3"/>
            <a:endCxn id="17" idx="1"/>
          </p:cNvCxnSpPr>
          <p:nvPr/>
        </p:nvCxnSpPr>
        <p:spPr>
          <a:xfrm>
            <a:off x="3214838" y="3580763"/>
            <a:ext cx="14337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8634" y="3388402"/>
            <a:ext cx="7171188"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Select existing Tyres Customers from the dropdown “Tyres distributed to”</a:t>
            </a:r>
          </a:p>
          <a:p>
            <a:pPr marL="203200" indent="-203200" defTabSz="914400">
              <a:spcBef>
                <a:spcPts val="600"/>
              </a:spcBef>
              <a:buSzPct val="100000"/>
              <a:buFont typeface="Arial"/>
              <a:buChar char="•"/>
            </a:pPr>
            <a:r>
              <a:rPr lang="en-IE" sz="1000" dirty="0">
                <a:solidFill>
                  <a:srgbClr val="313131"/>
                </a:solidFill>
              </a:rPr>
              <a:t>Click on add “Tyres distributed to” to log a new customer </a:t>
            </a:r>
          </a:p>
        </p:txBody>
      </p:sp>
      <p:sp>
        <p:nvSpPr>
          <p:cNvPr id="13" name="Rectangle 12"/>
          <p:cNvSpPr/>
          <p:nvPr/>
        </p:nvSpPr>
        <p:spPr bwMode="gray">
          <a:xfrm>
            <a:off x="498475" y="2758679"/>
            <a:ext cx="2744938" cy="523964"/>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Tree>
    <p:extLst>
      <p:ext uri="{BB962C8B-B14F-4D97-AF65-F5344CB8AC3E}">
        <p14:creationId xmlns:p14="http://schemas.microsoft.com/office/powerpoint/2010/main" val="42542502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IE" dirty="0"/>
          </a:p>
        </p:txBody>
      </p:sp>
      <p:sp>
        <p:nvSpPr>
          <p:cNvPr id="4" name="Title 3"/>
          <p:cNvSpPr>
            <a:spLocks noGrp="1"/>
          </p:cNvSpPr>
          <p:nvPr>
            <p:ph type="title"/>
          </p:nvPr>
        </p:nvSpPr>
        <p:spPr>
          <a:xfrm>
            <a:off x="501798" y="309600"/>
            <a:ext cx="11252200" cy="334102"/>
          </a:xfrm>
        </p:spPr>
        <p:txBody>
          <a:bodyPr/>
          <a:lstStyle/>
          <a:p>
            <a:r>
              <a:rPr lang="en-IE" dirty="0"/>
              <a:t>Add Tyres Distributed To</a:t>
            </a:r>
          </a:p>
        </p:txBody>
      </p:sp>
      <p:pic>
        <p:nvPicPr>
          <p:cNvPr id="5" name="Picture 4"/>
          <p:cNvPicPr>
            <a:picLocks noChangeAspect="1"/>
          </p:cNvPicPr>
          <p:nvPr/>
        </p:nvPicPr>
        <p:blipFill>
          <a:blip r:embed="rId2"/>
          <a:stretch>
            <a:fillRect/>
          </a:stretch>
        </p:blipFill>
        <p:spPr>
          <a:xfrm>
            <a:off x="469900" y="736687"/>
            <a:ext cx="5962650" cy="52545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5"/>
          <p:cNvSpPr/>
          <p:nvPr/>
        </p:nvSpPr>
        <p:spPr bwMode="gray">
          <a:xfrm>
            <a:off x="1347537" y="1679506"/>
            <a:ext cx="3917482" cy="3749141"/>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7" name="Straight Arrow Connector 6"/>
          <p:cNvCxnSpPr>
            <a:stCxn id="6" idx="3"/>
            <a:endCxn id="8" idx="1"/>
          </p:cNvCxnSpPr>
          <p:nvPr/>
        </p:nvCxnSpPr>
        <p:spPr>
          <a:xfrm flipV="1">
            <a:off x="5265019" y="3550247"/>
            <a:ext cx="1243733" cy="38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8752" y="3357886"/>
            <a:ext cx="5148414" cy="384721"/>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Enter all the necessary customer’s details</a:t>
            </a:r>
          </a:p>
          <a:p>
            <a:pPr marL="203200" indent="-203200" defTabSz="914400">
              <a:spcBef>
                <a:spcPts val="600"/>
              </a:spcBef>
              <a:buSzPct val="100000"/>
              <a:buFont typeface="Arial"/>
              <a:buChar char="•"/>
            </a:pPr>
            <a:r>
              <a:rPr lang="en-IE" sz="1000" dirty="0">
                <a:solidFill>
                  <a:srgbClr val="313131"/>
                </a:solidFill>
              </a:rPr>
              <a:t>Click submit to store the customer on the system</a:t>
            </a:r>
          </a:p>
        </p:txBody>
      </p:sp>
    </p:spTree>
    <p:extLst>
      <p:ext uri="{BB962C8B-B14F-4D97-AF65-F5344CB8AC3E}">
        <p14:creationId xmlns:p14="http://schemas.microsoft.com/office/powerpoint/2010/main" val="41886864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IE" dirty="0"/>
          </a:p>
        </p:txBody>
      </p:sp>
      <p:sp>
        <p:nvSpPr>
          <p:cNvPr id="4" name="Title 3"/>
          <p:cNvSpPr>
            <a:spLocks noGrp="1"/>
          </p:cNvSpPr>
          <p:nvPr>
            <p:ph type="title"/>
          </p:nvPr>
        </p:nvSpPr>
        <p:spPr>
          <a:xfrm>
            <a:off x="533696" y="309600"/>
            <a:ext cx="11252200" cy="334102"/>
          </a:xfrm>
        </p:spPr>
        <p:txBody>
          <a:bodyPr/>
          <a:lstStyle/>
          <a:p>
            <a:r>
              <a:rPr lang="en-IE" dirty="0"/>
              <a:t>Manual Entry</a:t>
            </a:r>
          </a:p>
        </p:txBody>
      </p:sp>
      <p:pic>
        <p:nvPicPr>
          <p:cNvPr id="2" name="Picture 1"/>
          <p:cNvPicPr>
            <a:picLocks noChangeAspect="1"/>
          </p:cNvPicPr>
          <p:nvPr/>
        </p:nvPicPr>
        <p:blipFill>
          <a:blip r:embed="rId2"/>
          <a:stretch>
            <a:fillRect/>
          </a:stretch>
        </p:blipFill>
        <p:spPr>
          <a:xfrm>
            <a:off x="469900" y="736688"/>
            <a:ext cx="3162300" cy="54483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p:cNvPicPr>
            <a:picLocks noChangeAspect="1"/>
          </p:cNvPicPr>
          <p:nvPr/>
        </p:nvPicPr>
        <p:blipFill>
          <a:blip r:embed="rId3"/>
          <a:stretch>
            <a:fillRect/>
          </a:stretch>
        </p:blipFill>
        <p:spPr>
          <a:xfrm>
            <a:off x="4073566" y="1493943"/>
            <a:ext cx="7795656" cy="4354407"/>
          </a:xfrm>
          <a:prstGeom prst="roundRect">
            <a:avLst>
              <a:gd name="adj" fmla="val 4167"/>
            </a:avLst>
          </a:prstGeom>
          <a:solidFill>
            <a:srgbClr val="FFFFFF"/>
          </a:solidFill>
          <a:ln w="76200" cap="sq">
            <a:solidFill>
              <a:srgbClr val="292929"/>
            </a:solidFill>
            <a:miter lim="800000"/>
          </a:ln>
          <a:effectLst>
            <a:reflection blurRad="12700" stA="0" endPos="14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4" name="Elbow Connector 13"/>
          <p:cNvCxnSpPr/>
          <p:nvPr/>
        </p:nvCxnSpPr>
        <p:spPr>
          <a:xfrm>
            <a:off x="2387065" y="4360244"/>
            <a:ext cx="7700211" cy="1395026"/>
          </a:xfrm>
          <a:prstGeom prst="bentConnector3">
            <a:avLst>
              <a:gd name="adj1" fmla="val 1587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3060834" y="2598821"/>
            <a:ext cx="3176336" cy="2964581"/>
          </a:xfrm>
          <a:prstGeom prst="bentConnector3">
            <a:avLst>
              <a:gd name="adj1" fmla="val 2636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1403350" y="5899238"/>
            <a:ext cx="647700" cy="285750"/>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23" name="Straight Arrow Connector 22"/>
          <p:cNvCxnSpPr>
            <a:stCxn id="21" idx="3"/>
            <a:endCxn id="24" idx="1"/>
          </p:cNvCxnSpPr>
          <p:nvPr/>
        </p:nvCxnSpPr>
        <p:spPr>
          <a:xfrm>
            <a:off x="2051050" y="6042113"/>
            <a:ext cx="23861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37246" y="5965169"/>
            <a:ext cx="5399773" cy="153888"/>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Click “Add” once the details are entered to enter the data</a:t>
            </a:r>
          </a:p>
        </p:txBody>
      </p:sp>
      <p:sp>
        <p:nvSpPr>
          <p:cNvPr id="5" name="Rectangle 4"/>
          <p:cNvSpPr/>
          <p:nvPr/>
        </p:nvSpPr>
        <p:spPr bwMode="gray">
          <a:xfrm>
            <a:off x="523875" y="2739328"/>
            <a:ext cx="2997200" cy="638175"/>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3" name="Rectangle 12"/>
          <p:cNvSpPr/>
          <p:nvPr/>
        </p:nvSpPr>
        <p:spPr bwMode="gray">
          <a:xfrm>
            <a:off x="7334154" y="5539507"/>
            <a:ext cx="866775" cy="176213"/>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11" name="Elbow Connector 10"/>
          <p:cNvCxnSpPr/>
          <p:nvPr/>
        </p:nvCxnSpPr>
        <p:spPr>
          <a:xfrm>
            <a:off x="2387065" y="4004109"/>
            <a:ext cx="7122695" cy="1655546"/>
          </a:xfrm>
          <a:prstGeom prst="bentConnector3">
            <a:avLst>
              <a:gd name="adj1" fmla="val 1905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gray">
          <a:xfrm>
            <a:off x="7303517" y="5290002"/>
            <a:ext cx="733521" cy="142875"/>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Tree>
    <p:extLst>
      <p:ext uri="{BB962C8B-B14F-4D97-AF65-F5344CB8AC3E}">
        <p14:creationId xmlns:p14="http://schemas.microsoft.com/office/powerpoint/2010/main" val="16248962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IE" dirty="0"/>
          </a:p>
        </p:txBody>
      </p:sp>
      <p:sp>
        <p:nvSpPr>
          <p:cNvPr id="4" name="Title 3"/>
          <p:cNvSpPr>
            <a:spLocks noGrp="1"/>
          </p:cNvSpPr>
          <p:nvPr>
            <p:ph type="title"/>
          </p:nvPr>
        </p:nvSpPr>
        <p:spPr>
          <a:xfrm>
            <a:off x="469900" y="309600"/>
            <a:ext cx="11252200" cy="334102"/>
          </a:xfrm>
        </p:spPr>
        <p:txBody>
          <a:bodyPr/>
          <a:lstStyle/>
          <a:p>
            <a:r>
              <a:rPr lang="en-IE" dirty="0"/>
              <a:t>Bulk Upload</a:t>
            </a:r>
          </a:p>
        </p:txBody>
      </p:sp>
      <p:pic>
        <p:nvPicPr>
          <p:cNvPr id="2" name="Picture 1"/>
          <p:cNvPicPr>
            <a:picLocks noChangeAspect="1"/>
          </p:cNvPicPr>
          <p:nvPr/>
        </p:nvPicPr>
        <p:blipFill>
          <a:blip r:embed="rId2"/>
          <a:stretch>
            <a:fillRect/>
          </a:stretch>
        </p:blipFill>
        <p:spPr>
          <a:xfrm>
            <a:off x="469900" y="736687"/>
            <a:ext cx="3124200" cy="54578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a:blip r:embed="rId3"/>
          <a:stretch>
            <a:fillRect/>
          </a:stretch>
        </p:blipFill>
        <p:spPr>
          <a:xfrm>
            <a:off x="4049712" y="1493943"/>
            <a:ext cx="7672388" cy="2654939"/>
          </a:xfrm>
          <a:prstGeom prst="roundRect">
            <a:avLst>
              <a:gd name="adj" fmla="val 4167"/>
            </a:avLst>
          </a:prstGeom>
          <a:solidFill>
            <a:srgbClr val="FFFFFF"/>
          </a:solidFill>
          <a:ln w="76200" cap="sq">
            <a:solidFill>
              <a:srgbClr val="292929"/>
            </a:solidFill>
            <a:miter lim="800000"/>
          </a:ln>
          <a:effectLst>
            <a:reflection blurRad="12700" stA="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p:cNvSpPr txBox="1"/>
          <p:nvPr/>
        </p:nvSpPr>
        <p:spPr>
          <a:xfrm>
            <a:off x="4049712" y="4350619"/>
            <a:ext cx="7392202" cy="1923604"/>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If the producer has already submitted previously and the necessary suppliers/ customers are stored on the system, the bulk upload can be used.</a:t>
            </a:r>
          </a:p>
          <a:p>
            <a:pPr marL="203200" indent="-203200" defTabSz="914400">
              <a:spcBef>
                <a:spcPts val="600"/>
              </a:spcBef>
              <a:buSzPct val="100000"/>
              <a:buFont typeface="Arial"/>
              <a:buChar char="•"/>
            </a:pPr>
            <a:r>
              <a:rPr lang="en-IE" sz="1000" dirty="0">
                <a:solidFill>
                  <a:srgbClr val="313131"/>
                </a:solidFill>
              </a:rPr>
              <a:t>For the first bulk upload, click “Template”</a:t>
            </a:r>
          </a:p>
          <a:p>
            <a:pPr marL="203200" indent="-203200" defTabSz="914400">
              <a:spcBef>
                <a:spcPts val="600"/>
              </a:spcBef>
              <a:buSzPct val="100000"/>
              <a:buFont typeface="Arial"/>
              <a:buChar char="•"/>
            </a:pPr>
            <a:r>
              <a:rPr lang="en-IE" sz="1000" dirty="0">
                <a:solidFill>
                  <a:srgbClr val="313131"/>
                </a:solidFill>
              </a:rPr>
              <a:t>As per the template displayed above, the producer will have to manually enter the category, subcategory and  product details related to their tyre sales. They will also need to enter the name of the customer they sold to the tyres to. Finally, the producer will enter the quantity sold and  has the option of entering relevant total weights.</a:t>
            </a:r>
          </a:p>
          <a:p>
            <a:pPr marL="203200" indent="-203200" defTabSz="914400">
              <a:spcBef>
                <a:spcPts val="600"/>
              </a:spcBef>
              <a:buSzPct val="100000"/>
              <a:buFont typeface="Arial"/>
              <a:buChar char="•"/>
            </a:pPr>
            <a:r>
              <a:rPr lang="en-IE" sz="1000" dirty="0">
                <a:solidFill>
                  <a:srgbClr val="313131"/>
                </a:solidFill>
              </a:rPr>
              <a:t>Once this file has been prepared it can be saved to the user’s desktop.</a:t>
            </a:r>
          </a:p>
          <a:p>
            <a:pPr marL="203200" indent="-203200" defTabSz="914400">
              <a:spcBef>
                <a:spcPts val="600"/>
              </a:spcBef>
              <a:buSzPct val="100000"/>
              <a:buFont typeface="Arial"/>
              <a:buChar char="•"/>
            </a:pPr>
            <a:r>
              <a:rPr lang="en-IE" sz="1000" dirty="0">
                <a:solidFill>
                  <a:srgbClr val="313131"/>
                </a:solidFill>
              </a:rPr>
              <a:t>Click browse and find the path to the file.</a:t>
            </a:r>
          </a:p>
          <a:p>
            <a:pPr marL="203200" indent="-203200" defTabSz="914400">
              <a:spcBef>
                <a:spcPts val="600"/>
              </a:spcBef>
              <a:buSzPct val="100000"/>
              <a:buFont typeface="Arial"/>
              <a:buChar char="•"/>
            </a:pPr>
            <a:r>
              <a:rPr lang="en-IE" sz="1000" dirty="0">
                <a:solidFill>
                  <a:srgbClr val="313131"/>
                </a:solidFill>
              </a:rPr>
              <a:t>Double click on the file to unlock the upload functionality and click upload. </a:t>
            </a:r>
          </a:p>
        </p:txBody>
      </p:sp>
      <p:sp>
        <p:nvSpPr>
          <p:cNvPr id="8" name="Rectangle 7"/>
          <p:cNvSpPr/>
          <p:nvPr/>
        </p:nvSpPr>
        <p:spPr bwMode="gray">
          <a:xfrm>
            <a:off x="681640" y="5533478"/>
            <a:ext cx="779462" cy="285750"/>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9" name="Rectangle 8"/>
          <p:cNvSpPr/>
          <p:nvPr/>
        </p:nvSpPr>
        <p:spPr bwMode="gray">
          <a:xfrm>
            <a:off x="2108802" y="5533476"/>
            <a:ext cx="663274" cy="285751"/>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0" name="Rectangle 9"/>
          <p:cNvSpPr/>
          <p:nvPr/>
        </p:nvSpPr>
        <p:spPr bwMode="gray">
          <a:xfrm>
            <a:off x="4298950" y="2494866"/>
            <a:ext cx="7142964" cy="1104982"/>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1" name="Rectangle 10"/>
          <p:cNvSpPr/>
          <p:nvPr/>
        </p:nvSpPr>
        <p:spPr bwMode="gray">
          <a:xfrm>
            <a:off x="514349" y="2739328"/>
            <a:ext cx="2968625" cy="508697"/>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cxnSp>
        <p:nvCxnSpPr>
          <p:cNvPr id="12" name="Elbow Connector 11"/>
          <p:cNvCxnSpPr>
            <a:stCxn id="9" idx="3"/>
            <a:endCxn id="5" idx="1"/>
          </p:cNvCxnSpPr>
          <p:nvPr/>
        </p:nvCxnSpPr>
        <p:spPr>
          <a:xfrm flipV="1">
            <a:off x="2772076" y="2821413"/>
            <a:ext cx="1277636" cy="285493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gray">
          <a:xfrm>
            <a:off x="7345680" y="2600326"/>
            <a:ext cx="701040" cy="178434"/>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3" name="Rectangle 12"/>
          <p:cNvSpPr/>
          <p:nvPr/>
        </p:nvSpPr>
        <p:spPr bwMode="gray">
          <a:xfrm>
            <a:off x="7345680" y="2821412"/>
            <a:ext cx="701040" cy="178434"/>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4" name="Rectangle 13"/>
          <p:cNvSpPr/>
          <p:nvPr/>
        </p:nvSpPr>
        <p:spPr bwMode="gray">
          <a:xfrm>
            <a:off x="7345680" y="3091923"/>
            <a:ext cx="701040" cy="135060"/>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Tree>
    <p:extLst>
      <p:ext uri="{BB962C8B-B14F-4D97-AF65-F5344CB8AC3E}">
        <p14:creationId xmlns:p14="http://schemas.microsoft.com/office/powerpoint/2010/main" val="36631752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900" y="309600"/>
            <a:ext cx="11252200" cy="334102"/>
          </a:xfrm>
        </p:spPr>
        <p:txBody>
          <a:bodyPr/>
          <a:lstStyle/>
          <a:p>
            <a:r>
              <a:rPr lang="en-IE" dirty="0"/>
              <a:t>Bulk Upload</a:t>
            </a:r>
          </a:p>
        </p:txBody>
      </p:sp>
      <p:pic>
        <p:nvPicPr>
          <p:cNvPr id="5" name="Picture 4"/>
          <p:cNvPicPr>
            <a:picLocks noChangeAspect="1"/>
          </p:cNvPicPr>
          <p:nvPr/>
        </p:nvPicPr>
        <p:blipFill>
          <a:blip r:embed="rId2"/>
          <a:stretch>
            <a:fillRect/>
          </a:stretch>
        </p:blipFill>
        <p:spPr>
          <a:xfrm>
            <a:off x="334379" y="1086740"/>
            <a:ext cx="11387721" cy="50958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p:cNvSpPr txBox="1"/>
          <p:nvPr/>
        </p:nvSpPr>
        <p:spPr>
          <a:xfrm>
            <a:off x="3474718" y="5351646"/>
            <a:ext cx="8247381" cy="538609"/>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Once the producer clicks on “upload” the message “Bulk Upload Successful” appears on the control panel and the data is fed into the submission summary table with the exact details that have been typed in the Excel sheet shown previously</a:t>
            </a:r>
          </a:p>
          <a:p>
            <a:pPr marL="203200" indent="-203200" defTabSz="914400">
              <a:spcBef>
                <a:spcPts val="600"/>
              </a:spcBef>
              <a:buSzPct val="100000"/>
              <a:buFont typeface="Arial"/>
              <a:buChar char="•"/>
            </a:pPr>
            <a:r>
              <a:rPr lang="en-IE" sz="1000" dirty="0">
                <a:solidFill>
                  <a:srgbClr val="313131"/>
                </a:solidFill>
              </a:rPr>
              <a:t>The producer can now click “Save As Complete” to submit his data for the month</a:t>
            </a:r>
          </a:p>
        </p:txBody>
      </p:sp>
      <p:sp>
        <p:nvSpPr>
          <p:cNvPr id="8" name="Rectangle 7"/>
          <p:cNvSpPr/>
          <p:nvPr/>
        </p:nvSpPr>
        <p:spPr bwMode="gray">
          <a:xfrm>
            <a:off x="334379" y="5689903"/>
            <a:ext cx="1369294" cy="159804"/>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0" name="Rectangle 9"/>
          <p:cNvSpPr/>
          <p:nvPr/>
        </p:nvSpPr>
        <p:spPr bwMode="gray">
          <a:xfrm>
            <a:off x="382004" y="2942673"/>
            <a:ext cx="2389771" cy="467278"/>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2" name="Rectangle 1"/>
          <p:cNvSpPr/>
          <p:nvPr/>
        </p:nvSpPr>
        <p:spPr bwMode="gray">
          <a:xfrm>
            <a:off x="6829425" y="4340574"/>
            <a:ext cx="762000" cy="469551"/>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9" name="Rectangle 8"/>
          <p:cNvSpPr/>
          <p:nvPr/>
        </p:nvSpPr>
        <p:spPr bwMode="gray">
          <a:xfrm>
            <a:off x="3405404" y="4542704"/>
            <a:ext cx="7856153" cy="606812"/>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1" name="Rectangle 10"/>
          <p:cNvSpPr/>
          <p:nvPr/>
        </p:nvSpPr>
        <p:spPr bwMode="gray">
          <a:xfrm>
            <a:off x="6610350" y="3978713"/>
            <a:ext cx="647700" cy="228600"/>
          </a:xfrm>
          <a:prstGeom prst="rect">
            <a:avLst/>
          </a:prstGeom>
          <a:solidFill>
            <a:schemeClr val="tx1"/>
          </a:solidFill>
          <a:ln w="19050" algn="ctr">
            <a:solidFill>
              <a:schemeClr val="tx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12" name="Rectangle 11"/>
          <p:cNvSpPr/>
          <p:nvPr/>
        </p:nvSpPr>
        <p:spPr bwMode="gray">
          <a:xfrm>
            <a:off x="6829425" y="4936055"/>
            <a:ext cx="762000" cy="152400"/>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Tree>
    <p:extLst>
      <p:ext uri="{BB962C8B-B14F-4D97-AF65-F5344CB8AC3E}">
        <p14:creationId xmlns:p14="http://schemas.microsoft.com/office/powerpoint/2010/main" val="28572098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900" y="309600"/>
            <a:ext cx="11252200" cy="334102"/>
          </a:xfrm>
        </p:spPr>
        <p:txBody>
          <a:bodyPr/>
          <a:lstStyle/>
          <a:p>
            <a:r>
              <a:rPr lang="en-IE" dirty="0"/>
              <a:t>Submission Complete</a:t>
            </a:r>
          </a:p>
        </p:txBody>
      </p:sp>
      <p:pic>
        <p:nvPicPr>
          <p:cNvPr id="2" name="Picture 1"/>
          <p:cNvPicPr>
            <a:picLocks noChangeAspect="1"/>
          </p:cNvPicPr>
          <p:nvPr/>
        </p:nvPicPr>
        <p:blipFill>
          <a:blip r:embed="rId2"/>
          <a:stretch>
            <a:fillRect/>
          </a:stretch>
        </p:blipFill>
        <p:spPr>
          <a:xfrm>
            <a:off x="469900" y="1111571"/>
            <a:ext cx="10315575" cy="4543425"/>
          </a:xfrm>
          <a:prstGeom prst="roundRect">
            <a:avLst>
              <a:gd name="adj" fmla="val 4167"/>
            </a:avLst>
          </a:prstGeom>
          <a:solidFill>
            <a:srgbClr val="FFFFFF"/>
          </a:solidFill>
          <a:ln w="76200" cap="sq">
            <a:solidFill>
              <a:srgbClr val="292929"/>
            </a:solidFill>
            <a:miter lim="800000"/>
          </a:ln>
          <a:effectLst>
            <a:reflection blurRad="12700" stA="28000" endPos="19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5"/>
          <p:cNvSpPr/>
          <p:nvPr/>
        </p:nvSpPr>
        <p:spPr bwMode="gray">
          <a:xfrm>
            <a:off x="623704" y="5061339"/>
            <a:ext cx="5825222" cy="318682"/>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7" name="Rectangle 6"/>
          <p:cNvSpPr/>
          <p:nvPr/>
        </p:nvSpPr>
        <p:spPr bwMode="gray">
          <a:xfrm>
            <a:off x="3626786" y="3476161"/>
            <a:ext cx="1830738" cy="1480348"/>
          </a:xfrm>
          <a:prstGeom prst="rect">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defTabSz="914400">
              <a:lnSpc>
                <a:spcPct val="106000"/>
              </a:lnSpc>
              <a:buFont typeface="Wingdings 2" pitchFamily="18" charset="2"/>
              <a:buNone/>
            </a:pPr>
            <a:endParaRPr lang="en-IE" sz="1600" b="1" dirty="0">
              <a:solidFill>
                <a:prstClr val="white"/>
              </a:solidFill>
            </a:endParaRPr>
          </a:p>
        </p:txBody>
      </p:sp>
      <p:sp>
        <p:nvSpPr>
          <p:cNvPr id="8" name="TextBox 7"/>
          <p:cNvSpPr txBox="1"/>
          <p:nvPr/>
        </p:nvSpPr>
        <p:spPr>
          <a:xfrm>
            <a:off x="6448926" y="3793142"/>
            <a:ext cx="4000216" cy="846386"/>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This table summarises the total quantity/ weight submitted for the month as well as the </a:t>
            </a:r>
            <a:r>
              <a:rPr lang="en-IE" sz="1000" dirty="0" err="1">
                <a:solidFill>
                  <a:srgbClr val="313131"/>
                </a:solidFill>
              </a:rPr>
              <a:t>vEMC</a:t>
            </a:r>
            <a:r>
              <a:rPr lang="en-IE" sz="1000" dirty="0">
                <a:solidFill>
                  <a:srgbClr val="313131"/>
                </a:solidFill>
              </a:rPr>
              <a:t> associated with the submission</a:t>
            </a:r>
          </a:p>
          <a:p>
            <a:pPr marL="203200" indent="-203200" defTabSz="914400">
              <a:spcBef>
                <a:spcPts val="600"/>
              </a:spcBef>
              <a:buSzPct val="100000"/>
              <a:buFont typeface="Arial"/>
              <a:buChar char="•"/>
            </a:pPr>
            <a:r>
              <a:rPr lang="en-IE" sz="1000" dirty="0">
                <a:solidFill>
                  <a:srgbClr val="313131"/>
                </a:solidFill>
              </a:rPr>
              <a:t>The table shows the same information for the previous month</a:t>
            </a:r>
          </a:p>
        </p:txBody>
      </p:sp>
      <p:cxnSp>
        <p:nvCxnSpPr>
          <p:cNvPr id="10" name="Straight Arrow Connector 9"/>
          <p:cNvCxnSpPr>
            <a:stCxn id="7" idx="3"/>
            <a:endCxn id="8" idx="1"/>
          </p:cNvCxnSpPr>
          <p:nvPr/>
        </p:nvCxnSpPr>
        <p:spPr>
          <a:xfrm>
            <a:off x="5457524" y="4216335"/>
            <a:ext cx="9914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4" idx="1"/>
          </p:cNvCxnSpPr>
          <p:nvPr/>
        </p:nvCxnSpPr>
        <p:spPr>
          <a:xfrm rot="16200000" flipH="1">
            <a:off x="3281101" y="5635234"/>
            <a:ext cx="782709" cy="27228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08596" y="5931897"/>
            <a:ext cx="5629308" cy="461665"/>
          </a:xfrm>
          <a:prstGeom prst="rect">
            <a:avLst/>
          </a:prstGeom>
          <a:noFill/>
        </p:spPr>
        <p:txBody>
          <a:bodyPr wrap="square" lIns="0" tIns="0" rIns="0" bIns="0" rtlCol="0">
            <a:spAutoFit/>
          </a:bodyPr>
          <a:lstStyle/>
          <a:p>
            <a:pPr marL="203200" indent="-203200" defTabSz="914400">
              <a:spcBef>
                <a:spcPts val="600"/>
              </a:spcBef>
              <a:buSzPct val="100000"/>
              <a:buFont typeface="Arial"/>
              <a:buChar char="•"/>
            </a:pPr>
            <a:r>
              <a:rPr lang="en-IE" sz="1000" dirty="0">
                <a:solidFill>
                  <a:srgbClr val="313131"/>
                </a:solidFill>
              </a:rPr>
              <a:t>Producer submission functionalities are disabled once their submission has been “saved as complete” to avoid further changes. However, the admin can reopen a producer submission in case a mistake has been spotted before the month close</a:t>
            </a:r>
          </a:p>
        </p:txBody>
      </p:sp>
    </p:spTree>
    <p:extLst>
      <p:ext uri="{BB962C8B-B14F-4D97-AF65-F5344CB8AC3E}">
        <p14:creationId xmlns:p14="http://schemas.microsoft.com/office/powerpoint/2010/main" val="22974706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Thank You!</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4739759"/>
          </a:xfrm>
          <a:prstGeom prst="rect">
            <a:avLst/>
          </a:prstGeom>
        </p:spPr>
        <p:txBody>
          <a:bodyPr wrap="square">
            <a:spAutoFit/>
          </a:bodyPr>
          <a:lstStyle/>
          <a:p>
            <a:pPr marR="0" lvl="0" algn="ctr" defTabSz="914400" eaLnBrk="1" fontAlgn="auto" latinLnBrk="0" hangingPunct="1">
              <a:lnSpc>
                <a:spcPct val="150000"/>
              </a:lnSpc>
              <a:spcBef>
                <a:spcPts val="1000"/>
              </a:spcBef>
              <a:spcAft>
                <a:spcPts val="0"/>
              </a:spcAft>
              <a:buClrTx/>
              <a:buSzTx/>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r>
              <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DOMINIC HENRY</a:t>
            </a:r>
          </a:p>
          <a:p>
            <a:pPr marR="0" lvl="0" algn="ctr" defTabSz="914400" eaLnBrk="1" fontAlgn="auto" latinLnBrk="0" hangingPunct="1">
              <a:lnSpc>
                <a:spcPct val="150000"/>
              </a:lnSpc>
              <a:spcBef>
                <a:spcPts val="1000"/>
              </a:spcBef>
              <a:spcAft>
                <a:spcPts val="0"/>
              </a:spcAft>
              <a:buClrTx/>
              <a:buSzTx/>
              <a:tabLst/>
              <a:defRPr/>
            </a:pPr>
            <a:r>
              <a:rPr lang="en-IE" sz="2400" kern="0" dirty="0">
                <a:solidFill>
                  <a:prstClr val="black"/>
                </a:solidFill>
                <a:latin typeface="Times New Roman" panose="02020603050405020304" pitchFamily="18" charset="0"/>
                <a:cs typeface="Times New Roman" panose="02020603050405020304" pitchFamily="18" charset="0"/>
              </a:rPr>
              <a:t>The Producer Register Ltd</a:t>
            </a:r>
          </a:p>
          <a:p>
            <a:pPr marR="0" lvl="0" algn="ctr" defTabSz="914400" eaLnBrk="1" fontAlgn="auto" latinLnBrk="0" hangingPunct="1">
              <a:lnSpc>
                <a:spcPct val="150000"/>
              </a:lnSpc>
              <a:spcBef>
                <a:spcPts val="1000"/>
              </a:spcBef>
              <a:spcAft>
                <a:spcPts val="0"/>
              </a:spcAft>
              <a:buClrTx/>
              <a:buSzTx/>
              <a:tabLst/>
              <a:defRPr/>
            </a:pPr>
            <a:r>
              <a:rPr lang="en-IE" sz="2400" kern="0" dirty="0">
                <a:solidFill>
                  <a:prstClr val="black"/>
                </a:solidFill>
                <a:latin typeface="Times New Roman" panose="02020603050405020304" pitchFamily="18" charset="0"/>
                <a:cs typeface="Times New Roman" panose="02020603050405020304" pitchFamily="18" charset="0"/>
              </a:rPr>
              <a:t>01-5522606</a:t>
            </a:r>
          </a:p>
          <a:p>
            <a:pPr marR="0" lvl="0" algn="ctr" defTabSz="914400" eaLnBrk="1" fontAlgn="auto" latinLnBrk="0" hangingPunct="1">
              <a:lnSpc>
                <a:spcPct val="150000"/>
              </a:lnSpc>
              <a:spcBef>
                <a:spcPts val="1000"/>
              </a:spcBef>
              <a:spcAft>
                <a:spcPts val="0"/>
              </a:spcAft>
              <a:buClrTx/>
              <a:buSzTx/>
              <a:tabLst/>
              <a:defRPr/>
            </a:pPr>
            <a:r>
              <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4"/>
              </a:rPr>
              <a:t>Dominic.Henry@producerregister.ie</a:t>
            </a: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27</a:t>
            </a:fld>
            <a:endParaRPr lang="en-US"/>
          </a:p>
        </p:txBody>
      </p:sp>
    </p:spTree>
    <p:extLst>
      <p:ext uri="{BB962C8B-B14F-4D97-AF65-F5344CB8AC3E}">
        <p14:creationId xmlns:p14="http://schemas.microsoft.com/office/powerpoint/2010/main" val="21862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What is a Producer?</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5037276"/>
          </a:xfrm>
          <a:prstGeom prst="rect">
            <a:avLst/>
          </a:prstGeom>
        </p:spPr>
        <p:txBody>
          <a:bodyPr wrap="square">
            <a:spAutoFit/>
          </a:bodyPr>
          <a:lstStyle/>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person</a:t>
            </a:r>
            <a:r>
              <a:rPr lang="en-IE" sz="2400" kern="0" dirty="0">
                <a:solidFill>
                  <a:prstClr val="black"/>
                </a:solidFill>
                <a:latin typeface="Times New Roman" panose="02020603050405020304" pitchFamily="18" charset="0"/>
                <a:cs typeface="Times New Roman" panose="02020603050405020304" pitchFamily="18" charset="0"/>
              </a:rPr>
              <a:t> or company who </a:t>
            </a:r>
            <a:r>
              <a:rPr lang="en-IE" sz="2400" b="1" kern="0" dirty="0">
                <a:solidFill>
                  <a:prstClr val="black"/>
                </a:solidFill>
                <a:latin typeface="Times New Roman" panose="02020603050405020304" pitchFamily="18" charset="0"/>
                <a:cs typeface="Times New Roman" panose="02020603050405020304" pitchFamily="18" charset="0"/>
              </a:rPr>
              <a:t>places tyres on the market in Ireland for the first time.</a:t>
            </a: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IE" sz="2400" b="1" kern="0" dirty="0">
              <a:solidFill>
                <a:prstClr val="black"/>
              </a:solidFill>
              <a:latin typeface="Times New Roman" panose="02020603050405020304" pitchFamily="18" charset="0"/>
              <a:cs typeface="Times New Roman" panose="02020603050405020304" pitchFamily="18" charset="0"/>
            </a:endParaRP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producer can be a manufacturer, tyre importer or car importer. An </a:t>
            </a:r>
            <a:r>
              <a:rPr lang="en-IE" sz="2400" kern="0" dirty="0">
                <a:solidFill>
                  <a:prstClr val="black"/>
                </a:solidFill>
                <a:latin typeface="Times New Roman" panose="02020603050405020304" pitchFamily="18" charset="0"/>
                <a:cs typeface="Times New Roman" panose="02020603050405020304" pitchFamily="18" charset="0"/>
              </a:rPr>
              <a:t>importer of  tyres for the purpose of </a:t>
            </a:r>
            <a:r>
              <a:rPr lang="en-IE" sz="2400" kern="0" dirty="0" err="1">
                <a:solidFill>
                  <a:prstClr val="black"/>
                </a:solidFill>
                <a:latin typeface="Times New Roman" panose="02020603050405020304" pitchFamily="18" charset="0"/>
                <a:cs typeface="Times New Roman" panose="02020603050405020304" pitchFamily="18" charset="0"/>
              </a:rPr>
              <a:t>retreading</a:t>
            </a:r>
            <a:r>
              <a:rPr lang="en-IE" sz="2400" kern="0" dirty="0">
                <a:solidFill>
                  <a:prstClr val="black"/>
                </a:solidFill>
                <a:latin typeface="Times New Roman" panose="02020603050405020304" pitchFamily="18" charset="0"/>
                <a:cs typeface="Times New Roman" panose="02020603050405020304" pitchFamily="18" charset="0"/>
              </a:rPr>
              <a:t> or remoulding those tyres is a producer..</a:t>
            </a:r>
          </a:p>
          <a:p>
            <a:pPr marR="0" lvl="0"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IE" sz="2400" kern="0" dirty="0">
                <a:solidFill>
                  <a:prstClr val="black"/>
                </a:solidFill>
                <a:latin typeface="Times New Roman" panose="02020603050405020304" pitchFamily="18" charset="0"/>
                <a:cs typeface="Times New Roman" panose="02020603050405020304" pitchFamily="18" charset="0"/>
              </a:rPr>
              <a:t>Anybody who places tyres on the market on behalf of a producer who is not registered will be deemed to be the producer.  </a:t>
            </a: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3</a:t>
            </a:fld>
            <a:endParaRPr lang="en-US"/>
          </a:p>
        </p:txBody>
      </p:sp>
    </p:spTree>
    <p:extLst>
      <p:ext uri="{BB962C8B-B14F-4D97-AF65-F5344CB8AC3E}">
        <p14:creationId xmlns:p14="http://schemas.microsoft.com/office/powerpoint/2010/main" val="290097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Producers	</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2287806"/>
          </a:xfrm>
          <a:prstGeom prst="rect">
            <a:avLst/>
          </a:prstGeom>
        </p:spPr>
        <p:txBody>
          <a:bodyPr wrap="square">
            <a:spAutoFit/>
          </a:bodyPr>
          <a:lstStyle/>
          <a:p>
            <a:pPr marR="0" lvl="0" algn="ctr" defTabSz="914400" eaLnBrk="1" fontAlgn="auto" latinLnBrk="0" hangingPunct="1">
              <a:lnSpc>
                <a:spcPct val="150000"/>
              </a:lnSpc>
              <a:spcBef>
                <a:spcPts val="1000"/>
              </a:spcBef>
              <a:spcAft>
                <a:spcPts val="0"/>
              </a:spcAft>
              <a:buClrTx/>
              <a:buSzTx/>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r>
              <a:rPr kumimoji="0" lang="en-IE" sz="36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Obligations </a:t>
            </a:r>
          </a:p>
        </p:txBody>
      </p:sp>
      <p:sp>
        <p:nvSpPr>
          <p:cNvPr id="3" name="Slide Number Placeholder 2"/>
          <p:cNvSpPr>
            <a:spLocks noGrp="1"/>
          </p:cNvSpPr>
          <p:nvPr>
            <p:ph type="sldNum" sz="quarter" idx="12"/>
          </p:nvPr>
        </p:nvSpPr>
        <p:spPr/>
        <p:txBody>
          <a:bodyPr/>
          <a:lstStyle/>
          <a:p>
            <a:fld id="{EA477718-47BB-4D02-A5F8-B25C4CE5D692}" type="slidenum">
              <a:rPr lang="en-US" smtClean="0"/>
              <a:t>4</a:t>
            </a:fld>
            <a:endParaRPr lang="en-US"/>
          </a:p>
        </p:txBody>
      </p:sp>
    </p:spTree>
    <p:extLst>
      <p:ext uri="{BB962C8B-B14F-4D97-AF65-F5344CB8AC3E}">
        <p14:creationId xmlns:p14="http://schemas.microsoft.com/office/powerpoint/2010/main" val="333012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Obligations</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Slide Number Placeholder 2"/>
          <p:cNvSpPr>
            <a:spLocks noGrp="1"/>
          </p:cNvSpPr>
          <p:nvPr>
            <p:ph type="sldNum" sz="quarter" idx="12"/>
          </p:nvPr>
        </p:nvSpPr>
        <p:spPr/>
        <p:txBody>
          <a:bodyPr/>
          <a:lstStyle/>
          <a:p>
            <a:fld id="{EA477718-47BB-4D02-A5F8-B25C4CE5D692}" type="slidenum">
              <a:rPr lang="en-US" smtClean="0"/>
              <a:t>5</a:t>
            </a:fld>
            <a:endParaRPr lang="en-US"/>
          </a:p>
        </p:txBody>
      </p:sp>
      <p:sp>
        <p:nvSpPr>
          <p:cNvPr id="2" name="TextBox 1">
            <a:extLst>
              <a:ext uri="{FF2B5EF4-FFF2-40B4-BE49-F238E27FC236}">
                <a16:creationId xmlns:a16="http://schemas.microsoft.com/office/drawing/2014/main" xmlns="" id="{3ACE057F-40E4-4D9A-952D-8A8613DFEF24}"/>
              </a:ext>
            </a:extLst>
          </p:cNvPr>
          <p:cNvSpPr txBox="1"/>
          <p:nvPr/>
        </p:nvSpPr>
        <p:spPr>
          <a:xfrm>
            <a:off x="609599" y="1503592"/>
            <a:ext cx="11117943" cy="48474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Each producer must display the registration number issued to him by PRL on all invoices, receipts, credit notes, dispatch and delivery dockets issued by him.</a:t>
            </a:r>
          </a:p>
          <a:p>
            <a:pPr marL="285750" indent="-285750">
              <a:lnSpc>
                <a:spcPct val="150000"/>
              </a:lnSpc>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producer must display the </a:t>
            </a:r>
            <a:r>
              <a:rPr lang="en-US" sz="2600" dirty="0" err="1">
                <a:latin typeface="Times New Roman" panose="02020603050405020304" pitchFamily="18" charset="0"/>
                <a:cs typeface="Times New Roman" panose="02020603050405020304" pitchFamily="18" charset="0"/>
              </a:rPr>
              <a:t>vEMC</a:t>
            </a:r>
            <a:r>
              <a:rPr lang="en-US" sz="2600" dirty="0">
                <a:latin typeface="Times New Roman" panose="02020603050405020304" pitchFamily="18" charset="0"/>
                <a:cs typeface="Times New Roman" panose="02020603050405020304" pitchFamily="18" charset="0"/>
              </a:rPr>
              <a:t> on all invoices, credit notes </a:t>
            </a:r>
            <a:r>
              <a:rPr lang="en-US" sz="2600" dirty="0" err="1">
                <a:latin typeface="Times New Roman" panose="02020603050405020304" pitchFamily="18" charset="0"/>
                <a:cs typeface="Times New Roman" panose="02020603050405020304" pitchFamily="18" charset="0"/>
              </a:rPr>
              <a:t>etc</a:t>
            </a:r>
            <a:endParaRPr lang="en-US" sz="2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producer must notify the registration body of any changes to the information provided in the application form within 10 working days.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8000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Obligations</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Slide Number Placeholder 2"/>
          <p:cNvSpPr>
            <a:spLocks noGrp="1"/>
          </p:cNvSpPr>
          <p:nvPr>
            <p:ph type="sldNum" sz="quarter" idx="12"/>
          </p:nvPr>
        </p:nvSpPr>
        <p:spPr/>
        <p:txBody>
          <a:bodyPr/>
          <a:lstStyle/>
          <a:p>
            <a:fld id="{EA477718-47BB-4D02-A5F8-B25C4CE5D692}" type="slidenum">
              <a:rPr lang="en-US" smtClean="0"/>
              <a:t>6</a:t>
            </a:fld>
            <a:endParaRPr lang="en-US"/>
          </a:p>
        </p:txBody>
      </p:sp>
      <p:sp>
        <p:nvSpPr>
          <p:cNvPr id="2" name="TextBox 1">
            <a:extLst>
              <a:ext uri="{FF2B5EF4-FFF2-40B4-BE49-F238E27FC236}">
                <a16:creationId xmlns:a16="http://schemas.microsoft.com/office/drawing/2014/main" xmlns="" id="{3ACE057F-40E4-4D9A-952D-8A8613DFEF24}"/>
              </a:ext>
            </a:extLst>
          </p:cNvPr>
          <p:cNvSpPr txBox="1"/>
          <p:nvPr/>
        </p:nvSpPr>
        <p:spPr>
          <a:xfrm>
            <a:off x="609599" y="1503592"/>
            <a:ext cx="11117943" cy="54476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If a producer wishes to de-register (he no longer places tyres on the market) he must de-register by informing PRL in writing that he has ceased to be a producer. PRL will then commence the de-registration process and inform the producer when it is complete.</a:t>
            </a:r>
          </a:p>
          <a:p>
            <a:pPr marL="285750" indent="-285750">
              <a:lnSpc>
                <a:spcPct val="150000"/>
              </a:lnSpc>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Each producer is responsible for retaining for a period of 7 years after the end of a reporting period such records as are necessary to verify the information submitted to the Blackbox.</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4892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Obligations</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Slide Number Placeholder 2"/>
          <p:cNvSpPr>
            <a:spLocks noGrp="1"/>
          </p:cNvSpPr>
          <p:nvPr>
            <p:ph type="sldNum" sz="quarter" idx="12"/>
          </p:nvPr>
        </p:nvSpPr>
        <p:spPr/>
        <p:txBody>
          <a:bodyPr/>
          <a:lstStyle/>
          <a:p>
            <a:fld id="{EA477718-47BB-4D02-A5F8-B25C4CE5D692}" type="slidenum">
              <a:rPr lang="en-US" smtClean="0"/>
              <a:t>7</a:t>
            </a:fld>
            <a:endParaRPr lang="en-US"/>
          </a:p>
        </p:txBody>
      </p:sp>
      <p:sp>
        <p:nvSpPr>
          <p:cNvPr id="2" name="TextBox 1">
            <a:extLst>
              <a:ext uri="{FF2B5EF4-FFF2-40B4-BE49-F238E27FC236}">
                <a16:creationId xmlns:a16="http://schemas.microsoft.com/office/drawing/2014/main" xmlns="" id="{3ACE057F-40E4-4D9A-952D-8A8613DFEF24}"/>
              </a:ext>
            </a:extLst>
          </p:cNvPr>
          <p:cNvSpPr txBox="1"/>
          <p:nvPr/>
        </p:nvSpPr>
        <p:spPr>
          <a:xfrm>
            <a:off x="838200" y="1452149"/>
            <a:ext cx="10642600"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producer is not deemed to be registered until he receives a registration number and a certificate of registration from PRL</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producer who fails to register or is refused a renewal of registration is deemed not to be registered and is prohibited from placing tyres on the market </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producer who is not in possession of a valid certificate of registration from PRL shall be prohibited from displaying any registration number on any invoice, receipt, credit note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85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Obligations - Pricing</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3" name="Slide Number Placeholder 2"/>
          <p:cNvSpPr>
            <a:spLocks noGrp="1"/>
          </p:cNvSpPr>
          <p:nvPr>
            <p:ph type="sldNum" sz="quarter" idx="12"/>
          </p:nvPr>
        </p:nvSpPr>
        <p:spPr/>
        <p:txBody>
          <a:bodyPr/>
          <a:lstStyle/>
          <a:p>
            <a:fld id="{EA477718-47BB-4D02-A5F8-B25C4CE5D692}" type="slidenum">
              <a:rPr lang="en-US" smtClean="0"/>
              <a:t>8</a:t>
            </a:fld>
            <a:endParaRPr lang="en-US"/>
          </a:p>
        </p:txBody>
      </p:sp>
      <p:sp>
        <p:nvSpPr>
          <p:cNvPr id="2" name="TextBox 1">
            <a:extLst>
              <a:ext uri="{FF2B5EF4-FFF2-40B4-BE49-F238E27FC236}">
                <a16:creationId xmlns:a16="http://schemas.microsoft.com/office/drawing/2014/main" xmlns="" id="{3ACE057F-40E4-4D9A-952D-8A8613DFEF24}"/>
              </a:ext>
            </a:extLst>
          </p:cNvPr>
          <p:cNvSpPr txBox="1"/>
          <p:nvPr/>
        </p:nvSpPr>
        <p:spPr>
          <a:xfrm>
            <a:off x="537028" y="1011885"/>
            <a:ext cx="11117943" cy="6486391"/>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2300" dirty="0"/>
          </a:p>
          <a:p>
            <a:pPr marL="285750" indent="-28575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Website:</a:t>
            </a:r>
            <a:r>
              <a:rPr lang="en-US" sz="2300" dirty="0">
                <a:latin typeface="Times New Roman" panose="02020603050405020304" pitchFamily="18" charset="0"/>
                <a:cs typeface="Times New Roman" panose="02020603050405020304" pitchFamily="18" charset="0"/>
              </a:rPr>
              <a:t> at each point where a price is quoted the producer must show the retail price of the </a:t>
            </a:r>
            <a:r>
              <a:rPr lang="en-US" sz="2300" dirty="0" err="1">
                <a:latin typeface="Times New Roman" panose="02020603050405020304" pitchFamily="18" charset="0"/>
                <a:cs typeface="Times New Roman" panose="02020603050405020304" pitchFamily="18" charset="0"/>
              </a:rPr>
              <a:t>tyre</a:t>
            </a:r>
            <a:r>
              <a:rPr lang="en-US" sz="2300" dirty="0">
                <a:latin typeface="Times New Roman" panose="02020603050405020304" pitchFamily="18" charset="0"/>
                <a:cs typeface="Times New Roman" panose="02020603050405020304" pitchFamily="18" charset="0"/>
              </a:rPr>
              <a:t> and separately the </a:t>
            </a:r>
            <a:r>
              <a:rPr lang="en-US" sz="2300" dirty="0" err="1">
                <a:latin typeface="Times New Roman" panose="02020603050405020304" pitchFamily="18" charset="0"/>
                <a:cs typeface="Times New Roman" panose="02020603050405020304" pitchFamily="18" charset="0"/>
              </a:rPr>
              <a:t>vEMC</a:t>
            </a:r>
            <a:r>
              <a:rPr lang="en-US" sz="23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Producer must include the wording “Included in this price is a statutory contribution to recycling costs”</a:t>
            </a:r>
          </a:p>
          <a:p>
            <a:pPr marL="285750" indent="-28575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Catalogue, Brochures </a:t>
            </a:r>
            <a:r>
              <a:rPr lang="en-US" sz="2300" dirty="0" err="1">
                <a:latin typeface="Times New Roman" panose="02020603050405020304" pitchFamily="18" charset="0"/>
                <a:cs typeface="Times New Roman" panose="02020603050405020304" pitchFamily="18" charset="0"/>
              </a:rPr>
              <a:t>etc</a:t>
            </a:r>
            <a:r>
              <a:rPr lang="en-US" sz="2300" dirty="0">
                <a:latin typeface="Times New Roman" panose="02020603050405020304" pitchFamily="18" charset="0"/>
                <a:cs typeface="Times New Roman" panose="02020603050405020304" pitchFamily="18" charset="0"/>
              </a:rPr>
              <a:t>: in any such communication the following wording must be included in letters not less than 2 mm high “Included in these prices is a statutory contribution to recycling costs”</a:t>
            </a:r>
          </a:p>
          <a:p>
            <a:pPr marL="285750" indent="-28575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Advertising:</a:t>
            </a:r>
            <a:r>
              <a:rPr lang="en-US" sz="2300" dirty="0">
                <a:latin typeface="Times New Roman" panose="02020603050405020304" pitchFamily="18" charset="0"/>
                <a:cs typeface="Times New Roman" panose="02020603050405020304" pitchFamily="18" charset="0"/>
              </a:rPr>
              <a:t> any advertisement indicating the price of a </a:t>
            </a:r>
            <a:r>
              <a:rPr lang="en-US" sz="2300" dirty="0" err="1">
                <a:latin typeface="Times New Roman" panose="02020603050405020304" pitchFamily="18" charset="0"/>
                <a:cs typeface="Times New Roman" panose="02020603050405020304" pitchFamily="18" charset="0"/>
              </a:rPr>
              <a:t>tyre</a:t>
            </a:r>
            <a:r>
              <a:rPr lang="en-US" sz="2300" dirty="0">
                <a:latin typeface="Times New Roman" panose="02020603050405020304" pitchFamily="18" charset="0"/>
                <a:cs typeface="Times New Roman" panose="02020603050405020304" pitchFamily="18" charset="0"/>
              </a:rPr>
              <a:t> the producer must include the following words not less than 2 mm high “Included in these prices is a statutory contribution to recycling costs”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0495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6586"/>
            <a:ext cx="10515600" cy="1325563"/>
          </a:xfrm>
        </p:spPr>
        <p:txBody>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Producer Obligations </a:t>
            </a:r>
          </a:p>
        </p:txBody>
      </p:sp>
      <p:sp>
        <p:nvSpPr>
          <p:cNvPr id="11" name="Rectangle 10"/>
          <p:cNvSpPr/>
          <p:nvPr/>
        </p:nvSpPr>
        <p:spPr>
          <a:xfrm>
            <a:off x="1736187" y="1205951"/>
            <a:ext cx="10455813" cy="129724"/>
          </a:xfrm>
          <a:prstGeom prst="rect">
            <a:avLst/>
          </a:prstGeom>
          <a:solidFill>
            <a:srgbClr val="10B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line images 2"/>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0" y="-15642"/>
            <a:ext cx="1736188" cy="1364566"/>
          </a:xfrm>
          <a:prstGeom prst="rect">
            <a:avLst/>
          </a:prstGeom>
          <a:noFill/>
          <a:ln>
            <a:noFill/>
          </a:ln>
        </p:spPr>
      </p:pic>
      <p:sp>
        <p:nvSpPr>
          <p:cNvPr id="6" name="Rectangle 5"/>
          <p:cNvSpPr/>
          <p:nvPr/>
        </p:nvSpPr>
        <p:spPr>
          <a:xfrm>
            <a:off x="507999" y="1594377"/>
            <a:ext cx="10845801" cy="2970044"/>
          </a:xfrm>
          <a:prstGeom prst="rect">
            <a:avLst/>
          </a:prstGeom>
        </p:spPr>
        <p:txBody>
          <a:bodyPr wrap="square">
            <a:spAutoFit/>
          </a:bodyPr>
          <a:lstStyle/>
          <a:p>
            <a:pPr marR="0" lvl="0" algn="ctr" defTabSz="914400" eaLnBrk="1" fontAlgn="auto" latinLnBrk="0" hangingPunct="1">
              <a:lnSpc>
                <a:spcPct val="150000"/>
              </a:lnSpc>
              <a:spcBef>
                <a:spcPts val="1000"/>
              </a:spcBef>
              <a:spcAft>
                <a:spcPts val="0"/>
              </a:spcAft>
              <a:buClrTx/>
              <a:buSzTx/>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endParaRPr lang="en-IE" sz="2400" kern="0" dirty="0">
              <a:solidFill>
                <a:prstClr val="black"/>
              </a:solidFill>
              <a:latin typeface="Times New Roman" panose="02020603050405020304" pitchFamily="18" charset="0"/>
              <a:cs typeface="Times New Roman" panose="02020603050405020304" pitchFamily="18" charset="0"/>
            </a:endParaRPr>
          </a:p>
          <a:p>
            <a:pPr marR="0" lvl="0" algn="ctr" defTabSz="914400" eaLnBrk="1" fontAlgn="auto" latinLnBrk="0" hangingPunct="1">
              <a:lnSpc>
                <a:spcPct val="150000"/>
              </a:lnSpc>
              <a:spcBef>
                <a:spcPts val="1000"/>
              </a:spcBef>
              <a:spcAft>
                <a:spcPts val="0"/>
              </a:spcAft>
              <a:buClrTx/>
              <a:buSzTx/>
              <a:tabLst/>
              <a:defRPr/>
            </a:pPr>
            <a:r>
              <a:rPr kumimoji="0" lang="en-IE" sz="36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Registration </a:t>
            </a:r>
          </a:p>
          <a:p>
            <a:pPr marL="228600" marR="0" lvl="0" indent="-228600" defTabSz="91440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E"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A477718-47BB-4D02-A5F8-B25C4CE5D692}" type="slidenum">
              <a:rPr lang="en-US" smtClean="0"/>
              <a:t>9</a:t>
            </a:fld>
            <a:endParaRPr lang="en-US"/>
          </a:p>
        </p:txBody>
      </p:sp>
    </p:spTree>
    <p:extLst>
      <p:ext uri="{BB962C8B-B14F-4D97-AF65-F5344CB8AC3E}">
        <p14:creationId xmlns:p14="http://schemas.microsoft.com/office/powerpoint/2010/main" val="40754763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3.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emplate/>
  <TotalTime>1942</TotalTime>
  <Words>1302</Words>
  <Application>Microsoft Office PowerPoint</Application>
  <PresentationFormat>Widescreen</PresentationFormat>
  <Paragraphs>165</Paragraphs>
  <Slides>27</Slides>
  <Notes>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9" baseType="lpstr">
      <vt:lpstr>Arial</vt:lpstr>
      <vt:lpstr>Calibri</vt:lpstr>
      <vt:lpstr>Calibri Light</vt:lpstr>
      <vt:lpstr>Open Sans</vt:lpstr>
      <vt:lpstr>Tahoma</vt:lpstr>
      <vt:lpstr>Times New Roman</vt:lpstr>
      <vt:lpstr>Verdana</vt:lpstr>
      <vt:lpstr>Wingdings 2</vt:lpstr>
      <vt:lpstr>Office Theme</vt:lpstr>
      <vt:lpstr>1_Deloitte_US_Onscreen</vt:lpstr>
      <vt:lpstr>Deloitte_US_Onscreen</vt:lpstr>
      <vt:lpstr>think-cell Slide</vt:lpstr>
      <vt:lpstr>Producer Register Ltd</vt:lpstr>
      <vt:lpstr>Producer Register &amp; Producers</vt:lpstr>
      <vt:lpstr>What is a Producer?</vt:lpstr>
      <vt:lpstr>Producers </vt:lpstr>
      <vt:lpstr>Producer Obligations</vt:lpstr>
      <vt:lpstr>Producer Obligations</vt:lpstr>
      <vt:lpstr>Producer Obligations</vt:lpstr>
      <vt:lpstr>Producer Obligations - Pricing</vt:lpstr>
      <vt:lpstr>Producer Obligations </vt:lpstr>
      <vt:lpstr>Producer Registration</vt:lpstr>
      <vt:lpstr>Producer Registration</vt:lpstr>
      <vt:lpstr>Producer Registration</vt:lpstr>
      <vt:lpstr>The Application Form </vt:lpstr>
      <vt:lpstr>The Application Form</vt:lpstr>
      <vt:lpstr>Producer Registration</vt:lpstr>
      <vt:lpstr>Reporting </vt:lpstr>
      <vt:lpstr>Producer Reporting </vt:lpstr>
      <vt:lpstr>WEEE Blackbox Hallmark Features</vt:lpstr>
      <vt:lpstr>Login Screen</vt:lpstr>
      <vt:lpstr>Main Submission Page</vt:lpstr>
      <vt:lpstr>Submission Panel</vt:lpstr>
      <vt:lpstr>Add Tyres Distributed To</vt:lpstr>
      <vt:lpstr>Manual Entry</vt:lpstr>
      <vt:lpstr>Bulk Upload</vt:lpstr>
      <vt:lpstr>Bulk Upload</vt:lpstr>
      <vt:lpstr>Submission Complete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Producer Register Ltd</dc:title>
  <dc:creator>Denise Byrne</dc:creator>
  <cp:lastModifiedBy>John Coleman</cp:lastModifiedBy>
  <cp:revision>119</cp:revision>
  <cp:lastPrinted>2017-07-05T14:57:20Z</cp:lastPrinted>
  <dcterms:created xsi:type="dcterms:W3CDTF">2016-10-04T15:37:00Z</dcterms:created>
  <dcterms:modified xsi:type="dcterms:W3CDTF">2017-07-24T11:56:40Z</dcterms:modified>
</cp:coreProperties>
</file>