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4" r:id="rId3"/>
    <p:sldId id="293" r:id="rId4"/>
    <p:sldId id="295" r:id="rId5"/>
    <p:sldId id="279" r:id="rId6"/>
    <p:sldId id="291" r:id="rId7"/>
    <p:sldId id="257" r:id="rId8"/>
    <p:sldId id="292" r:id="rId9"/>
    <p:sldId id="296" r:id="rId10"/>
    <p:sldId id="262" r:id="rId11"/>
  </p:sldIdLst>
  <p:sldSz cx="9144000" cy="6858000" type="screen4x3"/>
  <p:notesSz cx="6797675" cy="992663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33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0481" autoAdjust="0"/>
  </p:normalViewPr>
  <p:slideViewPr>
    <p:cSldViewPr>
      <p:cViewPr varScale="1">
        <p:scale>
          <a:sx n="134" d="100"/>
          <a:sy n="134" d="100"/>
        </p:scale>
        <p:origin x="-18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A67BA-4355-4BAE-A42D-7ED65A111511}" type="datetimeFigureOut">
              <a:rPr lang="en-IE" smtClean="0"/>
              <a:t>14/07/2017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631"/>
            <a:ext cx="2946400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631"/>
            <a:ext cx="2946400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E28B-D223-4E8D-885C-247AD0200E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117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E3717-C1EE-463D-A5A3-78C118830623}" type="datetimeFigureOut">
              <a:rPr lang="en-IE" smtClean="0"/>
              <a:t>14/07/2017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06" y="4714876"/>
            <a:ext cx="5438464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94495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098" y="9428164"/>
            <a:ext cx="294495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14EAA-A4C2-44D0-85FB-6A43697936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95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14EAA-A4C2-44D0-85FB-6A43697936B1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770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Environmental</a:t>
            </a:r>
            <a:r>
              <a:rPr lang="en-GB" baseline="0" dirty="0" smtClean="0"/>
              <a:t> impact during production and when waste.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14EAA-A4C2-44D0-85FB-6A43697936B1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25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Environmental</a:t>
            </a:r>
            <a:r>
              <a:rPr lang="en-GB" baseline="0" dirty="0" smtClean="0"/>
              <a:t> impact during production and when waste.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14EAA-A4C2-44D0-85FB-6A43697936B1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25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Environmental</a:t>
            </a:r>
            <a:r>
              <a:rPr lang="en-GB" baseline="0" dirty="0" smtClean="0"/>
              <a:t> impact during production and when waste.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14EAA-A4C2-44D0-85FB-6A43697936B1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25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Environmental</a:t>
            </a:r>
            <a:r>
              <a:rPr lang="en-GB" baseline="0" dirty="0" smtClean="0"/>
              <a:t> impact during production and when waste.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14EAA-A4C2-44D0-85FB-6A43697936B1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25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Environmental</a:t>
            </a:r>
            <a:r>
              <a:rPr lang="en-GB" baseline="0" dirty="0" smtClean="0"/>
              <a:t> impact during production and when waste.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14EAA-A4C2-44D0-85FB-6A43697936B1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25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Environmental</a:t>
            </a:r>
            <a:r>
              <a:rPr lang="en-GB" baseline="0" dirty="0" smtClean="0"/>
              <a:t> impact during production and when waste.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14EAA-A4C2-44D0-85FB-6A43697936B1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259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14EAA-A4C2-44D0-85FB-6A43697936B1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2339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Environmental</a:t>
            </a:r>
            <a:r>
              <a:rPr lang="en-GB" baseline="0" dirty="0" smtClean="0"/>
              <a:t> impact during production and when waste.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14EAA-A4C2-44D0-85FB-6A43697936B1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25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4648200"/>
            <a:ext cx="4876800" cy="838200"/>
          </a:xfrm>
        </p:spPr>
        <p:txBody>
          <a:bodyPr/>
          <a:lstStyle>
            <a:lvl1pPr marL="0" indent="0">
              <a:buFont typeface="Zapf Dingbats" charset="2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029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1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803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999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53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638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97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225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1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26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85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080"/>
        </a:buClr>
        <a:buFont typeface="Zapf Dingbats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Font typeface="Zapf Dingbats" charset="2"/>
        <a:buChar char="n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080"/>
        </a:buClr>
        <a:buFont typeface="Zapf Dingbats" charset="2"/>
        <a:buChar char="n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Font typeface="Zapf Dingbats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8080"/>
        </a:buClr>
        <a:buFont typeface="Zapf Dingbats" charset="2"/>
        <a:buChar char="n"/>
        <a:defRPr sz="1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080"/>
        </a:buClr>
        <a:buFont typeface="Zapf Dingbats" charset="2"/>
        <a:buChar char="n"/>
        <a:defRPr sz="1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080"/>
        </a:buClr>
        <a:buFont typeface="Zapf Dingbats" charset="2"/>
        <a:buChar char="n"/>
        <a:defRPr sz="1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080"/>
        </a:buClr>
        <a:buFont typeface="Zapf Dingbats" charset="2"/>
        <a:buChar char="n"/>
        <a:defRPr sz="1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080"/>
        </a:buClr>
        <a:buFont typeface="Zapf Dingbats" charset="2"/>
        <a:buChar char="n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.owens@epa.i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204864"/>
            <a:ext cx="7772400" cy="1152128"/>
          </a:xfrm>
        </p:spPr>
        <p:txBody>
          <a:bodyPr/>
          <a:lstStyle/>
          <a:p>
            <a:r>
              <a:rPr lang="en-US" altLang="en-US" b="1" dirty="0" err="1"/>
              <a:t>Tyres</a:t>
            </a:r>
            <a:r>
              <a:rPr lang="en-US" altLang="en-US" b="1" dirty="0"/>
              <a:t> PRI- </a:t>
            </a:r>
            <a:r>
              <a:rPr lang="en-US" altLang="en-US" b="1" dirty="0" err="1"/>
              <a:t>Repak</a:t>
            </a:r>
            <a:r>
              <a:rPr lang="en-US" altLang="en-US" b="1" dirty="0"/>
              <a:t> ELT Roadshow</a:t>
            </a:r>
            <a:br>
              <a:rPr lang="en-US" altLang="en-US" b="1" dirty="0"/>
            </a:br>
            <a:r>
              <a:rPr lang="en-US" altLang="en-US" b="1" dirty="0"/>
              <a:t>July 2017</a:t>
            </a:r>
            <a:br>
              <a:rPr lang="en-US" altLang="en-US" b="1" dirty="0"/>
            </a:br>
            <a:endParaRPr lang="en-US" altLang="en-US" b="1" dirty="0">
              <a:latin typeface="+mn-lt"/>
              <a:ea typeface="+mn-ea"/>
              <a:cs typeface="+mn-cs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3356992"/>
            <a:ext cx="7920880" cy="1440160"/>
          </a:xfrm>
        </p:spPr>
        <p:txBody>
          <a:bodyPr/>
          <a:lstStyle/>
          <a:p>
            <a:pPr algn="ctr"/>
            <a:r>
              <a:rPr lang="en-US" altLang="en-US" sz="2400" b="1" dirty="0"/>
              <a:t>Producer Responsibility </a:t>
            </a:r>
            <a:r>
              <a:rPr lang="en-US" altLang="en-US" sz="2400" b="1" dirty="0" smtClean="0"/>
              <a:t>Team</a:t>
            </a: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 smtClean="0"/>
              <a:t>Role of EPA in Enforcement </a:t>
            </a:r>
            <a:r>
              <a:rPr lang="en-US" altLang="en-US" sz="2400" b="1" dirty="0"/>
              <a:t>of </a:t>
            </a:r>
            <a:r>
              <a:rPr lang="en-US" altLang="en-US" sz="2400" b="1" dirty="0" smtClean="0"/>
              <a:t>the Regulations</a:t>
            </a:r>
            <a:endParaRPr lang="en-US" altLang="en-US" sz="2400" b="1" dirty="0"/>
          </a:p>
          <a:p>
            <a:pPr algn="ctr"/>
            <a:endParaRPr lang="en-US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 Details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7772400" cy="4464496"/>
          </a:xfrm>
        </p:spPr>
        <p:txBody>
          <a:bodyPr/>
          <a:lstStyle/>
          <a:p>
            <a:pPr marL="0" indent="0" algn="ctr">
              <a:buNone/>
            </a:pPr>
            <a:endParaRPr lang="en-GB" sz="2400" dirty="0" smtClean="0"/>
          </a:p>
          <a:p>
            <a:pPr marL="0" indent="0" algn="ctr">
              <a:buNone/>
            </a:pPr>
            <a:r>
              <a:rPr lang="en-GB" sz="2400" dirty="0" smtClean="0"/>
              <a:t>Michael Owens</a:t>
            </a:r>
          </a:p>
          <a:p>
            <a:pPr marL="0" indent="0" algn="ctr">
              <a:buNone/>
            </a:pPr>
            <a:endParaRPr lang="en-GB" sz="2400" dirty="0" smtClean="0"/>
          </a:p>
          <a:p>
            <a:pPr marL="0" indent="0" algn="ctr">
              <a:buNone/>
            </a:pPr>
            <a:r>
              <a:rPr lang="en-GB" sz="2400" dirty="0" smtClean="0"/>
              <a:t>021 4860801 </a:t>
            </a:r>
            <a:r>
              <a:rPr lang="en-GB" sz="2400" dirty="0" smtClean="0">
                <a:hlinkClick r:id="rId2"/>
              </a:rPr>
              <a:t>m.owens@epa.ie</a:t>
            </a:r>
            <a:r>
              <a:rPr lang="en-GB" sz="2400" dirty="0" smtClean="0"/>
              <a:t> </a:t>
            </a:r>
            <a:endParaRPr lang="en-GB" sz="2400" dirty="0"/>
          </a:p>
          <a:p>
            <a:pPr algn="ctr"/>
            <a:endParaRPr lang="en-GB" dirty="0" smtClean="0"/>
          </a:p>
          <a:p>
            <a:pPr marL="0" indent="0" algn="ctr">
              <a:buNone/>
            </a:pPr>
            <a:r>
              <a:rPr lang="en-GB" sz="2800" dirty="0" smtClean="0"/>
              <a:t>Thank </a:t>
            </a:r>
            <a:r>
              <a:rPr lang="en-GB" sz="2800" dirty="0" smtClean="0"/>
              <a:t>you</a:t>
            </a:r>
            <a:endParaRPr lang="en-GB" sz="2800" dirty="0"/>
          </a:p>
          <a:p>
            <a:pPr marL="342900" lvl="1" indent="-342900">
              <a:buClr>
                <a:srgbClr val="008080"/>
              </a:buClr>
            </a:pPr>
            <a:endParaRPr lang="en-IE" sz="22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2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EPA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4824"/>
            <a:ext cx="7935416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 smtClean="0"/>
              <a:t>National environmental authority.</a:t>
            </a:r>
            <a:endParaRPr lang="en-GB" sz="1800" dirty="0" smtClean="0"/>
          </a:p>
          <a:p>
            <a:pPr>
              <a:lnSpc>
                <a:spcPct val="150000"/>
              </a:lnSpc>
            </a:pPr>
            <a:r>
              <a:rPr lang="en-GB" sz="1800" dirty="0" smtClean="0"/>
              <a:t>Approx. 350 staff with offices countrywide. HQ in Wexford.</a:t>
            </a:r>
            <a:endParaRPr lang="en-GB" sz="1800" dirty="0" smtClean="0"/>
          </a:p>
          <a:p>
            <a:pPr>
              <a:lnSpc>
                <a:spcPct val="150000"/>
              </a:lnSpc>
            </a:pPr>
            <a:r>
              <a:rPr lang="en-GB" sz="1800" dirty="0" smtClean="0"/>
              <a:t>Wide range of functions including:</a:t>
            </a:r>
          </a:p>
          <a:p>
            <a:pPr lvl="1">
              <a:lnSpc>
                <a:spcPct val="150000"/>
              </a:lnSpc>
            </a:pPr>
            <a:r>
              <a:rPr lang="en-GB" sz="1400" dirty="0" smtClean="0"/>
              <a:t>Authorisation (e.g. licences for large scale waste and industrial activities)</a:t>
            </a:r>
          </a:p>
          <a:p>
            <a:pPr lvl="1">
              <a:lnSpc>
                <a:spcPct val="150000"/>
              </a:lnSpc>
            </a:pPr>
            <a:r>
              <a:rPr lang="en-GB" sz="1400" dirty="0" smtClean="0"/>
              <a:t>Enforcement </a:t>
            </a:r>
          </a:p>
          <a:p>
            <a:pPr lvl="1">
              <a:lnSpc>
                <a:spcPct val="150000"/>
              </a:lnSpc>
            </a:pPr>
            <a:r>
              <a:rPr lang="en-GB" sz="1400" dirty="0" smtClean="0"/>
              <a:t>Research 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Monitoring </a:t>
            </a:r>
            <a:r>
              <a:rPr lang="en-GB" sz="1400" dirty="0" smtClean="0"/>
              <a:t>of ambient </a:t>
            </a:r>
            <a:r>
              <a:rPr lang="en-GB" sz="1400" dirty="0"/>
              <a:t>environmental </a:t>
            </a:r>
            <a:r>
              <a:rPr lang="en-GB" sz="1400" dirty="0" smtClean="0"/>
              <a:t>quality (e.g. air</a:t>
            </a:r>
            <a:r>
              <a:rPr lang="en-GB" sz="1400" dirty="0" smtClean="0"/>
              <a:t>, rivers, bathing water).</a:t>
            </a:r>
            <a:endParaRPr lang="en-GB" sz="1400" dirty="0" smtClean="0"/>
          </a:p>
          <a:p>
            <a:pPr>
              <a:lnSpc>
                <a:spcPct val="150000"/>
              </a:lnSpc>
            </a:pP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25955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Producer Responsibility Team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4824"/>
            <a:ext cx="7935416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 smtClean="0"/>
              <a:t>The </a:t>
            </a:r>
            <a:r>
              <a:rPr lang="en-GB" sz="1800" dirty="0" smtClean="0"/>
              <a:t>team has four full time members and is based in Cork.</a:t>
            </a:r>
            <a:endParaRPr lang="en-GB" sz="1800" dirty="0" smtClean="0"/>
          </a:p>
          <a:p>
            <a:pPr>
              <a:lnSpc>
                <a:spcPct val="150000"/>
              </a:lnSpc>
            </a:pPr>
            <a:r>
              <a:rPr lang="en-GB" sz="1800" dirty="0" smtClean="0"/>
              <a:t>Comprises two EPA staff and two contractors.</a:t>
            </a:r>
            <a:endParaRPr lang="en-GB" sz="1800" dirty="0" smtClean="0"/>
          </a:p>
          <a:p>
            <a:pPr>
              <a:lnSpc>
                <a:spcPct val="150000"/>
              </a:lnSpc>
            </a:pPr>
            <a:r>
              <a:rPr lang="en-GB" sz="1800" dirty="0" smtClean="0"/>
              <a:t>Currently fully engaged with implementation of the PRI’s for the management of waste electrical and electronic equipment (WEEE) and batteries.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Activities include PRI enforcement, research, provision of guidance and awareness raising.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The remit of the team will widen to include the PRI for tyres. </a:t>
            </a:r>
          </a:p>
        </p:txBody>
      </p:sp>
    </p:spTree>
    <p:extLst>
      <p:ext uri="{BB962C8B-B14F-4D97-AF65-F5344CB8AC3E}">
        <p14:creationId xmlns:p14="http://schemas.microsoft.com/office/powerpoint/2010/main" val="8836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 Enforcement – WEEE and Batteries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4824"/>
            <a:ext cx="7935416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 smtClean="0"/>
              <a:t>The </a:t>
            </a:r>
            <a:r>
              <a:rPr lang="en-GB" sz="1800" dirty="0" smtClean="0"/>
              <a:t>EPA organises and carries out annual PRI enforcement campaigns.</a:t>
            </a:r>
            <a:endParaRPr lang="en-GB" sz="1800" dirty="0" smtClean="0"/>
          </a:p>
          <a:p>
            <a:pPr>
              <a:lnSpc>
                <a:spcPct val="150000"/>
              </a:lnSpc>
            </a:pPr>
            <a:r>
              <a:rPr lang="en-GB" sz="1800" dirty="0" smtClean="0"/>
              <a:t>The campaigns typically include:</a:t>
            </a:r>
          </a:p>
          <a:p>
            <a:pPr lvl="1">
              <a:lnSpc>
                <a:spcPct val="150000"/>
              </a:lnSpc>
            </a:pPr>
            <a:r>
              <a:rPr lang="en-GB" sz="1400" dirty="0" smtClean="0"/>
              <a:t>Audits of producers (approx. 50 – 60 per year)</a:t>
            </a:r>
          </a:p>
          <a:p>
            <a:pPr lvl="1">
              <a:lnSpc>
                <a:spcPct val="150000"/>
              </a:lnSpc>
            </a:pPr>
            <a:r>
              <a:rPr lang="en-GB" sz="1400" dirty="0" smtClean="0"/>
              <a:t>Inspections of retail outlets (approx. 100 year)</a:t>
            </a:r>
          </a:p>
          <a:p>
            <a:pPr lvl="1">
              <a:lnSpc>
                <a:spcPct val="150000"/>
              </a:lnSpc>
            </a:pPr>
            <a:r>
              <a:rPr lang="en-GB" sz="1400" dirty="0" smtClean="0"/>
              <a:t>Inspections of websites – distance sellers (approx. 80 per year)</a:t>
            </a:r>
            <a:endParaRPr lang="en-GB" sz="1400" dirty="0" smtClean="0"/>
          </a:p>
          <a:p>
            <a:pPr>
              <a:lnSpc>
                <a:spcPct val="150000"/>
              </a:lnSpc>
            </a:pPr>
            <a:r>
              <a:rPr lang="en-GB" sz="1800" dirty="0" smtClean="0"/>
              <a:t>Reports are issued which outline audit/inspection findings including non-compliances. 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The team follows up on report findings to close out non-compliances. 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12464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EPA role under Tyres Regulations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4824"/>
            <a:ext cx="7935416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 smtClean="0"/>
              <a:t>The Regulations are still in draft form but currently the EPA’s enforcement role is specified in regulation 45 (Part IX) of the </a:t>
            </a:r>
            <a:r>
              <a:rPr lang="en-GB" sz="1800" dirty="0" smtClean="0"/>
              <a:t>Regulations</a:t>
            </a:r>
            <a:r>
              <a:rPr lang="en-GB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It states that the EPA is responsible for enforcement of Part II of the </a:t>
            </a:r>
            <a:r>
              <a:rPr lang="en-GB" sz="1800" dirty="0" smtClean="0"/>
              <a:t>Regulations which relates </a:t>
            </a:r>
            <a:r>
              <a:rPr lang="en-GB" sz="1800" dirty="0" smtClean="0"/>
              <a:t>variously to functions and powers of the Registration Body and the obligations of tyre </a:t>
            </a:r>
            <a:r>
              <a:rPr lang="en-GB" sz="1800" u="sng" dirty="0" smtClean="0"/>
              <a:t>producers</a:t>
            </a:r>
            <a:r>
              <a:rPr lang="en-GB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Local authorities </a:t>
            </a:r>
            <a:r>
              <a:rPr lang="en-GB" sz="1800" dirty="0" smtClean="0"/>
              <a:t>will be </a:t>
            </a:r>
            <a:r>
              <a:rPr lang="en-GB" sz="1800" dirty="0"/>
              <a:t>responsible for </a:t>
            </a:r>
            <a:r>
              <a:rPr lang="en-GB" sz="1800" dirty="0" smtClean="0"/>
              <a:t>retail enforcement.</a:t>
            </a:r>
            <a:endParaRPr lang="en-GB" sz="1800" dirty="0"/>
          </a:p>
          <a:p>
            <a:pPr>
              <a:lnSpc>
                <a:spcPct val="150000"/>
              </a:lnSpc>
            </a:pP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281164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do we enforce?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4824"/>
            <a:ext cx="7935416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 smtClean="0"/>
              <a:t>Obligations of </a:t>
            </a:r>
            <a:r>
              <a:rPr lang="en-GB" sz="1800" dirty="0"/>
              <a:t>tyre </a:t>
            </a:r>
            <a:r>
              <a:rPr lang="en-GB" sz="1800" dirty="0" smtClean="0"/>
              <a:t>producers under Part II of the </a:t>
            </a:r>
            <a:r>
              <a:rPr lang="en-GB" sz="1800" dirty="0" smtClean="0"/>
              <a:t>Regulations</a:t>
            </a:r>
            <a:r>
              <a:rPr lang="en-GB" sz="1800" dirty="0" smtClean="0"/>
              <a:t>. These include:</a:t>
            </a:r>
            <a:endParaRPr lang="en-GB" sz="1800" dirty="0"/>
          </a:p>
          <a:p>
            <a:pPr lvl="1">
              <a:lnSpc>
                <a:spcPct val="150000"/>
              </a:lnSpc>
            </a:pPr>
            <a:r>
              <a:rPr lang="en-GB" sz="1400" dirty="0" smtClean="0"/>
              <a:t>Regulation 9, 10 – Registration with the Registration Body</a:t>
            </a:r>
          </a:p>
          <a:p>
            <a:pPr lvl="1">
              <a:lnSpc>
                <a:spcPct val="150000"/>
              </a:lnSpc>
            </a:pPr>
            <a:r>
              <a:rPr lang="en-GB" sz="1400" dirty="0" smtClean="0"/>
              <a:t>Regulation 12 – Prohibition on placement of tyres on the market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Regulation </a:t>
            </a:r>
            <a:r>
              <a:rPr lang="en-GB" sz="1400" dirty="0" smtClean="0"/>
              <a:t>14 </a:t>
            </a:r>
            <a:r>
              <a:rPr lang="en-GB" sz="1400" dirty="0"/>
              <a:t>– Prohibition on </a:t>
            </a:r>
            <a:r>
              <a:rPr lang="en-GB" sz="1400" dirty="0" smtClean="0"/>
              <a:t>display of registration number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800" dirty="0" smtClean="0"/>
              <a:t>Notwithstanding the restriction to enforcement of </a:t>
            </a:r>
            <a:r>
              <a:rPr lang="en-GB" sz="1800" dirty="0" smtClean="0"/>
              <a:t>producer obligations </a:t>
            </a:r>
            <a:r>
              <a:rPr lang="en-GB" sz="1800" dirty="0" smtClean="0"/>
              <a:t>it </a:t>
            </a:r>
            <a:r>
              <a:rPr lang="en-GB" sz="1800" dirty="0" smtClean="0"/>
              <a:t>is foreseen that the EPA will </a:t>
            </a:r>
            <a:r>
              <a:rPr lang="en-GB" sz="1800" dirty="0" smtClean="0"/>
              <a:t>work </a:t>
            </a:r>
            <a:r>
              <a:rPr lang="en-GB" sz="1800" dirty="0" smtClean="0"/>
              <a:t>with </a:t>
            </a:r>
            <a:r>
              <a:rPr lang="en-GB" sz="1800" dirty="0" smtClean="0"/>
              <a:t>local authorities and other bodies to </a:t>
            </a:r>
            <a:r>
              <a:rPr lang="en-GB" sz="1800" dirty="0" smtClean="0"/>
              <a:t>increase </a:t>
            </a:r>
            <a:r>
              <a:rPr lang="en-GB" sz="1800" dirty="0" smtClean="0"/>
              <a:t>compliance </a:t>
            </a:r>
            <a:r>
              <a:rPr lang="en-GB" sz="1800" dirty="0" smtClean="0"/>
              <a:t>overall with </a:t>
            </a:r>
            <a:r>
              <a:rPr lang="en-GB" sz="1800" dirty="0" smtClean="0"/>
              <a:t>the </a:t>
            </a:r>
            <a:r>
              <a:rPr lang="en-GB" sz="1800" dirty="0" smtClean="0"/>
              <a:t>Regulations, </a:t>
            </a:r>
            <a:r>
              <a:rPr lang="en-GB" sz="1800" dirty="0" smtClean="0"/>
              <a:t>such as:</a:t>
            </a:r>
          </a:p>
          <a:p>
            <a:pPr lvl="1">
              <a:lnSpc>
                <a:spcPct val="150000"/>
              </a:lnSpc>
            </a:pPr>
            <a:r>
              <a:rPr lang="en-GB" sz="1400" dirty="0" smtClean="0"/>
              <a:t>Regulations 21 to 23 - Joining </a:t>
            </a:r>
            <a:r>
              <a:rPr lang="en-GB" sz="1400" dirty="0"/>
              <a:t>an approved body</a:t>
            </a:r>
          </a:p>
          <a:p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16580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will we enforce?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4824536"/>
          </a:xfrm>
        </p:spPr>
        <p:txBody>
          <a:bodyPr/>
          <a:lstStyle/>
          <a:p>
            <a:r>
              <a:rPr lang="en-GB" sz="1800" dirty="0" smtClean="0"/>
              <a:t>Non-compliances can be detected through intelligence or by audit at a producer premises. </a:t>
            </a:r>
          </a:p>
          <a:p>
            <a:r>
              <a:rPr lang="en-GB" sz="1800" dirty="0" smtClean="0"/>
              <a:t>In general the EPA takes a staggered approach to non-compliance.</a:t>
            </a:r>
          </a:p>
          <a:p>
            <a:r>
              <a:rPr lang="en-GB" sz="1800" dirty="0" smtClean="0"/>
              <a:t>A notification of non-compliance will be issued and the producer directed to comply.</a:t>
            </a:r>
          </a:p>
          <a:p>
            <a:r>
              <a:rPr lang="en-GB" sz="1800" dirty="0" smtClean="0"/>
              <a:t>Subsequent action by the EPA will depend on the response of the producer. If necessary further correspondence will be issued giving the producer every chance to comply. </a:t>
            </a:r>
          </a:p>
          <a:p>
            <a:r>
              <a:rPr lang="en-GB" sz="1800" dirty="0" smtClean="0"/>
              <a:t>If non-compliance continues the EPA will have to consider prosecution (see regulation 47). </a:t>
            </a:r>
          </a:p>
          <a:p>
            <a:r>
              <a:rPr lang="en-GB" sz="1800" dirty="0" smtClean="0"/>
              <a:t>Fixed Payment Notices are not yet available but will be utilised once available.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69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Free Riders</a:t>
            </a:r>
            <a:r>
              <a:rPr lang="en-IE" dirty="0" smtClean="0"/>
              <a:t>	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 smtClean="0"/>
              <a:t>These are producers that operate entirely out side of the PRI.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They do not contribute anything to the PRI and operate at a competitive advantage to legitimate producers.</a:t>
            </a:r>
            <a:endParaRPr lang="en-GB" sz="1800" dirty="0" smtClean="0"/>
          </a:p>
          <a:p>
            <a:pPr>
              <a:lnSpc>
                <a:spcPct val="150000"/>
              </a:lnSpc>
            </a:pPr>
            <a:r>
              <a:rPr lang="en-GB" sz="1800" dirty="0" smtClean="0"/>
              <a:t>The EPA will rely on intelligence provided by the Registration Body, the Approved Body </a:t>
            </a:r>
            <a:r>
              <a:rPr lang="en-GB" sz="1800" dirty="0" smtClean="0"/>
              <a:t>and</a:t>
            </a:r>
            <a:r>
              <a:rPr lang="en-GB" sz="1800" dirty="0" smtClean="0"/>
              <a:t> </a:t>
            </a:r>
            <a:r>
              <a:rPr lang="en-GB" sz="1800" dirty="0" smtClean="0"/>
              <a:t>others </a:t>
            </a:r>
            <a:r>
              <a:rPr lang="en-GB" sz="1800" dirty="0" smtClean="0"/>
              <a:t>to identify suspected </a:t>
            </a:r>
            <a:r>
              <a:rPr lang="en-GB" sz="1800" dirty="0" smtClean="0"/>
              <a:t>free riding </a:t>
            </a:r>
            <a:r>
              <a:rPr lang="en-GB" sz="1800" dirty="0" smtClean="0"/>
              <a:t>producers.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The EPA will challenge these producers to encourage compliance.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Audits </a:t>
            </a:r>
            <a:r>
              <a:rPr lang="en-GB" sz="1800" dirty="0"/>
              <a:t>will be </a:t>
            </a:r>
            <a:r>
              <a:rPr lang="en-GB" sz="1800" dirty="0" smtClean="0"/>
              <a:t>carried out where necessary.</a:t>
            </a:r>
            <a:endParaRPr lang="en-GB" sz="1800" dirty="0"/>
          </a:p>
          <a:p>
            <a:pPr>
              <a:lnSpc>
                <a:spcPct val="150000"/>
              </a:lnSpc>
            </a:pPr>
            <a:endParaRPr lang="en-GB" sz="1800" dirty="0" smtClean="0"/>
          </a:p>
          <a:p>
            <a:pPr>
              <a:lnSpc>
                <a:spcPct val="150000"/>
              </a:lnSpc>
            </a:pP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88183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Message from EPA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4824"/>
            <a:ext cx="7935416" cy="446449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sz="2000" dirty="0" smtClean="0"/>
              <a:t>If </a:t>
            </a:r>
            <a:r>
              <a:rPr lang="en-GB" sz="2000" dirty="0"/>
              <a:t>legitimate producers are complying </a:t>
            </a:r>
            <a:r>
              <a:rPr lang="en-GB" sz="2000" dirty="0" smtClean="0"/>
              <a:t>(or at least making an honest effort to comply) with </a:t>
            </a:r>
            <a:r>
              <a:rPr lang="en-GB" sz="2000" dirty="0"/>
              <a:t>the Tyres Regulations then the EPA will be free to focus on free riders. </a:t>
            </a:r>
            <a:endParaRPr lang="en-GB" sz="2000" dirty="0" smtClean="0"/>
          </a:p>
          <a:p>
            <a:r>
              <a:rPr lang="en-GB" sz="2000" dirty="0" smtClean="0"/>
              <a:t>It is in everybody’s interest - and it is critical to the success of the PRI - that free rider producers are identified and challenged by the EPA.</a:t>
            </a:r>
          </a:p>
          <a:p>
            <a:r>
              <a:rPr lang="en-GB" sz="2000" dirty="0" smtClean="0"/>
              <a:t>The EPA will pursue them and if necessary prosecute them. </a:t>
            </a:r>
          </a:p>
          <a:p>
            <a:r>
              <a:rPr lang="en-GB" sz="2000" dirty="0" smtClean="0"/>
              <a:t>In 2015 the EPA successfully prosecuted a free rider EEE producer. </a:t>
            </a:r>
            <a:r>
              <a:rPr lang="en-GB" sz="2000" dirty="0"/>
              <a:t>The </a:t>
            </a:r>
            <a:r>
              <a:rPr lang="en-GB" sz="2000" dirty="0" smtClean="0"/>
              <a:t>courts fined the producer approx. €30,000.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066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PA_Presentation2">
  <a:themeElements>
    <a:clrScheme name="EPA_MasterTemplate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PA_MasterTemplate(2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PA_MasterTemplate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A_MasterTemplate(2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A_MasterTemplate(2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A_MasterTemplate(2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A_MasterTemplate(2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A_MasterTemplate(2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A_MasterTemplate(2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EPA_Presentation2</Template>
  <TotalTime>0</TotalTime>
  <Words>727</Words>
  <Application>Microsoft Office PowerPoint</Application>
  <PresentationFormat>On-screen Show (4:3)</PresentationFormat>
  <Paragraphs>76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EPA_Presentation2</vt:lpstr>
      <vt:lpstr>Tyres PRI- Repak ELT Roadshow July 2017 </vt:lpstr>
      <vt:lpstr>EPA</vt:lpstr>
      <vt:lpstr>Producer Responsibility Team</vt:lpstr>
      <vt:lpstr>PRI Enforcement – WEEE and Batteries</vt:lpstr>
      <vt:lpstr>EPA role under Tyres Regulations</vt:lpstr>
      <vt:lpstr>Who do we enforce?</vt:lpstr>
      <vt:lpstr>How will we enforce?</vt:lpstr>
      <vt:lpstr>Free Riders </vt:lpstr>
      <vt:lpstr>Key Message from EPA</vt:lpstr>
      <vt:lpstr>Contact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</cp:revision>
  <cp:lastPrinted>2014-11-28T13:39:12Z</cp:lastPrinted>
  <dcterms:created xsi:type="dcterms:W3CDTF">2014-11-28T12:48:02Z</dcterms:created>
  <dcterms:modified xsi:type="dcterms:W3CDTF">2017-07-14T14:23:08Z</dcterms:modified>
</cp:coreProperties>
</file>