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7"/>
  </p:notesMasterIdLst>
  <p:sldIdLst>
    <p:sldId id="288" r:id="rId4"/>
    <p:sldId id="338" r:id="rId5"/>
    <p:sldId id="3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96137" autoAdjust="0"/>
  </p:normalViewPr>
  <p:slideViewPr>
    <p:cSldViewPr snapToGrid="0" showGuides="1">
      <p:cViewPr varScale="1">
        <p:scale>
          <a:sx n="158" d="100"/>
          <a:sy n="158" d="100"/>
        </p:scale>
        <p:origin x="976" y="192"/>
      </p:cViewPr>
      <p:guideLst>
        <p:guide orient="horz" pos="2184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9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listernz/Robocup/blob/main/RobocupReport3.pdf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-up of a robot&#10;&#10;Description automatically generated">
            <a:extLst>
              <a:ext uri="{FF2B5EF4-FFF2-40B4-BE49-F238E27FC236}">
                <a16:creationId xmlns:a16="http://schemas.microsoft.com/office/drawing/2014/main" id="{0E48ABF5-B274-2DA1-77F7-6A87E1D0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5" y="-13391"/>
            <a:ext cx="4944041" cy="38098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9298" y="363914"/>
            <a:ext cx="7107718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RoboCup Competition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758557" y="-13392"/>
            <a:ext cx="230741" cy="6871391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8622594E-8FA6-47E5-8C77-44A8A871913E}"/>
              </a:ext>
            </a:extLst>
          </p:cNvPr>
          <p:cNvSpPr/>
          <p:nvPr/>
        </p:nvSpPr>
        <p:spPr>
          <a:xfrm>
            <a:off x="5369078" y="353972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6104308" y="1465467"/>
            <a:ext cx="3046352" cy="858180"/>
            <a:chOff x="2113657" y="4283314"/>
            <a:chExt cx="3647460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purpose of this robot was to outperform other robots in collecting weights throughout an arena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Weight Collection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6144471" y="3473355"/>
            <a:ext cx="3046352" cy="673514"/>
            <a:chOff x="2113657" y="4283314"/>
            <a:chExt cx="3647460" cy="6735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Programmed in Arduino to perform without human input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Fully Autonomous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6132435" y="2495099"/>
            <a:ext cx="3046352" cy="673514"/>
            <a:chOff x="2113657" y="4283314"/>
            <a:chExt cx="3647460" cy="6735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robot came 3</a:t>
              </a:r>
              <a:r>
                <a:rPr lang="en-US" altLang="ko-KR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place out of a pool of 39 teams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altLang="ko-KR" sz="12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rd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Place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3987340" y="5254947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3999187" y="386321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9" name="Picture 38" descr="A blue and red mechanical parts&#10;&#10;Description automatically generated with medium confidence">
            <a:extLst>
              <a:ext uri="{FF2B5EF4-FFF2-40B4-BE49-F238E27FC236}">
                <a16:creationId xmlns:a16="http://schemas.microsoft.com/office/drawing/2014/main" id="{E9ACECEA-6800-2CE8-E2B5-BF200E73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" y="3797044"/>
            <a:ext cx="4604313" cy="300133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850FC76-AB12-598D-C3A0-E8C20F87622E}"/>
              </a:ext>
            </a:extLst>
          </p:cNvPr>
          <p:cNvGrpSpPr/>
          <p:nvPr/>
        </p:nvGrpSpPr>
        <p:grpSpPr>
          <a:xfrm>
            <a:off x="5369078" y="1742496"/>
            <a:ext cx="365992" cy="338555"/>
            <a:chOff x="2939995" y="933055"/>
            <a:chExt cx="3043588" cy="24740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EF02DFF-5E54-ACE8-C205-6EFC9243CD84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73" name="Trapezoid 69">
                <a:extLst>
                  <a:ext uri="{FF2B5EF4-FFF2-40B4-BE49-F238E27FC236}">
                    <a16:creationId xmlns:a16="http://schemas.microsoft.com/office/drawing/2014/main" id="{A7F78EDD-6B2F-7BCC-8010-93440C65BA51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0">
                <a:extLst>
                  <a:ext uri="{FF2B5EF4-FFF2-40B4-BE49-F238E27FC236}">
                    <a16:creationId xmlns:a16="http://schemas.microsoft.com/office/drawing/2014/main" id="{2FD5C2A6-759C-553F-2321-3457731EF78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1">
                <a:extLst>
                  <a:ext uri="{FF2B5EF4-FFF2-40B4-BE49-F238E27FC236}">
                    <a16:creationId xmlns:a16="http://schemas.microsoft.com/office/drawing/2014/main" id="{3C0760FD-C7F1-B487-4E81-2F6E624AD16A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apezoid 72">
                <a:extLst>
                  <a:ext uri="{FF2B5EF4-FFF2-40B4-BE49-F238E27FC236}">
                    <a16:creationId xmlns:a16="http://schemas.microsoft.com/office/drawing/2014/main" id="{64CE2DBC-6C1F-E768-6A33-9EFEFF2501F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3">
                <a:extLst>
                  <a:ext uri="{FF2B5EF4-FFF2-40B4-BE49-F238E27FC236}">
                    <a16:creationId xmlns:a16="http://schemas.microsoft.com/office/drawing/2014/main" id="{4BAEB7C6-6450-4E13-0F79-CC63DDF0D41B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BAEEFA-C4B7-CB42-EB7D-6438BBE81A4B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68" name="Trapezoid 64">
                <a:extLst>
                  <a:ext uri="{FF2B5EF4-FFF2-40B4-BE49-F238E27FC236}">
                    <a16:creationId xmlns:a16="http://schemas.microsoft.com/office/drawing/2014/main" id="{3328C86E-A74A-81EB-404A-5B37CFB01B37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rapezoid 65">
                <a:extLst>
                  <a:ext uri="{FF2B5EF4-FFF2-40B4-BE49-F238E27FC236}">
                    <a16:creationId xmlns:a16="http://schemas.microsoft.com/office/drawing/2014/main" id="{670F3AB9-9682-F72C-15DC-7746AE81BFCF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66">
                <a:extLst>
                  <a:ext uri="{FF2B5EF4-FFF2-40B4-BE49-F238E27FC236}">
                    <a16:creationId xmlns:a16="http://schemas.microsoft.com/office/drawing/2014/main" id="{D92C1842-BFE6-2109-DB84-84D0D6D2833D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rapezoid 67">
                <a:extLst>
                  <a:ext uri="{FF2B5EF4-FFF2-40B4-BE49-F238E27FC236}">
                    <a16:creationId xmlns:a16="http://schemas.microsoft.com/office/drawing/2014/main" id="{C6919459-DE52-4968-1951-C381DBAFFD0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68">
                <a:extLst>
                  <a:ext uri="{FF2B5EF4-FFF2-40B4-BE49-F238E27FC236}">
                    <a16:creationId xmlns:a16="http://schemas.microsoft.com/office/drawing/2014/main" id="{B658C2E1-AB4B-2CB0-BCA6-1CFA837F192F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988C5D-6DDF-AD9C-276D-2B021E377437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41375F3-704A-2612-3360-B9BC3B326191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66" name="Trapezoid 62">
                  <a:extLst>
                    <a:ext uri="{FF2B5EF4-FFF2-40B4-BE49-F238E27FC236}">
                      <a16:creationId xmlns:a16="http://schemas.microsoft.com/office/drawing/2014/main" id="{8B7E5FE3-0EEE-2F39-530A-2C0DDF764B12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Trapezoid 94">
                  <a:extLst>
                    <a:ext uri="{FF2B5EF4-FFF2-40B4-BE49-F238E27FC236}">
                      <a16:creationId xmlns:a16="http://schemas.microsoft.com/office/drawing/2014/main" id="{D9D253E8-12F0-7D64-CAB1-4C6F8988B13C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3266067-900B-1571-D4C9-53A048DD4B7E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64" name="Rectangle: Rounded Corners 60">
                  <a:extLst>
                    <a:ext uri="{FF2B5EF4-FFF2-40B4-BE49-F238E27FC236}">
                      <a16:creationId xmlns:a16="http://schemas.microsoft.com/office/drawing/2014/main" id="{C664B581-BB83-ED62-10DE-C76D82E9AB60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: Rounded Corners 61">
                  <a:extLst>
                    <a:ext uri="{FF2B5EF4-FFF2-40B4-BE49-F238E27FC236}">
                      <a16:creationId xmlns:a16="http://schemas.microsoft.com/office/drawing/2014/main" id="{0A58AFA2-4344-E6CA-4BF5-C7ED77E99412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5498C7B-9256-8F4F-7878-7DCCA2226185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69BD527-EB5E-A6A1-BDCA-AE89381F847E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: Shape 57">
                  <a:extLst>
                    <a:ext uri="{FF2B5EF4-FFF2-40B4-BE49-F238E27FC236}">
                      <a16:creationId xmlns:a16="http://schemas.microsoft.com/office/drawing/2014/main" id="{E9A67EB7-E9F6-16A4-619F-65B2F7132735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58">
                  <a:extLst>
                    <a:ext uri="{FF2B5EF4-FFF2-40B4-BE49-F238E27FC236}">
                      <a16:creationId xmlns:a16="http://schemas.microsoft.com/office/drawing/2014/main" id="{E3D9733B-25B9-EDB7-9F98-3D3E38557D16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FA13036-07F5-CA1A-8EE4-61810285ECA1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Rectangle: Top Corners Rounded 43">
                <a:extLst>
                  <a:ext uri="{FF2B5EF4-FFF2-40B4-BE49-F238E27FC236}">
                    <a16:creationId xmlns:a16="http://schemas.microsoft.com/office/drawing/2014/main" id="{4D0C4996-7D42-DDA9-FF60-FBA6A4B1E3AF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73392AE-755F-97E7-440E-A29E1B9D6186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58" name="Rectangle: Rounded Corners 54">
                  <a:extLst>
                    <a:ext uri="{FF2B5EF4-FFF2-40B4-BE49-F238E27FC236}">
                      <a16:creationId xmlns:a16="http://schemas.microsoft.com/office/drawing/2014/main" id="{78560F77-6CD0-4AB0-91FE-A85347E2DE25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5">
                  <a:extLst>
                    <a:ext uri="{FF2B5EF4-FFF2-40B4-BE49-F238E27FC236}">
                      <a16:creationId xmlns:a16="http://schemas.microsoft.com/office/drawing/2014/main" id="{BAB34B3E-7398-4135-CDE5-C20F5F6BCCB4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2264E2F-BD22-D92A-501C-03ABD978C6D4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id="{AD18B213-61EC-448B-FB6E-C986A8051013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47">
                <a:extLst>
                  <a:ext uri="{FF2B5EF4-FFF2-40B4-BE49-F238E27FC236}">
                    <a16:creationId xmlns:a16="http://schemas.microsoft.com/office/drawing/2014/main" id="{03486A2E-870E-FC0D-A48E-13B92C7952F5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F9F0AA0-1567-7B5A-CAC3-925DEB54105F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49">
                <a:extLst>
                  <a:ext uri="{FF2B5EF4-FFF2-40B4-BE49-F238E27FC236}">
                    <a16:creationId xmlns:a16="http://schemas.microsoft.com/office/drawing/2014/main" id="{1DFDC432-321C-5C84-F9BE-6D060C40C951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Top Corners Rounded 50">
                <a:extLst>
                  <a:ext uri="{FF2B5EF4-FFF2-40B4-BE49-F238E27FC236}">
                    <a16:creationId xmlns:a16="http://schemas.microsoft.com/office/drawing/2014/main" id="{D38B23B0-352C-965E-C3FE-10F0EF8C8592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1027147-E54C-575F-42FD-B5142812C26E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74AE02E-E5A8-4EEB-E156-7430872114D8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Freeform: Shape 53">
                  <a:extLst>
                    <a:ext uri="{FF2B5EF4-FFF2-40B4-BE49-F238E27FC236}">
                      <a16:creationId xmlns:a16="http://schemas.microsoft.com/office/drawing/2014/main" id="{C38DCBC3-E4A1-7C78-FCC7-021548150D02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9" name="Chord 14">
            <a:extLst>
              <a:ext uri="{FF2B5EF4-FFF2-40B4-BE49-F238E27FC236}">
                <a16:creationId xmlns:a16="http://schemas.microsoft.com/office/drawing/2014/main" id="{2867D43B-FB4F-18B3-395D-A78977C120A1}"/>
              </a:ext>
            </a:extLst>
          </p:cNvPr>
          <p:cNvSpPr/>
          <p:nvPr/>
        </p:nvSpPr>
        <p:spPr>
          <a:xfrm>
            <a:off x="5439599" y="2639044"/>
            <a:ext cx="230741" cy="33855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Donut 24">
            <a:extLst>
              <a:ext uri="{FF2B5EF4-FFF2-40B4-BE49-F238E27FC236}">
                <a16:creationId xmlns:a16="http://schemas.microsoft.com/office/drawing/2014/main" id="{17FF9341-00C7-3049-C7A7-D12F0C4C45E8}"/>
              </a:ext>
            </a:extLst>
          </p:cNvPr>
          <p:cNvSpPr/>
          <p:nvPr/>
        </p:nvSpPr>
        <p:spPr>
          <a:xfrm>
            <a:off x="5388886" y="4511195"/>
            <a:ext cx="303303" cy="33855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5DFADD-083B-3FF5-F092-23941970F962}"/>
              </a:ext>
            </a:extLst>
          </p:cNvPr>
          <p:cNvGrpSpPr/>
          <p:nvPr/>
        </p:nvGrpSpPr>
        <p:grpSpPr>
          <a:xfrm>
            <a:off x="6104308" y="4451612"/>
            <a:ext cx="3046352" cy="1042846"/>
            <a:chOff x="2113657" y="4283314"/>
            <a:chExt cx="3647460" cy="104284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93FC2D-8580-5C8A-E334-EA307BCCA79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robot successfully picked up 96% of weights detected via time-of-flight sensors (attached to green parts on upper CAD model)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87C128C-D31F-04A4-EB73-6581DA076F7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Success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D950AD91-E4B8-61E4-0C64-D421628088EA}"/>
              </a:ext>
            </a:extLst>
          </p:cNvPr>
          <p:cNvGraphicFramePr>
            <a:graphicFrameLocks noGrp="1"/>
          </p:cNvGraphicFramePr>
          <p:nvPr/>
        </p:nvGraphicFramePr>
        <p:xfrm>
          <a:off x="9295433" y="1476912"/>
          <a:ext cx="2613282" cy="332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7720">
                <a:tc gridSpan="3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Specific Skills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Iterative Hardware Testing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Team Leadership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Digital and Analogue embedded system peripheral control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Project Budgeting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Project Management Software (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ClickUp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764947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CAD Software (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Solidworks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0908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EF06C0C2-32CA-FCAA-1343-C86A34C269B1}"/>
              </a:ext>
            </a:extLst>
          </p:cNvPr>
          <p:cNvSpPr txBox="1"/>
          <p:nvPr/>
        </p:nvSpPr>
        <p:spPr>
          <a:xfrm>
            <a:off x="4989298" y="6587722"/>
            <a:ext cx="720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Repo:</a:t>
            </a:r>
            <a:r>
              <a:rPr lang="en-US" sz="1200" dirty="0">
                <a:hlinkClick r:id="rId5"/>
              </a:rPr>
              <a:t> https://github.com/Alisternz/Robocup/blob/main/RobocupReport3.pdf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2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727844-4648-E570-D535-673E49D115E5}"/>
              </a:ext>
            </a:extLst>
          </p:cNvPr>
          <p:cNvSpPr/>
          <p:nvPr/>
        </p:nvSpPr>
        <p:spPr>
          <a:xfrm>
            <a:off x="5100135" y="-13390"/>
            <a:ext cx="7091865" cy="6924340"/>
          </a:xfrm>
          <a:prstGeom prst="rect">
            <a:avLst/>
          </a:prstGeom>
          <a:solidFill>
            <a:schemeClr val="bg2">
              <a:alpha val="7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190887" y="514185"/>
            <a:ext cx="7107718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Guitar Pedal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5040284" y="-13391"/>
            <a:ext cx="230741" cy="6871391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914494" y="1875972"/>
            <a:ext cx="3897397" cy="858180"/>
            <a:chOff x="2113657" y="4283314"/>
            <a:chExt cx="3647460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Created and ordered a PCB, soldered on components using a manual pick and place machine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Wah Wah Pedal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456920" y="2969785"/>
            <a:ext cx="4445666" cy="1227512"/>
            <a:chOff x="2113657" y="4283314"/>
            <a:chExt cx="3647460" cy="122751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pedal is an application of a band-pass filter, by adjusting the value of the potentiometer (X1), this band moves through the frequency spectrum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Electronics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5DFADD-083B-3FF5-F092-23941970F962}"/>
              </a:ext>
            </a:extLst>
          </p:cNvPr>
          <p:cNvGrpSpPr/>
          <p:nvPr/>
        </p:nvGrpSpPr>
        <p:grpSpPr>
          <a:xfrm>
            <a:off x="914494" y="4305088"/>
            <a:ext cx="4036464" cy="1227512"/>
            <a:chOff x="2113657" y="4283314"/>
            <a:chExt cx="3647460" cy="122751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93FC2D-8580-5C8A-E334-EA307BCCA79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output of this circuit was scaled and passed into an Arduino analogue input. The frequency spectrum of the signals were measured and plotted through an OLED display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87C128C-D31F-04A4-EB73-6581DA076F7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Signal Processing Modification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D950AD91-E4B8-61E4-0C64-D421628088EA}"/>
              </a:ext>
            </a:extLst>
          </p:cNvPr>
          <p:cNvGraphicFramePr>
            <a:graphicFrameLocks noGrp="1"/>
          </p:cNvGraphicFramePr>
          <p:nvPr/>
        </p:nvGraphicFramePr>
        <p:xfrm>
          <a:off x="5408723" y="117909"/>
          <a:ext cx="2321115" cy="2581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5186">
                <a:tc gridSpan="3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Specific Skills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2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Schematic and PCB layout (Altium)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6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Component Selection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6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Signal 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42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CAD (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Solidworks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764947"/>
                  </a:ext>
                </a:extLst>
              </a:tr>
            </a:tbl>
          </a:graphicData>
        </a:graphic>
      </p:graphicFrame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3A8E7764-2275-6184-2AAB-820DD401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170720"/>
            <a:ext cx="4173838" cy="3797453"/>
          </a:xfrm>
          <a:prstGeom prst="rect">
            <a:avLst/>
          </a:prstGeom>
        </p:spPr>
      </p:pic>
      <p:sp>
        <p:nvSpPr>
          <p:cNvPr id="6" name="Parallelogram 30">
            <a:extLst>
              <a:ext uri="{FF2B5EF4-FFF2-40B4-BE49-F238E27FC236}">
                <a16:creationId xmlns:a16="http://schemas.microsoft.com/office/drawing/2014/main" id="{4DAAF641-4542-6427-1F46-2379EC6410BB}"/>
              </a:ext>
            </a:extLst>
          </p:cNvPr>
          <p:cNvSpPr/>
          <p:nvPr/>
        </p:nvSpPr>
        <p:spPr>
          <a:xfrm flipH="1">
            <a:off x="473154" y="4305088"/>
            <a:ext cx="339636" cy="40916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8" name="Picture 7" descr="A diagram of a computer component&#10;&#10;Description automatically generated with medium confidence">
            <a:extLst>
              <a:ext uri="{FF2B5EF4-FFF2-40B4-BE49-F238E27FC236}">
                <a16:creationId xmlns:a16="http://schemas.microsoft.com/office/drawing/2014/main" id="{C1B7BBAA-92A9-234C-804B-4A71E0EA6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23" y="4139030"/>
            <a:ext cx="6683598" cy="2601061"/>
          </a:xfrm>
          <a:prstGeom prst="rect">
            <a:avLst/>
          </a:prstGeom>
        </p:spPr>
      </p:pic>
      <p:sp>
        <p:nvSpPr>
          <p:cNvPr id="19" name="Oval 66">
            <a:extLst>
              <a:ext uri="{FF2B5EF4-FFF2-40B4-BE49-F238E27FC236}">
                <a16:creationId xmlns:a16="http://schemas.microsoft.com/office/drawing/2014/main" id="{F523DD01-9A7C-8D53-C19C-2A7570B71628}"/>
              </a:ext>
            </a:extLst>
          </p:cNvPr>
          <p:cNvSpPr/>
          <p:nvPr/>
        </p:nvSpPr>
        <p:spPr>
          <a:xfrm rot="20700000">
            <a:off x="511676" y="1829286"/>
            <a:ext cx="312794" cy="33884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31">
            <a:extLst>
              <a:ext uri="{FF2B5EF4-FFF2-40B4-BE49-F238E27FC236}">
                <a16:creationId xmlns:a16="http://schemas.microsoft.com/office/drawing/2014/main" id="{9E984E94-967F-E3C0-AB13-2FF9BB084FBF}"/>
              </a:ext>
            </a:extLst>
          </p:cNvPr>
          <p:cNvSpPr>
            <a:spLocks noChangeAspect="1"/>
          </p:cNvSpPr>
          <p:nvPr/>
        </p:nvSpPr>
        <p:spPr>
          <a:xfrm>
            <a:off x="482806" y="2909290"/>
            <a:ext cx="270133" cy="384076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4FF60-5FEA-F0F3-CB3D-85E84C1178C0}"/>
              </a:ext>
            </a:extLst>
          </p:cNvPr>
          <p:cNvSpPr txBox="1"/>
          <p:nvPr/>
        </p:nvSpPr>
        <p:spPr>
          <a:xfrm>
            <a:off x="277640" y="6471048"/>
            <a:ext cx="456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 am currently designing a 3D printed housing 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Solidworks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727844-4648-E570-D535-673E49D115E5}"/>
              </a:ext>
            </a:extLst>
          </p:cNvPr>
          <p:cNvSpPr/>
          <p:nvPr/>
        </p:nvSpPr>
        <p:spPr>
          <a:xfrm>
            <a:off x="5100135" y="-13390"/>
            <a:ext cx="7091865" cy="6924340"/>
          </a:xfrm>
          <a:prstGeom prst="rect">
            <a:avLst/>
          </a:prstGeom>
          <a:solidFill>
            <a:schemeClr val="bg2">
              <a:alpha val="7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29769" y="765229"/>
            <a:ext cx="5749059" cy="4091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Garden Gnome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5040284" y="-13391"/>
            <a:ext cx="230741" cy="6871391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795831" y="2774684"/>
            <a:ext cx="3897397" cy="1042846"/>
            <a:chOff x="2113657" y="4283314"/>
            <a:chExt cx="3647460" cy="10428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Over the last year, myself and a group of friends have been running a competition, where a prize goes to the house that holds the garden gnome for the longest cumulative time.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Rules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321931" y="4363319"/>
            <a:ext cx="4445666" cy="1227512"/>
            <a:chOff x="2113657" y="4283314"/>
            <a:chExt cx="3647460" cy="122751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 response to the game, I engineering a weather-resistant module to detect when a Gnome Thief enters the property. The unit contains an IR sensor, internal battery and RF unit to alert the house when the back gate is opened.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 Project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D950AD91-E4B8-61E4-0C64-D421628088EA}"/>
              </a:ext>
            </a:extLst>
          </p:cNvPr>
          <p:cNvGraphicFramePr>
            <a:graphicFrameLocks noGrp="1"/>
          </p:cNvGraphicFramePr>
          <p:nvPr/>
        </p:nvGraphicFramePr>
        <p:xfrm>
          <a:off x="6245660" y="141155"/>
          <a:ext cx="5066125" cy="2184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359">
                <a:tc gridSpan="3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Specific Skills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93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Water-Resistant Mechanical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CAD (Fusion 360)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RF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41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Electrical Component Selection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764947"/>
                  </a:ext>
                </a:extLst>
              </a:tr>
            </a:tbl>
          </a:graphicData>
        </a:graphic>
      </p:graphicFrame>
      <p:sp>
        <p:nvSpPr>
          <p:cNvPr id="6" name="Parallelogram 30">
            <a:extLst>
              <a:ext uri="{FF2B5EF4-FFF2-40B4-BE49-F238E27FC236}">
                <a16:creationId xmlns:a16="http://schemas.microsoft.com/office/drawing/2014/main" id="{4DAAF641-4542-6427-1F46-2379EC6410BB}"/>
              </a:ext>
            </a:extLst>
          </p:cNvPr>
          <p:cNvSpPr/>
          <p:nvPr/>
        </p:nvSpPr>
        <p:spPr>
          <a:xfrm flipH="1">
            <a:off x="321926" y="4314586"/>
            <a:ext cx="339636" cy="40916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4FF60-5FEA-F0F3-CB3D-85E84C1178C0}"/>
              </a:ext>
            </a:extLst>
          </p:cNvPr>
          <p:cNvSpPr txBox="1"/>
          <p:nvPr/>
        </p:nvSpPr>
        <p:spPr>
          <a:xfrm>
            <a:off x="163442" y="6528690"/>
            <a:ext cx="476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Purposefully overengineered (could do with string attached to a bell)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ey rectangular object on graph paper&#10;&#10;Description automatically generated">
            <a:extLst>
              <a:ext uri="{FF2B5EF4-FFF2-40B4-BE49-F238E27FC236}">
                <a16:creationId xmlns:a16="http://schemas.microsoft.com/office/drawing/2014/main" id="{161D69CB-ED96-D8F4-ACEC-E393BD949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50" y="2479842"/>
            <a:ext cx="6668207" cy="4325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ight Triangle 17">
            <a:extLst>
              <a:ext uri="{FF2B5EF4-FFF2-40B4-BE49-F238E27FC236}">
                <a16:creationId xmlns:a16="http://schemas.microsoft.com/office/drawing/2014/main" id="{1C602041-E0C7-CD67-9C33-B08ADB3E5C72}"/>
              </a:ext>
            </a:extLst>
          </p:cNvPr>
          <p:cNvSpPr/>
          <p:nvPr/>
        </p:nvSpPr>
        <p:spPr>
          <a:xfrm>
            <a:off x="488603" y="2749072"/>
            <a:ext cx="193030" cy="29429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360101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362</Words>
  <Application>Microsoft Macintosh PowerPoint</Application>
  <PresentationFormat>Widescreen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Alister Giles</cp:lastModifiedBy>
  <cp:revision>132</cp:revision>
  <dcterms:created xsi:type="dcterms:W3CDTF">2019-01-14T06:35:35Z</dcterms:created>
  <dcterms:modified xsi:type="dcterms:W3CDTF">2024-04-29T04:06:25Z</dcterms:modified>
</cp:coreProperties>
</file>