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notesMasterIdLst>
    <p:notesMasterId r:id="rId19"/>
  </p:notesMasterIdLst>
  <p:sldIdLst>
    <p:sldId id="256" r:id="rId3"/>
    <p:sldId id="257" r:id="rId4"/>
    <p:sldId id="269" r:id="rId5"/>
    <p:sldId id="258" r:id="rId6"/>
    <p:sldId id="276" r:id="rId7"/>
    <p:sldId id="281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72" r:id="rId16"/>
    <p:sldId id="275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a\Desktop\New%20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a\Desktop\New%20&#1051;&#1080;&#1089;&#1090;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a\Documents\GitHub\diploma\vacc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Лист1!$B$4:$B$28</c:f>
              <c:strCache>
                <c:ptCount val="25"/>
                <c:pt idx="0">
                  <c:v>Вінницька</c:v>
                </c:pt>
                <c:pt idx="1">
                  <c:v>Волинська</c:v>
                </c:pt>
                <c:pt idx="2">
                  <c:v>Дніпропетровська</c:v>
                </c:pt>
                <c:pt idx="3">
                  <c:v>Донецька</c:v>
                </c:pt>
                <c:pt idx="4">
                  <c:v>Житомирська</c:v>
                </c:pt>
                <c:pt idx="5">
                  <c:v>Закарпатська</c:v>
                </c:pt>
                <c:pt idx="6">
                  <c:v>Запорізька</c:v>
                </c:pt>
                <c:pt idx="7">
                  <c:v>Ів.-Франковська</c:v>
                </c:pt>
                <c:pt idx="8">
                  <c:v>Київська</c:v>
                </c:pt>
                <c:pt idx="9">
                  <c:v>Кіровоградська</c:v>
                </c:pt>
                <c:pt idx="10">
                  <c:v>Луганська</c:v>
                </c:pt>
                <c:pt idx="11">
                  <c:v>Львівська</c:v>
                </c:pt>
                <c:pt idx="12">
                  <c:v>Миколаївська</c:v>
                </c:pt>
                <c:pt idx="13">
                  <c:v>Одеська</c:v>
                </c:pt>
                <c:pt idx="14">
                  <c:v>Полтавська</c:v>
                </c:pt>
                <c:pt idx="15">
                  <c:v>Рівненська</c:v>
                </c:pt>
                <c:pt idx="16">
                  <c:v>Сумська</c:v>
                </c:pt>
                <c:pt idx="17">
                  <c:v>Тернопільська</c:v>
                </c:pt>
                <c:pt idx="18">
                  <c:v>Харківська</c:v>
                </c:pt>
                <c:pt idx="19">
                  <c:v>Херсонська</c:v>
                </c:pt>
                <c:pt idx="20">
                  <c:v>Хмельницька</c:v>
                </c:pt>
                <c:pt idx="21">
                  <c:v>Черкаська</c:v>
                </c:pt>
                <c:pt idx="22">
                  <c:v>Чернівецька</c:v>
                </c:pt>
                <c:pt idx="23">
                  <c:v>Чернігівська</c:v>
                </c:pt>
                <c:pt idx="24">
                  <c:v>м.Київ</c:v>
                </c:pt>
              </c:strCache>
            </c:strRef>
          </c:cat>
          <c:val>
            <c:numRef>
              <c:f>Лист1!$C$4:$C$28</c:f>
              <c:numCache>
                <c:formatCode>0.0</c:formatCode>
                <c:ptCount val="25"/>
                <c:pt idx="0">
                  <c:v>1590.4</c:v>
                </c:pt>
                <c:pt idx="1">
                  <c:v>1041</c:v>
                </c:pt>
                <c:pt idx="2">
                  <c:v>3230.4</c:v>
                </c:pt>
                <c:pt idx="3">
                  <c:v>4244</c:v>
                </c:pt>
                <c:pt idx="4">
                  <c:v>1240.5</c:v>
                </c:pt>
                <c:pt idx="5">
                  <c:v>1258.8</c:v>
                </c:pt>
                <c:pt idx="6">
                  <c:v>1739.5</c:v>
                </c:pt>
                <c:pt idx="7">
                  <c:v>1379.9</c:v>
                </c:pt>
                <c:pt idx="8">
                  <c:v>1734.5</c:v>
                </c:pt>
                <c:pt idx="9">
                  <c:v>965.8</c:v>
                </c:pt>
                <c:pt idx="10">
                  <c:v>2386.5</c:v>
                </c:pt>
                <c:pt idx="11">
                  <c:v>2534</c:v>
                </c:pt>
                <c:pt idx="12">
                  <c:v>1150.0999999999999</c:v>
                </c:pt>
                <c:pt idx="13">
                  <c:v>2386.5</c:v>
                </c:pt>
                <c:pt idx="14">
                  <c:v>1426.8</c:v>
                </c:pt>
                <c:pt idx="15">
                  <c:v>1162.7</c:v>
                </c:pt>
                <c:pt idx="16">
                  <c:v>1104.5</c:v>
                </c:pt>
                <c:pt idx="17">
                  <c:v>1059.2</c:v>
                </c:pt>
                <c:pt idx="18">
                  <c:v>2701.2</c:v>
                </c:pt>
                <c:pt idx="19">
                  <c:v>1055.5999999999999</c:v>
                </c:pt>
                <c:pt idx="20">
                  <c:v>1285.3</c:v>
                </c:pt>
                <c:pt idx="21">
                  <c:v>1231.2</c:v>
                </c:pt>
                <c:pt idx="22">
                  <c:v>908.1</c:v>
                </c:pt>
                <c:pt idx="23">
                  <c:v>1033.4000000000001</c:v>
                </c:pt>
                <c:pt idx="24">
                  <c:v>2925.8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A-4ABE-AECA-48FC7E6B5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6171672"/>
        <c:axId val="456176264"/>
        <c:axId val="0"/>
      </c:bar3DChart>
      <c:catAx>
        <c:axId val="45617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176264"/>
        <c:crosses val="autoZero"/>
        <c:auto val="1"/>
        <c:lblAlgn val="ctr"/>
        <c:lblOffset val="100"/>
        <c:noMultiLvlLbl val="0"/>
      </c:catAx>
      <c:valAx>
        <c:axId val="456176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171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Вінницька обл.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Лист1!$C$4:$N$4</c:f>
              <c:numCache>
                <c:formatCode>0.0</c:formatCode>
                <c:ptCount val="12"/>
                <c:pt idx="0">
                  <c:v>1590.4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70-493F-90C3-D218F62D2CE8}"/>
            </c:ext>
          </c:extLst>
        </c:ser>
        <c:ser>
          <c:idx val="1"/>
          <c:order val="1"/>
          <c:tx>
            <c:v>Донецька обл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Лист1!$C$7:$N$7</c:f>
              <c:numCache>
                <c:formatCode>0.0</c:formatCode>
                <c:ptCount val="12"/>
                <c:pt idx="0">
                  <c:v>4244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70-493F-90C3-D218F62D2CE8}"/>
            </c:ext>
          </c:extLst>
        </c:ser>
        <c:ser>
          <c:idx val="2"/>
          <c:order val="2"/>
          <c:tx>
            <c:v>Київська обл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Лист1!$C$12:$N$12</c:f>
              <c:numCache>
                <c:formatCode>0.0</c:formatCode>
                <c:ptCount val="12"/>
                <c:pt idx="0">
                  <c:v>1734.5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70-493F-90C3-D218F62D2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7182592"/>
        <c:axId val="547174720"/>
      </c:lineChart>
      <c:catAx>
        <c:axId val="547182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Місяці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174720"/>
        <c:crosses val="autoZero"/>
        <c:auto val="1"/>
        <c:lblAlgn val="ctr"/>
        <c:lblOffset val="100"/>
        <c:noMultiLvlLbl val="0"/>
      </c:catAx>
      <c:valAx>
        <c:axId val="54717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Значення параметру передачі</a:t>
                </a:r>
                <a:r>
                  <a:rPr lang="uk-UA" baseline="0"/>
                  <a:t> збудника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1825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084685437047641E-2"/>
          <c:y val="3.4727703235990531E-2"/>
          <c:w val="0.76707945597709382"/>
          <c:h val="0.73562970374559533"/>
        </c:manualLayout>
      </c:layout>
      <c:lineChart>
        <c:grouping val="standard"/>
        <c:varyColors val="0"/>
        <c:ser>
          <c:idx val="0"/>
          <c:order val="0"/>
          <c:tx>
            <c:v>Пропорційний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'грип 2016 інт.пок.'!$A$224:$A$249</c:f>
              <c:strCache>
                <c:ptCount val="25"/>
                <c:pt idx="0">
                  <c:v>Вінницька</c:v>
                </c:pt>
                <c:pt idx="1">
                  <c:v>Волинська</c:v>
                </c:pt>
                <c:pt idx="2">
                  <c:v>Дніпропетровська</c:v>
                </c:pt>
                <c:pt idx="3">
                  <c:v>Донецька</c:v>
                </c:pt>
                <c:pt idx="4">
                  <c:v>Житомирська</c:v>
                </c:pt>
                <c:pt idx="5">
                  <c:v>Закарпатська</c:v>
                </c:pt>
                <c:pt idx="6">
                  <c:v>Запорізька</c:v>
                </c:pt>
                <c:pt idx="7">
                  <c:v>Ів.-Франковська</c:v>
                </c:pt>
                <c:pt idx="8">
                  <c:v>Київська</c:v>
                </c:pt>
                <c:pt idx="9">
                  <c:v>Кіровоградська</c:v>
                </c:pt>
                <c:pt idx="10">
                  <c:v>Луганська</c:v>
                </c:pt>
                <c:pt idx="11">
                  <c:v>Львівська</c:v>
                </c:pt>
                <c:pt idx="12">
                  <c:v>Миколаївська</c:v>
                </c:pt>
                <c:pt idx="13">
                  <c:v>Одеська</c:v>
                </c:pt>
                <c:pt idx="14">
                  <c:v>Полтавська</c:v>
                </c:pt>
                <c:pt idx="15">
                  <c:v>Рівненська</c:v>
                </c:pt>
                <c:pt idx="16">
                  <c:v>Сумська</c:v>
                </c:pt>
                <c:pt idx="17">
                  <c:v>Тернопільська</c:v>
                </c:pt>
                <c:pt idx="18">
                  <c:v>Харківська</c:v>
                </c:pt>
                <c:pt idx="19">
                  <c:v>Херсонська</c:v>
                </c:pt>
                <c:pt idx="20">
                  <c:v>Хмельницька</c:v>
                </c:pt>
                <c:pt idx="21">
                  <c:v>Черкаська</c:v>
                </c:pt>
                <c:pt idx="22">
                  <c:v>Чернівецька</c:v>
                </c:pt>
                <c:pt idx="23">
                  <c:v>Чернігівська</c:v>
                </c:pt>
                <c:pt idx="24">
                  <c:v>м.Київ</c:v>
                </c:pt>
              </c:strCache>
            </c:strRef>
          </c:cat>
          <c:val>
            <c:numRef>
              <c:f>'грип 2016 інт.пок.'!$B$224:$B$248</c:f>
              <c:numCache>
                <c:formatCode>General</c:formatCode>
                <c:ptCount val="25"/>
                <c:pt idx="0">
                  <c:v>11.900989976068299</c:v>
                </c:pt>
                <c:pt idx="1">
                  <c:v>0.11217505221518299</c:v>
                </c:pt>
                <c:pt idx="2">
                  <c:v>11.647528095399799</c:v>
                </c:pt>
                <c:pt idx="3">
                  <c:v>12.2295481022767</c:v>
                </c:pt>
                <c:pt idx="4">
                  <c:v>94.062296624633703</c:v>
                </c:pt>
                <c:pt idx="5">
                  <c:v>0.103201141146258</c:v>
                </c:pt>
                <c:pt idx="6">
                  <c:v>4.0731546354628598</c:v>
                </c:pt>
                <c:pt idx="7">
                  <c:v>1.0489593672989299</c:v>
                </c:pt>
                <c:pt idx="8">
                  <c:v>21.697769912597298</c:v>
                </c:pt>
                <c:pt idx="9">
                  <c:v>44.392183528494002</c:v>
                </c:pt>
                <c:pt idx="10">
                  <c:v>6.2759047843803897</c:v>
                </c:pt>
                <c:pt idx="11">
                  <c:v>36.180997609233202</c:v>
                </c:pt>
                <c:pt idx="12">
                  <c:v>10.8943136391716</c:v>
                </c:pt>
                <c:pt idx="13">
                  <c:v>25.564585640505999</c:v>
                </c:pt>
                <c:pt idx="14">
                  <c:v>4.8580431612366501</c:v>
                </c:pt>
                <c:pt idx="15">
                  <c:v>81.462049960467297</c:v>
                </c:pt>
                <c:pt idx="16">
                  <c:v>44.516168703418401</c:v>
                </c:pt>
                <c:pt idx="17">
                  <c:v>4.3595726710144698</c:v>
                </c:pt>
                <c:pt idx="18">
                  <c:v>1.28901481136582</c:v>
                </c:pt>
                <c:pt idx="19">
                  <c:v>11.4298042889105</c:v>
                </c:pt>
                <c:pt idx="20">
                  <c:v>19.630850359880402</c:v>
                </c:pt>
                <c:pt idx="21">
                  <c:v>1.6106276372414901</c:v>
                </c:pt>
                <c:pt idx="22">
                  <c:v>6.22967225031989</c:v>
                </c:pt>
                <c:pt idx="23">
                  <c:v>23.5822013118378</c:v>
                </c:pt>
                <c:pt idx="24">
                  <c:v>45.8732587076138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57-4526-AF39-F1E4031CD187}"/>
            </c:ext>
          </c:extLst>
        </c:ser>
        <c:ser>
          <c:idx val="1"/>
          <c:order val="1"/>
          <c:tx>
            <c:v>Критичний період</c:v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'грип 2016 інт.пок.'!$C$224:$C$248</c:f>
              <c:numCache>
                <c:formatCode>General</c:formatCode>
                <c:ptCount val="25"/>
                <c:pt idx="0">
                  <c:v>11.900989976068299</c:v>
                </c:pt>
                <c:pt idx="1">
                  <c:v>0.185477273165568</c:v>
                </c:pt>
                <c:pt idx="2">
                  <c:v>15.634794543169001</c:v>
                </c:pt>
                <c:pt idx="3">
                  <c:v>12.2295481022767</c:v>
                </c:pt>
                <c:pt idx="4">
                  <c:v>151.78875325513999</c:v>
                </c:pt>
                <c:pt idx="5">
                  <c:v>0.168002863423833</c:v>
                </c:pt>
                <c:pt idx="6">
                  <c:v>6.2802046576431003</c:v>
                </c:pt>
                <c:pt idx="7">
                  <c:v>1.7261968078207099</c:v>
                </c:pt>
                <c:pt idx="8">
                  <c:v>33.8156809380162</c:v>
                </c:pt>
                <c:pt idx="9">
                  <c:v>58.589571322870597</c:v>
                </c:pt>
                <c:pt idx="10">
                  <c:v>9.3576062971268907</c:v>
                </c:pt>
                <c:pt idx="11">
                  <c:v>51.921203351673803</c:v>
                </c:pt>
                <c:pt idx="12">
                  <c:v>17.925474103376001</c:v>
                </c:pt>
                <c:pt idx="13">
                  <c:v>0</c:v>
                </c:pt>
                <c:pt idx="14">
                  <c:v>8.7016010815472402</c:v>
                </c:pt>
                <c:pt idx="15">
                  <c:v>107.512047072138</c:v>
                </c:pt>
                <c:pt idx="16">
                  <c:v>73.963327223912302</c:v>
                </c:pt>
                <c:pt idx="17">
                  <c:v>7.5659564653217801</c:v>
                </c:pt>
                <c:pt idx="18">
                  <c:v>2.3682723467824598</c:v>
                </c:pt>
                <c:pt idx="19">
                  <c:v>0</c:v>
                </c:pt>
                <c:pt idx="20">
                  <c:v>32.478453371548603</c:v>
                </c:pt>
                <c:pt idx="21">
                  <c:v>2.64033581888381</c:v>
                </c:pt>
                <c:pt idx="22">
                  <c:v>11.046063988098201</c:v>
                </c:pt>
                <c:pt idx="23">
                  <c:v>39.1533929920706</c:v>
                </c:pt>
                <c:pt idx="24">
                  <c:v>64.550606103073903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57-4526-AF39-F1E4031CD187}"/>
            </c:ext>
          </c:extLst>
        </c:ser>
        <c:ser>
          <c:idx val="2"/>
          <c:order val="2"/>
          <c:tx>
            <c:v>Пропорційний оптимізований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'грип 2016 інт.пок.'!$D$224:$D$248</c:f>
              <c:numCache>
                <c:formatCode>General</c:formatCode>
                <c:ptCount val="25"/>
                <c:pt idx="0">
                  <c:v>18.902373150662399</c:v>
                </c:pt>
                <c:pt idx="1">
                  <c:v>0.28164480341106002</c:v>
                </c:pt>
                <c:pt idx="2">
                  <c:v>16.6952330574182</c:v>
                </c:pt>
                <c:pt idx="3">
                  <c:v>16.988425347471001</c:v>
                </c:pt>
                <c:pt idx="4">
                  <c:v>152.42780783603601</c:v>
                </c:pt>
                <c:pt idx="5">
                  <c:v>0.182161757414254</c:v>
                </c:pt>
                <c:pt idx="6">
                  <c:v>6.7902165580880096</c:v>
                </c:pt>
                <c:pt idx="7">
                  <c:v>1.9689089391602399</c:v>
                </c:pt>
                <c:pt idx="8">
                  <c:v>33.850253178713103</c:v>
                </c:pt>
                <c:pt idx="9">
                  <c:v>73.766338166372094</c:v>
                </c:pt>
                <c:pt idx="10">
                  <c:v>9.3671462326525994</c:v>
                </c:pt>
                <c:pt idx="11">
                  <c:v>53.704814356571603</c:v>
                </c:pt>
                <c:pt idx="12">
                  <c:v>19.197586534939798</c:v>
                </c:pt>
                <c:pt idx="13">
                  <c:v>38.150571581775601</c:v>
                </c:pt>
                <c:pt idx="14">
                  <c:v>9.9696220479731892</c:v>
                </c:pt>
                <c:pt idx="15">
                  <c:v>133.09747899476301</c:v>
                </c:pt>
                <c:pt idx="16">
                  <c:v>77.019427079225295</c:v>
                </c:pt>
                <c:pt idx="17">
                  <c:v>7.7482842565245802</c:v>
                </c:pt>
                <c:pt idx="18">
                  <c:v>2.88889484924964</c:v>
                </c:pt>
                <c:pt idx="19">
                  <c:v>18.657794121339101</c:v>
                </c:pt>
                <c:pt idx="20">
                  <c:v>33.964103867277302</c:v>
                </c:pt>
                <c:pt idx="21">
                  <c:v>3.62933000981202</c:v>
                </c:pt>
                <c:pt idx="22">
                  <c:v>11.283039883543101</c:v>
                </c:pt>
                <c:pt idx="23">
                  <c:v>42.414693110653403</c:v>
                </c:pt>
                <c:pt idx="24">
                  <c:v>67.159241287165003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57-4526-AF39-F1E4031CD187}"/>
            </c:ext>
          </c:extLst>
        </c:ser>
        <c:ser>
          <c:idx val="3"/>
          <c:order val="3"/>
          <c:tx>
            <c:strRef>
              <c:f>'грип 2016 інт.пок.'!$E$223</c:f>
              <c:strCache>
                <c:ptCount val="1"/>
                <c:pt idx="0">
                  <c:v>Прогностичний, крок = 0.1, кількість вакцинацій = 1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val>
            <c:numRef>
              <c:f>'грип 2016 інт.пок.'!$E$224:$E$248</c:f>
              <c:numCache>
                <c:formatCode>General</c:formatCode>
                <c:ptCount val="25"/>
                <c:pt idx="0">
                  <c:v>16.567337498382798</c:v>
                </c:pt>
                <c:pt idx="1">
                  <c:v>0.231082570590223</c:v>
                </c:pt>
                <c:pt idx="2">
                  <c:v>16.023461831328301</c:v>
                </c:pt>
                <c:pt idx="3">
                  <c:v>16.968221756501102</c:v>
                </c:pt>
                <c:pt idx="4">
                  <c:v>129.91027804365601</c:v>
                </c:pt>
                <c:pt idx="5">
                  <c:v>0.14277302601342801</c:v>
                </c:pt>
                <c:pt idx="6">
                  <c:v>5.6039038502843903</c:v>
                </c:pt>
                <c:pt idx="7">
                  <c:v>1.55414970612749</c:v>
                </c:pt>
                <c:pt idx="8">
                  <c:v>30.005222237933101</c:v>
                </c:pt>
                <c:pt idx="9">
                  <c:v>61.197655194471501</c:v>
                </c:pt>
                <c:pt idx="10">
                  <c:v>8.6342566799135891</c:v>
                </c:pt>
                <c:pt idx="11">
                  <c:v>49.890630080703303</c:v>
                </c:pt>
                <c:pt idx="12">
                  <c:v>15.118922223954099</c:v>
                </c:pt>
                <c:pt idx="13">
                  <c:v>35.167799058533703</c:v>
                </c:pt>
                <c:pt idx="14">
                  <c:v>7.9893567719332701</c:v>
                </c:pt>
                <c:pt idx="15">
                  <c:v>112.975697256668</c:v>
                </c:pt>
                <c:pt idx="16">
                  <c:v>64.158257339076201</c:v>
                </c:pt>
                <c:pt idx="17">
                  <c:v>6.30219776553204</c:v>
                </c:pt>
                <c:pt idx="18">
                  <c:v>2.57555011030581</c:v>
                </c:pt>
                <c:pt idx="19">
                  <c:v>15.723471842409801</c:v>
                </c:pt>
                <c:pt idx="20">
                  <c:v>27.570380829486702</c:v>
                </c:pt>
                <c:pt idx="21">
                  <c:v>2.89638158825464</c:v>
                </c:pt>
                <c:pt idx="22">
                  <c:v>9.1071735728211198</c:v>
                </c:pt>
                <c:pt idx="23">
                  <c:v>32.848093469362702</c:v>
                </c:pt>
                <c:pt idx="24">
                  <c:v>63.513777668380001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57-4526-AF39-F1E4031CD187}"/>
            </c:ext>
          </c:extLst>
        </c:ser>
        <c:ser>
          <c:idx val="4"/>
          <c:order val="4"/>
          <c:tx>
            <c:strRef>
              <c:f>'грип 2016 інт.пок.'!$F$223</c:f>
              <c:strCache>
                <c:ptCount val="1"/>
                <c:pt idx="0">
                  <c:v>Прогностичний, крок = 0.1, кількість вакцинацій = 2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'грип 2016 інт.пок.'!$F$224:$F$248</c:f>
              <c:numCache>
                <c:formatCode>General</c:formatCode>
                <c:ptCount val="25"/>
                <c:pt idx="0">
                  <c:v>14.6791870096307</c:v>
                </c:pt>
                <c:pt idx="1">
                  <c:v>0.213605654665869</c:v>
                </c:pt>
                <c:pt idx="2">
                  <c:v>14.2387006668241</c:v>
                </c:pt>
                <c:pt idx="3">
                  <c:v>15.0547911019683</c:v>
                </c:pt>
                <c:pt idx="4">
                  <c:v>115.33815245069</c:v>
                </c:pt>
                <c:pt idx="5">
                  <c:v>0.128723765502507</c:v>
                </c:pt>
                <c:pt idx="6">
                  <c:v>5.01317442107581</c:v>
                </c:pt>
                <c:pt idx="7">
                  <c:v>1.43660561162567</c:v>
                </c:pt>
                <c:pt idx="8">
                  <c:v>26.641198629804101</c:v>
                </c:pt>
                <c:pt idx="9">
                  <c:v>54.348727389714803</c:v>
                </c:pt>
                <c:pt idx="10">
                  <c:v>7.6723322153644098</c:v>
                </c:pt>
                <c:pt idx="11">
                  <c:v>44.313214078885899</c:v>
                </c:pt>
                <c:pt idx="12">
                  <c:v>13.395456456487199</c:v>
                </c:pt>
                <c:pt idx="13">
                  <c:v>31.251173192906599</c:v>
                </c:pt>
                <c:pt idx="14">
                  <c:v>7.3850004686119499</c:v>
                </c:pt>
                <c:pt idx="15">
                  <c:v>100.14780858015099</c:v>
                </c:pt>
                <c:pt idx="16">
                  <c:v>56.5686613704979</c:v>
                </c:pt>
                <c:pt idx="17">
                  <c:v>5.5573401754625902</c:v>
                </c:pt>
                <c:pt idx="18">
                  <c:v>2.3807553211351902</c:v>
                </c:pt>
                <c:pt idx="19">
                  <c:v>13.972301579022099</c:v>
                </c:pt>
                <c:pt idx="20">
                  <c:v>24.387245286014</c:v>
                </c:pt>
                <c:pt idx="21">
                  <c:v>2.6772001438852899</c:v>
                </c:pt>
                <c:pt idx="22">
                  <c:v>8.0305028406385901</c:v>
                </c:pt>
                <c:pt idx="23">
                  <c:v>29.297621491916502</c:v>
                </c:pt>
                <c:pt idx="24">
                  <c:v>56.356790661194601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57-4526-AF39-F1E4031CD187}"/>
            </c:ext>
          </c:extLst>
        </c:ser>
        <c:ser>
          <c:idx val="5"/>
          <c:order val="5"/>
          <c:tx>
            <c:strRef>
              <c:f>'грип 2016 інт.пок.'!$G$223</c:f>
              <c:strCache>
                <c:ptCount val="1"/>
                <c:pt idx="0">
                  <c:v>Прогностичний, крок = 0.0001, кількість вакцинацій = 1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val>
            <c:numRef>
              <c:f>'грип 2016 інт.пок.'!$G$224:$G$248</c:f>
              <c:numCache>
                <c:formatCode>General</c:formatCode>
                <c:ptCount val="25"/>
                <c:pt idx="0">
                  <c:v>22.058195790377201</c:v>
                </c:pt>
                <c:pt idx="1">
                  <c:v>0.30264703755407901</c:v>
                </c:pt>
                <c:pt idx="2">
                  <c:v>21.514599851672699</c:v>
                </c:pt>
                <c:pt idx="3">
                  <c:v>22.719005612689099</c:v>
                </c:pt>
                <c:pt idx="4">
                  <c:v>173.098515517306</c:v>
                </c:pt>
                <c:pt idx="5">
                  <c:v>0.20530583357393101</c:v>
                </c:pt>
                <c:pt idx="6">
                  <c:v>8.0069282149321808</c:v>
                </c:pt>
                <c:pt idx="7">
                  <c:v>2.2243488933572899</c:v>
                </c:pt>
                <c:pt idx="8">
                  <c:v>40.2142679086462</c:v>
                </c:pt>
                <c:pt idx="9">
                  <c:v>81.463266979804999</c:v>
                </c:pt>
                <c:pt idx="10">
                  <c:v>11.5406645212969</c:v>
                </c:pt>
                <c:pt idx="11">
                  <c:v>67.227853849100299</c:v>
                </c:pt>
                <c:pt idx="12">
                  <c:v>21.445106023395201</c:v>
                </c:pt>
                <c:pt idx="13">
                  <c:v>47.341875142050696</c:v>
                </c:pt>
                <c:pt idx="14">
                  <c:v>11.243551983805199</c:v>
                </c:pt>
                <c:pt idx="15">
                  <c:v>149.95202017679799</c:v>
                </c:pt>
                <c:pt idx="16">
                  <c:v>86.204572453926104</c:v>
                </c:pt>
                <c:pt idx="17">
                  <c:v>8.6158465719683992</c:v>
                </c:pt>
                <c:pt idx="18">
                  <c:v>3.5847858817346898</c:v>
                </c:pt>
                <c:pt idx="19">
                  <c:v>20.783650056315601</c:v>
                </c:pt>
                <c:pt idx="20">
                  <c:v>38.513261837647498</c:v>
                </c:pt>
                <c:pt idx="21">
                  <c:v>4.0105675855552096</c:v>
                </c:pt>
                <c:pt idx="22">
                  <c:v>12.366209228312901</c:v>
                </c:pt>
                <c:pt idx="23">
                  <c:v>46.824411941565799</c:v>
                </c:pt>
                <c:pt idx="24">
                  <c:v>84.320847655563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57-4526-AF39-F1E4031CD187}"/>
            </c:ext>
          </c:extLst>
        </c:ser>
        <c:ser>
          <c:idx val="6"/>
          <c:order val="6"/>
          <c:tx>
            <c:strRef>
              <c:f>'грип 2016 інт.пок.'!$H$223</c:f>
              <c:strCache>
                <c:ptCount val="1"/>
                <c:pt idx="0">
                  <c:v>Прогностичний, крок = 0.0001, кількість вакцинацій = 2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'грип 2016 інт.пок.'!$H$224:$H$248</c:f>
              <c:numCache>
                <c:formatCode>General</c:formatCode>
                <c:ptCount val="25"/>
                <c:pt idx="0">
                  <c:v>21.8880113624949</c:v>
                </c:pt>
                <c:pt idx="1">
                  <c:v>0.27742865634421199</c:v>
                </c:pt>
                <c:pt idx="2">
                  <c:v>21.241933946855099</c:v>
                </c:pt>
                <c:pt idx="3">
                  <c:v>22.479243667338</c:v>
                </c:pt>
                <c:pt idx="4">
                  <c:v>171.617437864832</c:v>
                </c:pt>
                <c:pt idx="5">
                  <c:v>0.19724030237390699</c:v>
                </c:pt>
                <c:pt idx="6">
                  <c:v>7.6974785439546203</c:v>
                </c:pt>
                <c:pt idx="7">
                  <c:v>2.0937053262220999</c:v>
                </c:pt>
                <c:pt idx="8">
                  <c:v>39.750289748753097</c:v>
                </c:pt>
                <c:pt idx="9">
                  <c:v>80.819339381254693</c:v>
                </c:pt>
                <c:pt idx="10">
                  <c:v>11.4212871493341</c:v>
                </c:pt>
                <c:pt idx="11">
                  <c:v>66.330557171680198</c:v>
                </c:pt>
                <c:pt idx="12">
                  <c:v>20.7091804408516</c:v>
                </c:pt>
                <c:pt idx="13">
                  <c:v>46.711404178688198</c:v>
                </c:pt>
                <c:pt idx="14">
                  <c:v>10.5587795364827</c:v>
                </c:pt>
                <c:pt idx="15">
                  <c:v>149.01263236439499</c:v>
                </c:pt>
                <c:pt idx="16">
                  <c:v>85.485390463978504</c:v>
                </c:pt>
                <c:pt idx="17">
                  <c:v>8.4779800577071107</c:v>
                </c:pt>
                <c:pt idx="18">
                  <c:v>3.29773843747641</c:v>
                </c:pt>
                <c:pt idx="19">
                  <c:v>20.672022247666501</c:v>
                </c:pt>
                <c:pt idx="20">
                  <c:v>37.543722883820102</c:v>
                </c:pt>
                <c:pt idx="21">
                  <c:v>3.6762112532272502</c:v>
                </c:pt>
                <c:pt idx="22">
                  <c:v>12.188716545582301</c:v>
                </c:pt>
                <c:pt idx="23">
                  <c:v>45.012683789845902</c:v>
                </c:pt>
                <c:pt idx="24">
                  <c:v>83.7686344219576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F57-4526-AF39-F1E4031CD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596856"/>
        <c:axId val="597597512"/>
      </c:lineChart>
      <c:catAx>
        <c:axId val="59759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597512"/>
        <c:crosses val="autoZero"/>
        <c:auto val="0"/>
        <c:lblAlgn val="ctr"/>
        <c:lblOffset val="100"/>
        <c:noMultiLvlLbl val="0"/>
      </c:catAx>
      <c:valAx>
        <c:axId val="597597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59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36552624587611"/>
          <c:y val="3.9260090202412619E-2"/>
          <c:w val="0.17546601383211133"/>
          <c:h val="0.71721905501294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8C15B-7708-442D-82AF-C2A055755387}" type="datetimeFigureOut">
              <a:rPr lang="uk-UA" smtClean="0"/>
              <a:t>18.12.2018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E8C3C-BFBF-4F11-95C8-C04158A1AAE5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384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FC3E-D3BE-4440-A42F-FC6E9EF8BBE8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984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6F9C-986F-445E-BD40-513827869D3C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951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809-8A6D-4410-BBB5-C6E2864C590F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619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FC3E-D3BE-4440-A42F-FC6E9EF8BBE8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5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E8F-666E-44EB-AFF1-DFCD2CEE6984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2246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CAA5-AAA2-42FA-84FD-0022BD1FEC89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1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425B-A422-4A67-94F2-5ABB8E1D5E07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035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90D2-AF16-45A0-9C43-ACED81293A7A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01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9C54-0C0C-4012-9756-29E740D3DCCE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2886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6D65-6095-4F71-B400-989A31F87F24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812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2133C1-F03C-4E85-B244-B2CBFE134E53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448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E8F-666E-44EB-AFF1-DFCD2CEE6984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9613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06D0-7BC7-41CE-A81A-555542490160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2676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6F9C-986F-445E-BD40-513827869D3C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2258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809-8A6D-4410-BBB5-C6E2864C590F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77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CAA5-AAA2-42FA-84FD-0022BD1FEC89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658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425B-A422-4A67-94F2-5ABB8E1D5E07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410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90D2-AF16-45A0-9C43-ACED81293A7A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9C54-0C0C-4012-9756-29E740D3DCCE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1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6D65-6095-4F71-B400-989A31F87F24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767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33C1-F03C-4E85-B244-B2CBFE134E53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5776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06D0-7BC7-41CE-A81A-555542490160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554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DC9DF7-BAC5-4F37-A26A-51C41B3A59BC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65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DC9DF7-BAC5-4F37-A26A-51C41B3A59BC}" type="datetime1">
              <a:rPr lang="uk-UA" smtClean="0"/>
              <a:t>18.12.2018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2E1393-00C2-4C0D-AE55-7BC96602FA2B}" type="slidenum">
              <a:rPr lang="uk-UA" smtClean="0"/>
              <a:t>‹#›</a:t>
            </a:fld>
            <a:endParaRPr lang="uk-U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952153" cy="356616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uk-UA" sz="6000" dirty="0" smtClean="0"/>
              <a:t>Математичне та програмне забезпечення системи  регіонального розподілення вакцин</a:t>
            </a:r>
            <a:endParaRPr lang="uk-UA" sz="3200" dirty="0">
              <a:cs typeface="Helvetica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1800" dirty="0" smtClean="0">
                <a:cs typeface="Helvetica" panose="020B0604020202020204" pitchFamily="34" charset="0"/>
              </a:rPr>
              <a:t>Виконав</a:t>
            </a:r>
            <a:r>
              <a:rPr lang="ru-RU" sz="1800" dirty="0" smtClean="0">
                <a:cs typeface="Helvetica" panose="020B0604020202020204" pitchFamily="34" charset="0"/>
              </a:rPr>
              <a:t>: </a:t>
            </a:r>
            <a:r>
              <a:rPr lang="uk-UA" sz="1800" dirty="0" err="1" smtClean="0">
                <a:cs typeface="Helvetica" panose="020B0604020202020204" pitchFamily="34" charset="0"/>
              </a:rPr>
              <a:t>Алістратенко</a:t>
            </a:r>
            <a:r>
              <a:rPr lang="uk-UA" sz="1800" dirty="0" smtClean="0">
                <a:cs typeface="Helvetica" panose="020B0604020202020204" pitchFamily="34" charset="0"/>
              </a:rPr>
              <a:t> М.О., студент км-71мп</a:t>
            </a:r>
            <a:endParaRPr lang="uk-UA" sz="1800" dirty="0" smtClean="0">
              <a:cs typeface="Helvetica" panose="020B0604020202020204" pitchFamily="34" charset="0"/>
            </a:endParaRPr>
          </a:p>
          <a:p>
            <a:r>
              <a:rPr lang="uk-UA" sz="1800" dirty="0" smtClean="0">
                <a:cs typeface="Helvetica" panose="020B0604020202020204" pitchFamily="34" charset="0"/>
              </a:rPr>
              <a:t>керівник: </a:t>
            </a:r>
            <a:r>
              <a:rPr lang="uk-UA" sz="1800" dirty="0" err="1" smtClean="0">
                <a:cs typeface="Helvetica" panose="020B0604020202020204" pitchFamily="34" charset="0"/>
              </a:rPr>
              <a:t>К.Б.н</a:t>
            </a:r>
            <a:r>
              <a:rPr lang="uk-UA" sz="1800" dirty="0" smtClean="0">
                <a:cs typeface="Helvetica" panose="020B0604020202020204" pitchFamily="34" charset="0"/>
              </a:rPr>
              <a:t>., </a:t>
            </a:r>
            <a:r>
              <a:rPr lang="uk-UA" sz="1800" dirty="0" smtClean="0">
                <a:cs typeface="Helvetica" panose="020B0604020202020204" pitchFamily="34" charset="0"/>
              </a:rPr>
              <a:t>доц. Соловйов </a:t>
            </a:r>
            <a:r>
              <a:rPr lang="uk-UA" sz="1800" dirty="0" err="1" smtClean="0">
                <a:cs typeface="Helvetica" panose="020B0604020202020204" pitchFamily="34" charset="0"/>
              </a:rPr>
              <a:t>с.о</a:t>
            </a:r>
            <a:r>
              <a:rPr lang="uk-UA" sz="1800" dirty="0" smtClean="0">
                <a:cs typeface="Helvetica" panose="020B0604020202020204" pitchFamily="34" charset="0"/>
              </a:rPr>
              <a:t>.</a:t>
            </a:r>
            <a:endParaRPr lang="uk-UA" sz="1800" dirty="0">
              <a:cs typeface="Helvetica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z="1600" smtClean="0"/>
              <a:t>1</a:t>
            </a:fld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9372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10</a:t>
            </a:fld>
            <a:endParaRPr lang="uk-UA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 критичного періоду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8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203952"/>
                <a:ext cx="10058400" cy="1830719"/>
              </a:xfrm>
            </p:spPr>
            <p:txBody>
              <a:bodyPr>
                <a:normAutofit lnSpcReduction="10000"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uk-UA" i="1"/>
                          <m:t>𝑣</m:t>
                        </m:r>
                      </m:e>
                      <m:sub>
                        <m:r>
                          <a:rPr lang="uk-UA" i="1"/>
                          <m:t>𝑖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uk-UA" i="1"/>
                          <m:t>𝑡</m:t>
                        </m:r>
                      </m:e>
                    </m:d>
                    <m:r>
                      <a:rPr lang="uk-UA" i="1"/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uk-UA" i="1"/>
                              <m:t>𝑣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uk-UA" i="1"/>
                                  <m:t>𝑡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𝑛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/>
                                    </m:ctrlPr>
                                  </m:naryPr>
                                  <m:sub>
                                    <m:r>
                                      <a:rPr lang="uk-UA" i="1"/>
                                      <m:t>𝑖</m:t>
                                    </m:r>
                                    <m:r>
                                      <a:rPr lang="uk-UA" i="1"/>
                                      <m:t>∈</m:t>
                                    </m:r>
                                    <m:r>
                                      <a:rPr lang="uk-UA" i="1"/>
                                      <m:t>𝐴</m:t>
                                    </m:r>
                                  </m:sub>
                                  <m:sup>
                                    <m:r>
                                      <a:rPr lang="uk-UA" i="1"/>
                                      <m:t>𝑅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uk-UA" i="1"/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uk-UA" i="1"/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uk-UA" i="1"/>
                              <m:t> для </m:t>
                            </m:r>
                            <m:r>
                              <a:rPr lang="uk-UA" i="1"/>
                              <m:t>𝑖</m:t>
                            </m:r>
                            <m:r>
                              <a:rPr lang="uk-UA" i="1"/>
                              <m:t>∈</m:t>
                            </m:r>
                            <m:r>
                              <a:rPr lang="uk-UA" i="1"/>
                              <m:t>𝐴</m:t>
                            </m:r>
                            <m:r>
                              <a:rPr lang="uk-UA" i="1"/>
                              <m:t>,</m:t>
                            </m:r>
                          </m:e>
                          <m:e>
                            <m:r>
                              <a:rPr lang="uk-UA" i="1"/>
                              <m:t>0        в іншому випадку,</m:t>
                            </m:r>
                          </m:e>
                        </m:eqArr>
                      </m:e>
                    </m:d>
                  </m:oMath>
                </a14:m>
                <a:endParaRPr lang="uk-UA" dirty="0" smtClean="0"/>
              </a:p>
              <a:p>
                <a:pPr algn="ctr"/>
                <a:r>
                  <a:rPr lang="uk-UA" dirty="0"/>
                  <a:t>де </a:t>
                </a:r>
                <a14:m>
                  <m:oMath xmlns:m="http://schemas.openxmlformats.org/officeDocument/2006/math">
                    <m:r>
                      <a:rPr lang="uk-UA" i="1"/>
                      <m:t>𝑖</m:t>
                    </m:r>
                    <m:r>
                      <a:rPr lang="uk-UA" i="1"/>
                      <m:t>∈</m:t>
                    </m:r>
                    <m:r>
                      <a:rPr lang="uk-UA" i="1"/>
                      <m:t>𝐴</m:t>
                    </m:r>
                    <m:r>
                      <a:rPr lang="uk-UA" i="1"/>
                      <m:t> тоді і тільки тоді, коли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uk-UA" i="1"/>
                          <m:t>𝐼</m:t>
                        </m:r>
                      </m:e>
                      <m:sub>
                        <m:r>
                          <a:rPr lang="uk-UA" i="1"/>
                          <m:t>𝑖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uk-UA" i="1"/>
                          <m:t>𝑡</m:t>
                        </m:r>
                      </m:e>
                    </m:d>
                    <m:r>
                      <a:rPr lang="uk-UA" i="1"/>
                      <m:t>&gt;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uk-UA" i="1"/>
                          <m:t>𝐼</m:t>
                        </m:r>
                      </m:e>
                      <m:sub>
                        <m:r>
                          <a:rPr lang="uk-UA" i="1"/>
                          <m:t>𝑖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uk-UA" i="1"/>
                          <m:t>𝑡</m:t>
                        </m:r>
                        <m:r>
                          <a:rPr lang="uk-UA" i="1"/>
                          <m:t>−1</m:t>
                        </m:r>
                      </m:e>
                    </m:d>
                    <m:r>
                      <a:rPr lang="uk-UA" i="1"/>
                      <m:t>.</m:t>
                    </m:r>
                  </m:oMath>
                </a14:m>
                <a:endParaRPr lang="en-US" dirty="0"/>
              </a:p>
              <a:p>
                <a:r>
                  <a:rPr lang="uk-UA" dirty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9" name="Объек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203952"/>
                <a:ext cx="10058400" cy="1830719"/>
              </a:xfrm>
              <a:blipFill>
                <a:blip r:embed="rId2"/>
                <a:stretch>
                  <a:fillRect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бъект 8"/>
          <p:cNvSpPr txBox="1">
            <a:spLocks/>
          </p:cNvSpPr>
          <p:nvPr/>
        </p:nvSpPr>
        <p:spPr>
          <a:xfrm>
            <a:off x="1097280" y="4317477"/>
            <a:ext cx="10058400" cy="15573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uk-UA" dirty="0"/>
              <a:t>Н</a:t>
            </a:r>
            <a:r>
              <a:rPr lang="uk-UA" dirty="0" smtClean="0"/>
              <a:t>евеликі </a:t>
            </a:r>
            <a:r>
              <a:rPr lang="uk-UA" dirty="0"/>
              <a:t>коливання спостережуваних епідеміологічних кривих внаслідок непередбачуваного характеру епідемії можуть неправильно характеризувати регіони, які ще не досягли піку захворюваності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</a:t>
            </a:r>
            <a:r>
              <a:rPr lang="uk-UA" dirty="0" smtClean="0"/>
              <a:t>ритерій </a:t>
            </a:r>
            <a:r>
              <a:rPr lang="uk-UA" dirty="0"/>
              <a:t>ефективності фармацевтичного забезпечення вакцинопрофілактики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11</a:t>
            </a:fld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205872"/>
                <a:ext cx="10058400" cy="3663222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uk-UA" sz="2800" i="1"/>
                      <m:t>ГВ= </m:t>
                    </m:r>
                    <m:f>
                      <m:fPr>
                        <m:ctrlPr>
                          <a:rPr lang="en-US" sz="2800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2800" i="1"/>
                            </m:ctrlPr>
                          </m:naryPr>
                          <m:sub/>
                          <m:sup/>
                          <m:e>
                            <m:r>
                              <a:rPr lang="uk-UA" sz="2800" i="1"/>
                              <m:t>∆</m:t>
                            </m:r>
                            <m:r>
                              <a:rPr lang="uk-UA" sz="2800" i="1"/>
                              <m:t>𝐼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2800" i="1"/>
                            </m:ctrlPr>
                          </m:naryPr>
                          <m:sub/>
                          <m:sup/>
                          <m:e>
                            <m:r>
                              <a:rPr lang="uk-UA" sz="2800" i="1"/>
                              <m:t>𝑉</m:t>
                            </m:r>
                          </m:e>
                        </m:nary>
                      </m:den>
                    </m:f>
                  </m:oMath>
                </a14:m>
                <a:r>
                  <a:rPr lang="uk-UA" sz="2800" dirty="0"/>
                  <a:t> </a:t>
                </a:r>
                <a:r>
                  <a:rPr lang="uk-UA" sz="2800" dirty="0" smtClean="0"/>
                  <a:t>,</a:t>
                </a:r>
              </a:p>
              <a:p>
                <a:pPr algn="ctr"/>
                <a:r>
                  <a:rPr lang="uk-UA" sz="2800" dirty="0"/>
                  <a:t>де, </a:t>
                </a:r>
                <a14:m>
                  <m:oMath xmlns:m="http://schemas.openxmlformats.org/officeDocument/2006/math">
                    <m:r>
                      <a:rPr lang="uk-UA" sz="2800" i="1"/>
                      <m:t>∆</m:t>
                    </m:r>
                  </m:oMath>
                </a14:m>
                <a:r>
                  <a:rPr lang="uk-UA" sz="2800" dirty="0"/>
                  <a:t>I – різниця між кількістю хворих осіб в регіоні з та без вакцинації,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2800" i="1"/>
                        </m:ctrlPr>
                      </m:naryPr>
                      <m:sub/>
                      <m:sup/>
                      <m:e>
                        <m:r>
                          <a:rPr lang="uk-UA" sz="2800" i="1"/>
                          <m:t>𝑉</m:t>
                        </m:r>
                      </m:e>
                    </m:nary>
                  </m:oMath>
                </a14:m>
                <a:r>
                  <a:rPr lang="uk-UA" sz="2800" dirty="0"/>
                  <a:t> – кількість виділених вакцин.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205872"/>
                <a:ext cx="10058400" cy="3663222"/>
              </a:xfrm>
              <a:blipFill>
                <a:blip r:embed="rId2"/>
                <a:stretch>
                  <a:fillRect l="-424" t="-166" r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8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Прогностичний алгоритм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12</a:t>
            </a:fld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endParaRPr lang="uk-UA" sz="2800" i="1" dirty="0" smtClean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800" i="1"/>
                            </m:ctrlPr>
                          </m:naryPr>
                          <m:sub>
                            <m:r>
                              <a:rPr lang="uk-UA" sz="2800" i="1"/>
                              <m:t>𝑖</m:t>
                            </m:r>
                            <m:r>
                              <a:rPr lang="uk-UA" sz="2800" i="1"/>
                              <m:t>=0</m:t>
                            </m:r>
                          </m:sub>
                          <m:sup>
                            <m:r>
                              <a:rPr lang="uk-UA" sz="2800" i="1"/>
                              <m:t>11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/>
                                    </m:ctrlPr>
                                  </m:sSubPr>
                                  <m:e>
                                    <m:r>
                                      <a:rPr lang="uk-UA" sz="2800" i="1"/>
                                      <m:t>𝐼</m:t>
                                    </m:r>
                                  </m:e>
                                  <m:sub>
                                    <m:r>
                                      <a:rPr lang="uk-UA" sz="2800" i="1"/>
                                      <m:t>𝑖</m:t>
                                    </m:r>
                                  </m:sub>
                                </m:sSub>
                                <m:r>
                                  <a:rPr lang="uk-UA" sz="2800" i="1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/>
                                        </m:ctrlPr>
                                      </m:sSubPr>
                                      <m:e>
                                        <m:r>
                                          <a:rPr lang="uk-UA" sz="2800" i="1"/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uk-UA" sz="2800" i="1"/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2800" i="1"/>
                            </m:ctrlPr>
                          </m:naryPr>
                          <m:sub>
                            <m:r>
                              <a:rPr lang="uk-UA" sz="2800" i="1"/>
                              <m:t>𝑖</m:t>
                            </m:r>
                          </m:sub>
                          <m:sup>
                            <m:r>
                              <a:rPr lang="uk-UA" sz="2800" i="1"/>
                              <m:t>11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/>
                                </m:ctrlPr>
                              </m:sSubPr>
                              <m:e>
                                <m:r>
                                  <a:rPr lang="uk-UA" sz="2800" i="1"/>
                                  <m:t>𝑉</m:t>
                                </m:r>
                              </m:e>
                              <m:sub>
                                <m:r>
                                  <a:rPr lang="uk-UA" sz="2800" i="1"/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uk-UA" sz="2800" i="1"/>
                      <m:t>→ </m:t>
                    </m:r>
                    <m:r>
                      <m:rPr>
                        <m:sty m:val="p"/>
                      </m:rPr>
                      <a:rPr lang="uk-UA" sz="2800"/>
                      <m:t>max</m:t>
                    </m:r>
                    <m:r>
                      <a:rPr lang="uk-UA" sz="2800" b="0" i="0" smtClean="0"/>
                      <m:t>,</m:t>
                    </m:r>
                  </m:oMath>
                </a14:m>
                <a:endParaRPr lang="uk-UA" sz="2800" b="0" dirty="0" smtClean="0"/>
              </a:p>
              <a:p>
                <a:pPr algn="ctr"/>
                <a:r>
                  <a:rPr lang="uk-UA" sz="2800" dirty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uk-UA" sz="2800" i="1"/>
                          <m:t>𝐼</m:t>
                        </m:r>
                      </m:e>
                      <m:sub>
                        <m:r>
                          <a:rPr lang="uk-UA" sz="2800" i="1"/>
                          <m:t>𝑡</m:t>
                        </m:r>
                      </m:sub>
                    </m:sSub>
                  </m:oMath>
                </a14:m>
                <a:r>
                  <a:rPr lang="uk-UA" sz="2800" dirty="0"/>
                  <a:t> – кількість хворих в час </a:t>
                </a:r>
                <a14:m>
                  <m:oMath xmlns:m="http://schemas.openxmlformats.org/officeDocument/2006/math">
                    <m:r>
                      <a:rPr lang="uk-UA" sz="2800" i="1"/>
                      <m:t>𝑡</m:t>
                    </m:r>
                  </m:oMath>
                </a14:m>
                <a:r>
                  <a:rPr lang="uk-UA" sz="2800" dirty="0"/>
                  <a:t> без вакцинації,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/>
                        </m:ctrlPr>
                      </m:accPr>
                      <m:e>
                        <m:sSub>
                          <m:sSubPr>
                            <m:ctrlPr>
                              <a:rPr lang="en-US" sz="2800" i="1"/>
                            </m:ctrlPr>
                          </m:sSubPr>
                          <m:e>
                            <m:r>
                              <a:rPr lang="uk-UA" sz="2800" i="1"/>
                              <m:t>𝐼</m:t>
                            </m:r>
                          </m:e>
                          <m:sub>
                            <m:r>
                              <a:rPr lang="uk-UA" sz="2800" i="1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uk-UA" sz="2800" dirty="0"/>
                  <a:t> – кількість хворих в час </a:t>
                </a:r>
                <a14:m>
                  <m:oMath xmlns:m="http://schemas.openxmlformats.org/officeDocument/2006/math">
                    <m:r>
                      <a:rPr lang="uk-UA" sz="2800" i="1"/>
                      <m:t>𝑡</m:t>
                    </m:r>
                  </m:oMath>
                </a14:m>
                <a:r>
                  <a:rPr lang="uk-UA" sz="2800" dirty="0"/>
                  <a:t> з вакцинацією,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uk-UA" sz="2800" i="1"/>
                          <m:t>𝑉</m:t>
                        </m:r>
                      </m:e>
                      <m:sub>
                        <m:r>
                          <a:rPr lang="uk-UA" sz="2800" i="1"/>
                          <m:t>𝑡</m:t>
                        </m:r>
                      </m:sub>
                    </m:sSub>
                  </m:oMath>
                </a14:m>
                <a:r>
                  <a:rPr lang="uk-UA" sz="2800" dirty="0"/>
                  <a:t> – кількість виділених вакцин на регіон в час </a:t>
                </a:r>
                <a14:m>
                  <m:oMath xmlns:m="http://schemas.openxmlformats.org/officeDocument/2006/math">
                    <m:r>
                      <a:rPr lang="uk-UA" sz="2800" i="1"/>
                      <m:t>𝑡</m:t>
                    </m:r>
                  </m:oMath>
                </a14:m>
                <a:r>
                  <a:rPr lang="uk-UA" sz="2800" dirty="0"/>
                  <a:t>. </a:t>
                </a:r>
                <a:endParaRPr lang="en-US" sz="2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r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8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Результати роботи алгоритмів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13</a:t>
            </a:fld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365554"/>
              </p:ext>
            </p:extLst>
          </p:nvPr>
        </p:nvGraphicFramePr>
        <p:xfrm>
          <a:off x="282804" y="1737360"/>
          <a:ext cx="11717517" cy="4559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0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54013">
              <a:buFont typeface="Wingdings" panose="05000000000000000000" pitchFamily="2" charset="2"/>
              <a:buChar char="Ø"/>
            </a:pPr>
            <a:r>
              <a:rPr lang="uk-UA" dirty="0"/>
              <a:t>Б</a:t>
            </a:r>
            <a:r>
              <a:rPr lang="uk-UA" dirty="0" smtClean="0"/>
              <a:t>уло </a:t>
            </a:r>
            <a:r>
              <a:rPr lang="uk-UA" dirty="0"/>
              <a:t>вивчено та проаналізовано предметну область регіонального розподілу </a:t>
            </a:r>
            <a:r>
              <a:rPr lang="uk-UA" dirty="0" smtClean="0"/>
              <a:t>вакцин</a:t>
            </a:r>
            <a:r>
              <a:rPr lang="ru-RU" dirty="0" smtClean="0"/>
              <a:t>;</a:t>
            </a:r>
            <a:endParaRPr lang="uk-UA" sz="2200" dirty="0"/>
          </a:p>
          <a:p>
            <a:pPr marL="0" lvl="0" indent="354013">
              <a:buFont typeface="Wingdings" panose="05000000000000000000" pitchFamily="2" charset="2"/>
              <a:buChar char="Ø"/>
            </a:pPr>
            <a:r>
              <a:rPr lang="uk-UA" dirty="0"/>
              <a:t>Було</a:t>
            </a:r>
            <a:r>
              <a:rPr lang="uk-UA" dirty="0" smtClean="0"/>
              <a:t> </a:t>
            </a:r>
            <a:r>
              <a:rPr lang="uk-UA" dirty="0"/>
              <a:t>досліджено модель процесу розповсюдження грипу без вакцинації та з вакцинацією</a:t>
            </a:r>
            <a:r>
              <a:rPr lang="en-US" sz="2200" dirty="0" smtClean="0"/>
              <a:t>;</a:t>
            </a:r>
            <a:endParaRPr lang="uk-UA" sz="2200" dirty="0"/>
          </a:p>
          <a:p>
            <a:pPr marL="0" lvl="0" indent="354013">
              <a:buFont typeface="Wingdings" panose="05000000000000000000" pitchFamily="2" charset="2"/>
              <a:buChar char="Ø"/>
            </a:pPr>
            <a:r>
              <a:rPr lang="uk-UA" dirty="0"/>
              <a:t>Було</a:t>
            </a:r>
            <a:r>
              <a:rPr lang="uk-UA" dirty="0" smtClean="0"/>
              <a:t> </a:t>
            </a:r>
            <a:r>
              <a:rPr lang="uk-UA" dirty="0"/>
              <a:t>проаналізовано та досліджено існуючі підходи до регіонального розподілу вакцин</a:t>
            </a:r>
            <a:r>
              <a:rPr lang="ru-RU" sz="2200" dirty="0" smtClean="0"/>
              <a:t>;</a:t>
            </a:r>
          </a:p>
          <a:p>
            <a:pPr marL="0" indent="354013">
              <a:buFont typeface="Wingdings" panose="05000000000000000000" pitchFamily="2" charset="2"/>
              <a:buChar char="Ø"/>
            </a:pPr>
            <a:r>
              <a:rPr lang="uk-UA" dirty="0"/>
              <a:t>Було</a:t>
            </a:r>
            <a:r>
              <a:rPr lang="uk-UA" dirty="0" smtClean="0"/>
              <a:t> </a:t>
            </a:r>
            <a:r>
              <a:rPr lang="uk-UA" dirty="0"/>
              <a:t>розроблено декілька нових методів для регіонального розподілу вакцин</a:t>
            </a:r>
            <a:r>
              <a:rPr lang="ru-RU" dirty="0"/>
              <a:t>;</a:t>
            </a:r>
            <a:endParaRPr lang="en-US" dirty="0"/>
          </a:p>
          <a:p>
            <a:pPr marL="0" indent="354013">
              <a:buFont typeface="Wingdings" panose="05000000000000000000" pitchFamily="2" charset="2"/>
              <a:buChar char="Ø"/>
            </a:pPr>
            <a:r>
              <a:rPr lang="uk-UA" dirty="0"/>
              <a:t>Було</a:t>
            </a:r>
            <a:r>
              <a:rPr lang="uk-UA" dirty="0" smtClean="0"/>
              <a:t> </a:t>
            </a:r>
            <a:r>
              <a:rPr lang="uk-UA" dirty="0" err="1"/>
              <a:t>протестовано</a:t>
            </a:r>
            <a:r>
              <a:rPr lang="uk-UA" dirty="0"/>
              <a:t> то порівняно існуючі та розроблені методи регіонального розподілу вакцин</a:t>
            </a:r>
            <a:r>
              <a:rPr lang="ru-RU" dirty="0"/>
              <a:t>;</a:t>
            </a:r>
            <a:endParaRPr lang="en-US" dirty="0"/>
          </a:p>
          <a:p>
            <a:pPr marL="0" lvl="0" indent="354013">
              <a:buFont typeface="Wingdings" panose="05000000000000000000" pitchFamily="2" charset="2"/>
              <a:buChar char="Ø"/>
            </a:pPr>
            <a:r>
              <a:rPr lang="uk-UA" dirty="0"/>
              <a:t>Було</a:t>
            </a:r>
            <a:r>
              <a:rPr lang="uk-UA" dirty="0" smtClean="0"/>
              <a:t> </a:t>
            </a:r>
            <a:r>
              <a:rPr lang="uk-UA" dirty="0"/>
              <a:t>вибрано найкращий метод регіонального розподілу вакцин на основі отриманих даних </a:t>
            </a:r>
            <a:r>
              <a:rPr lang="uk-UA" dirty="0" smtClean="0"/>
              <a:t>тестування.</a:t>
            </a:r>
            <a:endParaRPr lang="uk-UA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64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НАУКОВА НОВИЗНА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lvl="0" indent="438150">
              <a:buFont typeface="Wingdings" panose="05000000000000000000" pitchFamily="2" charset="2"/>
              <a:buChar char="Ø"/>
            </a:pPr>
            <a:r>
              <a:rPr lang="uk-UA" sz="3200" dirty="0"/>
              <a:t>уперше поставлено задачу </a:t>
            </a:r>
            <a:r>
              <a:rPr lang="uk-UA" sz="3200" dirty="0" smtClean="0"/>
              <a:t>оптимізації існуючого методу регіонального розподілення вакцин</a:t>
            </a:r>
            <a:r>
              <a:rPr lang="uk-UA" sz="3200" dirty="0" smtClean="0"/>
              <a:t>;</a:t>
            </a:r>
            <a:endParaRPr lang="uk-UA" sz="3200" dirty="0"/>
          </a:p>
          <a:p>
            <a:pPr marL="90488" lvl="0" indent="438150">
              <a:buFont typeface="Wingdings" panose="05000000000000000000" pitchFamily="2" charset="2"/>
              <a:buChar char="Ø"/>
            </a:pPr>
            <a:r>
              <a:rPr lang="uk-UA" sz="3200" dirty="0"/>
              <a:t>удосконалено </a:t>
            </a:r>
            <a:r>
              <a:rPr lang="uk-UA" sz="3200" dirty="0" smtClean="0"/>
              <a:t>метод </a:t>
            </a:r>
            <a:r>
              <a:rPr lang="uk-UA" sz="3200" dirty="0"/>
              <a:t>регіонального розподілення вакцин.</a:t>
            </a:r>
            <a:endParaRPr lang="uk-UA" sz="3200" dirty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101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16</a:t>
            </a:fld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97974" y="2130220"/>
            <a:ext cx="10058400" cy="1450975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ДЯКУЮ ЗА УВАГУ!</a:t>
            </a:r>
            <a:endParaRPr lang="uk-UA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4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dirty="0" smtClean="0">
                <a:cs typeface="Helvetica" panose="020B0604020202020204" pitchFamily="34" charset="0"/>
              </a:rPr>
              <a:t>АКТУАЛЬНІСТЬ ТЕМИ</a:t>
            </a:r>
            <a:endParaRPr lang="uk-UA" sz="4400" dirty="0"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0">
              <a:buNone/>
            </a:pPr>
            <a:r>
              <a:rPr lang="ru-RU" dirty="0" smtClean="0">
                <a:cs typeface="Helvetica" panose="020B0604020202020204" pitchFamily="34" charset="0"/>
              </a:rPr>
              <a:t> </a:t>
            </a:r>
            <a:endParaRPr lang="ru-RU" dirty="0" smtClean="0">
              <a:cs typeface="Helvetica" panose="020B0604020202020204" pitchFamily="34" charset="0"/>
            </a:endParaRPr>
          </a:p>
          <a:p>
            <a:pPr marL="354013" indent="368300">
              <a:buFont typeface="Wingdings" panose="05000000000000000000" pitchFamily="2" charset="2"/>
              <a:buChar char="Ø"/>
            </a:pPr>
            <a:r>
              <a:rPr lang="uk-UA" dirty="0" smtClean="0"/>
              <a:t>Вакцинація </a:t>
            </a:r>
            <a:r>
              <a:rPr lang="uk-UA" dirty="0"/>
              <a:t>почала використовуватися для боротьби з руйнівними наслідками пандемій грипу з середини 20-го століття</a:t>
            </a:r>
            <a:r>
              <a:rPr lang="uk-UA" dirty="0" smtClean="0">
                <a:cs typeface="Helvetica" panose="020B0604020202020204" pitchFamily="34" charset="0"/>
              </a:rPr>
              <a:t>. </a:t>
            </a:r>
            <a:endParaRPr lang="uk-UA" dirty="0" smtClean="0">
              <a:cs typeface="Helvetica" panose="020B0604020202020204" pitchFamily="34" charset="0"/>
            </a:endParaRPr>
          </a:p>
          <a:p>
            <a:pPr marL="354013" indent="368300">
              <a:buFont typeface="Wingdings" panose="05000000000000000000" pitchFamily="2" charset="2"/>
              <a:buChar char="Ø"/>
            </a:pPr>
            <a:r>
              <a:rPr lang="uk-UA" dirty="0" smtClean="0"/>
              <a:t>Зазвичай </a:t>
            </a:r>
            <a:r>
              <a:rPr lang="uk-UA" dirty="0"/>
              <a:t>виготовлення  вакцини триває до шести місяців з моменту виявлення нового вірусу грипу, і лише після цього можливим стає забезпечення вакцинами населення</a:t>
            </a:r>
            <a:r>
              <a:rPr lang="uk-UA" dirty="0">
                <a:cs typeface="Helvetica" panose="020B0604020202020204" pitchFamily="34" charset="0"/>
              </a:rPr>
              <a:t>. </a:t>
            </a:r>
          </a:p>
          <a:p>
            <a:pPr marL="354013" indent="368300">
              <a:buFont typeface="Wingdings" panose="05000000000000000000" pitchFamily="2" charset="2"/>
              <a:buChar char="Ø"/>
            </a:pPr>
            <a:endParaRPr lang="uk-UA" dirty="0">
              <a:cs typeface="Helvetica" panose="020B0604020202020204" pitchFamily="34" charset="0"/>
            </a:endParaRPr>
          </a:p>
          <a:p>
            <a:r>
              <a:rPr lang="uk-UA" dirty="0"/>
              <a:t>Ефективне та своєчасне забезпечення вакцинами в умовах обмежених ресурсів є надзвичайно важливим і визначає актуальність даної роботи.</a:t>
            </a:r>
            <a:endParaRPr lang="uk-UA" dirty="0" smtClean="0">
              <a:cs typeface="Helvetica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z="1400" smtClean="0"/>
              <a:t>2</a:t>
            </a:fld>
            <a:endParaRPr lang="uk-UA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97280" y="4366374"/>
            <a:ext cx="10058400" cy="1032388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18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38228" cy="1450757"/>
          </a:xfrm>
        </p:spPr>
        <p:txBody>
          <a:bodyPr/>
          <a:lstStyle/>
          <a:p>
            <a:r>
              <a:rPr lang="uk-UA" dirty="0" smtClean="0"/>
              <a:t>МЕТА </a:t>
            </a:r>
            <a:r>
              <a:rPr lang="uk-UA" dirty="0" smtClean="0"/>
              <a:t>РОБОТИ, </a:t>
            </a:r>
            <a:r>
              <a:rPr lang="uk-UA" dirty="0">
                <a:solidFill>
                  <a:schemeClr val="tx1"/>
                </a:solidFill>
                <a:cs typeface="Helvetica" panose="020B0604020202020204" pitchFamily="34" charset="0"/>
              </a:rPr>
              <a:t>ОБ’ЄКТ ТА ПРЕДМЕТ ДОСЛІДЖЕННЯ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uk-UA" sz="2800" b="1" dirty="0" smtClean="0">
                <a:cs typeface="Helvetica" panose="020B0604020202020204" pitchFamily="34" charset="0"/>
              </a:rPr>
              <a:t>Мета роботи</a:t>
            </a:r>
            <a:r>
              <a:rPr lang="en-US" sz="2800" dirty="0" smtClean="0">
                <a:cs typeface="Helvetica" panose="020B0604020202020204" pitchFamily="34" charset="0"/>
              </a:rPr>
              <a:t>: </a:t>
            </a:r>
            <a:r>
              <a:rPr lang="uk-UA" sz="2400" dirty="0"/>
              <a:t>вдосконалення математичної моделі, методів та алгоритмів регіонального розподілення вакцин для досягнення балансу </a:t>
            </a:r>
            <a:r>
              <a:rPr lang="uk-UA" sz="2400" dirty="0" err="1"/>
              <a:t>мiж</a:t>
            </a:r>
            <a:r>
              <a:rPr lang="uk-UA" sz="2400" dirty="0"/>
              <a:t> оптимальним розподіленням вакцин та максимальною маргінальною вигодою від одної вакцини</a:t>
            </a:r>
            <a:r>
              <a:rPr lang="ru-RU" sz="2400" dirty="0" smtClean="0">
                <a:cs typeface="Helvetica" panose="020B0604020202020204" pitchFamily="34" charset="0"/>
              </a:rPr>
              <a:t>.</a:t>
            </a:r>
            <a:endParaRPr lang="uk-UA" sz="2400" dirty="0">
              <a:cs typeface="Helvetica" panose="020B0604020202020204" pitchFamily="34" charset="0"/>
            </a:endParaRPr>
          </a:p>
          <a:p>
            <a:pPr marL="457200" indent="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uk-UA" sz="2800" b="1" dirty="0" smtClean="0">
                <a:cs typeface="Helvetica" panose="020B0604020202020204" pitchFamily="34" charset="0"/>
              </a:rPr>
              <a:t>Об’єкт</a:t>
            </a:r>
            <a:r>
              <a:rPr lang="en-US" sz="2800" dirty="0">
                <a:cs typeface="Helvetica" panose="020B0604020202020204" pitchFamily="34" charset="0"/>
              </a:rPr>
              <a:t>:</a:t>
            </a:r>
            <a:r>
              <a:rPr lang="uk-UA" sz="2400" dirty="0">
                <a:cs typeface="Helvetica" panose="020B0604020202020204" pitchFamily="34" charset="0"/>
              </a:rPr>
              <a:t> </a:t>
            </a:r>
            <a:r>
              <a:rPr lang="uk-UA" sz="2400" dirty="0"/>
              <a:t>диференційні </a:t>
            </a:r>
            <a:r>
              <a:rPr lang="uk-UA" sz="2400" dirty="0" smtClean="0"/>
              <a:t>рівняння; </a:t>
            </a:r>
            <a:r>
              <a:rPr lang="uk-UA" sz="2400" dirty="0"/>
              <a:t>дискретні системи; існуючі моделі регіонального розподілення </a:t>
            </a:r>
            <a:r>
              <a:rPr lang="uk-UA" sz="2400" dirty="0" smtClean="0"/>
              <a:t>вакцин, </a:t>
            </a:r>
            <a:r>
              <a:rPr lang="uk-UA" sz="2400" dirty="0"/>
              <a:t>моделі розповсюдження грипу</a:t>
            </a:r>
            <a:r>
              <a:rPr lang="uk-UA" sz="2400" dirty="0" smtClean="0">
                <a:cs typeface="Helvetica" panose="020B0604020202020204" pitchFamily="34" charset="0"/>
              </a:rPr>
              <a:t>.</a:t>
            </a:r>
            <a:endParaRPr lang="uk-UA" sz="2400" dirty="0">
              <a:cs typeface="Helvetica" panose="020B0604020202020204" pitchFamily="34" charset="0"/>
            </a:endParaRPr>
          </a:p>
          <a:p>
            <a:pPr marL="457200" indent="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uk-UA" sz="2800" b="1" dirty="0">
                <a:cs typeface="Helvetica" panose="020B0604020202020204" pitchFamily="34" charset="0"/>
              </a:rPr>
              <a:t>Предмет</a:t>
            </a:r>
            <a:r>
              <a:rPr lang="en-US" sz="2800" dirty="0">
                <a:cs typeface="Helvetica" panose="020B0604020202020204" pitchFamily="34" charset="0"/>
              </a:rPr>
              <a:t>: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uk-UA" sz="2400" dirty="0"/>
              <a:t>концептуальна модель системи регіонального розподілення вакцин</a:t>
            </a:r>
            <a:r>
              <a:rPr lang="uk-UA" sz="2400" dirty="0" smtClean="0"/>
              <a:t>.</a:t>
            </a:r>
            <a:endParaRPr lang="uk-UA" sz="2400" dirty="0">
              <a:cs typeface="Helvetica" panose="020B0604020202020204" pitchFamily="34" charset="0"/>
            </a:endParaRPr>
          </a:p>
          <a:p>
            <a:endParaRPr lang="en-US" sz="2400" dirty="0">
              <a:cs typeface="Helvetica" panose="020B0604020202020204" pitchFamily="34" charset="0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93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dirty="0" smtClean="0">
                <a:cs typeface="Helvetica" panose="020B0604020202020204" pitchFamily="34" charset="0"/>
              </a:rPr>
              <a:t>ПОСТАНОВКА ЗАДАЧІ</a:t>
            </a:r>
            <a:endParaRPr lang="uk-UA" sz="4400" dirty="0"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2800" dirty="0" smtClean="0">
                <a:cs typeface="Helvetica" panose="020B0604020202020204" pitchFamily="34" charset="0"/>
              </a:rPr>
              <a:t>Для </a:t>
            </a:r>
            <a:r>
              <a:rPr lang="uk-UA" sz="2800" dirty="0">
                <a:cs typeface="Helvetica" panose="020B0604020202020204" pitchFamily="34" charset="0"/>
              </a:rPr>
              <a:t>досягнення поставленої мети необхідно вирішити наступні завдання: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uk-UA" sz="2400" dirty="0" smtClean="0"/>
              <a:t>аналіз моделей розповсюдження грипу</a:t>
            </a:r>
            <a:r>
              <a:rPr lang="uk-UA" sz="2400" dirty="0" smtClean="0">
                <a:cs typeface="Helvetica" panose="020B0604020202020204" pitchFamily="34" charset="0"/>
              </a:rPr>
              <a:t>;</a:t>
            </a:r>
            <a:endParaRPr lang="uk-UA" sz="2400" dirty="0">
              <a:cs typeface="Helvetica" panose="020B0604020202020204" pitchFamily="34" charset="0"/>
            </a:endParaRP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uk-UA" sz="2400" dirty="0">
                <a:cs typeface="Helvetica" panose="020B0604020202020204" pitchFamily="34" charset="0"/>
              </a:rPr>
              <a:t>а</a:t>
            </a:r>
            <a:r>
              <a:rPr lang="uk-UA" sz="2400" dirty="0" smtClean="0">
                <a:cs typeface="Helvetica" panose="020B0604020202020204" pitchFamily="34" charset="0"/>
              </a:rPr>
              <a:t>наліз існуючих методів регіонального розподілення вакцин;</a:t>
            </a:r>
            <a:endParaRPr lang="uk-UA" sz="2400" dirty="0">
              <a:cs typeface="Helvetica" panose="020B0604020202020204" pitchFamily="34" charset="0"/>
            </a:endParaRP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uk-UA" sz="2400" dirty="0">
                <a:cs typeface="Helvetica" panose="020B0604020202020204" pitchFamily="34" charset="0"/>
              </a:rPr>
              <a:t>р</a:t>
            </a:r>
            <a:r>
              <a:rPr lang="uk-UA" sz="2400" dirty="0" smtClean="0">
                <a:cs typeface="Helvetica" panose="020B0604020202020204" pitchFamily="34" charset="0"/>
              </a:rPr>
              <a:t>озробка оптимізованого методу регіонального розподілу вакцин;</a:t>
            </a:r>
            <a:endParaRPr lang="uk-UA" sz="2400" dirty="0">
              <a:cs typeface="Helvetica" panose="020B0604020202020204" pitchFamily="34" charset="0"/>
            </a:endParaRP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uk-UA" sz="2400" dirty="0" smtClean="0"/>
              <a:t>порівняння </a:t>
            </a:r>
            <a:r>
              <a:rPr lang="uk-UA" sz="2400" dirty="0"/>
              <a:t>та </a:t>
            </a:r>
            <a:r>
              <a:rPr lang="uk-UA" sz="2400" dirty="0" smtClean="0"/>
              <a:t>вибір найоптимальнішого методу </a:t>
            </a:r>
            <a:r>
              <a:rPr lang="uk-UA" sz="2400" dirty="0"/>
              <a:t>регіонального розподілення вакцин</a:t>
            </a:r>
            <a:r>
              <a:rPr lang="uk-UA" sz="2400" dirty="0" smtClean="0">
                <a:cs typeface="Helvetica" panose="020B0604020202020204" pitchFamily="34" charset="0"/>
              </a:rPr>
              <a:t>.</a:t>
            </a:r>
            <a:endParaRPr lang="uk-UA" sz="2400" dirty="0">
              <a:cs typeface="Helvetica" panose="020B0604020202020204" pitchFamily="34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None/>
            </a:pP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90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Модель без вакцинації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5</a:t>
            </a:fld>
            <a:endParaRPr lang="uk-UA" dirty="0"/>
          </a:p>
        </p:txBody>
      </p:sp>
      <p:pic>
        <p:nvPicPr>
          <p:cNvPr id="6" name="Picture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827" y="1834076"/>
            <a:ext cx="8124825" cy="17971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826476" y="3727941"/>
                <a:ext cx="9935307" cy="2263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uk-UA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 – кількість здорових осіб,</a:t>
                </a:r>
                <a:br>
                  <a:rPr lang="uk-UA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uk-UA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I – кількість хворих осіб,</a:t>
                </a:r>
                <a:br>
                  <a:rPr lang="uk-UA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uk-UA" sz="1600" i="1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uk-UA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параметр передачі збудника,</a:t>
                </a:r>
                <a:r>
                  <a:rPr lang="uk-UA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uk-UA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uk-UA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 – загальна кількість осіб в регіоні,</a:t>
                </a:r>
                <a:br>
                  <a:rPr lang="uk-UA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uk-UA" sz="1600" i="1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uk-UA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швидкість, з якою особа зі стану I переходять в стан S; так як модель розглядається з проміжком часу в місяць, цей параметр буде дорівнювати 1 – за 1 місяць всі особи переходять зі стану I в стан S. </a:t>
                </a:r>
                <a:endPara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6" y="3727941"/>
                <a:ext cx="9935307" cy="2263120"/>
              </a:xfrm>
              <a:prstGeom prst="rect">
                <a:avLst/>
              </a:prstGeom>
              <a:blipFill>
                <a:blip r:embed="rId3"/>
                <a:stretch>
                  <a:fillRect l="-368" r="-552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82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</a:t>
            </a:r>
            <a:r>
              <a:rPr lang="uk-UA" dirty="0" smtClean="0"/>
              <a:t>анні </a:t>
            </a:r>
            <a:r>
              <a:rPr lang="uk-UA" dirty="0"/>
              <a:t>про популяцію по регіонам </a:t>
            </a:r>
            <a:r>
              <a:rPr lang="uk-UA" dirty="0" smtClean="0"/>
              <a:t>України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6</a:t>
            </a:fld>
            <a:endParaRPr lang="uk-UA" dirty="0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56881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55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Інтенсивність показників захворюваності на грип за першу половину 2016 року в перших чотирнадцяти регіонах України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7</a:t>
            </a:fld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2865807" y="1844848"/>
          <a:ext cx="6520712" cy="4125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6976">
                  <a:extLst>
                    <a:ext uri="{9D8B030D-6E8A-4147-A177-3AD203B41FA5}">
                      <a16:colId xmlns:a16="http://schemas.microsoft.com/office/drawing/2014/main" val="4192713569"/>
                    </a:ext>
                  </a:extLst>
                </a:gridCol>
                <a:gridCol w="476978">
                  <a:extLst>
                    <a:ext uri="{9D8B030D-6E8A-4147-A177-3AD203B41FA5}">
                      <a16:colId xmlns:a16="http://schemas.microsoft.com/office/drawing/2014/main" val="2737636930"/>
                    </a:ext>
                  </a:extLst>
                </a:gridCol>
                <a:gridCol w="476978">
                  <a:extLst>
                    <a:ext uri="{9D8B030D-6E8A-4147-A177-3AD203B41FA5}">
                      <a16:colId xmlns:a16="http://schemas.microsoft.com/office/drawing/2014/main" val="3954782202"/>
                    </a:ext>
                  </a:extLst>
                </a:gridCol>
                <a:gridCol w="476978">
                  <a:extLst>
                    <a:ext uri="{9D8B030D-6E8A-4147-A177-3AD203B41FA5}">
                      <a16:colId xmlns:a16="http://schemas.microsoft.com/office/drawing/2014/main" val="3101998034"/>
                    </a:ext>
                  </a:extLst>
                </a:gridCol>
                <a:gridCol w="476978">
                  <a:extLst>
                    <a:ext uri="{9D8B030D-6E8A-4147-A177-3AD203B41FA5}">
                      <a16:colId xmlns:a16="http://schemas.microsoft.com/office/drawing/2014/main" val="3075361162"/>
                    </a:ext>
                  </a:extLst>
                </a:gridCol>
                <a:gridCol w="476978">
                  <a:extLst>
                    <a:ext uri="{9D8B030D-6E8A-4147-A177-3AD203B41FA5}">
                      <a16:colId xmlns:a16="http://schemas.microsoft.com/office/drawing/2014/main" val="218645461"/>
                    </a:ext>
                  </a:extLst>
                </a:gridCol>
                <a:gridCol w="476978">
                  <a:extLst>
                    <a:ext uri="{9D8B030D-6E8A-4147-A177-3AD203B41FA5}">
                      <a16:colId xmlns:a16="http://schemas.microsoft.com/office/drawing/2014/main" val="3152478702"/>
                    </a:ext>
                  </a:extLst>
                </a:gridCol>
                <a:gridCol w="476978">
                  <a:extLst>
                    <a:ext uri="{9D8B030D-6E8A-4147-A177-3AD203B41FA5}">
                      <a16:colId xmlns:a16="http://schemas.microsoft.com/office/drawing/2014/main" val="2841428973"/>
                    </a:ext>
                  </a:extLst>
                </a:gridCol>
                <a:gridCol w="476978">
                  <a:extLst>
                    <a:ext uri="{9D8B030D-6E8A-4147-A177-3AD203B41FA5}">
                      <a16:colId xmlns:a16="http://schemas.microsoft.com/office/drawing/2014/main" val="139914686"/>
                    </a:ext>
                  </a:extLst>
                </a:gridCol>
                <a:gridCol w="476978">
                  <a:extLst>
                    <a:ext uri="{9D8B030D-6E8A-4147-A177-3AD203B41FA5}">
                      <a16:colId xmlns:a16="http://schemas.microsoft.com/office/drawing/2014/main" val="933863189"/>
                    </a:ext>
                  </a:extLst>
                </a:gridCol>
                <a:gridCol w="476978">
                  <a:extLst>
                    <a:ext uri="{9D8B030D-6E8A-4147-A177-3AD203B41FA5}">
                      <a16:colId xmlns:a16="http://schemas.microsoft.com/office/drawing/2014/main" val="1679255379"/>
                    </a:ext>
                  </a:extLst>
                </a:gridCol>
                <a:gridCol w="476978">
                  <a:extLst>
                    <a:ext uri="{9D8B030D-6E8A-4147-A177-3AD203B41FA5}">
                      <a16:colId xmlns:a16="http://schemas.microsoft.com/office/drawing/2014/main" val="221234147"/>
                    </a:ext>
                  </a:extLst>
                </a:gridCol>
                <a:gridCol w="476978">
                  <a:extLst>
                    <a:ext uri="{9D8B030D-6E8A-4147-A177-3AD203B41FA5}">
                      <a16:colId xmlns:a16="http://schemas.microsoft.com/office/drawing/2014/main" val="1850382204"/>
                    </a:ext>
                  </a:extLst>
                </a:gridCol>
              </a:tblGrid>
              <a:tr h="44845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Найменування регіону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Місяці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58490"/>
                  </a:ext>
                </a:extLst>
              </a:tr>
              <a:tr h="303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січень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лютий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березень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квітень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травень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червень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липень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серпень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вересень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жовтень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листопад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грудень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3226915566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Вінницька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64.2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15.5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25.8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4233833143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Волинська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1045283708"/>
                  </a:ext>
                </a:extLst>
              </a:tr>
              <a:tr h="277555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Дніпропетровська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24.3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56.1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3.8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23.3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3151115679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Донецька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59.1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21.6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2.7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24.4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1883530693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Житомирська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155.5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164.2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12.7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1833696914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Закарпатська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4.3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2927881505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Запорізька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65.3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125.3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3558630208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Ів.-Франківська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3.8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8.7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9.1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917636058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Київська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76.8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54.1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43.2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1252333932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Кіровоградська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115.9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4.4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88.8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687692936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Луганська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21.4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17.7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2289424539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Львівська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62.4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96.8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89.9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3501942366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Миколаївська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24.3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61.1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11.9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3684416328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u="none" strike="noStrike">
                          <a:effectLst/>
                        </a:rPr>
                        <a:t>Одеська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157.8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83.7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7.8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 dirty="0">
                          <a:effectLst/>
                        </a:rPr>
                        <a:t>51.1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0" marR="6060" marT="6060" marB="0" anchor="ctr"/>
                </a:tc>
                <a:extLst>
                  <a:ext uri="{0D108BD9-81ED-4DB2-BD59-A6C34878D82A}">
                    <a16:rowId xmlns:a16="http://schemas.microsoft.com/office/drawing/2014/main" val="3467893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9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Вирівняний параметр передачі збудника для </a:t>
            </a:r>
            <a:r>
              <a:rPr lang="uk-UA" dirty="0" smtClean="0"/>
              <a:t>регіонів України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8</a:t>
            </a:fld>
            <a:endParaRPr lang="uk-UA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55015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09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Пропорційний алгоритм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1393-00C2-4C0D-AE55-7BC96602FA2B}" type="slidenum">
              <a:rPr lang="uk-UA" smtClean="0"/>
              <a:t>9</a:t>
            </a:fld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21620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uk-UA" sz="2800" i="1"/>
                          <m:t>𝑉</m:t>
                        </m:r>
                      </m:e>
                      <m:sub>
                        <m:r>
                          <a:rPr lang="uk-UA" sz="2800" i="1"/>
                          <m:t>𝑖</m:t>
                        </m:r>
                      </m:sub>
                    </m:sSub>
                    <m:r>
                      <a:rPr lang="uk-UA" sz="2800" i="1"/>
                      <m:t>= </m:t>
                    </m:r>
                    <m:f>
                      <m:fPr>
                        <m:ctrlPr>
                          <a:rPr lang="en-US" sz="2800" i="1"/>
                        </m:ctrlPr>
                      </m:fPr>
                      <m:num>
                        <m:sSub>
                          <m:sSubPr>
                            <m:ctrlPr>
                              <a:rPr lang="en-US" sz="2800" i="1"/>
                            </m:ctrlPr>
                          </m:sSubPr>
                          <m:e>
                            <m:r>
                              <a:rPr lang="uk-UA" sz="2800" i="1"/>
                              <m:t>𝑆</m:t>
                            </m:r>
                          </m:e>
                          <m:sub>
                            <m:r>
                              <a:rPr lang="uk-UA" sz="2800" i="1"/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uk-UA" sz="2800" i="1"/>
                          <m:t>𝑁</m:t>
                        </m:r>
                      </m:den>
                    </m:f>
                    <m:r>
                      <a:rPr lang="uk-UA" sz="2800" i="1"/>
                      <m:t>,</m:t>
                    </m:r>
                  </m:oMath>
                </a14:m>
                <a:r>
                  <a:rPr lang="uk-UA" sz="2800" dirty="0"/>
                  <a:t> </a:t>
                </a:r>
                <a:endParaRPr lang="uk-UA" sz="28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216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1083747" y="2675729"/>
                <a:ext cx="10058400" cy="336458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dirty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uk-UA" i="1"/>
                          <m:t>𝑆</m:t>
                        </m:r>
                      </m:e>
                      <m:sub>
                        <m:r>
                          <a:rPr lang="uk-UA" i="1"/>
                          <m:t>𝑖</m:t>
                        </m:r>
                      </m:sub>
                    </m:sSub>
                  </m:oMath>
                </a14:m>
                <a:r>
                  <a:rPr lang="uk-UA" dirty="0"/>
                  <a:t> – кількість осіб у регіоні, N – загальна кількість осіб в усіх регіонах системи</a:t>
                </a:r>
                <a:r>
                  <a:rPr lang="uk-UA" dirty="0" smtClean="0"/>
                  <a:t>.</a:t>
                </a:r>
              </a:p>
              <a:p>
                <a:r>
                  <a:rPr lang="uk-UA" dirty="0" smtClean="0"/>
                  <a:t>Логіка алгоритму:</a:t>
                </a:r>
                <a:endParaRPr lang="en-US" dirty="0"/>
              </a:p>
              <a:p>
                <a:r>
                  <a:rPr lang="uk-UA" dirty="0"/>
                  <a:t>Крок 1. Введення початкових даних: масив параметрів передачі збудника </a:t>
                </a:r>
                <a14:m>
                  <m:oMath xmlns:m="http://schemas.openxmlformats.org/officeDocument/2006/math">
                    <m:r>
                      <a:rPr lang="uk-UA" i="1"/>
                      <m:t>𝛽</m:t>
                    </m:r>
                  </m:oMath>
                </a14:m>
                <a:r>
                  <a:rPr lang="uk-UA" dirty="0"/>
                  <a:t>, кількість осіб в регіоні, початкова кількість хворих осіб, крок для зміни кількості вакцинації.</a:t>
                </a:r>
                <a:endParaRPr lang="en-US" dirty="0"/>
              </a:p>
              <a:p>
                <a:r>
                  <a:rPr lang="uk-UA" dirty="0"/>
                  <a:t>Крок 2. Генерація кількості хворих, здорових та вакцинованих осіб з початковими даними (кількість вакцинованих = 0, час вакцинації = 0).</a:t>
                </a:r>
                <a:endParaRPr lang="en-US" dirty="0"/>
              </a:p>
              <a:p>
                <a:r>
                  <a:rPr lang="uk-UA" dirty="0"/>
                  <a:t>Крок 3. Розрахунок загальної кількості осіб у системі.</a:t>
                </a:r>
                <a:endParaRPr lang="en-US" dirty="0"/>
              </a:p>
              <a:p>
                <a:r>
                  <a:rPr lang="uk-UA" dirty="0"/>
                  <a:t>Крок 4. Розрахунок кількості доз вакцин на кожен регіон в залежності від кількості осіб в ньому. </a:t>
                </a:r>
                <a:endParaRPr lang="en-US" dirty="0"/>
              </a:p>
              <a:p>
                <a:endParaRPr lang="uk-UA" sz="2800" dirty="0" smtClean="0"/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7" y="2675729"/>
                <a:ext cx="10058400" cy="3364586"/>
              </a:xfrm>
              <a:prstGeom prst="rect">
                <a:avLst/>
              </a:prstGeom>
              <a:blipFill>
                <a:blip r:embed="rId3"/>
                <a:stretch>
                  <a:fillRect l="-606" t="-1812" r="-1939" b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4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Другая 5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000000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Совет директоров</Template>
  <TotalTime>1652</TotalTime>
  <Words>571</Words>
  <Application>Microsoft Office PowerPoint</Application>
  <PresentationFormat>Широкоэкранный</PresentationFormat>
  <Paragraphs>270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Calibri</vt:lpstr>
      <vt:lpstr>Calibri Light</vt:lpstr>
      <vt:lpstr>Garamond</vt:lpstr>
      <vt:lpstr>Helvetica</vt:lpstr>
      <vt:lpstr>Times New Roman</vt:lpstr>
      <vt:lpstr>Trebuchet MS</vt:lpstr>
      <vt:lpstr>Wingdings</vt:lpstr>
      <vt:lpstr>Wingdings 2</vt:lpstr>
      <vt:lpstr>HDOfficeLightV0</vt:lpstr>
      <vt:lpstr>Ретро</vt:lpstr>
      <vt:lpstr>Математичне та програмне забезпечення системи  регіонального розподілення вакцин</vt:lpstr>
      <vt:lpstr>АКТУАЛЬНІСТЬ ТЕМИ</vt:lpstr>
      <vt:lpstr>МЕТА РОБОТИ, ОБ’ЄКТ ТА ПРЕДМЕТ ДОСЛІДЖЕННЯ</vt:lpstr>
      <vt:lpstr>ПОСТАНОВКА ЗАДАЧІ</vt:lpstr>
      <vt:lpstr>Модель без вакцинації</vt:lpstr>
      <vt:lpstr>Данні про популяцію по регіонам України</vt:lpstr>
      <vt:lpstr>Інтенсивність показників захворюваності на грип за першу половину 2016 року в перших чотирнадцяти регіонах України</vt:lpstr>
      <vt:lpstr>Вирівняний параметр передачі збудника для регіонів України</vt:lpstr>
      <vt:lpstr>Пропорційний алгоритм</vt:lpstr>
      <vt:lpstr>Алгоритм критичного періоду</vt:lpstr>
      <vt:lpstr>Критерій ефективності фармацевтичного забезпечення вакцинопрофілактики</vt:lpstr>
      <vt:lpstr>Прогностичний алгоритм</vt:lpstr>
      <vt:lpstr>Результати роботи алгоритмів</vt:lpstr>
      <vt:lpstr>ВИСНОВКИ</vt:lpstr>
      <vt:lpstr>НАУКОВА НОВИЗНА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ВИЗНАЧЕННЯ АНОМАЛЬНОЇ ПОВЕДІНКИ КОРИСТУВАЧІВ СОЦІАЛЬНИХ МЕРЕЖ</dc:title>
  <dc:creator>Користувач Windows</dc:creator>
  <cp:lastModifiedBy>nikita</cp:lastModifiedBy>
  <cp:revision>58</cp:revision>
  <dcterms:created xsi:type="dcterms:W3CDTF">2018-11-13T19:01:29Z</dcterms:created>
  <dcterms:modified xsi:type="dcterms:W3CDTF">2018-12-18T07:24:33Z</dcterms:modified>
</cp:coreProperties>
</file>