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20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1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00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8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6BB7BA-443D-422C-9CE9-9ED0682B1DF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9334-577F-4DDA-AD05-275123B8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15B3-3B2B-4A23-8696-B808DD3E2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22" y="317242"/>
            <a:ext cx="10982131" cy="5402424"/>
          </a:xfrm>
        </p:spPr>
        <p:txBody>
          <a:bodyPr/>
          <a:lstStyle/>
          <a:p>
            <a:pPr algn="ctr"/>
            <a:r>
              <a:rPr lang="uk-UA" sz="3200" b="1" dirty="0" err="1"/>
              <a:t>К.б.н</a:t>
            </a:r>
            <a:r>
              <a:rPr lang="uk-UA" sz="3200" b="1" dirty="0"/>
              <a:t>, доцент Соловйов С.О., </a:t>
            </a:r>
            <a:br>
              <a:rPr lang="uk-UA" sz="3200" b="1" dirty="0"/>
            </a:br>
            <a:r>
              <a:rPr lang="uk-UA" sz="3200" b="1" dirty="0"/>
              <a:t>студент </a:t>
            </a:r>
            <a:r>
              <a:rPr lang="uk-UA" sz="3200" b="1" dirty="0" err="1"/>
              <a:t>Алістратенко</a:t>
            </a:r>
            <a:r>
              <a:rPr lang="uk-UA" sz="3200" b="1" dirty="0"/>
              <a:t> М.О.</a:t>
            </a:r>
            <a:br>
              <a:rPr lang="en-US" sz="3200" b="1" dirty="0"/>
            </a:br>
            <a:br>
              <a:rPr lang="en-US" sz="3200" dirty="0"/>
            </a:br>
            <a:r>
              <a:rPr lang="uk-UA" sz="3200" b="1" dirty="0"/>
              <a:t>Національний технічний університет України </a:t>
            </a:r>
            <a:br>
              <a:rPr lang="uk-UA" sz="3200" b="1" dirty="0"/>
            </a:br>
            <a:r>
              <a:rPr lang="uk-UA" sz="3200" b="1" dirty="0"/>
              <a:t>«Київський політехнічний інститут імені Ігоря Сікорського»</a:t>
            </a:r>
            <a:br>
              <a:rPr lang="en-US" sz="3200" b="1" dirty="0"/>
            </a:br>
            <a:br>
              <a:rPr lang="en-US" sz="3200" dirty="0"/>
            </a:br>
            <a:r>
              <a:rPr lang="uk-UA" sz="3200" b="1" dirty="0">
                <a:solidFill>
                  <a:srgbClr val="FF0000"/>
                </a:solidFill>
              </a:rPr>
              <a:t>МАТЕМАТИЧНА МОДЕЛЬ РЕГІОНАЛЬНОГО </a:t>
            </a:r>
            <a:br>
              <a:rPr lang="uk-UA" sz="3200" b="1" dirty="0">
                <a:solidFill>
                  <a:srgbClr val="FF0000"/>
                </a:solidFill>
              </a:rPr>
            </a:br>
            <a:r>
              <a:rPr lang="uk-UA" sz="3200" b="1" dirty="0">
                <a:solidFill>
                  <a:srgbClr val="FF0000"/>
                </a:solidFill>
              </a:rPr>
              <a:t>РОЗПОДІЛУ ВАКЦИН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521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CBBA-57F9-4953-9214-16716699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2AAF-70D8-4FF8-8E3F-BC2C58E9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роботі вирішена задача оптимального фармацевтичного забезпечення вакцино-профілактики грипу під час сезонного підвищення захворюваності на грип в умовах обмежених ресурсів. </a:t>
            </a:r>
          </a:p>
          <a:p>
            <a:endParaRPr lang="uk-UA" dirty="0"/>
          </a:p>
          <a:p>
            <a:r>
              <a:rPr lang="uk-UA" dirty="0"/>
              <a:t>Продемонстровані результати показують, що зміна розподілу вакцин за стандартним пропорційним методом до адаптивної стратегії, яка враховує поточну епідемічну ситуацію в кожному регіоні, може зменшити рівень захворюваності на грип.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9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151C-691A-4018-8F06-DF0D2525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075" y="2654742"/>
            <a:ext cx="9692207" cy="1963912"/>
          </a:xfrm>
        </p:spPr>
        <p:txBody>
          <a:bodyPr/>
          <a:lstStyle/>
          <a:p>
            <a:r>
              <a:rPr lang="uk-UA" sz="7200" b="1" dirty="0"/>
              <a:t>Дякую за увагу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6072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5C55-667B-435D-A32A-673A7A83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 err="1"/>
              <a:t>Що</a:t>
            </a:r>
            <a:r>
              <a:rPr lang="ru-RU" sz="6600" dirty="0"/>
              <a:t> </a:t>
            </a:r>
            <a:r>
              <a:rPr lang="ru-RU" sz="6600" dirty="0" err="1"/>
              <a:t>таке</a:t>
            </a:r>
            <a:r>
              <a:rPr lang="ru-RU" sz="6600" dirty="0"/>
              <a:t> </a:t>
            </a:r>
            <a:r>
              <a:rPr lang="ru-RU" sz="6600" dirty="0" err="1"/>
              <a:t>вакцинація</a:t>
            </a:r>
            <a:r>
              <a:rPr lang="ru-RU" sz="6600" dirty="0"/>
              <a:t>?</a:t>
            </a:r>
            <a:endParaRPr lang="en-US" sz="6600" dirty="0"/>
          </a:p>
        </p:txBody>
      </p:sp>
      <p:pic>
        <p:nvPicPr>
          <p:cNvPr id="1028" name="Picture 4" descr="ÐÐ°ÑÑÐ¸Ð½ÐºÐ¸ Ð¿Ð¾ Ð·Ð°Ð¿ÑÐ¾ÑÑ Ð²Ð°ÐºÑÐ¸Ð½Ð°ÑÐ¸Ñ">
            <a:extLst>
              <a:ext uri="{FF2B5EF4-FFF2-40B4-BE49-F238E27FC236}">
                <a16:creationId xmlns:a16="http://schemas.microsoft.com/office/drawing/2014/main" id="{2D4034E0-0C16-4710-83A8-E6C227FF9D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23" y="1909063"/>
            <a:ext cx="6761231" cy="44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4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4173EA-D66A-4B46-AF95-732C7AED9A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22766" y="3928223"/>
                <a:ext cx="10375328" cy="2686585"/>
              </a:xfrm>
            </p:spPr>
            <p:txBody>
              <a:bodyPr/>
              <a:lstStyle/>
              <a:p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– кількість здорових осіб,</a:t>
                </a:r>
                <a:b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– кількість хворих осіб,</a:t>
                </a:r>
                <a:b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uk-UA" sz="2400" i="1"/>
                      <m:t>𝛽</m:t>
                    </m:r>
                  </m:oMath>
                </a14:m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деякий параметр, який вираховується з наявних даних по регіону</a:t>
                </a:r>
                <a:b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загальна кількість осіб в регіоні,</a:t>
                </a:r>
                <a:b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uk-UA" sz="2400" i="1"/>
                      <m:t>𝜇</m:t>
                    </m:r>
                  </m:oMath>
                </a14:m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швидкість, з якою особа зі стану I переходять в стан S; так як модель розглядається з проміжком часу в місяць, цей параметр буде дорівнювати 1 – за 1 місяць всі особи переходять зі стану I в стан S.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4173EA-D66A-4B46-AF95-732C7AED9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22766" y="3928223"/>
                <a:ext cx="10375328" cy="2686585"/>
              </a:xfrm>
              <a:blipFill>
                <a:blip r:embed="rId2"/>
                <a:stretch>
                  <a:fillRect l="-881" t="-1814" b="-3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F55896-CC46-4A67-98AF-AFA9ADFB7F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3113" y="1898008"/>
            <a:ext cx="8124825" cy="19335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B2FC80-D6A4-4AE7-8BF3-19506AD581E9}"/>
              </a:ext>
            </a:extLst>
          </p:cNvPr>
          <p:cNvSpPr txBox="1">
            <a:spLocks/>
          </p:cNvSpPr>
          <p:nvPr/>
        </p:nvSpPr>
        <p:spPr>
          <a:xfrm>
            <a:off x="923163" y="643812"/>
            <a:ext cx="9404723" cy="871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b="1" dirty="0"/>
              <a:t>Модель без вакцинації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7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CC518-DD02-4ABC-B4AD-6B9D001AB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188" y="77822"/>
                <a:ext cx="11634280" cy="66537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Система диференційних рівнянь системи розповсюдження грипу</a:t>
                </a:r>
                <a:endParaRPr lang="uk-U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𝑑𝑆</m:t>
                                  </m:r>
                                </m:num>
                                <m:den>
                                  <m:r>
                                    <a:rPr lang="uk-UA" i="1"/>
                                    <m:t>𝑑𝑡</m:t>
                                  </m:r>
                                </m:den>
                              </m:f>
                              <m:r>
                                <a:rPr lang="uk-UA" i="1"/>
                                <m:t>=−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𝛽</m:t>
                                  </m:r>
                                  <m:r>
                                    <a:rPr lang="uk-UA" i="1"/>
                                    <m:t>𝐼</m:t>
                                  </m:r>
                                </m:num>
                                <m:den>
                                  <m:r>
                                    <a:rPr lang="uk-UA" i="1"/>
                                    <m:t>𝑁</m:t>
                                  </m:r>
                                </m:den>
                              </m:f>
                              <m:r>
                                <a:rPr lang="uk-UA" i="1"/>
                                <m:t>𝑆</m:t>
                              </m:r>
                              <m:r>
                                <a:rPr lang="uk-UA" i="1"/>
                                <m:t>+</m:t>
                              </m:r>
                              <m:r>
                                <a:rPr lang="uk-UA" i="1"/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𝑑𝐼</m:t>
                                  </m:r>
                                </m:num>
                                <m:den>
                                  <m:r>
                                    <a:rPr lang="uk-UA" i="1"/>
                                    <m:t>𝑑𝑡</m:t>
                                  </m:r>
                                </m:den>
                              </m:f>
                              <m:r>
                                <a:rPr lang="uk-UA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𝛽</m:t>
                                  </m:r>
                                  <m:r>
                                    <a:rPr lang="uk-UA" i="1"/>
                                    <m:t>𝐼</m:t>
                                  </m:r>
                                </m:num>
                                <m:den>
                                  <m:r>
                                    <a:rPr lang="uk-UA" i="1"/>
                                    <m:t>𝑁</m:t>
                                  </m:r>
                                </m:den>
                              </m:f>
                              <m:r>
                                <a:rPr lang="uk-UA" i="1"/>
                                <m:t>𝑆</m:t>
                              </m:r>
                              <m:r>
                                <a:rPr lang="uk-UA" i="1"/>
                                <m:t>−</m:t>
                              </m:r>
                              <m:r>
                                <a:rPr lang="uk-UA" i="1"/>
                                <m:t>𝐼</m:t>
                              </m:r>
                              <m:r>
                                <a:rPr lang="uk-UA" i="1"/>
                                <m:t>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Система </a:t>
                </a:r>
                <a:r>
                  <a:rPr lang="uk-UA" dirty="0" err="1"/>
                  <a:t>різнецевих</a:t>
                </a:r>
                <a:r>
                  <a:rPr lang="uk-UA" dirty="0"/>
                  <a:t> рівнянь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𝑑𝑆</m:t>
                                  </m:r>
                                </m:num>
                                <m:den>
                                  <m:r>
                                    <a:rPr lang="uk-UA" i="1"/>
                                    <m:t>𝑑𝑡</m:t>
                                  </m:r>
                                </m:den>
                              </m:f>
                              <m:r>
                                <a:rPr lang="uk-UA" i="1"/>
                                <m:t>=−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𝛽</m:t>
                                  </m:r>
                                  <m:r>
                                    <a:rPr lang="uk-UA" i="1"/>
                                    <m:t>𝐼</m:t>
                                  </m:r>
                                </m:num>
                                <m:den>
                                  <m:r>
                                    <a:rPr lang="uk-UA" i="1"/>
                                    <m:t>𝑁</m:t>
                                  </m:r>
                                </m:den>
                              </m:f>
                              <m:r>
                                <a:rPr lang="uk-UA" i="1"/>
                                <m:t>𝑆</m:t>
                              </m:r>
                              <m:r>
                                <a:rPr lang="uk-UA" i="1"/>
                                <m:t>+</m:t>
                              </m:r>
                              <m:r>
                                <a:rPr lang="uk-UA" i="1"/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𝑑𝐼</m:t>
                                  </m:r>
                                </m:num>
                                <m:den>
                                  <m:r>
                                    <a:rPr lang="uk-UA" i="1"/>
                                    <m:t>𝑑𝑡</m:t>
                                  </m:r>
                                </m:den>
                              </m:f>
                              <m:r>
                                <a:rPr lang="uk-UA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𝛽</m:t>
                                  </m:r>
                                  <m:r>
                                    <a:rPr lang="uk-UA" i="1"/>
                                    <m:t>𝐼</m:t>
                                  </m:r>
                                </m:num>
                                <m:den>
                                  <m:r>
                                    <a:rPr lang="uk-UA" i="1"/>
                                    <m:t>𝑁</m:t>
                                  </m:r>
                                </m:den>
                              </m:f>
                              <m:r>
                                <a:rPr lang="uk-UA" i="1"/>
                                <m:t>𝑆</m:t>
                              </m:r>
                              <m:r>
                                <a:rPr lang="uk-UA" i="1"/>
                                <m:t>−</m:t>
                              </m:r>
                              <m:r>
                                <a:rPr lang="uk-UA" i="1"/>
                                <m:t>𝐼</m:t>
                              </m:r>
                              <m:r>
                                <a:rPr lang="uk-UA" i="1"/>
                                <m:t>     </m:t>
                              </m:r>
                            </m:e>
                          </m:eqArr>
                        </m:e>
                      </m:d>
                      <m:r>
                        <a:rPr lang="en-US" i="1"/>
                        <m:t>=&gt; 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  <m:r>
                                    <a:rPr lang="uk-UA" i="1"/>
                                    <m:t>+1</m:t>
                                  </m:r>
                                </m:sub>
                              </m:sSub>
                              <m:r>
                                <a:rPr lang="uk-UA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=−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uk-UA" i="1"/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+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𝐼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𝐼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  <m:r>
                                    <a:rPr lang="uk-UA" i="1"/>
                                    <m:t>+1</m:t>
                                  </m:r>
                                </m:sub>
                              </m:sSub>
                              <m:r>
                                <a:rPr lang="uk-UA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𝐼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uk-UA" i="1"/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𝐼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     </m:t>
                              </m:r>
                            </m:e>
                          </m:eqArr>
                        </m:e>
                      </m:d>
                      <m:r>
                        <a:rPr lang="en-US" i="1"/>
                        <m:t>=&gt;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  <m:r>
                                    <a:rPr lang="uk-UA" i="1"/>
                                    <m:t>+1</m:t>
                                  </m:r>
                                </m:sub>
                              </m:sSub>
                              <m:r>
                                <a:rPr lang="uk-UA" i="1"/>
                                <m:t>=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−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uk-UA" i="1"/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+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𝐼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𝐼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  <m:r>
                                    <a:rPr lang="uk-UA" i="1"/>
                                    <m:t>+1</m:t>
                                  </m:r>
                                </m:sub>
                              </m:sSub>
                              <m:r>
                                <a:rPr lang="uk-UA" i="1"/>
                                <m:t>=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uk-UA" i="1"/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    </m:t>
                              </m:r>
                            </m:e>
                          </m:eqArr>
                        </m:e>
                      </m:d>
                      <m:r>
                        <a:rPr lang="en-US" i="1"/>
                        <m:t>   </m:t>
                      </m:r>
                    </m:oMath>
                  </m:oMathPara>
                </a14:m>
                <a:endParaRPr lang="uk-UA" i="1" dirty="0"/>
              </a:p>
              <a:p>
                <a:pPr marL="0" indent="0">
                  <a:buNone/>
                </a:pPr>
                <a:endParaRPr lang="uk-U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uk-UA" dirty="0"/>
                  <a:t>Параметр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uk-U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uk-UA" i="1"/>
                            <m:t>𝐼</m:t>
                          </m:r>
                        </m:e>
                        <m:sub>
                          <m:r>
                            <a:rPr lang="uk-UA" i="1"/>
                            <m:t>𝑡</m:t>
                          </m:r>
                          <m:r>
                            <a:rPr lang="uk-UA" i="1"/>
                            <m:t>+1</m:t>
                          </m:r>
                        </m:sub>
                      </m:sSub>
                      <m:r>
                        <a:rPr lang="uk-UA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𝛽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uk-UA" i="1"/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uk-UA" i="1"/>
                            <m:t>𝑆</m:t>
                          </m:r>
                        </m:e>
                        <m:sub>
                          <m:r>
                            <a:rPr lang="uk-UA" i="1"/>
                            <m:t>𝑡</m:t>
                          </m:r>
                        </m:sub>
                      </m:sSub>
                      <m:r>
                        <a:rPr lang="uk-UA" i="1"/>
                        <m:t>=&gt;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  <m:r>
                                <a:rPr lang="uk-UA" i="1"/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𝑆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uk-UA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𝛽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uk-UA" i="1"/>
                            <m:t>𝑁</m:t>
                          </m:r>
                        </m:den>
                      </m:f>
                      <m:r>
                        <a:rPr lang="uk-UA" i="1"/>
                        <m:t>    =&gt;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  <m:r>
                                <a:rPr lang="uk-UA" i="1"/>
                                <m:t>+1</m:t>
                              </m:r>
                            </m:sub>
                          </m:sSub>
                          <m:r>
                            <a:rPr lang="uk-UA" i="1"/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𝑆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uk-UA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uk-UA" i="1"/>
                            <m:t>𝛽</m:t>
                          </m:r>
                        </m:e>
                        <m:sub>
                          <m:r>
                            <a:rPr lang="uk-UA" i="1"/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uk-UA" i="1"/>
                            <m:t>𝐼</m:t>
                          </m:r>
                        </m:e>
                        <m:sub>
                          <m:r>
                            <a:rPr lang="uk-UA" i="1"/>
                            <m:t>𝑡</m:t>
                          </m:r>
                        </m:sub>
                      </m:sSub>
                      <m:r>
                        <a:rPr lang="uk-UA" i="1"/>
                        <m:t> =&gt;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  <m:r>
                                <a:rPr lang="uk-UA" i="1"/>
                                <m:t>+1</m:t>
                              </m:r>
                            </m:sub>
                          </m:sSub>
                          <m:r>
                            <a:rPr lang="uk-UA" i="1"/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𝑆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uk-UA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uk-UA" i="1"/>
                            <m:t>𝛽</m:t>
                          </m:r>
                        </m:e>
                        <m:sub>
                          <m:r>
                            <a:rPr lang="uk-UA" i="1"/>
                            <m:t>𝑡</m:t>
                          </m:r>
                        </m:sub>
                      </m:sSub>
                      <m:r>
                        <a:rPr lang="uk-UA" i="1"/>
                        <m:t>    =&gt;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uk-UA" i="1"/>
                            <m:t>𝛽</m:t>
                          </m:r>
                        </m:e>
                        <m:sub>
                          <m:r>
                            <a:rPr lang="uk-UA" i="1"/>
                            <m:t>𝑡</m:t>
                          </m:r>
                        </m:sub>
                      </m:sSub>
                      <m:r>
                        <a:rPr lang="uk-UA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  <m:r>
                                <a:rPr lang="uk-UA" i="1"/>
                                <m:t>+1</m:t>
                              </m:r>
                            </m:sub>
                          </m:sSub>
                          <m:r>
                            <a:rPr lang="uk-UA" i="1"/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𝑆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uk-UA" i="1"/>
                        <m:t>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CC518-DD02-4ABC-B4AD-6B9D001AB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88" y="77822"/>
                <a:ext cx="11634280" cy="6653718"/>
              </a:xfrm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82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B2FC80-D6A4-4AE7-8BF3-19506AD581E9}"/>
              </a:ext>
            </a:extLst>
          </p:cNvPr>
          <p:cNvSpPr txBox="1">
            <a:spLocks/>
          </p:cNvSpPr>
          <p:nvPr/>
        </p:nvSpPr>
        <p:spPr>
          <a:xfrm>
            <a:off x="923163" y="643812"/>
            <a:ext cx="9404723" cy="871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b="1" dirty="0"/>
              <a:t>Модель з вакцинацією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ACC122-2DB3-4E44-B42D-D2F2A67B8E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244" y="2052638"/>
            <a:ext cx="79232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2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CC518-DD02-4ABC-B4AD-6B9D001AB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188" y="77822"/>
                <a:ext cx="11634280" cy="665371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Система диференційних рівнянь системи розповсюдження грипу</a:t>
                </a:r>
                <a:endParaRPr lang="uk-U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/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uk-UA" i="1"/>
                                        <m:t>𝑑𝑆</m:t>
                                      </m:r>
                                    </m:num>
                                    <m:den>
                                      <m:r>
                                        <a:rPr lang="uk-UA" i="1"/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uk-UA" i="1"/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uk-UA" i="1"/>
                                        <m:t>𝛽</m:t>
                                      </m:r>
                                      <m:r>
                                        <a:rPr lang="uk-UA" i="1"/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uk-UA" i="1"/>
                                        <m:t>𝑁</m:t>
                                      </m:r>
                                    </m:den>
                                  </m:f>
                                  <m:r>
                                    <a:rPr lang="uk-UA" i="1"/>
                                    <m:t>𝑆</m:t>
                                  </m:r>
                                  <m:r>
                                    <a:rPr lang="uk-UA" i="1"/>
                                    <m:t>+</m:t>
                                  </m:r>
                                  <m:r>
                                    <a:rPr lang="uk-UA" i="1"/>
                                    <m:t>𝐼</m:t>
                                  </m:r>
                                  <m:r>
                                    <a:rPr lang="uk-UA" i="1"/>
                                    <m:t>−</m:t>
                                  </m:r>
                                  <m:r>
                                    <a:rPr lang="uk-UA" i="1"/>
                                    <m:t>𝑣𝑆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uk-UA" i="1"/>
                                        <m:t>𝑑𝐼</m:t>
                                      </m:r>
                                    </m:num>
                                    <m:den>
                                      <m:r>
                                        <a:rPr lang="uk-UA" i="1"/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uk-UA" i="1"/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uk-UA" i="1"/>
                                        <m:t>𝛽</m:t>
                                      </m:r>
                                      <m:r>
                                        <a:rPr lang="uk-UA" i="1"/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uk-UA" i="1"/>
                                        <m:t>𝑁</m:t>
                                      </m:r>
                                    </m:den>
                                  </m:f>
                                  <m:r>
                                    <a:rPr lang="uk-UA" i="1"/>
                                    <m:t>𝑆</m:t>
                                  </m:r>
                                  <m:r>
                                    <a:rPr lang="uk-UA" i="1"/>
                                    <m:t>−</m:t>
                                  </m:r>
                                  <m:r>
                                    <a:rPr lang="uk-UA" i="1"/>
                                    <m:t>𝐼</m:t>
                                  </m:r>
                                  <m:r>
                                    <a:rPr lang="uk-UA" i="1"/>
                                    <m:t>                </m:t>
                                  </m:r>
                                </m:e>
                              </m:eqArr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𝑑𝑉</m:t>
                                  </m:r>
                                </m:num>
                                <m:den>
                                  <m:r>
                                    <a:rPr lang="uk-UA" i="1"/>
                                    <m:t>𝑑𝑡</m:t>
                                  </m:r>
                                </m:den>
                              </m:f>
                              <m:r>
                                <a:rPr lang="uk-UA" i="1"/>
                                <m:t>=</m:t>
                              </m:r>
                              <m:r>
                                <a:rPr lang="uk-UA" i="1"/>
                                <m:t>𝑣𝑆</m:t>
                              </m:r>
                              <m:r>
                                <a:rPr lang="uk-UA" i="1"/>
                                <m:t>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Система </a:t>
                </a:r>
                <a:r>
                  <a:rPr lang="uk-UA" dirty="0" err="1"/>
                  <a:t>різнецевих</a:t>
                </a:r>
                <a:r>
                  <a:rPr lang="uk-UA" dirty="0"/>
                  <a:t> рівнянь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/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uk-UA" i="1"/>
                                        <m:t>𝑑𝑆</m:t>
                                      </m:r>
                                    </m:num>
                                    <m:den>
                                      <m:r>
                                        <a:rPr lang="uk-UA" i="1"/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uk-UA" i="1"/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uk-UA" i="1"/>
                                        <m:t>𝛽</m:t>
                                      </m:r>
                                      <m:r>
                                        <a:rPr lang="uk-UA" i="1"/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uk-UA" i="1"/>
                                        <m:t>𝑁</m:t>
                                      </m:r>
                                    </m:den>
                                  </m:f>
                                  <m:r>
                                    <a:rPr lang="uk-UA" i="1"/>
                                    <m:t>𝑆</m:t>
                                  </m:r>
                                  <m:r>
                                    <a:rPr lang="uk-UA" i="1"/>
                                    <m:t>+</m:t>
                                  </m:r>
                                  <m:r>
                                    <a:rPr lang="uk-UA" i="1"/>
                                    <m:t>𝐼</m:t>
                                  </m:r>
                                  <m:r>
                                    <a:rPr lang="uk-UA" i="1"/>
                                    <m:t>−</m:t>
                                  </m:r>
                                  <m:r>
                                    <a:rPr lang="uk-UA" i="1"/>
                                    <m:t>𝑣𝑆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uk-UA" i="1"/>
                                        <m:t>𝑑𝐼</m:t>
                                      </m:r>
                                    </m:num>
                                    <m:den>
                                      <m:r>
                                        <a:rPr lang="uk-UA" i="1"/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uk-UA" i="1"/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uk-UA" i="1"/>
                                        <m:t>𝛽</m:t>
                                      </m:r>
                                      <m:r>
                                        <a:rPr lang="uk-UA" i="1"/>
                                        <m:t>𝐼</m:t>
                                      </m:r>
                                    </m:num>
                                    <m:den>
                                      <m:r>
                                        <a:rPr lang="uk-UA" i="1"/>
                                        <m:t>𝑁</m:t>
                                      </m:r>
                                    </m:den>
                                  </m:f>
                                  <m:r>
                                    <a:rPr lang="uk-UA" i="1"/>
                                    <m:t>𝑆</m:t>
                                  </m:r>
                                  <m:r>
                                    <a:rPr lang="uk-UA" i="1"/>
                                    <m:t>−</m:t>
                                  </m:r>
                                  <m:r>
                                    <a:rPr lang="uk-UA" i="1"/>
                                    <m:t>𝐼</m:t>
                                  </m:r>
                                  <m:r>
                                    <a:rPr lang="uk-UA" i="1"/>
                                    <m:t>                </m:t>
                                  </m:r>
                                </m:e>
                              </m:eqArr>
                            </m:e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uk-UA" i="1"/>
                                    <m:t>𝑑𝑉</m:t>
                                  </m:r>
                                </m:num>
                                <m:den>
                                  <m:r>
                                    <a:rPr lang="uk-UA" i="1"/>
                                    <m:t>𝑑𝑡</m:t>
                                  </m:r>
                                </m:den>
                              </m:f>
                              <m:r>
                                <a:rPr lang="uk-UA" i="1"/>
                                <m:t>=</m:t>
                              </m:r>
                              <m:r>
                                <a:rPr lang="uk-UA" i="1"/>
                                <m:t>𝑣𝑆</m:t>
                              </m:r>
                              <m:r>
                                <a:rPr lang="uk-UA" i="1"/>
                                <m:t>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i="1"/>
                        <m:t>=&gt;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/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  <m:r>
                                        <a:rPr lang="uk-UA" i="1"/>
                                        <m:t>+1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uk-UA" i="1"/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uk-UA" i="1"/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uk-UA" i="1"/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uk-UA" i="1"/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uk-UA" i="1"/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−</m:t>
                                  </m:r>
                                  <m:r>
                                    <a:rPr lang="uk-UA" i="1"/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  <m:r>
                                        <a:rPr lang="uk-UA" i="1"/>
                                        <m:t>+1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uk-UA" i="1"/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uk-UA" i="1"/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uk-UA" i="1"/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uk-UA" i="1"/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uk-UA" i="1"/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               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𝑉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  <m:r>
                                    <a:rPr lang="uk-UA" i="1"/>
                                    <m:t>+1</m:t>
                                  </m:r>
                                </m:sub>
                              </m:sSub>
                              <m:r>
                                <a:rPr lang="uk-UA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𝑉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=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𝑣𝑆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i="1"/>
                        <m:t>=&gt;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/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  <m:r>
                                        <a:rPr lang="uk-UA" i="1"/>
                                        <m:t>+1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uk-UA" i="1"/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uk-UA" i="1"/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uk-UA" i="1"/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uk-UA" i="1"/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uk-UA" i="1"/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−</m:t>
                                  </m:r>
                                  <m:r>
                                    <a:rPr lang="uk-UA" i="1"/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  <m:r>
                                        <a:rPr lang="uk-UA" i="1"/>
                                        <m:t>+1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uk-UA" i="1"/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uk-UA" i="1"/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uk-UA" i="1"/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uk-UA" i="1"/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uk-UA" i="1"/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uk-UA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                                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𝑉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  <m:r>
                                    <a:rPr lang="uk-UA" i="1"/>
                                    <m:t>+1</m:t>
                                  </m:r>
                                </m:sub>
                              </m:sSub>
                              <m:r>
                                <a:rPr lang="uk-UA" i="1"/>
                                <m:t>=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𝑉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+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𝑣𝑆</m:t>
                                  </m:r>
                                </m:e>
                                <m:sub>
                                  <m:r>
                                    <a:rPr lang="uk-UA" i="1"/>
                                    <m:t>𝑡</m:t>
                                  </m:r>
                                </m:sub>
                              </m:sSub>
                              <m:r>
                                <a:rPr lang="uk-UA" i="1"/>
                                <m:t>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i="1" dirty="0"/>
              </a:p>
              <a:p>
                <a:pPr marL="0" indent="0">
                  <a:buNone/>
                </a:pPr>
                <a:endParaRPr lang="uk-U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uk-UA" dirty="0"/>
                  <a:t>Параметр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uk-U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uk-UA" i="1"/>
                            <m:t>𝛽</m:t>
                          </m:r>
                        </m:e>
                        <m:sub>
                          <m:r>
                            <a:rPr lang="uk-UA" i="1"/>
                            <m:t>𝑡</m:t>
                          </m:r>
                        </m:sub>
                      </m:sSub>
                      <m:r>
                        <a:rPr lang="uk-UA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  <m:r>
                                <a:rPr lang="uk-UA" i="1"/>
                                <m:t>+1</m:t>
                              </m:r>
                            </m:sub>
                          </m:sSub>
                          <m:r>
                            <a:rPr lang="uk-UA" i="1"/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𝐼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uk-UA" i="1"/>
                                <m:t>𝑆</m:t>
                              </m:r>
                            </m:e>
                            <m:sub>
                              <m:r>
                                <a:rPr lang="uk-UA" i="1"/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uk-UA" i="1"/>
                        <m:t>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CC518-DD02-4ABC-B4AD-6B9D001AB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88" y="77822"/>
                <a:ext cx="11634280" cy="6653718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9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0F7-F82C-4383-A8FA-750012F2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126146"/>
            <a:ext cx="9546981" cy="5696155"/>
          </a:xfrm>
        </p:spPr>
        <p:txBody>
          <a:bodyPr/>
          <a:lstStyle/>
          <a:p>
            <a:r>
              <a:rPr lang="uk-UA" sz="4800" b="1" dirty="0"/>
              <a:t>Пропорційний алгоритм</a:t>
            </a:r>
            <a:br>
              <a:rPr lang="uk-UA" sz="3600" dirty="0"/>
            </a:br>
            <a:br>
              <a:rPr lang="uk-UA" sz="3600" dirty="0"/>
            </a:br>
            <a:r>
              <a:rPr lang="uk-UA" sz="3600" dirty="0"/>
              <a:t>Єдиний метод для визначення кількості вакцинації на регіон який використовується – пропорційний алгоритм. Його суть полягає в тому, що кількість виділених вакцин залежить лише від кількості осіб у регіоні. Весь  доступний запас вакцин в певний проміжок часу пропорційно ділиться між всіма регіонами.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61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AD96-D11C-4DD5-A352-F3A87EFA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Оптимізований алгоритм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6EF4-E3A9-497E-9175-C643A5A80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/>
                        <m:t>ГВ=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/>
                              </m:ctrlPr>
                            </m:naryPr>
                            <m:sub/>
                            <m:sup/>
                            <m:e>
                              <m:r>
                                <a:rPr lang="uk-UA" i="1"/>
                                <m:t>∆</m:t>
                              </m:r>
                              <m:r>
                                <a:rPr lang="uk-UA" i="1"/>
                                <m:t>𝐼</m:t>
                              </m:r>
                            </m:e>
                          </m:nary>
                        </m:num>
                        <m:den>
                          <m:r>
                            <a:rPr lang="uk-UA" i="1"/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uk-UA" dirty="0"/>
                  <a:t>де, </a:t>
                </a:r>
                <a14:m>
                  <m:oMath xmlns:m="http://schemas.openxmlformats.org/officeDocument/2006/math">
                    <m:r>
                      <a:rPr lang="uk-UA" i="1"/>
                      <m:t>∆</m:t>
                    </m:r>
                  </m:oMath>
                </a14:m>
                <a:r>
                  <a:rPr lang="en-US" dirty="0"/>
                  <a:t>I </a:t>
                </a:r>
                <a:r>
                  <a:rPr lang="uk-UA" dirty="0"/>
                  <a:t>– різниця між кількістю здорових людей в системі з та без вакцинації,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uk-UA" dirty="0"/>
                  <a:t> – кількість виділених вакцин.</a:t>
                </a:r>
                <a:endParaRPr lang="en-US" dirty="0"/>
              </a:p>
              <a:p>
                <a:pPr marL="0" indent="0">
                  <a:buNone/>
                </a:pPr>
                <a:r>
                  <a:rPr lang="uk-UA" dirty="0"/>
                  <a:t>Даний параметр дає змогу оцінити ефективність вакцинації в деякий час </a:t>
                </a:r>
                <a:r>
                  <a:rPr lang="en-US" dirty="0"/>
                  <a:t>t</a:t>
                </a:r>
                <a:r>
                  <a:rPr lang="uk-UA" dirty="0"/>
                  <a:t>. Алгоритм який буде використовувати даний підхід матиме змогу оцінювати ефективність тої чи іншої вакцинації у різних кількостях в один чи декілька проміжків часу.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6EF4-E3A9-497E-9175-C643A5A80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61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7CED-5807-4D6C-80D6-EAC35E95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3" y="151161"/>
            <a:ext cx="11250817" cy="2718499"/>
          </a:xfrm>
        </p:spPr>
        <p:txBody>
          <a:bodyPr/>
          <a:lstStyle/>
          <a:p>
            <a:r>
              <a:rPr lang="uk-UA" dirty="0"/>
              <a:t>Гранична вигода одного регіону при різних виділених кількостях вакцин  у різний проміжок часу.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21ECC-7CE0-416F-882C-2AFD029BDC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033" y="2383379"/>
            <a:ext cx="9882221" cy="43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225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Century Gothic</vt:lpstr>
      <vt:lpstr>Times New Roman</vt:lpstr>
      <vt:lpstr>Wingdings 3</vt:lpstr>
      <vt:lpstr>Ion</vt:lpstr>
      <vt:lpstr>К.б.н, доцент Соловйов С.О.,  студент Алістратенко М.О.  Національний технічний університет України  «Київський політехнічний інститут імені Ігоря Сікорського»  МАТЕМАТИЧНА МОДЕЛЬ РЕГІОНАЛЬНОГО  РОЗПОДІЛУ ВАКЦИН </vt:lpstr>
      <vt:lpstr>Що таке вакцинація?</vt:lpstr>
      <vt:lpstr>S – кількість здорових осіб, I – кількість хворих осіб, β – деякий параметр, який вираховується з наявних даних по регіону N – загальна кількість осіб в регіоні, μ – швидкість, з якою особа зі стану I переходять в стан S; так як модель розглядається з проміжком часу в місяць, цей параметр буде дорівнювати 1 – за 1 місяць всі особи переходять зі стану I в стан S. </vt:lpstr>
      <vt:lpstr>PowerPoint Presentation</vt:lpstr>
      <vt:lpstr>PowerPoint Presentation</vt:lpstr>
      <vt:lpstr>PowerPoint Presentation</vt:lpstr>
      <vt:lpstr>Пропорційний алгоритм  Єдиний метод для визначення кількості вакцинації на регіон який використовується – пропорційний алгоритм. Його суть полягає в тому, що кількість виділених вакцин залежить лише від кількості осіб у регіоні. Весь  доступний запас вакцин в певний проміжок часу пропорційно ділиться між всіма регіонами.  </vt:lpstr>
      <vt:lpstr>Оптимізований алгоритм</vt:lpstr>
      <vt:lpstr>Гранична вигода одного регіону при різних виділених кількостях вакцин  у різний проміжок часу.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К.б.н, доцент Соловйов С.О.,  студент Алістратенко М.О.  Національний технічний університет України  «Київський політехнічний інститут імені Ігоря Сікорського»  МАТЕМАТИЧНА МОДЕЛЬ РЕГІОНАЛЬНОГО  РОЗПОДІЛУ ВАКЦИН </dc:title>
  <dc:creator>Mykyta Alistratenko</dc:creator>
  <cp:lastModifiedBy>Mykyta Alistratenko</cp:lastModifiedBy>
  <cp:revision>9</cp:revision>
  <dcterms:created xsi:type="dcterms:W3CDTF">2018-11-14T14:31:45Z</dcterms:created>
  <dcterms:modified xsi:type="dcterms:W3CDTF">2018-11-14T15:45:29Z</dcterms:modified>
</cp:coreProperties>
</file>