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1" r:id="rId1"/>
    <p:sldMasterId id="2147483764" r:id="rId2"/>
  </p:sld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BC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2" d="100"/>
          <a:sy n="82" d="100"/>
        </p:scale>
        <p:origin x="72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39F40C-8A3C-4B33-AA7B-BD5E23B36BCE}"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11886B5A-D24D-45C3-9547-F35F902DE854}">
      <dgm:prSet phldrT="[Text]" custT="1"/>
      <dgm:spPr>
        <a:ln>
          <a:solidFill>
            <a:schemeClr val="tx1"/>
          </a:solidFill>
        </a:ln>
      </dgm:spPr>
      <dgm:t>
        <a:bodyPr/>
        <a:lstStyle/>
        <a:p>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Assembling components</a:t>
          </a:r>
        </a:p>
      </dgm:t>
    </dgm:pt>
    <dgm:pt modelId="{18131B90-4131-45AA-8700-B8C3C1112A88}" type="parTrans" cxnId="{DD4E56C5-569B-4BDD-8428-EF4289BB3779}">
      <dgm:prSet/>
      <dgm:spPr/>
      <dgm:t>
        <a:bodyPr/>
        <a:lstStyle/>
        <a:p>
          <a:endParaRPr lang="en-US"/>
        </a:p>
      </dgm:t>
    </dgm:pt>
    <dgm:pt modelId="{29435B27-81B5-4C23-ACD3-257449B66451}" type="sibTrans" cxnId="{DD4E56C5-569B-4BDD-8428-EF4289BB3779}">
      <dgm:prSet/>
      <dgm:spPr/>
      <dgm:t>
        <a:bodyPr/>
        <a:lstStyle/>
        <a:p>
          <a:endParaRPr lang="en-US"/>
        </a:p>
      </dgm:t>
    </dgm:pt>
    <dgm:pt modelId="{BF83A017-0DEA-45FD-A9CD-DC14559477CE}">
      <dgm:prSet phldrT="[Text]" custT="1"/>
      <dgm:spPr>
        <a:ln>
          <a:solidFill>
            <a:schemeClr val="tx1"/>
          </a:solidFill>
        </a:ln>
      </dgm:spPr>
      <dgm:t>
        <a:bodyPr/>
        <a:lstStyle/>
        <a:p>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Constructing the hardware part</a:t>
          </a:r>
        </a:p>
      </dgm:t>
    </dgm:pt>
    <dgm:pt modelId="{E2CED7C2-9CDC-46C6-AB33-F802D72105C1}" type="parTrans" cxnId="{4673B787-D44A-47AD-A3E3-FC3F9D882188}">
      <dgm:prSet/>
      <dgm:spPr/>
      <dgm:t>
        <a:bodyPr/>
        <a:lstStyle/>
        <a:p>
          <a:endParaRPr lang="en-US"/>
        </a:p>
      </dgm:t>
    </dgm:pt>
    <dgm:pt modelId="{89C214D9-A752-4B0B-AD10-96471F5FD46D}" type="sibTrans" cxnId="{4673B787-D44A-47AD-A3E3-FC3F9D882188}">
      <dgm:prSet/>
      <dgm:spPr/>
      <dgm:t>
        <a:bodyPr/>
        <a:lstStyle/>
        <a:p>
          <a:endParaRPr lang="en-US"/>
        </a:p>
      </dgm:t>
    </dgm:pt>
    <dgm:pt modelId="{9D38EF02-F820-4D15-9926-2E8E0B986752}">
      <dgm:prSet phldrT="[Text]" custT="1"/>
      <dgm:spPr>
        <a:ln>
          <a:solidFill>
            <a:schemeClr val="tx1"/>
          </a:solidFill>
        </a:ln>
      </dgm:spPr>
      <dgm:t>
        <a:bodyPr/>
        <a:lstStyle/>
        <a:p>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 the Verilog code on Quartus</a:t>
          </a:r>
        </a:p>
      </dgm:t>
    </dgm:pt>
    <dgm:pt modelId="{F0CF80D3-F292-47DC-BFEE-E1A1289606E1}" type="parTrans" cxnId="{D49FBD0F-0529-4912-8F0F-BFB7E1C26B4E}">
      <dgm:prSet/>
      <dgm:spPr/>
      <dgm:t>
        <a:bodyPr/>
        <a:lstStyle/>
        <a:p>
          <a:endParaRPr lang="en-US"/>
        </a:p>
      </dgm:t>
    </dgm:pt>
    <dgm:pt modelId="{8DD160F0-716D-4633-AC25-624678E6D4D8}" type="sibTrans" cxnId="{D49FBD0F-0529-4912-8F0F-BFB7E1C26B4E}">
      <dgm:prSet/>
      <dgm:spPr/>
      <dgm:t>
        <a:bodyPr/>
        <a:lstStyle/>
        <a:p>
          <a:endParaRPr lang="en-US"/>
        </a:p>
      </dgm:t>
    </dgm:pt>
    <dgm:pt modelId="{540FFB09-6F47-41B8-8DF6-4396AB0D9B34}">
      <dgm:prSet phldrT="[Text]" custT="1"/>
      <dgm:spPr>
        <a:ln>
          <a:solidFill>
            <a:schemeClr val="tx1"/>
          </a:solidFill>
        </a:ln>
      </dgm:spPr>
      <dgm:t>
        <a:bodyPr/>
        <a:lstStyle/>
        <a:p>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Uploading the code in the FPGA</a:t>
          </a:r>
        </a:p>
      </dgm:t>
    </dgm:pt>
    <dgm:pt modelId="{83D022E4-91E7-45AB-A26E-D4C018364F7E}" type="parTrans" cxnId="{7EAC87BE-6942-4AAE-B59E-2AABA22E6984}">
      <dgm:prSet/>
      <dgm:spPr/>
      <dgm:t>
        <a:bodyPr/>
        <a:lstStyle/>
        <a:p>
          <a:endParaRPr lang="en-US"/>
        </a:p>
      </dgm:t>
    </dgm:pt>
    <dgm:pt modelId="{16EE342E-D633-4866-A71E-F741D862A944}" type="sibTrans" cxnId="{7EAC87BE-6942-4AAE-B59E-2AABA22E6984}">
      <dgm:prSet/>
      <dgm:spPr/>
      <dgm:t>
        <a:bodyPr/>
        <a:lstStyle/>
        <a:p>
          <a:endParaRPr lang="en-US"/>
        </a:p>
      </dgm:t>
    </dgm:pt>
    <dgm:pt modelId="{115F9D1A-98B2-4827-A375-5B3AC400ECA6}">
      <dgm:prSet phldrT="[Text]" custT="1"/>
      <dgm:spPr>
        <a:ln>
          <a:solidFill>
            <a:schemeClr val="tx1"/>
          </a:solidFill>
        </a:ln>
      </dgm:spPr>
      <dgm:t>
        <a:bodyPr/>
        <a:lstStyle/>
        <a:p>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Observing the outcome with several attempts</a:t>
          </a:r>
        </a:p>
      </dgm:t>
    </dgm:pt>
    <dgm:pt modelId="{4C31BCC0-7213-4C28-8DEE-58B440F8BA0C}" type="parTrans" cxnId="{AF8BF042-48FB-4FF7-87C0-502F1378D7AD}">
      <dgm:prSet/>
      <dgm:spPr/>
      <dgm:t>
        <a:bodyPr/>
        <a:lstStyle/>
        <a:p>
          <a:endParaRPr lang="en-US"/>
        </a:p>
      </dgm:t>
    </dgm:pt>
    <dgm:pt modelId="{A606901C-8390-426A-8B7F-25B7FDF488D5}" type="sibTrans" cxnId="{AF8BF042-48FB-4FF7-87C0-502F1378D7AD}">
      <dgm:prSet/>
      <dgm:spPr/>
      <dgm:t>
        <a:bodyPr/>
        <a:lstStyle/>
        <a:p>
          <a:endParaRPr lang="en-US"/>
        </a:p>
      </dgm:t>
    </dgm:pt>
    <dgm:pt modelId="{0E2E06D5-129B-457E-A6A0-CB508259E626}" type="pres">
      <dgm:prSet presAssocID="{0239F40C-8A3C-4B33-AA7B-BD5E23B36BCE}" presName="Name0" presStyleCnt="0">
        <dgm:presLayoutVars>
          <dgm:dir/>
          <dgm:resizeHandles val="exact"/>
        </dgm:presLayoutVars>
      </dgm:prSet>
      <dgm:spPr/>
    </dgm:pt>
    <dgm:pt modelId="{81EF3584-A60E-4ED6-BA3A-24E071A9CFA2}" type="pres">
      <dgm:prSet presAssocID="{11886B5A-D24D-45C3-9547-F35F902DE854}" presName="composite" presStyleCnt="0"/>
      <dgm:spPr/>
    </dgm:pt>
    <dgm:pt modelId="{AE27E176-9306-4E07-ABF0-D0AEE42D65A8}" type="pres">
      <dgm:prSet presAssocID="{11886B5A-D24D-45C3-9547-F35F902DE854}" presName="bgChev" presStyleLbl="node1" presStyleIdx="0" presStyleCnt="5"/>
      <dgm:spPr>
        <a:solidFill>
          <a:schemeClr val="accent4">
            <a:lumMod val="40000"/>
            <a:lumOff val="60000"/>
            <a:alpha val="48000"/>
          </a:schemeClr>
        </a:solidFill>
      </dgm:spPr>
    </dgm:pt>
    <dgm:pt modelId="{FDAC1F07-F8A8-4D71-8D88-BC10B5E6EDDE}" type="pres">
      <dgm:prSet presAssocID="{11886B5A-D24D-45C3-9547-F35F902DE854}" presName="txNode" presStyleLbl="fgAcc1" presStyleIdx="0" presStyleCnt="5" custScaleX="116620" custScaleY="132043">
        <dgm:presLayoutVars>
          <dgm:bulletEnabled val="1"/>
        </dgm:presLayoutVars>
      </dgm:prSet>
      <dgm:spPr/>
    </dgm:pt>
    <dgm:pt modelId="{200D4704-659B-4E2A-90C0-D771E5888FB6}" type="pres">
      <dgm:prSet presAssocID="{29435B27-81B5-4C23-ACD3-257449B66451}" presName="compositeSpace" presStyleCnt="0"/>
      <dgm:spPr/>
    </dgm:pt>
    <dgm:pt modelId="{EA9DD14F-BA59-418B-89D2-AA3974C2FBAD}" type="pres">
      <dgm:prSet presAssocID="{BF83A017-0DEA-45FD-A9CD-DC14559477CE}" presName="composite" presStyleCnt="0"/>
      <dgm:spPr/>
    </dgm:pt>
    <dgm:pt modelId="{32E6BB43-2E14-4F83-9C45-A6BD0714D06F}" type="pres">
      <dgm:prSet presAssocID="{BF83A017-0DEA-45FD-A9CD-DC14559477CE}" presName="bgChev" presStyleLbl="node1" presStyleIdx="1" presStyleCnt="5"/>
      <dgm:spPr>
        <a:solidFill>
          <a:schemeClr val="accent4">
            <a:lumMod val="40000"/>
            <a:lumOff val="60000"/>
            <a:alpha val="48000"/>
          </a:schemeClr>
        </a:solidFill>
      </dgm:spPr>
    </dgm:pt>
    <dgm:pt modelId="{F8DA73C9-6B66-49AA-9134-468E0CE5212A}" type="pres">
      <dgm:prSet presAssocID="{BF83A017-0DEA-45FD-A9CD-DC14559477CE}" presName="txNode" presStyleLbl="fgAcc1" presStyleIdx="1" presStyleCnt="5" custScaleX="109699" custScaleY="133371">
        <dgm:presLayoutVars>
          <dgm:bulletEnabled val="1"/>
        </dgm:presLayoutVars>
      </dgm:prSet>
      <dgm:spPr/>
    </dgm:pt>
    <dgm:pt modelId="{557EACDB-ACAF-41D5-9C3C-73166EB5BFF3}" type="pres">
      <dgm:prSet presAssocID="{89C214D9-A752-4B0B-AD10-96471F5FD46D}" presName="compositeSpace" presStyleCnt="0"/>
      <dgm:spPr/>
    </dgm:pt>
    <dgm:pt modelId="{DC2C7259-8604-48D3-8CE5-9B2521CD838E}" type="pres">
      <dgm:prSet presAssocID="{9D38EF02-F820-4D15-9926-2E8E0B986752}" presName="composite" presStyleCnt="0"/>
      <dgm:spPr/>
    </dgm:pt>
    <dgm:pt modelId="{2704D54A-EB52-4327-8CDC-264397EA391F}" type="pres">
      <dgm:prSet presAssocID="{9D38EF02-F820-4D15-9926-2E8E0B986752}" presName="bgChev" presStyleLbl="node1" presStyleIdx="2" presStyleCnt="5"/>
      <dgm:spPr>
        <a:solidFill>
          <a:schemeClr val="accent4">
            <a:lumMod val="40000"/>
            <a:lumOff val="60000"/>
            <a:alpha val="48000"/>
          </a:schemeClr>
        </a:solidFill>
      </dgm:spPr>
    </dgm:pt>
    <dgm:pt modelId="{3CB9AB43-841D-434A-90FC-AF2B7E4E629F}" type="pres">
      <dgm:prSet presAssocID="{9D38EF02-F820-4D15-9926-2E8E0B986752}" presName="txNode" presStyleLbl="fgAcc1" presStyleIdx="2" presStyleCnt="5" custScaleX="118278" custScaleY="135285">
        <dgm:presLayoutVars>
          <dgm:bulletEnabled val="1"/>
        </dgm:presLayoutVars>
      </dgm:prSet>
      <dgm:spPr/>
    </dgm:pt>
    <dgm:pt modelId="{DD2E3B2A-5F12-482D-BE47-76790254A2F9}" type="pres">
      <dgm:prSet presAssocID="{8DD160F0-716D-4633-AC25-624678E6D4D8}" presName="compositeSpace" presStyleCnt="0"/>
      <dgm:spPr/>
    </dgm:pt>
    <dgm:pt modelId="{FBC3EFF6-7E0E-41DC-BE09-2A9EA4AFC114}" type="pres">
      <dgm:prSet presAssocID="{540FFB09-6F47-41B8-8DF6-4396AB0D9B34}" presName="composite" presStyleCnt="0"/>
      <dgm:spPr/>
    </dgm:pt>
    <dgm:pt modelId="{BDC5D424-6339-4C36-B677-72EBB1E38830}" type="pres">
      <dgm:prSet presAssocID="{540FFB09-6F47-41B8-8DF6-4396AB0D9B34}" presName="bgChev" presStyleLbl="node1" presStyleIdx="3" presStyleCnt="5"/>
      <dgm:spPr>
        <a:solidFill>
          <a:schemeClr val="accent4">
            <a:lumMod val="40000"/>
            <a:lumOff val="60000"/>
            <a:alpha val="48000"/>
          </a:schemeClr>
        </a:solidFill>
      </dgm:spPr>
    </dgm:pt>
    <dgm:pt modelId="{32982AA4-D69B-45FB-8369-6770AF98E895}" type="pres">
      <dgm:prSet presAssocID="{540FFB09-6F47-41B8-8DF6-4396AB0D9B34}" presName="txNode" presStyleLbl="fgAcc1" presStyleIdx="3" presStyleCnt="5" custScaleX="107971" custScaleY="128685">
        <dgm:presLayoutVars>
          <dgm:bulletEnabled val="1"/>
        </dgm:presLayoutVars>
      </dgm:prSet>
      <dgm:spPr/>
    </dgm:pt>
    <dgm:pt modelId="{13E81E28-248B-4DB2-8409-40F0AB432CF5}" type="pres">
      <dgm:prSet presAssocID="{16EE342E-D633-4866-A71E-F741D862A944}" presName="compositeSpace" presStyleCnt="0"/>
      <dgm:spPr/>
    </dgm:pt>
    <dgm:pt modelId="{E7D0D4D8-5693-49C8-9BAF-01CF6E62AF92}" type="pres">
      <dgm:prSet presAssocID="{115F9D1A-98B2-4827-A375-5B3AC400ECA6}" presName="composite" presStyleCnt="0"/>
      <dgm:spPr/>
    </dgm:pt>
    <dgm:pt modelId="{13ABC0CC-A763-4240-9DF1-9AD54CBA6611}" type="pres">
      <dgm:prSet presAssocID="{115F9D1A-98B2-4827-A375-5B3AC400ECA6}" presName="bgChev" presStyleLbl="node1" presStyleIdx="4" presStyleCnt="5"/>
      <dgm:spPr>
        <a:solidFill>
          <a:schemeClr val="accent4">
            <a:lumMod val="40000"/>
            <a:lumOff val="60000"/>
            <a:alpha val="48000"/>
          </a:schemeClr>
        </a:solidFill>
      </dgm:spPr>
    </dgm:pt>
    <dgm:pt modelId="{FF275AF0-3EFB-429E-83E9-1B74C2D1DC91}" type="pres">
      <dgm:prSet presAssocID="{115F9D1A-98B2-4827-A375-5B3AC400ECA6}" presName="txNode" presStyleLbl="fgAcc1" presStyleIdx="4" presStyleCnt="5" custScaleX="111103" custScaleY="134949">
        <dgm:presLayoutVars>
          <dgm:bulletEnabled val="1"/>
        </dgm:presLayoutVars>
      </dgm:prSet>
      <dgm:spPr/>
    </dgm:pt>
  </dgm:ptLst>
  <dgm:cxnLst>
    <dgm:cxn modelId="{14B71B01-2543-4FA5-8D26-AD254E43E1B3}" type="presOf" srcId="{9D38EF02-F820-4D15-9926-2E8E0B986752}" destId="{3CB9AB43-841D-434A-90FC-AF2B7E4E629F}" srcOrd="0" destOrd="0" presId="urn:microsoft.com/office/officeart/2005/8/layout/chevronAccent+Icon"/>
    <dgm:cxn modelId="{1D8E140C-E188-4073-9DF2-F35DBD419F08}" type="presOf" srcId="{115F9D1A-98B2-4827-A375-5B3AC400ECA6}" destId="{FF275AF0-3EFB-429E-83E9-1B74C2D1DC91}" srcOrd="0" destOrd="0" presId="urn:microsoft.com/office/officeart/2005/8/layout/chevronAccent+Icon"/>
    <dgm:cxn modelId="{D49FBD0F-0529-4912-8F0F-BFB7E1C26B4E}" srcId="{0239F40C-8A3C-4B33-AA7B-BD5E23B36BCE}" destId="{9D38EF02-F820-4D15-9926-2E8E0B986752}" srcOrd="2" destOrd="0" parTransId="{F0CF80D3-F292-47DC-BFEE-E1A1289606E1}" sibTransId="{8DD160F0-716D-4633-AC25-624678E6D4D8}"/>
    <dgm:cxn modelId="{74A72217-76BF-49D0-A638-22F60239BEED}" type="presOf" srcId="{540FFB09-6F47-41B8-8DF6-4396AB0D9B34}" destId="{32982AA4-D69B-45FB-8369-6770AF98E895}" srcOrd="0" destOrd="0" presId="urn:microsoft.com/office/officeart/2005/8/layout/chevronAccent+Icon"/>
    <dgm:cxn modelId="{AF8BF042-48FB-4FF7-87C0-502F1378D7AD}" srcId="{0239F40C-8A3C-4B33-AA7B-BD5E23B36BCE}" destId="{115F9D1A-98B2-4827-A375-5B3AC400ECA6}" srcOrd="4" destOrd="0" parTransId="{4C31BCC0-7213-4C28-8DEE-58B440F8BA0C}" sibTransId="{A606901C-8390-426A-8B7F-25B7FDF488D5}"/>
    <dgm:cxn modelId="{97349D58-6CC4-4520-BDE2-EDC77FAFBBC1}" type="presOf" srcId="{BF83A017-0DEA-45FD-A9CD-DC14559477CE}" destId="{F8DA73C9-6B66-49AA-9134-468E0CE5212A}" srcOrd="0" destOrd="0" presId="urn:microsoft.com/office/officeart/2005/8/layout/chevronAccent+Icon"/>
    <dgm:cxn modelId="{42CD367B-A5C2-4A63-AEBD-9067A0B008FB}" type="presOf" srcId="{11886B5A-D24D-45C3-9547-F35F902DE854}" destId="{FDAC1F07-F8A8-4D71-8D88-BC10B5E6EDDE}" srcOrd="0" destOrd="0" presId="urn:microsoft.com/office/officeart/2005/8/layout/chevronAccent+Icon"/>
    <dgm:cxn modelId="{4673B787-D44A-47AD-A3E3-FC3F9D882188}" srcId="{0239F40C-8A3C-4B33-AA7B-BD5E23B36BCE}" destId="{BF83A017-0DEA-45FD-A9CD-DC14559477CE}" srcOrd="1" destOrd="0" parTransId="{E2CED7C2-9CDC-46C6-AB33-F802D72105C1}" sibTransId="{89C214D9-A752-4B0B-AD10-96471F5FD46D}"/>
    <dgm:cxn modelId="{7EAC87BE-6942-4AAE-B59E-2AABA22E6984}" srcId="{0239F40C-8A3C-4B33-AA7B-BD5E23B36BCE}" destId="{540FFB09-6F47-41B8-8DF6-4396AB0D9B34}" srcOrd="3" destOrd="0" parTransId="{83D022E4-91E7-45AB-A26E-D4C018364F7E}" sibTransId="{16EE342E-D633-4866-A71E-F741D862A944}"/>
    <dgm:cxn modelId="{7D3585C0-80CC-4CFF-A3B4-4BC11367E778}" type="presOf" srcId="{0239F40C-8A3C-4B33-AA7B-BD5E23B36BCE}" destId="{0E2E06D5-129B-457E-A6A0-CB508259E626}" srcOrd="0" destOrd="0" presId="urn:microsoft.com/office/officeart/2005/8/layout/chevronAccent+Icon"/>
    <dgm:cxn modelId="{DD4E56C5-569B-4BDD-8428-EF4289BB3779}" srcId="{0239F40C-8A3C-4B33-AA7B-BD5E23B36BCE}" destId="{11886B5A-D24D-45C3-9547-F35F902DE854}" srcOrd="0" destOrd="0" parTransId="{18131B90-4131-45AA-8700-B8C3C1112A88}" sibTransId="{29435B27-81B5-4C23-ACD3-257449B66451}"/>
    <dgm:cxn modelId="{BDE09824-2FD3-4946-9502-22A30018CDD8}" type="presParOf" srcId="{0E2E06D5-129B-457E-A6A0-CB508259E626}" destId="{81EF3584-A60E-4ED6-BA3A-24E071A9CFA2}" srcOrd="0" destOrd="0" presId="urn:microsoft.com/office/officeart/2005/8/layout/chevronAccent+Icon"/>
    <dgm:cxn modelId="{F56C75FC-DC49-42FB-933C-721150D9298A}" type="presParOf" srcId="{81EF3584-A60E-4ED6-BA3A-24E071A9CFA2}" destId="{AE27E176-9306-4E07-ABF0-D0AEE42D65A8}" srcOrd="0" destOrd="0" presId="urn:microsoft.com/office/officeart/2005/8/layout/chevronAccent+Icon"/>
    <dgm:cxn modelId="{4A88CC51-80C0-40EF-8F33-25946BF05E6A}" type="presParOf" srcId="{81EF3584-A60E-4ED6-BA3A-24E071A9CFA2}" destId="{FDAC1F07-F8A8-4D71-8D88-BC10B5E6EDDE}" srcOrd="1" destOrd="0" presId="urn:microsoft.com/office/officeart/2005/8/layout/chevronAccent+Icon"/>
    <dgm:cxn modelId="{BBAF163C-2780-4941-AE39-1594090B38B4}" type="presParOf" srcId="{0E2E06D5-129B-457E-A6A0-CB508259E626}" destId="{200D4704-659B-4E2A-90C0-D771E5888FB6}" srcOrd="1" destOrd="0" presId="urn:microsoft.com/office/officeart/2005/8/layout/chevronAccent+Icon"/>
    <dgm:cxn modelId="{A93602E1-8FE0-458E-ADE5-6F08AA45CFC2}" type="presParOf" srcId="{0E2E06D5-129B-457E-A6A0-CB508259E626}" destId="{EA9DD14F-BA59-418B-89D2-AA3974C2FBAD}" srcOrd="2" destOrd="0" presId="urn:microsoft.com/office/officeart/2005/8/layout/chevronAccent+Icon"/>
    <dgm:cxn modelId="{4BB450BF-5DF2-47BA-B76E-818BC6A468EC}" type="presParOf" srcId="{EA9DD14F-BA59-418B-89D2-AA3974C2FBAD}" destId="{32E6BB43-2E14-4F83-9C45-A6BD0714D06F}" srcOrd="0" destOrd="0" presId="urn:microsoft.com/office/officeart/2005/8/layout/chevronAccent+Icon"/>
    <dgm:cxn modelId="{C0286CD0-CC8E-411E-9101-C58D4E2E2F39}" type="presParOf" srcId="{EA9DD14F-BA59-418B-89D2-AA3974C2FBAD}" destId="{F8DA73C9-6B66-49AA-9134-468E0CE5212A}" srcOrd="1" destOrd="0" presId="urn:microsoft.com/office/officeart/2005/8/layout/chevronAccent+Icon"/>
    <dgm:cxn modelId="{E0F7D21D-84D7-4210-9109-FF734508F311}" type="presParOf" srcId="{0E2E06D5-129B-457E-A6A0-CB508259E626}" destId="{557EACDB-ACAF-41D5-9C3C-73166EB5BFF3}" srcOrd="3" destOrd="0" presId="urn:microsoft.com/office/officeart/2005/8/layout/chevronAccent+Icon"/>
    <dgm:cxn modelId="{C82DFFD3-D27E-4561-A8F9-86B8C2637644}" type="presParOf" srcId="{0E2E06D5-129B-457E-A6A0-CB508259E626}" destId="{DC2C7259-8604-48D3-8CE5-9B2521CD838E}" srcOrd="4" destOrd="0" presId="urn:microsoft.com/office/officeart/2005/8/layout/chevronAccent+Icon"/>
    <dgm:cxn modelId="{BC813505-FBA7-4254-9470-6FA09E69A57E}" type="presParOf" srcId="{DC2C7259-8604-48D3-8CE5-9B2521CD838E}" destId="{2704D54A-EB52-4327-8CDC-264397EA391F}" srcOrd="0" destOrd="0" presId="urn:microsoft.com/office/officeart/2005/8/layout/chevronAccent+Icon"/>
    <dgm:cxn modelId="{911C82BB-2609-4539-8C60-D565B2BC8D9E}" type="presParOf" srcId="{DC2C7259-8604-48D3-8CE5-9B2521CD838E}" destId="{3CB9AB43-841D-434A-90FC-AF2B7E4E629F}" srcOrd="1" destOrd="0" presId="urn:microsoft.com/office/officeart/2005/8/layout/chevronAccent+Icon"/>
    <dgm:cxn modelId="{43B7DA75-A546-4C3B-811A-33D524750859}" type="presParOf" srcId="{0E2E06D5-129B-457E-A6A0-CB508259E626}" destId="{DD2E3B2A-5F12-482D-BE47-76790254A2F9}" srcOrd="5" destOrd="0" presId="urn:microsoft.com/office/officeart/2005/8/layout/chevronAccent+Icon"/>
    <dgm:cxn modelId="{27C33C68-A875-4128-8014-53DA7A046A75}" type="presParOf" srcId="{0E2E06D5-129B-457E-A6A0-CB508259E626}" destId="{FBC3EFF6-7E0E-41DC-BE09-2A9EA4AFC114}" srcOrd="6" destOrd="0" presId="urn:microsoft.com/office/officeart/2005/8/layout/chevronAccent+Icon"/>
    <dgm:cxn modelId="{DC6012E9-2828-456B-85B3-5730CC9C0700}" type="presParOf" srcId="{FBC3EFF6-7E0E-41DC-BE09-2A9EA4AFC114}" destId="{BDC5D424-6339-4C36-B677-72EBB1E38830}" srcOrd="0" destOrd="0" presId="urn:microsoft.com/office/officeart/2005/8/layout/chevronAccent+Icon"/>
    <dgm:cxn modelId="{77C50D11-B73C-4ACF-9408-C8671BBF3E23}" type="presParOf" srcId="{FBC3EFF6-7E0E-41DC-BE09-2A9EA4AFC114}" destId="{32982AA4-D69B-45FB-8369-6770AF98E895}" srcOrd="1" destOrd="0" presId="urn:microsoft.com/office/officeart/2005/8/layout/chevronAccent+Icon"/>
    <dgm:cxn modelId="{8AA8988D-A5B2-4EC4-9790-BA132174CCD1}" type="presParOf" srcId="{0E2E06D5-129B-457E-A6A0-CB508259E626}" destId="{13E81E28-248B-4DB2-8409-40F0AB432CF5}" srcOrd="7" destOrd="0" presId="urn:microsoft.com/office/officeart/2005/8/layout/chevronAccent+Icon"/>
    <dgm:cxn modelId="{6A7BE9FE-EB17-4171-A2FA-689E9C1149C2}" type="presParOf" srcId="{0E2E06D5-129B-457E-A6A0-CB508259E626}" destId="{E7D0D4D8-5693-49C8-9BAF-01CF6E62AF92}" srcOrd="8" destOrd="0" presId="urn:microsoft.com/office/officeart/2005/8/layout/chevronAccent+Icon"/>
    <dgm:cxn modelId="{E3328D68-D9E4-454C-8AE3-3C8C81CFC562}" type="presParOf" srcId="{E7D0D4D8-5693-49C8-9BAF-01CF6E62AF92}" destId="{13ABC0CC-A763-4240-9DF1-9AD54CBA6611}" srcOrd="0" destOrd="0" presId="urn:microsoft.com/office/officeart/2005/8/layout/chevronAccent+Icon"/>
    <dgm:cxn modelId="{155ECB4C-90D8-4781-B699-2CC79D736E36}" type="presParOf" srcId="{E7D0D4D8-5693-49C8-9BAF-01CF6E62AF92}" destId="{FF275AF0-3EFB-429E-83E9-1B74C2D1DC91}" srcOrd="1" destOrd="0" presId="urn:microsoft.com/office/officeart/2005/8/layout/chevronAccent+Ic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27E176-9306-4E07-ABF0-D0AEE42D65A8}">
      <dsp:nvSpPr>
        <dsp:cNvPr id="0" name=""/>
        <dsp:cNvSpPr/>
      </dsp:nvSpPr>
      <dsp:spPr>
        <a:xfrm>
          <a:off x="330" y="1439544"/>
          <a:ext cx="1990124" cy="768187"/>
        </a:xfrm>
        <a:prstGeom prst="chevron">
          <a:avLst>
            <a:gd name="adj" fmla="val 40000"/>
          </a:avLst>
        </a:prstGeom>
        <a:solidFill>
          <a:schemeClr val="accent4">
            <a:lumMod val="40000"/>
            <a:lumOff val="60000"/>
            <a:alpha val="4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DAC1F07-F8A8-4D71-8D88-BC10B5E6EDDE}">
      <dsp:nvSpPr>
        <dsp:cNvPr id="0" name=""/>
        <dsp:cNvSpPr/>
      </dsp:nvSpPr>
      <dsp:spPr>
        <a:xfrm>
          <a:off x="391376" y="1508516"/>
          <a:ext cx="1959856" cy="1014338"/>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Assembling components</a:t>
          </a:r>
        </a:p>
      </dsp:txBody>
      <dsp:txXfrm>
        <a:off x="421085" y="1538225"/>
        <a:ext cx="1900438" cy="954920"/>
      </dsp:txXfrm>
    </dsp:sp>
    <dsp:sp modelId="{32E6BB43-2E14-4F83-9C45-A6BD0714D06F}">
      <dsp:nvSpPr>
        <dsp:cNvPr id="0" name=""/>
        <dsp:cNvSpPr/>
      </dsp:nvSpPr>
      <dsp:spPr>
        <a:xfrm>
          <a:off x="2413147" y="1436994"/>
          <a:ext cx="1990124" cy="768187"/>
        </a:xfrm>
        <a:prstGeom prst="chevron">
          <a:avLst>
            <a:gd name="adj" fmla="val 40000"/>
          </a:avLst>
        </a:prstGeom>
        <a:solidFill>
          <a:schemeClr val="accent4">
            <a:lumMod val="40000"/>
            <a:lumOff val="60000"/>
            <a:alpha val="4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DA73C9-6B66-49AA-9134-468E0CE5212A}">
      <dsp:nvSpPr>
        <dsp:cNvPr id="0" name=""/>
        <dsp:cNvSpPr/>
      </dsp:nvSpPr>
      <dsp:spPr>
        <a:xfrm>
          <a:off x="2862349" y="1500865"/>
          <a:ext cx="1843545" cy="1024539"/>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Constructing the hardware part</a:t>
          </a:r>
        </a:p>
      </dsp:txBody>
      <dsp:txXfrm>
        <a:off x="2892357" y="1530873"/>
        <a:ext cx="1783529" cy="964523"/>
      </dsp:txXfrm>
    </dsp:sp>
    <dsp:sp modelId="{2704D54A-EB52-4327-8CDC-264397EA391F}">
      <dsp:nvSpPr>
        <dsp:cNvPr id="0" name=""/>
        <dsp:cNvSpPr/>
      </dsp:nvSpPr>
      <dsp:spPr>
        <a:xfrm>
          <a:off x="4767809" y="1433318"/>
          <a:ext cx="1990124" cy="768187"/>
        </a:xfrm>
        <a:prstGeom prst="chevron">
          <a:avLst>
            <a:gd name="adj" fmla="val 40000"/>
          </a:avLst>
        </a:prstGeom>
        <a:solidFill>
          <a:schemeClr val="accent4">
            <a:lumMod val="40000"/>
            <a:lumOff val="60000"/>
            <a:alpha val="4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CB9AB43-841D-434A-90FC-AF2B7E4E629F}">
      <dsp:nvSpPr>
        <dsp:cNvPr id="0" name=""/>
        <dsp:cNvSpPr/>
      </dsp:nvSpPr>
      <dsp:spPr>
        <a:xfrm>
          <a:off x="5144924" y="1489838"/>
          <a:ext cx="1987719" cy="1039242"/>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Creating the Verilog code on Quartus</a:t>
          </a:r>
        </a:p>
      </dsp:txBody>
      <dsp:txXfrm>
        <a:off x="5175362" y="1520276"/>
        <a:ext cx="1926843" cy="978366"/>
      </dsp:txXfrm>
    </dsp:sp>
    <dsp:sp modelId="{BDC5D424-6339-4C36-B677-72EBB1E38830}">
      <dsp:nvSpPr>
        <dsp:cNvPr id="0" name=""/>
        <dsp:cNvSpPr/>
      </dsp:nvSpPr>
      <dsp:spPr>
        <a:xfrm>
          <a:off x="7194559" y="1445993"/>
          <a:ext cx="1990124" cy="768187"/>
        </a:xfrm>
        <a:prstGeom prst="chevron">
          <a:avLst>
            <a:gd name="adj" fmla="val 40000"/>
          </a:avLst>
        </a:prstGeom>
        <a:solidFill>
          <a:schemeClr val="accent4">
            <a:lumMod val="40000"/>
            <a:lumOff val="60000"/>
            <a:alpha val="4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2982AA4-D69B-45FB-8369-6770AF98E895}">
      <dsp:nvSpPr>
        <dsp:cNvPr id="0" name=""/>
        <dsp:cNvSpPr/>
      </dsp:nvSpPr>
      <dsp:spPr>
        <a:xfrm>
          <a:off x="7658280" y="1527863"/>
          <a:ext cx="1814505" cy="988542"/>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Uploading the code in the FPGA</a:t>
          </a:r>
        </a:p>
      </dsp:txBody>
      <dsp:txXfrm>
        <a:off x="7687233" y="1556816"/>
        <a:ext cx="1756599" cy="930636"/>
      </dsp:txXfrm>
    </dsp:sp>
    <dsp:sp modelId="{13ABC0CC-A763-4240-9DF1-9AD54CBA6611}">
      <dsp:nvSpPr>
        <dsp:cNvPr id="0" name=""/>
        <dsp:cNvSpPr/>
      </dsp:nvSpPr>
      <dsp:spPr>
        <a:xfrm>
          <a:off x="9534701" y="1433964"/>
          <a:ext cx="1990124" cy="768187"/>
        </a:xfrm>
        <a:prstGeom prst="chevron">
          <a:avLst>
            <a:gd name="adj" fmla="val 40000"/>
          </a:avLst>
        </a:prstGeom>
        <a:solidFill>
          <a:schemeClr val="accent4">
            <a:lumMod val="40000"/>
            <a:lumOff val="60000"/>
            <a:alpha val="4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275AF0-3EFB-429E-83E9-1B74C2D1DC91}">
      <dsp:nvSpPr>
        <dsp:cNvPr id="0" name=""/>
        <dsp:cNvSpPr/>
      </dsp:nvSpPr>
      <dsp:spPr>
        <a:xfrm>
          <a:off x="9972105" y="1491774"/>
          <a:ext cx="1867140" cy="1036661"/>
        </a:xfrm>
        <a:prstGeom prst="roundRect">
          <a:avLst>
            <a:gd name="adj" fmla="val 10000"/>
          </a:avLst>
        </a:prstGeom>
        <a:solidFill>
          <a:schemeClr val="lt1">
            <a:alpha val="90000"/>
            <a:hueOff val="0"/>
            <a:satOff val="0"/>
            <a:lumOff val="0"/>
            <a:alphaOff val="0"/>
          </a:schemeClr>
        </a:solidFill>
        <a:ln w="12700" cap="flat" cmpd="sng" algn="ctr">
          <a:solidFill>
            <a:schemeClr val="tx1"/>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Observing the outcome with several attempts</a:t>
          </a:r>
        </a:p>
      </dsp:txBody>
      <dsp:txXfrm>
        <a:off x="10002468" y="1522137"/>
        <a:ext cx="1806414" cy="975935"/>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76278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9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46771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10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72793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1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32583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2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945265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470581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18952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98183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071133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428217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823854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391435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3109370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2942327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282258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7/16/2023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5696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64386-4825-6A51-D6E0-5D1AD5943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CAF24A-5943-70D8-8B21-68ED68F390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26C24A-BF99-C8DD-1E71-35C707760342}"/>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5" name="Footer Placeholder 4">
            <a:extLst>
              <a:ext uri="{FF2B5EF4-FFF2-40B4-BE49-F238E27FC236}">
                <a16:creationId xmlns:a16="http://schemas.microsoft.com/office/drawing/2014/main" id="{CFCF49DF-4A46-AF7C-BCB9-20B5D7956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9208B-B69B-6A08-D607-3E08ED73EA83}"/>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12179653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C7303-5718-3CBC-59D1-218431BC1A2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5B2221-28C5-FA92-EC2A-6856155693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A25AB8-0467-3AD5-A752-CE59A6AABB3B}"/>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5" name="Footer Placeholder 4">
            <a:extLst>
              <a:ext uri="{FF2B5EF4-FFF2-40B4-BE49-F238E27FC236}">
                <a16:creationId xmlns:a16="http://schemas.microsoft.com/office/drawing/2014/main" id="{6DD4A0CB-07C9-5CCA-F02E-31E9ACEDD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E84330-8073-BE7A-5DD9-6DD3FA785FC2}"/>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15204296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6157D-1E4C-C6BB-F510-7193C54168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F24EA5-912F-DC54-9EB0-E22A577CA4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A216F-3C03-C3BC-4C18-6FC9DB4D4D32}"/>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5" name="Footer Placeholder 4">
            <a:extLst>
              <a:ext uri="{FF2B5EF4-FFF2-40B4-BE49-F238E27FC236}">
                <a16:creationId xmlns:a16="http://schemas.microsoft.com/office/drawing/2014/main" id="{6D095F66-CF95-A664-3B02-5178BDC42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51795-D208-68CC-BAF0-A82C36D3F589}"/>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4307642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36CDE-0B15-595C-25BD-0850E1A9DB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E4E28E-ACA1-5523-308D-868FF47A0F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9FD410-6C91-B141-FC0C-21C0C7F4B7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80AE92-EAEC-990F-CD78-74B0D2781B0A}"/>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6" name="Footer Placeholder 5">
            <a:extLst>
              <a:ext uri="{FF2B5EF4-FFF2-40B4-BE49-F238E27FC236}">
                <a16:creationId xmlns:a16="http://schemas.microsoft.com/office/drawing/2014/main" id="{F225779F-094D-F0F7-6177-C6F80C47ED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D508DC-6F77-35AC-69AB-8C98C1B16E65}"/>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8624479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5633-43DC-89E9-BABC-2E9C4211F5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C27086-0FCD-4FCD-BB8D-EE67A4D58F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1488B5-2A52-39CD-3897-2C3E2236A4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EADDFD-8705-966E-0F95-94679EE64B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4822B-6E34-0B81-F6F5-ABDD921A81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C768FF-AA21-C8C7-0EB4-444A176C0245}"/>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8" name="Footer Placeholder 7">
            <a:extLst>
              <a:ext uri="{FF2B5EF4-FFF2-40B4-BE49-F238E27FC236}">
                <a16:creationId xmlns:a16="http://schemas.microsoft.com/office/drawing/2014/main" id="{CE38D088-CAA9-9579-B622-EAE3490DE29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E81E1E5-9F3B-669E-CC47-152EED63D1EF}"/>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353705585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7238-A872-4B02-9D33-9520BD0D48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CEDEE0-A06F-C219-2221-71D11421FA5B}"/>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4" name="Footer Placeholder 3">
            <a:extLst>
              <a:ext uri="{FF2B5EF4-FFF2-40B4-BE49-F238E27FC236}">
                <a16:creationId xmlns:a16="http://schemas.microsoft.com/office/drawing/2014/main" id="{76B82114-3919-4CAF-14BF-544E5F5845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ACA0C0-737F-2124-FD29-B787F4262E83}"/>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45066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19638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9B1965-4F54-5420-2BC6-90591F42B351}"/>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3" name="Footer Placeholder 2">
            <a:extLst>
              <a:ext uri="{FF2B5EF4-FFF2-40B4-BE49-F238E27FC236}">
                <a16:creationId xmlns:a16="http://schemas.microsoft.com/office/drawing/2014/main" id="{ACC6B85F-FEE4-D498-A788-80DE6963B5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A2DA989-893C-3BDD-44A9-4B648405BCD3}"/>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14715396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152F9-9CD1-8E8C-B0DA-CB175EAA09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469D6F-8135-32B9-1E7A-D6B508F770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33E0C6-C65F-2455-396B-B27D9BE77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B19DAC-27EF-FFEA-B009-7BDC09C5F3A4}"/>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6" name="Footer Placeholder 5">
            <a:extLst>
              <a:ext uri="{FF2B5EF4-FFF2-40B4-BE49-F238E27FC236}">
                <a16:creationId xmlns:a16="http://schemas.microsoft.com/office/drawing/2014/main" id="{A86E0A56-A21F-141A-D989-3529022D14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84F2B-8327-7FE5-0425-001C74E23BB6}"/>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326116391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1987F-F8E4-68E4-D88E-4C56243AB1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F01840-E7EE-B6FE-BFAA-8BB0926D44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109EE8-F834-86D9-54FF-0AB34A792F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EEA440-3786-562E-9DFD-14F76D804CB2}"/>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6" name="Footer Placeholder 5">
            <a:extLst>
              <a:ext uri="{FF2B5EF4-FFF2-40B4-BE49-F238E27FC236}">
                <a16:creationId xmlns:a16="http://schemas.microsoft.com/office/drawing/2014/main" id="{A2C07FB1-CE90-BAB4-B518-F0896219F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E9E2E6-FD7B-56E5-89DB-6AD85E0B103C}"/>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9169871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4CA1C-55A8-B5E5-3797-39E87BBA08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6E530E-88B7-CB0A-A5DF-DD8A62D99C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E7A0DF-0B22-DC54-A362-F1E3E6F8411A}"/>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5" name="Footer Placeholder 4">
            <a:extLst>
              <a:ext uri="{FF2B5EF4-FFF2-40B4-BE49-F238E27FC236}">
                <a16:creationId xmlns:a16="http://schemas.microsoft.com/office/drawing/2014/main" id="{5FB05754-5D50-0AF8-54D8-748E89839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FF8C45-30FB-5E58-907F-6EDBCC255DB5}"/>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21160590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CFFE7A-DFAA-7D27-CC5E-53980488F0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503C6AE-8F96-39B6-F360-DA21A141FE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31BFDB-857B-2545-39D0-63100816644E}"/>
              </a:ext>
            </a:extLst>
          </p:cNvPr>
          <p:cNvSpPr>
            <a:spLocks noGrp="1"/>
          </p:cNvSpPr>
          <p:nvPr>
            <p:ph type="dt" sz="half" idx="10"/>
          </p:nvPr>
        </p:nvSpPr>
        <p:spPr/>
        <p:txBody>
          <a:bodyPr/>
          <a:lstStyle/>
          <a:p>
            <a:fld id="{A3931348-5FE9-4855-BAD2-7C6221021D19}" type="datetimeFigureOut">
              <a:rPr lang="en-US" smtClean="0"/>
              <a:t>7/16/2023</a:t>
            </a:fld>
            <a:endParaRPr lang="en-US"/>
          </a:p>
        </p:txBody>
      </p:sp>
      <p:sp>
        <p:nvSpPr>
          <p:cNvPr id="5" name="Footer Placeholder 4">
            <a:extLst>
              <a:ext uri="{FF2B5EF4-FFF2-40B4-BE49-F238E27FC236}">
                <a16:creationId xmlns:a16="http://schemas.microsoft.com/office/drawing/2014/main" id="{A4869806-3663-11A1-6C18-1B9D2682B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D5210C-CEF7-B0FB-63BA-8D5B75644D60}"/>
              </a:ext>
            </a:extLst>
          </p:cNvPr>
          <p:cNvSpPr>
            <a:spLocks noGrp="1"/>
          </p:cNvSpPr>
          <p:nvPr>
            <p:ph type="sldNum" sz="quarter" idx="12"/>
          </p:nvPr>
        </p:nvSpPr>
        <p:spPr/>
        <p:txBody>
          <a:bodyPr/>
          <a:lstStyle/>
          <a:p>
            <a:fld id="{3EC4066E-3270-4829-B449-C8558852C0B4}" type="slidenum">
              <a:rPr lang="en-US" smtClean="0"/>
              <a:t>‹#›</a:t>
            </a:fld>
            <a:endParaRPr lang="en-US"/>
          </a:p>
        </p:txBody>
      </p:sp>
    </p:spTree>
    <p:extLst>
      <p:ext uri="{BB962C8B-B14F-4D97-AF65-F5344CB8AC3E}">
        <p14:creationId xmlns:p14="http://schemas.microsoft.com/office/powerpoint/2010/main" val="1498824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3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2708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4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6274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5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4021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6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3427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7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5699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8_Title Slide">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664084"/>
            <a:ext cx="11523204" cy="507490"/>
          </a:xfrm>
          <a:prstGeom prst="rect">
            <a:avLst/>
          </a:prstGeom>
          <a:solidFill>
            <a:schemeClr val="bg1">
              <a:alpha val="44000"/>
            </a:schemeClr>
          </a:solidFill>
          <a:ln w="12700">
            <a:solidFill>
              <a:schemeClr val="tx1"/>
            </a:solidFill>
          </a:ln>
        </p:spPr>
        <p:txBody>
          <a:bodyPr anchor="b"/>
          <a:lstStyle>
            <a:lvl1pPr algn="l">
              <a:defRPr sz="6600"/>
            </a:lvl1pPr>
          </a:lstStyle>
          <a:p>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1573213"/>
            <a:ext cx="10506991" cy="2277554"/>
          </a:xfrm>
          <a:solidFill>
            <a:schemeClr val="bg1">
              <a:alpha val="26000"/>
            </a:schemeClr>
          </a:solidFill>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a:xfrm>
            <a:off x="11412995" y="124730"/>
            <a:ext cx="592809" cy="365125"/>
          </a:xfrm>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10272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5">
            <a:lum/>
          </a:blip>
          <a:srcRect/>
          <a:stretch>
            <a:fillRect l="-2000" r="-2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7/16/2023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65333243"/>
      </p:ext>
    </p:extLst>
  </p:cSld>
  <p:clrMap bg1="lt1" tx1="dk1" bg2="lt2" tx2="dk2" accent1="accent1" accent2="accent2" accent3="accent3" accent4="accent4" accent5="accent5" accent6="accent6" hlink="hlink" folHlink="folHlink"/>
  <p:sldLayoutIdLst>
    <p:sldLayoutId id="2147483740"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41" r:id="rId14"/>
    <p:sldLayoutId id="2147483742" r:id="rId15"/>
    <p:sldLayoutId id="2147483743" r:id="rId16"/>
    <p:sldLayoutId id="2147483744" r:id="rId17"/>
    <p:sldLayoutId id="2147483745" r:id="rId18"/>
    <p:sldLayoutId id="2147483746" r:id="rId19"/>
    <p:sldLayoutId id="2147483747" r:id="rId20"/>
    <p:sldLayoutId id="2147483748" r:id="rId21"/>
    <p:sldLayoutId id="2147483749" r:id="rId22"/>
    <p:sldLayoutId id="2147483750" r:id="rId23"/>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2799E2-26EE-4E9C-2F63-AD3C5733E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AB40BB2-592A-C3A9-8CEF-A88E08B1D9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711899-06FA-3C9F-8387-A58816BFF9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931348-5FE9-4855-BAD2-7C6221021D19}" type="datetimeFigureOut">
              <a:rPr lang="en-US" smtClean="0"/>
              <a:t>7/16/2023</a:t>
            </a:fld>
            <a:endParaRPr lang="en-US"/>
          </a:p>
        </p:txBody>
      </p:sp>
      <p:sp>
        <p:nvSpPr>
          <p:cNvPr id="5" name="Footer Placeholder 4">
            <a:extLst>
              <a:ext uri="{FF2B5EF4-FFF2-40B4-BE49-F238E27FC236}">
                <a16:creationId xmlns:a16="http://schemas.microsoft.com/office/drawing/2014/main" id="{835B82EF-3DCB-A752-9630-644DF8ECE5E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0B050C-6E1A-627C-DDE7-40E4F5E12F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C4066E-3270-4829-B449-C8558852C0B4}" type="slidenum">
              <a:rPr lang="en-US" smtClean="0"/>
              <a:t>‹#›</a:t>
            </a:fld>
            <a:endParaRPr lang="en-US"/>
          </a:p>
        </p:txBody>
      </p:sp>
    </p:spTree>
    <p:extLst>
      <p:ext uri="{BB962C8B-B14F-4D97-AF65-F5344CB8AC3E}">
        <p14:creationId xmlns:p14="http://schemas.microsoft.com/office/powerpoint/2010/main" val="382914186"/>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B00846-97AE-EC3D-E45E-9B67B6F99A91}"/>
              </a:ext>
            </a:extLst>
          </p:cNvPr>
          <p:cNvSpPr>
            <a:spLocks noGrp="1"/>
          </p:cNvSpPr>
          <p:nvPr>
            <p:ph type="ctrTitle"/>
          </p:nvPr>
        </p:nvSpPr>
        <p:spPr>
          <a:xfrm>
            <a:off x="339725" y="254508"/>
            <a:ext cx="11690350" cy="2531555"/>
          </a:xfrm>
          <a:solidFill>
            <a:schemeClr val="bg1">
              <a:alpha val="20000"/>
            </a:schemeClr>
          </a:solidFill>
        </p:spPr>
        <p:txBody>
          <a:bodyPr/>
          <a:lstStyle/>
          <a:p>
            <a:r>
              <a:rPr lang="en-US" sz="4400" b="1"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ea typeface="Arial" panose="020B0604020202020204" pitchFamily="34" charset="0"/>
                <a:cs typeface="Times New Roman" panose="02020603050405020304" pitchFamily="18" charset="0"/>
              </a:rPr>
              <a:t>Smart Automatic 4-way Density Based Traffic Control System Using FPGA</a:t>
            </a:r>
            <a:endParaRPr lang="en-US" sz="16600" dirty="0">
              <a:solidFill>
                <a:schemeClr val="accent3">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3B76420C-B152-BC30-41E3-84B498ECA24D}"/>
              </a:ext>
            </a:extLst>
          </p:cNvPr>
          <p:cNvSpPr>
            <a:spLocks noGrp="1"/>
          </p:cNvSpPr>
          <p:nvPr>
            <p:ph type="subTitle" idx="1"/>
          </p:nvPr>
        </p:nvSpPr>
        <p:spPr>
          <a:xfrm>
            <a:off x="339725" y="2852738"/>
            <a:ext cx="11690350" cy="3433762"/>
          </a:xfrm>
          <a:solidFill>
            <a:schemeClr val="bg1">
              <a:alpha val="28000"/>
            </a:schemeClr>
          </a:solidFill>
          <a:ln>
            <a:solidFill>
              <a:schemeClr val="tx1"/>
            </a:solidFill>
          </a:ln>
        </p:spPr>
        <p:txBody>
          <a:bodyPr>
            <a:normAutofi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Presented By- </a:t>
            </a:r>
          </a:p>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Project Group- 03</a:t>
            </a:r>
          </a:p>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Members-</a:t>
            </a:r>
          </a:p>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1906134-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Mahema</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Farzana</a:t>
            </a:r>
          </a:p>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1906144- Monideepa Kundu (Sinthi)</a:t>
            </a:r>
          </a:p>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1906146- Aliva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Sadnim</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Mahmud                                            </a:t>
            </a:r>
          </a:p>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1906151- Samia Akter</a:t>
            </a:r>
          </a:p>
        </p:txBody>
      </p:sp>
    </p:spTree>
    <p:extLst>
      <p:ext uri="{BB962C8B-B14F-4D97-AF65-F5344CB8AC3E}">
        <p14:creationId xmlns:p14="http://schemas.microsoft.com/office/powerpoint/2010/main" val="561947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495300" y="695325"/>
            <a:ext cx="10629900"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Impact:</a:t>
            </a:r>
          </a:p>
        </p:txBody>
      </p:sp>
      <p:sp>
        <p:nvSpPr>
          <p:cNvPr id="2" name="TextBox 1">
            <a:extLst>
              <a:ext uri="{FF2B5EF4-FFF2-40B4-BE49-F238E27FC236}">
                <a16:creationId xmlns:a16="http://schemas.microsoft.com/office/drawing/2014/main" id="{7A7B549C-9F97-10C9-0F06-60DB465FD8E1}"/>
              </a:ext>
            </a:extLst>
          </p:cNvPr>
          <p:cNvSpPr txBox="1"/>
          <p:nvPr/>
        </p:nvSpPr>
        <p:spPr>
          <a:xfrm>
            <a:off x="802433" y="1698172"/>
            <a:ext cx="9881118" cy="3903954"/>
          </a:xfrm>
          <a:prstGeom prst="rect">
            <a:avLst/>
          </a:prstGeom>
          <a:solidFill>
            <a:schemeClr val="tx2">
              <a:lumMod val="25000"/>
              <a:lumOff val="75000"/>
              <a:alpha val="30000"/>
            </a:schemeClr>
          </a:solidFill>
          <a:ln w="12700">
            <a:solidFill>
              <a:schemeClr val="tx1"/>
            </a:solidFill>
          </a:ln>
        </p:spPr>
        <p:txBody>
          <a:bodyPr wrap="square" rtlCol="0">
            <a:spAutoFit/>
          </a:bodyPr>
          <a:lstStyle/>
          <a:p>
            <a:pPr marL="285750" indent="-285750">
              <a:lnSpc>
                <a:spcPct val="150000"/>
              </a:lnSpc>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Significantly reduces noise pollution by reducing traffic congestion and promotes smoother vehicle flow.</a:t>
            </a:r>
          </a:p>
          <a:p>
            <a:pPr marL="285750" indent="-285750">
              <a:lnSpc>
                <a:spcPct val="150000"/>
              </a:lnSpc>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Lessens energy consumption </a:t>
            </a:r>
          </a:p>
          <a:p>
            <a:pPr marL="285750" indent="-285750">
              <a:lnSpc>
                <a:spcPct val="150000"/>
              </a:lnSpc>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Reduces air pollution</a:t>
            </a:r>
          </a:p>
          <a:p>
            <a:pPr marL="285750" indent="-285750">
              <a:lnSpc>
                <a:spcPct val="150000"/>
              </a:lnSpc>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Traffic system will be more organized and smoother</a:t>
            </a:r>
          </a:p>
          <a:p>
            <a:pPr marL="285750" indent="-285750">
              <a:lnSpc>
                <a:spcPct val="150000"/>
              </a:lnSpc>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People don’t have to wait for long in the traffic signal </a:t>
            </a:r>
          </a:p>
          <a:p>
            <a:pPr marL="285750" indent="-285750">
              <a:lnSpc>
                <a:spcPct val="150000"/>
              </a:lnSpc>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Cheap and easy to implement</a:t>
            </a:r>
          </a:p>
        </p:txBody>
      </p:sp>
    </p:spTree>
    <p:extLst>
      <p:ext uri="{BB962C8B-B14F-4D97-AF65-F5344CB8AC3E}">
        <p14:creationId xmlns:p14="http://schemas.microsoft.com/office/powerpoint/2010/main" val="3745750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495300" y="695325"/>
            <a:ext cx="10629900"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7A43A023-14DA-CC90-E9DA-70626D20EAA9}"/>
              </a:ext>
            </a:extLst>
          </p:cNvPr>
          <p:cNvSpPr txBox="1"/>
          <p:nvPr/>
        </p:nvSpPr>
        <p:spPr>
          <a:xfrm>
            <a:off x="495300" y="1695450"/>
            <a:ext cx="10629900" cy="3349956"/>
          </a:xfrm>
          <a:prstGeom prst="rect">
            <a:avLst/>
          </a:prstGeom>
          <a:solidFill>
            <a:schemeClr val="bg1">
              <a:alpha val="50000"/>
            </a:schemeClr>
          </a:solidFill>
        </p:spPr>
        <p:txBody>
          <a:bodyPr wrap="square" rtlCol="0">
            <a:spAutoFit/>
          </a:bodyPr>
          <a:lstStyle/>
          <a:p>
            <a:pPr marL="285750" indent="-285750">
              <a:lnSpc>
                <a:spcPct val="150000"/>
              </a:lnSpc>
              <a:buFont typeface="Arial" panose="020B0604020202020204" pitchFamily="34" charset="0"/>
              <a:buChar char="•"/>
            </a:pPr>
            <a:r>
              <a:rPr lang="en-US" sz="2400" u="sng"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https://www.ijraset.com/research-paper/advanced-traffic-light-controller-system-using-fpga-implementation </a:t>
            </a:r>
          </a:p>
          <a:p>
            <a:pPr marL="285750" indent="-285750">
              <a:lnSpc>
                <a:spcPct val="150000"/>
              </a:lnSpc>
              <a:buFont typeface="Arial" panose="020B0604020202020204" pitchFamily="34" charset="0"/>
              <a:buChar char="•"/>
            </a:pPr>
            <a:r>
              <a:rPr lang="en-US" sz="2400" u="sng"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https://www.researchgate.net/publication/261039428_Design_of_FPGA-based_Traffic_Light_Controller_System </a:t>
            </a:r>
          </a:p>
          <a:p>
            <a:pPr marL="285750" indent="-285750">
              <a:lnSpc>
                <a:spcPct val="150000"/>
              </a:lnSpc>
              <a:buFont typeface="Arial" panose="020B0604020202020204" pitchFamily="34" charset="0"/>
              <a:buChar char="•"/>
            </a:pPr>
            <a:r>
              <a:rPr lang="en-US" sz="2400" u="sng"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https://www.academia.edu/35014910/Design_of_FPGA_Based_Traffic_Light_Controller_System</a:t>
            </a:r>
          </a:p>
        </p:txBody>
      </p:sp>
    </p:spTree>
    <p:extLst>
      <p:ext uri="{BB962C8B-B14F-4D97-AF65-F5344CB8AC3E}">
        <p14:creationId xmlns:p14="http://schemas.microsoft.com/office/powerpoint/2010/main" val="407210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19061A-46B0-794B-8300-39EBC5637D90}"/>
              </a:ext>
            </a:extLst>
          </p:cNvPr>
          <p:cNvSpPr txBox="1"/>
          <p:nvPr/>
        </p:nvSpPr>
        <p:spPr>
          <a:xfrm>
            <a:off x="2214562" y="2967335"/>
            <a:ext cx="7762875" cy="923330"/>
          </a:xfrm>
          <a:prstGeom prst="rect">
            <a:avLst/>
          </a:prstGeom>
          <a:noFill/>
        </p:spPr>
        <p:txBody>
          <a:bodyPr wrap="square" rtlCol="0">
            <a:spAutoFit/>
          </a:bodyPr>
          <a:lstStyle/>
          <a:p>
            <a:pPr algn="ctr"/>
            <a:r>
              <a:rPr lang="en-US" sz="5400" b="1"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15866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3000"/>
            <a:lum/>
          </a:blip>
          <a:srcRect/>
          <a:stretch>
            <a:fillRect l="-2000" r="-2000"/>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495300" y="695325"/>
            <a:ext cx="10629900"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Overview:</a:t>
            </a:r>
          </a:p>
        </p:txBody>
      </p:sp>
      <p:sp>
        <p:nvSpPr>
          <p:cNvPr id="8" name="TextBox 7">
            <a:extLst>
              <a:ext uri="{FF2B5EF4-FFF2-40B4-BE49-F238E27FC236}">
                <a16:creationId xmlns:a16="http://schemas.microsoft.com/office/drawing/2014/main" id="{1FFA4715-0725-0240-7102-CB17D0DFCEBE}"/>
              </a:ext>
            </a:extLst>
          </p:cNvPr>
          <p:cNvSpPr txBox="1"/>
          <p:nvPr/>
        </p:nvSpPr>
        <p:spPr>
          <a:xfrm>
            <a:off x="495300" y="1724025"/>
            <a:ext cx="10629900" cy="3693319"/>
          </a:xfrm>
          <a:prstGeom prst="rect">
            <a:avLst/>
          </a:prstGeom>
          <a:solidFill>
            <a:schemeClr val="bg1">
              <a:alpha val="24000"/>
            </a:schemeClr>
          </a:solidFill>
          <a:ln w="12700">
            <a:solidFill>
              <a:schemeClr val="tx1"/>
            </a:solidFill>
          </a:ln>
        </p:spPr>
        <p:txBody>
          <a:bodyPr wrap="square" rtlCol="0">
            <a:spAutoFit/>
          </a:bodyPr>
          <a:lstStyle/>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 of the project</a:t>
            </a:r>
          </a:p>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Workplan</a:t>
            </a:r>
          </a:p>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and construction of the project</a:t>
            </a:r>
          </a:p>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Relative costing</a:t>
            </a:r>
          </a:p>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Social Impacts</a:t>
            </a:r>
          </a:p>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p>
          <a:p>
            <a:pPr marL="342900" indent="-342900">
              <a:buFont typeface="+mj-lt"/>
              <a:buAutoNum type="arabicPeriod"/>
            </a:pPr>
            <a:endParaRPr lang="en-US" dirty="0"/>
          </a:p>
        </p:txBody>
      </p:sp>
    </p:spTree>
    <p:extLst>
      <p:ext uri="{BB962C8B-B14F-4D97-AF65-F5344CB8AC3E}">
        <p14:creationId xmlns:p14="http://schemas.microsoft.com/office/powerpoint/2010/main" val="752591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495299" y="695325"/>
            <a:ext cx="10858499"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Objective:</a:t>
            </a:r>
          </a:p>
        </p:txBody>
      </p:sp>
      <p:sp>
        <p:nvSpPr>
          <p:cNvPr id="2" name="TextBox 1">
            <a:extLst>
              <a:ext uri="{FF2B5EF4-FFF2-40B4-BE49-F238E27FC236}">
                <a16:creationId xmlns:a16="http://schemas.microsoft.com/office/drawing/2014/main" id="{E7437705-E903-07B1-B60D-DDA41D751472}"/>
              </a:ext>
            </a:extLst>
          </p:cNvPr>
          <p:cNvSpPr txBox="1"/>
          <p:nvPr/>
        </p:nvSpPr>
        <p:spPr>
          <a:xfrm>
            <a:off x="495300" y="1724025"/>
            <a:ext cx="10858500" cy="3693319"/>
          </a:xfrm>
          <a:prstGeom prst="rect">
            <a:avLst/>
          </a:prstGeom>
          <a:solidFill>
            <a:schemeClr val="bg1">
              <a:alpha val="30000"/>
            </a:schemeClr>
          </a:solidFill>
          <a:ln w="12700">
            <a:solidFill>
              <a:schemeClr val="tx1"/>
            </a:solidFill>
          </a:ln>
        </p:spPr>
        <p:txBody>
          <a:bodyPr wrap="square" rtlCol="0">
            <a:spAutoFit/>
          </a:bodyPr>
          <a:lstStyle/>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manage the traffic movement of four intersecting roads</a:t>
            </a:r>
          </a:p>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control the traffic light system based on the density and priority of the lanes</a:t>
            </a:r>
          </a:p>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eliminate conflicts among multiple traffic streams at the intersection</a:t>
            </a:r>
          </a:p>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change the timing and priority sequence based on requirements</a:t>
            </a:r>
          </a:p>
          <a:p>
            <a:pPr marL="342900" indent="-342900">
              <a:lnSpc>
                <a:spcPct val="150000"/>
              </a:lnSpc>
              <a:buFont typeface="+mj-lt"/>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administrate the traffic at the intersections more smartly and interactively with the help of IR sensors</a:t>
            </a:r>
          </a:p>
          <a:p>
            <a:pPr marL="342900" indent="-342900">
              <a:buFont typeface="+mj-lt"/>
              <a:buAutoNum type="arabicPeriod"/>
            </a:pPr>
            <a:endParaRPr lang="en-US" dirty="0"/>
          </a:p>
        </p:txBody>
      </p:sp>
    </p:spTree>
    <p:extLst>
      <p:ext uri="{BB962C8B-B14F-4D97-AF65-F5344CB8AC3E}">
        <p14:creationId xmlns:p14="http://schemas.microsoft.com/office/powerpoint/2010/main" val="22421098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495300" y="695325"/>
            <a:ext cx="10629900"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Work Plan:</a:t>
            </a:r>
          </a:p>
        </p:txBody>
      </p:sp>
      <p:graphicFrame>
        <p:nvGraphicFramePr>
          <p:cNvPr id="3" name="Diagram 2">
            <a:extLst>
              <a:ext uri="{FF2B5EF4-FFF2-40B4-BE49-F238E27FC236}">
                <a16:creationId xmlns:a16="http://schemas.microsoft.com/office/drawing/2014/main" id="{36918CE2-CCEF-DA76-7C03-B856F796612A}"/>
              </a:ext>
            </a:extLst>
          </p:cNvPr>
          <p:cNvGraphicFramePr/>
          <p:nvPr>
            <p:extLst>
              <p:ext uri="{D42A27DB-BD31-4B8C-83A1-F6EECF244321}">
                <p14:modId xmlns:p14="http://schemas.microsoft.com/office/powerpoint/2010/main" val="3320603622"/>
              </p:ext>
            </p:extLst>
          </p:nvPr>
        </p:nvGraphicFramePr>
        <p:xfrm>
          <a:off x="176212" y="1543050"/>
          <a:ext cx="11839576" cy="396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311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476250" y="666750"/>
            <a:ext cx="10629900"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latin typeface="Times New Roman" panose="02020603050405020304" pitchFamily="18" charset="0"/>
                <a:cs typeface="Times New Roman" panose="02020603050405020304" pitchFamily="18" charset="0"/>
              </a:rPr>
              <a:t>Design and construction of the project</a:t>
            </a:r>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A4151280-FD68-8CC5-F49B-415191B56F2A}"/>
              </a:ext>
            </a:extLst>
          </p:cNvPr>
          <p:cNvSpPr txBox="1"/>
          <p:nvPr/>
        </p:nvSpPr>
        <p:spPr>
          <a:xfrm>
            <a:off x="476250" y="4622084"/>
            <a:ext cx="4304297" cy="1200329"/>
          </a:xfrm>
          <a:prstGeom prst="rect">
            <a:avLst/>
          </a:prstGeom>
          <a:noFill/>
          <a:ln>
            <a:solidFill>
              <a:schemeClr val="tx1"/>
            </a:solidFill>
          </a:ln>
        </p:spPr>
        <p:txBody>
          <a:bodyPr wrap="square" rtlCol="0">
            <a:spAutoFit/>
          </a:bodyPr>
          <a:lstStyle/>
          <a:p>
            <a:r>
              <a:rPr lang="en-US" sz="2400" b="1" i="0" u="none" strike="noStrike" baseline="0" dirty="0">
                <a:effectLst>
                  <a:outerShdw blurRad="38100" dist="38100" dir="2700000" algn="tl">
                    <a:srgbClr val="000000">
                      <a:alpha val="43137"/>
                    </a:srgbClr>
                  </a:outerShdw>
                </a:effectLst>
                <a:latin typeface="Times New Roman" panose="02020603050405020304" pitchFamily="18" charset="0"/>
              </a:rPr>
              <a:t>The structure of the intersection of roads to be controlled.</a:t>
            </a:r>
            <a:endParaRPr lang="en-US" sz="2400" dirty="0">
              <a:effectLst>
                <a:outerShdw blurRad="38100" dist="38100" dir="2700000" algn="tl">
                  <a:srgbClr val="000000">
                    <a:alpha val="43137"/>
                  </a:srgbClr>
                </a:outerShdw>
              </a:effectLst>
            </a:endParaRPr>
          </a:p>
        </p:txBody>
      </p:sp>
      <p:pic>
        <p:nvPicPr>
          <p:cNvPr id="7" name="Picture 6">
            <a:extLst>
              <a:ext uri="{FF2B5EF4-FFF2-40B4-BE49-F238E27FC236}">
                <a16:creationId xmlns:a16="http://schemas.microsoft.com/office/drawing/2014/main" id="{6D3DAFA5-13CC-2095-2920-64D080BDFB6E}"/>
              </a:ext>
            </a:extLst>
          </p:cNvPr>
          <p:cNvPicPr>
            <a:picLocks noChangeAspect="1"/>
          </p:cNvPicPr>
          <p:nvPr/>
        </p:nvPicPr>
        <p:blipFill rotWithShape="1">
          <a:blip r:embed="rId2"/>
          <a:srcRect l="-2778" t="1721" r="71638" b="62671"/>
          <a:stretch/>
        </p:blipFill>
        <p:spPr>
          <a:xfrm>
            <a:off x="105507" y="1640950"/>
            <a:ext cx="4780547" cy="2889086"/>
          </a:xfrm>
          <a:prstGeom prst="rect">
            <a:avLst/>
          </a:prstGeom>
        </p:spPr>
      </p:pic>
      <p:pic>
        <p:nvPicPr>
          <p:cNvPr id="13" name="Picture 12">
            <a:extLst>
              <a:ext uri="{FF2B5EF4-FFF2-40B4-BE49-F238E27FC236}">
                <a16:creationId xmlns:a16="http://schemas.microsoft.com/office/drawing/2014/main" id="{763A184A-5F02-06AA-85A4-99BF3F31D954}"/>
              </a:ext>
            </a:extLst>
          </p:cNvPr>
          <p:cNvPicPr>
            <a:picLocks noChangeAspect="1"/>
          </p:cNvPicPr>
          <p:nvPr/>
        </p:nvPicPr>
        <p:blipFill rotWithShape="1">
          <a:blip r:embed="rId3"/>
          <a:srcRect t="3736"/>
          <a:stretch/>
        </p:blipFill>
        <p:spPr>
          <a:xfrm>
            <a:off x="5406191" y="1551359"/>
            <a:ext cx="6242384" cy="3068268"/>
          </a:xfrm>
          <a:prstGeom prst="rect">
            <a:avLst/>
          </a:prstGeom>
        </p:spPr>
      </p:pic>
      <p:sp>
        <p:nvSpPr>
          <p:cNvPr id="14" name="TextBox 13">
            <a:extLst>
              <a:ext uri="{FF2B5EF4-FFF2-40B4-BE49-F238E27FC236}">
                <a16:creationId xmlns:a16="http://schemas.microsoft.com/office/drawing/2014/main" id="{27F02AD8-5DDB-A600-2AB6-CC28A7DB3A67}"/>
              </a:ext>
            </a:extLst>
          </p:cNvPr>
          <p:cNvSpPr txBox="1"/>
          <p:nvPr/>
        </p:nvSpPr>
        <p:spPr>
          <a:xfrm>
            <a:off x="5406191" y="4796351"/>
            <a:ext cx="6242384" cy="1569660"/>
          </a:xfrm>
          <a:prstGeom prst="rect">
            <a:avLst/>
          </a:prstGeom>
          <a:noFill/>
          <a:ln>
            <a:solidFill>
              <a:schemeClr val="tx1"/>
            </a:solidFill>
          </a:ln>
        </p:spPr>
        <p:txBody>
          <a:bodyPr wrap="squar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rPr>
              <a:t>The tabular column for the working sequence of the project. These states can be controlled manually by switching states and using reset button when necessary</a:t>
            </a:r>
            <a:endParaRPr lang="en-US" sz="24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81031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495300" y="695325"/>
            <a:ext cx="10629900"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latin typeface="Times New Roman" panose="02020603050405020304" pitchFamily="18" charset="0"/>
                <a:cs typeface="Times New Roman" panose="02020603050405020304" pitchFamily="18" charset="0"/>
              </a:rPr>
              <a:t>Design and construction of the project</a:t>
            </a:r>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D0A29040-E233-2628-0EAA-B03BF3512C2D}"/>
              </a:ext>
            </a:extLst>
          </p:cNvPr>
          <p:cNvSpPr txBox="1"/>
          <p:nvPr/>
        </p:nvSpPr>
        <p:spPr>
          <a:xfrm>
            <a:off x="495300" y="2413337"/>
            <a:ext cx="5600700" cy="3046988"/>
          </a:xfrm>
          <a:prstGeom prst="rect">
            <a:avLst/>
          </a:prstGeom>
          <a:noFill/>
        </p:spPr>
        <p:txBody>
          <a:bodyPr wrap="square" rtlCol="0">
            <a:spAutoFit/>
          </a:bodyPr>
          <a:lstStyle/>
          <a:p>
            <a:pPr marL="342900" indent="-342900">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ALTERA UP2 Education Kit</a:t>
            </a:r>
          </a:p>
          <a:p>
            <a:pPr marL="342900" indent="-342900">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 Sensors</a:t>
            </a:r>
          </a:p>
          <a:p>
            <a:pPr marL="342900" indent="-342900">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LEDs</a:t>
            </a:r>
          </a:p>
          <a:p>
            <a:pPr marL="342900" indent="-342900">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Moore type Finite State Machine (FSM)</a:t>
            </a:r>
          </a:p>
          <a:p>
            <a:pPr marL="342900" indent="-342900">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Resistances </a:t>
            </a:r>
          </a:p>
          <a:p>
            <a:pPr marL="342900" indent="-342900">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Jumper wires</a:t>
            </a:r>
          </a:p>
          <a:p>
            <a:pPr marL="342900" indent="-342900">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Supply</a:t>
            </a:r>
          </a:p>
          <a:p>
            <a:pPr marL="342900" indent="-342900">
              <a:buAutoNum type="arabicPeriod"/>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Breadboard</a:t>
            </a:r>
          </a:p>
        </p:txBody>
      </p:sp>
      <p:sp>
        <p:nvSpPr>
          <p:cNvPr id="5" name="TextBox 4">
            <a:extLst>
              <a:ext uri="{FF2B5EF4-FFF2-40B4-BE49-F238E27FC236}">
                <a16:creationId xmlns:a16="http://schemas.microsoft.com/office/drawing/2014/main" id="{0CFA66AE-97EC-000C-8C2E-250B990D2171}"/>
              </a:ext>
            </a:extLst>
          </p:cNvPr>
          <p:cNvSpPr txBox="1"/>
          <p:nvPr/>
        </p:nvSpPr>
        <p:spPr>
          <a:xfrm>
            <a:off x="495300" y="1780674"/>
            <a:ext cx="5600700" cy="523220"/>
          </a:xfrm>
          <a:prstGeom prst="rect">
            <a:avLst/>
          </a:prstGeom>
          <a:noFill/>
        </p:spPr>
        <p:txBody>
          <a:bodyPr wrap="square" rtlCol="0">
            <a:spAutoFit/>
          </a:bodyPr>
          <a:lstStyle/>
          <a:p>
            <a:r>
              <a:rPr lang="en-US" sz="2800" b="1" u="sng"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Components:</a:t>
            </a:r>
          </a:p>
        </p:txBody>
      </p:sp>
      <p:pic>
        <p:nvPicPr>
          <p:cNvPr id="7" name="Picture 6">
            <a:extLst>
              <a:ext uri="{FF2B5EF4-FFF2-40B4-BE49-F238E27FC236}">
                <a16:creationId xmlns:a16="http://schemas.microsoft.com/office/drawing/2014/main" id="{68A9244B-A3D1-B86A-4E4B-F82E86D969A0}"/>
              </a:ext>
            </a:extLst>
          </p:cNvPr>
          <p:cNvPicPr>
            <a:picLocks noChangeAspect="1"/>
          </p:cNvPicPr>
          <p:nvPr/>
        </p:nvPicPr>
        <p:blipFill>
          <a:blip r:embed="rId2"/>
          <a:stretch>
            <a:fillRect/>
          </a:stretch>
        </p:blipFill>
        <p:spPr>
          <a:xfrm>
            <a:off x="6878486" y="1633287"/>
            <a:ext cx="4818214" cy="3591426"/>
          </a:xfrm>
          <a:prstGeom prst="rect">
            <a:avLst/>
          </a:prstGeom>
        </p:spPr>
      </p:pic>
      <p:sp>
        <p:nvSpPr>
          <p:cNvPr id="8" name="TextBox 7">
            <a:extLst>
              <a:ext uri="{FF2B5EF4-FFF2-40B4-BE49-F238E27FC236}">
                <a16:creationId xmlns:a16="http://schemas.microsoft.com/office/drawing/2014/main" id="{0D6039CC-DC25-F90E-9E62-F68CF9E6A50F}"/>
              </a:ext>
            </a:extLst>
          </p:cNvPr>
          <p:cNvSpPr txBox="1"/>
          <p:nvPr/>
        </p:nvSpPr>
        <p:spPr>
          <a:xfrm>
            <a:off x="7321215" y="5309860"/>
            <a:ext cx="3988469" cy="830997"/>
          </a:xfrm>
          <a:prstGeom prst="rect">
            <a:avLst/>
          </a:prstGeom>
          <a:noFill/>
        </p:spPr>
        <p:txBody>
          <a:bodyPr wrap="square"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Circuit connection to the FPGA Board</a:t>
            </a:r>
          </a:p>
        </p:txBody>
      </p:sp>
    </p:spTree>
    <p:extLst>
      <p:ext uri="{BB962C8B-B14F-4D97-AF65-F5344CB8AC3E}">
        <p14:creationId xmlns:p14="http://schemas.microsoft.com/office/powerpoint/2010/main" val="133293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495300" y="695325"/>
            <a:ext cx="10629900"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latin typeface="Times New Roman" panose="02020603050405020304" pitchFamily="18" charset="0"/>
                <a:cs typeface="Times New Roman" panose="02020603050405020304" pitchFamily="18" charset="0"/>
              </a:rPr>
              <a:t>Design and construction of the project</a:t>
            </a:r>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2" name="TextBox 1">
            <a:extLst>
              <a:ext uri="{FF2B5EF4-FFF2-40B4-BE49-F238E27FC236}">
                <a16:creationId xmlns:a16="http://schemas.microsoft.com/office/drawing/2014/main" id="{07637BCD-DCB0-14F8-79BB-CA772617D2D0}"/>
              </a:ext>
            </a:extLst>
          </p:cNvPr>
          <p:cNvSpPr txBox="1"/>
          <p:nvPr/>
        </p:nvSpPr>
        <p:spPr>
          <a:xfrm>
            <a:off x="468086" y="1540498"/>
            <a:ext cx="6196483" cy="3416320"/>
          </a:xfrm>
          <a:prstGeom prst="rect">
            <a:avLst/>
          </a:prstGeom>
          <a:solidFill>
            <a:schemeClr val="bg1">
              <a:alpha val="30000"/>
            </a:schemeClr>
          </a:solidFill>
        </p:spPr>
        <p:txBody>
          <a:bodyPr wrap="square" rtlCol="0">
            <a:spAutoFit/>
          </a:bodyPr>
          <a:lstStyle/>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this project, we will try to achieve different waiting times depending on the assumption that some lanes get lesser traffic than others. System will be initialized by North Green with the others being Red. With the help of the IR sensors the state can be change by the following steps:</a:t>
            </a:r>
          </a:p>
          <a:p>
            <a:pPr marL="285750" indent="-285750">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With no density dominance</a:t>
            </a:r>
          </a:p>
          <a:p>
            <a:pPr marL="285750" indent="-285750">
              <a:buFont typeface="Arial" panose="020B0604020202020204" pitchFamily="34" charset="0"/>
              <a:buChar char="•"/>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Density difference</a:t>
            </a:r>
          </a:p>
          <a:p>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will implement the algorithm in Verilog.</a:t>
            </a:r>
          </a:p>
        </p:txBody>
      </p:sp>
      <p:pic>
        <p:nvPicPr>
          <p:cNvPr id="5" name="Picture 4">
            <a:extLst>
              <a:ext uri="{FF2B5EF4-FFF2-40B4-BE49-F238E27FC236}">
                <a16:creationId xmlns:a16="http://schemas.microsoft.com/office/drawing/2014/main" id="{2A96CA24-D950-E07C-3E09-FEF0420B0673}"/>
              </a:ext>
            </a:extLst>
          </p:cNvPr>
          <p:cNvPicPr>
            <a:picLocks noChangeAspect="1"/>
          </p:cNvPicPr>
          <p:nvPr/>
        </p:nvPicPr>
        <p:blipFill>
          <a:blip r:embed="rId2"/>
          <a:stretch>
            <a:fillRect/>
          </a:stretch>
        </p:blipFill>
        <p:spPr>
          <a:xfrm>
            <a:off x="7170821" y="1540498"/>
            <a:ext cx="3748839" cy="4250702"/>
          </a:xfrm>
          <a:prstGeom prst="rect">
            <a:avLst/>
          </a:prstGeom>
        </p:spPr>
      </p:pic>
    </p:spTree>
    <p:extLst>
      <p:ext uri="{BB962C8B-B14F-4D97-AF65-F5344CB8AC3E}">
        <p14:creationId xmlns:p14="http://schemas.microsoft.com/office/powerpoint/2010/main" val="2954079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552450" y="574602"/>
            <a:ext cx="10548688"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latin typeface="Times New Roman" panose="02020603050405020304" pitchFamily="18" charset="0"/>
                <a:cs typeface="Times New Roman" panose="02020603050405020304" pitchFamily="18" charset="0"/>
              </a:rPr>
              <a:t>Design and construction of the project</a:t>
            </a:r>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2" name="Oval 1">
            <a:extLst>
              <a:ext uri="{FF2B5EF4-FFF2-40B4-BE49-F238E27FC236}">
                <a16:creationId xmlns:a16="http://schemas.microsoft.com/office/drawing/2014/main" id="{A38F7B76-B8B8-9E03-B457-C27675302754}"/>
              </a:ext>
            </a:extLst>
          </p:cNvPr>
          <p:cNvSpPr/>
          <p:nvPr/>
        </p:nvSpPr>
        <p:spPr>
          <a:xfrm>
            <a:off x="4664319" y="1508614"/>
            <a:ext cx="1203081" cy="1015512"/>
          </a:xfrm>
          <a:prstGeom prst="ellipse">
            <a:avLst/>
          </a:prstGeom>
          <a:solidFill>
            <a:schemeClr val="bg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Start</a:t>
            </a: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F13C5951-E0C5-3672-E28B-F8BC703ABB50}"/>
              </a:ext>
            </a:extLst>
          </p:cNvPr>
          <p:cNvSpPr/>
          <p:nvPr/>
        </p:nvSpPr>
        <p:spPr>
          <a:xfrm>
            <a:off x="4420332" y="2819400"/>
            <a:ext cx="1701312" cy="773723"/>
          </a:xfrm>
          <a:prstGeom prst="rect">
            <a:avLst/>
          </a:prstGeom>
          <a:solidFill>
            <a:schemeClr val="bg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Red signal on in 4 directions</a:t>
            </a:r>
          </a:p>
        </p:txBody>
      </p:sp>
      <p:cxnSp>
        <p:nvCxnSpPr>
          <p:cNvPr id="6" name="Straight Connector 5">
            <a:extLst>
              <a:ext uri="{FF2B5EF4-FFF2-40B4-BE49-F238E27FC236}">
                <a16:creationId xmlns:a16="http://schemas.microsoft.com/office/drawing/2014/main" id="{906AA198-268B-D7B8-E4CE-140F55F53919}"/>
              </a:ext>
            </a:extLst>
          </p:cNvPr>
          <p:cNvCxnSpPr>
            <a:cxnSpLocks/>
            <a:stCxn id="2" idx="4"/>
            <a:endCxn id="3" idx="0"/>
          </p:cNvCxnSpPr>
          <p:nvPr/>
        </p:nvCxnSpPr>
        <p:spPr>
          <a:xfrm>
            <a:off x="5265860" y="2524126"/>
            <a:ext cx="5128" cy="295274"/>
          </a:xfrm>
          <a:prstGeom prst="line">
            <a:avLst/>
          </a:prstGeom>
        </p:spPr>
        <p:style>
          <a:lnRef idx="1">
            <a:schemeClr val="dk1"/>
          </a:lnRef>
          <a:fillRef idx="0">
            <a:schemeClr val="dk1"/>
          </a:fillRef>
          <a:effectRef idx="0">
            <a:schemeClr val="dk1"/>
          </a:effectRef>
          <a:fontRef idx="minor">
            <a:schemeClr val="tx1"/>
          </a:fontRef>
        </p:style>
      </p:cxnSp>
      <p:sp>
        <p:nvSpPr>
          <p:cNvPr id="7" name="Diamond 6">
            <a:extLst>
              <a:ext uri="{FF2B5EF4-FFF2-40B4-BE49-F238E27FC236}">
                <a16:creationId xmlns:a16="http://schemas.microsoft.com/office/drawing/2014/main" id="{551F0D2A-D8D1-C584-B330-0308999A1CBF}"/>
              </a:ext>
            </a:extLst>
          </p:cNvPr>
          <p:cNvSpPr/>
          <p:nvPr/>
        </p:nvSpPr>
        <p:spPr>
          <a:xfrm>
            <a:off x="4505507" y="3888397"/>
            <a:ext cx="1520704" cy="773723"/>
          </a:xfrm>
          <a:prstGeom prst="diamond">
            <a:avLst/>
          </a:prstGeom>
          <a:solidFill>
            <a:schemeClr val="bg2">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Reset</a:t>
            </a:r>
          </a:p>
        </p:txBody>
      </p:sp>
      <p:cxnSp>
        <p:nvCxnSpPr>
          <p:cNvPr id="9" name="Straight Connector 8">
            <a:extLst>
              <a:ext uri="{FF2B5EF4-FFF2-40B4-BE49-F238E27FC236}">
                <a16:creationId xmlns:a16="http://schemas.microsoft.com/office/drawing/2014/main" id="{D9FA38CD-05C7-AD9B-DC71-7D8880FD8BB8}"/>
              </a:ext>
            </a:extLst>
          </p:cNvPr>
          <p:cNvCxnSpPr>
            <a:cxnSpLocks/>
            <a:stCxn id="3" idx="2"/>
            <a:endCxn id="3" idx="2"/>
          </p:cNvCxnSpPr>
          <p:nvPr/>
        </p:nvCxnSpPr>
        <p:spPr>
          <a:xfrm>
            <a:off x="5270988" y="3593123"/>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7146DE-6EAB-06D6-E28C-38639AA89DFE}"/>
              </a:ext>
            </a:extLst>
          </p:cNvPr>
          <p:cNvCxnSpPr>
            <a:cxnSpLocks/>
            <a:stCxn id="3" idx="2"/>
            <a:endCxn id="7" idx="0"/>
          </p:cNvCxnSpPr>
          <p:nvPr/>
        </p:nvCxnSpPr>
        <p:spPr>
          <a:xfrm flipH="1">
            <a:off x="5265859" y="3593123"/>
            <a:ext cx="5129" cy="295274"/>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A97BC8-1ED3-8E56-47B8-FBF5B8ED2E76}"/>
              </a:ext>
            </a:extLst>
          </p:cNvPr>
          <p:cNvCxnSpPr>
            <a:cxnSpLocks/>
            <a:stCxn id="7" idx="3"/>
          </p:cNvCxnSpPr>
          <p:nvPr/>
        </p:nvCxnSpPr>
        <p:spPr>
          <a:xfrm flipV="1">
            <a:off x="6026211" y="4275258"/>
            <a:ext cx="1098489" cy="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D12B9D4D-F30C-3404-357B-3F1E9DEF07FD}"/>
              </a:ext>
            </a:extLst>
          </p:cNvPr>
          <p:cNvCxnSpPr>
            <a:cxnSpLocks/>
          </p:cNvCxnSpPr>
          <p:nvPr/>
        </p:nvCxnSpPr>
        <p:spPr>
          <a:xfrm flipV="1">
            <a:off x="7153275" y="2671763"/>
            <a:ext cx="0" cy="160349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1B959F0F-26D9-0EC6-8A1B-C57246BCBC1B}"/>
              </a:ext>
            </a:extLst>
          </p:cNvPr>
          <p:cNvCxnSpPr>
            <a:cxnSpLocks/>
          </p:cNvCxnSpPr>
          <p:nvPr/>
        </p:nvCxnSpPr>
        <p:spPr>
          <a:xfrm flipH="1">
            <a:off x="5265859" y="2671763"/>
            <a:ext cx="18588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0EDE6B4E-9117-F362-9CC0-87393F73C1C5}"/>
              </a:ext>
            </a:extLst>
          </p:cNvPr>
          <p:cNvSpPr txBox="1"/>
          <p:nvPr/>
        </p:nvSpPr>
        <p:spPr>
          <a:xfrm>
            <a:off x="6121644" y="3940316"/>
            <a:ext cx="70294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OFF</a:t>
            </a:r>
          </a:p>
        </p:txBody>
      </p:sp>
      <p:sp>
        <p:nvSpPr>
          <p:cNvPr id="24" name="TextBox 23">
            <a:extLst>
              <a:ext uri="{FF2B5EF4-FFF2-40B4-BE49-F238E27FC236}">
                <a16:creationId xmlns:a16="http://schemas.microsoft.com/office/drawing/2014/main" id="{E974CA27-EEFE-C410-A04C-F570558164A6}"/>
              </a:ext>
            </a:extLst>
          </p:cNvPr>
          <p:cNvSpPr txBox="1"/>
          <p:nvPr/>
        </p:nvSpPr>
        <p:spPr>
          <a:xfrm>
            <a:off x="3633383" y="3940316"/>
            <a:ext cx="702944" cy="369332"/>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ON</a:t>
            </a:r>
          </a:p>
        </p:txBody>
      </p:sp>
      <p:cxnSp>
        <p:nvCxnSpPr>
          <p:cNvPr id="27" name="Straight Connector 26">
            <a:extLst>
              <a:ext uri="{FF2B5EF4-FFF2-40B4-BE49-F238E27FC236}">
                <a16:creationId xmlns:a16="http://schemas.microsoft.com/office/drawing/2014/main" id="{EA2D8ADA-5255-D896-3B12-982FEB6EDF14}"/>
              </a:ext>
            </a:extLst>
          </p:cNvPr>
          <p:cNvCxnSpPr>
            <a:cxnSpLocks/>
            <a:stCxn id="7" idx="1"/>
          </p:cNvCxnSpPr>
          <p:nvPr/>
        </p:nvCxnSpPr>
        <p:spPr>
          <a:xfrm flipH="1" flipV="1">
            <a:off x="752475" y="4275258"/>
            <a:ext cx="3753032" cy="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496B8059-21C0-5F9E-E308-0F677F32D847}"/>
              </a:ext>
            </a:extLst>
          </p:cNvPr>
          <p:cNvCxnSpPr>
            <a:cxnSpLocks/>
          </p:cNvCxnSpPr>
          <p:nvPr/>
        </p:nvCxnSpPr>
        <p:spPr>
          <a:xfrm>
            <a:off x="762000" y="4275258"/>
            <a:ext cx="0" cy="424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218555B-1C0B-E618-EA79-9214FC80C820}"/>
              </a:ext>
            </a:extLst>
          </p:cNvPr>
          <p:cNvCxnSpPr>
            <a:cxnSpLocks/>
          </p:cNvCxnSpPr>
          <p:nvPr/>
        </p:nvCxnSpPr>
        <p:spPr>
          <a:xfrm>
            <a:off x="1937217" y="4307172"/>
            <a:ext cx="0" cy="424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9F5A6A1F-7BA7-FDB1-5F83-3DF5D06AFF6C}"/>
              </a:ext>
            </a:extLst>
          </p:cNvPr>
          <p:cNvCxnSpPr>
            <a:cxnSpLocks/>
          </p:cNvCxnSpPr>
          <p:nvPr/>
        </p:nvCxnSpPr>
        <p:spPr>
          <a:xfrm>
            <a:off x="3142338" y="4307172"/>
            <a:ext cx="0" cy="424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37E5FF8B-DCD4-476E-D392-F13DCACEE648}"/>
              </a:ext>
            </a:extLst>
          </p:cNvPr>
          <p:cNvCxnSpPr>
            <a:cxnSpLocks/>
          </p:cNvCxnSpPr>
          <p:nvPr/>
        </p:nvCxnSpPr>
        <p:spPr>
          <a:xfrm>
            <a:off x="4336327" y="4275258"/>
            <a:ext cx="0" cy="424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7C6948EA-2AE3-9466-6F3B-CF257AF13965}"/>
              </a:ext>
            </a:extLst>
          </p:cNvPr>
          <p:cNvSpPr/>
          <p:nvPr/>
        </p:nvSpPr>
        <p:spPr>
          <a:xfrm>
            <a:off x="172182" y="4715492"/>
            <a:ext cx="1199416" cy="1513857"/>
          </a:xfrm>
          <a:prstGeom prst="rect">
            <a:avLst/>
          </a:prstGeom>
          <a:solidFill>
            <a:schemeClr val="bg2">
              <a:alpha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North-G</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East-Y</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South-R</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West-R</a:t>
            </a:r>
          </a:p>
        </p:txBody>
      </p:sp>
      <p:sp>
        <p:nvSpPr>
          <p:cNvPr id="38" name="Rectangle 37">
            <a:extLst>
              <a:ext uri="{FF2B5EF4-FFF2-40B4-BE49-F238E27FC236}">
                <a16:creationId xmlns:a16="http://schemas.microsoft.com/office/drawing/2014/main" id="{1695B736-33D7-07A4-E65E-C6C8C3F7B7B3}"/>
              </a:ext>
            </a:extLst>
          </p:cNvPr>
          <p:cNvSpPr/>
          <p:nvPr/>
        </p:nvSpPr>
        <p:spPr>
          <a:xfrm>
            <a:off x="1429575" y="4731449"/>
            <a:ext cx="1199416" cy="1513857"/>
          </a:xfrm>
          <a:prstGeom prst="rect">
            <a:avLst/>
          </a:prstGeom>
          <a:solidFill>
            <a:schemeClr val="bg2">
              <a:alpha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East-G</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South-Y</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West-R</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North-R</a:t>
            </a:r>
          </a:p>
        </p:txBody>
      </p:sp>
      <p:sp>
        <p:nvSpPr>
          <p:cNvPr id="39" name="Rectangle 38">
            <a:extLst>
              <a:ext uri="{FF2B5EF4-FFF2-40B4-BE49-F238E27FC236}">
                <a16:creationId xmlns:a16="http://schemas.microsoft.com/office/drawing/2014/main" id="{4940099C-9037-D0BA-9D8D-9A0F8929727A}"/>
              </a:ext>
            </a:extLst>
          </p:cNvPr>
          <p:cNvSpPr/>
          <p:nvPr/>
        </p:nvSpPr>
        <p:spPr>
          <a:xfrm>
            <a:off x="2686968" y="4726672"/>
            <a:ext cx="1199416" cy="1513857"/>
          </a:xfrm>
          <a:prstGeom prst="rect">
            <a:avLst/>
          </a:prstGeom>
          <a:solidFill>
            <a:schemeClr val="bg2">
              <a:alpha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South-G</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West-Y</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North-R</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East-R</a:t>
            </a:r>
          </a:p>
        </p:txBody>
      </p:sp>
      <p:sp>
        <p:nvSpPr>
          <p:cNvPr id="40" name="Rectangle 39">
            <a:extLst>
              <a:ext uri="{FF2B5EF4-FFF2-40B4-BE49-F238E27FC236}">
                <a16:creationId xmlns:a16="http://schemas.microsoft.com/office/drawing/2014/main" id="{EED679E3-4F6E-4595-A95D-723D9EF1F35B}"/>
              </a:ext>
            </a:extLst>
          </p:cNvPr>
          <p:cNvSpPr/>
          <p:nvPr/>
        </p:nvSpPr>
        <p:spPr>
          <a:xfrm>
            <a:off x="3944361" y="4741226"/>
            <a:ext cx="1199416" cy="1513857"/>
          </a:xfrm>
          <a:prstGeom prst="rect">
            <a:avLst/>
          </a:prstGeom>
          <a:solidFill>
            <a:schemeClr val="bg2">
              <a:alpha val="5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West-G</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North-Y</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South-R</a:t>
            </a:r>
          </a:p>
          <a:p>
            <a:pPr algn="ctr"/>
            <a:r>
              <a:rPr lang="en-US"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East-R</a:t>
            </a:r>
          </a:p>
        </p:txBody>
      </p:sp>
      <p:sp>
        <p:nvSpPr>
          <p:cNvPr id="55" name="TextBox 54">
            <a:extLst>
              <a:ext uri="{FF2B5EF4-FFF2-40B4-BE49-F238E27FC236}">
                <a16:creationId xmlns:a16="http://schemas.microsoft.com/office/drawing/2014/main" id="{01AD2246-2D28-E35F-A94E-D0051AEC5D15}"/>
              </a:ext>
            </a:extLst>
          </p:cNvPr>
          <p:cNvSpPr txBox="1"/>
          <p:nvPr/>
        </p:nvSpPr>
        <p:spPr>
          <a:xfrm>
            <a:off x="7248708" y="3150344"/>
            <a:ext cx="4077441" cy="830997"/>
          </a:xfrm>
          <a:prstGeom prst="rect">
            <a:avLst/>
          </a:prstGeom>
          <a:solidFill>
            <a:schemeClr val="bg2">
              <a:alpha val="50000"/>
            </a:schemeClr>
          </a:solidFill>
        </p:spPr>
        <p:txBody>
          <a:bodyPr wrap="square" rtlCol="0">
            <a:spAutoFit/>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Flowchart of constructing the Verilog code</a:t>
            </a:r>
          </a:p>
        </p:txBody>
      </p:sp>
      <p:sp>
        <p:nvSpPr>
          <p:cNvPr id="56" name="TextBox 55">
            <a:extLst>
              <a:ext uri="{FF2B5EF4-FFF2-40B4-BE49-F238E27FC236}">
                <a16:creationId xmlns:a16="http://schemas.microsoft.com/office/drawing/2014/main" id="{63521431-32F4-0049-93A1-3E9CFDB062D8}"/>
              </a:ext>
            </a:extLst>
          </p:cNvPr>
          <p:cNvSpPr txBox="1"/>
          <p:nvPr/>
        </p:nvSpPr>
        <p:spPr>
          <a:xfrm>
            <a:off x="336201" y="4294518"/>
            <a:ext cx="641684"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S0</a:t>
            </a:r>
          </a:p>
        </p:txBody>
      </p:sp>
      <p:sp>
        <p:nvSpPr>
          <p:cNvPr id="57" name="TextBox 56">
            <a:extLst>
              <a:ext uri="{FF2B5EF4-FFF2-40B4-BE49-F238E27FC236}">
                <a16:creationId xmlns:a16="http://schemas.microsoft.com/office/drawing/2014/main" id="{40F9EDF8-74D5-6D16-969C-424F6D109D23}"/>
              </a:ext>
            </a:extLst>
          </p:cNvPr>
          <p:cNvSpPr txBox="1"/>
          <p:nvPr/>
        </p:nvSpPr>
        <p:spPr>
          <a:xfrm>
            <a:off x="1418427" y="4319255"/>
            <a:ext cx="641684"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S1</a:t>
            </a:r>
          </a:p>
        </p:txBody>
      </p:sp>
      <p:sp>
        <p:nvSpPr>
          <p:cNvPr id="58" name="TextBox 57">
            <a:extLst>
              <a:ext uri="{FF2B5EF4-FFF2-40B4-BE49-F238E27FC236}">
                <a16:creationId xmlns:a16="http://schemas.microsoft.com/office/drawing/2014/main" id="{96B57439-EA7A-F674-2A80-DF1C688E5ABA}"/>
              </a:ext>
            </a:extLst>
          </p:cNvPr>
          <p:cNvSpPr txBox="1"/>
          <p:nvPr/>
        </p:nvSpPr>
        <p:spPr>
          <a:xfrm>
            <a:off x="2654035" y="4351948"/>
            <a:ext cx="641684"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S2</a:t>
            </a:r>
          </a:p>
        </p:txBody>
      </p:sp>
      <p:sp>
        <p:nvSpPr>
          <p:cNvPr id="59" name="TextBox 58">
            <a:extLst>
              <a:ext uri="{FF2B5EF4-FFF2-40B4-BE49-F238E27FC236}">
                <a16:creationId xmlns:a16="http://schemas.microsoft.com/office/drawing/2014/main" id="{9F0C5875-0861-2CFE-E1C7-CC1F310F6D2F}"/>
              </a:ext>
            </a:extLst>
          </p:cNvPr>
          <p:cNvSpPr txBox="1"/>
          <p:nvPr/>
        </p:nvSpPr>
        <p:spPr>
          <a:xfrm>
            <a:off x="3867474" y="4351339"/>
            <a:ext cx="641684" cy="400110"/>
          </a:xfrm>
          <a:prstGeom prst="rect">
            <a:avLst/>
          </a:prstGeom>
          <a:noFill/>
        </p:spPr>
        <p:txBody>
          <a:bodyPr wrap="square" rtlCol="0">
            <a:spAutoFit/>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S3</a:t>
            </a:r>
          </a:p>
        </p:txBody>
      </p:sp>
      <p:sp>
        <p:nvSpPr>
          <p:cNvPr id="60" name="TextBox 59">
            <a:extLst>
              <a:ext uri="{FF2B5EF4-FFF2-40B4-BE49-F238E27FC236}">
                <a16:creationId xmlns:a16="http://schemas.microsoft.com/office/drawing/2014/main" id="{066C3DE0-04DA-B092-AC6E-5BA272A087FF}"/>
              </a:ext>
            </a:extLst>
          </p:cNvPr>
          <p:cNvSpPr txBox="1"/>
          <p:nvPr/>
        </p:nvSpPr>
        <p:spPr>
          <a:xfrm>
            <a:off x="6620608" y="4994031"/>
            <a:ext cx="1617781" cy="923330"/>
          </a:xfrm>
          <a:prstGeom prst="rect">
            <a:avLst/>
          </a:prstGeom>
          <a:noFill/>
        </p:spPr>
        <p:txBody>
          <a:bodyPr wrap="square" rtlCol="0">
            <a:spAutoFit/>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 Green</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 Yellow</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 Red</a:t>
            </a:r>
          </a:p>
        </p:txBody>
      </p:sp>
    </p:spTree>
    <p:extLst>
      <p:ext uri="{BB962C8B-B14F-4D97-AF65-F5344CB8AC3E}">
        <p14:creationId xmlns:p14="http://schemas.microsoft.com/office/powerpoint/2010/main" val="1574829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A92CE6D-23C3-F8AF-3CCD-BC13A141A8A0}"/>
              </a:ext>
            </a:extLst>
          </p:cNvPr>
          <p:cNvSpPr txBox="1"/>
          <p:nvPr/>
        </p:nvSpPr>
        <p:spPr>
          <a:xfrm>
            <a:off x="495300" y="695325"/>
            <a:ext cx="10629900" cy="707886"/>
          </a:xfrm>
          <a:prstGeom prst="rect">
            <a:avLst/>
          </a:prstGeom>
          <a:solidFill>
            <a:schemeClr val="bg1">
              <a:alpha val="26000"/>
            </a:schemeClr>
          </a:solidFill>
        </p:spPr>
        <p:txBody>
          <a:bodyPr wrap="square" rtlCol="0">
            <a:spAutoFit/>
          </a:bodyPr>
          <a:lstStyle/>
          <a:p>
            <a:r>
              <a:rPr lang="en-US" sz="4000" b="1" u="sng" dirty="0">
                <a:solidFill>
                  <a:schemeClr val="accent4">
                    <a:lumMod val="5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Costing:</a:t>
            </a:r>
          </a:p>
        </p:txBody>
      </p:sp>
      <p:graphicFrame>
        <p:nvGraphicFramePr>
          <p:cNvPr id="2" name="Table 2">
            <a:extLst>
              <a:ext uri="{FF2B5EF4-FFF2-40B4-BE49-F238E27FC236}">
                <a16:creationId xmlns:a16="http://schemas.microsoft.com/office/drawing/2014/main" id="{4BA1768D-7664-7DAC-62DF-F94D94297285}"/>
              </a:ext>
            </a:extLst>
          </p:cNvPr>
          <p:cNvGraphicFramePr>
            <a:graphicFrameLocks noGrp="1"/>
          </p:cNvGraphicFramePr>
          <p:nvPr>
            <p:extLst>
              <p:ext uri="{D42A27DB-BD31-4B8C-83A1-F6EECF244321}">
                <p14:modId xmlns:p14="http://schemas.microsoft.com/office/powerpoint/2010/main" val="2288374360"/>
              </p:ext>
            </p:extLst>
          </p:nvPr>
        </p:nvGraphicFramePr>
        <p:xfrm>
          <a:off x="1959429" y="1923313"/>
          <a:ext cx="8210940" cy="3602904"/>
        </p:xfrm>
        <a:graphic>
          <a:graphicData uri="http://schemas.openxmlformats.org/drawingml/2006/table">
            <a:tbl>
              <a:tblPr firstRow="1" bandRow="1">
                <a:tableStyleId>{5C22544A-7EE6-4342-B048-85BDC9FD1C3A}</a:tableStyleId>
              </a:tblPr>
              <a:tblGrid>
                <a:gridCol w="3079102">
                  <a:extLst>
                    <a:ext uri="{9D8B030D-6E8A-4147-A177-3AD203B41FA5}">
                      <a16:colId xmlns:a16="http://schemas.microsoft.com/office/drawing/2014/main" val="2564221746"/>
                    </a:ext>
                  </a:extLst>
                </a:gridCol>
                <a:gridCol w="2286001">
                  <a:extLst>
                    <a:ext uri="{9D8B030D-6E8A-4147-A177-3AD203B41FA5}">
                      <a16:colId xmlns:a16="http://schemas.microsoft.com/office/drawing/2014/main" val="273834059"/>
                    </a:ext>
                  </a:extLst>
                </a:gridCol>
                <a:gridCol w="2845837">
                  <a:extLst>
                    <a:ext uri="{9D8B030D-6E8A-4147-A177-3AD203B41FA5}">
                      <a16:colId xmlns:a16="http://schemas.microsoft.com/office/drawing/2014/main" val="94796517"/>
                    </a:ext>
                  </a:extLst>
                </a:gridCol>
              </a:tblGrid>
              <a:tr h="450363">
                <a:tc>
                  <a:txBody>
                    <a:bodyPr/>
                    <a:lstStyle/>
                    <a:p>
                      <a:pPr algn="ct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      Equipment</a:t>
                      </a:r>
                    </a:p>
                  </a:txBody>
                  <a:tcPr>
                    <a:solidFill>
                      <a:schemeClr val="tx2">
                        <a:lumMod val="25000"/>
                        <a:lumOff val="75000"/>
                        <a:alpha val="50000"/>
                      </a:schemeClr>
                    </a:solidFill>
                  </a:tcPr>
                </a:tc>
                <a:tc>
                  <a:txBody>
                    <a:bodyPr/>
                    <a:lstStyle/>
                    <a:p>
                      <a:pPr algn="ct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Quantity</a:t>
                      </a:r>
                    </a:p>
                  </a:txBody>
                  <a:tcPr>
                    <a:solidFill>
                      <a:schemeClr val="tx2">
                        <a:lumMod val="25000"/>
                        <a:lumOff val="75000"/>
                        <a:alpha val="50000"/>
                      </a:schemeClr>
                    </a:solidFill>
                  </a:tcPr>
                </a:tc>
                <a:tc>
                  <a:txBody>
                    <a:bodyPr/>
                    <a:lstStyle/>
                    <a:p>
                      <a:pPr algn="ctr"/>
                      <a:r>
                        <a:rPr lang="en-US" sz="2000" dirty="0">
                          <a:solidFill>
                            <a:schemeClr val="tx1">
                              <a:lumMod val="85000"/>
                              <a:lumOff val="15000"/>
                            </a:schemeClr>
                          </a:solidFill>
                          <a:latin typeface="Times New Roman" panose="02020603050405020304" pitchFamily="18" charset="0"/>
                          <a:cs typeface="Times New Roman" panose="02020603050405020304" pitchFamily="18" charset="0"/>
                        </a:rPr>
                        <a:t>Cost </a:t>
                      </a:r>
                    </a:p>
                  </a:txBody>
                  <a:tcPr>
                    <a:solidFill>
                      <a:schemeClr val="tx2">
                        <a:lumMod val="25000"/>
                        <a:lumOff val="75000"/>
                        <a:alpha val="50000"/>
                      </a:schemeClr>
                    </a:solidFill>
                  </a:tcPr>
                </a:tc>
                <a:extLst>
                  <a:ext uri="{0D108BD9-81ED-4DB2-BD59-A6C34878D82A}">
                    <a16:rowId xmlns:a16="http://schemas.microsoft.com/office/drawing/2014/main" val="2261685205"/>
                  </a:ext>
                </a:extLst>
              </a:tr>
              <a:tr h="450363">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Altera UP2 Education kit</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200</a:t>
                      </a:r>
                    </a:p>
                  </a:txBody>
                  <a:tcPr>
                    <a:solidFill>
                      <a:schemeClr val="tx2">
                        <a:lumMod val="25000"/>
                        <a:lumOff val="75000"/>
                        <a:alpha val="50000"/>
                      </a:schemeClr>
                    </a:solidFill>
                  </a:tcPr>
                </a:tc>
                <a:extLst>
                  <a:ext uri="{0D108BD9-81ED-4DB2-BD59-A6C34878D82A}">
                    <a16:rowId xmlns:a16="http://schemas.microsoft.com/office/drawing/2014/main" val="614799062"/>
                  </a:ext>
                </a:extLst>
              </a:tr>
              <a:tr h="450363">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IR sensor</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08</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250</a:t>
                      </a:r>
                    </a:p>
                  </a:txBody>
                  <a:tcPr>
                    <a:solidFill>
                      <a:schemeClr val="tx2">
                        <a:lumMod val="25000"/>
                        <a:lumOff val="75000"/>
                        <a:alpha val="50000"/>
                      </a:schemeClr>
                    </a:solidFill>
                  </a:tcPr>
                </a:tc>
                <a:extLst>
                  <a:ext uri="{0D108BD9-81ED-4DB2-BD59-A6C34878D82A}">
                    <a16:rowId xmlns:a16="http://schemas.microsoft.com/office/drawing/2014/main" val="1079142629"/>
                  </a:ext>
                </a:extLst>
              </a:tr>
              <a:tr h="450363">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LEDs</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08</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p>
                  </a:txBody>
                  <a:tcPr>
                    <a:solidFill>
                      <a:schemeClr val="tx2">
                        <a:lumMod val="25000"/>
                        <a:lumOff val="75000"/>
                        <a:alpha val="50000"/>
                      </a:schemeClr>
                    </a:solidFill>
                  </a:tcPr>
                </a:tc>
                <a:extLst>
                  <a:ext uri="{0D108BD9-81ED-4DB2-BD59-A6C34878D82A}">
                    <a16:rowId xmlns:a16="http://schemas.microsoft.com/office/drawing/2014/main" val="2937228613"/>
                  </a:ext>
                </a:extLst>
              </a:tr>
              <a:tr h="450363">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Resistance </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05</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p>
                  </a:txBody>
                  <a:tcPr>
                    <a:solidFill>
                      <a:schemeClr val="tx2">
                        <a:lumMod val="25000"/>
                        <a:lumOff val="75000"/>
                        <a:alpha val="50000"/>
                      </a:schemeClr>
                    </a:solidFill>
                  </a:tcPr>
                </a:tc>
                <a:extLst>
                  <a:ext uri="{0D108BD9-81ED-4DB2-BD59-A6C34878D82A}">
                    <a16:rowId xmlns:a16="http://schemas.microsoft.com/office/drawing/2014/main" val="296697325"/>
                  </a:ext>
                </a:extLst>
              </a:tr>
              <a:tr h="450363">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Breadboard </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01</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p>
                  </a:txBody>
                  <a:tcPr>
                    <a:solidFill>
                      <a:schemeClr val="tx2">
                        <a:lumMod val="25000"/>
                        <a:lumOff val="75000"/>
                        <a:alpha val="50000"/>
                      </a:schemeClr>
                    </a:solidFill>
                  </a:tcPr>
                </a:tc>
                <a:extLst>
                  <a:ext uri="{0D108BD9-81ED-4DB2-BD59-A6C34878D82A}">
                    <a16:rowId xmlns:a16="http://schemas.microsoft.com/office/drawing/2014/main" val="1478160518"/>
                  </a:ext>
                </a:extLst>
              </a:tr>
              <a:tr h="450363">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Jumper wires</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50</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100</a:t>
                      </a:r>
                    </a:p>
                  </a:txBody>
                  <a:tcPr>
                    <a:solidFill>
                      <a:schemeClr val="tx2">
                        <a:lumMod val="25000"/>
                        <a:lumOff val="75000"/>
                        <a:alpha val="50000"/>
                      </a:schemeClr>
                    </a:solidFill>
                  </a:tcPr>
                </a:tc>
                <a:extLst>
                  <a:ext uri="{0D108BD9-81ED-4DB2-BD59-A6C34878D82A}">
                    <a16:rowId xmlns:a16="http://schemas.microsoft.com/office/drawing/2014/main" val="1645364874"/>
                  </a:ext>
                </a:extLst>
              </a:tr>
              <a:tr h="450363">
                <a:tc>
                  <a:txBody>
                    <a:bodyPr/>
                    <a:lstStyle/>
                    <a:p>
                      <a:pPr algn="ctr"/>
                      <a:endPar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Total</a:t>
                      </a:r>
                    </a:p>
                  </a:txBody>
                  <a:tcPr>
                    <a:solidFill>
                      <a:schemeClr val="tx2">
                        <a:lumMod val="25000"/>
                        <a:lumOff val="75000"/>
                        <a:alpha val="50000"/>
                      </a:schemeClr>
                    </a:solidFill>
                  </a:tcPr>
                </a:tc>
                <a:tc>
                  <a:txBody>
                    <a:bodyPr/>
                    <a:lstStyle/>
                    <a:p>
                      <a:pPr algn="ctr"/>
                      <a:r>
                        <a:rPr lang="en-US" dirty="0">
                          <a:solidFill>
                            <a:schemeClr val="tx1">
                              <a:lumMod val="85000"/>
                              <a:lumOff val="1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800</a:t>
                      </a:r>
                    </a:p>
                  </a:txBody>
                  <a:tcPr>
                    <a:solidFill>
                      <a:schemeClr val="tx2">
                        <a:lumMod val="25000"/>
                        <a:lumOff val="75000"/>
                        <a:alpha val="50000"/>
                      </a:schemeClr>
                    </a:solidFill>
                  </a:tcPr>
                </a:tc>
                <a:extLst>
                  <a:ext uri="{0D108BD9-81ED-4DB2-BD59-A6C34878D82A}">
                    <a16:rowId xmlns:a16="http://schemas.microsoft.com/office/drawing/2014/main" val="459268960"/>
                  </a:ext>
                </a:extLst>
              </a:tr>
            </a:tbl>
          </a:graphicData>
        </a:graphic>
      </p:graphicFrame>
    </p:spTree>
    <p:extLst>
      <p:ext uri="{BB962C8B-B14F-4D97-AF65-F5344CB8AC3E}">
        <p14:creationId xmlns:p14="http://schemas.microsoft.com/office/powerpoint/2010/main" val="4090837564"/>
      </p:ext>
    </p:extLst>
  </p:cSld>
  <p:clrMapOvr>
    <a:masterClrMapping/>
  </p:clrMapOvr>
</p:sld>
</file>

<file path=ppt/theme/theme1.xml><?xml version="1.0" encoding="utf-8"?>
<a:theme xmlns:a="http://schemas.openxmlformats.org/drawingml/2006/main" name="LevelVTI">
  <a:themeElements>
    <a:clrScheme name="AnalogousFromDarkSeedLeftStep">
      <a:dk1>
        <a:srgbClr val="000000"/>
      </a:dk1>
      <a:lt1>
        <a:srgbClr val="FFFFFF"/>
      </a:lt1>
      <a:dk2>
        <a:srgbClr val="1C2031"/>
      </a:dk2>
      <a:lt2>
        <a:srgbClr val="F0F3F1"/>
      </a:lt2>
      <a:accent1>
        <a:srgbClr val="D040B9"/>
      </a:accent1>
      <a:accent2>
        <a:srgbClr val="9A2EBE"/>
      </a:accent2>
      <a:accent3>
        <a:srgbClr val="6F40D0"/>
      </a:accent3>
      <a:accent4>
        <a:srgbClr val="3440C0"/>
      </a:accent4>
      <a:accent5>
        <a:srgbClr val="4088D0"/>
      </a:accent5>
      <a:accent6>
        <a:srgbClr val="2EB3BE"/>
      </a:accent6>
      <a:hlink>
        <a:srgbClr val="3F6ABF"/>
      </a:hlink>
      <a:folHlink>
        <a:srgbClr val="7F7F7F"/>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489</Words>
  <Application>Microsoft Office PowerPoint</Application>
  <PresentationFormat>Widescreen</PresentationFormat>
  <Paragraphs>112</Paragraphs>
  <Slides>12</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Arial</vt:lpstr>
      <vt:lpstr>Calibri</vt:lpstr>
      <vt:lpstr>Calibri Light</vt:lpstr>
      <vt:lpstr>Seaford</vt:lpstr>
      <vt:lpstr>Times New Roman</vt:lpstr>
      <vt:lpstr>LevelVTI</vt:lpstr>
      <vt:lpstr>Custom Design</vt:lpstr>
      <vt:lpstr>Smart Automatic 4-way Density Based Traffic Control System Using FPGA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Automatic 4-way Density Based Traffic Control System Using FPGA</dc:title>
  <dc:creator>1906144 - Monideepa Kundu ( Sinthi )</dc:creator>
  <cp:lastModifiedBy>1906144 - Monideepa Kundu ( Sinthi )</cp:lastModifiedBy>
  <cp:revision>13</cp:revision>
  <dcterms:created xsi:type="dcterms:W3CDTF">2023-07-16T09:58:51Z</dcterms:created>
  <dcterms:modified xsi:type="dcterms:W3CDTF">2023-07-16T16:42:25Z</dcterms:modified>
</cp:coreProperties>
</file>