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28" r:id="rId4"/>
  </p:sldMasterIdLst>
  <p:notesMasterIdLst>
    <p:notesMasterId r:id="rId15"/>
  </p:notesMasterIdLst>
  <p:sldIdLst>
    <p:sldId id="256" r:id="rId5"/>
    <p:sldId id="287" r:id="rId6"/>
    <p:sldId id="288" r:id="rId7"/>
    <p:sldId id="291" r:id="rId8"/>
    <p:sldId id="290" r:id="rId9"/>
    <p:sldId id="292" r:id="rId10"/>
    <p:sldId id="295" r:id="rId11"/>
    <p:sldId id="286" r:id="rId12"/>
    <p:sldId id="294" r:id="rId13"/>
    <p:sldId id="284" r:id="rId1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D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15" autoAdjust="0"/>
  </p:normalViewPr>
  <p:slideViewPr>
    <p:cSldViewPr>
      <p:cViewPr varScale="1">
        <p:scale>
          <a:sx n="214" d="100"/>
          <a:sy n="214" d="100"/>
        </p:scale>
        <p:origin x="234" y="1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F3999-7D9C-44A3-AE3A-9E5399638BE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C2F77-23F0-47CB-B300-301809F6F4E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ED2B-A1F3-4DF0-BE4F-A006F318A493}" type="datetime1">
              <a:rPr lang="ru-RU" smtClean="0"/>
              <a:t>17.05.2025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олилиния 6"/>
          <p:cNvSpPr>
            <a:spLocks/>
          </p:cNvSpPr>
          <p:nvPr userDrawn="1"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 userDrawn="1"/>
        </p:nvSpPr>
        <p:spPr bwMode="auto">
          <a:xfrm>
            <a:off x="4381500" y="-5356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Полилиния 9"/>
          <p:cNvSpPr>
            <a:spLocks/>
          </p:cNvSpPr>
          <p:nvPr userDrawn="1"/>
        </p:nvSpPr>
        <p:spPr bwMode="auto">
          <a:xfrm rot="21435692">
            <a:off x="-14281" y="206896"/>
            <a:ext cx="9175812" cy="39776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732"/>
              </a:cxn>
              <a:cxn ang="0">
                <a:pos x="1638" y="228"/>
              </a:cxn>
              <a:cxn ang="0">
                <a:pos x="4122" y="816"/>
              </a:cxn>
              <a:cxn ang="0">
                <a:pos x="5766" y="0"/>
              </a:cxn>
            </a:cxnLst>
            <a:rect l="0" t="0" r="0" b="0"/>
            <a:pathLst>
              <a:path w="5766" h="854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525" cap="flat" cmpd="sng" algn="ctr">
            <a:gradFill>
              <a:gsLst>
                <a:gs pos="74000">
                  <a:schemeClr val="accent4"/>
                </a:gs>
                <a:gs pos="44000">
                  <a:schemeClr val="accent1"/>
                </a:gs>
                <a:gs pos="33000">
                  <a:schemeClr val="accent2">
                    <a:alpha val="56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 userDrawn="1"/>
        </p:nvSpPr>
        <p:spPr bwMode="auto">
          <a:xfrm rot="21435692">
            <a:off x="-19017" y="151806"/>
            <a:ext cx="9163050" cy="48691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966"/>
              </a:cxn>
              <a:cxn ang="0">
                <a:pos x="1608" y="282"/>
              </a:cxn>
              <a:cxn ang="0">
                <a:pos x="4110" y="1008"/>
              </a:cxn>
              <a:cxn ang="0">
                <a:pos x="5772" y="0"/>
              </a:cxn>
            </a:cxnLst>
            <a:rect l="0" t="0" r="0" b="0"/>
            <a:pathLst>
              <a:path w="5772" h="1055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795" cap="flat" cmpd="sng" algn="ctr">
            <a:gradFill>
              <a:gsLst>
                <a:gs pos="74000">
                  <a:schemeClr val="accent3">
                    <a:shade val="75000"/>
                  </a:schemeClr>
                </a:gs>
                <a:gs pos="86000">
                  <a:schemeClr val="tx1">
                    <a:alpha val="29000"/>
                  </a:schemeClr>
                </a:gs>
                <a:gs pos="16000">
                  <a:schemeClr val="accent2">
                    <a:shade val="75000"/>
                    <a:alpha val="56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291D-2257-4736-A516-007F400EB34F}" type="datetime1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E11E-2CF3-493A-87BA-C17F26B49576}" type="datetime1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000" y="107139"/>
            <a:ext cx="7200000" cy="675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C265-EE23-44D0-A879-BCB55BAB3E5D}" type="datetime1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5972761-8F89-4224-B17F-CE3DAFE5161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ctr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8871-D3FC-4EA3-A40F-8689CB16DB01}" type="datetime1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000" y="107139"/>
            <a:ext cx="7200000" cy="675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017974"/>
            <a:ext cx="4038600" cy="374822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017974"/>
            <a:ext cx="4038600" cy="374822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C0C2-EA68-4702-91E2-7D242EE98BDD}" type="datetime1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000" y="108000"/>
            <a:ext cx="7200000" cy="675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964396"/>
            <a:ext cx="4040188" cy="535785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3441" y="964396"/>
            <a:ext cx="4041775" cy="535785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00180"/>
            <a:ext cx="4040188" cy="327006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1500180"/>
            <a:ext cx="4041775" cy="327006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0C1B-170E-479A-A09D-84E5813A464F}" type="datetime1">
              <a:rPr lang="ru-RU" smtClean="0"/>
              <a:t>17.05.2025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000" y="108000"/>
            <a:ext cx="7200000" cy="675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0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86A2-2319-4439-B76E-DD8B17EC0C61}" type="datetime1">
              <a:rPr lang="ru-RU" smtClean="0"/>
              <a:t>17.05.2025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97AB-9BB7-4830-A5B4-FBB6B6F32FB5}" type="datetime1">
              <a:rPr lang="ru-RU" smtClean="0"/>
              <a:t>17.05.2025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85765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8877-EE32-43FC-95DF-717EBA66F39F}" type="datetime1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C780-55F2-4473-9A86-29260F73CE73}" type="datetime1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4767264"/>
            <a:ext cx="609600" cy="273844"/>
          </a:xfrm>
        </p:spPr>
        <p:txBody>
          <a:bodyPr/>
          <a:lstStyle/>
          <a:p>
            <a:fld id="{55972761-8F89-4224-B17F-CE3DAFE5161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4664870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5356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910816"/>
            <a:ext cx="8229600" cy="38326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dirty="0" smtClean="0"/>
              <a:t>Образец текста</a:t>
            </a:r>
          </a:p>
          <a:p>
            <a:pPr lvl="1" eaLnBrk="1" latinLnBrk="0" hangingPunct="1"/>
            <a:r>
              <a:rPr kumimoji="0" lang="ru-RU" dirty="0" smtClean="0"/>
              <a:t>Второй уровень</a:t>
            </a:r>
          </a:p>
          <a:p>
            <a:pPr lvl="2" eaLnBrk="1" latinLnBrk="0" hangingPunct="1"/>
            <a:r>
              <a:rPr kumimoji="0" lang="ru-RU" dirty="0" smtClean="0"/>
              <a:t>Третий уровень</a:t>
            </a:r>
          </a:p>
          <a:p>
            <a:pPr lvl="3" eaLnBrk="1" latinLnBrk="0" hangingPunct="1"/>
            <a:r>
              <a:rPr kumimoji="0" lang="ru-RU" dirty="0" smtClean="0"/>
              <a:t>Четвертый уровень</a:t>
            </a:r>
          </a:p>
          <a:p>
            <a:pPr lvl="4" eaLnBrk="1" latinLnBrk="0" hangingPunct="1"/>
            <a:r>
              <a:rPr kumimoji="0" lang="ru-RU" dirty="0" smtClean="0"/>
              <a:t>Пятый уровень</a:t>
            </a:r>
            <a:endParaRPr kumimoji="0" lang="en-US" dirty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C60F000-F600-4D2F-93D0-F268C2AF8667}" type="datetime1">
              <a:rPr lang="ru-RU" smtClean="0"/>
              <a:pPr/>
              <a:t>17.05.2025</a:t>
            </a:fld>
            <a:endParaRPr lang="ru-RU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4767264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4767264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800">
                <a:solidFill>
                  <a:schemeClr val="tx2">
                    <a:shade val="9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5972761-8F89-4224-B17F-CE3DAFE51610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5" name="Прямоугольник 14"/>
          <p:cNvSpPr/>
          <p:nvPr userDrawn="1"/>
        </p:nvSpPr>
        <p:spPr>
          <a:xfrm>
            <a:off x="0" y="0"/>
            <a:ext cx="972000" cy="900000"/>
          </a:xfrm>
          <a:prstGeom prst="rect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8352000" y="0"/>
            <a:ext cx="792000" cy="720000"/>
          </a:xfrm>
          <a:prstGeom prst="rect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071538" y="107140"/>
            <a:ext cx="7143800" cy="696503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5000" b="1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j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j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195486"/>
            <a:ext cx="5760640" cy="1368152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МИНИСТЕРСТВО НАУКИ И ВЫСШЕГО ОБРАЗОВАНИЯ РОССИЙСКОЙ ФЕДЕРАЦИИ</a:t>
            </a:r>
            <a:endParaRPr lang="ru-RU" sz="2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1760" y="4083918"/>
            <a:ext cx="6400800" cy="889406"/>
          </a:xfrm>
        </p:spPr>
        <p:txBody>
          <a:bodyPr>
            <a:normAutofit fontScale="77500" lnSpcReduction="20000"/>
          </a:bodyPr>
          <a:lstStyle/>
          <a:p>
            <a:r>
              <a:rPr lang="ru-RU" sz="2000" dirty="0">
                <a:latin typeface="Arial" pitchFamily="34" charset="0"/>
                <a:ea typeface="Times New Roman"/>
                <a:cs typeface="Arial" pitchFamily="34" charset="0"/>
              </a:rPr>
              <a:t>Кафедра</a:t>
            </a:r>
            <a:r>
              <a:rPr lang="ru-RU" sz="2000" dirty="0" smtClean="0">
                <a:latin typeface="Arial" pitchFamily="34" charset="0"/>
                <a:ea typeface="Times New Roman"/>
                <a:cs typeface="Arial" pitchFamily="34" charset="0"/>
              </a:rPr>
              <a:t>: Программное </a:t>
            </a:r>
            <a:r>
              <a:rPr lang="ru-RU" sz="2000" dirty="0">
                <a:latin typeface="Arial" pitchFamily="34" charset="0"/>
                <a:ea typeface="Times New Roman"/>
                <a:cs typeface="Arial" pitchFamily="34" charset="0"/>
              </a:rPr>
              <a:t>обеспечение автоматизированных систем</a:t>
            </a:r>
            <a:endParaRPr lang="ru-RU" sz="2000" dirty="0" smtClean="0">
              <a:solidFill>
                <a:schemeClr val="tx1"/>
              </a:solidFill>
              <a:latin typeface="Arial" pitchFamily="34" charset="0"/>
              <a:ea typeface="Times New Roman"/>
              <a:cs typeface="Arial" pitchFamily="34" charset="0"/>
            </a:endParaRPr>
          </a:p>
          <a:p>
            <a:r>
              <a:rPr lang="ru-RU" sz="2000" dirty="0" smtClean="0">
                <a:latin typeface="+mj-lt"/>
                <a:ea typeface="Times New Roman"/>
              </a:rPr>
              <a:t>Студент</a:t>
            </a:r>
          </a:p>
          <a:p>
            <a:r>
              <a:rPr lang="ru-RU" sz="2000" dirty="0" smtClean="0">
                <a:latin typeface="Arial" pitchFamily="34" charset="0"/>
                <a:ea typeface="Times New Roman"/>
                <a:cs typeface="Arial" pitchFamily="34" charset="0"/>
              </a:rPr>
              <a:t>Белоусов  Кирилл  Андреевич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Рисунок 8" descr="КГУ_1_6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72000" cy="1828888"/>
          </a:xfrm>
          <a:prstGeom prst="rect">
            <a:avLst/>
          </a:prstGeom>
        </p:spPr>
      </p:pic>
      <p:pic>
        <p:nvPicPr>
          <p:cNvPr id="11" name="Рисунок 10" descr="МиИС_1_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19790" y="0"/>
            <a:ext cx="1525459" cy="1467267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07504" y="1467267"/>
            <a:ext cx="9036496" cy="888459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Федеральное государственное бюджетное образовательное учреждение высшего образования</a:t>
            </a:r>
            <a:endParaRPr lang="ru-RU" sz="2000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39552" y="1759125"/>
            <a:ext cx="8208912" cy="979923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 smtClean="0"/>
              <a:t>«Курганский </a:t>
            </a:r>
            <a:r>
              <a:rPr lang="ru-RU" sz="1800" dirty="0"/>
              <a:t>государственный </a:t>
            </a:r>
            <a:r>
              <a:rPr lang="ru-RU" sz="1800" dirty="0" smtClean="0"/>
              <a:t>университет»</a:t>
            </a:r>
            <a:endParaRPr lang="ru-RU" sz="18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521296" y="2635256"/>
            <a:ext cx="8208912" cy="979923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/>
              <a:t>Визуальное событийное программирование.</a:t>
            </a:r>
          </a:p>
          <a:p>
            <a:r>
              <a:rPr lang="ru-RU" sz="1800" dirty="0"/>
              <a:t>Информационно-аналитическая система «Магазин»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 txBox="1">
            <a:spLocks/>
          </p:cNvSpPr>
          <p:nvPr/>
        </p:nvSpPr>
        <p:spPr>
          <a:xfrm>
            <a:off x="1357290" y="1446601"/>
            <a:ext cx="6929486" cy="64294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Times New Roman"/>
                <a:cs typeface="Arial" pitchFamily="34" charset="0"/>
              </a:rPr>
              <a:t>Спасибо за внимание!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285852" y="3536164"/>
            <a:ext cx="6400800" cy="889406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lvl="0" algn="ctr">
              <a:defRPr/>
            </a:pPr>
            <a:r>
              <a:rPr lang="ru-RU" sz="2000" dirty="0">
                <a:latin typeface="Arial" pitchFamily="34" charset="0"/>
                <a:ea typeface="Times New Roman"/>
                <a:cs typeface="Arial" pitchFamily="34" charset="0"/>
              </a:rPr>
              <a:t>Программное обеспечение автоматизированных систем</a:t>
            </a:r>
          </a:p>
          <a:p>
            <a:pPr lvl="0" algn="ctr">
              <a:defRPr/>
            </a:pPr>
            <a:r>
              <a:rPr lang="ru-RU" sz="2000" dirty="0">
                <a:latin typeface="Arial" pitchFamily="34" charset="0"/>
                <a:ea typeface="Times New Roman"/>
                <a:cs typeface="Arial" pitchFamily="34" charset="0"/>
              </a:rPr>
              <a:t>Студент</a:t>
            </a:r>
          </a:p>
          <a:p>
            <a:pPr lvl="0" algn="ctr">
              <a:defRPr/>
            </a:pPr>
            <a:r>
              <a:rPr lang="ru-RU" sz="2000" dirty="0">
                <a:latin typeface="Arial" pitchFamily="34" charset="0"/>
                <a:ea typeface="Times New Roman"/>
                <a:cs typeface="Arial" pitchFamily="34" charset="0"/>
              </a:rPr>
              <a:t>Белоусов  Кирилл  Андреевич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Разработать визуальное приложение с трёхуровневой архитектурой для автоматизации информационно-аналитических процессов, включающее многооконный </a:t>
            </a:r>
            <a:r>
              <a:rPr lang="ru-RU" dirty="0" smtClean="0"/>
              <a:t>интерфейс, локальную </a:t>
            </a:r>
            <a:r>
              <a:rPr lang="ru-RU" dirty="0"/>
              <a:t>базу данных </a:t>
            </a:r>
            <a:r>
              <a:rPr lang="ru-RU" dirty="0" smtClean="0"/>
              <a:t>и </a:t>
            </a:r>
            <a:r>
              <a:rPr lang="ru-RU" dirty="0"/>
              <a:t>модуль бизнес-логики для обработки данных и расчёта прогнозов.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Архитектура ПО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547664" y="13162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6" name="Group 1"/>
          <p:cNvGrpSpPr>
            <a:grpSpLocks noChangeAspect="1"/>
          </p:cNvGrpSpPr>
          <p:nvPr/>
        </p:nvGrpSpPr>
        <p:grpSpPr bwMode="auto">
          <a:xfrm>
            <a:off x="1835696" y="1347614"/>
            <a:ext cx="5940425" cy="2917825"/>
            <a:chOff x="1701" y="1134"/>
            <a:chExt cx="9354" cy="4596"/>
          </a:xfrm>
        </p:grpSpPr>
        <p:sp>
          <p:nvSpPr>
            <p:cNvPr id="7" name="AutoShape 7"/>
            <p:cNvSpPr>
              <a:spLocks noChangeAspect="1" noChangeArrowheads="1" noTextEdit="1"/>
            </p:cNvSpPr>
            <p:nvPr/>
          </p:nvSpPr>
          <p:spPr bwMode="auto">
            <a:xfrm>
              <a:off x="1701" y="1134"/>
              <a:ext cx="9354" cy="4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900" y="1620"/>
              <a:ext cx="4455" cy="5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Уровень представления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900" y="3075"/>
              <a:ext cx="4470" cy="6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Уровень логики приложения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3885" y="4575"/>
              <a:ext cx="4470" cy="6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Уровень данных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>
              <a:off x="6052" y="2190"/>
              <a:ext cx="143" cy="885"/>
            </a:xfrm>
            <a:prstGeom prst="upDownArrow">
              <a:avLst>
                <a:gd name="adj1" fmla="val 50000"/>
                <a:gd name="adj2" fmla="val 12377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AutoShape 2"/>
            <p:cNvSpPr>
              <a:spLocks noChangeArrowheads="1"/>
            </p:cNvSpPr>
            <p:nvPr/>
          </p:nvSpPr>
          <p:spPr bwMode="auto">
            <a:xfrm>
              <a:off x="6052" y="3690"/>
              <a:ext cx="143" cy="885"/>
            </a:xfrm>
            <a:prstGeom prst="upDownArrow">
              <a:avLst>
                <a:gd name="adj1" fmla="val 50000"/>
                <a:gd name="adj2" fmla="val 12377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Обоснование выбора ПО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547664" y="13162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" name="Picture 2" descr="Файл:ISO C++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87513"/>
            <a:ext cx="1368152" cy="154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Visual Studio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90859"/>
            <a:ext cx="1830570" cy="183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Microsoft Office Access (2019-present).svg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58" y="1801153"/>
            <a:ext cx="1692200" cy="165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4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Схема базы данных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547664" y="13162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13" y="1131590"/>
            <a:ext cx="7079387" cy="331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2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Скриншоты приложения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547664" y="13162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" name="Рисунок 12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843558"/>
            <a:ext cx="2736305" cy="1954504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3"/>
          <a:stretch>
            <a:fillRect/>
          </a:stretch>
        </p:blipFill>
        <p:spPr>
          <a:xfrm>
            <a:off x="5004048" y="867862"/>
            <a:ext cx="2592288" cy="1930200"/>
          </a:xfrm>
          <a:prstGeom prst="rect">
            <a:avLst/>
          </a:prstGeom>
        </p:spPr>
      </p:pic>
      <p:pic>
        <p:nvPicPr>
          <p:cNvPr id="17" name="Рисунок 16"/>
          <p:cNvPicPr/>
          <p:nvPr/>
        </p:nvPicPr>
        <p:blipFill>
          <a:blip r:embed="rId4"/>
          <a:stretch>
            <a:fillRect/>
          </a:stretch>
        </p:blipFill>
        <p:spPr>
          <a:xfrm>
            <a:off x="931332" y="2931790"/>
            <a:ext cx="2731885" cy="2033443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5"/>
          <a:stretch>
            <a:fillRect/>
          </a:stretch>
        </p:blipFill>
        <p:spPr>
          <a:xfrm>
            <a:off x="5096459" y="3003958"/>
            <a:ext cx="2520280" cy="196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Скриншоты приложения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547664" y="13162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298376" y="1282575"/>
            <a:ext cx="2498576" cy="2160240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012160" y="1282575"/>
            <a:ext cx="2674640" cy="2125973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915372" y="1282576"/>
            <a:ext cx="2916954" cy="212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735046"/>
            <a:ext cx="3024336" cy="4030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Реализованы основные функции:</a:t>
            </a:r>
          </a:p>
          <a:p>
            <a:pPr lvl="1"/>
            <a:r>
              <a:rPr lang="ru-RU" dirty="0"/>
              <a:t>Ввод и обработка данных.</a:t>
            </a:r>
          </a:p>
          <a:p>
            <a:pPr lvl="1"/>
            <a:r>
              <a:rPr lang="ru-RU" dirty="0"/>
              <a:t>Расчёт прогнозов.</a:t>
            </a:r>
          </a:p>
          <a:p>
            <a:pPr lvl="1"/>
            <a:r>
              <a:rPr lang="ru-RU" dirty="0"/>
              <a:t>Поиск и фильтрация.</a:t>
            </a:r>
          </a:p>
          <a:p>
            <a:r>
              <a:rPr lang="ru-RU" dirty="0"/>
              <a:t>Получен практический опыт </a:t>
            </a:r>
            <a:r>
              <a:rPr lang="ru-RU" dirty="0" smtClean="0"/>
              <a:t>разработки.</a:t>
            </a:r>
            <a:endParaRPr lang="ru-RU" dirty="0"/>
          </a:p>
          <a:p>
            <a:r>
              <a:rPr lang="ru-RU" dirty="0"/>
              <a:t>Возможность расширения </a:t>
            </a:r>
            <a:r>
              <a:rPr lang="ru-RU" dirty="0" smtClean="0"/>
              <a:t>функционала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2761-8F89-4224-B17F-CE3DAFE5161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6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B9772845550DD49967CFA5577B663C0" ma:contentTypeVersion="7" ma:contentTypeDescription="Создание документа." ma:contentTypeScope="" ma:versionID="0d1ed5a8117e95a410f84fd4464d58c2">
  <xsd:schema xmlns:xsd="http://www.w3.org/2001/XMLSchema" xmlns:xs="http://www.w3.org/2001/XMLSchema" xmlns:p="http://schemas.microsoft.com/office/2006/metadata/properties" xmlns:ns2="1561d24a-7644-409a-9d28-57a3e92615a3" targetNamespace="http://schemas.microsoft.com/office/2006/metadata/properties" ma:root="true" ma:fieldsID="2f5ea1bffd978b8eb9aa2d3c66f950bf" ns2:_="">
    <xsd:import namespace="1561d24a-7644-409a-9d28-57a3e92615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61d24a-7644-409a-9d28-57a3e92615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D25A64-9E17-4505-9CEF-1532F17BF3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CA9683-D0CB-489A-8CFC-1B44EC6F9B2A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1561d24a-7644-409a-9d28-57a3e92615a3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584EC76-10E4-4CE8-83A5-4B1415CA98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61d24a-7644-409a-9d28-57a3e92615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по учебной практике</Template>
  <TotalTime>80</TotalTime>
  <Words>135</Words>
  <Application>Microsoft Office PowerPoint</Application>
  <PresentationFormat>Экран (16:9)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Constantia</vt:lpstr>
      <vt:lpstr>Times New Roman</vt:lpstr>
      <vt:lpstr>Wingdings 2</vt:lpstr>
      <vt:lpstr>Поток</vt:lpstr>
      <vt:lpstr>МИНИСТЕРСТВО НАУКИ И ВЫСШЕГО ОБРАЗОВАНИЯ РОССИЙСКОЙ ФЕДЕРАЦИИ</vt:lpstr>
      <vt:lpstr>Постановка задачи</vt:lpstr>
      <vt:lpstr>Архитектура ПО</vt:lpstr>
      <vt:lpstr>Обоснование выбора ПО</vt:lpstr>
      <vt:lpstr>Схема базы данных</vt:lpstr>
      <vt:lpstr>Скриншоты приложения</vt:lpstr>
      <vt:lpstr>Скриншоты приложения</vt:lpstr>
      <vt:lpstr>Диаграмма классов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</dc:title>
  <dc:creator>Кирилл Белоусов</dc:creator>
  <cp:keywords>КГУ;МиИС</cp:keywords>
  <cp:lastModifiedBy>Кирилл Белоусов</cp:lastModifiedBy>
  <cp:revision>6</cp:revision>
  <dcterms:created xsi:type="dcterms:W3CDTF">2025-05-17T09:07:40Z</dcterms:created>
  <dcterms:modified xsi:type="dcterms:W3CDTF">2025-05-17T10:29:15Z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0x0101007B9772845550DD49967CFA5577B663C0</vt:lpwstr>
  </property>
</Properties>
</file>