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61" r:id="rId4"/>
    <p:sldId id="259" r:id="rId5"/>
    <p:sldId id="269" r:id="rId6"/>
    <p:sldId id="262" r:id="rId7"/>
    <p:sldId id="263" r:id="rId8"/>
    <p:sldId id="264" r:id="rId9"/>
    <p:sldId id="265" r:id="rId10"/>
    <p:sldId id="266" r:id="rId11"/>
    <p:sldId id="267" r:id="rId12"/>
    <p:sldId id="268"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33A1F"/>
    <a:srgbClr val="003635"/>
    <a:srgbClr val="9EFF29"/>
    <a:srgbClr val="C80064"/>
    <a:srgbClr val="0000CC"/>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62570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99636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77003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505103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191426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rPr>
              <a:t>At the current time this is an open question in the sense that no one has been able to prove mathematically. In fact, it is not even clear what is the most appropriate formal way to phrase this question! Practically, TD is faster than MC.</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225903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A16D9FB-CF10-4AB9-8010-9C7F36959963}"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9D46B-4710-40B6-8692-4EC34596AEAE}"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4E0E1-A451-4B09-805C-A4C6D2AEE134}"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7FFAC-9621-49D7-A726-A89CC718404B}"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88A95E-95A3-467D-8881-F1DEFB5C5C7C}"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11DAC5-C5BC-4ABE-ADD4-276F954909E9}"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5AE2C-1501-4AC3-9237-DC03190FC029}"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DD715-0790-41EF-8A31-6377C9B27B5D}"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01D546D-0059-4017-8461-92D828FAB4EA}" type="datetime1">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3DF047-53F2-403C-85D8-9F3F7B054597}" type="datetime1">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2329F-0A9C-485C-8A62-0CBE8085B3D8}" type="datetime1">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57758C-4931-423A-8996-CD01EA45C9B6}"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70BF3D0-B587-4E22-9DC3-8E43BB20AD7B}" type="datetime1">
              <a:rPr lang="en-US" smtClean="0"/>
              <a:t>6/1/2023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1895169"/>
            <a:ext cx="8558539" cy="1339916"/>
          </a:xfrm>
        </p:spPr>
        <p:txBody>
          <a:bodyPr>
            <a:normAutofit/>
          </a:bodyPr>
          <a:lstStyle/>
          <a:p>
            <a:r>
              <a:rPr lang="en-US" sz="2400"/>
              <a:t>Reinforcement Learning Techniques</a:t>
            </a:r>
          </a:p>
        </p:txBody>
      </p:sp>
      <p:sp>
        <p:nvSpPr>
          <p:cNvPr id="5" name="Subtitle 2">
            <a:extLst>
              <a:ext uri="{FF2B5EF4-FFF2-40B4-BE49-F238E27FC236}">
                <a16:creationId xmlns:a16="http://schemas.microsoft.com/office/drawing/2014/main" id="{E14EB9C9-BBD2-41B7-861B-3D450474DFE0}"/>
              </a:ext>
            </a:extLst>
          </p:cNvPr>
          <p:cNvSpPr>
            <a:spLocks noGrp="1"/>
          </p:cNvSpPr>
          <p:nvPr>
            <p:ph type="subTitle" idx="1"/>
          </p:nvPr>
        </p:nvSpPr>
        <p:spPr>
          <a:xfrm>
            <a:off x="4683408" y="3688810"/>
            <a:ext cx="4391224" cy="1362462"/>
          </a:xfrm>
        </p:spPr>
        <p:txBody>
          <a:bodyPr>
            <a:normAutofit fontScale="85000" lnSpcReduction="20000"/>
          </a:bodyPr>
          <a:lstStyle/>
          <a:p>
            <a:pPr algn="ctr"/>
            <a:r>
              <a:rPr lang="en-US" sz="1800" dirty="0"/>
              <a:t>Ali Vaziri, Ph.D.,</a:t>
            </a:r>
          </a:p>
          <a:p>
            <a:pPr algn="ctr"/>
            <a:r>
              <a:rPr lang="en-US" sz="1800" dirty="0"/>
              <a:t>Department of Mechanical Engineering</a:t>
            </a:r>
          </a:p>
          <a:p>
            <a:pPr algn="ctr">
              <a:spcAft>
                <a:spcPts val="1000"/>
              </a:spcAft>
            </a:pPr>
            <a:r>
              <a:rPr lang="en-US" sz="1800" dirty="0"/>
              <a:t>University of Kansas</a:t>
            </a:r>
          </a:p>
          <a:p>
            <a:pPr algn="ctr"/>
            <a:r>
              <a:rPr lang="en-US" sz="1800" dirty="0"/>
              <a:t> June 2023</a:t>
            </a:r>
          </a:p>
          <a:p>
            <a:pPr algn="ctr"/>
            <a:r>
              <a:rPr lang="en-US" sz="1800" dirty="0"/>
              <a:t>Supervisor: Dr. </a:t>
            </a:r>
            <a:r>
              <a:rPr lang="en-US" sz="1800" dirty="0" err="1"/>
              <a:t>Huazhen</a:t>
            </a:r>
            <a:r>
              <a:rPr lang="en-US" sz="1800" dirty="0"/>
              <a:t> Fang</a:t>
            </a:r>
          </a:p>
          <a:p>
            <a:pPr algn="ctr"/>
            <a:endParaRPr lang="en-US" sz="1800" dirty="0"/>
          </a:p>
          <a:p>
            <a:pPr algn="ctr"/>
            <a:endParaRPr lang="en-US" dirty="0"/>
          </a:p>
        </p:txBody>
      </p:sp>
      <p:sp>
        <p:nvSpPr>
          <p:cNvPr id="3" name="Slide Number Placeholder 2"/>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0391" y="47083"/>
            <a:ext cx="6283782" cy="725349"/>
          </a:xfrm>
        </p:spPr>
        <p:txBody>
          <a:bodyPr>
            <a:normAutofit fontScale="90000"/>
          </a:bodyPr>
          <a:lstStyle/>
          <a:p>
            <a:pPr algn="ctr"/>
            <a:r>
              <a:rPr lang="en-US" dirty="0"/>
              <a:t>Monte Carlo for action values Q(</a:t>
            </a:r>
            <a:r>
              <a:rPr lang="en-US" dirty="0" err="1"/>
              <a:t>s,a</a:t>
            </a:r>
            <a:r>
              <a:rPr lang="en-US" dirty="0"/>
              <a:t>)</a:t>
            </a:r>
            <a:endParaRPr lang="en-US" sz="1000" dirty="0"/>
          </a:p>
        </p:txBody>
      </p:sp>
      <p:sp>
        <p:nvSpPr>
          <p:cNvPr id="5" name="Content Placeholder 4"/>
          <p:cNvSpPr>
            <a:spLocks noGrp="1"/>
          </p:cNvSpPr>
          <p:nvPr>
            <p:ph idx="1"/>
          </p:nvPr>
        </p:nvSpPr>
        <p:spPr>
          <a:xfrm>
            <a:off x="2410391" y="1041108"/>
            <a:ext cx="6445758" cy="3726155"/>
          </a:xfrm>
        </p:spPr>
        <p:txBody>
          <a:bodyPr>
            <a:normAutofit fontScale="77500" lnSpcReduction="20000"/>
          </a:bodyPr>
          <a:lstStyle/>
          <a:p>
            <a:r>
              <a:rPr lang="en-US" dirty="0"/>
              <a:t>The MC method for Q(</a:t>
            </a:r>
            <a:r>
              <a:rPr lang="en-US" dirty="0" err="1"/>
              <a:t>s,a</a:t>
            </a:r>
            <a:r>
              <a:rPr lang="en-US" dirty="0"/>
              <a:t>)</a:t>
            </a:r>
          </a:p>
          <a:p>
            <a:endParaRPr lang="en-US" dirty="0"/>
          </a:p>
          <a:p>
            <a:r>
              <a:rPr lang="en-US" b="1" i="1" u="sng" dirty="0"/>
              <a:t>Maintaining exploration </a:t>
            </a:r>
            <a:r>
              <a:rPr lang="en-US" dirty="0"/>
              <a:t>problem.</a:t>
            </a:r>
          </a:p>
          <a:p>
            <a:endParaRPr lang="en-US" dirty="0"/>
          </a:p>
          <a:p>
            <a:r>
              <a:rPr lang="en-US" b="1" i="1" u="sng" dirty="0"/>
              <a:t>Exploring starts </a:t>
            </a:r>
            <a:r>
              <a:rPr lang="en-US" dirty="0"/>
              <a:t>assumption</a:t>
            </a:r>
            <a:r>
              <a:rPr lang="en-US" b="1" i="1" dirty="0"/>
              <a:t> </a:t>
            </a:r>
            <a:r>
              <a:rPr lang="en-US" dirty="0"/>
              <a:t>can solve this problem: </a:t>
            </a:r>
          </a:p>
          <a:p>
            <a:endParaRPr lang="en-US" dirty="0"/>
          </a:p>
          <a:p>
            <a:pPr lvl="1"/>
            <a:r>
              <a:rPr lang="en-US" dirty="0"/>
              <a:t>Assume that every state action pair has a probability to be selected as the start and in the limit of an </a:t>
            </a:r>
            <a:r>
              <a:rPr lang="en-US" b="1" i="1" dirty="0"/>
              <a:t>“infinite number of episodes”.</a:t>
            </a:r>
          </a:p>
          <a:p>
            <a:pPr marL="457200" lvl="1" indent="0">
              <a:buNone/>
            </a:pPr>
            <a:endParaRPr lang="en-US" dirty="0"/>
          </a:p>
          <a:p>
            <a:r>
              <a:rPr lang="en-US" b="1" i="1" u="sng" dirty="0"/>
              <a:t>This assumption, however, is very unlikely!</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1515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0391" y="47083"/>
            <a:ext cx="6283782" cy="725349"/>
          </a:xfrm>
        </p:spPr>
        <p:txBody>
          <a:bodyPr>
            <a:normAutofit fontScale="90000"/>
          </a:bodyPr>
          <a:lstStyle/>
          <a:p>
            <a:pPr algn="ctr"/>
            <a:r>
              <a:rPr lang="en-US" dirty="0"/>
              <a:t>Monte Carlo for action values Q(</a:t>
            </a:r>
            <a:r>
              <a:rPr lang="en-US" dirty="0" err="1"/>
              <a:t>s,a</a:t>
            </a:r>
            <a:r>
              <a:rPr lang="en-US" dirty="0"/>
              <a:t>)</a:t>
            </a:r>
            <a:endParaRPr lang="en-US" sz="100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pic>
        <p:nvPicPr>
          <p:cNvPr id="6" name="Picture 5">
            <a:extLst>
              <a:ext uri="{FF2B5EF4-FFF2-40B4-BE49-F238E27FC236}">
                <a16:creationId xmlns:a16="http://schemas.microsoft.com/office/drawing/2014/main" id="{4A3FE891-8A46-4009-A873-219D3BB57EA3}"/>
              </a:ext>
            </a:extLst>
          </p:cNvPr>
          <p:cNvPicPr>
            <a:picLocks noChangeAspect="1"/>
          </p:cNvPicPr>
          <p:nvPr/>
        </p:nvPicPr>
        <p:blipFill>
          <a:blip r:embed="rId3"/>
          <a:stretch>
            <a:fillRect/>
          </a:stretch>
        </p:blipFill>
        <p:spPr>
          <a:xfrm>
            <a:off x="2410391" y="998126"/>
            <a:ext cx="5704677" cy="3390993"/>
          </a:xfrm>
          <a:prstGeom prst="rect">
            <a:avLst/>
          </a:prstGeom>
        </p:spPr>
      </p:pic>
      <p:pic>
        <p:nvPicPr>
          <p:cNvPr id="7" name="Picture 6">
            <a:extLst>
              <a:ext uri="{FF2B5EF4-FFF2-40B4-BE49-F238E27FC236}">
                <a16:creationId xmlns:a16="http://schemas.microsoft.com/office/drawing/2014/main" id="{6051B867-966A-4109-8880-99FB02F086B8}"/>
              </a:ext>
            </a:extLst>
          </p:cNvPr>
          <p:cNvPicPr>
            <a:picLocks noChangeAspect="1"/>
          </p:cNvPicPr>
          <p:nvPr/>
        </p:nvPicPr>
        <p:blipFill>
          <a:blip r:embed="rId4"/>
          <a:stretch>
            <a:fillRect/>
          </a:stretch>
        </p:blipFill>
        <p:spPr>
          <a:xfrm>
            <a:off x="1950952" y="980546"/>
            <a:ext cx="6189303" cy="3786717"/>
          </a:xfrm>
          <a:prstGeom prst="rect">
            <a:avLst/>
          </a:prstGeom>
        </p:spPr>
      </p:pic>
      <p:sp>
        <p:nvSpPr>
          <p:cNvPr id="8" name="Down Arrow Callout 7"/>
          <p:cNvSpPr/>
          <p:nvPr/>
        </p:nvSpPr>
        <p:spPr>
          <a:xfrm>
            <a:off x="7680816" y="2928638"/>
            <a:ext cx="651095" cy="1291669"/>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02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4988" y="310294"/>
            <a:ext cx="5499012" cy="515819"/>
          </a:xfrm>
        </p:spPr>
        <p:txBody>
          <a:bodyPr>
            <a:normAutofit fontScale="90000"/>
          </a:bodyPr>
          <a:lstStyle/>
          <a:p>
            <a:pPr algn="ctr"/>
            <a:r>
              <a:rPr lang="en-US" dirty="0"/>
              <a:t>On-policy and off-policy learning</a:t>
            </a:r>
          </a:p>
        </p:txBody>
      </p:sp>
      <p:sp>
        <p:nvSpPr>
          <p:cNvPr id="6" name="Content Placeholder 5"/>
          <p:cNvSpPr>
            <a:spLocks noGrp="1"/>
          </p:cNvSpPr>
          <p:nvPr>
            <p:ph sz="half" idx="2"/>
          </p:nvPr>
        </p:nvSpPr>
        <p:spPr>
          <a:xfrm>
            <a:off x="314026" y="1441684"/>
            <a:ext cx="5172374" cy="2223369"/>
          </a:xfrm>
        </p:spPr>
        <p:txBody>
          <a:bodyPr>
            <a:normAutofit/>
          </a:bodyPr>
          <a:lstStyle/>
          <a:p>
            <a:pPr algn="l"/>
            <a:r>
              <a:rPr lang="en-US" sz="2000" dirty="0"/>
              <a:t>Monte Carlo control without the assumption of exploring starts:</a:t>
            </a:r>
          </a:p>
          <a:p>
            <a:pPr lvl="1" algn="l"/>
            <a:r>
              <a:rPr lang="en-US" sz="1600" dirty="0"/>
              <a:t>There are two approaches to do that: on-policy and off-policy MC control</a:t>
            </a:r>
          </a:p>
          <a:p>
            <a:pPr algn="l"/>
            <a:r>
              <a:rPr lang="en-US" sz="2000" dirty="0"/>
              <a:t>On-policy methods:</a:t>
            </a:r>
            <a:endParaRPr lang="en-US" sz="160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12</a:t>
            </a:fld>
            <a:endParaRPr lang="en-US"/>
          </a:p>
        </p:txBody>
      </p:sp>
      <p:pic>
        <p:nvPicPr>
          <p:cNvPr id="9" name="Picture 8"/>
          <p:cNvPicPr>
            <a:picLocks noChangeAspect="1"/>
          </p:cNvPicPr>
          <p:nvPr/>
        </p:nvPicPr>
        <p:blipFill>
          <a:blip r:embed="rId2"/>
          <a:stretch>
            <a:fillRect/>
          </a:stretch>
        </p:blipFill>
        <p:spPr>
          <a:xfrm>
            <a:off x="711294" y="3149600"/>
            <a:ext cx="5242525" cy="1354720"/>
          </a:xfrm>
          <a:prstGeom prst="rect">
            <a:avLst/>
          </a:prstGeom>
        </p:spPr>
      </p:pic>
    </p:spTree>
    <p:extLst>
      <p:ext uri="{BB962C8B-B14F-4D97-AF65-F5344CB8AC3E}">
        <p14:creationId xmlns:p14="http://schemas.microsoft.com/office/powerpoint/2010/main" val="183314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9238" y="286719"/>
            <a:ext cx="6283782" cy="725349"/>
          </a:xfrm>
        </p:spPr>
        <p:txBody>
          <a:bodyPr>
            <a:normAutofit/>
          </a:bodyPr>
          <a:lstStyle/>
          <a:p>
            <a:r>
              <a:rPr lang="en-US" dirty="0"/>
              <a:t>On-policy and off-policy learning</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389238" y="1130626"/>
                <a:ext cx="6445758" cy="3726155"/>
              </a:xfrm>
            </p:spPr>
            <p:txBody>
              <a:bodyPr>
                <a:noAutofit/>
              </a:bodyPr>
              <a:lstStyle/>
              <a:p>
                <a:r>
                  <a:rPr lang="en-CA" sz="1600" dirty="0"/>
                  <a:t>Initialize</a:t>
                </a:r>
                <a14:m>
                  <m:oMath xmlns:m="http://schemas.openxmlformats.org/officeDocument/2006/math">
                    <m:r>
                      <a:rPr lang="en-US" sz="1400">
                        <a:latin typeface="Cambria Math" panose="02040503050406030204" pitchFamily="18" charset="0"/>
                      </a:rPr>
                      <m:t> </m:t>
                    </m:r>
                    <m:r>
                      <a:rPr lang="el-GR" sz="1400" i="1">
                        <a:latin typeface="Cambria Math" panose="02040503050406030204" pitchFamily="18" charset="0"/>
                      </a:rPr>
                      <m:t>𝜋</m:t>
                    </m:r>
                    <m:r>
                      <a:rPr lang="el-GR" sz="1400" i="1">
                        <a:latin typeface="Cambria Math" panose="02040503050406030204" pitchFamily="18" charset="0"/>
                      </a:rPr>
                      <m:t>	: </m:t>
                    </m:r>
                    <m:r>
                      <a:rPr lang="el-GR" sz="1400" i="1">
                        <a:latin typeface="Cambria Math" panose="02040503050406030204" pitchFamily="18" charset="0"/>
                      </a:rPr>
                      <m:t>𝜀</m:t>
                    </m:r>
                    <m:r>
                      <a:rPr lang="en-US" sz="1400" i="1">
                        <a:latin typeface="Cambria Math" panose="02040503050406030204" pitchFamily="18" charset="0"/>
                      </a:rPr>
                      <m:t>−</m:t>
                    </m:r>
                    <m:r>
                      <a:rPr lang="en-US" sz="1400" i="1">
                        <a:latin typeface="Cambria Math" panose="02040503050406030204" pitchFamily="18" charset="0"/>
                      </a:rPr>
                      <m:t>𝑔𝑟𝑒𝑒𝑑𝑦</m:t>
                    </m:r>
                  </m:oMath>
                </a14:m>
                <a:r>
                  <a:rPr lang="en-CA" sz="2000" dirty="0"/>
                  <a:t> </a:t>
                </a:r>
                <a:r>
                  <a:rPr lang="en-CA" sz="1600" dirty="0"/>
                  <a:t>and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 </m:t>
                    </m:r>
                  </m:oMath>
                </a14:m>
                <a:r>
                  <a:rPr lang="en-CA" sz="1600" dirty="0"/>
                  <a:t>for all </a:t>
                </a:r>
                <a14:m>
                  <m:oMath xmlns:m="http://schemas.openxmlformats.org/officeDocument/2006/math">
                    <m:r>
                      <a:rPr lang="en-US" sz="1400" i="1">
                        <a:latin typeface="Cambria Math" panose="02040503050406030204" pitchFamily="18" charset="0"/>
                      </a:rPr>
                      <m:t>𝑠</m:t>
                    </m:r>
                    <m:r>
                      <a:rPr lang="en-US" sz="1400" i="1">
                        <a:latin typeface="Cambria Math" panose="02040503050406030204" pitchFamily="18" charset="0"/>
                      </a:rPr>
                      <m:t>,  </m:t>
                    </m:r>
                    <m:r>
                      <a:rPr lang="en-US" sz="1400" i="1">
                        <a:latin typeface="Cambria Math" panose="02040503050406030204" pitchFamily="18" charset="0"/>
                      </a:rPr>
                      <m:t>𝑎</m:t>
                    </m:r>
                    <m:r>
                      <a:rPr lang="en-US" sz="1400">
                        <a:latin typeface="Cambria Math" panose="02040503050406030204" pitchFamily="18" charset="0"/>
                      </a:rPr>
                      <m:t> </m:t>
                    </m:r>
                  </m:oMath>
                </a14:m>
                <a:r>
                  <a:rPr lang="en-CA" sz="1600" dirty="0"/>
                  <a:t>in </a:t>
                </a:r>
                <a14:m>
                  <m:oMath xmlns:m="http://schemas.openxmlformats.org/officeDocument/2006/math">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𝑆</m:t>
                        </m:r>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𝐴</m:t>
                        </m:r>
                      </m:e>
                    </m:d>
                  </m:oMath>
                </a14:m>
                <a:r>
                  <a:rPr lang="en-CA" sz="1600" dirty="0"/>
                  <a:t> as well as </a:t>
                </a:r>
                <a14:m>
                  <m:oMath xmlns:m="http://schemas.openxmlformats.org/officeDocument/2006/math">
                    <m:r>
                      <a:rPr lang="en-US" sz="1400" i="1">
                        <a:latin typeface="Cambria Math" panose="02040503050406030204" pitchFamily="18" charset="0"/>
                      </a:rPr>
                      <m:t>𝑅𝑒𝑡𝑢𝑟𝑛𝑠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endParaRPr lang="en-CA" sz="1400" dirty="0"/>
              </a:p>
              <a:p>
                <a:r>
                  <a:rPr lang="en-CA" sz="1600" dirty="0"/>
                  <a:t>Loop forever:</a:t>
                </a:r>
              </a:p>
              <a:p>
                <a:pPr marL="0" indent="0">
                  <a:buNone/>
                </a:pPr>
                <a:r>
                  <a:rPr lang="en-CA" sz="1600" dirty="0"/>
                  <a:t>     	- Sample episode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𝑖</m:t>
                        </m:r>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𝑇</m:t>
                        </m:r>
                      </m:sub>
                    </m:sSub>
                    <m:r>
                      <a:rPr lang="en-US" sz="1400">
                        <a:latin typeface="Cambria Math" panose="02040503050406030204" pitchFamily="18" charset="0"/>
                      </a:rPr>
                      <m:t>,      </m:t>
                    </m:r>
                    <m:r>
                      <m:rPr>
                        <m:sty m:val="p"/>
                      </m:rPr>
                      <a:rPr lang="en-US" sz="1400">
                        <a:latin typeface="Cambria Math" panose="02040503050406030204" pitchFamily="18" charset="0"/>
                      </a:rPr>
                      <m:t>let</m:t>
                    </m:r>
                    <m:r>
                      <a:rPr lang="en-US" sz="1400">
                        <a:latin typeface="Cambria Math" panose="02040503050406030204" pitchFamily="18" charset="0"/>
                      </a:rPr>
                      <m:t> </m:t>
                    </m:r>
                    <m:r>
                      <a:rPr lang="en-US" sz="1400" i="1">
                        <a:latin typeface="Cambria Math" panose="02040503050406030204" pitchFamily="18" charset="0"/>
                      </a:rPr>
                      <m:t>𝐺</m:t>
                    </m:r>
                    <m:r>
                      <a:rPr lang="en-US" sz="1400" i="1">
                        <a:latin typeface="Cambria Math" panose="02040503050406030204" pitchFamily="18" charset="0"/>
                      </a:rPr>
                      <m:t>=0</m:t>
                    </m:r>
                  </m:oMath>
                </a14:m>
                <a:endParaRPr lang="en-CA" sz="1400" dirty="0"/>
              </a:p>
              <a:p>
                <a:pPr marL="0" indent="0">
                  <a:buNone/>
                </a:pPr>
                <a:r>
                  <a:rPr lang="en-CA" sz="1600" dirty="0"/>
                  <a:t>     	- For each time step </a:t>
                </a:r>
                <a14:m>
                  <m:oMath xmlns:m="http://schemas.openxmlformats.org/officeDocument/2006/math">
                    <m:r>
                      <a:rPr lang="en-US" sz="1400" i="1">
                        <a:latin typeface="Cambria Math" panose="02040503050406030204" pitchFamily="18" charset="0"/>
                      </a:rPr>
                      <m:t>𝑡</m:t>
                    </m:r>
                  </m:oMath>
                </a14:m>
                <a:r>
                  <a:rPr lang="en-CA" sz="1600" dirty="0"/>
                  <a:t> until episode end time </a:t>
                </a:r>
                <a14:m>
                  <m:oMath xmlns:m="http://schemas.openxmlformats.org/officeDocument/2006/math">
                    <m:r>
                      <a:rPr lang="en-US" sz="1400" i="1">
                        <a:latin typeface="Cambria Math" panose="02040503050406030204" pitchFamily="18" charset="0"/>
                      </a:rPr>
                      <m:t>𝑇</m:t>
                    </m:r>
                  </m:oMath>
                </a14:m>
                <a:r>
                  <a:rPr lang="en-CA" sz="1600" dirty="0"/>
                  <a:t>:</a:t>
                </a:r>
              </a:p>
              <a:p>
                <a:pPr marL="0" indent="0">
                  <a:buNone/>
                </a:pPr>
                <a:r>
                  <a:rPr lang="en-CA" sz="1600" dirty="0"/>
                  <a:t>        	- Define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𝑡</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𝛾</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𝑡</m:t>
                        </m:r>
                        <m:r>
                          <a:rPr lang="en-US" sz="1400" i="1">
                            <a:latin typeface="Cambria Math" panose="02040503050406030204" pitchFamily="18" charset="0"/>
                          </a:rPr>
                          <m:t>+2</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𝛾</m:t>
                        </m:r>
                      </m:e>
                      <m:sup>
                        <m:r>
                          <a:rPr lang="en-US" sz="1400" i="1">
                            <a:latin typeface="Cambria Math" panose="02040503050406030204" pitchFamily="18" charset="0"/>
                          </a:rPr>
                          <m:t>2</m:t>
                        </m:r>
                      </m:sup>
                    </m:sSup>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𝑡</m:t>
                        </m:r>
                        <m:r>
                          <a:rPr lang="en-US" sz="1400" i="1">
                            <a:latin typeface="Cambria Math" panose="02040503050406030204" pitchFamily="18" charset="0"/>
                          </a:rPr>
                          <m:t>+3</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𝛾</m:t>
                        </m:r>
                      </m:e>
                      <m:sup>
                        <m:r>
                          <a:rPr lang="en-US" sz="1400" i="1">
                            <a:latin typeface="Cambria Math" panose="02040503050406030204" pitchFamily="18" charset="0"/>
                          </a:rPr>
                          <m:t>𝑇</m:t>
                        </m:r>
                        <m:r>
                          <a:rPr lang="en-US" sz="1400" i="1">
                            <a:latin typeface="Cambria Math" panose="02040503050406030204" pitchFamily="18" charset="0"/>
                          </a:rPr>
                          <m:t>−1</m:t>
                        </m:r>
                      </m:sup>
                    </m:sSup>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𝑇</m:t>
                        </m:r>
                      </m:sub>
                    </m:sSub>
                  </m:oMath>
                </a14:m>
                <a:endParaRPr lang="en-CA" sz="1600" dirty="0"/>
              </a:p>
              <a:p>
                <a:pPr marL="0" indent="0">
                  <a:buNone/>
                </a:pPr>
                <a:r>
                  <a:rPr lang="en-CA" sz="1600" dirty="0"/>
                  <a:t>         		- If this is the first time </a:t>
                </a:r>
                <a14:m>
                  <m:oMath xmlns:m="http://schemas.openxmlformats.org/officeDocument/2006/math">
                    <m:r>
                      <a:rPr lang="en-US" sz="1400" i="1">
                        <a:latin typeface="Cambria Math" panose="02040503050406030204" pitchFamily="18" charset="0"/>
                      </a:rPr>
                      <m:t>𝑡</m:t>
                    </m:r>
                  </m:oMath>
                </a14:m>
                <a:r>
                  <a:rPr lang="en-CA" sz="1600" dirty="0"/>
                  <a:t> that state action pair     		</a:t>
                </a:r>
                <a14:m>
                  <m:oMath xmlns:m="http://schemas.openxmlformats.org/officeDocument/2006/math">
                    <m:r>
                      <a:rPr lang="en-US" sz="1400" i="1">
                        <a:latin typeface="Cambria Math" panose="02040503050406030204" pitchFamily="18" charset="0"/>
                      </a:rPr>
                      <m:t>𝑠</m:t>
                    </m:r>
                    <m:r>
                      <a:rPr lang="en-US" sz="1400" i="1">
                        <a:latin typeface="Cambria Math" panose="02040503050406030204" pitchFamily="18" charset="0"/>
                      </a:rPr>
                      <m:t>, </m:t>
                    </m:r>
                    <m:r>
                      <a:rPr lang="en-US" sz="1400" i="1">
                        <a:latin typeface="Cambria Math" panose="02040503050406030204" pitchFamily="18" charset="0"/>
                      </a:rPr>
                      <m:t>𝑎</m:t>
                    </m:r>
                  </m:oMath>
                </a14:m>
                <a:r>
                  <a:rPr lang="en-CA" sz="1400" dirty="0"/>
                  <a:t> </a:t>
                </a:r>
                <a:r>
                  <a:rPr lang="en-CA" sz="1600" dirty="0"/>
                  <a:t>is visited in the episode</a:t>
                </a:r>
              </a:p>
              <a:p>
                <a:pPr marL="0" indent="0">
                  <a:buNone/>
                </a:pPr>
                <a:r>
                  <a:rPr lang="en-CA" sz="1600" dirty="0"/>
                  <a:t>                  	- </a:t>
                </a:r>
                <a14:m>
                  <m:oMath xmlns:m="http://schemas.openxmlformats.org/officeDocument/2006/math">
                    <m:r>
                      <a:rPr lang="en-US" sz="1400" b="0" i="1" smtClean="0">
                        <a:latin typeface="Cambria Math" panose="02040503050406030204" pitchFamily="18" charset="0"/>
                      </a:rPr>
                      <m:t>𝑅𝑒𝑡𝑢𝑟𝑛𝑠</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𝑡</m:t>
                        </m:r>
                      </m:sub>
                    </m:sSub>
                    <m:r>
                      <a:rPr lang="en-US" sz="1400" i="1">
                        <a:latin typeface="Cambria Math" panose="02040503050406030204" pitchFamily="18" charset="0"/>
                      </a:rPr>
                      <m:t>)</m:t>
                    </m:r>
                  </m:oMath>
                </a14:m>
                <a:r>
                  <a:rPr lang="en-CA" sz="1400" dirty="0"/>
                  <a:t> = </a:t>
                </a:r>
                <a14:m>
                  <m:oMath xmlns:m="http://schemas.openxmlformats.org/officeDocument/2006/math">
                    <m:r>
                      <a:rPr lang="en-US" sz="1400" b="0" i="1" smtClean="0">
                        <a:latin typeface="Cambria Math" panose="02040503050406030204" pitchFamily="18" charset="0"/>
                      </a:rPr>
                      <m:t>𝑅𝑒𝑡𝑢𝑟𝑛𝑠</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𝑡</m:t>
                        </m:r>
                      </m:sub>
                    </m:sSub>
                    <m:r>
                      <a:rPr lang="en-US" sz="1400" i="1">
                        <a:latin typeface="Cambria Math" panose="02040503050406030204" pitchFamily="18" charset="0"/>
                      </a:rPr>
                      <m:t>)</m:t>
                    </m:r>
                  </m:oMath>
                </a14:m>
                <a:r>
                  <a:rPr lang="en-CA" sz="1400" dirty="0"/>
                  <a:t> </a:t>
                </a:r>
                <a14:m>
                  <m:oMath xmlns:m="http://schemas.openxmlformats.org/officeDocument/2006/math">
                    <m:r>
                      <a:rPr lang="en-US" sz="140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𝑡</m:t>
                        </m:r>
                      </m:sub>
                    </m:sSub>
                  </m:oMath>
                </a14:m>
                <a:endParaRPr lang="en-US" sz="1400" b="0" dirty="0"/>
              </a:p>
              <a:p>
                <a:r>
                  <a:rPr lang="en-CA" sz="1600" dirty="0"/>
                  <a:t>Update estimate: </a:t>
                </a:r>
                <a14:m>
                  <m:oMath xmlns:m="http://schemas.openxmlformats.org/officeDocument/2006/math">
                    <m:r>
                      <a:rPr lang="en-US" sz="1400" i="1">
                        <a:latin typeface="Cambria Math" panose="02040503050406030204" pitchFamily="18" charset="0"/>
                      </a:rPr>
                      <m:t>𝑄</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𝑡</m:t>
                            </m:r>
                          </m:sub>
                        </m:sSub>
                      </m:e>
                    </m:d>
                    <m:r>
                      <a:rPr lang="en-US" sz="1400" i="1">
                        <a:latin typeface="Cambria Math" panose="02040503050406030204" pitchFamily="18" charset="0"/>
                      </a:rPr>
                      <m:t>=</m:t>
                    </m:r>
                    <m:r>
                      <a:rPr lang="en-US" sz="1400" i="1">
                        <a:latin typeface="Cambria Math" panose="02040503050406030204" pitchFamily="18" charset="0"/>
                      </a:rPr>
                      <m:t>𝑎𝑣𝑒𝑟𝑎𝑔𝑒</m:t>
                    </m:r>
                    <m:d>
                      <m:dPr>
                        <m:ctrlPr>
                          <a:rPr lang="en-US" sz="1400" i="1">
                            <a:latin typeface="Cambria Math" panose="02040503050406030204" pitchFamily="18" charset="0"/>
                          </a:rPr>
                        </m:ctrlPr>
                      </m:dPr>
                      <m:e>
                        <m:r>
                          <a:rPr lang="en-US" sz="1400" i="1">
                            <a:latin typeface="Cambria Math" panose="02040503050406030204" pitchFamily="18" charset="0"/>
                          </a:rPr>
                          <m:t>𝑅𝑒𝑡𝑢𝑟𝑛𝑠</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𝑡</m:t>
                                </m:r>
                              </m:sub>
                            </m:sSub>
                          </m:e>
                        </m:d>
                      </m:e>
                    </m:d>
                  </m:oMath>
                </a14:m>
                <a:endParaRPr lang="en-CA" sz="1400" dirty="0"/>
              </a:p>
              <a:p>
                <a14:m>
                  <m:oMath xmlns:m="http://schemas.openxmlformats.org/officeDocument/2006/math">
                    <m:sSup>
                      <m:sSupPr>
                        <m:ctrlPr>
                          <a:rPr lang="en-US" sz="1600" i="1">
                            <a:latin typeface="Cambria Math" panose="02040503050406030204" pitchFamily="18" charset="0"/>
                          </a:rPr>
                        </m:ctrlPr>
                      </m:sSupPr>
                      <m:e>
                        <m:r>
                          <a:rPr lang="en-US" sz="1600" i="1" smtClean="0">
                            <a:latin typeface="Cambria Math" panose="02040503050406030204" pitchFamily="18" charset="0"/>
                          </a:rPr>
                          <m:t>𝐴</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𝑎𝑟𝑔𝑚𝑎</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𝑎</m:t>
                        </m:r>
                      </m:sub>
                    </m:sSub>
                    <m:r>
                      <a:rPr lang="en-US" sz="1600" i="1">
                        <a:latin typeface="Cambria Math" panose="02040503050406030204" pitchFamily="18" charset="0"/>
                      </a:rPr>
                      <m:t>𝑄</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i="1">
                            <a:latin typeface="Cambria Math" panose="02040503050406030204" pitchFamily="18" charset="0"/>
                          </a:rPr>
                          <m:t>𝑎</m:t>
                        </m:r>
                      </m:e>
                    </m:d>
                  </m:oMath>
                </a14:m>
                <a:endParaRPr lang="en-US" sz="1600" dirty="0"/>
              </a:p>
              <a:p>
                <a:r>
                  <a:rPr lang="en-US" sz="1600" dirty="0"/>
                  <a:t>For all </a:t>
                </a:r>
                <a14:m>
                  <m:oMath xmlns:m="http://schemas.openxmlformats.org/officeDocument/2006/math">
                    <m:r>
                      <a:rPr lang="en-US" sz="1400" i="1">
                        <a:latin typeface="Cambria Math" panose="02040503050406030204" pitchFamily="18" charset="0"/>
                      </a:rPr>
                      <m:t>𝑎</m:t>
                    </m:r>
                  </m:oMath>
                </a14:m>
                <a:r>
                  <a:rPr lang="en-US" sz="1600" dirty="0"/>
                  <a:t> in </a:t>
                </a:r>
                <a14:m>
                  <m:oMath xmlns:m="http://schemas.openxmlformats.org/officeDocument/2006/math">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𝐴</m:t>
                        </m:r>
                      </m:e>
                    </m:d>
                  </m:oMath>
                </a14:m>
                <a:r>
                  <a:rPr lang="en-CA" sz="1600" dirty="0"/>
                  <a:t>:</a:t>
                </a:r>
              </a:p>
              <a:p>
                <a:pPr marL="0" indent="0">
                  <a:buNone/>
                </a:pPr>
                <a:r>
                  <a:rPr lang="en-US" sz="1600" dirty="0"/>
                  <a:t>	</a:t>
                </a:r>
                <a:r>
                  <a:rPr lang="el-GR" sz="1100" dirty="0"/>
                  <a:t> </a:t>
                </a:r>
                <a:r>
                  <a:rPr lang="en-US" sz="1100" dirty="0"/>
                  <a:t>- </a:t>
                </a:r>
                <a14:m>
                  <m:oMath xmlns:m="http://schemas.openxmlformats.org/officeDocument/2006/math">
                    <m:r>
                      <a:rPr lang="el-GR" sz="1400" i="1">
                        <a:latin typeface="Cambria Math" panose="02040503050406030204" pitchFamily="18" charset="0"/>
                      </a:rPr>
                      <m:t>𝜋</m:t>
                    </m:r>
                    <m:r>
                      <a:rPr lang="el-GR" sz="1400" i="1">
                        <a:latin typeface="Cambria Math" panose="02040503050406030204" pitchFamily="18" charset="0"/>
                      </a:rPr>
                      <m:t>	= </m:t>
                    </m:r>
                    <m:r>
                      <a:rPr lang="el-GR" sz="1400" i="1">
                        <a:latin typeface="Cambria Math" panose="02040503050406030204" pitchFamily="18" charset="0"/>
                      </a:rPr>
                      <m:t>𝜀</m:t>
                    </m:r>
                    <m:r>
                      <a:rPr lang="en-US" sz="1400" i="1">
                        <a:latin typeface="Cambria Math" panose="02040503050406030204" pitchFamily="18" charset="0"/>
                      </a:rPr>
                      <m:t>−</m:t>
                    </m:r>
                    <m:r>
                      <a:rPr lang="en-US" sz="1400" i="1">
                        <a:latin typeface="Cambria Math" panose="02040503050406030204" pitchFamily="18" charset="0"/>
                      </a:rPr>
                      <m:t>𝑔𝑟𝑒𝑒𝑑𝑦</m:t>
                    </m:r>
                    <m:r>
                      <a:rPr lang="en-US" sz="1400" i="1">
                        <a:latin typeface="Cambria Math" panose="02040503050406030204" pitchFamily="18" charset="0"/>
                      </a:rPr>
                      <m:t> </m:t>
                    </m:r>
                    <m:r>
                      <a:rPr lang="en-US" sz="1400" i="1">
                        <a:latin typeface="Cambria Math" panose="02040503050406030204" pitchFamily="18" charset="0"/>
                      </a:rPr>
                      <m:t>𝑝𝑜𝑙𝑖𝑐𝑦</m:t>
                    </m:r>
                  </m:oMath>
                </a14:m>
                <a:r>
                  <a:rPr lang="en-CA" sz="1400" dirty="0"/>
                  <a:t> </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389238" y="1130626"/>
                <a:ext cx="6445758" cy="3726155"/>
              </a:xfrm>
              <a:blipFill>
                <a:blip r:embed="rId3"/>
                <a:stretch>
                  <a:fillRect l="-378" b="-212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90994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4988" y="310294"/>
            <a:ext cx="5499012" cy="515819"/>
          </a:xfrm>
        </p:spPr>
        <p:txBody>
          <a:bodyPr>
            <a:normAutofit fontScale="90000"/>
          </a:bodyPr>
          <a:lstStyle/>
          <a:p>
            <a:pPr algn="ctr"/>
            <a:r>
              <a:rPr lang="en-US" dirty="0"/>
              <a:t>On-policy and off-policy learning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14</a:t>
            </a:fld>
            <a:endParaRPr lang="en-US" dirty="0"/>
          </a:p>
        </p:txBody>
      </p:sp>
      <p:sp>
        <p:nvSpPr>
          <p:cNvPr id="8" name="Rectangle 7"/>
          <p:cNvSpPr/>
          <p:nvPr/>
        </p:nvSpPr>
        <p:spPr>
          <a:xfrm>
            <a:off x="0" y="1350943"/>
            <a:ext cx="9144000" cy="1815882"/>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rPr>
              <a:t>The on-policy method learns action values not for the optimal policy, but for the </a:t>
            </a:r>
            <a:r>
              <a:rPr lang="en-US" sz="1400" b="1" i="1" u="sng" dirty="0">
                <a:solidFill>
                  <a:schemeClr val="bg1"/>
                </a:solidFill>
              </a:rPr>
              <a:t>near optimal policy </a:t>
            </a:r>
            <a:r>
              <a:rPr lang="en-US" sz="1400" dirty="0">
                <a:solidFill>
                  <a:schemeClr val="bg1"/>
                </a:solidFill>
              </a:rPr>
              <a:t>that still explores.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b="1" i="1" u="sng" dirty="0">
                <a:solidFill>
                  <a:schemeClr val="bg1"/>
                </a:solidFill>
              </a:rPr>
              <a:t>Off-policy method: </a:t>
            </a:r>
            <a:r>
              <a:rPr lang="en-US" sz="1400" dirty="0">
                <a:solidFill>
                  <a:schemeClr val="bg1"/>
                </a:solidFill>
              </a:rPr>
              <a:t>the more straightforward approach is to use two policies:</a:t>
            </a:r>
          </a:p>
          <a:p>
            <a:pPr marL="742950" lvl="1" indent="-285750">
              <a:buFont typeface="Arial" panose="020B0604020202020204" pitchFamily="34" charset="0"/>
              <a:buChar char="•"/>
            </a:pPr>
            <a:r>
              <a:rPr lang="en-US" sz="1400" dirty="0">
                <a:solidFill>
                  <a:schemeClr val="bg1"/>
                </a:solidFill>
              </a:rPr>
              <a:t>One that is learned about (target policy).</a:t>
            </a:r>
          </a:p>
          <a:p>
            <a:pPr marL="742950" lvl="1" indent="-285750">
              <a:buFont typeface="Arial" panose="020B0604020202020204" pitchFamily="34" charset="0"/>
              <a:buChar char="•"/>
            </a:pPr>
            <a:r>
              <a:rPr lang="en-US" sz="1400" dirty="0">
                <a:solidFill>
                  <a:schemeClr val="bg1"/>
                </a:solidFill>
              </a:rPr>
              <a:t>One that is more exploratory and is used to generate behavior (behavior policy).</a:t>
            </a: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Probability of a trajectory to be generated (after the initial state) is: </a:t>
            </a:r>
          </a:p>
          <a:p>
            <a:pPr marL="742950" lvl="1" indent="-285750">
              <a:buFont typeface="Arial" panose="020B0604020202020204" pitchFamily="34" charset="0"/>
              <a:buChar char="•"/>
            </a:pPr>
            <a:endParaRPr lang="en-US" sz="1400" dirty="0">
              <a:solidFill>
                <a:schemeClr val="bg1"/>
              </a:solidFill>
            </a:endParaRPr>
          </a:p>
        </p:txBody>
      </p:sp>
      <p:pic>
        <p:nvPicPr>
          <p:cNvPr id="10" name="Picture 9"/>
          <p:cNvPicPr>
            <a:picLocks noChangeAspect="1"/>
          </p:cNvPicPr>
          <p:nvPr/>
        </p:nvPicPr>
        <p:blipFill>
          <a:blip r:embed="rId2"/>
          <a:stretch>
            <a:fillRect/>
          </a:stretch>
        </p:blipFill>
        <p:spPr>
          <a:xfrm>
            <a:off x="289822" y="3073352"/>
            <a:ext cx="2440765" cy="1885775"/>
          </a:xfrm>
          <a:prstGeom prst="rect">
            <a:avLst/>
          </a:prstGeom>
        </p:spPr>
      </p:pic>
      <p:pic>
        <p:nvPicPr>
          <p:cNvPr id="11" name="Picture 10"/>
          <p:cNvPicPr>
            <a:picLocks noChangeAspect="1"/>
          </p:cNvPicPr>
          <p:nvPr/>
        </p:nvPicPr>
        <p:blipFill>
          <a:blip r:embed="rId3"/>
          <a:stretch>
            <a:fillRect/>
          </a:stretch>
        </p:blipFill>
        <p:spPr>
          <a:xfrm>
            <a:off x="2865080" y="3189423"/>
            <a:ext cx="6144426" cy="1435349"/>
          </a:xfrm>
          <a:prstGeom prst="rect">
            <a:avLst/>
          </a:prstGeom>
        </p:spPr>
      </p:pic>
    </p:spTree>
    <p:extLst>
      <p:ext uri="{BB962C8B-B14F-4D97-AF65-F5344CB8AC3E}">
        <p14:creationId xmlns:p14="http://schemas.microsoft.com/office/powerpoint/2010/main" val="297249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Effect transition="in" filter="fade">
                                      <p:cBhvr>
                                        <p:cTn id="21" dur="500"/>
                                        <p:tgtEl>
                                          <p:spTgt spid="8">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34" y="192529"/>
            <a:ext cx="6283782" cy="725349"/>
          </a:xfrm>
        </p:spPr>
        <p:txBody>
          <a:bodyPr/>
          <a:lstStyle/>
          <a:p>
            <a:r>
              <a:rPr lang="en-US" dirty="0"/>
              <a:t>On-policy and off-policy learning</a:t>
            </a:r>
            <a:endParaRPr lang="en-CA" dirty="0"/>
          </a:p>
        </p:txBody>
      </p:sp>
      <p:sp>
        <p:nvSpPr>
          <p:cNvPr id="3" name="Content Placeholder 2"/>
          <p:cNvSpPr>
            <a:spLocks noGrp="1"/>
          </p:cNvSpPr>
          <p:nvPr>
            <p:ph idx="1"/>
          </p:nvPr>
        </p:nvSpPr>
        <p:spPr>
          <a:xfrm>
            <a:off x="2389238" y="1200911"/>
            <a:ext cx="6304935" cy="3420136"/>
          </a:xfrm>
        </p:spPr>
        <p:txBody>
          <a:bodyPr>
            <a:noAutofit/>
          </a:bodyPr>
          <a:lstStyle/>
          <a:p>
            <a:r>
              <a:rPr lang="en-US" sz="1600" dirty="0"/>
              <a:t>In importance sampling, each return is weighted by the relative probability of the trajectory under the two policies:</a:t>
            </a:r>
          </a:p>
          <a:p>
            <a:endParaRPr lang="en-US" sz="1600" dirty="0"/>
          </a:p>
          <a:p>
            <a:endParaRPr lang="en-US" sz="1600" dirty="0"/>
          </a:p>
          <a:p>
            <a:pPr marL="0" indent="0">
              <a:buNone/>
            </a:pPr>
            <a:endParaRPr lang="en-US" sz="1600" dirty="0"/>
          </a:p>
          <a:p>
            <a:r>
              <a:rPr lang="en-US" sz="1600" dirty="0"/>
              <a:t>This is called </a:t>
            </a:r>
            <a:r>
              <a:rPr lang="en-US" sz="1600" i="1" dirty="0"/>
              <a:t>“ratio” </a:t>
            </a:r>
            <a:r>
              <a:rPr lang="en-US" sz="1600" dirty="0"/>
              <a:t>of the importance sampling.</a:t>
            </a:r>
          </a:p>
          <a:p>
            <a:r>
              <a:rPr lang="en-US" sz="1600" dirty="0"/>
              <a:t>All importance sampling ratios have expected value 1:</a:t>
            </a:r>
          </a:p>
          <a:p>
            <a:endParaRPr lang="en-CA" sz="11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pic>
        <p:nvPicPr>
          <p:cNvPr id="6" name="Picture 5"/>
          <p:cNvPicPr>
            <a:picLocks noChangeAspect="1"/>
          </p:cNvPicPr>
          <p:nvPr/>
        </p:nvPicPr>
        <p:blipFill>
          <a:blip r:embed="rId2"/>
          <a:stretch>
            <a:fillRect/>
          </a:stretch>
        </p:blipFill>
        <p:spPr>
          <a:xfrm>
            <a:off x="2385034" y="3226481"/>
            <a:ext cx="4715755" cy="766074"/>
          </a:xfrm>
          <a:prstGeom prst="rect">
            <a:avLst/>
          </a:prstGeom>
        </p:spPr>
      </p:pic>
      <p:pic>
        <p:nvPicPr>
          <p:cNvPr id="5" name="Picture 4"/>
          <p:cNvPicPr>
            <a:picLocks noChangeAspect="1"/>
          </p:cNvPicPr>
          <p:nvPr/>
        </p:nvPicPr>
        <p:blipFill>
          <a:blip r:embed="rId3"/>
          <a:stretch>
            <a:fillRect/>
          </a:stretch>
        </p:blipFill>
        <p:spPr>
          <a:xfrm>
            <a:off x="2385035" y="1792925"/>
            <a:ext cx="4122972" cy="651571"/>
          </a:xfrm>
          <a:prstGeom prst="rect">
            <a:avLst/>
          </a:prstGeom>
        </p:spPr>
      </p:pic>
      <p:pic>
        <p:nvPicPr>
          <p:cNvPr id="8" name="Picture 7"/>
          <p:cNvPicPr>
            <a:picLocks noChangeAspect="1"/>
          </p:cNvPicPr>
          <p:nvPr/>
        </p:nvPicPr>
        <p:blipFill>
          <a:blip r:embed="rId4"/>
          <a:stretch>
            <a:fillRect/>
          </a:stretch>
        </p:blipFill>
        <p:spPr>
          <a:xfrm>
            <a:off x="2385034" y="3914618"/>
            <a:ext cx="1682469" cy="238290"/>
          </a:xfrm>
          <a:prstGeom prst="rect">
            <a:avLst/>
          </a:prstGeom>
        </p:spPr>
      </p:pic>
      <p:pic>
        <p:nvPicPr>
          <p:cNvPr id="9" name="Picture 8"/>
          <p:cNvPicPr>
            <a:picLocks noChangeAspect="1"/>
          </p:cNvPicPr>
          <p:nvPr/>
        </p:nvPicPr>
        <p:blipFill>
          <a:blip r:embed="rId5"/>
          <a:stretch>
            <a:fillRect/>
          </a:stretch>
        </p:blipFill>
        <p:spPr>
          <a:xfrm>
            <a:off x="2344687" y="4152908"/>
            <a:ext cx="2464439" cy="382026"/>
          </a:xfrm>
          <a:prstGeom prst="rect">
            <a:avLst/>
          </a:prstGeom>
        </p:spPr>
      </p:pic>
    </p:spTree>
    <p:extLst>
      <p:ext uri="{BB962C8B-B14F-4D97-AF65-F5344CB8AC3E}">
        <p14:creationId xmlns:p14="http://schemas.microsoft.com/office/powerpoint/2010/main" val="267921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85034" y="192529"/>
            <a:ext cx="6283782" cy="725349"/>
          </a:xfrm>
        </p:spPr>
        <p:txBody>
          <a:bodyPr/>
          <a:lstStyle/>
          <a:p>
            <a:r>
              <a:rPr lang="en-US" dirty="0"/>
              <a:t>On-policy and off-policy learning</a:t>
            </a:r>
            <a:endParaRPr lang="en-CA"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034" y="917878"/>
            <a:ext cx="5497692" cy="3979217"/>
          </a:xfrm>
          <a:prstGeom prst="rect">
            <a:avLst/>
          </a:prstGeom>
        </p:spPr>
      </p:pic>
    </p:spTree>
    <p:extLst>
      <p:ext uri="{BB962C8B-B14F-4D97-AF65-F5344CB8AC3E}">
        <p14:creationId xmlns:p14="http://schemas.microsoft.com/office/powerpoint/2010/main" val="102288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34" y="192529"/>
            <a:ext cx="6283782" cy="725349"/>
          </a:xfrm>
        </p:spPr>
        <p:txBody>
          <a:bodyPr/>
          <a:lstStyle/>
          <a:p>
            <a:r>
              <a:rPr lang="en-US" dirty="0"/>
              <a:t>On-policy and off-policy learning</a:t>
            </a:r>
            <a:endParaRPr lang="en-CA"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sp>
        <p:nvSpPr>
          <p:cNvPr id="8" name="Content Placeholder 2"/>
          <p:cNvSpPr>
            <a:spLocks noGrp="1"/>
          </p:cNvSpPr>
          <p:nvPr>
            <p:ph idx="1"/>
          </p:nvPr>
        </p:nvSpPr>
        <p:spPr>
          <a:xfrm>
            <a:off x="2389239" y="1200911"/>
            <a:ext cx="6010630" cy="3137759"/>
          </a:xfrm>
        </p:spPr>
        <p:txBody>
          <a:bodyPr>
            <a:noAutofit/>
          </a:bodyPr>
          <a:lstStyle/>
          <a:p>
            <a:r>
              <a:rPr lang="en-US" sz="2000" dirty="0"/>
              <a:t>On-policy learning:</a:t>
            </a:r>
          </a:p>
          <a:p>
            <a:pPr lvl="1"/>
            <a:r>
              <a:rPr lang="en-US" sz="2000" dirty="0"/>
              <a:t>Direct experience.</a:t>
            </a:r>
          </a:p>
          <a:p>
            <a:pPr lvl="1"/>
            <a:r>
              <a:rPr lang="en-US" sz="2000" dirty="0"/>
              <a:t>Learn to estimate and evaluate a policy from experience obtained from following that policy.</a:t>
            </a:r>
          </a:p>
          <a:p>
            <a:pPr lvl="1"/>
            <a:endParaRPr lang="en-US" sz="2000" dirty="0"/>
          </a:p>
          <a:p>
            <a:r>
              <a:rPr lang="en-US" sz="2000" dirty="0"/>
              <a:t>Off-policy learning:</a:t>
            </a:r>
          </a:p>
          <a:p>
            <a:pPr lvl="1"/>
            <a:r>
              <a:rPr lang="en-US" sz="2000" dirty="0"/>
              <a:t>Learn to estimate and evaluate a policy using experience gathered from following a different policy.</a:t>
            </a:r>
          </a:p>
        </p:txBody>
      </p:sp>
    </p:spTree>
    <p:extLst>
      <p:ext uri="{BB962C8B-B14F-4D97-AF65-F5344CB8AC3E}">
        <p14:creationId xmlns:p14="http://schemas.microsoft.com/office/powerpoint/2010/main" val="166245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4988" y="310294"/>
            <a:ext cx="5499012" cy="515819"/>
          </a:xfrm>
        </p:spPr>
        <p:txBody>
          <a:bodyPr>
            <a:normAutofit fontScale="90000"/>
          </a:bodyPr>
          <a:lstStyle/>
          <a:p>
            <a:pPr algn="ctr"/>
            <a:r>
              <a:rPr lang="en-US" dirty="0"/>
              <a:t>Temporal Difference learning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18</a:t>
            </a:fld>
            <a:endParaRPr lang="en-US"/>
          </a:p>
        </p:txBody>
      </p:sp>
      <p:pic>
        <p:nvPicPr>
          <p:cNvPr id="7" name="Picture 6"/>
          <p:cNvPicPr>
            <a:picLocks noChangeAspect="1"/>
          </p:cNvPicPr>
          <p:nvPr/>
        </p:nvPicPr>
        <p:blipFill>
          <a:blip r:embed="rId2"/>
          <a:stretch>
            <a:fillRect/>
          </a:stretch>
        </p:blipFill>
        <p:spPr>
          <a:xfrm>
            <a:off x="2337202" y="1484086"/>
            <a:ext cx="4457734" cy="3420099"/>
          </a:xfrm>
          <a:prstGeom prst="rect">
            <a:avLst/>
          </a:prstGeom>
        </p:spPr>
      </p:pic>
    </p:spTree>
    <p:extLst>
      <p:ext uri="{BB962C8B-B14F-4D97-AF65-F5344CB8AC3E}">
        <p14:creationId xmlns:p14="http://schemas.microsoft.com/office/powerpoint/2010/main" val="426584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34" y="192529"/>
            <a:ext cx="6283782" cy="725349"/>
          </a:xfrm>
        </p:spPr>
        <p:txBody>
          <a:bodyPr/>
          <a:lstStyle/>
          <a:p>
            <a:r>
              <a:rPr lang="en-US" dirty="0"/>
              <a:t>Temporal Difference learning</a:t>
            </a:r>
            <a:endParaRPr lang="en-CA"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19</a:t>
            </a:fld>
            <a:endParaRPr lang="en-US"/>
          </a:p>
        </p:txBody>
      </p:sp>
      <mc:AlternateContent xmlns:mc="http://schemas.openxmlformats.org/markup-compatibility/2006">
        <mc:Choice xmlns:a14="http://schemas.microsoft.com/office/drawing/2010/main" Requires="a14">
          <p:sp>
            <p:nvSpPr>
              <p:cNvPr id="8" name="Content Placeholder 2"/>
              <p:cNvSpPr>
                <a:spLocks noGrp="1"/>
              </p:cNvSpPr>
              <p:nvPr>
                <p:ph idx="1"/>
              </p:nvPr>
            </p:nvSpPr>
            <p:spPr>
              <a:xfrm>
                <a:off x="2389238" y="1200911"/>
                <a:ext cx="5284049" cy="2827565"/>
              </a:xfrm>
            </p:spPr>
            <p:txBody>
              <a:bodyPr>
                <a:noAutofit/>
              </a:bodyPr>
              <a:lstStyle/>
              <a:p>
                <a:r>
                  <a:rPr lang="en-US" sz="1600" dirty="0"/>
                  <a:t>Incremental</a:t>
                </a:r>
                <a:r>
                  <a:rPr lang="en-US" sz="1600" dirty="0">
                    <a:solidFill>
                      <a:srgbClr val="C00000"/>
                    </a:solidFill>
                  </a:rPr>
                  <a:t> </a:t>
                </a:r>
                <a:r>
                  <a:rPr lang="en-US" sz="1600" b="1" i="1" u="sng" dirty="0">
                    <a:solidFill>
                      <a:srgbClr val="0808C8"/>
                    </a:solidFill>
                  </a:rPr>
                  <a:t>Monte-Carlo</a:t>
                </a:r>
                <a:r>
                  <a:rPr lang="en-US" sz="1600" dirty="0"/>
                  <a:t>:</a:t>
                </a:r>
                <a:endParaRPr lang="en-CA" sz="1600" dirty="0"/>
              </a:p>
              <a:p>
                <a:pPr lvl="1"/>
                <a:r>
                  <a:rPr lang="en-US" sz="1600" dirty="0"/>
                  <a:t>Update value </a:t>
                </a:r>
                <a14:m>
                  <m:oMath xmlns:m="http://schemas.openxmlformats.org/officeDocument/2006/math">
                    <m:r>
                      <a:rPr lang="en-US" sz="1600" i="1">
                        <a:latin typeface="Cambria Math" panose="02040503050406030204" pitchFamily="18" charset="0"/>
                      </a:rPr>
                      <m:t>𝑣</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r>
                      <a:rPr lang="en-US" sz="1600" i="1">
                        <a:latin typeface="Cambria Math" panose="02040503050406030204" pitchFamily="18" charset="0"/>
                      </a:rPr>
                      <m:t>)</m:t>
                    </m:r>
                  </m:oMath>
                </a14:m>
                <a:r>
                  <a:rPr lang="en-US" sz="1600" dirty="0"/>
                  <a:t> toward </a:t>
                </a:r>
                <a:r>
                  <a:rPr lang="en-US" sz="1600" b="1" u="sng" dirty="0"/>
                  <a:t>actual</a:t>
                </a:r>
                <a:r>
                  <a:rPr lang="en-US" sz="1600" dirty="0"/>
                  <a:t>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endParaRPr lang="en-CA" sz="1600" dirty="0"/>
              </a:p>
              <a:p>
                <a:pPr lvl="1"/>
                <a14:m>
                  <m:oMath xmlns:m="http://schemas.openxmlformats.org/officeDocument/2006/math">
                    <m:r>
                      <a:rPr lang="en-US" sz="1600" i="1">
                        <a:latin typeface="Cambria Math" panose="02040503050406030204" pitchFamily="18" charset="0"/>
                      </a:rPr>
                      <m:t>𝑣</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e>
                    </m:d>
                    <m:r>
                      <a:rPr lang="en-US" sz="1600" i="1">
                        <a:latin typeface="Cambria Math" panose="02040503050406030204" pitchFamily="18" charset="0"/>
                      </a:rPr>
                      <m:t>=</m:t>
                    </m:r>
                    <m:r>
                      <a:rPr lang="en-US" sz="1600" i="1">
                        <a:latin typeface="Cambria Math" panose="02040503050406030204" pitchFamily="18" charset="0"/>
                      </a:rPr>
                      <m:t>𝑣</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e>
                    </m:d>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𝛼</m:t>
                    </m:r>
                    <m:d>
                      <m:dPr>
                        <m:ctrlPr>
                          <a:rPr lang="en-US" sz="1600" i="1">
                            <a:latin typeface="Cambria Math" panose="02040503050406030204" pitchFamily="18" charset="0"/>
                            <a:ea typeface="Cambria Math" panose="02040503050406030204" pitchFamily="18" charset="0"/>
                          </a:rPr>
                        </m:ctrlPr>
                      </m:dPr>
                      <m:e>
                        <m:sSub>
                          <m:sSubPr>
                            <m:ctrlPr>
                              <a:rPr lang="en-US" sz="1600" i="1">
                                <a:solidFill>
                                  <a:srgbClr val="0808C8"/>
                                </a:solidFill>
                                <a:latin typeface="Cambria Math" panose="02040503050406030204" pitchFamily="18" charset="0"/>
                                <a:ea typeface="Cambria Math" panose="02040503050406030204" pitchFamily="18" charset="0"/>
                              </a:rPr>
                            </m:ctrlPr>
                          </m:sSubPr>
                          <m:e>
                            <m:r>
                              <a:rPr lang="en-US" sz="1600" i="1">
                                <a:solidFill>
                                  <a:srgbClr val="0808C8"/>
                                </a:solidFill>
                                <a:latin typeface="Cambria Math" panose="02040503050406030204" pitchFamily="18" charset="0"/>
                                <a:ea typeface="Cambria Math" panose="02040503050406030204" pitchFamily="18" charset="0"/>
                              </a:rPr>
                              <m:t>𝐺</m:t>
                            </m:r>
                          </m:e>
                          <m:sub>
                            <m:r>
                              <a:rPr lang="en-US" sz="1600" i="1">
                                <a:solidFill>
                                  <a:srgbClr val="0808C8"/>
                                </a:solidFill>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𝑣</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𝑡</m:t>
                                </m:r>
                              </m:sub>
                            </m:sSub>
                          </m:e>
                        </m:d>
                      </m:e>
                    </m:d>
                  </m:oMath>
                </a14:m>
                <a:r>
                  <a:rPr lang="en-CA" sz="1600" dirty="0"/>
                  <a:t>  </a:t>
                </a:r>
              </a:p>
              <a:p>
                <a:pPr lvl="1"/>
                <a:endParaRPr lang="en-CA" sz="1600" dirty="0"/>
              </a:p>
              <a:p>
                <a:r>
                  <a:rPr lang="en-US" sz="1600" dirty="0"/>
                  <a:t>Simplest </a:t>
                </a:r>
                <a:r>
                  <a:rPr lang="en-US" sz="1600" b="1" i="1" u="sng" dirty="0">
                    <a:solidFill>
                      <a:srgbClr val="0808C8"/>
                    </a:solidFill>
                  </a:rPr>
                  <a:t>Temporal-Difference</a:t>
                </a:r>
                <a:r>
                  <a:rPr lang="en-US" sz="1600" dirty="0">
                    <a:solidFill>
                      <a:srgbClr val="0808C8"/>
                    </a:solidFill>
                  </a:rPr>
                  <a:t> </a:t>
                </a:r>
                <a:r>
                  <a:rPr lang="en-US" sz="1600" dirty="0"/>
                  <a:t>learning algorithm: TD(0)</a:t>
                </a:r>
                <a:endParaRPr lang="en-CA" sz="1600" dirty="0"/>
              </a:p>
              <a:p>
                <a:pPr lvl="1"/>
                <a:r>
                  <a:rPr lang="en-US" sz="1600" dirty="0"/>
                  <a:t>Update value </a:t>
                </a:r>
                <a14:m>
                  <m:oMath xmlns:m="http://schemas.openxmlformats.org/officeDocument/2006/math">
                    <m:r>
                      <a:rPr lang="en-US" sz="1600" i="1">
                        <a:latin typeface="Cambria Math" panose="02040503050406030204" pitchFamily="18" charset="0"/>
                      </a:rPr>
                      <m:t>𝑣</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r>
                      <a:rPr lang="en-US" sz="1600" i="1">
                        <a:latin typeface="Cambria Math" panose="02040503050406030204" pitchFamily="18" charset="0"/>
                      </a:rPr>
                      <m:t>)</m:t>
                    </m:r>
                  </m:oMath>
                </a14:m>
                <a:r>
                  <a:rPr lang="en-US" sz="1600" dirty="0"/>
                  <a:t> toward the </a:t>
                </a:r>
                <a:r>
                  <a:rPr lang="en-US" sz="1600" b="1" u="sng" dirty="0"/>
                  <a:t>estimated</a:t>
                </a:r>
                <a:r>
                  <a:rPr lang="en-US" sz="1600" b="1" dirty="0"/>
                  <a:t> </a:t>
                </a:r>
                <a:r>
                  <a:rPr lang="en-US" sz="1600" dirty="0"/>
                  <a:t>return </a:t>
                </a:r>
                <a14:m>
                  <m:oMath xmlns:m="http://schemas.openxmlformats.org/officeDocument/2006/math">
                    <m:d>
                      <m:dPr>
                        <m:ctrlPr>
                          <a:rPr lang="en-US" sz="1600" i="1">
                            <a:solidFill>
                              <a:srgbClr val="0808C8"/>
                            </a:solidFill>
                            <a:latin typeface="Cambria Math" panose="02040503050406030204" pitchFamily="18" charset="0"/>
                            <a:ea typeface="Cambria Math" panose="02040503050406030204" pitchFamily="18" charset="0"/>
                          </a:rPr>
                        </m:ctrlPr>
                      </m:dPr>
                      <m:e>
                        <m:sSub>
                          <m:sSubPr>
                            <m:ctrlPr>
                              <a:rPr lang="en-US" sz="1600" i="1">
                                <a:solidFill>
                                  <a:srgbClr val="0808C8"/>
                                </a:solidFill>
                                <a:latin typeface="Cambria Math" panose="02040503050406030204" pitchFamily="18" charset="0"/>
                                <a:ea typeface="Cambria Math" panose="02040503050406030204" pitchFamily="18" charset="0"/>
                              </a:rPr>
                            </m:ctrlPr>
                          </m:sSubPr>
                          <m:e>
                            <m:r>
                              <a:rPr lang="en-US" sz="1600" i="1">
                                <a:solidFill>
                                  <a:srgbClr val="0808C8"/>
                                </a:solidFill>
                                <a:latin typeface="Cambria Math" panose="02040503050406030204" pitchFamily="18" charset="0"/>
                                <a:ea typeface="Cambria Math" panose="02040503050406030204" pitchFamily="18" charset="0"/>
                              </a:rPr>
                              <m:t>𝑅</m:t>
                            </m:r>
                          </m:e>
                          <m:sub>
                            <m:r>
                              <a:rPr lang="en-US" sz="1600" i="1">
                                <a:solidFill>
                                  <a:srgbClr val="0808C8"/>
                                </a:solidFill>
                                <a:latin typeface="Cambria Math" panose="02040503050406030204" pitchFamily="18" charset="0"/>
                                <a:ea typeface="Cambria Math" panose="02040503050406030204" pitchFamily="18" charset="0"/>
                              </a:rPr>
                              <m:t>𝑡</m:t>
                            </m:r>
                            <m:r>
                              <a:rPr lang="en-US" sz="1600" i="1">
                                <a:solidFill>
                                  <a:srgbClr val="0808C8"/>
                                </a:solidFill>
                                <a:latin typeface="Cambria Math" panose="02040503050406030204" pitchFamily="18" charset="0"/>
                                <a:ea typeface="Cambria Math" panose="02040503050406030204" pitchFamily="18" charset="0"/>
                              </a:rPr>
                              <m:t>+1</m:t>
                            </m:r>
                          </m:sub>
                        </m:sSub>
                        <m:r>
                          <a:rPr lang="en-US" sz="1600" i="1">
                            <a:solidFill>
                              <a:srgbClr val="0808C8"/>
                            </a:solidFill>
                            <a:latin typeface="Cambria Math" panose="02040503050406030204" pitchFamily="18" charset="0"/>
                            <a:ea typeface="Cambria Math" panose="02040503050406030204" pitchFamily="18" charset="0"/>
                          </a:rPr>
                          <m:t> − </m:t>
                        </m:r>
                        <m:r>
                          <a:rPr lang="en-US" sz="1600" i="1">
                            <a:solidFill>
                              <a:srgbClr val="0808C8"/>
                            </a:solidFill>
                            <a:latin typeface="Cambria Math" panose="02040503050406030204" pitchFamily="18" charset="0"/>
                            <a:ea typeface="Cambria Math" panose="02040503050406030204" pitchFamily="18" charset="0"/>
                          </a:rPr>
                          <m:t>𝛾</m:t>
                        </m:r>
                        <m:r>
                          <a:rPr lang="en-US" sz="1600" i="1">
                            <a:solidFill>
                              <a:srgbClr val="0808C8"/>
                            </a:solidFill>
                            <a:latin typeface="Cambria Math" panose="02040503050406030204" pitchFamily="18" charset="0"/>
                            <a:ea typeface="Cambria Math" panose="02040503050406030204" pitchFamily="18" charset="0"/>
                          </a:rPr>
                          <m:t>𝑣</m:t>
                        </m:r>
                        <m:d>
                          <m:dPr>
                            <m:ctrlPr>
                              <a:rPr lang="en-US" sz="1600" i="1">
                                <a:solidFill>
                                  <a:srgbClr val="0808C8"/>
                                </a:solidFill>
                                <a:latin typeface="Cambria Math" panose="02040503050406030204" pitchFamily="18" charset="0"/>
                                <a:ea typeface="Cambria Math" panose="02040503050406030204" pitchFamily="18" charset="0"/>
                              </a:rPr>
                            </m:ctrlPr>
                          </m:dPr>
                          <m:e>
                            <m:sSub>
                              <m:sSubPr>
                                <m:ctrlPr>
                                  <a:rPr lang="en-US" sz="1600" i="1">
                                    <a:solidFill>
                                      <a:srgbClr val="0808C8"/>
                                    </a:solidFill>
                                    <a:latin typeface="Cambria Math" panose="02040503050406030204" pitchFamily="18" charset="0"/>
                                    <a:ea typeface="Cambria Math" panose="02040503050406030204" pitchFamily="18" charset="0"/>
                                  </a:rPr>
                                </m:ctrlPr>
                              </m:sSubPr>
                              <m:e>
                                <m:r>
                                  <a:rPr lang="en-US" sz="1600" i="1">
                                    <a:solidFill>
                                      <a:srgbClr val="0808C8"/>
                                    </a:solidFill>
                                    <a:latin typeface="Cambria Math" panose="02040503050406030204" pitchFamily="18" charset="0"/>
                                    <a:ea typeface="Cambria Math" panose="02040503050406030204" pitchFamily="18" charset="0"/>
                                  </a:rPr>
                                  <m:t>𝑠</m:t>
                                </m:r>
                              </m:e>
                              <m:sub>
                                <m:r>
                                  <a:rPr lang="en-US" sz="1600" i="1">
                                    <a:solidFill>
                                      <a:srgbClr val="0808C8"/>
                                    </a:solidFill>
                                    <a:latin typeface="Cambria Math" panose="02040503050406030204" pitchFamily="18" charset="0"/>
                                    <a:ea typeface="Cambria Math" panose="02040503050406030204" pitchFamily="18" charset="0"/>
                                  </a:rPr>
                                  <m:t>𝑡</m:t>
                                </m:r>
                                <m:r>
                                  <a:rPr lang="en-US" sz="1600" i="1">
                                    <a:solidFill>
                                      <a:srgbClr val="0808C8"/>
                                    </a:solidFill>
                                    <a:latin typeface="Cambria Math" panose="02040503050406030204" pitchFamily="18" charset="0"/>
                                    <a:ea typeface="Cambria Math" panose="02040503050406030204" pitchFamily="18" charset="0"/>
                                  </a:rPr>
                                  <m:t>+1</m:t>
                                </m:r>
                              </m:sub>
                            </m:sSub>
                          </m:e>
                        </m:d>
                      </m:e>
                    </m:d>
                  </m:oMath>
                </a14:m>
                <a:endParaRPr lang="en-CA" sz="1600" dirty="0"/>
              </a:p>
              <a:p>
                <a:pPr lvl="1"/>
                <a14:m>
                  <m:oMath xmlns:m="http://schemas.openxmlformats.org/officeDocument/2006/math">
                    <m:r>
                      <a:rPr lang="en-US" sz="1600" i="1">
                        <a:latin typeface="Cambria Math" panose="02040503050406030204" pitchFamily="18" charset="0"/>
                      </a:rPr>
                      <m:t>𝑣</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e>
                    </m:d>
                    <m:r>
                      <a:rPr lang="en-US" sz="1600" i="1">
                        <a:latin typeface="Cambria Math" panose="02040503050406030204" pitchFamily="18" charset="0"/>
                      </a:rPr>
                      <m:t>=</m:t>
                    </m:r>
                    <m:r>
                      <a:rPr lang="en-US" sz="1600" i="1">
                        <a:latin typeface="Cambria Math" panose="02040503050406030204" pitchFamily="18" charset="0"/>
                      </a:rPr>
                      <m:t>𝑣</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e>
                    </m:d>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𝛼</m:t>
                    </m:r>
                    <m:d>
                      <m:dPr>
                        <m:ctrlPr>
                          <a:rPr lang="en-US" sz="1600" i="1">
                            <a:latin typeface="Cambria Math" panose="02040503050406030204" pitchFamily="18" charset="0"/>
                            <a:ea typeface="Cambria Math" panose="02040503050406030204" pitchFamily="18" charset="0"/>
                          </a:rPr>
                        </m:ctrlPr>
                      </m:dPr>
                      <m:e>
                        <m:sSub>
                          <m:sSubPr>
                            <m:ctrlPr>
                              <a:rPr lang="en-US" sz="1600" i="1">
                                <a:solidFill>
                                  <a:srgbClr val="0808C8"/>
                                </a:solidFill>
                                <a:latin typeface="Cambria Math" panose="02040503050406030204" pitchFamily="18" charset="0"/>
                                <a:ea typeface="Cambria Math" panose="02040503050406030204" pitchFamily="18" charset="0"/>
                              </a:rPr>
                            </m:ctrlPr>
                          </m:sSubPr>
                          <m:e>
                            <m:r>
                              <a:rPr lang="en-US" sz="1600" i="1">
                                <a:solidFill>
                                  <a:srgbClr val="0808C8"/>
                                </a:solidFill>
                                <a:latin typeface="Cambria Math" panose="02040503050406030204" pitchFamily="18" charset="0"/>
                                <a:ea typeface="Cambria Math" panose="02040503050406030204" pitchFamily="18" charset="0"/>
                              </a:rPr>
                              <m:t>𝑅</m:t>
                            </m:r>
                          </m:e>
                          <m:sub>
                            <m:r>
                              <a:rPr lang="en-US" sz="1600" i="1">
                                <a:solidFill>
                                  <a:srgbClr val="0808C8"/>
                                </a:solidFill>
                                <a:latin typeface="Cambria Math" panose="02040503050406030204" pitchFamily="18" charset="0"/>
                                <a:ea typeface="Cambria Math" panose="02040503050406030204" pitchFamily="18" charset="0"/>
                              </a:rPr>
                              <m:t>𝑡</m:t>
                            </m:r>
                            <m:r>
                              <a:rPr lang="en-US" sz="1600" i="1">
                                <a:solidFill>
                                  <a:srgbClr val="0808C8"/>
                                </a:solidFill>
                                <a:latin typeface="Cambria Math" panose="02040503050406030204" pitchFamily="18" charset="0"/>
                                <a:ea typeface="Cambria Math" panose="02040503050406030204" pitchFamily="18" charset="0"/>
                              </a:rPr>
                              <m:t>+1</m:t>
                            </m:r>
                          </m:sub>
                        </m:sSub>
                        <m:r>
                          <a:rPr lang="en-US" sz="1600" i="1">
                            <a:solidFill>
                              <a:srgbClr val="0808C8"/>
                            </a:solidFill>
                            <a:latin typeface="Cambria Math" panose="02040503050406030204" pitchFamily="18" charset="0"/>
                            <a:ea typeface="Cambria Math" panose="02040503050406030204" pitchFamily="18" charset="0"/>
                          </a:rPr>
                          <m:t> − </m:t>
                        </m:r>
                        <m:r>
                          <a:rPr lang="en-US" sz="1600" i="1">
                            <a:solidFill>
                              <a:srgbClr val="0808C8"/>
                            </a:solidFill>
                            <a:latin typeface="Cambria Math" panose="02040503050406030204" pitchFamily="18" charset="0"/>
                            <a:ea typeface="Cambria Math" panose="02040503050406030204" pitchFamily="18" charset="0"/>
                          </a:rPr>
                          <m:t>𝛾</m:t>
                        </m:r>
                        <m:r>
                          <a:rPr lang="en-US" sz="1600" i="1">
                            <a:solidFill>
                              <a:srgbClr val="0808C8"/>
                            </a:solidFill>
                            <a:latin typeface="Cambria Math" panose="02040503050406030204" pitchFamily="18" charset="0"/>
                            <a:ea typeface="Cambria Math" panose="02040503050406030204" pitchFamily="18" charset="0"/>
                          </a:rPr>
                          <m:t>𝑣</m:t>
                        </m:r>
                        <m:d>
                          <m:dPr>
                            <m:ctrlPr>
                              <a:rPr lang="en-US" sz="1600" i="1">
                                <a:solidFill>
                                  <a:srgbClr val="0808C8"/>
                                </a:solidFill>
                                <a:latin typeface="Cambria Math" panose="02040503050406030204" pitchFamily="18" charset="0"/>
                                <a:ea typeface="Cambria Math" panose="02040503050406030204" pitchFamily="18" charset="0"/>
                              </a:rPr>
                            </m:ctrlPr>
                          </m:dPr>
                          <m:e>
                            <m:sSub>
                              <m:sSubPr>
                                <m:ctrlPr>
                                  <a:rPr lang="en-US" sz="1600" i="1">
                                    <a:solidFill>
                                      <a:srgbClr val="0808C8"/>
                                    </a:solidFill>
                                    <a:latin typeface="Cambria Math" panose="02040503050406030204" pitchFamily="18" charset="0"/>
                                    <a:ea typeface="Cambria Math" panose="02040503050406030204" pitchFamily="18" charset="0"/>
                                  </a:rPr>
                                </m:ctrlPr>
                              </m:sSubPr>
                              <m:e>
                                <m:r>
                                  <a:rPr lang="en-US" sz="1600" i="1">
                                    <a:solidFill>
                                      <a:srgbClr val="0808C8"/>
                                    </a:solidFill>
                                    <a:latin typeface="Cambria Math" panose="02040503050406030204" pitchFamily="18" charset="0"/>
                                    <a:ea typeface="Cambria Math" panose="02040503050406030204" pitchFamily="18" charset="0"/>
                                  </a:rPr>
                                  <m:t>𝑠</m:t>
                                </m:r>
                              </m:e>
                              <m:sub>
                                <m:r>
                                  <a:rPr lang="en-US" sz="1600" i="1">
                                    <a:solidFill>
                                      <a:srgbClr val="0808C8"/>
                                    </a:solidFill>
                                    <a:latin typeface="Cambria Math" panose="02040503050406030204" pitchFamily="18" charset="0"/>
                                    <a:ea typeface="Cambria Math" panose="02040503050406030204" pitchFamily="18" charset="0"/>
                                  </a:rPr>
                                  <m:t>𝑡</m:t>
                                </m:r>
                                <m:r>
                                  <a:rPr lang="en-US" sz="1600" i="1">
                                    <a:solidFill>
                                      <a:srgbClr val="0808C8"/>
                                    </a:solidFill>
                                    <a:latin typeface="Cambria Math" panose="02040503050406030204" pitchFamily="18" charset="0"/>
                                    <a:ea typeface="Cambria Math" panose="02040503050406030204" pitchFamily="18" charset="0"/>
                                  </a:rPr>
                                  <m:t>+1</m:t>
                                </m:r>
                              </m:sub>
                            </m:sSub>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𝑣</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𝑡</m:t>
                                </m:r>
                              </m:sub>
                            </m:sSub>
                          </m:e>
                        </m:d>
                      </m:e>
                    </m:d>
                  </m:oMath>
                </a14:m>
                <a:r>
                  <a:rPr lang="en-CA" sz="1600" dirty="0"/>
                  <a:t>  </a:t>
                </a:r>
              </a:p>
              <a:p>
                <a:pPr lvl="1"/>
                <a:r>
                  <a:rPr lang="en-CA" sz="1600" dirty="0"/>
                  <a:t>Target error: </a:t>
                </a:r>
              </a:p>
              <a:p>
                <a:pPr lvl="1"/>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𝛿</m:t>
                        </m:r>
                      </m:e>
                      <m:sub>
                        <m:r>
                          <a:rPr lang="en-US"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𝑅</m:t>
                            </m:r>
                          </m:e>
                          <m:sub>
                            <m:r>
                              <a:rPr lang="en-US" sz="1600" i="1">
                                <a:solidFill>
                                  <a:schemeClr val="tx1"/>
                                </a:solidFill>
                                <a:latin typeface="Cambria Math" panose="02040503050406030204" pitchFamily="18" charset="0"/>
                                <a:ea typeface="Cambria Math" panose="02040503050406030204" pitchFamily="18" charset="0"/>
                              </a:rPr>
                              <m:t>𝑡</m:t>
                            </m:r>
                            <m:r>
                              <a:rPr lang="en-US" sz="1600" i="1">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 − </m:t>
                        </m:r>
                        <m:r>
                          <a:rPr lang="en-US" sz="1600" i="1">
                            <a:solidFill>
                              <a:schemeClr val="tx1"/>
                            </a:solidFill>
                            <a:latin typeface="Cambria Math" panose="02040503050406030204" pitchFamily="18" charset="0"/>
                            <a:ea typeface="Cambria Math" panose="02040503050406030204" pitchFamily="18" charset="0"/>
                          </a:rPr>
                          <m:t>𝛾</m:t>
                        </m:r>
                        <m:r>
                          <a:rPr lang="en-US" sz="1600" i="1">
                            <a:solidFill>
                              <a:schemeClr val="tx1"/>
                            </a:solidFill>
                            <a:latin typeface="Cambria Math" panose="02040503050406030204" pitchFamily="18" charset="0"/>
                            <a:ea typeface="Cambria Math" panose="02040503050406030204" pitchFamily="18" charset="0"/>
                          </a:rPr>
                          <m:t>𝑣</m:t>
                        </m:r>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𝑠</m:t>
                                </m:r>
                              </m:e>
                              <m:sub>
                                <m:r>
                                  <a:rPr lang="en-US" sz="1600" i="1">
                                    <a:solidFill>
                                      <a:schemeClr val="tx1"/>
                                    </a:solidFill>
                                    <a:latin typeface="Cambria Math" panose="02040503050406030204" pitchFamily="18" charset="0"/>
                                    <a:ea typeface="Cambria Math" panose="02040503050406030204" pitchFamily="18" charset="0"/>
                                  </a:rPr>
                                  <m:t>𝑡</m:t>
                                </m:r>
                                <m:r>
                                  <a:rPr lang="en-US" sz="1600" i="1">
                                    <a:solidFill>
                                      <a:schemeClr val="tx1"/>
                                    </a:solidFill>
                                    <a:latin typeface="Cambria Math" panose="02040503050406030204" pitchFamily="18" charset="0"/>
                                    <a:ea typeface="Cambria Math" panose="02040503050406030204" pitchFamily="18" charset="0"/>
                                  </a:rPr>
                                  <m:t>+1</m:t>
                                </m:r>
                              </m:sub>
                            </m:sSub>
                          </m:e>
                        </m:d>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𝑣</m:t>
                        </m:r>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𝑠</m:t>
                                </m:r>
                              </m:e>
                              <m:sub>
                                <m:r>
                                  <a:rPr lang="en-US" sz="1600" i="1">
                                    <a:solidFill>
                                      <a:schemeClr val="tx1"/>
                                    </a:solidFill>
                                    <a:latin typeface="Cambria Math" panose="02040503050406030204" pitchFamily="18" charset="0"/>
                                    <a:ea typeface="Cambria Math" panose="02040503050406030204" pitchFamily="18" charset="0"/>
                                  </a:rPr>
                                  <m:t>𝑡</m:t>
                                </m:r>
                              </m:sub>
                            </m:sSub>
                          </m:e>
                        </m:d>
                      </m:e>
                    </m:d>
                    <m:r>
                      <a:rPr lang="en-US" sz="1600">
                        <a:solidFill>
                          <a:schemeClr val="tx1"/>
                        </a:solidFill>
                        <a:latin typeface="Cambria Math" panose="02040503050406030204" pitchFamily="18" charset="0"/>
                        <a:ea typeface="Cambria Math" panose="02040503050406030204" pitchFamily="18" charset="0"/>
                      </a:rPr>
                      <m:t> </m:t>
                    </m:r>
                  </m:oMath>
                </a14:m>
                <a:endParaRPr lang="en-CA" sz="1600" dirty="0"/>
              </a:p>
            </p:txBody>
          </p:sp>
        </mc:Choice>
        <mc:Fallback>
          <p:sp>
            <p:nvSpPr>
              <p:cNvPr id="8" name="Content Placeholder 2"/>
              <p:cNvSpPr>
                <a:spLocks noGrp="1" noRot="1" noChangeAspect="1" noMove="1" noResize="1" noEditPoints="1" noAdjustHandles="1" noChangeArrowheads="1" noChangeShapeType="1" noTextEdit="1"/>
              </p:cNvSpPr>
              <p:nvPr>
                <p:ph idx="1"/>
              </p:nvPr>
            </p:nvSpPr>
            <p:spPr>
              <a:xfrm>
                <a:off x="2389238" y="1200911"/>
                <a:ext cx="5284049" cy="2827565"/>
              </a:xfrm>
              <a:blipFill>
                <a:blip r:embed="rId2"/>
                <a:stretch>
                  <a:fillRect l="-461" t="-647" b="-9914"/>
                </a:stretch>
              </a:blipFill>
            </p:spPr>
            <p:txBody>
              <a:bodyPr/>
              <a:lstStyle/>
              <a:p>
                <a:r>
                  <a:rPr lang="en-US">
                    <a:noFill/>
                  </a:rPr>
                  <a:t> </a:t>
                </a:r>
              </a:p>
            </p:txBody>
          </p:sp>
        </mc:Fallback>
      </mc:AlternateContent>
    </p:spTree>
    <p:extLst>
      <p:ext uri="{BB962C8B-B14F-4D97-AF65-F5344CB8AC3E}">
        <p14:creationId xmlns:p14="http://schemas.microsoft.com/office/powerpoint/2010/main" val="22933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fade">
                                      <p:cBhvr>
                                        <p:cTn id="20" dur="500"/>
                                        <p:tgtEl>
                                          <p:spTgt spid="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785" y="163961"/>
            <a:ext cx="5317182" cy="763526"/>
          </a:xfrm>
        </p:spPr>
        <p:txBody>
          <a:bodyPr>
            <a:normAutofit/>
          </a:bodyPr>
          <a:lstStyle/>
          <a:p>
            <a:r>
              <a:rPr lang="en-US" dirty="0"/>
              <a:t>Table of contents</a:t>
            </a:r>
          </a:p>
        </p:txBody>
      </p:sp>
      <p:sp>
        <p:nvSpPr>
          <p:cNvPr id="3" name="Content Placeholder 2"/>
          <p:cNvSpPr>
            <a:spLocks noGrp="1"/>
          </p:cNvSpPr>
          <p:nvPr>
            <p:ph idx="1"/>
          </p:nvPr>
        </p:nvSpPr>
        <p:spPr/>
        <p:txBody>
          <a:bodyPr>
            <a:normAutofit fontScale="92500" lnSpcReduction="20000"/>
          </a:bodyPr>
          <a:lstStyle/>
          <a:p>
            <a:r>
              <a:rPr lang="en-US" dirty="0"/>
              <a:t>Motivation</a:t>
            </a:r>
          </a:p>
          <a:p>
            <a:r>
              <a:rPr lang="en-US" dirty="0"/>
              <a:t>Markov Decision Process</a:t>
            </a:r>
          </a:p>
          <a:p>
            <a:r>
              <a:rPr lang="en-US" dirty="0"/>
              <a:t>Monte Carlo (MC) approximation</a:t>
            </a:r>
          </a:p>
          <a:p>
            <a:pPr lvl="1"/>
            <a:r>
              <a:rPr lang="en-US" dirty="0"/>
              <a:t>Monte Carlo for action values Q(</a:t>
            </a:r>
            <a:r>
              <a:rPr lang="en-US" dirty="0" err="1"/>
              <a:t>s,a</a:t>
            </a:r>
            <a:r>
              <a:rPr lang="en-US" dirty="0"/>
              <a:t>)</a:t>
            </a:r>
            <a:endParaRPr lang="en-US" sz="800" dirty="0"/>
          </a:p>
          <a:p>
            <a:pPr lvl="1"/>
            <a:r>
              <a:rPr lang="en-US" dirty="0"/>
              <a:t>On-policy and off-policy learning</a:t>
            </a:r>
          </a:p>
          <a:p>
            <a:r>
              <a:rPr lang="en-US" dirty="0"/>
              <a:t>Temporal Difference (TD) learning</a:t>
            </a:r>
          </a:p>
          <a:p>
            <a:pPr lvl="1"/>
            <a:r>
              <a:rPr lang="en-US" dirty="0"/>
              <a:t>Advantages of TD learning</a:t>
            </a:r>
          </a:p>
          <a:p>
            <a:r>
              <a:rPr lang="en-US" dirty="0"/>
              <a:t>Simulation results</a:t>
            </a:r>
          </a:p>
          <a:p>
            <a:endParaRPr lang="en-US" dirty="0"/>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34" y="192529"/>
            <a:ext cx="6283782" cy="725349"/>
          </a:xfrm>
        </p:spPr>
        <p:txBody>
          <a:bodyPr/>
          <a:lstStyle/>
          <a:p>
            <a:r>
              <a:rPr lang="en-US" dirty="0"/>
              <a:t>Temporal Difference learning</a:t>
            </a:r>
            <a:endParaRPr lang="en-CA"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20</a:t>
            </a:fld>
            <a:endParaRPr lang="en-US"/>
          </a:p>
        </p:txBody>
      </p:sp>
      <p:pic>
        <p:nvPicPr>
          <p:cNvPr id="6" name="Picture 5"/>
          <p:cNvPicPr>
            <a:picLocks noChangeAspect="1"/>
          </p:cNvPicPr>
          <p:nvPr/>
        </p:nvPicPr>
        <p:blipFill>
          <a:blip r:embed="rId2"/>
          <a:stretch>
            <a:fillRect/>
          </a:stretch>
        </p:blipFill>
        <p:spPr>
          <a:xfrm>
            <a:off x="1918658" y="1364537"/>
            <a:ext cx="7116168" cy="2333951"/>
          </a:xfrm>
          <a:prstGeom prst="rect">
            <a:avLst/>
          </a:prstGeom>
        </p:spPr>
      </p:pic>
    </p:spTree>
    <p:extLst>
      <p:ext uri="{BB962C8B-B14F-4D97-AF65-F5344CB8AC3E}">
        <p14:creationId xmlns:p14="http://schemas.microsoft.com/office/powerpoint/2010/main" val="82174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4988" y="310294"/>
            <a:ext cx="5499012" cy="515819"/>
          </a:xfrm>
        </p:spPr>
        <p:txBody>
          <a:bodyPr>
            <a:normAutofit fontScale="90000"/>
          </a:bodyPr>
          <a:lstStyle/>
          <a:p>
            <a:pPr algn="ctr"/>
            <a:r>
              <a:rPr lang="en-US" dirty="0"/>
              <a:t>Temporal Difference learning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21</a:t>
            </a:fld>
            <a:endParaRPr lang="en-US"/>
          </a:p>
        </p:txBody>
      </p:sp>
      <mc:AlternateContent xmlns:mc="http://schemas.openxmlformats.org/markup-compatibility/2006" xmlns:a14="http://schemas.microsoft.com/office/drawing/2010/main">
        <mc:Choice Requires="a14">
          <p:sp>
            <p:nvSpPr>
              <p:cNvPr id="10" name="Rectangle 9"/>
              <p:cNvSpPr/>
              <p:nvPr/>
            </p:nvSpPr>
            <p:spPr>
              <a:xfrm>
                <a:off x="154502" y="1492694"/>
                <a:ext cx="7841768" cy="2733056"/>
              </a:xfrm>
              <a:prstGeom prst="rect">
                <a:avLst/>
              </a:prstGeom>
            </p:spPr>
            <p:txBody>
              <a:bodyPr wrap="square">
                <a:spAutoFit/>
              </a:bodyPr>
              <a:lstStyle/>
              <a:p>
                <a:pPr marL="2114550" lvl="4" indent="-285750" algn="l">
                  <a:buFont typeface="Arial" panose="020B0604020202020204" pitchFamily="34" charset="0"/>
                  <a:buChar char="•"/>
                </a:pPr>
                <a:r>
                  <a:rPr lang="en-US" sz="1400" b="1" i="1" u="sng" dirty="0">
                    <a:solidFill>
                      <a:schemeClr val="bg1"/>
                    </a:solidFill>
                  </a:rPr>
                  <a:t>TD Methods Bootstrap and Sample</a:t>
                </a:r>
                <a:r>
                  <a:rPr lang="en-US" sz="1400" dirty="0">
                    <a:solidFill>
                      <a:schemeClr val="bg1"/>
                    </a:solidFill>
                  </a:rPr>
                  <a:t> </a:t>
                </a:r>
              </a:p>
              <a:p>
                <a:pPr marL="285750" indent="-285750">
                  <a:buFont typeface="Arial" panose="020B0604020202020204" pitchFamily="34" charset="0"/>
                  <a:buChar char="•"/>
                </a:pPr>
                <a:r>
                  <a:rPr lang="en-US" sz="1400" b="1" i="1" u="sng" dirty="0">
                    <a:solidFill>
                      <a:schemeClr val="bg1"/>
                    </a:solidFill>
                  </a:rPr>
                  <a:t>Bootstrapping</a:t>
                </a:r>
                <a:r>
                  <a:rPr lang="en-US" sz="1400" dirty="0">
                    <a:solidFill>
                      <a:schemeClr val="bg1"/>
                    </a:solidFill>
                  </a:rPr>
                  <a:t>: updates involve an estimate</a:t>
                </a:r>
              </a:p>
              <a:p>
                <a:pPr marL="742950" lvl="1" indent="-285750">
                  <a:buFont typeface="Arial" panose="020B0604020202020204" pitchFamily="34" charset="0"/>
                  <a:buChar char="•"/>
                </a:pPr>
                <a:r>
                  <a:rPr lang="en-US" sz="1400" dirty="0">
                    <a:solidFill>
                      <a:schemeClr val="bg1"/>
                    </a:solidFill>
                  </a:rPr>
                  <a:t>MC doesn’t bootstrap: It uses the actual return G in: </a:t>
                </a:r>
              </a:p>
              <a:p>
                <a:pPr marL="742950" lvl="1" indent="-285750">
                  <a:buFont typeface="Arial" panose="020B0604020202020204" pitchFamily="34" charset="0"/>
                  <a:buChar char="•"/>
                </a:pPr>
                <a14:m>
                  <m:oMath xmlns:m="http://schemas.openxmlformats.org/officeDocument/2006/math">
                    <m:r>
                      <a:rPr lang="en-US" sz="1400" i="1">
                        <a:solidFill>
                          <a:schemeClr val="bg1"/>
                        </a:solidFill>
                        <a:latin typeface="Cambria Math" panose="02040503050406030204" pitchFamily="18" charset="0"/>
                      </a:rPr>
                      <m:t>𝑣</m:t>
                    </m:r>
                    <m:d>
                      <m:dPr>
                        <m:ctrlPr>
                          <a:rPr lang="en-US" sz="1400" i="1">
                            <a:solidFill>
                              <a:schemeClr val="bg1"/>
                            </a:solidFill>
                            <a:latin typeface="Cambria Math" panose="02040503050406030204" pitchFamily="18" charset="0"/>
                          </a:rPr>
                        </m:ctrlPr>
                      </m:dPr>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𝑠</m:t>
                            </m:r>
                          </m:e>
                          <m:sub>
                            <m:r>
                              <a:rPr lang="en-US" sz="1400" i="1">
                                <a:solidFill>
                                  <a:schemeClr val="bg1"/>
                                </a:solidFill>
                                <a:latin typeface="Cambria Math" panose="02040503050406030204" pitchFamily="18" charset="0"/>
                              </a:rPr>
                              <m:t>𝑡</m:t>
                            </m:r>
                          </m:sub>
                        </m:sSub>
                      </m:e>
                    </m:d>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rPr>
                      <m:t>𝑣</m:t>
                    </m:r>
                    <m:d>
                      <m:dPr>
                        <m:ctrlPr>
                          <a:rPr lang="en-US" sz="1400" i="1">
                            <a:solidFill>
                              <a:schemeClr val="bg1"/>
                            </a:solidFill>
                            <a:latin typeface="Cambria Math" panose="02040503050406030204" pitchFamily="18" charset="0"/>
                          </a:rPr>
                        </m:ctrlPr>
                      </m:dPr>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𝑠</m:t>
                            </m:r>
                          </m:e>
                          <m:sub>
                            <m:r>
                              <a:rPr lang="en-US" sz="1400" i="1">
                                <a:solidFill>
                                  <a:schemeClr val="bg1"/>
                                </a:solidFill>
                                <a:latin typeface="Cambria Math" panose="02040503050406030204" pitchFamily="18" charset="0"/>
                              </a:rPr>
                              <m:t>𝑡</m:t>
                            </m:r>
                          </m:sub>
                        </m:sSub>
                      </m:e>
                    </m:d>
                    <m:r>
                      <a:rPr lang="en-US" sz="1400" i="1">
                        <a:solidFill>
                          <a:schemeClr val="bg1"/>
                        </a:solidFill>
                        <a:latin typeface="Cambria Math" panose="02040503050406030204" pitchFamily="18" charset="0"/>
                      </a:rPr>
                      <m:t>+ </m:t>
                    </m:r>
                    <m:r>
                      <a:rPr lang="en-US" sz="1400" i="1">
                        <a:solidFill>
                          <a:schemeClr val="bg1"/>
                        </a:solidFill>
                        <a:latin typeface="Cambria Math" panose="02040503050406030204" pitchFamily="18" charset="0"/>
                        <a:ea typeface="Cambria Math" panose="02040503050406030204" pitchFamily="18" charset="0"/>
                      </a:rPr>
                      <m:t>𝛼</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𝐺</m:t>
                            </m:r>
                          </m:e>
                          <m:sub>
                            <m:r>
                              <a:rPr lang="en-US" sz="1400" i="1">
                                <a:solidFill>
                                  <a:schemeClr val="bg1"/>
                                </a:solidFill>
                                <a:latin typeface="Cambria Math" panose="02040503050406030204" pitchFamily="18" charset="0"/>
                                <a:ea typeface="Cambria Math" panose="02040503050406030204" pitchFamily="18" charset="0"/>
                              </a:rPr>
                              <m:t>𝑡</m:t>
                            </m:r>
                          </m:sub>
                        </m:sSub>
                        <m:r>
                          <a:rPr lang="en-US" sz="1400" i="1">
                            <a:solidFill>
                              <a:schemeClr val="bg1"/>
                            </a:solidFill>
                            <a:latin typeface="Cambria Math" panose="02040503050406030204" pitchFamily="18" charset="0"/>
                            <a:ea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𝑣</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𝑠</m:t>
                                </m:r>
                              </m:e>
                              <m:sub>
                                <m:r>
                                  <a:rPr lang="en-US" sz="1400" i="1">
                                    <a:solidFill>
                                      <a:schemeClr val="bg1"/>
                                    </a:solidFill>
                                    <a:latin typeface="Cambria Math" panose="02040503050406030204" pitchFamily="18" charset="0"/>
                                    <a:ea typeface="Cambria Math" panose="02040503050406030204" pitchFamily="18" charset="0"/>
                                  </a:rPr>
                                  <m:t>𝑡</m:t>
                                </m:r>
                              </m:sub>
                            </m:sSub>
                          </m:e>
                        </m:d>
                      </m:e>
                    </m:d>
                  </m:oMath>
                </a14:m>
                <a:r>
                  <a:rPr lang="en-CA" sz="1400" dirty="0">
                    <a:solidFill>
                      <a:schemeClr val="bg1"/>
                    </a:solidFill>
                  </a:rPr>
                  <a:t>  </a:t>
                </a:r>
              </a:p>
              <a:p>
                <a:pPr marL="742950" lvl="1" indent="-285750">
                  <a:buFont typeface="Arial" panose="020B0604020202020204" pitchFamily="34" charset="0"/>
                  <a:buChar char="•"/>
                </a:pPr>
                <a:r>
                  <a:rPr lang="en-CA" sz="1400" dirty="0">
                    <a:solidFill>
                      <a:schemeClr val="bg1"/>
                    </a:solidFill>
                  </a:rPr>
                  <a:t>DP bootstraps</a:t>
                </a:r>
              </a:p>
              <a:p>
                <a:pPr marL="742950" lvl="1" indent="-285750">
                  <a:buFont typeface="Arial" panose="020B0604020202020204" pitchFamily="34" charset="0"/>
                  <a:buChar char="•"/>
                </a:pPr>
                <a:r>
                  <a:rPr lang="en-CA" sz="1400" dirty="0">
                    <a:solidFill>
                      <a:schemeClr val="bg1"/>
                    </a:solidFill>
                  </a:rPr>
                  <a:t>TD bootstraps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b="1" i="1" u="sng" dirty="0">
                    <a:solidFill>
                      <a:schemeClr val="bg1"/>
                    </a:solidFill>
                  </a:rPr>
                  <a:t>Sampling</a:t>
                </a:r>
                <a:r>
                  <a:rPr lang="en-US" sz="1400" dirty="0">
                    <a:solidFill>
                      <a:schemeClr val="bg1"/>
                    </a:solidFill>
                  </a:rPr>
                  <a:t>: updates don’t involve an expected value</a:t>
                </a:r>
              </a:p>
              <a:p>
                <a:pPr marL="742950" lvl="1" indent="-285750">
                  <a:buFont typeface="Arial" panose="020B0604020202020204" pitchFamily="34" charset="0"/>
                  <a:buChar char="•"/>
                </a:pPr>
                <a:r>
                  <a:rPr lang="en-US" sz="1400" dirty="0">
                    <a:solidFill>
                      <a:schemeClr val="bg1"/>
                    </a:solidFill>
                  </a:rPr>
                  <a:t>MC samples</a:t>
                </a:r>
              </a:p>
              <a:p>
                <a:pPr marL="742950" lvl="1" indent="-285750">
                  <a:buFont typeface="Arial" panose="020B0604020202020204" pitchFamily="34" charset="0"/>
                  <a:buChar char="•"/>
                </a:pPr>
                <a:r>
                  <a:rPr lang="en-US" sz="1400" dirty="0">
                    <a:solidFill>
                      <a:schemeClr val="bg1"/>
                    </a:solidFill>
                  </a:rPr>
                  <a:t>DP doesn’t sample</a:t>
                </a:r>
              </a:p>
              <a:p>
                <a:pPr marL="742950" lvl="1" indent="-285750">
                  <a:buFont typeface="Arial" panose="020B0604020202020204" pitchFamily="34" charset="0"/>
                  <a:buChar char="•"/>
                </a:pPr>
                <a:r>
                  <a:rPr lang="en-US" sz="1400" dirty="0">
                    <a:solidFill>
                      <a:schemeClr val="bg1"/>
                    </a:solidFill>
                  </a:rPr>
                  <a:t>TD samples: It uses the estimate of the return </a:t>
                </a:r>
                <a14:m>
                  <m:oMath xmlns:m="http://schemas.openxmlformats.org/officeDocument/2006/math">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𝑅</m:t>
                        </m:r>
                      </m:e>
                      <m:sub>
                        <m:r>
                          <a:rPr lang="en-US" sz="1400" i="1">
                            <a:solidFill>
                              <a:schemeClr val="bg1"/>
                            </a:solidFill>
                            <a:latin typeface="Cambria Math" panose="02040503050406030204" pitchFamily="18" charset="0"/>
                            <a:ea typeface="Cambria Math" panose="02040503050406030204" pitchFamily="18" charset="0"/>
                          </a:rPr>
                          <m:t>𝑡</m:t>
                        </m:r>
                        <m:r>
                          <a:rPr lang="en-US" sz="1400" i="1">
                            <a:solidFill>
                              <a:schemeClr val="bg1"/>
                            </a:solidFill>
                            <a:latin typeface="Cambria Math" panose="02040503050406030204" pitchFamily="18" charset="0"/>
                            <a:ea typeface="Cambria Math" panose="02040503050406030204" pitchFamily="18" charset="0"/>
                          </a:rPr>
                          <m:t>+1</m:t>
                        </m:r>
                      </m:sub>
                    </m:sSub>
                    <m:r>
                      <a:rPr lang="en-US" sz="1400" i="1">
                        <a:solidFill>
                          <a:schemeClr val="bg1"/>
                        </a:solidFill>
                        <a:latin typeface="Cambria Math" panose="02040503050406030204" pitchFamily="18" charset="0"/>
                        <a:ea typeface="Cambria Math" panose="02040503050406030204" pitchFamily="18" charset="0"/>
                      </a:rPr>
                      <m:t> − </m:t>
                    </m:r>
                    <m:r>
                      <a:rPr lang="en-US" sz="1400" i="1">
                        <a:solidFill>
                          <a:schemeClr val="bg1"/>
                        </a:solidFill>
                        <a:latin typeface="Cambria Math" panose="02040503050406030204" pitchFamily="18" charset="0"/>
                        <a:ea typeface="Cambria Math" panose="02040503050406030204" pitchFamily="18" charset="0"/>
                      </a:rPr>
                      <m:t>𝛾</m:t>
                    </m:r>
                    <m:r>
                      <a:rPr lang="en-US" sz="1400" i="1">
                        <a:solidFill>
                          <a:schemeClr val="bg1"/>
                        </a:solidFill>
                        <a:latin typeface="Cambria Math" panose="02040503050406030204" pitchFamily="18" charset="0"/>
                        <a:ea typeface="Cambria Math" panose="02040503050406030204" pitchFamily="18" charset="0"/>
                      </a:rPr>
                      <m:t>𝑣</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𝑠</m:t>
                            </m:r>
                          </m:e>
                          <m:sub>
                            <m:r>
                              <a:rPr lang="en-US" sz="1400" i="1">
                                <a:solidFill>
                                  <a:schemeClr val="bg1"/>
                                </a:solidFill>
                                <a:latin typeface="Cambria Math" panose="02040503050406030204" pitchFamily="18" charset="0"/>
                                <a:ea typeface="Cambria Math" panose="02040503050406030204" pitchFamily="18" charset="0"/>
                              </a:rPr>
                              <m:t>𝑡</m:t>
                            </m:r>
                            <m:r>
                              <a:rPr lang="en-US" sz="1400" i="1">
                                <a:solidFill>
                                  <a:schemeClr val="bg1"/>
                                </a:solidFill>
                                <a:latin typeface="Cambria Math" panose="02040503050406030204" pitchFamily="18" charset="0"/>
                                <a:ea typeface="Cambria Math" panose="02040503050406030204" pitchFamily="18" charset="0"/>
                              </a:rPr>
                              <m:t>+1</m:t>
                            </m:r>
                          </m:sub>
                        </m:sSub>
                      </m:e>
                    </m:d>
                  </m:oMath>
                </a14:m>
                <a:r>
                  <a:rPr lang="en-US" sz="1400" dirty="0">
                    <a:solidFill>
                      <a:schemeClr val="bg1"/>
                    </a:solidFill>
                  </a:rPr>
                  <a:t> in:</a:t>
                </a:r>
              </a:p>
              <a:p>
                <a:pPr marL="742950" lvl="1" indent="-285750">
                  <a:buFont typeface="Arial" panose="020B0604020202020204" pitchFamily="34" charset="0"/>
                  <a:buChar char="•"/>
                </a:pPr>
                <a14:m>
                  <m:oMath xmlns:m="http://schemas.openxmlformats.org/officeDocument/2006/math">
                    <m:r>
                      <a:rPr lang="en-US" sz="1400" i="1">
                        <a:solidFill>
                          <a:schemeClr val="bg1"/>
                        </a:solidFill>
                        <a:latin typeface="Cambria Math" panose="02040503050406030204" pitchFamily="18" charset="0"/>
                      </a:rPr>
                      <m:t>𝑣</m:t>
                    </m:r>
                    <m:d>
                      <m:dPr>
                        <m:ctrlPr>
                          <a:rPr lang="en-US" sz="1400" i="1">
                            <a:solidFill>
                              <a:schemeClr val="bg1"/>
                            </a:solidFill>
                            <a:latin typeface="Cambria Math" panose="02040503050406030204" pitchFamily="18" charset="0"/>
                          </a:rPr>
                        </m:ctrlPr>
                      </m:dPr>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𝑠</m:t>
                            </m:r>
                          </m:e>
                          <m:sub>
                            <m:r>
                              <a:rPr lang="en-US" sz="1400" i="1">
                                <a:solidFill>
                                  <a:schemeClr val="bg1"/>
                                </a:solidFill>
                                <a:latin typeface="Cambria Math" panose="02040503050406030204" pitchFamily="18" charset="0"/>
                              </a:rPr>
                              <m:t>𝑡</m:t>
                            </m:r>
                          </m:sub>
                        </m:sSub>
                      </m:e>
                    </m:d>
                    <m:r>
                      <a:rPr lang="en-US" sz="1400" i="1">
                        <a:solidFill>
                          <a:schemeClr val="bg1"/>
                        </a:solidFill>
                        <a:latin typeface="Cambria Math" panose="02040503050406030204" pitchFamily="18" charset="0"/>
                      </a:rPr>
                      <m:t>+ </m:t>
                    </m:r>
                    <m:r>
                      <a:rPr lang="en-US" sz="1400" i="1">
                        <a:solidFill>
                          <a:schemeClr val="bg1"/>
                        </a:solidFill>
                        <a:latin typeface="Cambria Math" panose="02040503050406030204" pitchFamily="18" charset="0"/>
                        <a:ea typeface="Cambria Math" panose="02040503050406030204" pitchFamily="18" charset="0"/>
                      </a:rPr>
                      <m:t>𝛼</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𝑅</m:t>
                            </m:r>
                          </m:e>
                          <m:sub>
                            <m:r>
                              <a:rPr lang="en-US" sz="1400" i="1">
                                <a:solidFill>
                                  <a:schemeClr val="bg1"/>
                                </a:solidFill>
                                <a:latin typeface="Cambria Math" panose="02040503050406030204" pitchFamily="18" charset="0"/>
                                <a:ea typeface="Cambria Math" panose="02040503050406030204" pitchFamily="18" charset="0"/>
                              </a:rPr>
                              <m:t>𝑡</m:t>
                            </m:r>
                            <m:r>
                              <a:rPr lang="en-US" sz="1400" i="1">
                                <a:solidFill>
                                  <a:schemeClr val="bg1"/>
                                </a:solidFill>
                                <a:latin typeface="Cambria Math" panose="02040503050406030204" pitchFamily="18" charset="0"/>
                                <a:ea typeface="Cambria Math" panose="02040503050406030204" pitchFamily="18" charset="0"/>
                              </a:rPr>
                              <m:t>+1</m:t>
                            </m:r>
                          </m:sub>
                        </m:sSub>
                        <m:r>
                          <a:rPr lang="en-US" sz="1400" i="1">
                            <a:solidFill>
                              <a:schemeClr val="bg1"/>
                            </a:solidFill>
                            <a:latin typeface="Cambria Math" panose="02040503050406030204" pitchFamily="18" charset="0"/>
                            <a:ea typeface="Cambria Math" panose="02040503050406030204" pitchFamily="18" charset="0"/>
                          </a:rPr>
                          <m:t> − </m:t>
                        </m:r>
                        <m:r>
                          <a:rPr lang="en-US" sz="1400" i="1">
                            <a:solidFill>
                              <a:schemeClr val="bg1"/>
                            </a:solidFill>
                            <a:latin typeface="Cambria Math" panose="02040503050406030204" pitchFamily="18" charset="0"/>
                            <a:ea typeface="Cambria Math" panose="02040503050406030204" pitchFamily="18" charset="0"/>
                          </a:rPr>
                          <m:t>𝛾</m:t>
                        </m:r>
                        <m:r>
                          <a:rPr lang="en-US" sz="1400" i="1">
                            <a:solidFill>
                              <a:schemeClr val="bg1"/>
                            </a:solidFill>
                            <a:latin typeface="Cambria Math" panose="02040503050406030204" pitchFamily="18" charset="0"/>
                            <a:ea typeface="Cambria Math" panose="02040503050406030204" pitchFamily="18" charset="0"/>
                          </a:rPr>
                          <m:t>𝑣</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𝑠</m:t>
                                </m:r>
                              </m:e>
                              <m:sub>
                                <m:r>
                                  <a:rPr lang="en-US" sz="1400" i="1">
                                    <a:solidFill>
                                      <a:schemeClr val="bg1"/>
                                    </a:solidFill>
                                    <a:latin typeface="Cambria Math" panose="02040503050406030204" pitchFamily="18" charset="0"/>
                                    <a:ea typeface="Cambria Math" panose="02040503050406030204" pitchFamily="18" charset="0"/>
                                  </a:rPr>
                                  <m:t>𝑡</m:t>
                                </m:r>
                                <m:r>
                                  <a:rPr lang="en-US" sz="1400" i="1">
                                    <a:solidFill>
                                      <a:schemeClr val="bg1"/>
                                    </a:solidFill>
                                    <a:latin typeface="Cambria Math" panose="02040503050406030204" pitchFamily="18" charset="0"/>
                                    <a:ea typeface="Cambria Math" panose="02040503050406030204" pitchFamily="18" charset="0"/>
                                  </a:rPr>
                                  <m:t>+1</m:t>
                                </m:r>
                              </m:sub>
                            </m:sSub>
                          </m:e>
                        </m:d>
                        <m:r>
                          <a:rPr lang="en-US" sz="1400" i="1">
                            <a:solidFill>
                              <a:schemeClr val="bg1"/>
                            </a:solidFill>
                            <a:latin typeface="Cambria Math" panose="02040503050406030204" pitchFamily="18" charset="0"/>
                            <a:ea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𝑣</m:t>
                        </m:r>
                        <m:d>
                          <m:dPr>
                            <m:ctrlPr>
                              <a:rPr lang="en-US" sz="1400" i="1">
                                <a:solidFill>
                                  <a:schemeClr val="bg1"/>
                                </a:solidFill>
                                <a:latin typeface="Cambria Math" panose="02040503050406030204" pitchFamily="18" charset="0"/>
                                <a:ea typeface="Cambria Math" panose="02040503050406030204" pitchFamily="18" charset="0"/>
                              </a:rPr>
                            </m:ctrlPr>
                          </m:dPr>
                          <m:e>
                            <m:sSub>
                              <m:sSubPr>
                                <m:ctrlPr>
                                  <a:rPr lang="en-US" sz="1400" i="1">
                                    <a:solidFill>
                                      <a:schemeClr val="bg1"/>
                                    </a:solidFill>
                                    <a:latin typeface="Cambria Math" panose="02040503050406030204" pitchFamily="18" charset="0"/>
                                    <a:ea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𝑠</m:t>
                                </m:r>
                              </m:e>
                              <m:sub>
                                <m:r>
                                  <a:rPr lang="en-US" sz="1400" i="1">
                                    <a:solidFill>
                                      <a:schemeClr val="bg1"/>
                                    </a:solidFill>
                                    <a:latin typeface="Cambria Math" panose="02040503050406030204" pitchFamily="18" charset="0"/>
                                    <a:ea typeface="Cambria Math" panose="02040503050406030204" pitchFamily="18" charset="0"/>
                                  </a:rPr>
                                  <m:t>𝑡</m:t>
                                </m:r>
                              </m:sub>
                            </m:sSub>
                          </m:e>
                        </m:d>
                      </m:e>
                    </m:d>
                  </m:oMath>
                </a14:m>
                <a:r>
                  <a:rPr lang="en-CA" sz="1400" dirty="0">
                    <a:solidFill>
                      <a:schemeClr val="bg1"/>
                    </a:solidFill>
                  </a:rPr>
                  <a:t>  </a:t>
                </a:r>
              </a:p>
            </p:txBody>
          </p:sp>
        </mc:Choice>
        <mc:Fallback xmlns="">
          <p:sp>
            <p:nvSpPr>
              <p:cNvPr id="10" name="Rectangle 9"/>
              <p:cNvSpPr>
                <a:spLocks noRot="1" noChangeAspect="1" noMove="1" noResize="1" noEditPoints="1" noAdjustHandles="1" noChangeArrowheads="1" noChangeShapeType="1" noTextEdit="1"/>
              </p:cNvSpPr>
              <p:nvPr/>
            </p:nvSpPr>
            <p:spPr>
              <a:xfrm>
                <a:off x="154502" y="1492694"/>
                <a:ext cx="7841768" cy="2733056"/>
              </a:xfrm>
              <a:prstGeom prst="rect">
                <a:avLst/>
              </a:prstGeom>
              <a:blipFill rotWithShape="0">
                <a:blip r:embed="rId2"/>
                <a:stretch>
                  <a:fillRect l="-78" t="-446" b="-446"/>
                </a:stretch>
              </a:blipFill>
            </p:spPr>
            <p:txBody>
              <a:bodyPr/>
              <a:lstStyle/>
              <a:p>
                <a:r>
                  <a:rPr lang="en-CA">
                    <a:noFill/>
                  </a:rPr>
                  <a:t> </a:t>
                </a:r>
              </a:p>
            </p:txBody>
          </p:sp>
        </mc:Fallback>
      </mc:AlternateContent>
    </p:spTree>
    <p:extLst>
      <p:ext uri="{BB962C8B-B14F-4D97-AF65-F5344CB8AC3E}">
        <p14:creationId xmlns:p14="http://schemas.microsoft.com/office/powerpoint/2010/main" val="24505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animEffect transition="in" filter="fade">
                                      <p:cBhvr>
                                        <p:cTn id="7" dur="500"/>
                                        <p:tgtEl>
                                          <p:spTgt spid="10">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8" end="8"/>
                                            </p:txEl>
                                          </p:spTgt>
                                        </p:tgtEl>
                                        <p:attrNameLst>
                                          <p:attrName>style.visibility</p:attrName>
                                        </p:attrNameLst>
                                      </p:cBhvr>
                                      <p:to>
                                        <p:strVal val="visible"/>
                                      </p:to>
                                    </p:set>
                                    <p:animEffect transition="in" filter="fade">
                                      <p:cBhvr>
                                        <p:cTn id="10" dur="500"/>
                                        <p:tgtEl>
                                          <p:spTgt spid="10">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animEffect transition="in" filter="fade">
                                      <p:cBhvr>
                                        <p:cTn id="13" dur="500"/>
                                        <p:tgtEl>
                                          <p:spTgt spid="10">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0" end="10"/>
                                            </p:txEl>
                                          </p:spTgt>
                                        </p:tgtEl>
                                        <p:attrNameLst>
                                          <p:attrName>style.visibility</p:attrName>
                                        </p:attrNameLst>
                                      </p:cBhvr>
                                      <p:to>
                                        <p:strVal val="visible"/>
                                      </p:to>
                                    </p:set>
                                    <p:animEffect transition="in" filter="fade">
                                      <p:cBhvr>
                                        <p:cTn id="16" dur="500"/>
                                        <p:tgtEl>
                                          <p:spTgt spid="10">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animEffect transition="in" filter="fade">
                                      <p:cBhvr>
                                        <p:cTn id="19"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44988" y="310294"/>
            <a:ext cx="5499012" cy="515819"/>
          </a:xfrm>
        </p:spPr>
        <p:txBody>
          <a:bodyPr>
            <a:normAutofit fontScale="90000"/>
          </a:bodyPr>
          <a:lstStyle/>
          <a:p>
            <a:pPr algn="ctr"/>
            <a:r>
              <a:rPr lang="en-US" dirty="0"/>
              <a:t>Advantages of TD learning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22</a:t>
            </a:fld>
            <a:endParaRPr lang="en-US"/>
          </a:p>
        </p:txBody>
      </p:sp>
      <p:sp>
        <p:nvSpPr>
          <p:cNvPr id="8" name="Rectangle 7"/>
          <p:cNvSpPr/>
          <p:nvPr/>
        </p:nvSpPr>
        <p:spPr>
          <a:xfrm>
            <a:off x="167114" y="1363694"/>
            <a:ext cx="8743556" cy="2308324"/>
          </a:xfrm>
          <a:prstGeom prst="rect">
            <a:avLst/>
          </a:prstGeom>
        </p:spPr>
        <p:txBody>
          <a:bodyPr wrap="square">
            <a:spAutoFit/>
          </a:bodyPr>
          <a:lstStyle/>
          <a:p>
            <a:pPr marL="342900" lvl="0" indent="-342900">
              <a:spcBef>
                <a:spcPct val="20000"/>
              </a:spcBef>
              <a:buFont typeface="Arial" pitchFamily="34" charset="0"/>
              <a:buChar char="•"/>
            </a:pPr>
            <a:r>
              <a:rPr lang="en-US" dirty="0">
                <a:solidFill>
                  <a:prstClr val="white"/>
                </a:solidFill>
              </a:rPr>
              <a:t>TD methods do not require a transition model, only experience.</a:t>
            </a:r>
          </a:p>
          <a:p>
            <a:pPr marL="342900" lvl="0" indent="-342900">
              <a:spcBef>
                <a:spcPct val="20000"/>
              </a:spcBef>
              <a:buFont typeface="Arial" pitchFamily="34" charset="0"/>
              <a:buChar char="•"/>
            </a:pPr>
            <a:r>
              <a:rPr lang="en-US" dirty="0">
                <a:solidFill>
                  <a:prstClr val="white"/>
                </a:solidFill>
              </a:rPr>
              <a:t>Learning is possible before knowing the final outcome (suitable for online learning).</a:t>
            </a:r>
          </a:p>
          <a:p>
            <a:pPr marL="800100" lvl="1" indent="-342900">
              <a:spcBef>
                <a:spcPct val="20000"/>
              </a:spcBef>
              <a:buFont typeface="Arial" pitchFamily="34" charset="0"/>
              <a:buChar char="•"/>
            </a:pPr>
            <a:r>
              <a:rPr lang="en-US" dirty="0">
                <a:solidFill>
                  <a:prstClr val="white"/>
                </a:solidFill>
              </a:rPr>
              <a:t>TD methods require less memory and computation compared to MC.</a:t>
            </a:r>
          </a:p>
          <a:p>
            <a:pPr marL="342900" lvl="0" indent="-342900">
              <a:spcBef>
                <a:spcPct val="20000"/>
              </a:spcBef>
              <a:buFont typeface="Arial" pitchFamily="34" charset="0"/>
              <a:buChar char="•"/>
            </a:pPr>
            <a:r>
              <a:rPr lang="en-US" dirty="0">
                <a:solidFill>
                  <a:prstClr val="white"/>
                </a:solidFill>
              </a:rPr>
              <a:t>TD methods can learn from incomplete sequences, enabling them to be used in the continues or non-episodic task.</a:t>
            </a:r>
          </a:p>
          <a:p>
            <a:pPr marL="342900" lvl="0" indent="-342900">
              <a:spcBef>
                <a:spcPct val="20000"/>
              </a:spcBef>
              <a:buFont typeface="Arial" pitchFamily="34" charset="0"/>
              <a:buChar char="•"/>
            </a:pPr>
            <a:r>
              <a:rPr lang="en-US" dirty="0">
                <a:solidFill>
                  <a:prstClr val="white"/>
                </a:solidFill>
              </a:rPr>
              <a:t>Both MC and TD converge (under certain assumptions), but which one is faster?</a:t>
            </a:r>
          </a:p>
          <a:p>
            <a:pPr marL="342900" lvl="0" indent="-342900">
              <a:spcBef>
                <a:spcPct val="20000"/>
              </a:spcBef>
              <a:buFont typeface="Arial" pitchFamily="34" charset="0"/>
              <a:buChar char="•"/>
            </a:pPr>
            <a:endParaRPr lang="en-US" dirty="0">
              <a:solidFill>
                <a:prstClr val="white"/>
              </a:solidFill>
            </a:endParaRPr>
          </a:p>
        </p:txBody>
      </p:sp>
    </p:spTree>
    <p:extLst>
      <p:ext uri="{BB962C8B-B14F-4D97-AF65-F5344CB8AC3E}">
        <p14:creationId xmlns:p14="http://schemas.microsoft.com/office/powerpoint/2010/main" val="4218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2" y="335109"/>
            <a:ext cx="8093365" cy="763525"/>
          </a:xfrm>
        </p:spPr>
        <p:txBody>
          <a:bodyPr>
            <a:normAutofit fontScale="90000"/>
          </a:bodyPr>
          <a:lstStyle/>
          <a:p>
            <a:r>
              <a:rPr lang="en-CA" dirty="0"/>
              <a:t>Simulation results</a:t>
            </a:r>
            <a:br>
              <a:rPr lang="en-CA" dirty="0"/>
            </a:br>
            <a:endParaRPr lang="en-CA" dirty="0"/>
          </a:p>
        </p:txBody>
      </p:sp>
      <p:sp>
        <p:nvSpPr>
          <p:cNvPr id="3" name="Text Placeholder 2"/>
          <p:cNvSpPr>
            <a:spLocks noGrp="1"/>
          </p:cNvSpPr>
          <p:nvPr>
            <p:ph type="body" idx="1"/>
          </p:nvPr>
        </p:nvSpPr>
        <p:spPr>
          <a:xfrm>
            <a:off x="0" y="1284616"/>
            <a:ext cx="4040188" cy="479822"/>
          </a:xfrm>
        </p:spPr>
        <p:txBody>
          <a:bodyPr>
            <a:normAutofit/>
          </a:bodyPr>
          <a:lstStyle/>
          <a:p>
            <a:r>
              <a:rPr lang="en-US" sz="2000" dirty="0"/>
              <a:t>TD is faster!</a:t>
            </a:r>
            <a:endParaRPr lang="en-CA" sz="2000" dirty="0"/>
          </a:p>
        </p:txBody>
      </p:sp>
      <p:sp>
        <p:nvSpPr>
          <p:cNvPr id="4" name="Content Placeholder 3"/>
          <p:cNvSpPr>
            <a:spLocks noGrp="1"/>
          </p:cNvSpPr>
          <p:nvPr>
            <p:ph sz="half" idx="2"/>
          </p:nvPr>
        </p:nvSpPr>
        <p:spPr>
          <a:xfrm>
            <a:off x="114902" y="1690889"/>
            <a:ext cx="4040188" cy="2276294"/>
          </a:xfrm>
        </p:spPr>
        <p:txBody>
          <a:bodyPr>
            <a:normAutofit/>
          </a:bodyPr>
          <a:lstStyle/>
          <a:p>
            <a:pPr marL="0" indent="0">
              <a:buNone/>
            </a:pPr>
            <a:r>
              <a:rPr lang="en-US" sz="2000" dirty="0"/>
              <a:t>Random walk problem:</a:t>
            </a:r>
            <a:endParaRPr lang="en-CA" sz="2000" dirty="0"/>
          </a:p>
        </p:txBody>
      </p:sp>
      <p:sp>
        <p:nvSpPr>
          <p:cNvPr id="5" name="Text Placeholder 4"/>
          <p:cNvSpPr>
            <a:spLocks noGrp="1"/>
          </p:cNvSpPr>
          <p:nvPr>
            <p:ph type="body" sz="quarter" idx="3"/>
          </p:nvPr>
        </p:nvSpPr>
        <p:spPr/>
        <p:txBody>
          <a:bodyPr/>
          <a:lstStyle/>
          <a:p>
            <a:endParaRPr lang="en-CA"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23</a:t>
            </a:fld>
            <a:endParaRPr lang="en-US"/>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440220" y="1416291"/>
            <a:ext cx="4280906" cy="3350972"/>
          </a:xfrm>
          <a:prstGeom prst="rect">
            <a:avLst/>
          </a:prstGeom>
        </p:spPr>
      </p:pic>
      <p:pic>
        <p:nvPicPr>
          <p:cNvPr id="9" name="Picture 8"/>
          <p:cNvPicPr>
            <a:picLocks noChangeAspect="1"/>
          </p:cNvPicPr>
          <p:nvPr/>
        </p:nvPicPr>
        <p:blipFill>
          <a:blip r:embed="rId3"/>
          <a:stretch>
            <a:fillRect/>
          </a:stretch>
        </p:blipFill>
        <p:spPr>
          <a:xfrm>
            <a:off x="295108" y="2111874"/>
            <a:ext cx="3803187" cy="502624"/>
          </a:xfrm>
          <a:prstGeom prst="rect">
            <a:avLst/>
          </a:prstGeom>
        </p:spPr>
      </p:pic>
      <p:pic>
        <p:nvPicPr>
          <p:cNvPr id="10" name="Picture 9"/>
          <p:cNvPicPr>
            <a:picLocks noChangeAspect="1"/>
          </p:cNvPicPr>
          <p:nvPr/>
        </p:nvPicPr>
        <p:blipFill>
          <a:blip r:embed="rId4"/>
          <a:stretch>
            <a:fillRect/>
          </a:stretch>
        </p:blipFill>
        <p:spPr>
          <a:xfrm>
            <a:off x="280580" y="1441446"/>
            <a:ext cx="3817715" cy="3374426"/>
          </a:xfrm>
          <a:prstGeom prst="rect">
            <a:avLst/>
          </a:prstGeom>
        </p:spPr>
      </p:pic>
    </p:spTree>
    <p:extLst>
      <p:ext uri="{BB962C8B-B14F-4D97-AF65-F5344CB8AC3E}">
        <p14:creationId xmlns:p14="http://schemas.microsoft.com/office/powerpoint/2010/main" val="14053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5036" y="2033906"/>
            <a:ext cx="4948964" cy="943770"/>
          </a:xfrm>
        </p:spPr>
        <p:txBody>
          <a:bodyPr>
            <a:normAutofit/>
          </a:bodyPr>
          <a:lstStyle/>
          <a:p>
            <a:pPr algn="ctr"/>
            <a:r>
              <a:rPr lang="en-US" sz="2400" dirty="0"/>
              <a:t>Thank you!</a:t>
            </a:r>
            <a:br>
              <a:rPr lang="en-US" sz="2400" dirty="0"/>
            </a:br>
            <a:r>
              <a:rPr lang="en-US" sz="2400" dirty="0"/>
              <a:t>Q&amp;A!</a:t>
            </a:r>
          </a:p>
        </p:txBody>
      </p:sp>
      <p:sp>
        <p:nvSpPr>
          <p:cNvPr id="3" name="Slide Number Placeholder 2"/>
          <p:cNvSpPr>
            <a:spLocks noGrp="1"/>
          </p:cNvSpPr>
          <p:nvPr>
            <p:ph type="sldNum" sz="quarter" idx="12"/>
          </p:nvPr>
        </p:nvSpPr>
        <p:spPr/>
        <p:txBody>
          <a:bodyPr/>
          <a:lstStyle/>
          <a:p>
            <a:r>
              <a:rPr lang="en-US" dirty="0"/>
              <a:t>24</a:t>
            </a:r>
          </a:p>
        </p:txBody>
      </p:sp>
    </p:spTree>
    <p:extLst>
      <p:ext uri="{BB962C8B-B14F-4D97-AF65-F5344CB8AC3E}">
        <p14:creationId xmlns:p14="http://schemas.microsoft.com/office/powerpoint/2010/main" val="14121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389238" y="132431"/>
            <a:ext cx="6283782" cy="923781"/>
          </a:xfrm>
        </p:spPr>
        <p:txBody>
          <a:bodyPr>
            <a:noAutofit/>
          </a:bodyPr>
          <a:lstStyle/>
          <a:p>
            <a:r>
              <a:rPr lang="en-US" sz="2800" dirty="0"/>
              <a:t>A quote by Arnold Schwarzenegger</a:t>
            </a:r>
            <a:br>
              <a:rPr lang="en-US" sz="2800" dirty="0"/>
            </a:br>
            <a:endParaRPr lang="en-US" sz="2800" dirty="0"/>
          </a:p>
        </p:txBody>
      </p:sp>
      <p:sp>
        <p:nvSpPr>
          <p:cNvPr id="5" name="Content Placeholder 4"/>
          <p:cNvSpPr>
            <a:spLocks noGrp="1"/>
          </p:cNvSpPr>
          <p:nvPr>
            <p:ph idx="1"/>
          </p:nvPr>
        </p:nvSpPr>
        <p:spPr/>
        <p:txBody>
          <a:bodyPr/>
          <a:lstStyle/>
          <a:p>
            <a:pPr marL="0" indent="0">
              <a:buNone/>
            </a:pPr>
            <a:r>
              <a:rPr lang="en-US" dirty="0"/>
              <a:t>“ I was poor, because I didn’t have anything. I had no money, no TV, no refrigerator, nothing as a kid, but I was reach because I had a dream. If you want to turn a vision into reality, you have to believe in your dream. ” </a:t>
            </a:r>
          </a:p>
        </p:txBody>
      </p:sp>
      <p:sp>
        <p:nvSpPr>
          <p:cNvPr id="2" name="Slide Number Placeholder 1"/>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39424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4086" y="0"/>
            <a:ext cx="6283782" cy="725349"/>
          </a:xfrm>
        </p:spPr>
        <p:txBody>
          <a:bodyPr>
            <a:normAutofit/>
          </a:bodyPr>
          <a:lstStyle/>
          <a:p>
            <a:r>
              <a:rPr lang="en-US" dirty="0"/>
              <a:t>Motivation</a:t>
            </a:r>
          </a:p>
        </p:txBody>
      </p:sp>
      <p:sp>
        <p:nvSpPr>
          <p:cNvPr id="5" name="Content Placeholder 4"/>
          <p:cNvSpPr>
            <a:spLocks noGrp="1"/>
          </p:cNvSpPr>
          <p:nvPr>
            <p:ph idx="1"/>
          </p:nvPr>
        </p:nvSpPr>
        <p:spPr/>
        <p:txBody>
          <a:bodyPr/>
          <a:lstStyle/>
          <a:p>
            <a:r>
              <a:rPr lang="en-US" dirty="0"/>
              <a:t>In Dynamic Programming (DP), we are  computing (planning), not learning!</a:t>
            </a:r>
          </a:p>
          <a:p>
            <a:r>
              <a:rPr lang="en-US" dirty="0"/>
              <a:t>Dynamic model is unknown.</a:t>
            </a:r>
          </a:p>
          <a:p>
            <a:r>
              <a:rPr lang="en-US" dirty="0"/>
              <a:t>We need direct learning methods!</a:t>
            </a:r>
          </a:p>
        </p:txBody>
      </p:sp>
      <p:sp>
        <p:nvSpPr>
          <p:cNvPr id="2" name="Slide Number Placeholder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5374" y="200932"/>
            <a:ext cx="5997952" cy="602785"/>
          </a:xfrm>
        </p:spPr>
        <p:txBody>
          <a:bodyPr>
            <a:normAutofit fontScale="90000"/>
          </a:bodyPr>
          <a:lstStyle/>
          <a:p>
            <a:r>
              <a:rPr lang="en-US" dirty="0"/>
              <a:t>Markov Decision Process</a:t>
            </a: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522131" y="1431509"/>
                <a:ext cx="4150768" cy="693390"/>
              </a:xfrm>
            </p:spPr>
            <p:txBody>
              <a:bodyPr>
                <a:normAutofit fontScale="70000" lnSpcReduction="20000"/>
              </a:bodyPr>
              <a:lstStyle/>
              <a:p>
                <a:r>
                  <a:rPr lang="en-US" sz="3200" dirty="0"/>
                  <a:t>A Markov Decision Process (MDP) is a 4 tuple </a:t>
                </a:r>
                <a14:m>
                  <m:oMath xmlns:m="http://schemas.openxmlformats.org/officeDocument/2006/math">
                    <m:d>
                      <m:dPr>
                        <m:ctrlPr>
                          <a:rPr lang="en-US" i="1">
                            <a:latin typeface="Cambria Math" panose="02040503050406030204" pitchFamily="18" charset="0"/>
                          </a:rPr>
                        </m:ctrlPr>
                      </m:dPr>
                      <m:e>
                        <m:r>
                          <a:rPr lang="en-US" b="0" i="1">
                            <a:latin typeface="Cambria Math" panose="02040503050406030204" pitchFamily="18" charset="0"/>
                          </a:rPr>
                          <m:t>𝑆</m:t>
                        </m:r>
                        <m:r>
                          <a:rPr lang="en-US" i="1">
                            <a:latin typeface="Cambria Math" panose="02040503050406030204" pitchFamily="18" charset="0"/>
                          </a:rPr>
                          <m:t>,</m:t>
                        </m:r>
                        <m:r>
                          <a:rPr lang="en-US" b="0" i="1">
                            <a:latin typeface="Cambria Math" panose="02040503050406030204" pitchFamily="18" charset="0"/>
                          </a:rPr>
                          <m:t>𝐴</m:t>
                        </m:r>
                        <m:r>
                          <a:rPr lang="en-US" b="0" i="1">
                            <a:latin typeface="Cambria Math" panose="02040503050406030204" pitchFamily="18" charset="0"/>
                          </a:rPr>
                          <m:t>, </m:t>
                        </m:r>
                        <m:r>
                          <a:rPr lang="en-US" b="0" i="1">
                            <a:latin typeface="Cambria Math" panose="02040503050406030204" pitchFamily="18" charset="0"/>
                          </a:rPr>
                          <m:t>𝑃</m:t>
                        </m:r>
                        <m:r>
                          <a:rPr lang="en-US" b="0" i="1">
                            <a:latin typeface="Cambria Math" panose="02040503050406030204" pitchFamily="18" charset="0"/>
                          </a:rPr>
                          <m:t>, </m:t>
                        </m:r>
                        <m:r>
                          <a:rPr lang="en-US" b="0" i="1">
                            <a:latin typeface="Cambria Math" panose="02040503050406030204" pitchFamily="18" charset="0"/>
                          </a:rPr>
                          <m:t>𝑅</m:t>
                        </m:r>
                      </m:e>
                    </m:d>
                  </m:oMath>
                </a14:m>
                <a:r>
                  <a:rPr lang="en-US" sz="3200" dirty="0"/>
                  <a:t> where:</a:t>
                </a: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522131" y="1431509"/>
                <a:ext cx="4150768" cy="693390"/>
              </a:xfrm>
              <a:blipFill rotWithShape="0">
                <a:blip r:embed="rId2"/>
                <a:stretch>
                  <a:fillRect l="-1322" t="-5263" r="-2790" b="-18421"/>
                </a:stretch>
              </a:blipFill>
            </p:spPr>
            <p:txBody>
              <a:bodyPr/>
              <a:lstStyle/>
              <a:p>
                <a:r>
                  <a:rPr lang="en-CA">
                    <a:noFill/>
                  </a:rPr>
                  <a:t> </a:t>
                </a:r>
              </a:p>
            </p:txBody>
          </p:sp>
        </mc:Fallback>
      </mc:AlternateContent>
      <p:sp>
        <p:nvSpPr>
          <p:cNvPr id="6" name="Content Placeholder 5"/>
          <p:cNvSpPr>
            <a:spLocks noGrp="1"/>
          </p:cNvSpPr>
          <p:nvPr>
            <p:ph sz="half" idx="2"/>
          </p:nvPr>
        </p:nvSpPr>
        <p:spPr>
          <a:xfrm>
            <a:off x="522131" y="2211041"/>
            <a:ext cx="5172374" cy="2223369"/>
          </a:xfrm>
        </p:spPr>
        <p:txBody>
          <a:bodyPr>
            <a:normAutofit/>
          </a:bodyPr>
          <a:lstStyle/>
          <a:p>
            <a:pPr marL="285750" lvl="0" indent="-285750" algn="l">
              <a:spcBef>
                <a:spcPts val="0"/>
              </a:spcBef>
              <a:buFont typeface="Courier New" panose="02070309020205020404" pitchFamily="49" charset="0"/>
              <a:buChar char="o"/>
            </a:pPr>
            <a:r>
              <a:rPr lang="en-CA" sz="2000" dirty="0"/>
              <a:t>States: 𝐬 ∈ 𝑺</a:t>
            </a:r>
          </a:p>
          <a:p>
            <a:pPr marL="285750" lvl="0" indent="-285750" algn="l">
              <a:spcBef>
                <a:spcPts val="0"/>
              </a:spcBef>
              <a:buFont typeface="Courier New" panose="02070309020205020404" pitchFamily="49" charset="0"/>
              <a:buChar char="o"/>
            </a:pPr>
            <a:r>
              <a:rPr lang="en-CA" sz="2000" dirty="0"/>
              <a:t>Actions: 𝐚 ∈ 𝑨</a:t>
            </a:r>
          </a:p>
          <a:p>
            <a:pPr marL="285750" lvl="0" indent="-285750" algn="l">
              <a:spcBef>
                <a:spcPts val="0"/>
              </a:spcBef>
              <a:buFont typeface="Courier New" panose="02070309020205020404" pitchFamily="49" charset="0"/>
              <a:buChar char="o"/>
            </a:pPr>
            <a:r>
              <a:rPr lang="en-CA" sz="2000" dirty="0"/>
              <a:t>Rewards: 𝐫 ∈ ℝ</a:t>
            </a:r>
          </a:p>
          <a:p>
            <a:pPr marL="285750" lvl="0" indent="-285750" algn="l">
              <a:spcBef>
                <a:spcPts val="0"/>
              </a:spcBef>
              <a:buFont typeface="Courier New" panose="02070309020205020404" pitchFamily="49" charset="0"/>
              <a:buChar char="o"/>
            </a:pPr>
            <a:r>
              <a:rPr lang="en-CA" sz="2000" dirty="0"/>
              <a:t>Unknown model: 𝐏𝐫(𝒔’|𝒔, 𝒂)</a:t>
            </a:r>
          </a:p>
        </p:txBody>
      </p:sp>
      <p:sp>
        <p:nvSpPr>
          <p:cNvPr id="7" name="Text Placeholder 6"/>
          <p:cNvSpPr>
            <a:spLocks noGrp="1"/>
          </p:cNvSpPr>
          <p:nvPr>
            <p:ph type="body" sz="quarter" idx="3"/>
          </p:nvPr>
        </p:nvSpPr>
        <p:spPr>
          <a:xfrm>
            <a:off x="5694505" y="1671420"/>
            <a:ext cx="2868821" cy="366603"/>
          </a:xfrm>
        </p:spPr>
        <p:txBody>
          <a:bodyPr>
            <a:normAutofit fontScale="92500" lnSpcReduction="20000"/>
          </a:bodyPr>
          <a:lstStyle/>
          <a:p>
            <a:r>
              <a:rPr lang="en-US" dirty="0"/>
              <a:t>Goal of RL:</a:t>
            </a:r>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5856331" y="2124899"/>
                <a:ext cx="3230913" cy="2871789"/>
              </a:xfrm>
            </p:spPr>
            <p:txBody>
              <a:bodyPr>
                <a:normAutofit/>
              </a:bodyPr>
              <a:lstStyle/>
              <a:p>
                <a:pPr marL="285750" lvl="0" indent="-285750" algn="l">
                  <a:spcBef>
                    <a:spcPts val="0"/>
                  </a:spcBef>
                </a:pPr>
                <a:r>
                  <a:rPr lang="en-US" sz="2000" dirty="0">
                    <a:solidFill>
                      <a:schemeClr val="bg1"/>
                    </a:solidFill>
                  </a:rPr>
                  <a:t>Optimal Policy</a:t>
                </a:r>
                <a:r>
                  <a:rPr lang="en-US" sz="2000" dirty="0">
                    <a:solidFill>
                      <a:schemeClr val="bg1"/>
                    </a:solidFill>
                    <a:ea typeface="Cambria Math" panose="02040503050406030204" pitchFamily="18" charset="0"/>
                  </a:rPr>
                  <a:t> </a:t>
                </a:r>
                <a14:m>
                  <m:oMath xmlns:m="http://schemas.openxmlformats.org/officeDocument/2006/math">
                    <m:r>
                      <m:rPr>
                        <m:sty m:val="p"/>
                      </m:rPr>
                      <a:rPr lang="en-US" sz="2000" i="0">
                        <a:solidFill>
                          <a:schemeClr val="bg1"/>
                        </a:solidFill>
                        <a:latin typeface="Cambria Math" panose="02040503050406030204" pitchFamily="18" charset="0"/>
                        <a:ea typeface="Cambria Math" panose="02040503050406030204" pitchFamily="18" charset="0"/>
                      </a:rPr>
                      <m:t>π</m:t>
                    </m:r>
                    <m:r>
                      <a:rPr lang="en-US" sz="2000" i="0">
                        <a:solidFill>
                          <a:schemeClr val="bg1"/>
                        </a:solidFill>
                        <a:latin typeface="Cambria Math" panose="02040503050406030204" pitchFamily="18" charset="0"/>
                        <a:ea typeface="Cambria Math" panose="02040503050406030204" pitchFamily="18" charset="0"/>
                      </a:rPr>
                      <m:t> </m:t>
                    </m:r>
                  </m:oMath>
                </a14:m>
                <a:r>
                  <a:rPr lang="en-US" sz="2000" dirty="0">
                    <a:solidFill>
                      <a:schemeClr val="bg1"/>
                    </a:solidFill>
                  </a:rPr>
                  <a:t>that maximizes the expected future reward (cumulative reward)</a:t>
                </a: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5856331" y="2124899"/>
                <a:ext cx="3230913" cy="2871789"/>
              </a:xfrm>
              <a:blipFill rotWithShape="0">
                <a:blip r:embed="rId3"/>
                <a:stretch>
                  <a:fillRect l="-1698" t="-1274" r="-1887"/>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401536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0391" y="47083"/>
            <a:ext cx="6283782" cy="725349"/>
          </a:xfrm>
        </p:spPr>
        <p:txBody>
          <a:bodyPr>
            <a:normAutofit/>
          </a:bodyPr>
          <a:lstStyle/>
          <a:p>
            <a:r>
              <a:rPr lang="en-US" dirty="0"/>
              <a:t>Monte Carlo approximation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sz="2400" dirty="0"/>
                  <a:t>Return function is defined as:</a:t>
                </a: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𝛾</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+2</m:t>
                          </m:r>
                        </m:sub>
                      </m:sSub>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2</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+3</m:t>
                          </m:r>
                        </m:sub>
                      </m:sSub>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r>
                            <a:rPr lang="en-US" sz="1600" i="1">
                              <a:latin typeface="Cambria Math" panose="02040503050406030204" pitchFamily="18" charset="0"/>
                            </a:rPr>
                            <m:t>=0</m:t>
                          </m:r>
                        </m:sub>
                        <m:sup>
                          <m:r>
                            <a:rPr lang="en-US" sz="1600" i="1">
                              <a:latin typeface="Cambria Math" panose="02040503050406030204" pitchFamily="18" charset="0"/>
                            </a:rPr>
                            <m:t>∞</m:t>
                          </m:r>
                        </m:sup>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sub>
                          </m:sSub>
                        </m:e>
                      </m:nary>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𝛾</m:t>
                      </m:r>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r>
                            <a:rPr lang="en-US" sz="1600" i="1">
                              <a:latin typeface="Cambria Math" panose="02040503050406030204" pitchFamily="18" charset="0"/>
                            </a:rPr>
                            <m:t>+1</m:t>
                          </m:r>
                        </m:sub>
                      </m:sSub>
                    </m:oMath>
                  </m:oMathPara>
                </a14:m>
                <a:endParaRPr lang="en-US" dirty="0"/>
              </a:p>
              <a:p>
                <a:r>
                  <a:rPr lang="en-US" sz="2400" dirty="0"/>
                  <a:t>Value function under a given policy:</a:t>
                </a:r>
                <a:br>
                  <a:rPr lang="en-US" sz="2400" dirty="0"/>
                </a:br>
                <a:endParaRPr lang="en-US" sz="2400" dirty="0"/>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l-GR" sz="2000" i="1">
                            <a:latin typeface="Cambria Math" panose="02040503050406030204" pitchFamily="18" charset="0"/>
                          </a:rPr>
                          <m:t>𝜋</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i="1">
                            <a:latin typeface="Cambria Math" panose="02040503050406030204" pitchFamily="18" charset="0"/>
                          </a:rPr>
                          <m:t>𝜋</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i="1">
                            <a:latin typeface="Cambria Math" panose="02040503050406030204" pitchFamily="18" charset="0"/>
                          </a:rPr>
                          <m:t>𝑠</m:t>
                        </m:r>
                      </m:e>
                    </m:d>
                  </m:oMath>
                </a14:m>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354" t="-1426"/>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79345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818" y="182880"/>
            <a:ext cx="5317182" cy="763526"/>
          </a:xfrm>
        </p:spPr>
        <p:txBody>
          <a:bodyPr>
            <a:normAutofit/>
          </a:bodyPr>
          <a:lstStyle/>
          <a:p>
            <a:r>
              <a:rPr lang="en-US" dirty="0"/>
              <a:t>Monte Carlo approximation</a:t>
            </a:r>
          </a:p>
        </p:txBody>
      </p:sp>
      <p:pic>
        <p:nvPicPr>
          <p:cNvPr id="4" name="Content Placeholder 3"/>
          <p:cNvPicPr>
            <a:picLocks noGrp="1" noChangeAspect="1"/>
          </p:cNvPicPr>
          <p:nvPr>
            <p:ph idx="1"/>
          </p:nvPr>
        </p:nvPicPr>
        <p:blipFill>
          <a:blip r:embed="rId2"/>
          <a:stretch>
            <a:fillRect/>
          </a:stretch>
        </p:blipFill>
        <p:spPr>
          <a:xfrm>
            <a:off x="4894634" y="1569038"/>
            <a:ext cx="3822192" cy="2992120"/>
          </a:xfrm>
          <a:prstGeom prst="rect">
            <a:avLst/>
          </a:prstGeom>
        </p:spPr>
      </p:pic>
      <p:pic>
        <p:nvPicPr>
          <p:cNvPr id="11" name="Picture 10"/>
          <p:cNvPicPr>
            <a:picLocks noChangeAspect="1"/>
          </p:cNvPicPr>
          <p:nvPr/>
        </p:nvPicPr>
        <p:blipFill>
          <a:blip r:embed="rId3"/>
          <a:stretch>
            <a:fillRect/>
          </a:stretch>
        </p:blipFill>
        <p:spPr>
          <a:xfrm>
            <a:off x="603836" y="1569037"/>
            <a:ext cx="3870083" cy="2990088"/>
          </a:xfrm>
          <a:prstGeom prst="rect">
            <a:avLst/>
          </a:prstGeom>
        </p:spPr>
      </p:pic>
      <p:sp>
        <p:nvSpPr>
          <p:cNvPr id="3" name="Slide Number Placeholder 2"/>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126171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0391" y="47083"/>
            <a:ext cx="6283782" cy="725349"/>
          </a:xfrm>
        </p:spPr>
        <p:txBody>
          <a:bodyPr>
            <a:normAutofit/>
          </a:bodyPr>
          <a:lstStyle/>
          <a:p>
            <a:r>
              <a:rPr lang="en-US" dirty="0"/>
              <a:t>Monte Carlo approximation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389238" y="1268360"/>
                <a:ext cx="6445758" cy="3726155"/>
              </a:xfrm>
            </p:spPr>
            <p:txBody>
              <a:bodyPr>
                <a:normAutofit/>
              </a:bodyPr>
              <a:lstStyle/>
              <a:p>
                <a:r>
                  <a:rPr lang="en-US" sz="1800" dirty="0"/>
                  <a:t>Incremental implementation</a:t>
                </a:r>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sub>
                      </m:sSub>
                      <m:r>
                        <a:rPr lang="en-US" sz="1200" i="1">
                          <a:latin typeface="Cambria Math" panose="02040503050406030204" pitchFamily="18" charset="0"/>
                        </a:rPr>
                        <m:t>= </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m:t>
                              </m:r>
                              <m:r>
                                <a:rPr lang="en-US" sz="1200" i="1">
                                  <a:latin typeface="Cambria Math" panose="02040503050406030204" pitchFamily="18" charset="0"/>
                                </a:rPr>
                                <m:t>𝑅</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 </m:t>
                          </m:r>
                        </m:num>
                        <m:den>
                          <m:r>
                            <a:rPr lang="en-US" sz="1200" i="1">
                              <a:latin typeface="Cambria Math" panose="02040503050406030204" pitchFamily="18" charset="0"/>
                            </a:rPr>
                            <m:t>𝑛</m:t>
                          </m:r>
                        </m:den>
                      </m:f>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r>
                            <a:rPr lang="en-US" sz="1200" i="1">
                              <a:latin typeface="Cambria Math" panose="02040503050406030204" pitchFamily="18" charset="0"/>
                            </a:rPr>
                            <m:t>+1</m:t>
                          </m:r>
                        </m:sub>
                      </m:sSub>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𝑛</m:t>
                          </m:r>
                        </m:sup>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𝑘</m:t>
                              </m:r>
                            </m:sub>
                          </m:sSub>
                        </m:e>
                      </m:nary>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𝑛</m:t>
                          </m:r>
                          <m:r>
                            <a:rPr lang="en-US" sz="1200" i="1">
                              <a:latin typeface="Cambria Math" panose="02040503050406030204" pitchFamily="18" charset="0"/>
                            </a:rPr>
                            <m:t>−1</m:t>
                          </m:r>
                        </m:sup>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𝑘</m:t>
                              </m:r>
                            </m:sub>
                          </m:sSub>
                          <m:r>
                            <a:rPr lang="en-US" sz="1200" i="1">
                              <a:latin typeface="Cambria Math" panose="02040503050406030204" pitchFamily="18" charset="0"/>
                            </a:rPr>
                            <m:t>)</m:t>
                          </m:r>
                        </m:e>
                      </m:nary>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r>
                        <a:rPr lang="en-US" sz="1200" i="1">
                          <a:latin typeface="Cambria Math" panose="02040503050406030204" pitchFamily="18" charset="0"/>
                        </a:rPr>
                        <m:t> </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m:t>
                          </m:r>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rPr>
                                    <m:t>−1</m:t>
                                  </m:r>
                                </m:e>
                              </m:d>
                            </m:num>
                            <m:den>
                              <m:r>
                                <a:rPr lang="en-US" sz="1200" i="1">
                                  <a:latin typeface="Cambria Math" panose="02040503050406030204" pitchFamily="18" charset="0"/>
                                </a:rPr>
                                <m:t>𝑛</m:t>
                              </m:r>
                              <m:r>
                                <a:rPr lang="en-US" sz="1200" i="1">
                                  <a:latin typeface="Cambria Math" panose="02040503050406030204" pitchFamily="18" charset="0"/>
                                </a:rPr>
                                <m:t>−1</m:t>
                              </m:r>
                            </m:den>
                          </m:f>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𝑛</m:t>
                              </m:r>
                              <m:r>
                                <a:rPr lang="en-US" sz="1200" i="1">
                                  <a:latin typeface="Cambria Math" panose="02040503050406030204" pitchFamily="18" charset="0"/>
                                </a:rPr>
                                <m:t>−1</m:t>
                              </m:r>
                            </m:sup>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𝑘</m:t>
                                  </m:r>
                                </m:sub>
                              </m:sSub>
                            </m:e>
                          </m:nary>
                        </m:e>
                      </m:d>
                      <m:r>
                        <a:rPr lang="en-US" sz="120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r>
                        <a:rPr lang="en-US" sz="1200" i="1">
                          <a:latin typeface="Cambria Math" panose="02040503050406030204" pitchFamily="18" charset="0"/>
                        </a:rPr>
                        <m:t> </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rPr>
                                    <m:t>−1</m:t>
                                  </m:r>
                                </m:e>
                              </m:d>
                              <m:r>
                                <a:rPr lang="en-US" sz="1200" i="1">
                                  <a:latin typeface="Cambria Math" panose="02040503050406030204" pitchFamily="18" charset="0"/>
                                </a:rPr>
                                <m:t> </m:t>
                              </m:r>
                              <m:r>
                                <a:rPr lang="en-US" sz="1200" i="1">
                                  <a:latin typeface="Cambria Math" panose="02040503050406030204" pitchFamily="18" charset="0"/>
                                </a:rPr>
                                <m:t>𝑄</m:t>
                              </m:r>
                            </m:e>
                            <m:sub>
                              <m:r>
                                <a:rPr lang="en-US" sz="1200" i="1">
                                  <a:latin typeface="Cambria Math" panose="02040503050406030204" pitchFamily="18" charset="0"/>
                                </a:rPr>
                                <m:t>𝑛</m:t>
                              </m:r>
                            </m:sub>
                          </m:sSub>
                        </m:e>
                      </m:d>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r>
                        <a:rPr lang="en-US" sz="1200" i="1">
                          <a:latin typeface="Cambria Math" panose="02040503050406030204" pitchFamily="18" charset="0"/>
                        </a:rPr>
                        <m:t> </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m:t>
                          </m:r>
                          <m:r>
                            <a:rPr lang="en-US" sz="1200" i="1">
                              <a:latin typeface="Cambria Math" panose="02040503050406030204" pitchFamily="18" charset="0"/>
                            </a:rPr>
                            <m:t>𝑛</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sub>
                          </m:sSub>
                        </m:e>
                      </m:d>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sub>
                      </m:sSub>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r>
                        <a:rPr lang="en-US" sz="1200" i="1">
                          <a:latin typeface="Cambria Math" panose="02040503050406030204" pitchFamily="18" charset="0"/>
                        </a:rPr>
                        <m:t> </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𝑅</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latin typeface="Cambria Math" panose="02040503050406030204" pitchFamily="18" charset="0"/>
                                </a:rPr>
                                <m:t>𝑛</m:t>
                              </m:r>
                            </m:sub>
                          </m:sSub>
                        </m:e>
                      </m:d>
                    </m:oMath>
                  </m:oMathPara>
                </a14:m>
                <a:endParaRPr lang="en-US" dirty="0"/>
              </a:p>
              <a:p>
                <a:r>
                  <a:rPr lang="en-US" sz="1900" dirty="0"/>
                  <a:t>Computation problems.</a:t>
                </a:r>
              </a:p>
              <a:p>
                <a:r>
                  <a:rPr lang="en-US" sz="1900" dirty="0"/>
                  <a:t>The latter method just holds memory for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𝑄</m:t>
                        </m:r>
                      </m:e>
                      <m:sub>
                        <m:r>
                          <a:rPr lang="en-US" sz="1900" i="1">
                            <a:latin typeface="Cambria Math" panose="02040503050406030204" pitchFamily="18" charset="0"/>
                          </a:rPr>
                          <m:t>𝑛</m:t>
                        </m:r>
                      </m:sub>
                    </m:sSub>
                  </m:oMath>
                </a14:m>
                <a:r>
                  <a:rPr lang="en-US" sz="1900" dirty="0"/>
                  <a:t> and </a:t>
                </a:r>
                <a14:m>
                  <m:oMath xmlns:m="http://schemas.openxmlformats.org/officeDocument/2006/math">
                    <m:r>
                      <a:rPr lang="en-US" sz="1900" i="1">
                        <a:latin typeface="Cambria Math" panose="02040503050406030204" pitchFamily="18" charset="0"/>
                      </a:rPr>
                      <m:t>𝑛</m:t>
                    </m:r>
                  </m:oMath>
                </a14:m>
                <a:r>
                  <a:rPr lang="en-US" sz="1900" dirty="0"/>
                  <a:t>.</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389238" y="1268360"/>
                <a:ext cx="6445758" cy="3726155"/>
              </a:xfrm>
              <a:blipFill>
                <a:blip r:embed="rId3"/>
                <a:stretch>
                  <a:fillRect l="-757" t="-81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392835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calcmode="lin" valueType="num">
                                      <p:cBhvr additive="base">
                                        <p:cTn id="1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0391" y="47083"/>
            <a:ext cx="6283782" cy="725349"/>
          </a:xfrm>
        </p:spPr>
        <p:txBody>
          <a:bodyPr>
            <a:normAutofit/>
          </a:bodyPr>
          <a:lstStyle/>
          <a:p>
            <a:r>
              <a:rPr lang="en-US" dirty="0"/>
              <a:t>Monte Carlo approximation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410390" y="1034218"/>
                <a:ext cx="6424605" cy="3960297"/>
              </a:xfrm>
            </p:spPr>
            <p:txBody>
              <a:bodyPr>
                <a:normAutofit fontScale="92500" lnSpcReduction="20000"/>
              </a:bodyPr>
              <a:lstStyle/>
              <a:p>
                <a:pPr>
                  <a:spcBef>
                    <a:spcPts val="0"/>
                  </a:spcBef>
                </a:pPr>
                <a:r>
                  <a:rPr lang="en-CA" sz="1800" dirty="0">
                    <a:solidFill>
                      <a:srgbClr val="002060"/>
                    </a:solidFill>
                  </a:rPr>
                  <a:t>Initialize </a:t>
                </a:r>
                <a14:m>
                  <m:oMath xmlns:m="http://schemas.openxmlformats.org/officeDocument/2006/math">
                    <m:r>
                      <a:rPr lang="en-US" sz="1800" i="1">
                        <a:solidFill>
                          <a:srgbClr val="002060"/>
                        </a:solidFill>
                        <a:latin typeface="Cambria Math" panose="02040503050406030204" pitchFamily="18" charset="0"/>
                      </a:rPr>
                      <m:t>𝑁</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r>
                      <a:rPr lang="en-US" sz="1800" i="1">
                        <a:solidFill>
                          <a:srgbClr val="002060"/>
                        </a:solidFill>
                        <a:latin typeface="Cambria Math" panose="02040503050406030204" pitchFamily="18" charset="0"/>
                      </a:rPr>
                      <m:t>=0</m:t>
                    </m:r>
                  </m:oMath>
                </a14:m>
                <a:r>
                  <a:rPr lang="en-CA" sz="1800" dirty="0">
                    <a:solidFill>
                      <a:srgbClr val="002060"/>
                    </a:solidFill>
                  </a:rPr>
                  <a:t> , </a:t>
                </a:r>
                <a14:m>
                  <m:oMath xmlns:m="http://schemas.openxmlformats.org/officeDocument/2006/math">
                    <m:r>
                      <a:rPr lang="en-US" sz="1800" i="1">
                        <a:solidFill>
                          <a:srgbClr val="002060"/>
                        </a:solidFill>
                        <a:latin typeface="Cambria Math" panose="02040503050406030204" pitchFamily="18" charset="0"/>
                      </a:rPr>
                      <m:t>𝐺</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r>
                      <a:rPr lang="en-US" sz="1800" i="1">
                        <a:solidFill>
                          <a:srgbClr val="002060"/>
                        </a:solidFill>
                        <a:latin typeface="Cambria Math" panose="02040503050406030204" pitchFamily="18" charset="0"/>
                      </a:rPr>
                      <m:t>=0</m:t>
                    </m:r>
                  </m:oMath>
                </a14:m>
                <a:r>
                  <a:rPr lang="en-CA" sz="1800" dirty="0">
                    <a:solidFill>
                      <a:srgbClr val="002060"/>
                    </a:solidFill>
                  </a:rPr>
                  <a:t> for all </a:t>
                </a:r>
                <a14:m>
                  <m:oMath xmlns:m="http://schemas.openxmlformats.org/officeDocument/2006/math">
                    <m:r>
                      <a:rPr lang="en-US" sz="1800" i="1">
                        <a:solidFill>
                          <a:srgbClr val="002060"/>
                        </a:solidFill>
                        <a:latin typeface="Cambria Math" panose="02040503050406030204" pitchFamily="18" charset="0"/>
                      </a:rPr>
                      <m:t>𝑠</m:t>
                    </m:r>
                    <m:r>
                      <a:rPr lang="en-US" sz="1800">
                        <a:solidFill>
                          <a:srgbClr val="002060"/>
                        </a:solidFill>
                        <a:latin typeface="Cambria Math" panose="02040503050406030204" pitchFamily="18" charset="0"/>
                      </a:rPr>
                      <m:t> </m:t>
                    </m:r>
                  </m:oMath>
                </a14:m>
                <a:r>
                  <a:rPr lang="en-CA" sz="1800" dirty="0">
                    <a:solidFill>
                      <a:srgbClr val="002060"/>
                    </a:solidFill>
                  </a:rPr>
                  <a:t>in </a:t>
                </a:r>
                <a14:m>
                  <m:oMath xmlns:m="http://schemas.openxmlformats.org/officeDocument/2006/math">
                    <m:r>
                      <a:rPr lang="en-US" sz="1800">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𝑆</m:t>
                    </m:r>
                    <m:r>
                      <a:rPr lang="en-US" sz="1800" i="1">
                        <a:solidFill>
                          <a:srgbClr val="002060"/>
                        </a:solidFill>
                        <a:latin typeface="Cambria Math" panose="02040503050406030204" pitchFamily="18" charset="0"/>
                      </a:rPr>
                      <m:t>}</m:t>
                    </m:r>
                  </m:oMath>
                </a14:m>
                <a:endParaRPr lang="en-CA" sz="1800" dirty="0">
                  <a:solidFill>
                    <a:srgbClr val="002060"/>
                  </a:solidFill>
                </a:endParaRPr>
              </a:p>
              <a:p>
                <a:pPr>
                  <a:spcBef>
                    <a:spcPts val="0"/>
                  </a:spcBef>
                </a:pPr>
                <a:r>
                  <a:rPr lang="en-CA" sz="1800" dirty="0">
                    <a:solidFill>
                      <a:srgbClr val="002060"/>
                    </a:solidFill>
                  </a:rPr>
                  <a:t>Loop:</a:t>
                </a:r>
              </a:p>
              <a:p>
                <a:pPr lvl="1">
                  <a:spcBef>
                    <a:spcPts val="0"/>
                  </a:spcBef>
                </a:pPr>
                <a:r>
                  <a:rPr lang="en-CA" sz="1800" dirty="0">
                    <a:solidFill>
                      <a:srgbClr val="002060"/>
                    </a:solidFill>
                  </a:rPr>
                  <a:t>Sample episode </a:t>
                </a:r>
                <a14:m>
                  <m:oMath xmlns:m="http://schemas.openxmlformats.org/officeDocument/2006/math">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m:t>
                    </m:r>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𝑠</m:t>
                        </m:r>
                      </m:e>
                      <m:sub>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,1</m:t>
                        </m:r>
                      </m:sub>
                    </m:sSub>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  </m:t>
                        </m:r>
                        <m:r>
                          <a:rPr lang="en-US" sz="1800" i="1">
                            <a:solidFill>
                              <a:srgbClr val="002060"/>
                            </a:solidFill>
                            <a:latin typeface="Cambria Math" panose="02040503050406030204" pitchFamily="18" charset="0"/>
                          </a:rPr>
                          <m:t>𝑎</m:t>
                        </m:r>
                      </m:e>
                      <m:sub>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,1</m:t>
                        </m:r>
                      </m:sub>
                    </m:sSub>
                    <m:r>
                      <a:rPr lang="en-US" sz="1800" i="1">
                        <a:solidFill>
                          <a:srgbClr val="002060"/>
                        </a:solidFill>
                        <a:latin typeface="Cambria Math" panose="02040503050406030204" pitchFamily="18" charset="0"/>
                      </a:rPr>
                      <m:t>,  </m:t>
                    </m:r>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𝑟</m:t>
                        </m:r>
                      </m:e>
                      <m:sub>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,1</m:t>
                        </m:r>
                      </m:sub>
                    </m:sSub>
                    <m:r>
                      <a:rPr lang="en-US" sz="1800" i="1">
                        <a:solidFill>
                          <a:srgbClr val="002060"/>
                        </a:solidFill>
                        <a:latin typeface="Cambria Math" panose="02040503050406030204" pitchFamily="18" charset="0"/>
                      </a:rPr>
                      <m:t>, …,</m:t>
                    </m:r>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𝑠</m:t>
                        </m:r>
                      </m:e>
                      <m:sub>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𝑇</m:t>
                        </m:r>
                      </m:sub>
                    </m:sSub>
                  </m:oMath>
                </a14:m>
                <a:r>
                  <a:rPr lang="en-CA" sz="1800" dirty="0">
                    <a:solidFill>
                      <a:srgbClr val="002060"/>
                    </a:solidFill>
                  </a:rPr>
                  <a:t>.</a:t>
                </a:r>
              </a:p>
              <a:p>
                <a:pPr lvl="1">
                  <a:spcBef>
                    <a:spcPts val="0"/>
                  </a:spcBef>
                </a:pPr>
                <a:endParaRPr lang="en-CA" sz="1800" dirty="0"/>
              </a:p>
              <a:p>
                <a:pPr lvl="1">
                  <a:spcBef>
                    <a:spcPts val="0"/>
                  </a:spcBef>
                </a:pPr>
                <a:r>
                  <a:rPr lang="en-CA" sz="1800" dirty="0">
                    <a:solidFill>
                      <a:srgbClr val="002060"/>
                    </a:solidFill>
                  </a:rPr>
                  <a:t>Define </a:t>
                </a:r>
                <a14:m>
                  <m:oMath xmlns:m="http://schemas.openxmlformats.org/officeDocument/2006/math">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𝐺</m:t>
                        </m:r>
                      </m:e>
                      <m:sub>
                        <m:r>
                          <a:rPr lang="en-US" sz="1800" i="1">
                            <a:solidFill>
                              <a:srgbClr val="002060"/>
                            </a:solidFill>
                            <a:latin typeface="Cambria Math" panose="02040503050406030204" pitchFamily="18" charset="0"/>
                          </a:rPr>
                          <m:t>𝑡</m:t>
                        </m:r>
                      </m:sub>
                    </m:sSub>
                    <m:r>
                      <a:rPr lang="en-US" sz="1800" i="1">
                        <a:solidFill>
                          <a:srgbClr val="002060"/>
                        </a:solidFill>
                        <a:latin typeface="Cambria Math" panose="02040503050406030204" pitchFamily="18" charset="0"/>
                      </a:rPr>
                      <m:t>=</m:t>
                    </m:r>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𝑅</m:t>
                        </m:r>
                      </m:e>
                      <m:sub>
                        <m:r>
                          <a:rPr lang="en-US" sz="1800" i="1">
                            <a:solidFill>
                              <a:srgbClr val="002060"/>
                            </a:solidFill>
                            <a:latin typeface="Cambria Math" panose="02040503050406030204" pitchFamily="18" charset="0"/>
                          </a:rPr>
                          <m:t>𝑡</m:t>
                        </m:r>
                        <m:r>
                          <a:rPr lang="en-US" sz="1800" i="1">
                            <a:solidFill>
                              <a:srgbClr val="002060"/>
                            </a:solidFill>
                            <a:latin typeface="Cambria Math" panose="02040503050406030204" pitchFamily="18" charset="0"/>
                          </a:rPr>
                          <m:t>+1</m:t>
                        </m:r>
                      </m:sub>
                    </m:sSub>
                    <m:r>
                      <a:rPr lang="en-US" sz="1800" i="1">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𝛾</m:t>
                    </m:r>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𝑅</m:t>
                        </m:r>
                      </m:e>
                      <m:sub>
                        <m:r>
                          <a:rPr lang="en-US" sz="1800" i="1">
                            <a:solidFill>
                              <a:srgbClr val="002060"/>
                            </a:solidFill>
                            <a:latin typeface="Cambria Math" panose="02040503050406030204" pitchFamily="18" charset="0"/>
                          </a:rPr>
                          <m:t>𝑡</m:t>
                        </m:r>
                        <m:r>
                          <a:rPr lang="en-US" sz="1800" i="1">
                            <a:solidFill>
                              <a:srgbClr val="002060"/>
                            </a:solidFill>
                            <a:latin typeface="Cambria Math" panose="02040503050406030204" pitchFamily="18" charset="0"/>
                          </a:rPr>
                          <m:t>+2</m:t>
                        </m:r>
                      </m:sub>
                    </m:sSub>
                    <m:r>
                      <a:rPr lang="en-US" sz="1800" i="1">
                        <a:solidFill>
                          <a:srgbClr val="002060"/>
                        </a:solidFill>
                        <a:latin typeface="Cambria Math" panose="02040503050406030204" pitchFamily="18" charset="0"/>
                      </a:rPr>
                      <m:t>+</m:t>
                    </m:r>
                    <m:sSup>
                      <m:sSupPr>
                        <m:ctrlPr>
                          <a:rPr lang="en-US" sz="1800" i="1">
                            <a:solidFill>
                              <a:srgbClr val="002060"/>
                            </a:solidFill>
                            <a:latin typeface="Cambria Math" panose="02040503050406030204" pitchFamily="18" charset="0"/>
                          </a:rPr>
                        </m:ctrlPr>
                      </m:sSupPr>
                      <m:e>
                        <m:r>
                          <a:rPr lang="en-US" sz="1800" i="1">
                            <a:solidFill>
                              <a:srgbClr val="002060"/>
                            </a:solidFill>
                            <a:latin typeface="Cambria Math" panose="02040503050406030204" pitchFamily="18" charset="0"/>
                          </a:rPr>
                          <m:t>𝛾</m:t>
                        </m:r>
                      </m:e>
                      <m:sup>
                        <m:r>
                          <a:rPr lang="en-US" sz="1800" i="1">
                            <a:solidFill>
                              <a:srgbClr val="002060"/>
                            </a:solidFill>
                            <a:latin typeface="Cambria Math" panose="02040503050406030204" pitchFamily="18" charset="0"/>
                          </a:rPr>
                          <m:t>2</m:t>
                        </m:r>
                      </m:sup>
                    </m:sSup>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𝑅</m:t>
                        </m:r>
                      </m:e>
                      <m:sub>
                        <m:r>
                          <a:rPr lang="en-US" sz="1800" i="1">
                            <a:solidFill>
                              <a:srgbClr val="002060"/>
                            </a:solidFill>
                            <a:latin typeface="Cambria Math" panose="02040503050406030204" pitchFamily="18" charset="0"/>
                          </a:rPr>
                          <m:t>𝑡</m:t>
                        </m:r>
                        <m:r>
                          <a:rPr lang="en-US" sz="1800" i="1">
                            <a:solidFill>
                              <a:srgbClr val="002060"/>
                            </a:solidFill>
                            <a:latin typeface="Cambria Math" panose="02040503050406030204" pitchFamily="18" charset="0"/>
                          </a:rPr>
                          <m:t>+3</m:t>
                        </m:r>
                      </m:sub>
                    </m:sSub>
                    <m:r>
                      <a:rPr lang="en-US" sz="1800" i="1">
                        <a:solidFill>
                          <a:srgbClr val="002060"/>
                        </a:solidFill>
                        <a:latin typeface="Cambria Math" panose="02040503050406030204" pitchFamily="18" charset="0"/>
                      </a:rPr>
                      <m:t>+</m:t>
                    </m:r>
                    <m:sSup>
                      <m:sSupPr>
                        <m:ctrlPr>
                          <a:rPr lang="en-US" sz="1800" i="1">
                            <a:solidFill>
                              <a:srgbClr val="002060"/>
                            </a:solidFill>
                            <a:latin typeface="Cambria Math" panose="02040503050406030204" pitchFamily="18" charset="0"/>
                          </a:rPr>
                        </m:ctrlPr>
                      </m:sSupPr>
                      <m:e>
                        <m:r>
                          <a:rPr lang="en-US" sz="1800" i="1">
                            <a:solidFill>
                              <a:srgbClr val="002060"/>
                            </a:solidFill>
                            <a:latin typeface="Cambria Math" panose="02040503050406030204" pitchFamily="18" charset="0"/>
                          </a:rPr>
                          <m:t>𝛾</m:t>
                        </m:r>
                      </m:e>
                      <m:sup>
                        <m:r>
                          <a:rPr lang="en-US" sz="1800" i="1">
                            <a:solidFill>
                              <a:srgbClr val="002060"/>
                            </a:solidFill>
                            <a:latin typeface="Cambria Math" panose="02040503050406030204" pitchFamily="18" charset="0"/>
                          </a:rPr>
                          <m:t>𝑇</m:t>
                        </m:r>
                        <m:r>
                          <a:rPr lang="en-US" sz="1800" i="1">
                            <a:solidFill>
                              <a:srgbClr val="002060"/>
                            </a:solidFill>
                            <a:latin typeface="Cambria Math" panose="02040503050406030204" pitchFamily="18" charset="0"/>
                          </a:rPr>
                          <m:t>−1</m:t>
                        </m:r>
                      </m:sup>
                    </m:sSup>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𝑅</m:t>
                        </m:r>
                      </m:e>
                      <m:sub>
                        <m:r>
                          <a:rPr lang="en-US" sz="1800" i="1">
                            <a:solidFill>
                              <a:srgbClr val="002060"/>
                            </a:solidFill>
                            <a:latin typeface="Cambria Math" panose="02040503050406030204" pitchFamily="18" charset="0"/>
                          </a:rPr>
                          <m:t>𝑇</m:t>
                        </m:r>
                      </m:sub>
                    </m:sSub>
                  </m:oMath>
                </a14:m>
                <a:endParaRPr lang="en-US" sz="1800" dirty="0">
                  <a:solidFill>
                    <a:srgbClr val="002060"/>
                  </a:solidFill>
                </a:endParaRPr>
              </a:p>
              <a:p>
                <a:pPr lvl="1">
                  <a:spcBef>
                    <a:spcPts val="0"/>
                  </a:spcBef>
                </a:pPr>
                <a:endParaRPr lang="en-CA" sz="1800" dirty="0">
                  <a:solidFill>
                    <a:srgbClr val="002060"/>
                  </a:solidFill>
                </a:endParaRPr>
              </a:p>
              <a:p>
                <a:pPr lvl="1">
                  <a:spcBef>
                    <a:spcPts val="0"/>
                  </a:spcBef>
                </a:pPr>
                <a:r>
                  <a:rPr lang="en-CA" sz="1800" dirty="0">
                    <a:solidFill>
                      <a:srgbClr val="002060"/>
                    </a:solidFill>
                  </a:rPr>
                  <a:t>For each time step </a:t>
                </a:r>
                <a14:m>
                  <m:oMath xmlns:m="http://schemas.openxmlformats.org/officeDocument/2006/math">
                    <m:r>
                      <a:rPr lang="en-US" sz="1800" i="1">
                        <a:solidFill>
                          <a:srgbClr val="002060"/>
                        </a:solidFill>
                        <a:latin typeface="Cambria Math" panose="02040503050406030204" pitchFamily="18" charset="0"/>
                      </a:rPr>
                      <m:t>𝑡</m:t>
                    </m:r>
                  </m:oMath>
                </a14:m>
                <a:r>
                  <a:rPr lang="en-CA" sz="1800" dirty="0">
                    <a:solidFill>
                      <a:srgbClr val="002060"/>
                    </a:solidFill>
                  </a:rPr>
                  <a:t> until episode end time </a:t>
                </a:r>
                <a14:m>
                  <m:oMath xmlns:m="http://schemas.openxmlformats.org/officeDocument/2006/math">
                    <m:r>
                      <a:rPr lang="en-US" sz="1800" i="1">
                        <a:solidFill>
                          <a:srgbClr val="002060"/>
                        </a:solidFill>
                        <a:latin typeface="Cambria Math" panose="02040503050406030204" pitchFamily="18" charset="0"/>
                      </a:rPr>
                      <m:t>𝑇</m:t>
                    </m:r>
                  </m:oMath>
                </a14:m>
                <a:r>
                  <a:rPr lang="en-CA" sz="1800" dirty="0">
                    <a:solidFill>
                      <a:srgbClr val="002060"/>
                    </a:solidFill>
                  </a:rPr>
                  <a:t>:</a:t>
                </a:r>
              </a:p>
              <a:p>
                <a:pPr marL="0" lvl="0" indent="0">
                  <a:spcBef>
                    <a:spcPts val="0"/>
                  </a:spcBef>
                  <a:buNone/>
                </a:pPr>
                <a:r>
                  <a:rPr lang="en-CA" sz="1800" dirty="0">
                    <a:solidFill>
                      <a:srgbClr val="002060"/>
                    </a:solidFill>
                  </a:rPr>
                  <a:t>          		- If this is the first time </a:t>
                </a:r>
                <a14:m>
                  <m:oMath xmlns:m="http://schemas.openxmlformats.org/officeDocument/2006/math">
                    <m:r>
                      <a:rPr lang="en-US" sz="1800" i="1">
                        <a:solidFill>
                          <a:srgbClr val="002060"/>
                        </a:solidFill>
                        <a:latin typeface="Cambria Math" panose="02040503050406030204" pitchFamily="18" charset="0"/>
                      </a:rPr>
                      <m:t>𝑡</m:t>
                    </m:r>
                  </m:oMath>
                </a14:m>
                <a:r>
                  <a:rPr lang="en-CA" sz="1800" dirty="0">
                    <a:solidFill>
                      <a:srgbClr val="002060"/>
                    </a:solidFill>
                  </a:rPr>
                  <a:t> that state </a:t>
                </a:r>
                <a14:m>
                  <m:oMath xmlns:m="http://schemas.openxmlformats.org/officeDocument/2006/math">
                    <m:r>
                      <a:rPr lang="en-US" sz="1800" i="1">
                        <a:solidFill>
                          <a:srgbClr val="002060"/>
                        </a:solidFill>
                        <a:latin typeface="Cambria Math" panose="02040503050406030204" pitchFamily="18" charset="0"/>
                      </a:rPr>
                      <m:t>𝑠</m:t>
                    </m:r>
                  </m:oMath>
                </a14:m>
                <a:r>
                  <a:rPr lang="en-CA" sz="1800" dirty="0">
                    <a:solidFill>
                      <a:srgbClr val="002060"/>
                    </a:solidFill>
                  </a:rPr>
                  <a:t> is visited in 		episode </a:t>
                </a:r>
                <a14:m>
                  <m:oMath xmlns:m="http://schemas.openxmlformats.org/officeDocument/2006/math">
                    <m:r>
                      <a:rPr lang="en-US" sz="1800" i="1">
                        <a:solidFill>
                          <a:srgbClr val="002060"/>
                        </a:solidFill>
                        <a:latin typeface="Cambria Math" panose="02040503050406030204" pitchFamily="18" charset="0"/>
                      </a:rPr>
                      <m:t>𝑖</m:t>
                    </m:r>
                  </m:oMath>
                </a14:m>
                <a:endParaRPr lang="en-CA" sz="1800" dirty="0">
                  <a:solidFill>
                    <a:srgbClr val="002060"/>
                  </a:solidFill>
                </a:endParaRPr>
              </a:p>
              <a:p>
                <a:pPr marL="0" lvl="0" indent="0">
                  <a:spcBef>
                    <a:spcPts val="0"/>
                  </a:spcBef>
                  <a:buNone/>
                </a:pPr>
                <a:r>
                  <a:rPr lang="en-CA" sz="1800" dirty="0">
                    <a:solidFill>
                      <a:srgbClr val="002060"/>
                    </a:solidFill>
                  </a:rPr>
                  <a:t>               		- Increment counter of total first visits:</a:t>
                </a:r>
              </a:p>
              <a:p>
                <a:pPr marL="0" lvl="0" indent="0">
                  <a:spcBef>
                    <a:spcPts val="0"/>
                  </a:spcBef>
                  <a:buNone/>
                </a:pPr>
                <a:r>
                  <a:rPr lang="en-US" sz="1800" dirty="0">
                    <a:solidFill>
                      <a:srgbClr val="002060"/>
                    </a:solidFill>
                  </a:rPr>
                  <a:t>		</a:t>
                </a:r>
                <a14:m>
                  <m:oMath xmlns:m="http://schemas.openxmlformats.org/officeDocument/2006/math">
                    <m:r>
                      <a:rPr lang="en-US" sz="1800" i="1">
                        <a:solidFill>
                          <a:srgbClr val="002060"/>
                        </a:solidFill>
                        <a:latin typeface="Cambria Math" panose="02040503050406030204" pitchFamily="18" charset="0"/>
                      </a:rPr>
                      <m:t>𝑁</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r>
                      <a:rPr lang="en-US" sz="1800" b="0" i="1" smtClean="0">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𝑁</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r>
                      <a:rPr lang="en-US" sz="1800" i="1">
                        <a:solidFill>
                          <a:srgbClr val="002060"/>
                        </a:solidFill>
                        <a:latin typeface="Cambria Math" panose="02040503050406030204" pitchFamily="18" charset="0"/>
                      </a:rPr>
                      <m:t>+1</m:t>
                    </m:r>
                  </m:oMath>
                </a14:m>
                <a:endParaRPr lang="en-CA" sz="1800" dirty="0">
                  <a:solidFill>
                    <a:srgbClr val="002060"/>
                  </a:solidFill>
                </a:endParaRPr>
              </a:p>
              <a:p>
                <a:pPr marL="0" lvl="0" indent="0">
                  <a:spcBef>
                    <a:spcPts val="0"/>
                  </a:spcBef>
                  <a:buNone/>
                </a:pPr>
                <a:r>
                  <a:rPr lang="en-CA" sz="1800" dirty="0">
                    <a:solidFill>
                      <a:srgbClr val="002060"/>
                    </a:solidFill>
                  </a:rPr>
                  <a:t>               		- Increment total return: </a:t>
                </a:r>
              </a:p>
              <a:p>
                <a:pPr marL="0" lvl="0" indent="0">
                  <a:spcBef>
                    <a:spcPts val="0"/>
                  </a:spcBef>
                  <a:buNone/>
                </a:pPr>
                <a:r>
                  <a:rPr lang="en-CA" sz="1800" b="0" dirty="0"/>
                  <a:t>		</a:t>
                </a:r>
                <a14:m>
                  <m:oMath xmlns:m="http://schemas.openxmlformats.org/officeDocument/2006/math">
                    <m:r>
                      <a:rPr lang="en-US" sz="1800" b="0" i="1" smtClean="0">
                        <a:solidFill>
                          <a:srgbClr val="002060"/>
                        </a:solidFill>
                        <a:latin typeface="Cambria Math" panose="02040503050406030204" pitchFamily="18" charset="0"/>
                      </a:rPr>
                      <m:t>𝑅𝑒𝑡𝑢𝑟𝑛</m:t>
                    </m:r>
                    <m:r>
                      <a:rPr lang="en-US" sz="1800" i="1">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𝑠</m:t>
                    </m:r>
                    <m:r>
                      <a:rPr lang="en-US" sz="1800" i="1">
                        <a:solidFill>
                          <a:srgbClr val="002060"/>
                        </a:solidFill>
                        <a:latin typeface="Cambria Math" panose="02040503050406030204" pitchFamily="18" charset="0"/>
                      </a:rPr>
                      <m:t>)</m:t>
                    </m:r>
                  </m:oMath>
                </a14:m>
                <a:r>
                  <a:rPr lang="en-CA" sz="1800" dirty="0">
                    <a:solidFill>
                      <a:srgbClr val="002060"/>
                    </a:solidFill>
                  </a:rPr>
                  <a:t> = </a:t>
                </a:r>
                <a14:m>
                  <m:oMath xmlns:m="http://schemas.openxmlformats.org/officeDocument/2006/math">
                    <m:r>
                      <a:rPr lang="en-US" sz="1800" b="0" i="1" smtClean="0">
                        <a:solidFill>
                          <a:srgbClr val="002060"/>
                        </a:solidFill>
                        <a:latin typeface="Cambria Math" panose="02040503050406030204" pitchFamily="18" charset="0"/>
                      </a:rPr>
                      <m:t>𝑅𝑒𝑡𝑢𝑟𝑛</m:t>
                    </m:r>
                    <m:r>
                      <a:rPr lang="en-US" sz="1800" i="1">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𝑠</m:t>
                    </m:r>
                    <m:r>
                      <a:rPr lang="en-US" sz="1800" i="1">
                        <a:solidFill>
                          <a:srgbClr val="002060"/>
                        </a:solidFill>
                        <a:latin typeface="Cambria Math" panose="02040503050406030204" pitchFamily="18" charset="0"/>
                      </a:rPr>
                      <m:t>)</m:t>
                    </m:r>
                  </m:oMath>
                </a14:m>
                <a:r>
                  <a:rPr lang="en-CA" sz="1800" dirty="0">
                    <a:solidFill>
                      <a:srgbClr val="002060"/>
                    </a:solidFill>
                  </a:rPr>
                  <a:t> + </a:t>
                </a:r>
                <a14:m>
                  <m:oMath xmlns:m="http://schemas.openxmlformats.org/officeDocument/2006/math">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𝐺</m:t>
                        </m:r>
                      </m:e>
                      <m:sub>
                        <m:r>
                          <a:rPr lang="en-US" sz="1800" i="1">
                            <a:solidFill>
                              <a:srgbClr val="002060"/>
                            </a:solidFill>
                            <a:latin typeface="Cambria Math" panose="02040503050406030204" pitchFamily="18" charset="0"/>
                          </a:rPr>
                          <m:t>𝑖</m:t>
                        </m:r>
                        <m:r>
                          <a:rPr lang="en-US" sz="1800" i="1">
                            <a:solidFill>
                              <a:srgbClr val="002060"/>
                            </a:solidFill>
                            <a:latin typeface="Cambria Math" panose="02040503050406030204" pitchFamily="18" charset="0"/>
                          </a:rPr>
                          <m:t>,   </m:t>
                        </m:r>
                        <m:r>
                          <a:rPr lang="en-US" sz="1800" i="1">
                            <a:solidFill>
                              <a:srgbClr val="002060"/>
                            </a:solidFill>
                            <a:latin typeface="Cambria Math" panose="02040503050406030204" pitchFamily="18" charset="0"/>
                          </a:rPr>
                          <m:t>𝑡</m:t>
                        </m:r>
                      </m:sub>
                    </m:sSub>
                  </m:oMath>
                </a14:m>
                <a:endParaRPr lang="en-US" sz="1800" dirty="0"/>
              </a:p>
              <a:p>
                <a:pPr marL="0" lvl="0" indent="0">
                  <a:spcBef>
                    <a:spcPts val="0"/>
                  </a:spcBef>
                  <a:buNone/>
                </a:pPr>
                <a:endParaRPr lang="en-CA" sz="1800" dirty="0"/>
              </a:p>
              <a:p>
                <a:pPr lvl="1">
                  <a:spcBef>
                    <a:spcPts val="0"/>
                  </a:spcBef>
                </a:pPr>
                <a:r>
                  <a:rPr lang="en-CA" sz="1800" dirty="0">
                    <a:solidFill>
                      <a:srgbClr val="002060"/>
                    </a:solidFill>
                  </a:rPr>
                  <a:t>Update estimate: </a:t>
                </a:r>
                <a14:m>
                  <m:oMath xmlns:m="http://schemas.openxmlformats.org/officeDocument/2006/math">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𝑉</m:t>
                        </m:r>
                      </m:e>
                      <m:sub>
                        <m:r>
                          <a:rPr lang="el-GR" sz="1800" i="1">
                            <a:solidFill>
                              <a:srgbClr val="002060"/>
                            </a:solidFill>
                            <a:latin typeface="Cambria Math" panose="02040503050406030204" pitchFamily="18" charset="0"/>
                          </a:rPr>
                          <m:t>𝜋</m:t>
                        </m:r>
                      </m:sub>
                    </m:sSub>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r>
                      <a:rPr lang="en-US" sz="1800" i="1">
                        <a:solidFill>
                          <a:srgbClr val="002060"/>
                        </a:solidFill>
                        <a:latin typeface="Cambria Math" panose="02040503050406030204" pitchFamily="18" charset="0"/>
                      </a:rPr>
                      <m:t>=</m:t>
                    </m:r>
                    <m:f>
                      <m:fPr>
                        <m:ctrlPr>
                          <a:rPr lang="en-US" sz="1800" i="1">
                            <a:solidFill>
                              <a:srgbClr val="002060"/>
                            </a:solidFill>
                            <a:latin typeface="Cambria Math" panose="02040503050406030204" pitchFamily="18" charset="0"/>
                          </a:rPr>
                        </m:ctrlPr>
                      </m:fPr>
                      <m:num>
                        <m:r>
                          <a:rPr lang="en-US" sz="1800" b="0" i="1" smtClean="0">
                            <a:solidFill>
                              <a:srgbClr val="002060"/>
                            </a:solidFill>
                            <a:latin typeface="Cambria Math" panose="02040503050406030204" pitchFamily="18" charset="0"/>
                          </a:rPr>
                          <m:t>𝑅𝑒𝑡𝑢𝑟𝑛</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num>
                      <m:den>
                        <m:r>
                          <a:rPr lang="en-US" sz="1800" i="1">
                            <a:solidFill>
                              <a:srgbClr val="002060"/>
                            </a:solidFill>
                            <a:latin typeface="Cambria Math" panose="02040503050406030204" pitchFamily="18" charset="0"/>
                          </a:rPr>
                          <m:t>𝑁</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𝑠</m:t>
                            </m:r>
                          </m:e>
                        </m:d>
                      </m:den>
                    </m:f>
                  </m:oMath>
                </a14:m>
                <a:endParaRPr lang="en-CA" sz="1800" dirty="0">
                  <a:solidFill>
                    <a:prstClr val="black"/>
                  </a:solidFill>
                </a:endParaRPr>
              </a:p>
              <a:p>
                <a:pPr lvl="1">
                  <a:spcBef>
                    <a:spcPts val="0"/>
                  </a:spcBef>
                </a:pPr>
                <a:r>
                  <a:rPr lang="en-US" sz="1800" dirty="0"/>
                  <a:t>Or</a:t>
                </a:r>
                <a:r>
                  <a:rPr lang="en-US" sz="1800" dirty="0">
                    <a:solidFill>
                      <a:prstClr val="black"/>
                    </a:solidFill>
                  </a:rPr>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l-GR" sz="1800" i="1">
                            <a:latin typeface="Cambria Math" panose="02040503050406030204" pitchFamily="18" charset="0"/>
                          </a:rPr>
                          <m:t>𝜋</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l-GR" sz="1800" i="1">
                            <a:latin typeface="Cambria Math" panose="02040503050406030204" pitchFamily="18" charset="0"/>
                          </a:rPr>
                          <m:t>𝜋</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m:t>
                            </m:r>
                          </m:sub>
                        </m:sSub>
                      </m:e>
                    </m:d>
                    <m:r>
                      <a:rPr lang="en-US" sz="1800" i="1">
                        <a:latin typeface="Cambria Math" panose="02040503050406030204" pitchFamily="18" charset="0"/>
                      </a:rPr>
                      <m:t>+</m:t>
                    </m:r>
                    <m:r>
                      <a:rPr lang="el-GR" sz="1800" i="1">
                        <a:latin typeface="Cambria Math" panose="02040503050406030204" pitchFamily="18" charset="0"/>
                      </a:rPr>
                      <m:t>𝛼</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𝐺</m:t>
                            </m:r>
                          </m:e>
                          <m:sub>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l-GR" sz="1800" i="1">
                                <a:latin typeface="Cambria Math" panose="02040503050406030204" pitchFamily="18" charset="0"/>
                              </a:rPr>
                              <m:t>𝜋</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m:t>
                                </m:r>
                              </m:sub>
                            </m:sSub>
                          </m:e>
                        </m:d>
                      </m:e>
                    </m:d>
                  </m:oMath>
                </a14:m>
                <a:br>
                  <a:rPr lang="da-DK" sz="1800" dirty="0"/>
                </a:br>
                <a:endParaRPr lang="en-CA" sz="1800" dirty="0">
                  <a:solidFill>
                    <a:prstClr val="black"/>
                  </a:solidFill>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410390" y="1034218"/>
                <a:ext cx="6424605" cy="3960297"/>
              </a:xfrm>
              <a:blipFill>
                <a:blip r:embed="rId3"/>
                <a:stretch>
                  <a:fillRect l="-474" t="-169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31846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1194</Words>
  <Application>Microsoft Office PowerPoint</Application>
  <PresentationFormat>On-screen Show (16:9)</PresentationFormat>
  <Paragraphs>174</Paragraphs>
  <Slides>24</Slides>
  <Notes>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Courier New</vt:lpstr>
      <vt:lpstr>Office Theme</vt:lpstr>
      <vt:lpstr>Reinforcement Learning Techniques</vt:lpstr>
      <vt:lpstr>Table of contents</vt:lpstr>
      <vt:lpstr>A quote by Arnold Schwarzenegger </vt:lpstr>
      <vt:lpstr>Motivation</vt:lpstr>
      <vt:lpstr>Markov Decision Process</vt:lpstr>
      <vt:lpstr>Monte Carlo approximation</vt:lpstr>
      <vt:lpstr>Monte Carlo approximation</vt:lpstr>
      <vt:lpstr>Monte Carlo approximation</vt:lpstr>
      <vt:lpstr>Monte Carlo approximation</vt:lpstr>
      <vt:lpstr>Monte Carlo for action values Q(s,a)</vt:lpstr>
      <vt:lpstr>Monte Carlo for action values Q(s,a)</vt:lpstr>
      <vt:lpstr>On-policy and off-policy learning</vt:lpstr>
      <vt:lpstr>On-policy and off-policy learning</vt:lpstr>
      <vt:lpstr>On-policy and off-policy learning</vt:lpstr>
      <vt:lpstr>On-policy and off-policy learning</vt:lpstr>
      <vt:lpstr>On-policy and off-policy learning</vt:lpstr>
      <vt:lpstr>On-policy and off-policy learning</vt:lpstr>
      <vt:lpstr>Temporal Difference learning</vt:lpstr>
      <vt:lpstr>Temporal Difference learning</vt:lpstr>
      <vt:lpstr>Temporal Difference learning</vt:lpstr>
      <vt:lpstr>Temporal Difference learning</vt:lpstr>
      <vt:lpstr>Advantages of TD learning</vt:lpstr>
      <vt:lpstr>Simulation results </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2023-06-01T17:15:31Z</dcterms:modified>
</cp:coreProperties>
</file>