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65" r:id="rId2"/>
    <p:sldId id="366" r:id="rId3"/>
    <p:sldId id="268" r:id="rId4"/>
    <p:sldId id="289" r:id="rId5"/>
    <p:sldId id="287" r:id="rId6"/>
    <p:sldId id="288" r:id="rId7"/>
    <p:sldId id="359" r:id="rId8"/>
    <p:sldId id="302" r:id="rId9"/>
    <p:sldId id="352" r:id="rId10"/>
    <p:sldId id="306" r:id="rId11"/>
    <p:sldId id="261" r:id="rId12"/>
    <p:sldId id="262" r:id="rId13"/>
    <p:sldId id="263" r:id="rId14"/>
    <p:sldId id="264" r:id="rId15"/>
    <p:sldId id="364" r:id="rId16"/>
    <p:sldId id="265" r:id="rId17"/>
    <p:sldId id="266" r:id="rId18"/>
    <p:sldId id="270" r:id="rId19"/>
    <p:sldId id="271" r:id="rId20"/>
    <p:sldId id="272" r:id="rId21"/>
    <p:sldId id="267" r:id="rId22"/>
    <p:sldId id="269" r:id="rId23"/>
    <p:sldId id="275" r:id="rId24"/>
    <p:sldId id="273" r:id="rId25"/>
    <p:sldId id="308" r:id="rId26"/>
    <p:sldId id="336" r:id="rId27"/>
    <p:sldId id="337" r:id="rId28"/>
    <p:sldId id="314" r:id="rId29"/>
    <p:sldId id="313" r:id="rId30"/>
    <p:sldId id="274" r:id="rId31"/>
    <p:sldId id="338" r:id="rId32"/>
    <p:sldId id="277" r:id="rId33"/>
    <p:sldId id="276" r:id="rId34"/>
    <p:sldId id="339" r:id="rId35"/>
    <p:sldId id="281" r:id="rId36"/>
    <p:sldId id="283" r:id="rId37"/>
    <p:sldId id="284" r:id="rId38"/>
    <p:sldId id="285" r:id="rId39"/>
    <p:sldId id="286" r:id="rId40"/>
    <p:sldId id="282" r:id="rId41"/>
    <p:sldId id="309" r:id="rId42"/>
    <p:sldId id="311" r:id="rId43"/>
    <p:sldId id="279" r:id="rId44"/>
    <p:sldId id="340" r:id="rId45"/>
    <p:sldId id="347" r:id="rId46"/>
    <p:sldId id="34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/>
    <p:restoredTop sz="94628"/>
  </p:normalViewPr>
  <p:slideViewPr>
    <p:cSldViewPr>
      <p:cViewPr varScale="1">
        <p:scale>
          <a:sx n="100" d="100"/>
          <a:sy n="100" d="100"/>
        </p:scale>
        <p:origin x="192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9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E22-8CB3-45AB-AC87-3929FC122DC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657C-02EF-43C2-ABA8-A32E9A1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1D4C4-D301-46E9-9620-4376E73D9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3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Embedings</a:t>
            </a:r>
            <a:r>
              <a:rPr lang="en-US" dirty="0"/>
              <a:t>:  Sometimes graph tools are so useful</a:t>
            </a:r>
            <a:r>
              <a:rPr lang="en-US" baseline="0" dirty="0"/>
              <a:t> that it is worth while to convert non-graph data to graph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657C-02EF-43C2-ABA8-A32E9A165B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Monitin</a:t>
            </a:r>
            <a:r>
              <a:rPr lang="en-US" dirty="0"/>
              <a:t>=Reputation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657C-02EF-43C2-ABA8-A32E9A165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41D2-B362-F34E-B653-C186B48E2EE7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A568-CFFA-B741-A7C3-5472664C8851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D302-A762-424C-B95C-9E69FFD99110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E9C6-290C-EB42-AC2A-A8E3633222F5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7BA-BC15-064D-AC20-37BA0418A01E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23B7-3B20-E648-9AE8-0892311D2CA0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5DFF-A57B-DB42-90F8-6AECB9C5D58D}" type="datetime1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441B-F1E5-E244-B739-CB4DDC946EBF}" type="datetime1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6C8E-2764-044C-8F51-9490A52DC76E}" type="datetime1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48D2-9C63-EB49-AD7A-7F3CF17D141C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506A-CC38-C145-9F1F-248E86342743}" type="datetime1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Edith Cohen     Lecture9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CDA9-B03F-9E43-A32B-BBCC9A0869A8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Edith Cohen     Lecture9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9483-DE5B-4179-930D-B03F558A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0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112.png"/><Relationship Id="rId2" Type="http://schemas.openxmlformats.org/officeDocument/2006/relationships/image" Target="../media/image6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11.png"/><Relationship Id="rId10" Type="http://schemas.openxmlformats.org/officeDocument/2006/relationships/image" Target="../media/image14.jpeg"/><Relationship Id="rId19" Type="http://schemas.openxmlformats.org/officeDocument/2006/relationships/image" Target="../media/image21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120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19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126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13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660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sna" TargetMode="External"/><Relationship Id="rId7" Type="http://schemas.openxmlformats.org/officeDocument/2006/relationships/hyperlink" Target="http://infolab.stanford.edu/pub/papers/google.pdf" TargetMode="External"/><Relationship Id="rId2" Type="http://schemas.openxmlformats.org/officeDocument/2006/relationships/hyperlink" Target="http://www.cs.cornell.edu/home/kleinber/networks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rry_Page" TargetMode="External"/><Relationship Id="rId5" Type="http://schemas.openxmlformats.org/officeDocument/2006/relationships/hyperlink" Target="https://en.wikipedia.org/wiki/Sergey_Brin" TargetMode="External"/><Relationship Id="rId4" Type="http://schemas.openxmlformats.org/officeDocument/2006/relationships/hyperlink" Target="http://open.umich.edu/education/si/si508/fall2008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62001"/>
            <a:ext cx="7772400" cy="1470025"/>
          </a:xfrm>
        </p:spPr>
        <p:txBody>
          <a:bodyPr/>
          <a:lstStyle/>
          <a:p>
            <a:r>
              <a:rPr lang="en-US" altLang="zh-CN" dirty="0"/>
              <a:t>Big Data Applied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1389-96DB-44CD-96F7-395762860BAC}" type="slidenum">
              <a:rPr lang="en-US" smtClean="0"/>
              <a:t>1</a:t>
            </a:fld>
            <a:endParaRPr lang="en-US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School of Computer Science &amp; Technology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Beijing Institute of Technology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98A44432-6253-154A-B0DB-BB0F3BDEC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64"/>
          <a:stretch/>
        </p:blipFill>
        <p:spPr bwMode="auto">
          <a:xfrm>
            <a:off x="228600" y="152400"/>
            <a:ext cx="810118" cy="7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991100" y="4213225"/>
            <a:ext cx="2209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Rong-Hua Li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40006" y="2078850"/>
            <a:ext cx="5273887" cy="102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Lecture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754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11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Node sketches for distance/reachability based measures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3397"/>
            <a:ext cx="8229600" cy="1447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7030A0"/>
                </a:solidFill>
              </a:rPr>
              <a:t>MinHash</a:t>
            </a:r>
            <a:r>
              <a:rPr lang="en-US" dirty="0">
                <a:solidFill>
                  <a:srgbClr val="7030A0"/>
                </a:solidFill>
              </a:rPr>
              <a:t> sketches of reachability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</a:rPr>
              <a:t>All-distances sketches </a:t>
            </a:r>
            <a:r>
              <a:rPr lang="en-US" dirty="0"/>
              <a:t>(ADS)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3766005"/>
            <a:ext cx="9067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Sketching: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Compute a sketch for each node, </a:t>
            </a:r>
            <a:r>
              <a:rPr lang="en-US" u="sng" dirty="0">
                <a:solidFill>
                  <a:schemeClr val="tx2"/>
                </a:solidFill>
              </a:rPr>
              <a:t>efficiently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sketch(</a:t>
            </a:r>
            <a:r>
              <a:rPr lang="en-US" dirty="0" err="1"/>
              <a:t>es</a:t>
            </a:r>
            <a:r>
              <a:rPr lang="en-US" dirty="0"/>
              <a:t>) can estimate properties that are “hard”  to compute exactly (e.g., centrality of all nodes)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Sets</a:t>
            </a:r>
          </a:p>
        </p:txBody>
      </p:sp>
      <p:pic>
        <p:nvPicPr>
          <p:cNvPr id="5" name="Picture 14" descr="C:\Users\edithcohen\Documents\Dropbox\mytalks\MSR 201310\lego_starwars_lu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7" y="5654591"/>
            <a:ext cx="608584" cy="8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dithcohen\Documents\Dropbox\mytalks\MSR 201310\lego_chima_crag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24" y="1499499"/>
            <a:ext cx="592923" cy="5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dithcohen\Documents\Dropbox\mytalks\MSR 201310\lego_chima_lav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2" y="1630992"/>
            <a:ext cx="460849" cy="5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edithcohen\Documents\Dropbox\mytalks\MSR 201310\lego_chima_razc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47" y="3353831"/>
            <a:ext cx="400492" cy="4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edithcohen\Documents\Dropbox\mytalks\MSR 201310\lego_ninja_Ka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07" y="1545542"/>
            <a:ext cx="750718" cy="7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edithcohen\Documents\Dropbox\mytalks\MSR 201310\lego_ninja_ny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97" y="1455435"/>
            <a:ext cx="920003" cy="8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edithcohen\Documents\Dropbox\mytalks\MSR 201310\lego_ninja_Lloy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77" y="3558264"/>
            <a:ext cx="542131" cy="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edithcohen\Documents\Dropbox\mytalks\MSR 201310\lego_ninja_sense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23" y="4129882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edithcohen\Documents\Dropbox\mytalks\MSR 201310\lego_starwars_yod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07" y="4438048"/>
            <a:ext cx="944562" cy="9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dithcohen\Documents\Dropbox\mytalks\MSR 201310\lego_starwars_r2d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22" y="5516100"/>
            <a:ext cx="696913" cy="8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edithcohen\Documents\Dropbox\mytalks\MSR 201310\lego_starwars_DV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51" y="4472080"/>
            <a:ext cx="74261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edithcohen\Documents\Dropbox\mytalks\MSR 201310\lego_snake_accidu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03" y="2195532"/>
            <a:ext cx="685005" cy="6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83879" y="209242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8278" y="228762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71933" y="2844306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2677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32420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37898" y="3655688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82677" y="400050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4889" y="548151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0367" y="315685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3995" y="578186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50410" y="447207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7" idx="6"/>
            <a:endCxn id="18" idx="2"/>
          </p:cNvCxnSpPr>
          <p:nvPr/>
        </p:nvCxnSpPr>
        <p:spPr>
          <a:xfrm>
            <a:off x="2707458" y="2162271"/>
            <a:ext cx="1390821" cy="19520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17" idx="4"/>
          </p:cNvCxnSpPr>
          <p:nvPr/>
        </p:nvCxnSpPr>
        <p:spPr>
          <a:xfrm flipV="1">
            <a:off x="2422156" y="2232121"/>
            <a:ext cx="223512" cy="92473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5"/>
            <a:endCxn id="24" idx="2"/>
          </p:cNvCxnSpPr>
          <p:nvPr/>
        </p:nvCxnSpPr>
        <p:spPr>
          <a:xfrm flipV="1">
            <a:off x="3379475" y="5551362"/>
            <a:ext cx="1165414" cy="349741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3"/>
            <a:endCxn id="23" idx="7"/>
          </p:cNvCxnSpPr>
          <p:nvPr/>
        </p:nvCxnSpPr>
        <p:spPr>
          <a:xfrm flipH="1">
            <a:off x="7988158" y="2436991"/>
            <a:ext cx="762361" cy="1583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3"/>
            <a:endCxn id="19" idx="7"/>
          </p:cNvCxnSpPr>
          <p:nvPr/>
        </p:nvCxnSpPr>
        <p:spPr>
          <a:xfrm flipH="1">
            <a:off x="7477413" y="2436991"/>
            <a:ext cx="423362" cy="42777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4"/>
            <a:endCxn id="23" idx="1"/>
          </p:cNvCxnSpPr>
          <p:nvPr/>
        </p:nvCxnSpPr>
        <p:spPr>
          <a:xfrm>
            <a:off x="7433723" y="2984007"/>
            <a:ext cx="467053" cy="1036953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4"/>
            <a:endCxn id="23" idx="0"/>
          </p:cNvCxnSpPr>
          <p:nvPr/>
        </p:nvCxnSpPr>
        <p:spPr>
          <a:xfrm>
            <a:off x="7944466" y="2457450"/>
            <a:ext cx="0" cy="154305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1"/>
            <a:endCxn id="19" idx="5"/>
          </p:cNvCxnSpPr>
          <p:nvPr/>
        </p:nvCxnSpPr>
        <p:spPr>
          <a:xfrm flipH="1" flipV="1">
            <a:off x="7477414" y="2963547"/>
            <a:ext cx="1578583" cy="71260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5"/>
            <a:endCxn id="23" idx="2"/>
          </p:cNvCxnSpPr>
          <p:nvPr/>
        </p:nvCxnSpPr>
        <p:spPr>
          <a:xfrm flipV="1">
            <a:off x="5855891" y="4070350"/>
            <a:ext cx="2026787" cy="52097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5"/>
            <a:endCxn id="22" idx="0"/>
          </p:cNvCxnSpPr>
          <p:nvPr/>
        </p:nvCxnSpPr>
        <p:spPr>
          <a:xfrm>
            <a:off x="7988157" y="2436992"/>
            <a:ext cx="1111530" cy="121869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0"/>
            <a:endCxn id="18" idx="5"/>
          </p:cNvCxnSpPr>
          <p:nvPr/>
        </p:nvCxnSpPr>
        <p:spPr>
          <a:xfrm flipH="1" flipV="1">
            <a:off x="4203759" y="2406869"/>
            <a:ext cx="1608441" cy="20652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1"/>
            <a:endCxn id="18" idx="6"/>
          </p:cNvCxnSpPr>
          <p:nvPr/>
        </p:nvCxnSpPr>
        <p:spPr>
          <a:xfrm flipH="1" flipV="1">
            <a:off x="4221857" y="2357477"/>
            <a:ext cx="3678919" cy="166348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3" descr="C:\Users\edithcohen\Documents\Dropbox\mytalks\MSR 201310\leg_chima_eagl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05" y="3023339"/>
            <a:ext cx="405519" cy="5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3150417" y="484695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65240" y="321413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7" idx="5"/>
            <a:endCxn id="48" idx="1"/>
          </p:cNvCxnSpPr>
          <p:nvPr/>
        </p:nvCxnSpPr>
        <p:spPr>
          <a:xfrm>
            <a:off x="2689360" y="2211663"/>
            <a:ext cx="893979" cy="102292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5"/>
            <a:endCxn id="24" idx="0"/>
          </p:cNvCxnSpPr>
          <p:nvPr/>
        </p:nvCxnSpPr>
        <p:spPr>
          <a:xfrm>
            <a:off x="3255898" y="4966201"/>
            <a:ext cx="1350781" cy="515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7"/>
            <a:endCxn id="48" idx="4"/>
          </p:cNvCxnSpPr>
          <p:nvPr/>
        </p:nvCxnSpPr>
        <p:spPr>
          <a:xfrm flipV="1">
            <a:off x="3255897" y="3353830"/>
            <a:ext cx="371132" cy="151358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8" idx="6"/>
          </p:cNvCxnSpPr>
          <p:nvPr/>
        </p:nvCxnSpPr>
        <p:spPr>
          <a:xfrm flipH="1">
            <a:off x="3688819" y="2912670"/>
            <a:ext cx="3731823" cy="3713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6" idx="6"/>
          </p:cNvCxnSpPr>
          <p:nvPr/>
        </p:nvCxnSpPr>
        <p:spPr>
          <a:xfrm flipV="1">
            <a:off x="3397574" y="4591321"/>
            <a:ext cx="2352837" cy="126039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4" idx="7"/>
            <a:endCxn id="27" idx="6"/>
          </p:cNvCxnSpPr>
          <p:nvPr/>
        </p:nvCxnSpPr>
        <p:spPr>
          <a:xfrm flipV="1">
            <a:off x="4650370" y="4541930"/>
            <a:ext cx="1223619" cy="96004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7" idx="5"/>
          </p:cNvCxnSpPr>
          <p:nvPr/>
        </p:nvCxnSpPr>
        <p:spPr>
          <a:xfrm flipH="1">
            <a:off x="3255898" y="4541930"/>
            <a:ext cx="2494513" cy="42427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7" idx="7"/>
            <a:endCxn id="26" idx="7"/>
          </p:cNvCxnSpPr>
          <p:nvPr/>
        </p:nvCxnSpPr>
        <p:spPr>
          <a:xfrm>
            <a:off x="3255897" y="4867418"/>
            <a:ext cx="123578" cy="93490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5" idx="7"/>
            <a:endCxn id="18" idx="3"/>
          </p:cNvCxnSpPr>
          <p:nvPr/>
        </p:nvCxnSpPr>
        <p:spPr>
          <a:xfrm flipV="1">
            <a:off x="2465848" y="2406868"/>
            <a:ext cx="1650529" cy="770448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0" idx="6"/>
            <a:endCxn id="21" idx="4"/>
          </p:cNvCxnSpPr>
          <p:nvPr/>
        </p:nvCxnSpPr>
        <p:spPr>
          <a:xfrm>
            <a:off x="8006255" y="2387600"/>
            <a:ext cx="787954" cy="69850"/>
          </a:xfrm>
          <a:prstGeom prst="line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8" idx="4"/>
            <a:endCxn id="48" idx="7"/>
          </p:cNvCxnSpPr>
          <p:nvPr/>
        </p:nvCxnSpPr>
        <p:spPr>
          <a:xfrm flipH="1">
            <a:off x="3670721" y="2427327"/>
            <a:ext cx="489347" cy="807262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3"/>
            <a:endCxn id="25" idx="6"/>
          </p:cNvCxnSpPr>
          <p:nvPr/>
        </p:nvCxnSpPr>
        <p:spPr>
          <a:xfrm flipH="1" flipV="1">
            <a:off x="2483946" y="3226707"/>
            <a:ext cx="1099393" cy="106664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7"/>
            <a:endCxn id="22" idx="3"/>
          </p:cNvCxnSpPr>
          <p:nvPr/>
        </p:nvCxnSpPr>
        <p:spPr>
          <a:xfrm flipV="1">
            <a:off x="7988158" y="3774929"/>
            <a:ext cx="1067839" cy="24603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1" idx="4"/>
          </p:cNvCxnSpPr>
          <p:nvPr/>
        </p:nvCxnSpPr>
        <p:spPr>
          <a:xfrm flipH="1" flipV="1">
            <a:off x="8794210" y="2457450"/>
            <a:ext cx="362033" cy="122805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Set of</a:t>
            </a:r>
          </a:p>
        </p:txBody>
      </p:sp>
      <p:pic>
        <p:nvPicPr>
          <p:cNvPr id="5" name="Picture 14" descr="C:\Users\edithcohen\Documents\Dropbox\mytalks\MSR 201310\lego_starwars_lu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7" y="5654591"/>
            <a:ext cx="608584" cy="8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dithcohen\Documents\Dropbox\mytalks\MSR 201310\lego_chima_crag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24" y="1499499"/>
            <a:ext cx="592923" cy="5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dithcohen\Documents\Dropbox\mytalks\MSR 201310\lego_chima_lav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2" y="1630992"/>
            <a:ext cx="460849" cy="5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edithcohen\Documents\Dropbox\mytalks\MSR 201310\lego_chima_razc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47" y="3353831"/>
            <a:ext cx="400492" cy="4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edithcohen\Documents\Dropbox\mytalks\MSR 201310\lego_ninja_Ka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07" y="1545542"/>
            <a:ext cx="750718" cy="7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edithcohen\Documents\Dropbox\mytalks\MSR 201310\lego_ninja_ny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97" y="1455435"/>
            <a:ext cx="920003" cy="8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edithcohen\Documents\Dropbox\mytalks\MSR 201310\lego_ninja_Lloy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77" y="3558264"/>
            <a:ext cx="542131" cy="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edithcohen\Documents\Dropbox\mytalks\MSR 201310\lego_ninja_sense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23" y="4129882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edithcohen\Documents\Dropbox\mytalks\MSR 201310\lego_starwars_yod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07" y="4438048"/>
            <a:ext cx="944562" cy="9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dithcohen\Documents\Dropbox\mytalks\MSR 201310\lego_starwars_r2d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22" y="5516100"/>
            <a:ext cx="696913" cy="8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edithcohen\Documents\Dropbox\mytalks\MSR 201310\lego_starwars_DV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51" y="4472080"/>
            <a:ext cx="74261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edithcohen\Documents\Dropbox\mytalks\MSR 201310\lego_snake_accidu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03" y="2195532"/>
            <a:ext cx="685005" cy="6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83879" y="209242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8278" y="228762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71933" y="2844306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2677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32420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37898" y="3655688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82677" y="400050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4889" y="548151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0367" y="315685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3995" y="578186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50410" y="447207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7" idx="6"/>
            <a:endCxn id="18" idx="2"/>
          </p:cNvCxnSpPr>
          <p:nvPr/>
        </p:nvCxnSpPr>
        <p:spPr>
          <a:xfrm>
            <a:off x="2707458" y="2162271"/>
            <a:ext cx="1390821" cy="19520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17" idx="4"/>
          </p:cNvCxnSpPr>
          <p:nvPr/>
        </p:nvCxnSpPr>
        <p:spPr>
          <a:xfrm flipV="1">
            <a:off x="2422156" y="2232121"/>
            <a:ext cx="223512" cy="92473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5"/>
            <a:endCxn id="24" idx="2"/>
          </p:cNvCxnSpPr>
          <p:nvPr/>
        </p:nvCxnSpPr>
        <p:spPr>
          <a:xfrm flipV="1">
            <a:off x="3379475" y="5551362"/>
            <a:ext cx="1165414" cy="349741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3"/>
            <a:endCxn id="23" idx="7"/>
          </p:cNvCxnSpPr>
          <p:nvPr/>
        </p:nvCxnSpPr>
        <p:spPr>
          <a:xfrm flipH="1">
            <a:off x="7988158" y="2436991"/>
            <a:ext cx="762361" cy="1583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3"/>
            <a:endCxn id="19" idx="7"/>
          </p:cNvCxnSpPr>
          <p:nvPr/>
        </p:nvCxnSpPr>
        <p:spPr>
          <a:xfrm flipH="1">
            <a:off x="7477413" y="2436991"/>
            <a:ext cx="423362" cy="42777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4"/>
            <a:endCxn id="23" idx="1"/>
          </p:cNvCxnSpPr>
          <p:nvPr/>
        </p:nvCxnSpPr>
        <p:spPr>
          <a:xfrm>
            <a:off x="7433723" y="2984007"/>
            <a:ext cx="467053" cy="1036953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4"/>
            <a:endCxn id="23" idx="0"/>
          </p:cNvCxnSpPr>
          <p:nvPr/>
        </p:nvCxnSpPr>
        <p:spPr>
          <a:xfrm>
            <a:off x="7944466" y="2457450"/>
            <a:ext cx="0" cy="154305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1"/>
            <a:endCxn id="19" idx="5"/>
          </p:cNvCxnSpPr>
          <p:nvPr/>
        </p:nvCxnSpPr>
        <p:spPr>
          <a:xfrm flipH="1" flipV="1">
            <a:off x="7477414" y="2963547"/>
            <a:ext cx="1578583" cy="71260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5"/>
            <a:endCxn id="23" idx="2"/>
          </p:cNvCxnSpPr>
          <p:nvPr/>
        </p:nvCxnSpPr>
        <p:spPr>
          <a:xfrm flipV="1">
            <a:off x="5855891" y="4070350"/>
            <a:ext cx="2026787" cy="52097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5"/>
            <a:endCxn id="22" idx="0"/>
          </p:cNvCxnSpPr>
          <p:nvPr/>
        </p:nvCxnSpPr>
        <p:spPr>
          <a:xfrm>
            <a:off x="7988157" y="2436992"/>
            <a:ext cx="1111530" cy="121869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0"/>
            <a:endCxn id="18" idx="5"/>
          </p:cNvCxnSpPr>
          <p:nvPr/>
        </p:nvCxnSpPr>
        <p:spPr>
          <a:xfrm flipH="1" flipV="1">
            <a:off x="4203759" y="2406869"/>
            <a:ext cx="1608441" cy="20652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1"/>
            <a:endCxn id="18" idx="6"/>
          </p:cNvCxnSpPr>
          <p:nvPr/>
        </p:nvCxnSpPr>
        <p:spPr>
          <a:xfrm flipH="1" flipV="1">
            <a:off x="4221857" y="2357477"/>
            <a:ext cx="3678919" cy="166348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3" descr="C:\Users\edithcohen\Documents\Dropbox\mytalks\MSR 201310\leg_chima_eagl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05" y="3023339"/>
            <a:ext cx="405519" cy="5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3150417" y="484695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65240" y="321413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7" idx="5"/>
            <a:endCxn id="48" idx="1"/>
          </p:cNvCxnSpPr>
          <p:nvPr/>
        </p:nvCxnSpPr>
        <p:spPr>
          <a:xfrm>
            <a:off x="2689360" y="2211663"/>
            <a:ext cx="893979" cy="102292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5"/>
            <a:endCxn id="24" idx="0"/>
          </p:cNvCxnSpPr>
          <p:nvPr/>
        </p:nvCxnSpPr>
        <p:spPr>
          <a:xfrm>
            <a:off x="3255898" y="4966201"/>
            <a:ext cx="1350781" cy="515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7"/>
            <a:endCxn id="48" idx="4"/>
          </p:cNvCxnSpPr>
          <p:nvPr/>
        </p:nvCxnSpPr>
        <p:spPr>
          <a:xfrm flipV="1">
            <a:off x="3255897" y="3353830"/>
            <a:ext cx="371132" cy="151358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8" idx="6"/>
          </p:cNvCxnSpPr>
          <p:nvPr/>
        </p:nvCxnSpPr>
        <p:spPr>
          <a:xfrm flipH="1">
            <a:off x="3688819" y="2912670"/>
            <a:ext cx="3731823" cy="3713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6" idx="6"/>
          </p:cNvCxnSpPr>
          <p:nvPr/>
        </p:nvCxnSpPr>
        <p:spPr>
          <a:xfrm flipV="1">
            <a:off x="3397574" y="4591321"/>
            <a:ext cx="2352837" cy="126039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4" idx="7"/>
            <a:endCxn id="27" idx="6"/>
          </p:cNvCxnSpPr>
          <p:nvPr/>
        </p:nvCxnSpPr>
        <p:spPr>
          <a:xfrm flipV="1">
            <a:off x="4650370" y="4541930"/>
            <a:ext cx="1223619" cy="96004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7" idx="5"/>
          </p:cNvCxnSpPr>
          <p:nvPr/>
        </p:nvCxnSpPr>
        <p:spPr>
          <a:xfrm flipH="1">
            <a:off x="3255898" y="4541930"/>
            <a:ext cx="2494513" cy="42427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7" idx="7"/>
            <a:endCxn id="26" idx="7"/>
          </p:cNvCxnSpPr>
          <p:nvPr/>
        </p:nvCxnSpPr>
        <p:spPr>
          <a:xfrm>
            <a:off x="3255897" y="4867418"/>
            <a:ext cx="123578" cy="93490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5" idx="7"/>
            <a:endCxn id="18" idx="3"/>
          </p:cNvCxnSpPr>
          <p:nvPr/>
        </p:nvCxnSpPr>
        <p:spPr>
          <a:xfrm flipV="1">
            <a:off x="2465848" y="2406868"/>
            <a:ext cx="1650529" cy="770448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0" idx="6"/>
            <a:endCxn id="21" idx="4"/>
          </p:cNvCxnSpPr>
          <p:nvPr/>
        </p:nvCxnSpPr>
        <p:spPr>
          <a:xfrm>
            <a:off x="8006255" y="2387600"/>
            <a:ext cx="787954" cy="69850"/>
          </a:xfrm>
          <a:prstGeom prst="line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8" idx="4"/>
            <a:endCxn id="48" idx="7"/>
          </p:cNvCxnSpPr>
          <p:nvPr/>
        </p:nvCxnSpPr>
        <p:spPr>
          <a:xfrm flipH="1">
            <a:off x="3670721" y="2427327"/>
            <a:ext cx="489347" cy="807262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3"/>
            <a:endCxn id="25" idx="6"/>
          </p:cNvCxnSpPr>
          <p:nvPr/>
        </p:nvCxnSpPr>
        <p:spPr>
          <a:xfrm flipH="1" flipV="1">
            <a:off x="2483946" y="3226707"/>
            <a:ext cx="1099393" cy="106664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7"/>
            <a:endCxn id="22" idx="3"/>
          </p:cNvCxnSpPr>
          <p:nvPr/>
        </p:nvCxnSpPr>
        <p:spPr>
          <a:xfrm flipV="1">
            <a:off x="7988158" y="3774929"/>
            <a:ext cx="1067839" cy="24603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1" idx="4"/>
          </p:cNvCxnSpPr>
          <p:nvPr/>
        </p:nvCxnSpPr>
        <p:spPr>
          <a:xfrm flipH="1" flipV="1">
            <a:off x="8794210" y="2457450"/>
            <a:ext cx="362033" cy="122805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:\Users\edithcohen\Documents\Dropbox\mytalks\MSR 201310\lego_chima_lav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33" y="609600"/>
            <a:ext cx="460849" cy="5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345224" y="3177316"/>
            <a:ext cx="1435723" cy="11237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7" idx="3"/>
          </p:cNvCxnSpPr>
          <p:nvPr/>
        </p:nvCxnSpPr>
        <p:spPr>
          <a:xfrm flipV="1">
            <a:off x="2360367" y="2211663"/>
            <a:ext cx="241610" cy="101731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6"/>
          </p:cNvCxnSpPr>
          <p:nvPr/>
        </p:nvCxnSpPr>
        <p:spPr>
          <a:xfrm flipH="1">
            <a:off x="3688818" y="2381108"/>
            <a:ext cx="510844" cy="90287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97911" y="1517056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832885" y="317897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34915" y="296033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42464" y="134089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664662" y="5769119"/>
            <a:ext cx="3423117" cy="523220"/>
            <a:chOff x="6670807" y="5718542"/>
            <a:chExt cx="342311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670807" y="5718542"/>
                  <a:ext cx="34231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Size 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Reach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=4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807" y="5718542"/>
                  <a:ext cx="3423117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5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3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0366" y="5745959"/>
              <a:ext cx="335249" cy="42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6630581" y="5131951"/>
            <a:ext cx="4701287" cy="627812"/>
            <a:chOff x="6722067" y="5263529"/>
            <a:chExt cx="4701287" cy="637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722067" y="5278517"/>
                  <a:ext cx="47012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Reach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charset="0"/>
                            </a:rPr>
                            <m:t>        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={                      } 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067" y="5278517"/>
                  <a:ext cx="4701287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24" t="-10588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255" y="5318322"/>
              <a:ext cx="335249" cy="42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9254514" y="5263529"/>
              <a:ext cx="1669804" cy="637169"/>
              <a:chOff x="9254514" y="5263529"/>
              <a:chExt cx="1669804" cy="637169"/>
            </a:xfrm>
          </p:grpSpPr>
          <p:pic>
            <p:nvPicPr>
              <p:cNvPr id="72" name="Picture 3" descr="C:\Users\edithcohen\Documents\Dropbox\mytalks\MSR 201310\lego_chima_laval.jp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4514" y="5395330"/>
                <a:ext cx="335249" cy="422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edithcohen\Documents\Dropbox\mytalks\MSR 201310\lego_chima_cragg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3666" y="5307775"/>
                <a:ext cx="592923" cy="592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C:\Users\edithcohen\Documents\Dropbox\mytalks\MSR 201310\lego_chima_razcal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3494" y="5317851"/>
                <a:ext cx="400492" cy="489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13" descr="C:\Users\edithcohen\Documents\Dropbox\mytalks\MSR 201310\leg_chima_eagle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18799" y="5263529"/>
                <a:ext cx="405519" cy="593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17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7" grpId="0" animBg="1"/>
      <p:bldP spid="69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Set of</a:t>
            </a:r>
          </a:p>
        </p:txBody>
      </p:sp>
      <p:pic>
        <p:nvPicPr>
          <p:cNvPr id="5" name="Picture 14" descr="C:\Users\edithcohen\Documents\Dropbox\mytalks\MSR 201310\lego_starwars_lu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7" y="5654591"/>
            <a:ext cx="608584" cy="8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dithcohen\Documents\Dropbox\mytalks\MSR 201310\lego_chima_crag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24" y="1499499"/>
            <a:ext cx="592923" cy="5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dithcohen\Documents\Dropbox\mytalks\MSR 201310\lego_chima_lav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2" y="1630992"/>
            <a:ext cx="460849" cy="5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edithcohen\Documents\Dropbox\mytalks\MSR 201310\lego_chima_razc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47" y="3353831"/>
            <a:ext cx="400492" cy="4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edithcohen\Documents\Dropbox\mytalks\MSR 201310\lego_ninja_Ka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07" y="1545542"/>
            <a:ext cx="750718" cy="7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edithcohen\Documents\Dropbox\mytalks\MSR 201310\lego_ninja_ny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97" y="1455435"/>
            <a:ext cx="920003" cy="8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edithcohen\Documents\Dropbox\mytalks\MSR 201310\lego_ninja_Lloy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77" y="3558264"/>
            <a:ext cx="542131" cy="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edithcohen\Documents\Dropbox\mytalks\MSR 201310\lego_ninja_sense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23" y="4129882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edithcohen\Documents\Dropbox\mytalks\MSR 201310\lego_starwars_yod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07" y="4438048"/>
            <a:ext cx="944562" cy="9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dithcohen\Documents\Dropbox\mytalks\MSR 201310\lego_starwars_r2d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22" y="5516100"/>
            <a:ext cx="696913" cy="8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edithcohen\Documents\Dropbox\mytalks\MSR 201310\lego_starwars_DV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51" y="4472080"/>
            <a:ext cx="742617" cy="7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edithcohen\Documents\Dropbox\mytalks\MSR 201310\lego_snake_accidu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03" y="2195532"/>
            <a:ext cx="685005" cy="6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83879" y="209242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8278" y="228762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71933" y="2844306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2677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32420" y="231775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37898" y="3655688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82677" y="400050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4889" y="548151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0367" y="3156857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3995" y="5781861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50410" y="447207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7" idx="6"/>
            <a:endCxn id="18" idx="2"/>
          </p:cNvCxnSpPr>
          <p:nvPr/>
        </p:nvCxnSpPr>
        <p:spPr>
          <a:xfrm>
            <a:off x="2707458" y="2162271"/>
            <a:ext cx="1390821" cy="19520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17" idx="4"/>
          </p:cNvCxnSpPr>
          <p:nvPr/>
        </p:nvCxnSpPr>
        <p:spPr>
          <a:xfrm flipV="1">
            <a:off x="2422156" y="2232121"/>
            <a:ext cx="223512" cy="92473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5"/>
            <a:endCxn id="24" idx="2"/>
          </p:cNvCxnSpPr>
          <p:nvPr/>
        </p:nvCxnSpPr>
        <p:spPr>
          <a:xfrm flipV="1">
            <a:off x="3379475" y="5551362"/>
            <a:ext cx="1165414" cy="349741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3"/>
            <a:endCxn id="23" idx="7"/>
          </p:cNvCxnSpPr>
          <p:nvPr/>
        </p:nvCxnSpPr>
        <p:spPr>
          <a:xfrm flipH="1">
            <a:off x="7988158" y="2436991"/>
            <a:ext cx="762361" cy="1583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3"/>
            <a:endCxn id="19" idx="7"/>
          </p:cNvCxnSpPr>
          <p:nvPr/>
        </p:nvCxnSpPr>
        <p:spPr>
          <a:xfrm flipH="1">
            <a:off x="7477413" y="2436991"/>
            <a:ext cx="423362" cy="42777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4"/>
            <a:endCxn id="23" idx="1"/>
          </p:cNvCxnSpPr>
          <p:nvPr/>
        </p:nvCxnSpPr>
        <p:spPr>
          <a:xfrm>
            <a:off x="7433723" y="2984007"/>
            <a:ext cx="467053" cy="1036953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4"/>
            <a:endCxn id="23" idx="0"/>
          </p:cNvCxnSpPr>
          <p:nvPr/>
        </p:nvCxnSpPr>
        <p:spPr>
          <a:xfrm>
            <a:off x="7944466" y="2457450"/>
            <a:ext cx="0" cy="154305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1"/>
            <a:endCxn id="19" idx="5"/>
          </p:cNvCxnSpPr>
          <p:nvPr/>
        </p:nvCxnSpPr>
        <p:spPr>
          <a:xfrm flipH="1" flipV="1">
            <a:off x="7477414" y="2963547"/>
            <a:ext cx="1578583" cy="71260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5"/>
            <a:endCxn id="23" idx="2"/>
          </p:cNvCxnSpPr>
          <p:nvPr/>
        </p:nvCxnSpPr>
        <p:spPr>
          <a:xfrm flipV="1">
            <a:off x="5855891" y="4070350"/>
            <a:ext cx="2026787" cy="52097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5"/>
            <a:endCxn id="22" idx="0"/>
          </p:cNvCxnSpPr>
          <p:nvPr/>
        </p:nvCxnSpPr>
        <p:spPr>
          <a:xfrm>
            <a:off x="7988157" y="2436992"/>
            <a:ext cx="1111530" cy="121869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0"/>
            <a:endCxn id="18" idx="5"/>
          </p:cNvCxnSpPr>
          <p:nvPr/>
        </p:nvCxnSpPr>
        <p:spPr>
          <a:xfrm flipH="1" flipV="1">
            <a:off x="4203759" y="2406869"/>
            <a:ext cx="1608441" cy="20652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1"/>
            <a:endCxn id="18" idx="6"/>
          </p:cNvCxnSpPr>
          <p:nvPr/>
        </p:nvCxnSpPr>
        <p:spPr>
          <a:xfrm flipH="1" flipV="1">
            <a:off x="4221857" y="2357477"/>
            <a:ext cx="3678919" cy="166348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3" descr="C:\Users\edithcohen\Documents\Dropbox\mytalks\MSR 201310\leg_chima_eagl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05" y="3023339"/>
            <a:ext cx="405519" cy="5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/>
          <p:cNvSpPr/>
          <p:nvPr/>
        </p:nvSpPr>
        <p:spPr>
          <a:xfrm>
            <a:off x="3150417" y="4846959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65240" y="3214130"/>
            <a:ext cx="123578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7" idx="5"/>
            <a:endCxn id="48" idx="1"/>
          </p:cNvCxnSpPr>
          <p:nvPr/>
        </p:nvCxnSpPr>
        <p:spPr>
          <a:xfrm>
            <a:off x="2689360" y="2211663"/>
            <a:ext cx="893979" cy="1022927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5"/>
            <a:endCxn id="24" idx="0"/>
          </p:cNvCxnSpPr>
          <p:nvPr/>
        </p:nvCxnSpPr>
        <p:spPr>
          <a:xfrm>
            <a:off x="3255898" y="4966201"/>
            <a:ext cx="1350781" cy="515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7"/>
            <a:endCxn id="48" idx="4"/>
          </p:cNvCxnSpPr>
          <p:nvPr/>
        </p:nvCxnSpPr>
        <p:spPr>
          <a:xfrm flipV="1">
            <a:off x="3255897" y="3353830"/>
            <a:ext cx="371132" cy="151358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8" idx="6"/>
          </p:cNvCxnSpPr>
          <p:nvPr/>
        </p:nvCxnSpPr>
        <p:spPr>
          <a:xfrm flipH="1">
            <a:off x="3688819" y="2912670"/>
            <a:ext cx="3731823" cy="3713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6" idx="6"/>
          </p:cNvCxnSpPr>
          <p:nvPr/>
        </p:nvCxnSpPr>
        <p:spPr>
          <a:xfrm flipV="1">
            <a:off x="3397574" y="4591321"/>
            <a:ext cx="2352837" cy="126039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4" idx="7"/>
            <a:endCxn id="27" idx="6"/>
          </p:cNvCxnSpPr>
          <p:nvPr/>
        </p:nvCxnSpPr>
        <p:spPr>
          <a:xfrm flipV="1">
            <a:off x="4650370" y="4541930"/>
            <a:ext cx="1223619" cy="96004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7" idx="5"/>
          </p:cNvCxnSpPr>
          <p:nvPr/>
        </p:nvCxnSpPr>
        <p:spPr>
          <a:xfrm flipH="1">
            <a:off x="3255898" y="4541930"/>
            <a:ext cx="2494513" cy="42427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7" idx="7"/>
            <a:endCxn id="26" idx="7"/>
          </p:cNvCxnSpPr>
          <p:nvPr/>
        </p:nvCxnSpPr>
        <p:spPr>
          <a:xfrm>
            <a:off x="3255897" y="4867418"/>
            <a:ext cx="123578" cy="934902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5" idx="7"/>
            <a:endCxn id="18" idx="3"/>
          </p:cNvCxnSpPr>
          <p:nvPr/>
        </p:nvCxnSpPr>
        <p:spPr>
          <a:xfrm flipV="1">
            <a:off x="2465848" y="2406868"/>
            <a:ext cx="1650529" cy="770448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0" idx="6"/>
            <a:endCxn id="21" idx="4"/>
          </p:cNvCxnSpPr>
          <p:nvPr/>
        </p:nvCxnSpPr>
        <p:spPr>
          <a:xfrm>
            <a:off x="8006255" y="2387600"/>
            <a:ext cx="787954" cy="69850"/>
          </a:xfrm>
          <a:prstGeom prst="line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8" idx="4"/>
            <a:endCxn id="48" idx="7"/>
          </p:cNvCxnSpPr>
          <p:nvPr/>
        </p:nvCxnSpPr>
        <p:spPr>
          <a:xfrm flipH="1">
            <a:off x="3670721" y="2427327"/>
            <a:ext cx="489347" cy="807262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3"/>
            <a:endCxn id="25" idx="6"/>
          </p:cNvCxnSpPr>
          <p:nvPr/>
        </p:nvCxnSpPr>
        <p:spPr>
          <a:xfrm flipH="1" flipV="1">
            <a:off x="2483946" y="3226707"/>
            <a:ext cx="1099393" cy="106664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7"/>
            <a:endCxn id="22" idx="3"/>
          </p:cNvCxnSpPr>
          <p:nvPr/>
        </p:nvCxnSpPr>
        <p:spPr>
          <a:xfrm flipV="1">
            <a:off x="7988158" y="3774929"/>
            <a:ext cx="1067839" cy="24603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1" idx="4"/>
          </p:cNvCxnSpPr>
          <p:nvPr/>
        </p:nvCxnSpPr>
        <p:spPr>
          <a:xfrm flipH="1" flipV="1">
            <a:off x="8794210" y="2457450"/>
            <a:ext cx="362033" cy="1228054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345224" y="3177316"/>
            <a:ext cx="1435723" cy="11237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7" idx="3"/>
          </p:cNvCxnSpPr>
          <p:nvPr/>
        </p:nvCxnSpPr>
        <p:spPr>
          <a:xfrm flipV="1">
            <a:off x="2360367" y="2211663"/>
            <a:ext cx="241610" cy="101731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6"/>
          </p:cNvCxnSpPr>
          <p:nvPr/>
        </p:nvCxnSpPr>
        <p:spPr>
          <a:xfrm flipH="1">
            <a:off x="3688818" y="2381108"/>
            <a:ext cx="510844" cy="90287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97911" y="1517056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883661" y="309683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814767" y="287934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247147" y="1373042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9" descr="C:\Users\edithcohen\Documents\Dropbox\mytalks\MSR 201310\lego_starwars_yod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39" y="355289"/>
            <a:ext cx="944562" cy="9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/>
          <p:cNvCxnSpPr>
            <a:stCxn id="47" idx="6"/>
          </p:cNvCxnSpPr>
          <p:nvPr/>
        </p:nvCxnSpPr>
        <p:spPr>
          <a:xfrm flipV="1">
            <a:off x="3273995" y="4591321"/>
            <a:ext cx="2538204" cy="32548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8" idx="5"/>
          </p:cNvCxnSpPr>
          <p:nvPr/>
        </p:nvCxnSpPr>
        <p:spPr>
          <a:xfrm flipH="1" flipV="1">
            <a:off x="4203759" y="2406869"/>
            <a:ext cx="1608441" cy="215817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6"/>
          </p:cNvCxnSpPr>
          <p:nvPr/>
        </p:nvCxnSpPr>
        <p:spPr>
          <a:xfrm flipH="1" flipV="1">
            <a:off x="3212207" y="4826213"/>
            <a:ext cx="185367" cy="102549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24" idx="0"/>
          </p:cNvCxnSpPr>
          <p:nvPr/>
        </p:nvCxnSpPr>
        <p:spPr>
          <a:xfrm>
            <a:off x="3244504" y="4849255"/>
            <a:ext cx="1362174" cy="63225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23" idx="2"/>
          </p:cNvCxnSpPr>
          <p:nvPr/>
        </p:nvCxnSpPr>
        <p:spPr>
          <a:xfrm flipV="1">
            <a:off x="5852011" y="4070351"/>
            <a:ext cx="2030666" cy="46671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2" idx="1"/>
          </p:cNvCxnSpPr>
          <p:nvPr/>
        </p:nvCxnSpPr>
        <p:spPr>
          <a:xfrm flipV="1">
            <a:off x="7943280" y="3676147"/>
            <a:ext cx="1112717" cy="40369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8855999" y="2406869"/>
            <a:ext cx="219289" cy="127038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9" idx="4"/>
          </p:cNvCxnSpPr>
          <p:nvPr/>
        </p:nvCxnSpPr>
        <p:spPr>
          <a:xfrm flipH="1" flipV="1">
            <a:off x="7433722" y="2984006"/>
            <a:ext cx="503286" cy="105664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20" idx="6"/>
          </p:cNvCxnSpPr>
          <p:nvPr/>
        </p:nvCxnSpPr>
        <p:spPr>
          <a:xfrm flipV="1">
            <a:off x="7900775" y="2387600"/>
            <a:ext cx="105480" cy="163336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573331" y="5726232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098279" y="537940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25649" y="4578501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47146" y="4375681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34133" y="210475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84523" y="4072974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65643" y="3335581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467265" y="151164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48717" y="148908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200678" y="4885150"/>
            <a:ext cx="1857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Size 13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7" grpId="0" animBg="1"/>
      <p:bldP spid="69" grpId="0" animBg="1"/>
      <p:bldP spid="70" grpId="0" animBg="1"/>
      <p:bldP spid="82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sketch reachability sets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698751"/>
                <a:ext cx="12039600" cy="3657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MinHash sketches of reachability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tx2"/>
                    </a:solidFill>
                  </a:rPr>
                  <a:t> 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𝑣</m:t>
                    </m:r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∈</m:t>
                    </m:r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800" dirty="0"/>
                  <a:t> allow us to estimate: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2"/>
                    </a:solidFill>
                  </a:rPr>
                  <a:t>Cardinality (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reach centrality</a:t>
                </a:r>
                <a:r>
                  <a:rPr lang="en-US" sz="28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Reach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2"/>
                    </a:solidFill>
                  </a:rPr>
                  <a:t>Get a random sample of reachable nodes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Reach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(sample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2"/>
                    </a:solidFill>
                  </a:rPr>
                  <a:t>Relations between reachability sets - e.g., </a:t>
                </a:r>
                <a:r>
                  <a:rPr lang="en-US" sz="2800" dirty="0" err="1">
                    <a:solidFill>
                      <a:schemeClr val="tx2"/>
                    </a:solidFill>
                  </a:rPr>
                  <a:t>Jaccard</a:t>
                </a:r>
                <a:r>
                  <a:rPr lang="en-US" sz="2800" dirty="0">
                    <a:solidFill>
                      <a:schemeClr val="tx2"/>
                    </a:solidFill>
                  </a:rPr>
                  <a:t> similarity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Reach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Reach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8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Reach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sz="28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Reach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800" i="1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2"/>
                    </a:solidFill>
                  </a:rPr>
                  <a:t>Joint reach (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reach influence</a:t>
                </a:r>
                <a:r>
                  <a:rPr lang="en-US" sz="2800" dirty="0">
                    <a:solidFill>
                      <a:schemeClr val="tx2"/>
                    </a:solidFill>
                  </a:rPr>
                  <a:t>) of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seed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charset="0"/>
                      </a:rPr>
                      <m:t>Inf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=|</m:t>
                    </m:r>
                    <m:nary>
                      <m:naryPr>
                        <m:chr m:val="⋃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𝑈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Reach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2800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for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𝑣</m:t>
                    </m:r>
                    <m:r>
                      <a:rPr lang="en-US" sz="2800" b="0" i="1" smtClean="0">
                        <a:latin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</a:rPr>
                      <m:t>𝑈</m:t>
                    </m:r>
                  </m:oMath>
                </a14:m>
                <a:endParaRPr lang="en-US" sz="28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698751"/>
                <a:ext cx="12039600" cy="3657600"/>
              </a:xfrm>
              <a:blipFill rotWithShape="0">
                <a:blip r:embed="rId2"/>
                <a:stretch>
                  <a:fillRect l="-1063" t="-1667" b="-6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93374"/>
                <a:ext cx="11125200" cy="11430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Exact </a:t>
                </a:r>
                <a:r>
                  <a:rPr lang="en-US" b="1" dirty="0">
                    <a:solidFill>
                      <a:schemeClr val="tx2"/>
                    </a:solidFill>
                  </a:rPr>
                  <a:t>computation</a:t>
                </a:r>
                <a:r>
                  <a:rPr lang="en-US" dirty="0"/>
                  <a:t> is </a:t>
                </a:r>
                <a:r>
                  <a:rPr lang="en-US" i="1" dirty="0"/>
                  <a:t>costl</a:t>
                </a:r>
                <a:r>
                  <a:rPr lang="en-US" dirty="0"/>
                  <a:t>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𝑚𝑛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edges, </a:t>
                </a:r>
                <a:r>
                  <a:rPr lang="en-US" b="1" dirty="0">
                    <a:solidFill>
                      <a:schemeClr val="tx2"/>
                    </a:solidFill>
                  </a:rPr>
                  <a:t>representation size </a:t>
                </a:r>
                <a:r>
                  <a:rPr lang="en-US" dirty="0"/>
                  <a:t>is massive: does not  scale to large networks!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374"/>
                <a:ext cx="111252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1312" t="-5236" r="-55" b="-9948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820400" cy="72324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(lecture2): </a:t>
            </a:r>
            <a:r>
              <a:rPr lang="en-US" dirty="0" err="1"/>
              <a:t>MinHash</a:t>
            </a:r>
            <a:r>
              <a:rPr lang="en-US" dirty="0"/>
              <a:t> Sketch Variety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/>
              <p:cNvSpPr txBox="1">
                <a:spLocks/>
              </p:cNvSpPr>
              <p:nvPr/>
            </p:nvSpPr>
            <p:spPr>
              <a:xfrm>
                <a:off x="914400" y="1676400"/>
                <a:ext cx="8762999" cy="952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2"/>
                    </a:solidFill>
                  </a:rPr>
                  <a:t>k-</a:t>
                </a:r>
                <a:r>
                  <a:rPr lang="en-US" b="1" u="sng" dirty="0" err="1">
                    <a:solidFill>
                      <a:schemeClr val="tx2"/>
                    </a:solidFill>
                  </a:rPr>
                  <a:t>mins</a:t>
                </a:r>
                <a:r>
                  <a:rPr lang="en-US" b="1" u="sng" dirty="0">
                    <a:solidFill>
                      <a:schemeClr val="tx2"/>
                    </a:solidFill>
                  </a:rPr>
                  <a:t> sketch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“independent” hash functions</a:t>
                </a:r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Track the respective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each function.</a:t>
                </a:r>
              </a:p>
            </p:txBody>
          </p:sp>
        </mc:Choice>
        <mc:Fallback xmlns="">
          <p:sp>
            <p:nvSpPr>
              <p:cNvPr id="7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6400"/>
                <a:ext cx="8762999" cy="952500"/>
              </a:xfrm>
              <a:prstGeom prst="rect">
                <a:avLst/>
              </a:prstGeom>
              <a:blipFill rotWithShape="0">
                <a:blip r:embed="rId2"/>
                <a:stretch>
                  <a:fillRect l="-1113" t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914400" y="2739214"/>
                <a:ext cx="6984375" cy="838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2"/>
                    </a:solidFill>
                  </a:rPr>
                  <a:t>Bottom-k sketch</a:t>
                </a:r>
                <a:r>
                  <a:rPr lang="en-US" b="1" dirty="0">
                    <a:solidFill>
                      <a:schemeClr val="tx2"/>
                    </a:solidFill>
                  </a:rPr>
                  <a:t>:  </a:t>
                </a:r>
                <a:r>
                  <a:rPr lang="en-US" dirty="0">
                    <a:solidFill>
                      <a:srgbClr val="7030A0"/>
                    </a:solidFill>
                  </a:rPr>
                  <a:t>One hash function</a:t>
                </a:r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Track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 smallest values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39214"/>
                <a:ext cx="6984375" cy="838200"/>
              </a:xfrm>
              <a:prstGeom prst="rect">
                <a:avLst/>
              </a:prstGeom>
              <a:blipFill rotWithShape="0">
                <a:blip r:embed="rId3"/>
                <a:stretch>
                  <a:fillRect l="-1658" t="-14493" b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914400" y="3774507"/>
                <a:ext cx="10032375" cy="1473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2"/>
                    </a:solidFill>
                  </a:rPr>
                  <a:t>k-partition sketch</a:t>
                </a:r>
                <a:r>
                  <a:rPr lang="en-US" b="1" dirty="0">
                    <a:solidFill>
                      <a:schemeClr val="tx2"/>
                    </a:solidFill>
                  </a:rPr>
                  <a:t>:  </a:t>
                </a:r>
                <a:r>
                  <a:rPr lang="en-US" dirty="0"/>
                  <a:t>Use a </a:t>
                </a:r>
                <a:r>
                  <a:rPr lang="en-US" dirty="0">
                    <a:solidFill>
                      <a:srgbClr val="7030A0"/>
                    </a:solidFill>
                  </a:rPr>
                  <a:t>single hash function</a:t>
                </a:r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Use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bits of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>
                        <a:solidFill>
                          <a:schemeClr val="tx2"/>
                        </a:solidFill>
                        <a:latin typeface="Cambria Math"/>
                      </a:rPr>
                      <m:t>′(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to map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uniformly  to one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parts</a:t>
                </a:r>
                <a:r>
                  <a:rPr lang="en-US" dirty="0">
                    <a:solidFill>
                      <a:schemeClr val="tx2"/>
                    </a:solidFill>
                  </a:rPr>
                  <a:t>.  </a:t>
                </a:r>
                <a:r>
                  <a:rPr lang="en-US" dirty="0"/>
                  <a:t>Call the remaining bits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=1,…,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Track the minimum hash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of the elements in part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74507"/>
                <a:ext cx="10032375" cy="1473350"/>
              </a:xfrm>
              <a:prstGeom prst="rect">
                <a:avLst/>
              </a:prstGeom>
              <a:blipFill rotWithShape="0">
                <a:blip r:embed="rId4"/>
                <a:stretch>
                  <a:fillRect l="-972" t="-12810" b="-429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2768597" y="1154068"/>
                <a:ext cx="6629400" cy="5088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Sketch maintains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hash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97" y="1154068"/>
                <a:ext cx="6629400" cy="508816"/>
              </a:xfrm>
              <a:prstGeom prst="rect">
                <a:avLst/>
              </a:prstGeom>
              <a:blipFill rotWithShape="0">
                <a:blip r:embed="rId5"/>
                <a:stretch>
                  <a:fillRect l="-1746" t="-17857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1752600" y="5321055"/>
                <a:ext cx="5105400" cy="470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All sketch types are the same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sz="2400" i="1" dirty="0">
                        <a:solidFill>
                          <a:schemeClr val="tx2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321055"/>
                <a:ext cx="5105400" cy="470145"/>
              </a:xfrm>
              <a:prstGeom prst="rect">
                <a:avLst/>
              </a:prstGeom>
              <a:blipFill rotWithShape="0">
                <a:blip r:embed="rId6"/>
                <a:stretch>
                  <a:fillRect l="-1912" t="-10390" r="-27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1253457" y="5450079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2EB2-EEA5-4F0F-8417-A3BB824EE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99495"/>
            <a:ext cx="11201400" cy="1143000"/>
          </a:xfrm>
        </p:spPr>
        <p:txBody>
          <a:bodyPr>
            <a:normAutofit/>
          </a:bodyPr>
          <a:lstStyle/>
          <a:p>
            <a:r>
              <a:rPr lang="en-US" dirty="0" err="1"/>
              <a:t>MinHash</a:t>
            </a:r>
            <a:r>
              <a:rPr lang="en-US" dirty="0"/>
              <a:t> sketches of Reachability sets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77883" y="6100316"/>
                <a:ext cx="5096619" cy="6440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hash values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𝐡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3882" y="6100315"/>
                <a:ext cx="5096619" cy="644051"/>
              </a:xfrm>
              <a:blipFill rotWithShape="1">
                <a:blip r:embed="rId2"/>
                <a:stretch>
                  <a:fillRect l="-3110"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4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16" idx="6"/>
              <a:endCxn id="17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0"/>
              <a:endCxn id="16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3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3"/>
              <a:endCxn id="22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3"/>
              <a:endCxn id="18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4"/>
              <a:endCxn id="22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9" idx="4"/>
              <a:endCxn id="22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1" idx="1"/>
              <a:endCxn id="18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5"/>
              <a:endCxn id="22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9" idx="5"/>
              <a:endCxn id="21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0"/>
              <a:endCxn id="17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1"/>
              <a:endCxn id="17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16" idx="5"/>
              <a:endCxn id="41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5"/>
              <a:endCxn id="23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7"/>
              <a:endCxn id="41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1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5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" idx="7"/>
              <a:endCxn id="26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40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7"/>
              <a:endCxn id="25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4" idx="7"/>
              <a:endCxn id="17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9" idx="6"/>
              <a:endCxn id="20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7" idx="4"/>
              <a:endCxn id="41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24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2" idx="7"/>
              <a:endCxn id="21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0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71" name="TextBox 70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748043" y="740229"/>
                <a:ext cx="102108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err="1"/>
                  <a:t>MinHash</a:t>
                </a:r>
                <a:r>
                  <a:rPr lang="en-US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" y="740229"/>
                <a:ext cx="102108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612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632494" y="2590800"/>
                <a:ext cx="6830088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/>
                  <a:t>For each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40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4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94" y="2590800"/>
                <a:ext cx="6830088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3214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7044" y="3886200"/>
                <a:ext cx="8432799" cy="1828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May also want to include node ID in sketch: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r>
                      <a:rPr lang="en-US" sz="2800" b="1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(</m:t>
                    </m:r>
                    <m:limLow>
                      <m:limLow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32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  <m:r>
                      <m:rPr>
                        <m:nor/>
                      </m:rPr>
                      <a:rPr lang="en-US" sz="3200" b="1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a:rPr lang="en-US" sz="3200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3200" b="1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,   </m:t>
                    </m:r>
                    <m:limLow>
                      <m:limLow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𝐚𝐫𝐠𝐦𝐢𝐧</m:t>
                        </m:r>
                      </m:e>
                      <m:li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sz="3600" b="1" i="0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44" y="3886200"/>
                <a:ext cx="8432799" cy="1828962"/>
              </a:xfrm>
              <a:prstGeom prst="rect">
                <a:avLst/>
              </a:prstGeom>
              <a:blipFill rotWithShape="0">
                <a:blip r:embed="rId4"/>
                <a:stretch>
                  <a:fillRect l="-2242" t="-53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83791" y="202190"/>
                <a:ext cx="107442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err="1"/>
                  <a:t>MinHash</a:t>
                </a:r>
                <a:r>
                  <a:rPr lang="en-US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1" y="202190"/>
                <a:ext cx="107442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855999" y="5304993"/>
                <a:ext cx="3450379" cy="825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999" y="5304993"/>
                <a:ext cx="3450379" cy="8257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52400" y="609600"/>
                <a:ext cx="11811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 err="1"/>
                  <a:t>MinHash</a:t>
                </a:r>
                <a:r>
                  <a:rPr lang="en-US" sz="4000" dirty="0"/>
                  <a:t> sketches of all Reachability Sets: bottom-2 </a:t>
                </a:r>
                <a14:m>
                  <m:oMath xmlns:m="http://schemas.openxmlformats.org/officeDocument/2006/math">
                    <m:r>
                      <a:rPr lang="en-US" sz="4000" dirty="0">
                        <a:latin typeface="Cambria Math"/>
                      </a:rPr>
                      <m:t>(</m:t>
                    </m:r>
                    <m:r>
                      <a:rPr lang="en-US" sz="4000" i="1" dirty="0">
                        <a:latin typeface="Cambria Math"/>
                      </a:rPr>
                      <m:t>𝑘</m:t>
                    </m:r>
                    <m:r>
                      <a:rPr lang="en-US" sz="4000" i="1" dirty="0">
                        <a:latin typeface="Cambria Math"/>
                      </a:rPr>
                      <m:t>=2)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11811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t="-17021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2590800"/>
                <a:ext cx="8001000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/>
                  <a:t>For each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40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4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𝐛𝐨𝐭𝐭𝐨𝐦</m:t>
                        </m:r>
                        <m:r>
                          <m:rPr>
                            <m:nor/>
                          </m:rPr>
                          <a:rPr lang="en-US" sz="4000" dirty="0"/>
                          <m:t>−</m:t>
                        </m:r>
                        <m:r>
                          <a:rPr lang="en-US" sz="4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  <m:lim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sz="4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sz="4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90800"/>
                <a:ext cx="8001000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2744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380999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Grade:  50% final exam (or Project),  50% Homework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Recommended Books (P</a:t>
            </a:r>
            <a:r>
              <a:rPr lang="en-US" altLang="zh-CN" dirty="0"/>
              <a:t>DF available: http://dimacs.rutgers.edu/~graham/ssbd.html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1389-96DB-44CD-96F7-395762860BAC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799"/>
            <a:ext cx="194932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516" y="293673"/>
            <a:ext cx="1127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MinHash</a:t>
            </a:r>
            <a:r>
              <a:rPr lang="en-US" dirty="0"/>
              <a:t> sketches of Reachability Sets: bottom-2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460268" y="4905995"/>
            <a:ext cx="2040943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{0.06,0.12}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30047" y="2900855"/>
            <a:ext cx="2040943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{0.12,0.23}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57873" y="2499705"/>
            <a:ext cx="2040943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{0.23,0.37}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1165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</a:rPr>
              <a:t>Next:</a:t>
            </a:r>
            <a:r>
              <a:rPr lang="en-US" dirty="0"/>
              <a:t> Computing </a:t>
            </a:r>
            <a:r>
              <a:rPr lang="en-US" dirty="0" err="1"/>
              <a:t>MinHash</a:t>
            </a:r>
            <a:r>
              <a:rPr lang="en-US" dirty="0"/>
              <a:t> sketches of reachability sets </a:t>
            </a:r>
            <a:r>
              <a:rPr lang="en-US" u="sng" dirty="0"/>
              <a:t>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66900" y="1981200"/>
                <a:ext cx="8229600" cy="167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>
                    <a:solidFill>
                      <a:schemeClr val="tx2"/>
                    </a:solidFill>
                    <a:latin typeface="Cambria Math"/>
                  </a:rPr>
                  <a:t>Sketch size </a:t>
                </a:r>
                <a:r>
                  <a:rPr lang="en-US" sz="3600" dirty="0">
                    <a:latin typeface="Cambria Math"/>
                  </a:rPr>
                  <a:t>for a node: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𝑂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) </m:t>
                    </m:r>
                  </m:oMath>
                </a14:m>
                <a:endParaRPr lang="en-US" sz="3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2"/>
                    </a:solidFill>
                  </a:rPr>
                  <a:t>Total computation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≈</m:t>
                    </m:r>
                    <m:r>
                      <a:rPr lang="en-US" sz="3600" i="1" dirty="0">
                        <a:latin typeface="Cambria Math"/>
                      </a:rPr>
                      <m:t>𝑂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𝑘𝑚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 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1981200"/>
                <a:ext cx="8229600" cy="1676400"/>
              </a:xfrm>
              <a:prstGeom prst="rect">
                <a:avLst/>
              </a:prstGeom>
              <a:blipFill rotWithShape="0">
                <a:blip r:embed="rId2"/>
                <a:stretch>
                  <a:fillRect l="-2222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817687" y="3505200"/>
            <a:ext cx="8991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Algorithms/methods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Graphs searches (say BFS)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Dynamic programming/ Distributed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609600"/>
                <a:ext cx="115824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Computing </a:t>
                </a:r>
                <a:r>
                  <a:rPr lang="en-US" dirty="0" err="1"/>
                  <a:t>MinHash</a:t>
                </a:r>
                <a:r>
                  <a:rPr lang="en-US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 BFS method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115824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t="-15957" r="-1105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05300" y="1752601"/>
                <a:ext cx="3581400" cy="887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1752601"/>
                <a:ext cx="3581400" cy="887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133600" y="2622551"/>
                <a:ext cx="8360434" cy="3733800"/>
              </a:xfrm>
              <a:prstGeom prst="rect">
                <a:avLst/>
              </a:prstGeom>
              <a:solidFill>
                <a:schemeClr val="accent1">
                  <a:alpha val="13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Iterate over nodes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 by increasing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sz="3200" dirty="0"/>
                  <a:t>Visit nodes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3200" dirty="0"/>
                  <a:t> through a </a:t>
                </a:r>
                <a:r>
                  <a:rPr lang="en-US" sz="3200" i="1" dirty="0"/>
                  <a:t>reverse search </a:t>
                </a:r>
                <a:r>
                  <a:rPr lang="en-US" sz="3200" dirty="0"/>
                  <a:t>from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3200" dirty="0"/>
                  <a:t>: </a:t>
                </a: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IF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=∅</m:t>
                    </m:r>
                    <m:r>
                      <a:rPr lang="en-US" sz="3200" i="1" dirty="0">
                        <a:latin typeface="Cambria Math"/>
                      </a:rPr>
                      <m:t>,  </m:t>
                    </m:r>
                  </m:oMath>
                </a14:m>
                <a:endParaRPr lang="en-US" sz="3200" i="1" dirty="0">
                  <a:latin typeface="Cambria Math"/>
                </a:endParaRPr>
              </a:p>
              <a:p>
                <a:pPr marL="1714500" lvl="3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←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𝑢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marL="1714500" lvl="3" indent="-457200"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Continue search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inNeighbors</m:t>
                    </m:r>
                    <m: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ELSE</a:t>
                </a:r>
                <a:r>
                  <a:rPr lang="en-US" sz="3200" dirty="0"/>
                  <a:t>, truncate search 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22551"/>
                <a:ext cx="8360434" cy="3733800"/>
              </a:xfrm>
              <a:prstGeom prst="rect">
                <a:avLst/>
              </a:prstGeom>
              <a:blipFill rotWithShape="0">
                <a:blip r:embed="rId4"/>
                <a:stretch>
                  <a:fillRect l="-1748" t="-1789" r="-1165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069020" y="5879513"/>
                <a:ext cx="3450379" cy="825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20" y="5879513"/>
                <a:ext cx="3450379" cy="825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8" name="Oval 87"/>
          <p:cNvSpPr/>
          <p:nvPr/>
        </p:nvSpPr>
        <p:spPr>
          <a:xfrm>
            <a:off x="2353375" y="4493892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77414" y="1559948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58222" y="554230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438314" y="4625591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713799" y="5655226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endCxn id="31" idx="7"/>
          </p:cNvCxnSpPr>
          <p:nvPr/>
        </p:nvCxnSpPr>
        <p:spPr>
          <a:xfrm flipV="1">
            <a:off x="3212206" y="4492538"/>
            <a:ext cx="2643684" cy="49152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263005" y="2388787"/>
            <a:ext cx="3547423" cy="164626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503154" y="4528645"/>
            <a:ext cx="1189577" cy="112594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379476" y="4528644"/>
            <a:ext cx="2514627" cy="127367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402867" y="5593106"/>
            <a:ext cx="1195804" cy="28640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516339" y="5029370"/>
            <a:ext cx="1152128" cy="49624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5" idx="7"/>
          </p:cNvCxnSpPr>
          <p:nvPr/>
        </p:nvCxnSpPr>
        <p:spPr>
          <a:xfrm>
            <a:off x="3255897" y="4867418"/>
            <a:ext cx="123578" cy="97633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26" idx="5"/>
          </p:cNvCxnSpPr>
          <p:nvPr/>
        </p:nvCxnSpPr>
        <p:spPr>
          <a:xfrm>
            <a:off x="7452764" y="2956485"/>
            <a:ext cx="1690614" cy="81844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944467" y="2457185"/>
            <a:ext cx="35651" cy="141157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0"/>
          </p:cNvCxnSpPr>
          <p:nvPr/>
        </p:nvCxnSpPr>
        <p:spPr>
          <a:xfrm flipV="1">
            <a:off x="7433723" y="2383738"/>
            <a:ext cx="475311" cy="46056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25" idx="3"/>
          </p:cNvCxnSpPr>
          <p:nvPr/>
        </p:nvCxnSpPr>
        <p:spPr>
          <a:xfrm>
            <a:off x="7810428" y="2380437"/>
            <a:ext cx="940091" cy="56554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569108" y="406731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48487" y="219996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535839" y="154084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883661" y="318921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682153" y="299726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987625" y="337030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27" idx="1"/>
          </p:cNvCxnSpPr>
          <p:nvPr/>
        </p:nvCxnSpPr>
        <p:spPr>
          <a:xfrm flipH="1" flipV="1">
            <a:off x="7405789" y="2938503"/>
            <a:ext cx="494986" cy="108245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10" idx="0"/>
          </p:cNvCxnSpPr>
          <p:nvPr/>
        </p:nvCxnSpPr>
        <p:spPr>
          <a:xfrm flipV="1">
            <a:off x="5982520" y="4067317"/>
            <a:ext cx="2046899" cy="49565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886557" y="2398049"/>
            <a:ext cx="1213131" cy="1218306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7" idx="7"/>
            <a:endCxn id="26" idx="3"/>
          </p:cNvCxnSpPr>
          <p:nvPr/>
        </p:nvCxnSpPr>
        <p:spPr>
          <a:xfrm flipV="1">
            <a:off x="7988158" y="3774929"/>
            <a:ext cx="1067839" cy="24603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7" idx="7"/>
          </p:cNvCxnSpPr>
          <p:nvPr/>
        </p:nvCxnSpPr>
        <p:spPr>
          <a:xfrm flipV="1">
            <a:off x="7988158" y="2518759"/>
            <a:ext cx="749891" cy="150220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8" idx="1"/>
          </p:cNvCxnSpPr>
          <p:nvPr/>
        </p:nvCxnSpPr>
        <p:spPr>
          <a:xfrm flipH="1" flipV="1">
            <a:off x="8803458" y="2553564"/>
            <a:ext cx="318989" cy="940614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1" idx="5"/>
            <a:endCxn id="46" idx="0"/>
          </p:cNvCxnSpPr>
          <p:nvPr/>
        </p:nvCxnSpPr>
        <p:spPr>
          <a:xfrm>
            <a:off x="2689359" y="2211662"/>
            <a:ext cx="937670" cy="100246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22" idx="1"/>
          </p:cNvCxnSpPr>
          <p:nvPr/>
        </p:nvCxnSpPr>
        <p:spPr>
          <a:xfrm flipV="1">
            <a:off x="3583932" y="2308087"/>
            <a:ext cx="532445" cy="90604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405105" y="3190066"/>
            <a:ext cx="1221925" cy="12978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2073602" y="140781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761545" y="1542488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endCxn id="141" idx="4"/>
          </p:cNvCxnSpPr>
          <p:nvPr/>
        </p:nvCxnSpPr>
        <p:spPr>
          <a:xfrm>
            <a:off x="2689359" y="2115370"/>
            <a:ext cx="1532496" cy="27295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22" idx="4"/>
          </p:cNvCxnSpPr>
          <p:nvPr/>
        </p:nvCxnSpPr>
        <p:spPr>
          <a:xfrm>
            <a:off x="4160067" y="2427327"/>
            <a:ext cx="1711922" cy="2101318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688819" y="2914156"/>
            <a:ext cx="3547423" cy="369824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270116" y="251648"/>
                <a:ext cx="115824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Computing </a:t>
                </a:r>
                <a:r>
                  <a:rPr lang="en-US" dirty="0" err="1"/>
                  <a:t>MinHash</a:t>
                </a:r>
                <a:r>
                  <a:rPr lang="en-US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BFS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6" y="251648"/>
                <a:ext cx="11582400" cy="1143000"/>
              </a:xfrm>
              <a:prstGeom prst="rect">
                <a:avLst/>
              </a:prstGeom>
              <a:blipFill rotWithShape="0">
                <a:blip r:embed="rId16"/>
                <a:stretch>
                  <a:fillRect t="-15426" r="-947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93" grpId="0" animBg="1"/>
      <p:bldP spid="110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40" grpId="0" animBg="1"/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Computing </a:t>
                </a:r>
                <a:r>
                  <a:rPr lang="en-US" dirty="0" err="1"/>
                  <a:t>MinHash</a:t>
                </a:r>
                <a:r>
                  <a:rPr lang="en-US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 BFS method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t="-15957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680956" y="3200400"/>
                <a:ext cx="7225044" cy="167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u="sng" dirty="0">
                    <a:solidFill>
                      <a:schemeClr val="tx2"/>
                    </a:solidFill>
                  </a:rPr>
                  <a:t>Analysis:</a:t>
                </a:r>
              </a:p>
              <a:p>
                <a:pPr marL="0" indent="0">
                  <a:buNone/>
                </a:pPr>
                <a:r>
                  <a:rPr lang="en-US" sz="3600" dirty="0"/>
                  <a:t>Each arc is traversed exactly once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𝑂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𝑚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956" y="3200400"/>
                <a:ext cx="7225044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2278" t="-5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4572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Parallelizing BFS-based </a:t>
            </a:r>
            <a:r>
              <a:rPr lang="en-US" dirty="0" err="1"/>
              <a:t>MinHash</a:t>
            </a:r>
            <a:r>
              <a:rPr lang="en-US" dirty="0"/>
              <a:t> computation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676400" y="2356450"/>
                <a:ext cx="8817634" cy="18345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Each graph search depends on all previous ones: seems like we need to perform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 searches sequentially.</a:t>
                </a:r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56449"/>
                <a:ext cx="8817634" cy="1834551"/>
              </a:xfrm>
              <a:prstGeom prst="rect">
                <a:avLst/>
              </a:prstGeom>
              <a:blipFill rotWithShape="1">
                <a:blip r:embed="rId2"/>
                <a:stretch>
                  <a:fillRect l="-2075" t="-4983" b="-7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724401"/>
            <a:ext cx="7848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How can we reduce dependencies ?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457200"/>
            <a:ext cx="967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Parallelizing BFS-based </a:t>
            </a:r>
            <a:r>
              <a:rPr lang="en-US" dirty="0" err="1"/>
              <a:t>MinHash</a:t>
            </a:r>
            <a:r>
              <a:rPr lang="en-US" dirty="0"/>
              <a:t> computation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95400" y="1479551"/>
                <a:ext cx="100584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>
                    <a:solidFill>
                      <a:srgbClr val="7030A0"/>
                    </a:solidFill>
                  </a:rPr>
                  <a:t>Idea (</a:t>
                </a:r>
                <a14:m>
                  <m:oMath xmlns:m="http://schemas.openxmlformats.org/officeDocument/2006/math">
                    <m:r>
                      <a:rPr lang="en-US" i="1" u="sng" dirty="0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  <m:r>
                      <a:rPr lang="en-US" i="1" u="sng" dirty="0">
                        <a:solidFill>
                          <a:srgbClr val="7030A0"/>
                        </a:solidFill>
                        <a:latin typeface="Cambria Math"/>
                      </a:rPr>
                      <m:t>=1</m:t>
                    </m:r>
                    <m:r>
                      <a:rPr lang="en-US" u="sng" dirty="0">
                        <a:solidFill>
                          <a:srgbClr val="7030A0"/>
                        </a:solidFill>
                        <a:latin typeface="Cambria Math"/>
                      </a:rPr>
                      <m:t>):</m:t>
                    </m:r>
                  </m:oMath>
                </a14:m>
                <a:endParaRPr lang="en-US" u="sng" dirty="0">
                  <a:solidFill>
                    <a:srgbClr val="7030A0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Create a </a:t>
                </a:r>
                <a:r>
                  <a:rPr lang="en-US" dirty="0">
                    <a:solidFill>
                      <a:srgbClr val="00B050"/>
                    </a:solidFill>
                  </a:rPr>
                  <a:t>super-node</a:t>
                </a:r>
                <a:r>
                  <a:rPr lang="en-US" dirty="0"/>
                  <a:t> of 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 lowest hash nodes.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Perform a (reverse) search from </a:t>
                </a:r>
                <a:r>
                  <a:rPr lang="en-US" dirty="0">
                    <a:solidFill>
                      <a:srgbClr val="00B050"/>
                    </a:solidFill>
                  </a:rPr>
                  <a:t>super-node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mark</a:t>
                </a:r>
                <a:r>
                  <a:rPr lang="en-US" dirty="0"/>
                  <a:t> all nodes that are accessed.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7030A0"/>
                    </a:solidFill>
                  </a:rPr>
                  <a:t>Concurrently</a:t>
                </a:r>
                <a:r>
                  <a:rPr lang="en-US" dirty="0"/>
                  <a:t> perform searches: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From the </a:t>
                </a:r>
                <a:r>
                  <a:rPr lang="en-US" sz="3200" dirty="0">
                    <a:solidFill>
                      <a:srgbClr val="7030A0"/>
                    </a:solidFill>
                  </a:rPr>
                  <a:t>lowest</a:t>
                </a:r>
                <a:r>
                  <a:rPr lang="en-US" sz="3200" dirty="0"/>
                  <a:t>-hash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𝑛</m:t>
                    </m:r>
                    <m:r>
                      <a:rPr lang="en-US" sz="3200" i="1" dirty="0"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 nodes (sequentially)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From the </a:t>
                </a:r>
                <a:r>
                  <a:rPr lang="en-US" sz="3200" dirty="0">
                    <a:solidFill>
                      <a:srgbClr val="7030A0"/>
                    </a:solidFill>
                  </a:rPr>
                  <a:t>highest</a:t>
                </a:r>
                <a:r>
                  <a:rPr lang="en-US" sz="3200" dirty="0"/>
                  <a:t>-hash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 (sequentially). Prune searches </a:t>
                </a:r>
                <a:r>
                  <a:rPr lang="en-US" sz="3200" b="1" dirty="0"/>
                  <a:t>also</a:t>
                </a:r>
                <a:r>
                  <a:rPr lang="en-US" sz="3200" dirty="0"/>
                  <a:t> at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marked nodes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79551"/>
                <a:ext cx="10058400" cy="4876800"/>
              </a:xfrm>
              <a:prstGeom prst="rect">
                <a:avLst/>
              </a:prstGeom>
              <a:blipFill rotWithShape="0">
                <a:blip r:embed="rId2"/>
                <a:stretch>
                  <a:fillRect l="-1576" t="-1500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457200"/>
            <a:ext cx="967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Parallelizing BFS-based </a:t>
            </a:r>
            <a:r>
              <a:rPr lang="en-US" dirty="0" err="1"/>
              <a:t>MinHash</a:t>
            </a:r>
            <a:r>
              <a:rPr lang="en-US" dirty="0"/>
              <a:t> computation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828800" y="1752600"/>
                <a:ext cx="86868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>
                    <a:solidFill>
                      <a:srgbClr val="7030A0"/>
                    </a:solidFill>
                  </a:rPr>
                  <a:t>Correctness: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2"/>
                    </a:solidFill>
                  </a:rPr>
                  <a:t>For the lower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hash values</a:t>
                </a:r>
                <a:r>
                  <a:rPr lang="en-US" dirty="0"/>
                  <a:t>: computation is the same.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chemeClr val="tx2"/>
                    </a:solidFill>
                  </a:rPr>
                  <a:t>For the higher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:</a:t>
                </a:r>
              </a:p>
              <a:p>
                <a:pPr marL="400050" lvl="1" indent="0">
                  <a:buNone/>
                </a:pPr>
                <a:r>
                  <a:rPr lang="en-US" sz="3200" dirty="0"/>
                  <a:t>We do not know the minimum reachable hash from higher-hash nodes, but we do know it is one of the lower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𝑛</m:t>
                    </m:r>
                    <m:r>
                      <a:rPr lang="en-US" sz="3200" i="1" dirty="0"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 hash values.  This is all we need to know for correct pruning.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686800" cy="4876800"/>
              </a:xfrm>
              <a:prstGeom prst="rect">
                <a:avLst/>
              </a:prstGeom>
              <a:blipFill rotWithShape="1">
                <a:blip r:embed="rId2"/>
                <a:stretch>
                  <a:fillRect l="-1754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457200"/>
            <a:ext cx="967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Parallelizing BFS-based </a:t>
            </a:r>
            <a:r>
              <a:rPr lang="en-US" dirty="0" err="1"/>
              <a:t>MinHash</a:t>
            </a:r>
            <a:r>
              <a:rPr lang="en-US" dirty="0"/>
              <a:t> computation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030" y="4183092"/>
            <a:ext cx="7848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</a:t>
            </a:r>
            <a:r>
              <a:rPr lang="en-US" b="1" dirty="0">
                <a:solidFill>
                  <a:srgbClr val="7030A0"/>
                </a:solidFill>
              </a:rPr>
              <a:t>recursively</a:t>
            </a:r>
            <a:r>
              <a:rPr lang="en-US" dirty="0"/>
              <a:t> apply this to each of the lower/higher sets: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89030" y="1828800"/>
                <a:ext cx="7848600" cy="1828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This only gives us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sequential searches.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How can we obtain more parallelism ?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" y="1828800"/>
                <a:ext cx="7848600" cy="1828800"/>
              </a:xfrm>
              <a:prstGeom prst="rect">
                <a:avLst/>
              </a:prstGeom>
              <a:blipFill rotWithShape="1">
                <a:blip r:embed="rId2"/>
                <a:stretch>
                  <a:fillRect l="-2020" t="-4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457200"/>
            <a:ext cx="975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Parallelizing BFS-based </a:t>
            </a:r>
            <a:r>
              <a:rPr lang="en-US" dirty="0" err="1"/>
              <a:t>MinHash</a:t>
            </a:r>
            <a:r>
              <a:rPr lang="en-US" dirty="0"/>
              <a:t> computation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57811" y="4061604"/>
            <a:ext cx="6083639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Super-nodes created in recursion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959633" y="1600200"/>
            <a:ext cx="8084390" cy="304800"/>
            <a:chOff x="435633" y="1600200"/>
            <a:chExt cx="8084390" cy="304800"/>
          </a:xfrm>
        </p:grpSpPr>
        <p:sp>
          <p:nvSpPr>
            <p:cNvPr id="2" name="Oval 1"/>
            <p:cNvSpPr/>
            <p:nvPr/>
          </p:nvSpPr>
          <p:spPr>
            <a:xfrm>
              <a:off x="435633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151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64669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79187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93705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08223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22741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7259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51777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6295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80813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5331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09849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124367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38885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53400" y="1600200"/>
              <a:ext cx="366623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864072" y="3581400"/>
                <a:ext cx="4231929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Nodes ordered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/>
                      </a:rPr>
                      <m:t>h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1" y="3581400"/>
                <a:ext cx="4231929" cy="914400"/>
              </a:xfrm>
              <a:prstGeom prst="rect">
                <a:avLst/>
              </a:prstGeom>
              <a:blipFill rotWithShape="1">
                <a:blip r:embed="rId2"/>
                <a:stretch>
                  <a:fillRect l="-3746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959632" y="2133600"/>
            <a:ext cx="3968250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59632" y="2514600"/>
            <a:ext cx="1910178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54623" y="2514600"/>
            <a:ext cx="1910178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9634" y="2971800"/>
            <a:ext cx="881141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33850" y="2996242"/>
            <a:ext cx="881141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28572" y="2971800"/>
            <a:ext cx="881141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17706" y="2971800"/>
            <a:ext cx="881141" cy="0"/>
          </a:xfrm>
          <a:prstGeom prst="line">
            <a:avLst/>
          </a:prstGeom>
          <a:ln w="127000">
            <a:solidFill>
              <a:srgbClr val="FF0000">
                <a:alpha val="2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1864072" y="4800600"/>
                <a:ext cx="8156229" cy="1695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The depth of dependencies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total number of edge traversals can increase by a 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1" y="4800600"/>
                <a:ext cx="8156229" cy="1695450"/>
              </a:xfrm>
              <a:prstGeom prst="rect">
                <a:avLst/>
              </a:prstGeom>
              <a:blipFill rotWithShape="1">
                <a:blip r:embed="rId3"/>
                <a:stretch>
                  <a:fillRect l="-1719" t="-4317" b="-9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and Learning from graphs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1173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Graph datasets:  Where graph data comes from and characteristics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Mining graphs:  Which properties we mine and why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Computation and algorithm design goals for massive graphs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Deep dive: Techniques + algorithms for mining large graphs: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MinHash sketches of reachability sets (centrality, similarity, influence)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All-Distances sketches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Computing </a:t>
                </a:r>
                <a:r>
                  <a:rPr lang="en-US" dirty="0" err="1"/>
                  <a:t>MinHash</a:t>
                </a:r>
                <a:r>
                  <a:rPr lang="en-US" dirty="0"/>
                  <a:t> Sketches of all Reachability Sets: bottom-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 BFS method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74" t="-10106" r="-7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296263" y="3404447"/>
                <a:ext cx="5142273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7030A0"/>
                        </a:solidFill>
                        <a:latin typeface="Cambria Math"/>
                      </a:rPr>
                      <m:t>𝐬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𝐛𝐨𝐭𝐭𝐨𝐦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63" y="3404447"/>
                <a:ext cx="5142273" cy="1066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43000" y="228613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Next</a:t>
            </a:r>
            <a:r>
              <a:rPr lang="en-US" sz="3200" dirty="0">
                <a:solidFill>
                  <a:schemeClr val="tx2"/>
                </a:solidFill>
              </a:rPr>
              <a:t>: Computing sketches using the BFS method for k&gt;1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Computing </a:t>
                </a:r>
                <a:r>
                  <a:rPr lang="en-US" dirty="0" err="1"/>
                  <a:t>MinHash</a:t>
                </a:r>
                <a:r>
                  <a:rPr lang="en-US" dirty="0"/>
                  <a:t> Sketches of all Reachability Sets: bottom-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 BFS method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74" t="-10106" r="-7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931278" y="1752600"/>
                <a:ext cx="4329444" cy="106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𝐛𝐨𝐭𝐭𝐨𝐦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78" y="1752600"/>
                <a:ext cx="4329444" cy="1066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018581" y="2684253"/>
                <a:ext cx="8360434" cy="3733800"/>
              </a:xfrm>
              <a:prstGeom prst="rect">
                <a:avLst/>
              </a:prstGeom>
              <a:solidFill>
                <a:schemeClr val="accent1">
                  <a:alpha val="13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Iterate over nodes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 by increasing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sz="3200" dirty="0"/>
                  <a:t>Visit nodes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3200" dirty="0"/>
                  <a:t> through a reverse search from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3200" dirty="0"/>
                  <a:t>: </a:t>
                </a: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IF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sz="3200" i="1" dirty="0">
                        <a:latin typeface="Cambria Math"/>
                      </a:rPr>
                      <m:t>,  </m:t>
                    </m:r>
                  </m:oMath>
                </a14:m>
                <a:endParaRPr lang="en-US" sz="3200" i="1" dirty="0">
                  <a:latin typeface="Cambria Math"/>
                </a:endParaRPr>
              </a:p>
              <a:p>
                <a:pPr marL="1714500" lvl="3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∪</m:t>
                    </m:r>
                    <m:r>
                      <m:rPr>
                        <m:lit/>
                      </m:rP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{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m:rPr>
                        <m:lit/>
                      </m:rP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marL="1714500" lvl="3" indent="-457200"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Continue search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inNeighbors</m:t>
                    </m:r>
                    <m: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ELSE</a:t>
                </a:r>
                <a:r>
                  <a:rPr lang="en-US" sz="3200" dirty="0"/>
                  <a:t>, truncate search 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81" y="2684253"/>
                <a:ext cx="8360434" cy="3733800"/>
              </a:xfrm>
              <a:prstGeom prst="rect">
                <a:avLst/>
              </a:prstGeom>
              <a:blipFill rotWithShape="0">
                <a:blip r:embed="rId4"/>
                <a:stretch>
                  <a:fillRect l="-1747" t="-1789" r="-1310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379475" y="4824284"/>
            <a:ext cx="2236510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{0.06,          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30046" y="2900855"/>
            <a:ext cx="2236510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{0.12,          }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57872" y="2499705"/>
            <a:ext cx="2236510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{0.23,          }</a:t>
            </a:r>
          </a:p>
        </p:txBody>
      </p:sp>
      <p:sp>
        <p:nvSpPr>
          <p:cNvPr id="75" name="Oval 74"/>
          <p:cNvSpPr/>
          <p:nvPr/>
        </p:nvSpPr>
        <p:spPr>
          <a:xfrm>
            <a:off x="2345224" y="4468302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0855" y="1365828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452884" y="4826404"/>
            <a:ext cx="918841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0.12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837794" y="2934320"/>
            <a:ext cx="918841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0.23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21810" y="2513550"/>
            <a:ext cx="918841" cy="584775"/>
          </a:xfrm>
          <a:prstGeom prst="rect">
            <a:avLst/>
          </a:prstGeom>
          <a:solidFill>
            <a:schemeClr val="bg2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0.37</a:t>
            </a:r>
          </a:p>
        </p:txBody>
      </p:sp>
      <p:sp>
        <p:nvSpPr>
          <p:cNvPr id="81" name="Oval 80"/>
          <p:cNvSpPr/>
          <p:nvPr/>
        </p:nvSpPr>
        <p:spPr>
          <a:xfrm>
            <a:off x="1640725" y="2864766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569108" y="146725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746628" y="203453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16377" y="5551362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789" y="136288"/>
            <a:ext cx="1082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MinHash</a:t>
            </a:r>
            <a:r>
              <a:rPr lang="en-US" dirty="0"/>
              <a:t> sketches of all Reachability Sets: bottom-2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8" grpId="0" animBg="1"/>
      <p:bldP spid="89" grpId="0" animBg="1"/>
      <p:bldP spid="75" grpId="0" animBg="1"/>
      <p:bldP spid="76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Computing </a:t>
                </a:r>
                <a:r>
                  <a:rPr lang="en-US" sz="3200" dirty="0" err="1"/>
                  <a:t>MinHash</a:t>
                </a:r>
                <a:r>
                  <a:rPr lang="en-US" sz="3200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𝑘</m:t>
                    </m:r>
                    <m:r>
                      <a:rPr lang="en-US" sz="32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3200" dirty="0"/>
                  <a:t>  Distributed (DP)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t="-2660" r="-593" b="-1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09750" y="1981201"/>
                <a:ext cx="838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Next</a:t>
                </a:r>
                <a:r>
                  <a:rPr lang="en-US" sz="3200" dirty="0">
                    <a:solidFill>
                      <a:schemeClr val="tx2"/>
                    </a:solidFill>
                  </a:rPr>
                  <a:t>: back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𝑘</m:t>
                    </m:r>
                    <m:r>
                      <a:rPr lang="en-US" sz="3200" i="1" dirty="0">
                        <a:latin typeface="Cambria Math"/>
                      </a:rPr>
                      <m:t>=1.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</a:rPr>
                  <a:t>   </a:t>
                </a:r>
              </a:p>
              <a:p>
                <a:r>
                  <a:rPr lang="en-US" sz="3200" dirty="0">
                    <a:solidFill>
                      <a:schemeClr val="tx2"/>
                    </a:solidFill>
                  </a:rPr>
                  <a:t>We present </a:t>
                </a:r>
                <a:r>
                  <a:rPr lang="en-US" sz="3200" b="1" dirty="0">
                    <a:solidFill>
                      <a:schemeClr val="tx2"/>
                    </a:solidFill>
                  </a:rPr>
                  <a:t>another method</a:t>
                </a:r>
                <a:r>
                  <a:rPr lang="en-US" sz="3200" dirty="0">
                    <a:solidFill>
                      <a:schemeClr val="tx2"/>
                    </a:solidFill>
                  </a:rPr>
                  <a:t> to compute the sketches.  The algorithm has fewer dependencies. It is specified for each node.  It is suitable for computation that is:</a:t>
                </a:r>
              </a:p>
              <a:p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</a:rPr>
                  <a:t>Distributed, Asynchronous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</a:rPr>
                  <a:t>Dynamic Programming (DP)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chemeClr val="tx2"/>
                    </a:solidFill>
                  </a:rPr>
                  <a:t>Multiple passes on the set of arcs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981200"/>
                <a:ext cx="8382000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1891" t="-1617" r="-2909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Computing </a:t>
                </a:r>
                <a:r>
                  <a:rPr lang="en-US" sz="3200" dirty="0" err="1"/>
                  <a:t>MinHash</a:t>
                </a:r>
                <a:r>
                  <a:rPr lang="en-US" sz="3200" dirty="0"/>
                  <a:t> Sketches of all Reachability Sets: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𝑘</m:t>
                    </m:r>
                    <m:r>
                      <a:rPr lang="en-US" sz="32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3200" dirty="0"/>
                  <a:t>  Distributed (DP)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9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t="-2660" r="-593" b="-1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05300" y="1752601"/>
                <a:ext cx="3581400" cy="887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𝐦𝐢𝐧</m:t>
                        </m:r>
                      </m:e>
                      <m:lim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↝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lim>
                    </m:limLow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1752601"/>
                <a:ext cx="3581400" cy="887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81200" y="2870603"/>
                <a:ext cx="8397815" cy="3200400"/>
              </a:xfrm>
              <a:prstGeom prst="rect">
                <a:avLst/>
              </a:prstGeom>
              <a:solidFill>
                <a:schemeClr val="accent1">
                  <a:alpha val="13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i="1" dirty="0"/>
                  <a:t> </a:t>
                </a: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IF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/>
                  </a:rPr>
                  <a:t> </a:t>
                </a:r>
                <a:r>
                  <a:rPr lang="en-US" sz="3200" dirty="0">
                    <a:latin typeface="Cambria Math"/>
                  </a:rPr>
                  <a:t>is initialized/updated,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inNeighbors</m:t>
                    </m:r>
                    <m:r>
                      <a:rPr lang="en-US" sz="3200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𝑣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marL="1257300" lvl="2" indent="-457200"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IF</a:t>
                </a:r>
                <a:r>
                  <a:rPr lang="en-US" sz="3200" dirty="0">
                    <a:latin typeface="Cambria Math"/>
                  </a:rPr>
                  <a:t> value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/>
                  </a:rPr>
                  <a:t> is received from neighbor:</a:t>
                </a:r>
              </a:p>
              <a:p>
                <a:pPr marL="1714500" lvl="3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/>
                      </a:rPr>
                      <m:t>←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sz="32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70603"/>
                <a:ext cx="8397815" cy="3200400"/>
              </a:xfrm>
              <a:prstGeom prst="rect">
                <a:avLst/>
              </a:prstGeom>
              <a:blipFill rotWithShape="0">
                <a:blip r:embed="rId4"/>
                <a:stretch>
                  <a:fillRect l="-1739" t="-2087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346270" y="5879513"/>
                <a:ext cx="4173129" cy="825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70" y="5879513"/>
                <a:ext cx="4173129" cy="825787"/>
              </a:xfrm>
              <a:prstGeom prst="rect">
                <a:avLst/>
              </a:prstGeom>
              <a:blipFill rotWithShape="0">
                <a:blip r:embed="rId3"/>
                <a:stretch>
                  <a:fillRect l="-3650" t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{0.45}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{0.95}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{0.69}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{0.28}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{0.93}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{0.77}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{0.34}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{0.37}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{0.85}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49177" y="5740460"/>
            <a:ext cx="4173129" cy="825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Send to </a:t>
            </a:r>
            <a:r>
              <a:rPr lang="en-US" b="1" dirty="0" err="1">
                <a:solidFill>
                  <a:srgbClr val="7030A0"/>
                </a:solidFill>
              </a:rPr>
              <a:t>inNeighbors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{0.45}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{0.95}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{0.69}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{0.28}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{0.93}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{0.77}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{0.34}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{0.37}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{0.85}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cxnSp>
        <p:nvCxnSpPr>
          <p:cNvPr id="89" name="Straight Connector 88"/>
          <p:cNvCxnSpPr>
            <a:stCxn id="23" idx="1"/>
          </p:cNvCxnSpPr>
          <p:nvPr/>
        </p:nvCxnSpPr>
        <p:spPr>
          <a:xfrm flipV="1">
            <a:off x="7390032" y="2355809"/>
            <a:ext cx="554435" cy="50895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43842" y="3169355"/>
            <a:ext cx="1226878" cy="11068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354043" y="5556290"/>
            <a:ext cx="1067839" cy="24603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226744" y="4565650"/>
            <a:ext cx="2523666" cy="34076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27" idx="0"/>
          </p:cNvCxnSpPr>
          <p:nvPr/>
        </p:nvCxnSpPr>
        <p:spPr>
          <a:xfrm flipH="1">
            <a:off x="7944466" y="2287628"/>
            <a:ext cx="71008" cy="171287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25" idx="6"/>
          </p:cNvCxnSpPr>
          <p:nvPr/>
        </p:nvCxnSpPr>
        <p:spPr>
          <a:xfrm>
            <a:off x="7986360" y="2373280"/>
            <a:ext cx="869639" cy="14321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26" idx="7"/>
          </p:cNvCxnSpPr>
          <p:nvPr/>
        </p:nvCxnSpPr>
        <p:spPr>
          <a:xfrm>
            <a:off x="8855998" y="2425929"/>
            <a:ext cx="287380" cy="1250219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437678" y="149841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063" y="561921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89242" y="453712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855783" y="316935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46628" y="207809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10118" y="406058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948855" y="338176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054058" y="5797588"/>
            <a:ext cx="2136913" cy="825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Update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{0.45}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{0.28}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{0.37}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cxnSp>
        <p:nvCxnSpPr>
          <p:cNvPr id="89" name="Straight Connector 88"/>
          <p:cNvCxnSpPr>
            <a:stCxn id="23" idx="1"/>
          </p:cNvCxnSpPr>
          <p:nvPr/>
        </p:nvCxnSpPr>
        <p:spPr>
          <a:xfrm flipV="1">
            <a:off x="7390032" y="2355809"/>
            <a:ext cx="554435" cy="50895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43842" y="3169355"/>
            <a:ext cx="1226878" cy="11068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354043" y="5556290"/>
            <a:ext cx="1067839" cy="246030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226744" y="4565650"/>
            <a:ext cx="2523666" cy="340765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27" idx="0"/>
          </p:cNvCxnSpPr>
          <p:nvPr/>
        </p:nvCxnSpPr>
        <p:spPr>
          <a:xfrm flipH="1">
            <a:off x="7944466" y="2287628"/>
            <a:ext cx="71008" cy="171287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25" idx="6"/>
          </p:cNvCxnSpPr>
          <p:nvPr/>
        </p:nvCxnSpPr>
        <p:spPr>
          <a:xfrm>
            <a:off x="7986360" y="2373280"/>
            <a:ext cx="869639" cy="14321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26" idx="7"/>
          </p:cNvCxnSpPr>
          <p:nvPr/>
        </p:nvCxnSpPr>
        <p:spPr>
          <a:xfrm>
            <a:off x="8855998" y="2425929"/>
            <a:ext cx="287380" cy="1250219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437678" y="149841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063" y="561921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89242" y="453712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855783" y="316935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46628" y="207809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10118" y="406058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948855" y="338176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80" grpId="0"/>
      <p:bldP spid="81" grpId="0"/>
      <p:bldP spid="82" grpId="0"/>
      <p:bldP spid="83" grpId="0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7058931" y="5661354"/>
            <a:ext cx="3132040" cy="825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 updated, send to </a:t>
            </a:r>
            <a:r>
              <a:rPr lang="en-US" b="1" dirty="0" err="1">
                <a:solidFill>
                  <a:srgbClr val="7030A0"/>
                </a:solidFill>
              </a:rPr>
              <a:t>inNeighbors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{0.45}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{0.28}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{0.37}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99" name="Oval 98"/>
          <p:cNvSpPr/>
          <p:nvPr/>
        </p:nvSpPr>
        <p:spPr>
          <a:xfrm>
            <a:off x="8437678" y="149841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063" y="561921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89242" y="453712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855783" y="316935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46628" y="207809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10118" y="406058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948855" y="338176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054058" y="5797588"/>
            <a:ext cx="2136913" cy="825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Update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{0.45}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{0.32}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{0.28}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{0.37}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8853439" y="2422526"/>
            <a:ext cx="246248" cy="130301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8" idx="0"/>
          </p:cNvCxnSpPr>
          <p:nvPr/>
        </p:nvCxnSpPr>
        <p:spPr>
          <a:xfrm flipV="1">
            <a:off x="4606678" y="4518437"/>
            <a:ext cx="1242710" cy="997663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0" idx="7"/>
          </p:cNvCxnSpPr>
          <p:nvPr/>
        </p:nvCxnSpPr>
        <p:spPr>
          <a:xfrm flipV="1">
            <a:off x="3407862" y="4504102"/>
            <a:ext cx="2451589" cy="123898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1" idx="4"/>
          </p:cNvCxnSpPr>
          <p:nvPr/>
        </p:nvCxnSpPr>
        <p:spPr>
          <a:xfrm>
            <a:off x="2645669" y="2232122"/>
            <a:ext cx="945857" cy="968559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2" idx="6"/>
          </p:cNvCxnSpPr>
          <p:nvPr/>
        </p:nvCxnSpPr>
        <p:spPr>
          <a:xfrm flipH="1">
            <a:off x="3627030" y="2357478"/>
            <a:ext cx="594827" cy="898457"/>
          </a:xfrm>
          <a:prstGeom prst="line">
            <a:avLst/>
          </a:prstGeom>
          <a:ln w="127000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437678" y="149841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22063" y="561921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89242" y="4537123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855783" y="3169355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746628" y="2078097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10118" y="4060580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948855" y="3381769"/>
            <a:ext cx="920621" cy="845835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Datasets:</a:t>
            </a:r>
            <a:br>
              <a:rPr lang="en-US" dirty="0"/>
            </a:br>
            <a:r>
              <a:rPr lang="en-US" dirty="0"/>
              <a:t>Represent relations between “entities”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057401"/>
            <a:ext cx="3476625" cy="262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1"/>
            <a:ext cx="4038600" cy="2271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1" y="4671370"/>
            <a:ext cx="463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Bowtie structure of the Web </a:t>
            </a:r>
            <a:r>
              <a:rPr lang="en-US" dirty="0" err="1"/>
              <a:t>Broder</a:t>
            </a:r>
            <a:r>
              <a:rPr lang="en-US" dirty="0"/>
              <a:t> et. al. 2001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9" y="4298092"/>
            <a:ext cx="2609849" cy="225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5091" y="6185926"/>
            <a:ext cx="20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Dolphin interactions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DP computation of </a:t>
                </a:r>
                <a:r>
                  <a:rPr lang="en-US" dirty="0" err="1"/>
                  <a:t>MinHash</a:t>
                </a:r>
                <a:r>
                  <a:rPr lang="en-US" dirty="0"/>
                  <a:t> sketches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𝑘</m:t>
                    </m:r>
                    <m:r>
                      <a:rPr lang="en-US" sz="36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05" y="312435"/>
                <a:ext cx="9144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53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73570" y="5759772"/>
            <a:ext cx="3888162" cy="825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 updated, send to </a:t>
            </a:r>
            <a:r>
              <a:rPr lang="en-US" b="1" dirty="0" err="1">
                <a:solidFill>
                  <a:srgbClr val="7030A0"/>
                </a:solidFill>
              </a:rPr>
              <a:t>inNeighbors</a:t>
            </a:r>
            <a:r>
              <a:rPr lang="en-US" b="1" dirty="0">
                <a:solidFill>
                  <a:srgbClr val="7030A0"/>
                </a:solidFill>
              </a:rPr>
              <a:t>.  Done.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9705" y="1455435"/>
            <a:ext cx="7763903" cy="5009618"/>
            <a:chOff x="415704" y="1455435"/>
            <a:chExt cx="7763903" cy="5009618"/>
          </a:xfrm>
        </p:grpSpPr>
        <p:pic>
          <p:nvPicPr>
            <p:cNvPr id="9" name="Picture 14" descr="C:\Users\edithcohen\Documents\Dropbox\mytalks\MSR 201310\lego_starwars_luk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7" y="5654591"/>
              <a:ext cx="608584" cy="81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dithcohen\Documents\Dropbox\mytalks\MSR 201310\lego_chima_cragg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" y="1499498"/>
              <a:ext cx="592923" cy="59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ithcohen\Documents\Dropbox\mytalks\MSR 201310\lego_chima_lava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31" y="1630992"/>
              <a:ext cx="460849" cy="58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dithcohen\Documents\Dropbox\mytalks\MSR 201310\lego_chima_razcal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47" y="3353830"/>
              <a:ext cx="400492" cy="48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edithcohen\Documents\Dropbox\mytalks\MSR 201310\lego_ninja_Kai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107" y="1545542"/>
              <a:ext cx="750718" cy="72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:\Users\edithcohen\Documents\Dropbox\mytalks\MSR 201310\lego_ninja_ny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96" y="1455435"/>
              <a:ext cx="920003" cy="86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C:\Users\edithcohen\Documents\Dropbox\mytalks\MSR 201310\lego_ninja_Lloy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476" y="3558263"/>
              <a:ext cx="542131" cy="54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edithcohen\Documents\Dropbox\mytalks\MSR 201310\lego_ninja_sensei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22" y="4129881"/>
              <a:ext cx="1309687" cy="871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C:\Users\edithcohen\Documents\Dropbox\mytalks\MSR 201310\lego_starwars_yoda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707" y="4438048"/>
              <a:ext cx="944562" cy="97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C:\Users\edithcohen\Documents\Dropbox\mytalks\MSR 201310\lego_starwars_r2d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21" y="5516099"/>
              <a:ext cx="696913" cy="8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C:\Users\edithcohen\Documents\Dropbox\mytalks\MSR 201310\lego_starwars_DV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50" y="4472079"/>
              <a:ext cx="742617" cy="7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:\Users\edithcohen\Documents\Dropbox\mytalks\MSR 201310\lego_snake_accidus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02" y="2195531"/>
              <a:ext cx="685005" cy="64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1059879" y="209242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4278" y="228762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47933" y="2844306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677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08420" y="231775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13898" y="3655688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8677" y="400050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20889" y="548151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6367" y="3156857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749995" y="5781861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226410" y="447207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1" idx="6"/>
              <a:endCxn id="22" idx="2"/>
            </p:cNvCxnSpPr>
            <p:nvPr/>
          </p:nvCxnSpPr>
          <p:spPr>
            <a:xfrm>
              <a:off x="1183457" y="2162271"/>
              <a:ext cx="1390821" cy="19520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1" idx="4"/>
            </p:cNvCxnSpPr>
            <p:nvPr/>
          </p:nvCxnSpPr>
          <p:spPr>
            <a:xfrm flipV="1">
              <a:off x="898156" y="2232121"/>
              <a:ext cx="223512" cy="924736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28" idx="2"/>
            </p:cNvCxnSpPr>
            <p:nvPr/>
          </p:nvCxnSpPr>
          <p:spPr>
            <a:xfrm flipV="1">
              <a:off x="1855475" y="5551361"/>
              <a:ext cx="1165414" cy="3497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7" idx="7"/>
            </p:cNvCxnSpPr>
            <p:nvPr/>
          </p:nvCxnSpPr>
          <p:spPr>
            <a:xfrm flipH="1">
              <a:off x="6464157" y="2436991"/>
              <a:ext cx="762361" cy="15839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3"/>
              <a:endCxn id="23" idx="7"/>
            </p:cNvCxnSpPr>
            <p:nvPr/>
          </p:nvCxnSpPr>
          <p:spPr>
            <a:xfrm flipH="1">
              <a:off x="5953413" y="2436991"/>
              <a:ext cx="423362" cy="42777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4"/>
              <a:endCxn id="27" idx="1"/>
            </p:cNvCxnSpPr>
            <p:nvPr/>
          </p:nvCxnSpPr>
          <p:spPr>
            <a:xfrm>
              <a:off x="5909722" y="2984006"/>
              <a:ext cx="467053" cy="1036953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4"/>
              <a:endCxn id="27" idx="0"/>
            </p:cNvCxnSpPr>
            <p:nvPr/>
          </p:nvCxnSpPr>
          <p:spPr>
            <a:xfrm>
              <a:off x="6420466" y="2457450"/>
              <a:ext cx="0" cy="15430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1"/>
              <a:endCxn id="23" idx="5"/>
            </p:cNvCxnSpPr>
            <p:nvPr/>
          </p:nvCxnSpPr>
          <p:spPr>
            <a:xfrm flipH="1" flipV="1">
              <a:off x="5953413" y="2963547"/>
              <a:ext cx="1578583" cy="71260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27" idx="2"/>
            </p:cNvCxnSpPr>
            <p:nvPr/>
          </p:nvCxnSpPr>
          <p:spPr>
            <a:xfrm flipV="1">
              <a:off x="4331890" y="4070350"/>
              <a:ext cx="2026787" cy="52097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5"/>
              <a:endCxn id="26" idx="0"/>
            </p:cNvCxnSpPr>
            <p:nvPr/>
          </p:nvCxnSpPr>
          <p:spPr>
            <a:xfrm>
              <a:off x="6464157" y="2436991"/>
              <a:ext cx="1111530" cy="121869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0"/>
              <a:endCxn id="22" idx="5"/>
            </p:cNvCxnSpPr>
            <p:nvPr/>
          </p:nvCxnSpPr>
          <p:spPr>
            <a:xfrm flipH="1" flipV="1">
              <a:off x="2679758" y="2406868"/>
              <a:ext cx="1608441" cy="20652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1"/>
              <a:endCxn id="22" idx="6"/>
            </p:cNvCxnSpPr>
            <p:nvPr/>
          </p:nvCxnSpPr>
          <p:spPr>
            <a:xfrm flipH="1" flipV="1">
              <a:off x="2697856" y="2357477"/>
              <a:ext cx="3678919" cy="166348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3" descr="C:\Users\edithcohen\Documents\Dropbox\mytalks\MSR 201310\leg_chima_eagle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04" y="3023338"/>
              <a:ext cx="405519" cy="59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1626417" y="4846959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41240" y="3214130"/>
              <a:ext cx="123578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1" idx="5"/>
              <a:endCxn id="46" idx="1"/>
            </p:cNvCxnSpPr>
            <p:nvPr/>
          </p:nvCxnSpPr>
          <p:spPr>
            <a:xfrm>
              <a:off x="1165359" y="2211662"/>
              <a:ext cx="893979" cy="1022927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28" idx="0"/>
            </p:cNvCxnSpPr>
            <p:nvPr/>
          </p:nvCxnSpPr>
          <p:spPr>
            <a:xfrm>
              <a:off x="1731897" y="4966200"/>
              <a:ext cx="1350781" cy="515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7"/>
              <a:endCxn id="46" idx="4"/>
            </p:cNvCxnSpPr>
            <p:nvPr/>
          </p:nvCxnSpPr>
          <p:spPr>
            <a:xfrm flipV="1">
              <a:off x="1731897" y="3353830"/>
              <a:ext cx="371132" cy="151358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6" idx="6"/>
            </p:cNvCxnSpPr>
            <p:nvPr/>
          </p:nvCxnSpPr>
          <p:spPr>
            <a:xfrm flipH="1">
              <a:off x="2164818" y="2912669"/>
              <a:ext cx="3731823" cy="37131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6"/>
            </p:cNvCxnSpPr>
            <p:nvPr/>
          </p:nvCxnSpPr>
          <p:spPr>
            <a:xfrm flipV="1">
              <a:off x="1873573" y="4591320"/>
              <a:ext cx="2352837" cy="126039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8" idx="7"/>
              <a:endCxn id="31" idx="6"/>
            </p:cNvCxnSpPr>
            <p:nvPr/>
          </p:nvCxnSpPr>
          <p:spPr>
            <a:xfrm flipV="1">
              <a:off x="3126369" y="4541929"/>
              <a:ext cx="1223619" cy="96004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5" idx="5"/>
            </p:cNvCxnSpPr>
            <p:nvPr/>
          </p:nvCxnSpPr>
          <p:spPr>
            <a:xfrm flipH="1">
              <a:off x="1731897" y="4541929"/>
              <a:ext cx="2494513" cy="424271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7"/>
              <a:endCxn id="30" idx="7"/>
            </p:cNvCxnSpPr>
            <p:nvPr/>
          </p:nvCxnSpPr>
          <p:spPr>
            <a:xfrm>
              <a:off x="1731897" y="4867418"/>
              <a:ext cx="123578" cy="93490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9" idx="7"/>
              <a:endCxn id="22" idx="3"/>
            </p:cNvCxnSpPr>
            <p:nvPr/>
          </p:nvCxnSpPr>
          <p:spPr>
            <a:xfrm flipV="1">
              <a:off x="941847" y="2406868"/>
              <a:ext cx="1650529" cy="77044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4" idx="6"/>
              <a:endCxn id="25" idx="4"/>
            </p:cNvCxnSpPr>
            <p:nvPr/>
          </p:nvCxnSpPr>
          <p:spPr>
            <a:xfrm>
              <a:off x="6482255" y="2387600"/>
              <a:ext cx="787954" cy="69850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4"/>
              <a:endCxn id="46" idx="7"/>
            </p:cNvCxnSpPr>
            <p:nvPr/>
          </p:nvCxnSpPr>
          <p:spPr>
            <a:xfrm flipH="1">
              <a:off x="2146720" y="2427327"/>
              <a:ext cx="489347" cy="807262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29" idx="6"/>
            </p:cNvCxnSpPr>
            <p:nvPr/>
          </p:nvCxnSpPr>
          <p:spPr>
            <a:xfrm flipH="1" flipV="1">
              <a:off x="959945" y="3226707"/>
              <a:ext cx="1099393" cy="106664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7" idx="7"/>
              <a:endCxn id="26" idx="3"/>
            </p:cNvCxnSpPr>
            <p:nvPr/>
          </p:nvCxnSpPr>
          <p:spPr>
            <a:xfrm flipV="1">
              <a:off x="6464157" y="3774929"/>
              <a:ext cx="1067839" cy="246030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25" idx="4"/>
            </p:cNvCxnSpPr>
            <p:nvPr/>
          </p:nvCxnSpPr>
          <p:spPr>
            <a:xfrm flipH="1" flipV="1">
              <a:off x="7270209" y="2457450"/>
              <a:ext cx="362033" cy="1228054"/>
            </a:xfrm>
            <a:prstGeom prst="line">
              <a:avLst/>
            </a:prstGeom>
            <a:ln w="285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90661" y="1545542"/>
            <a:ext cx="8489657" cy="5312458"/>
            <a:chOff x="66660" y="1545542"/>
            <a:chExt cx="8489657" cy="5312458"/>
          </a:xfrm>
        </p:grpSpPr>
        <p:sp>
          <p:nvSpPr>
            <p:cNvPr id="62" name="TextBox 61"/>
            <p:cNvSpPr txBox="1"/>
            <p:nvPr/>
          </p:nvSpPr>
          <p:spPr>
            <a:xfrm>
              <a:off x="66660" y="154554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038" y="3482541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8" y="3708112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0.85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35041" y="176457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0.45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093" y="5029370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0.06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84188" y="627322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43248" y="482640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0.77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30729" y="5258973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0.69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49119" y="3958204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0.93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36067" y="6172665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37476" y="1648606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0.28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85862" y="2671159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0.34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45283" y="1591838"/>
              <a:ext cx="918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0.12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781549" y="215539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8333" y="578186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7397" y="578186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06677" y="481161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38106" y="447208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{0.06}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0000" y="230765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421335" y="36163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63069" y="436069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8445" y="3089382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0427" y="1764579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{0.12}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73510" y="1570654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183" y="3283981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1978" y="2711783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{0.23}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0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DP: Edge traversals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295400"/>
                <a:ext cx="9144000" cy="6527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2"/>
                    </a:solidFill>
                  </a:rPr>
                  <a:t>Lemma</a:t>
                </a:r>
                <a:r>
                  <a:rPr lang="en-US" dirty="0"/>
                  <a:t>:  Each arc is used in expectation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&lt; 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ln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times.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652732"/>
              </a:xfrm>
              <a:blipFill rotWithShape="1">
                <a:blip r:embed="rId2"/>
                <a:stretch>
                  <a:fillRect l="-1667" t="-11215" r="-2600" b="-1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63947" y="1903562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2"/>
                    </a:solidFill>
                  </a:rPr>
                  <a:t>Proof:</a:t>
                </a:r>
                <a:r>
                  <a:rPr lang="en-US" dirty="0"/>
                  <a:t>  We bound the expected number of updates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. </a:t>
                </a:r>
                <a:r>
                  <a:rPr lang="en-US" sz="2800" dirty="0"/>
                  <a:t>(similar to lecture2)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47" y="1903562"/>
                <a:ext cx="82296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1852" t="-6915" b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794294" y="3048000"/>
                <a:ext cx="8568906" cy="3657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Consider nodes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 order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is propagated to (can reach)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 probability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h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2"/>
                        </a:solidFill>
                        <a:latin typeface="Cambria Math"/>
                      </a:rPr>
                      <m:t>𝐏𝐫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⁡[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&lt;</m:t>
                    </m:r>
                    <m:limLow>
                      <m:limLowPr>
                        <m:ctrlP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func>
                          <m:funcPr>
                            <m:ctrlP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𝐦𝐢𝐧</m:t>
                            </m:r>
                          </m:fName>
                          <m:e>
                            <m: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lim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</m:lim>
                    </m:limLow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]=</m:t>
                    </m:r>
                    <m:box>
                      <m:boxPr>
                        <m:ctrlP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box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Summing over nodes (linearity of expectation):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box>
                          <m:box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den>
                            </m:f>
                          </m:e>
                        </m:box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4" y="3048000"/>
                <a:ext cx="8568906" cy="3657600"/>
              </a:xfrm>
              <a:prstGeom prst="rect">
                <a:avLst/>
              </a:prstGeom>
              <a:blipFill rotWithShape="0">
                <a:blip r:embed="rId4"/>
                <a:stretch>
                  <a:fillRect l="-156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DP: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95250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longest chain of dependencies is at most the longest shortest path (the </a:t>
            </a:r>
            <a:r>
              <a:rPr lang="en-US" b="1" dirty="0">
                <a:solidFill>
                  <a:schemeClr val="accent1"/>
                </a:solidFill>
              </a:rPr>
              <a:t>diameter</a:t>
            </a:r>
            <a:r>
              <a:rPr lang="en-US" dirty="0"/>
              <a:t> of the graph)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8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Next</a:t>
            </a:r>
            <a:r>
              <a:rPr lang="en-US" dirty="0"/>
              <a:t>: All-Distances Sketches (ADS)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107442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Sketch for  </a:t>
            </a:r>
            <a:r>
              <a:rPr lang="en-US" dirty="0">
                <a:solidFill>
                  <a:schemeClr val="accent1"/>
                </a:solidFill>
              </a:rPr>
              <a:t>distance</a:t>
            </a:r>
            <a:r>
              <a:rPr lang="en-US" dirty="0"/>
              <a:t>  (generalize </a:t>
            </a:r>
            <a:r>
              <a:rPr lang="en-US" dirty="0">
                <a:solidFill>
                  <a:schemeClr val="accent1"/>
                </a:solidFill>
              </a:rPr>
              <a:t>reachability)</a:t>
            </a:r>
            <a:r>
              <a:rPr lang="en-US" dirty="0"/>
              <a:t>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Sketch supports distance-based queries: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Centrality, similarity, influence, approximate distances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ADSs</a:t>
            </a:r>
            <a:br>
              <a:rPr lang="en-US" dirty="0"/>
            </a:br>
            <a:endParaRPr lang="en-US" sz="36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0200" y="2438400"/>
                <a:ext cx="8763000" cy="350202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Distance distribution, effective diameter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(distance-decay) Closeness centrality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Similarity  of distance/rank vectors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Distance oracles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Tightness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as a community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Influence (Coverage) 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2438400"/>
                <a:ext cx="8763000" cy="3502025"/>
              </a:xfrm>
              <a:blipFill rotWithShape="0">
                <a:blip r:embed="rId2"/>
                <a:stretch>
                  <a:fillRect l="-1601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8950" y="1222374"/>
            <a:ext cx="10941050" cy="987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Estimate node/subset/network level properties that are costly to compute exactly: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8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Recommended reading on social networks analysis: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Book: “Networks, Crowds, and Markets:  Reasoning About a Highly Connected World” By David Easley and Jon Kleinberg.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http://www.cs.cornell.edu/home/kleinber/networks-book/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Course/Lectures by </a:t>
            </a:r>
            <a:r>
              <a:rPr lang="en-US" dirty="0" err="1"/>
              <a:t>Lada</a:t>
            </a:r>
            <a:r>
              <a:rPr lang="en-US" dirty="0"/>
              <a:t> </a:t>
            </a:r>
            <a:r>
              <a:rPr lang="en-US" dirty="0" err="1"/>
              <a:t>Adamic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https://www.coursera.org/course/sna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http://open.umich.edu/education/si/si508/fall2008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Page Rank:  </a:t>
            </a:r>
            <a:r>
              <a:rPr lang="en-US" i="1" dirty="0">
                <a:hlinkClick r:id="rId5" tooltip="Sergey Brin"/>
              </a:rPr>
              <a:t>Brin, S.</a:t>
            </a:r>
            <a:r>
              <a:rPr lang="en-US" i="1" dirty="0"/>
              <a:t>; </a:t>
            </a:r>
            <a:r>
              <a:rPr lang="en-US" i="1" dirty="0">
                <a:hlinkClick r:id="rId6" tooltip="Larry Page"/>
              </a:rPr>
              <a:t>Page, L.</a:t>
            </a:r>
            <a:r>
              <a:rPr lang="en-US" i="1" dirty="0"/>
              <a:t> (1998). </a:t>
            </a:r>
            <a:r>
              <a:rPr lang="en-US" i="1" dirty="0">
                <a:hlinkClick r:id="rId7"/>
              </a:rPr>
              <a:t>"The anatomy of a large-scale hypertextual Web search engine"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3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98298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Reachability </a:t>
            </a:r>
            <a:r>
              <a:rPr lang="en-US" b="1" dirty="0" err="1">
                <a:solidFill>
                  <a:schemeClr val="tx2"/>
                </a:solidFill>
              </a:rPr>
              <a:t>MinHash</a:t>
            </a:r>
            <a:r>
              <a:rPr lang="en-US" b="1" dirty="0">
                <a:solidFill>
                  <a:schemeClr val="tx2"/>
                </a:solidFill>
              </a:rPr>
              <a:t> sketches, All-Distances sketches: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 Cohen “Size-Estimation Framework with Applications to Transitive Closure and Reachability” JCSS 1997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 Cohen H. Kaplan “Spatially-decaying aggregation over a network” JCSS 2007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 Cohen H. Kaplan “Summarizing data using bottom-k sketches” PODC 2007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 Cohen: “All-Distances Sketches, Revisited: HIP Estimators for Massive Graphs Analysis” TKDE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Hyperlinks</a:t>
            </a:r>
            <a:r>
              <a:rPr lang="en-US" dirty="0"/>
              <a:t> (Web,  linked documents)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Social interactions</a:t>
            </a:r>
            <a:r>
              <a:rPr lang="en-US" dirty="0"/>
              <a:t> (Facebook, Twitter, LinkedIn,…  friends) Email, phone call detail, messages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Commercial </a:t>
            </a:r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  (purchases, Reviews, Likes, Ratings)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Road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Communication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Protein interactions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Knowledge graph</a:t>
            </a:r>
            <a:r>
              <a:rPr lang="en-US" dirty="0"/>
              <a:t>: Many types of entities (nodes) and relations (edges)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Graphs generated from </a:t>
            </a:r>
            <a:r>
              <a:rPr lang="en-US" dirty="0">
                <a:solidFill>
                  <a:schemeClr val="accent1"/>
                </a:solidFill>
              </a:rPr>
              <a:t>metric data/</a:t>
            </a:r>
            <a:r>
              <a:rPr lang="en-US" dirty="0" err="1">
                <a:solidFill>
                  <a:schemeClr val="accent1"/>
                </a:solidFill>
              </a:rPr>
              <a:t>embeddings</a:t>
            </a:r>
            <a:r>
              <a:rPr lang="en-US" dirty="0"/>
              <a:t>: (nearest neighbors/neighborhoods): Images, search queries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Directed/Undirected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Snapshot</a:t>
            </a:r>
            <a:r>
              <a:rPr lang="en-US" sz="3600" dirty="0"/>
              <a:t> or </a:t>
            </a:r>
            <a:r>
              <a:rPr lang="en-US" sz="3600" dirty="0">
                <a:solidFill>
                  <a:schemeClr val="tx2"/>
                </a:solidFill>
              </a:rPr>
              <a:t>with time dimension </a:t>
            </a:r>
            <a:r>
              <a:rPr lang="en-US" sz="3600" dirty="0"/>
              <a:t>(dynamic)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One or more </a:t>
            </a:r>
            <a:r>
              <a:rPr lang="en-US" sz="3600" dirty="0">
                <a:solidFill>
                  <a:schemeClr val="tx2"/>
                </a:solidFill>
              </a:rPr>
              <a:t>types of entities </a:t>
            </a:r>
            <a:r>
              <a:rPr lang="en-US" sz="3600" dirty="0"/>
              <a:t>(people, pages, products)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Features (Meta data) </a:t>
            </a:r>
            <a:r>
              <a:rPr lang="en-US" sz="3600" dirty="0"/>
              <a:t>associated with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Some graphs are really </a:t>
            </a:r>
            <a:r>
              <a:rPr lang="en-US" sz="3600" dirty="0">
                <a:solidFill>
                  <a:schemeClr val="tx2"/>
                </a:solidFill>
              </a:rPr>
              <a:t>large</a:t>
            </a:r>
            <a:r>
              <a:rPr lang="en-US" sz="3600" dirty="0"/>
              <a:t>: Hyperlinks, social, images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on Very Large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0981"/>
            <a:ext cx="11734800" cy="828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Design </a:t>
            </a:r>
            <a:r>
              <a:rPr lang="en-US" dirty="0" err="1"/>
              <a:t>a</a:t>
            </a:r>
            <a:r>
              <a:rPr lang="en-US"/>
              <a:t>lgorithms </a:t>
            </a:r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Streamed /  Distributed / Parallel</a:t>
            </a:r>
            <a:r>
              <a:rPr lang="en-US" dirty="0"/>
              <a:t> computation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413000"/>
            <a:ext cx="11125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General guidelines 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keep total computation/ communication/ storage  “sub/linear”  in the size of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Trade off computation and approximation quality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Parallelize (minimize chains of dependencies)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Localize dependencies  (nodes that share edges are stored closer to each other)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0" y="1114427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Importance measures of nodes in a network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…  depends on what we want to capture: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2286000"/>
            <a:ext cx="100584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Degree (in/out):</a:t>
            </a:r>
            <a:r>
              <a:rPr lang="en-US" dirty="0"/>
              <a:t> largest number of followers, friends.  Easy to compute locally.   </a:t>
            </a:r>
            <a:r>
              <a:rPr lang="en-US" dirty="0" err="1">
                <a:solidFill>
                  <a:srgbClr val="FF0000"/>
                </a:solidFill>
              </a:rPr>
              <a:t>Spammable</a:t>
            </a:r>
            <a:r>
              <a:rPr lang="en-US" dirty="0"/>
              <a:t>. Local.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3352800"/>
            <a:ext cx="10515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Eigenvector (PageRank/</a:t>
            </a:r>
            <a:r>
              <a:rPr lang="en-US" dirty="0" err="1"/>
              <a:t>Bonacich</a:t>
            </a:r>
            <a:r>
              <a:rPr lang="en-US" b="1" dirty="0">
                <a:solidFill>
                  <a:schemeClr val="tx2"/>
                </a:solidFill>
              </a:rPr>
              <a:t>):  </a:t>
            </a:r>
            <a:r>
              <a:rPr lang="en-US" dirty="0"/>
              <a:t>Your importance/ </a:t>
            </a:r>
            <a:r>
              <a:rPr lang="en-US" sz="3500" dirty="0"/>
              <a:t>reputation</a:t>
            </a:r>
            <a:r>
              <a:rPr lang="en-US" dirty="0"/>
              <a:t> recursively depend on that of your friends.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800" y="4373562"/>
            <a:ext cx="10083800" cy="888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2"/>
                </a:solidFill>
              </a:rPr>
              <a:t>Betweenness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 Your value as a “hub” </a:t>
            </a:r>
            <a:r>
              <a:rPr lang="mr-IN" dirty="0"/>
              <a:t>–</a:t>
            </a:r>
            <a:r>
              <a:rPr lang="en-US" dirty="0"/>
              <a:t>  located on the shortest path between many pairs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3800" y="5440362"/>
            <a:ext cx="10541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Closeness: </a:t>
            </a:r>
            <a:r>
              <a:rPr lang="en-US" dirty="0"/>
              <a:t> Centrally located, able to  quickly reach/infect many nodes.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4939" y="2371725"/>
            <a:ext cx="884261" cy="1857375"/>
            <a:chOff x="766739" y="533402"/>
            <a:chExt cx="884261" cy="1206828"/>
          </a:xfrm>
        </p:grpSpPr>
        <p:sp>
          <p:nvSpPr>
            <p:cNvPr id="11" name="Left Brace 10"/>
            <p:cNvSpPr/>
            <p:nvPr/>
          </p:nvSpPr>
          <p:spPr>
            <a:xfrm>
              <a:off x="1193800" y="533402"/>
              <a:ext cx="457200" cy="1066798"/>
            </a:xfrm>
            <a:prstGeom prst="leftBrac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424935" y="875207"/>
              <a:ext cx="12068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Cut-based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6747" y="4257677"/>
            <a:ext cx="1099705" cy="2388081"/>
            <a:chOff x="551295" y="533402"/>
            <a:chExt cx="1099705" cy="1206829"/>
          </a:xfrm>
        </p:grpSpPr>
        <p:sp>
          <p:nvSpPr>
            <p:cNvPr id="15" name="Left Brace 14"/>
            <p:cNvSpPr/>
            <p:nvPr/>
          </p:nvSpPr>
          <p:spPr>
            <a:xfrm>
              <a:off x="1193800" y="533402"/>
              <a:ext cx="457200" cy="1066798"/>
            </a:xfrm>
            <a:prstGeom prst="leftBrac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424935" y="659764"/>
              <a:ext cx="12068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Distance/reach-based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Centrality (</a:t>
            </a:r>
            <a:r>
              <a:rPr lang="en-US" dirty="0">
                <a:solidFill>
                  <a:srgbClr val="00B050"/>
                </a:solidFill>
              </a:rPr>
              <a:t>distance based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286" y="1370482"/>
                <a:ext cx="9975056" cy="91439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n-US" sz="2800" i="1" dirty="0">
                    <a:solidFill>
                      <a:srgbClr val="7030A0"/>
                    </a:solidFill>
                  </a:rPr>
                  <a:t>“Classic” closeness centrality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sz="2800">
                        <a:solidFill>
                          <a:schemeClr val="tx2"/>
                        </a:solidFill>
                        <a:latin typeface="Cambria Math" charset="0"/>
                      </a:rPr>
                      <m:t>:=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𝑢𝑣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  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 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Bavelas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1950]</a:t>
                </a:r>
              </a:p>
              <a:p>
                <a:pPr>
                  <a:buFont typeface="Wingdings" charset="2"/>
                  <a:buChar char="§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6" y="1370482"/>
                <a:ext cx="9975056" cy="914399"/>
              </a:xfrm>
              <a:blipFill rotWithShape="0">
                <a:blip r:embed="rId2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9483-DE5B-4179-930D-B03F558A9968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20300" y="131231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!! </a:t>
            </a:r>
            <a:r>
              <a:rPr lang="en-US" dirty="0"/>
              <a:t>Not defined well when graph is not (strongly) connected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51571" y="3167283"/>
                <a:ext cx="11811000" cy="2054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en-US" sz="3000" i="1" dirty="0">
                    <a:solidFill>
                      <a:srgbClr val="7030A0"/>
                    </a:solidFill>
                  </a:rPr>
                  <a:t>Distance-decay closeness centrality       </a:t>
                </a:r>
                <a:r>
                  <a:rPr lang="en-US" sz="2800" dirty="0"/>
                  <a:t>Decay function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≥0</m:t>
                    </m:r>
                  </m:oMath>
                </a14:m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d>
                      <m:r>
                        <a:rPr lang="en-US" sz="2800">
                          <a:solidFill>
                            <a:schemeClr val="tx2"/>
                          </a:solidFill>
                          <a:latin typeface="Cambria Math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𝑢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𝛼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)  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i="1" dirty="0"/>
                  <a:t>Harmonic</a:t>
                </a:r>
                <a:r>
                  <a:rPr lang="en-US" dirty="0"/>
                  <a:t> centrality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:r>
                  <a:rPr lang="en-US" i="1" dirty="0"/>
                  <a:t>Gaussian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</m:e>
                    </m:d>
                    <m:r>
                      <a:rPr lang="en-US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  </a:t>
                </a:r>
                <a:r>
                  <a:rPr lang="en-US" i="1" dirty="0"/>
                  <a:t>Exponential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</m:e>
                    </m:d>
                    <m:r>
                      <a:rPr lang="en-US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1" y="3167283"/>
                <a:ext cx="11811000" cy="2054500"/>
              </a:xfrm>
              <a:prstGeom prst="rect">
                <a:avLst/>
              </a:prstGeom>
              <a:blipFill rotWithShape="0">
                <a:blip r:embed="rId3"/>
                <a:stretch>
                  <a:fillRect l="-826" t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6575" y="5373568"/>
                <a:ext cx="7536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charset="2"/>
                  <a:buChar char="§"/>
                </a:pPr>
                <a:r>
                  <a:rPr lang="en-US" sz="2400" dirty="0">
                    <a:solidFill>
                      <a:schemeClr val="tx2"/>
                    </a:solidFill>
                  </a:rPr>
                  <a:t>Exact computation</a:t>
                </a:r>
                <a:r>
                  <a:rPr lang="en-US" sz="2400" dirty="0"/>
                  <a:t>:    All-pairs shortest paths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Wingdings" charset="2"/>
                  <a:buChar char="§"/>
                </a:pPr>
                <a:r>
                  <a:rPr lang="en-US" sz="2400" dirty="0">
                    <a:solidFill>
                      <a:schemeClr val="tx2"/>
                    </a:solidFill>
                  </a:rPr>
                  <a:t>Near-linear approximations </a:t>
                </a:r>
                <a:r>
                  <a:rPr lang="en-US" sz="2400" dirty="0"/>
                  <a:t>(small relative errors)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75" y="5373568"/>
                <a:ext cx="7536487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51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389843" y="2252883"/>
                <a:ext cx="11029952" cy="637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§"/>
                </a:pPr>
                <a:r>
                  <a:rPr lang="en-US" sz="2800" i="1" dirty="0">
                    <a:solidFill>
                      <a:srgbClr val="7030A0"/>
                    </a:solidFill>
                  </a:rPr>
                  <a:t>Reach centrality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:=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↝</m:t>
                            </m:r>
                            <m:r>
                              <a:rPr lang="en-US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   #nodes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800" dirty="0"/>
                  <a:t> can reach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3" y="2252883"/>
                <a:ext cx="11029952" cy="637801"/>
              </a:xfrm>
              <a:prstGeom prst="rect">
                <a:avLst/>
              </a:prstGeom>
              <a:blipFill rotWithShape="0">
                <a:blip r:embed="rId5"/>
                <a:stretch>
                  <a:fillRect l="-995" t="-961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2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2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17593</TotalTime>
  <Words>2547</Words>
  <Application>Microsoft Macintosh PowerPoint</Application>
  <PresentationFormat>宽屏</PresentationFormat>
  <Paragraphs>518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Office Theme</vt:lpstr>
      <vt:lpstr>Big Data Applied Algorithms</vt:lpstr>
      <vt:lpstr>Course Information</vt:lpstr>
      <vt:lpstr>Mining and Learning from graphs (I)</vt:lpstr>
      <vt:lpstr>Graph Datasets: Represent relations between “entities”</vt:lpstr>
      <vt:lpstr>Graph Datasets</vt:lpstr>
      <vt:lpstr>Properties</vt:lpstr>
      <vt:lpstr>Computation on Very Large Graphs </vt:lpstr>
      <vt:lpstr>Centrality</vt:lpstr>
      <vt:lpstr>Closeness Centrality (distance based)</vt:lpstr>
      <vt:lpstr>Node sketches for distance/reachability based measures</vt:lpstr>
      <vt:lpstr>Reachability Sets</vt:lpstr>
      <vt:lpstr>Reachability Set of</vt:lpstr>
      <vt:lpstr>Reachability Set of</vt:lpstr>
      <vt:lpstr>Why sketch reachability sets ?</vt:lpstr>
      <vt:lpstr>Review (lecture2): MinHash Sketch Variety</vt:lpstr>
      <vt:lpstr>MinHash sketches of Reachability sets of nodes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 of DP: Edge traversals </vt:lpstr>
      <vt:lpstr>Analysis of DP: dependencies</vt:lpstr>
      <vt:lpstr>Next: All-Distances Sketches (ADS)</vt:lpstr>
      <vt:lpstr>Applications of ADSs 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Big Data:  Lecture 11</dc:title>
  <dc:creator>Edith Cohen</dc:creator>
  <cp:lastModifiedBy>Hongchao Qin</cp:lastModifiedBy>
  <cp:revision>585</cp:revision>
  <cp:lastPrinted>2017-12-19T09:28:59Z</cp:lastPrinted>
  <dcterms:created xsi:type="dcterms:W3CDTF">2013-12-15T13:25:52Z</dcterms:created>
  <dcterms:modified xsi:type="dcterms:W3CDTF">2024-10-18T01:48:56Z</dcterms:modified>
</cp:coreProperties>
</file>