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media/image20.svg" ContentType="image/svg+xml"/>
  <Override PartName="/ppt/media/image22.svg" ContentType="image/svg+xml"/>
  <Override PartName="/ppt/media/image24.svg" ContentType="image/svg+xml"/>
  <Override PartName="/ppt/media/image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Lst>
  <p:notesMasterIdLst>
    <p:notesMasterId r:id="rId8"/>
  </p:notesMasterIdLst>
  <p:sldIdLst>
    <p:sldId id="256" r:id="rId5"/>
    <p:sldId id="263" r:id="rId6"/>
    <p:sldId id="257" r:id="rId7"/>
    <p:sldId id="264" r:id="rId9"/>
    <p:sldId id="265" r:id="rId10"/>
    <p:sldId id="266" r:id="rId11"/>
    <p:sldId id="267" r:id="rId12"/>
    <p:sldId id="299" r:id="rId13"/>
    <p:sldId id="269" r:id="rId14"/>
    <p:sldId id="270" r:id="rId15"/>
    <p:sldId id="273" r:id="rId16"/>
    <p:sldId id="274" r:id="rId17"/>
    <p:sldId id="280" r:id="rId18"/>
    <p:sldId id="287" r:id="rId19"/>
    <p:sldId id="282" r:id="rId20"/>
    <p:sldId id="283" r:id="rId21"/>
    <p:sldId id="276" r:id="rId22"/>
    <p:sldId id="288" r:id="rId23"/>
    <p:sldId id="284" r:id="rId24"/>
    <p:sldId id="285" r:id="rId25"/>
    <p:sldId id="286" r:id="rId26"/>
    <p:sldId id="277" r:id="rId27"/>
    <p:sldId id="278" r:id="rId28"/>
    <p:sldId id="279" r:id="rId29"/>
    <p:sldId id="289" r:id="rId30"/>
  </p:sldIdLst>
  <p:sldSz cx="9144000" cy="6858000" type="screen4x3"/>
  <p:notesSz cx="6858000" cy="9144000"/>
  <p:custDataLst>
    <p:tags r:id="rId34"/>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FF"/>
    <a:srgbClr val="BDBD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78288" autoAdjust="0"/>
  </p:normalViewPr>
  <p:slideViewPr>
    <p:cSldViewPr snapToGrid="0" snapToObjects="1">
      <p:cViewPr varScale="1">
        <p:scale>
          <a:sx n="78" d="100"/>
          <a:sy n="78" d="100"/>
        </p:scale>
        <p:origin x="19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8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5B00D65-DA44-47D1-9C04-5810D6175AEA}" type="doc">
      <dgm:prSet loTypeId="urn:microsoft.com/office/officeart/2009/3/layout/OpposingIdeas#1" loCatId="relationship" qsTypeId="urn:microsoft.com/office/officeart/2005/8/quickstyle/simple1#1" qsCatId="simple" csTypeId="urn:microsoft.com/office/officeart/2005/8/colors/colorful1#1" csCatId="colorful" phldr="1"/>
      <dgm:spPr/>
      <dgm:t>
        <a:bodyPr/>
        <a:lstStyle/>
        <a:p>
          <a:endParaRPr lang="zh-CN" altLang="en-US"/>
        </a:p>
      </dgm:t>
    </dgm:pt>
    <dgm:pt modelId="{0BBA80B9-D762-47D2-BF41-4C6240E68891}">
      <dgm:prSet phldrT="[文本]"/>
      <dgm:spPr/>
      <dgm:t>
        <a:bodyPr vert="vert"/>
        <a:lstStyle/>
        <a:p>
          <a:pPr algn="ctr"/>
          <a:r>
            <a:rPr lang="zh-CN" altLang="en-US" dirty="0" smtClean="0"/>
            <a:t>学习能力</a:t>
          </a:r>
          <a:endParaRPr lang="en-US" altLang="zh-CN" dirty="0" smtClean="0"/>
        </a:p>
        <a:p>
          <a:pPr algn="ctr"/>
          <a:endParaRPr lang="en-US" altLang="zh-CN" dirty="0" smtClean="0"/>
        </a:p>
        <a:p>
          <a:pPr algn="ctr"/>
          <a:r>
            <a:rPr lang="zh-CN" altLang="en-US" dirty="0" smtClean="0"/>
            <a:t>泛化能力</a:t>
          </a:r>
          <a:endParaRPr lang="en-US" altLang="zh-CN" dirty="0" smtClean="0"/>
        </a:p>
      </dgm:t>
    </dgm:pt>
    <dgm:pt modelId="{CCF38C0D-A306-4BFC-B432-911DCFFF5FBB}" cxnId="{0DF2B1FC-1CB5-4EDC-BF9C-CDBBEFC91949}" type="parTrans">
      <dgm:prSet/>
      <dgm:spPr/>
      <dgm:t>
        <a:bodyPr/>
        <a:lstStyle/>
        <a:p>
          <a:endParaRPr lang="zh-CN" altLang="en-US"/>
        </a:p>
      </dgm:t>
    </dgm:pt>
    <dgm:pt modelId="{C6510BC7-492C-42BB-A023-7D618F58FD96}" cxnId="{0DF2B1FC-1CB5-4EDC-BF9C-CDBBEFC91949}" type="sibTrans">
      <dgm:prSet/>
      <dgm:spPr/>
      <dgm:t>
        <a:bodyPr/>
        <a:lstStyle/>
        <a:p>
          <a:endParaRPr lang="zh-CN" altLang="en-US"/>
        </a:p>
      </dgm:t>
    </dgm:pt>
    <dgm:pt modelId="{88355FFA-78E9-429B-80B5-B1D634628AA9}">
      <dgm:prSet phldrT="[文本]" custT="1"/>
      <dgm:spPr/>
      <dgm:t>
        <a:bodyPr anchor="ctr"/>
        <a:lstStyle/>
        <a:p>
          <a:pPr algn="ctr"/>
          <a:r>
            <a:rPr lang="zh-CN" altLang="en-US" sz="2200" dirty="0" smtClean="0">
              <a:solidFill>
                <a:schemeClr val="bg1"/>
              </a:solidFill>
            </a:rPr>
            <a:t>参数多</a:t>
          </a:r>
          <a:endParaRPr lang="en-US" altLang="zh-CN" sz="2200" dirty="0" smtClean="0">
            <a:solidFill>
              <a:schemeClr val="bg1"/>
            </a:solidFill>
          </a:endParaRPr>
        </a:p>
        <a:p>
          <a:pPr algn="ctr"/>
          <a:r>
            <a:rPr lang="zh-CN" altLang="en-US" sz="2200" dirty="0" smtClean="0">
              <a:solidFill>
                <a:schemeClr val="bg1"/>
              </a:solidFill>
            </a:rPr>
            <a:t>层数深</a:t>
          </a:r>
          <a:endParaRPr lang="zh-CN" altLang="en-US" sz="2200" dirty="0">
            <a:solidFill>
              <a:schemeClr val="bg1"/>
            </a:solidFill>
          </a:endParaRPr>
        </a:p>
      </dgm:t>
    </dgm:pt>
    <dgm:pt modelId="{FA0C612A-F64F-46E6-B5A6-FA70FF2A8C27}" cxnId="{A8A3F306-24C5-4BDA-BF19-58A77A8E2959}" type="parTrans">
      <dgm:prSet/>
      <dgm:spPr/>
      <dgm:t>
        <a:bodyPr/>
        <a:lstStyle/>
        <a:p>
          <a:endParaRPr lang="zh-CN" altLang="en-US"/>
        </a:p>
      </dgm:t>
    </dgm:pt>
    <dgm:pt modelId="{CEB1231A-CA7A-41DC-AEC0-6A8E88B05BEE}" cxnId="{A8A3F306-24C5-4BDA-BF19-58A77A8E2959}" type="sibTrans">
      <dgm:prSet/>
      <dgm:spPr/>
      <dgm:t>
        <a:bodyPr/>
        <a:lstStyle/>
        <a:p>
          <a:endParaRPr lang="zh-CN" altLang="en-US"/>
        </a:p>
      </dgm:t>
    </dgm:pt>
    <dgm:pt modelId="{4B685F17-384E-4230-829F-E4F37D016D1D}">
      <dgm:prSet phldrT="[文本]"/>
      <dgm:spPr/>
      <dgm:t>
        <a:bodyPr vert="vert270"/>
        <a:lstStyle/>
        <a:p>
          <a:pPr algn="ctr"/>
          <a:r>
            <a:rPr lang="zh-CN" altLang="en-US" dirty="0" smtClean="0"/>
            <a:t>运行效率</a:t>
          </a:r>
          <a:endParaRPr lang="en-US" altLang="zh-CN" dirty="0" smtClean="0"/>
        </a:p>
        <a:p>
          <a:pPr algn="ctr"/>
          <a:endParaRPr lang="en-US" altLang="zh-CN" dirty="0" smtClean="0"/>
        </a:p>
        <a:p>
          <a:pPr algn="ctr"/>
          <a:r>
            <a:rPr lang="zh-CN" altLang="en-US" dirty="0" smtClean="0"/>
            <a:t>资源消耗</a:t>
          </a:r>
          <a:endParaRPr lang="zh-CN" altLang="en-US" dirty="0"/>
        </a:p>
      </dgm:t>
    </dgm:pt>
    <dgm:pt modelId="{2E77644F-1E62-4DB7-B1B7-5995B4C13889}" cxnId="{ACF37270-D75C-47F7-886E-47C509DC2D41}" type="parTrans">
      <dgm:prSet/>
      <dgm:spPr/>
      <dgm:t>
        <a:bodyPr/>
        <a:lstStyle/>
        <a:p>
          <a:endParaRPr lang="zh-CN" altLang="en-US"/>
        </a:p>
      </dgm:t>
    </dgm:pt>
    <dgm:pt modelId="{4FAA3A5D-2A2E-41FC-9481-9A885271CD4A}" cxnId="{ACF37270-D75C-47F7-886E-47C509DC2D41}" type="sibTrans">
      <dgm:prSet/>
      <dgm:spPr/>
      <dgm:t>
        <a:bodyPr/>
        <a:lstStyle/>
        <a:p>
          <a:endParaRPr lang="zh-CN" altLang="en-US"/>
        </a:p>
      </dgm:t>
    </dgm:pt>
    <dgm:pt modelId="{67E3B9E6-9A31-4350-B426-BCF34EC9AB04}">
      <dgm:prSet phldrT="[文本]" custT="1"/>
      <dgm:spPr/>
      <dgm:t>
        <a:bodyPr anchor="ctr"/>
        <a:lstStyle/>
        <a:p>
          <a:pPr algn="ctr"/>
          <a:r>
            <a:rPr lang="zh-CN" altLang="en-US" sz="2200" dirty="0" smtClean="0">
              <a:solidFill>
                <a:schemeClr val="bg1"/>
              </a:solidFill>
            </a:rPr>
            <a:t>参数少</a:t>
          </a:r>
          <a:endParaRPr lang="en-US" altLang="zh-CN" sz="2200" dirty="0" smtClean="0">
            <a:solidFill>
              <a:schemeClr val="bg1"/>
            </a:solidFill>
          </a:endParaRPr>
        </a:p>
        <a:p>
          <a:pPr algn="ctr"/>
          <a:r>
            <a:rPr lang="zh-CN" altLang="en-US" sz="2200" dirty="0" smtClean="0">
              <a:solidFill>
                <a:schemeClr val="bg1"/>
              </a:solidFill>
            </a:rPr>
            <a:t>层数浅</a:t>
          </a:r>
          <a:endParaRPr lang="zh-CN" altLang="en-US" sz="2200" dirty="0">
            <a:solidFill>
              <a:schemeClr val="bg1"/>
            </a:solidFill>
          </a:endParaRPr>
        </a:p>
      </dgm:t>
    </dgm:pt>
    <dgm:pt modelId="{B1262A14-0424-4EE2-9FE8-9FA403CDAA94}" cxnId="{77991477-3C90-48C5-9166-750709972508}" type="parTrans">
      <dgm:prSet/>
      <dgm:spPr/>
      <dgm:t>
        <a:bodyPr/>
        <a:lstStyle/>
        <a:p>
          <a:endParaRPr lang="zh-CN" altLang="en-US"/>
        </a:p>
      </dgm:t>
    </dgm:pt>
    <dgm:pt modelId="{BFD5217F-48FA-4B52-BF42-9AE393A551BE}" cxnId="{77991477-3C90-48C5-9166-750709972508}" type="sibTrans">
      <dgm:prSet/>
      <dgm:spPr/>
      <dgm:t>
        <a:bodyPr/>
        <a:lstStyle/>
        <a:p>
          <a:endParaRPr lang="zh-CN" altLang="en-US"/>
        </a:p>
      </dgm:t>
    </dgm:pt>
    <dgm:pt modelId="{23B9BA4F-9501-40DD-825C-00E4775FB4B7}" type="pres">
      <dgm:prSet presAssocID="{D5B00D65-DA44-47D1-9C04-5810D6175AEA}" presName="Name0" presStyleCnt="0">
        <dgm:presLayoutVars>
          <dgm:chMax val="2"/>
          <dgm:dir/>
          <dgm:animOne val="branch"/>
          <dgm:animLvl val="lvl"/>
          <dgm:resizeHandles val="exact"/>
        </dgm:presLayoutVars>
      </dgm:prSet>
      <dgm:spPr/>
      <dgm:t>
        <a:bodyPr/>
        <a:lstStyle/>
        <a:p>
          <a:endParaRPr lang="zh-CN" altLang="en-US"/>
        </a:p>
      </dgm:t>
    </dgm:pt>
    <dgm:pt modelId="{F3B786F0-B96E-46D5-945A-9FAB5261A11B}" type="pres">
      <dgm:prSet presAssocID="{D5B00D65-DA44-47D1-9C04-5810D6175AEA}" presName="Background" presStyleLbl="node1" presStyleIdx="0" presStyleCnt="1"/>
      <dgm:spPr/>
    </dgm:pt>
    <dgm:pt modelId="{A33EACD6-3EEC-40AA-9FBA-C35412D8FDDD}" type="pres">
      <dgm:prSet presAssocID="{D5B00D65-DA44-47D1-9C04-5810D6175AEA}" presName="Divider" presStyleLbl="callout" presStyleIdx="0" presStyleCnt="1"/>
      <dgm:spPr/>
    </dgm:pt>
    <dgm:pt modelId="{26C69661-083E-4BBA-ABB3-CF6E59461973}" type="pres">
      <dgm:prSet presAssocID="{D5B00D65-DA44-47D1-9C04-5810D6175AEA}" presName="ChildText1" presStyleLbl="revTx" presStyleIdx="0" presStyleCnt="0">
        <dgm:presLayoutVars>
          <dgm:chMax val="0"/>
          <dgm:chPref val="0"/>
          <dgm:bulletEnabled val="1"/>
        </dgm:presLayoutVars>
      </dgm:prSet>
      <dgm:spPr/>
      <dgm:t>
        <a:bodyPr/>
        <a:lstStyle/>
        <a:p>
          <a:endParaRPr lang="zh-CN" altLang="en-US"/>
        </a:p>
      </dgm:t>
    </dgm:pt>
    <dgm:pt modelId="{6D206946-24E4-4429-92F2-FC8F5CF79B00}" type="pres">
      <dgm:prSet presAssocID="{D5B00D65-DA44-47D1-9C04-5810D6175AEA}" presName="ChildText2" presStyleLbl="revTx" presStyleIdx="0" presStyleCnt="0">
        <dgm:presLayoutVars>
          <dgm:chMax val="0"/>
          <dgm:chPref val="0"/>
          <dgm:bulletEnabled val="1"/>
        </dgm:presLayoutVars>
      </dgm:prSet>
      <dgm:spPr/>
      <dgm:t>
        <a:bodyPr/>
        <a:lstStyle/>
        <a:p>
          <a:endParaRPr lang="zh-CN" altLang="en-US"/>
        </a:p>
      </dgm:t>
    </dgm:pt>
    <dgm:pt modelId="{03CA7E02-E818-47D8-8E8D-6DB9262A057C}" type="pres">
      <dgm:prSet presAssocID="{D5B00D65-DA44-47D1-9C04-5810D6175AEA}" presName="ParentText1" presStyleLbl="revTx" presStyleIdx="0" presStyleCnt="0">
        <dgm:presLayoutVars>
          <dgm:chMax val="1"/>
          <dgm:chPref val="1"/>
        </dgm:presLayoutVars>
      </dgm:prSet>
      <dgm:spPr/>
      <dgm:t>
        <a:bodyPr/>
        <a:lstStyle/>
        <a:p>
          <a:endParaRPr lang="zh-CN" altLang="en-US"/>
        </a:p>
      </dgm:t>
    </dgm:pt>
    <dgm:pt modelId="{0672F8AE-9279-4CFB-8304-867C77009C09}" type="pres">
      <dgm:prSet presAssocID="{D5B00D65-DA44-47D1-9C04-5810D6175AEA}" presName="ParentShape1" presStyleLbl="alignImgPlace1" presStyleIdx="0" presStyleCnt="2" custScaleX="198382">
        <dgm:presLayoutVars/>
      </dgm:prSet>
      <dgm:spPr/>
      <dgm:t>
        <a:bodyPr/>
        <a:lstStyle/>
        <a:p>
          <a:endParaRPr lang="zh-CN" altLang="en-US"/>
        </a:p>
      </dgm:t>
    </dgm:pt>
    <dgm:pt modelId="{CC700081-A25B-42B3-B6AF-6208F92D3E01}" type="pres">
      <dgm:prSet presAssocID="{D5B00D65-DA44-47D1-9C04-5810D6175AEA}" presName="ParentText2" presStyleLbl="revTx" presStyleIdx="0" presStyleCnt="0">
        <dgm:presLayoutVars>
          <dgm:chMax val="1"/>
          <dgm:chPref val="1"/>
        </dgm:presLayoutVars>
      </dgm:prSet>
      <dgm:spPr/>
      <dgm:t>
        <a:bodyPr/>
        <a:lstStyle/>
        <a:p>
          <a:endParaRPr lang="zh-CN" altLang="en-US"/>
        </a:p>
      </dgm:t>
    </dgm:pt>
    <dgm:pt modelId="{88F16E92-DAD2-4540-B3E9-7CE30AE48693}" type="pres">
      <dgm:prSet presAssocID="{D5B00D65-DA44-47D1-9C04-5810D6175AEA}" presName="ParentShape2" presStyleLbl="alignImgPlace1" presStyleIdx="1" presStyleCnt="2" custScaleX="210841" custLinFactNeighborY="457">
        <dgm:presLayoutVars/>
      </dgm:prSet>
      <dgm:spPr/>
      <dgm:t>
        <a:bodyPr/>
        <a:lstStyle/>
        <a:p>
          <a:endParaRPr lang="zh-CN" altLang="en-US"/>
        </a:p>
      </dgm:t>
    </dgm:pt>
  </dgm:ptLst>
  <dgm:cxnLst>
    <dgm:cxn modelId="{5A044B50-DA33-4396-BE51-29E9686BC0DB}" type="presOf" srcId="{88355FFA-78E9-429B-80B5-B1D634628AA9}" destId="{26C69661-083E-4BBA-ABB3-CF6E59461973}" srcOrd="0" destOrd="0" presId="urn:microsoft.com/office/officeart/2009/3/layout/OpposingIdeas#1"/>
    <dgm:cxn modelId="{E2884A84-1C66-4D20-9DDD-ACDA523FA67E}" type="presOf" srcId="{67E3B9E6-9A31-4350-B426-BCF34EC9AB04}" destId="{6D206946-24E4-4429-92F2-FC8F5CF79B00}" srcOrd="0" destOrd="0" presId="urn:microsoft.com/office/officeart/2009/3/layout/OpposingIdeas#1"/>
    <dgm:cxn modelId="{1B6EDE14-6D76-475F-B95B-E0EB379BE39D}" type="presOf" srcId="{0BBA80B9-D762-47D2-BF41-4C6240E68891}" destId="{03CA7E02-E818-47D8-8E8D-6DB9262A057C}" srcOrd="0" destOrd="0" presId="urn:microsoft.com/office/officeart/2009/3/layout/OpposingIdeas#1"/>
    <dgm:cxn modelId="{43A8C00C-254A-46D1-A3EB-F60D4F5AFACB}" type="presOf" srcId="{0BBA80B9-D762-47D2-BF41-4C6240E68891}" destId="{0672F8AE-9279-4CFB-8304-867C77009C09}" srcOrd="1" destOrd="0" presId="urn:microsoft.com/office/officeart/2009/3/layout/OpposingIdeas#1"/>
    <dgm:cxn modelId="{83CD5475-57E8-4451-A8B5-D00E42813CC0}" type="presOf" srcId="{4B685F17-384E-4230-829F-E4F37D016D1D}" destId="{CC700081-A25B-42B3-B6AF-6208F92D3E01}" srcOrd="0" destOrd="0" presId="urn:microsoft.com/office/officeart/2009/3/layout/OpposingIdeas#1"/>
    <dgm:cxn modelId="{0DF2B1FC-1CB5-4EDC-BF9C-CDBBEFC91949}" srcId="{D5B00D65-DA44-47D1-9C04-5810D6175AEA}" destId="{0BBA80B9-D762-47D2-BF41-4C6240E68891}" srcOrd="0" destOrd="0" parTransId="{CCF38C0D-A306-4BFC-B432-911DCFFF5FBB}" sibTransId="{C6510BC7-492C-42BB-A023-7D618F58FD96}"/>
    <dgm:cxn modelId="{A8A3F306-24C5-4BDA-BF19-58A77A8E2959}" srcId="{0BBA80B9-D762-47D2-BF41-4C6240E68891}" destId="{88355FFA-78E9-429B-80B5-B1D634628AA9}" srcOrd="0" destOrd="0" parTransId="{FA0C612A-F64F-46E6-B5A6-FA70FF2A8C27}" sibTransId="{CEB1231A-CA7A-41DC-AEC0-6A8E88B05BEE}"/>
    <dgm:cxn modelId="{4D398025-BAA6-40DC-A795-2062E8C93A17}" type="presOf" srcId="{4B685F17-384E-4230-829F-E4F37D016D1D}" destId="{88F16E92-DAD2-4540-B3E9-7CE30AE48693}" srcOrd="1" destOrd="0" presId="urn:microsoft.com/office/officeart/2009/3/layout/OpposingIdeas#1"/>
    <dgm:cxn modelId="{ACF37270-D75C-47F7-886E-47C509DC2D41}" srcId="{D5B00D65-DA44-47D1-9C04-5810D6175AEA}" destId="{4B685F17-384E-4230-829F-E4F37D016D1D}" srcOrd="1" destOrd="0" parTransId="{2E77644F-1E62-4DB7-B1B7-5995B4C13889}" sibTransId="{4FAA3A5D-2A2E-41FC-9481-9A885271CD4A}"/>
    <dgm:cxn modelId="{E84F6D78-9E30-47BE-92FD-BDD88D7ADDE4}" type="presOf" srcId="{D5B00D65-DA44-47D1-9C04-5810D6175AEA}" destId="{23B9BA4F-9501-40DD-825C-00E4775FB4B7}" srcOrd="0" destOrd="0" presId="urn:microsoft.com/office/officeart/2009/3/layout/OpposingIdeas#1"/>
    <dgm:cxn modelId="{77991477-3C90-48C5-9166-750709972508}" srcId="{4B685F17-384E-4230-829F-E4F37D016D1D}" destId="{67E3B9E6-9A31-4350-B426-BCF34EC9AB04}" srcOrd="0" destOrd="0" parTransId="{B1262A14-0424-4EE2-9FE8-9FA403CDAA94}" sibTransId="{BFD5217F-48FA-4B52-BF42-9AE393A551BE}"/>
    <dgm:cxn modelId="{066B040A-B4FB-4B1C-B615-0EA9111DBBD0}" type="presParOf" srcId="{23B9BA4F-9501-40DD-825C-00E4775FB4B7}" destId="{F3B786F0-B96E-46D5-945A-9FAB5261A11B}" srcOrd="0" destOrd="0" presId="urn:microsoft.com/office/officeart/2009/3/layout/OpposingIdeas#1"/>
    <dgm:cxn modelId="{514F7DEB-175B-4A69-AD08-25E528CBBF7F}" type="presParOf" srcId="{23B9BA4F-9501-40DD-825C-00E4775FB4B7}" destId="{A33EACD6-3EEC-40AA-9FBA-C35412D8FDDD}" srcOrd="1" destOrd="0" presId="urn:microsoft.com/office/officeart/2009/3/layout/OpposingIdeas#1"/>
    <dgm:cxn modelId="{53C8B034-8276-41A3-A1FF-1D2CCCACE7D7}" type="presParOf" srcId="{23B9BA4F-9501-40DD-825C-00E4775FB4B7}" destId="{26C69661-083E-4BBA-ABB3-CF6E59461973}" srcOrd="2" destOrd="0" presId="urn:microsoft.com/office/officeart/2009/3/layout/OpposingIdeas#1"/>
    <dgm:cxn modelId="{6524190B-E975-478E-BB7F-7646B13A9275}" type="presParOf" srcId="{23B9BA4F-9501-40DD-825C-00E4775FB4B7}" destId="{6D206946-24E4-4429-92F2-FC8F5CF79B00}" srcOrd="3" destOrd="0" presId="urn:microsoft.com/office/officeart/2009/3/layout/OpposingIdeas#1"/>
    <dgm:cxn modelId="{1494ECF9-1678-448C-A6C3-B0C657F4FB69}" type="presParOf" srcId="{23B9BA4F-9501-40DD-825C-00E4775FB4B7}" destId="{03CA7E02-E818-47D8-8E8D-6DB9262A057C}" srcOrd="4" destOrd="0" presId="urn:microsoft.com/office/officeart/2009/3/layout/OpposingIdeas#1"/>
    <dgm:cxn modelId="{67EBC62D-A097-4430-B5F3-C31AEE7B6358}" type="presParOf" srcId="{23B9BA4F-9501-40DD-825C-00E4775FB4B7}" destId="{0672F8AE-9279-4CFB-8304-867C77009C09}" srcOrd="5" destOrd="0" presId="urn:microsoft.com/office/officeart/2009/3/layout/OpposingIdeas#1"/>
    <dgm:cxn modelId="{B60302DF-12D1-46A4-8EB1-F149DA8E7678}" type="presParOf" srcId="{23B9BA4F-9501-40DD-825C-00E4775FB4B7}" destId="{CC700081-A25B-42B3-B6AF-6208F92D3E01}" srcOrd="6" destOrd="0" presId="urn:microsoft.com/office/officeart/2009/3/layout/OpposingIdeas#1"/>
    <dgm:cxn modelId="{91B955F6-A624-463F-9550-D49C9B1E8242}" type="presParOf" srcId="{23B9BA4F-9501-40DD-825C-00E4775FB4B7}" destId="{88F16E92-DAD2-4540-B3E9-7CE30AE48693}" srcOrd="7" destOrd="0" presId="urn:microsoft.com/office/officeart/2009/3/layout/OpposingIdea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42515C-3E3F-442E-B14F-AEDC6A24B2C0}" type="doc">
      <dgm:prSet loTypeId="urn:microsoft.com/office/officeart/2005/8/layout/matrix3" loCatId="matrix" qsTypeId="urn:microsoft.com/office/officeart/2005/8/quickstyle/simple2#1" qsCatId="simple" csTypeId="urn:microsoft.com/office/officeart/2005/8/colors/accent1_2#1" csCatId="accent1" phldr="1"/>
      <dgm:spPr/>
      <dgm:t>
        <a:bodyPr/>
        <a:lstStyle/>
        <a:p>
          <a:endParaRPr lang="zh-CN" altLang="en-US"/>
        </a:p>
      </dgm:t>
    </dgm:pt>
    <dgm:pt modelId="{1ACCBB52-8138-415A-9660-9ED8562309DD}">
      <dgm:prSet custT="1"/>
      <dgm:spPr/>
      <dgm:t>
        <a:bodyPr/>
        <a:lstStyle/>
        <a:p>
          <a:pPr rtl="0"/>
          <a:r>
            <a:rPr lang="zh-CN" altLang="en-US" sz="2100" b="0" i="0" baseline="0" dirty="0" smtClean="0"/>
            <a:t>数据隐私</a:t>
          </a:r>
          <a:endParaRPr lang="en-US" altLang="zh-CN" sz="2100" b="0" i="0" baseline="0" dirty="0" smtClean="0"/>
        </a:p>
        <a:p>
          <a:pPr rtl="0"/>
          <a:r>
            <a:rPr lang="zh-CN" altLang="en-US" sz="2100" b="0" i="0" baseline="0" dirty="0" smtClean="0"/>
            <a:t>安全问题</a:t>
          </a:r>
          <a:endParaRPr lang="zh-CN" altLang="en-US" sz="2100" dirty="0"/>
        </a:p>
      </dgm:t>
    </dgm:pt>
    <dgm:pt modelId="{B0015997-68D4-4665-BE8B-F8D6B9A96DD1}" cxnId="{32F64C6D-3E62-4611-953A-91133A7FC71A}" type="parTrans">
      <dgm:prSet/>
      <dgm:spPr/>
      <dgm:t>
        <a:bodyPr/>
        <a:lstStyle/>
        <a:p>
          <a:endParaRPr lang="zh-CN" altLang="en-US" sz="2100"/>
        </a:p>
      </dgm:t>
    </dgm:pt>
    <dgm:pt modelId="{DAB9FEC6-73D5-4712-8067-808AC4E8C852}" cxnId="{32F64C6D-3E62-4611-953A-91133A7FC71A}" type="sibTrans">
      <dgm:prSet/>
      <dgm:spPr/>
      <dgm:t>
        <a:bodyPr/>
        <a:lstStyle/>
        <a:p>
          <a:endParaRPr lang="zh-CN" altLang="en-US" sz="2100"/>
        </a:p>
      </dgm:t>
    </dgm:pt>
    <dgm:pt modelId="{0AB477A1-9E6A-4605-8489-D1830101AC77}">
      <dgm:prSet custT="1"/>
      <dgm:spPr/>
      <dgm:t>
        <a:bodyPr/>
        <a:lstStyle/>
        <a:p>
          <a:pPr rtl="0"/>
          <a:r>
            <a:rPr lang="zh-CN" altLang="en-US" sz="2100" b="0" i="0" baseline="0" dirty="0" smtClean="0"/>
            <a:t>偏见</a:t>
          </a:r>
          <a:endParaRPr lang="en-US" altLang="zh-CN" sz="2100" b="0" i="0" baseline="0" dirty="0" smtClean="0"/>
        </a:p>
        <a:p>
          <a:pPr rtl="0"/>
          <a:r>
            <a:rPr lang="zh-CN" altLang="en-US" sz="2100" b="0" i="0" baseline="0" dirty="0" smtClean="0"/>
            <a:t>公平性</a:t>
          </a:r>
          <a:endParaRPr lang="zh-CN" altLang="en-US" sz="2100" dirty="0"/>
        </a:p>
      </dgm:t>
    </dgm:pt>
    <dgm:pt modelId="{3FDFF0E9-9EFC-46D2-9F0E-C510F30FA563}" cxnId="{AD696662-56A9-4556-9B9A-46292E1C1FCB}" type="parTrans">
      <dgm:prSet/>
      <dgm:spPr/>
      <dgm:t>
        <a:bodyPr/>
        <a:lstStyle/>
        <a:p>
          <a:endParaRPr lang="zh-CN" altLang="en-US" sz="2100"/>
        </a:p>
      </dgm:t>
    </dgm:pt>
    <dgm:pt modelId="{92CFDA25-7B07-4852-9F99-F9CBACE9B99E}" cxnId="{AD696662-56A9-4556-9B9A-46292E1C1FCB}" type="sibTrans">
      <dgm:prSet/>
      <dgm:spPr/>
      <dgm:t>
        <a:bodyPr/>
        <a:lstStyle/>
        <a:p>
          <a:endParaRPr lang="zh-CN" altLang="en-US" sz="2100"/>
        </a:p>
      </dgm:t>
    </dgm:pt>
    <dgm:pt modelId="{72CFB7C9-77E8-434B-9958-13959222C42D}">
      <dgm:prSet custT="1"/>
      <dgm:spPr/>
      <dgm:t>
        <a:bodyPr/>
        <a:lstStyle/>
        <a:p>
          <a:pPr rtl="0"/>
          <a:r>
            <a:rPr lang="zh-CN" altLang="en-US" sz="2100" b="0" i="0" baseline="0" dirty="0" smtClean="0"/>
            <a:t>模型滥用</a:t>
          </a:r>
          <a:endParaRPr lang="en-US" altLang="zh-CN" sz="2100" b="0" i="0" baseline="0" dirty="0" smtClean="0"/>
        </a:p>
        <a:p>
          <a:pPr rtl="0"/>
          <a:r>
            <a:rPr lang="zh-CN" altLang="en-US" sz="2100" b="0" i="0" baseline="0" dirty="0" smtClean="0"/>
            <a:t>安全风险</a:t>
          </a:r>
          <a:endParaRPr lang="zh-CN" altLang="en-US" sz="2100" dirty="0"/>
        </a:p>
      </dgm:t>
    </dgm:pt>
    <dgm:pt modelId="{4A2EEF19-B3E8-4F3D-A873-9A81E01489FB}" cxnId="{9958C7A8-CEA5-4E0B-8007-91F99A84957D}" type="parTrans">
      <dgm:prSet/>
      <dgm:spPr/>
      <dgm:t>
        <a:bodyPr/>
        <a:lstStyle/>
        <a:p>
          <a:endParaRPr lang="zh-CN" altLang="en-US" sz="2100"/>
        </a:p>
      </dgm:t>
    </dgm:pt>
    <dgm:pt modelId="{774CD928-BC44-4090-A8EB-E33B528D9DF9}" cxnId="{9958C7A8-CEA5-4E0B-8007-91F99A84957D}" type="sibTrans">
      <dgm:prSet/>
      <dgm:spPr/>
      <dgm:t>
        <a:bodyPr/>
        <a:lstStyle/>
        <a:p>
          <a:endParaRPr lang="zh-CN" altLang="en-US" sz="2100"/>
        </a:p>
      </dgm:t>
    </dgm:pt>
    <dgm:pt modelId="{326F576C-C41C-425C-B84F-2C2607496E76}">
      <dgm:prSet custT="1"/>
      <dgm:spPr/>
      <dgm:t>
        <a:bodyPr/>
        <a:lstStyle/>
        <a:p>
          <a:pPr rtl="0"/>
          <a:r>
            <a:rPr lang="zh-CN" altLang="en-US" sz="2100" b="0" i="0" baseline="0" dirty="0" smtClean="0"/>
            <a:t>可解释性</a:t>
          </a:r>
          <a:endParaRPr lang="en-US" altLang="zh-CN" sz="2100" b="0" i="0" baseline="0" dirty="0" smtClean="0"/>
        </a:p>
        <a:p>
          <a:pPr rtl="0"/>
          <a:r>
            <a:rPr lang="zh-CN" altLang="en-US" sz="2100" b="0" i="0" baseline="0" dirty="0" smtClean="0"/>
            <a:t>透明度</a:t>
          </a:r>
          <a:endParaRPr lang="zh-CN" altLang="en-US" sz="2100" dirty="0"/>
        </a:p>
      </dgm:t>
    </dgm:pt>
    <dgm:pt modelId="{FD0A2B70-4A5A-4E44-854C-65BDAE56E327}" cxnId="{3254FD05-1B33-4BF7-9248-62418DA38502}" type="parTrans">
      <dgm:prSet/>
      <dgm:spPr/>
      <dgm:t>
        <a:bodyPr/>
        <a:lstStyle/>
        <a:p>
          <a:endParaRPr lang="zh-CN" altLang="en-US" sz="2100"/>
        </a:p>
      </dgm:t>
    </dgm:pt>
    <dgm:pt modelId="{C04497BC-CE97-47AC-B937-9475295ECE10}" cxnId="{3254FD05-1B33-4BF7-9248-62418DA38502}" type="sibTrans">
      <dgm:prSet/>
      <dgm:spPr/>
      <dgm:t>
        <a:bodyPr/>
        <a:lstStyle/>
        <a:p>
          <a:endParaRPr lang="zh-CN" altLang="en-US" sz="2100"/>
        </a:p>
      </dgm:t>
    </dgm:pt>
    <dgm:pt modelId="{9BEA26A0-34F6-47A7-A419-0CD907016E6C}" type="pres">
      <dgm:prSet presAssocID="{1142515C-3E3F-442E-B14F-AEDC6A24B2C0}" presName="matrix" presStyleCnt="0">
        <dgm:presLayoutVars>
          <dgm:chMax val="1"/>
          <dgm:dir/>
          <dgm:resizeHandles val="exact"/>
        </dgm:presLayoutVars>
      </dgm:prSet>
      <dgm:spPr/>
      <dgm:t>
        <a:bodyPr/>
        <a:lstStyle/>
        <a:p>
          <a:endParaRPr lang="zh-CN" altLang="en-US"/>
        </a:p>
      </dgm:t>
    </dgm:pt>
    <dgm:pt modelId="{9A010C03-7F0F-4581-AE14-8C06D725152E}" type="pres">
      <dgm:prSet presAssocID="{1142515C-3E3F-442E-B14F-AEDC6A24B2C0}" presName="diamond" presStyleLbl="bgShp" presStyleIdx="0" presStyleCnt="1"/>
      <dgm:spPr/>
    </dgm:pt>
    <dgm:pt modelId="{B6347CA9-276F-4D20-A8F3-7318BB0D8087}" type="pres">
      <dgm:prSet presAssocID="{1142515C-3E3F-442E-B14F-AEDC6A24B2C0}" presName="quad1" presStyleLbl="node1" presStyleIdx="0" presStyleCnt="4">
        <dgm:presLayoutVars>
          <dgm:chMax val="0"/>
          <dgm:chPref val="0"/>
          <dgm:bulletEnabled val="1"/>
        </dgm:presLayoutVars>
      </dgm:prSet>
      <dgm:spPr/>
      <dgm:t>
        <a:bodyPr/>
        <a:lstStyle/>
        <a:p>
          <a:endParaRPr lang="zh-CN" altLang="en-US"/>
        </a:p>
      </dgm:t>
    </dgm:pt>
    <dgm:pt modelId="{ED15AEAD-37F9-4444-95D4-D3A3A41F9721}" type="pres">
      <dgm:prSet presAssocID="{1142515C-3E3F-442E-B14F-AEDC6A24B2C0}" presName="quad2" presStyleLbl="node1" presStyleIdx="1" presStyleCnt="4">
        <dgm:presLayoutVars>
          <dgm:chMax val="0"/>
          <dgm:chPref val="0"/>
          <dgm:bulletEnabled val="1"/>
        </dgm:presLayoutVars>
      </dgm:prSet>
      <dgm:spPr/>
      <dgm:t>
        <a:bodyPr/>
        <a:lstStyle/>
        <a:p>
          <a:endParaRPr lang="zh-CN" altLang="en-US"/>
        </a:p>
      </dgm:t>
    </dgm:pt>
    <dgm:pt modelId="{E1AF72C8-F018-4A41-9738-802E93E1B6DA}" type="pres">
      <dgm:prSet presAssocID="{1142515C-3E3F-442E-B14F-AEDC6A24B2C0}" presName="quad3" presStyleLbl="node1" presStyleIdx="2" presStyleCnt="4">
        <dgm:presLayoutVars>
          <dgm:chMax val="0"/>
          <dgm:chPref val="0"/>
          <dgm:bulletEnabled val="1"/>
        </dgm:presLayoutVars>
      </dgm:prSet>
      <dgm:spPr/>
      <dgm:t>
        <a:bodyPr/>
        <a:lstStyle/>
        <a:p>
          <a:endParaRPr lang="zh-CN" altLang="en-US"/>
        </a:p>
      </dgm:t>
    </dgm:pt>
    <dgm:pt modelId="{3EF1E837-3036-46DF-9A3E-0D4E8985D649}" type="pres">
      <dgm:prSet presAssocID="{1142515C-3E3F-442E-B14F-AEDC6A24B2C0}" presName="quad4" presStyleLbl="node1" presStyleIdx="3" presStyleCnt="4">
        <dgm:presLayoutVars>
          <dgm:chMax val="0"/>
          <dgm:chPref val="0"/>
          <dgm:bulletEnabled val="1"/>
        </dgm:presLayoutVars>
      </dgm:prSet>
      <dgm:spPr/>
      <dgm:t>
        <a:bodyPr/>
        <a:lstStyle/>
        <a:p>
          <a:endParaRPr lang="zh-CN" altLang="en-US"/>
        </a:p>
      </dgm:t>
    </dgm:pt>
  </dgm:ptLst>
  <dgm:cxnLst>
    <dgm:cxn modelId="{FCE91199-6CA6-475F-867C-D13EA6228943}" type="presOf" srcId="{0AB477A1-9E6A-4605-8489-D1830101AC77}" destId="{ED15AEAD-37F9-4444-95D4-D3A3A41F9721}" srcOrd="0" destOrd="0" presId="urn:microsoft.com/office/officeart/2005/8/layout/matrix3"/>
    <dgm:cxn modelId="{3712607C-ECE0-4F2A-8021-397928BD01F9}" type="presOf" srcId="{326F576C-C41C-425C-B84F-2C2607496E76}" destId="{3EF1E837-3036-46DF-9A3E-0D4E8985D649}" srcOrd="0" destOrd="0" presId="urn:microsoft.com/office/officeart/2005/8/layout/matrix3"/>
    <dgm:cxn modelId="{32F64C6D-3E62-4611-953A-91133A7FC71A}" srcId="{1142515C-3E3F-442E-B14F-AEDC6A24B2C0}" destId="{1ACCBB52-8138-415A-9660-9ED8562309DD}" srcOrd="0" destOrd="0" parTransId="{B0015997-68D4-4665-BE8B-F8D6B9A96DD1}" sibTransId="{DAB9FEC6-73D5-4712-8067-808AC4E8C852}"/>
    <dgm:cxn modelId="{2C47A12A-924D-471E-9E76-93938516ABFE}" type="presOf" srcId="{1142515C-3E3F-442E-B14F-AEDC6A24B2C0}" destId="{9BEA26A0-34F6-47A7-A419-0CD907016E6C}" srcOrd="0" destOrd="0" presId="urn:microsoft.com/office/officeart/2005/8/layout/matrix3"/>
    <dgm:cxn modelId="{3254FD05-1B33-4BF7-9248-62418DA38502}" srcId="{1142515C-3E3F-442E-B14F-AEDC6A24B2C0}" destId="{326F576C-C41C-425C-B84F-2C2607496E76}" srcOrd="3" destOrd="0" parTransId="{FD0A2B70-4A5A-4E44-854C-65BDAE56E327}" sibTransId="{C04497BC-CE97-47AC-B937-9475295ECE10}"/>
    <dgm:cxn modelId="{C2731182-FD8F-4880-B53A-03592FE21D77}" type="presOf" srcId="{72CFB7C9-77E8-434B-9958-13959222C42D}" destId="{E1AF72C8-F018-4A41-9738-802E93E1B6DA}" srcOrd="0" destOrd="0" presId="urn:microsoft.com/office/officeart/2005/8/layout/matrix3"/>
    <dgm:cxn modelId="{AD696662-56A9-4556-9B9A-46292E1C1FCB}" srcId="{1142515C-3E3F-442E-B14F-AEDC6A24B2C0}" destId="{0AB477A1-9E6A-4605-8489-D1830101AC77}" srcOrd="1" destOrd="0" parTransId="{3FDFF0E9-9EFC-46D2-9F0E-C510F30FA563}" sibTransId="{92CFDA25-7B07-4852-9F99-F9CBACE9B99E}"/>
    <dgm:cxn modelId="{324B6DF3-67AA-4EE0-84E4-77A2128F6D5E}" type="presOf" srcId="{1ACCBB52-8138-415A-9660-9ED8562309DD}" destId="{B6347CA9-276F-4D20-A8F3-7318BB0D8087}" srcOrd="0" destOrd="0" presId="urn:microsoft.com/office/officeart/2005/8/layout/matrix3"/>
    <dgm:cxn modelId="{9958C7A8-CEA5-4E0B-8007-91F99A84957D}" srcId="{1142515C-3E3F-442E-B14F-AEDC6A24B2C0}" destId="{72CFB7C9-77E8-434B-9958-13959222C42D}" srcOrd="2" destOrd="0" parTransId="{4A2EEF19-B3E8-4F3D-A873-9A81E01489FB}" sibTransId="{774CD928-BC44-4090-A8EB-E33B528D9DF9}"/>
    <dgm:cxn modelId="{C729EFCA-D43D-4B25-B8F2-0C866331A95E}" type="presParOf" srcId="{9BEA26A0-34F6-47A7-A419-0CD907016E6C}" destId="{9A010C03-7F0F-4581-AE14-8C06D725152E}" srcOrd="0" destOrd="0" presId="urn:microsoft.com/office/officeart/2005/8/layout/matrix3"/>
    <dgm:cxn modelId="{56ADFD3B-2C85-468B-BAAC-23293C2D6B31}" type="presParOf" srcId="{9BEA26A0-34F6-47A7-A419-0CD907016E6C}" destId="{B6347CA9-276F-4D20-A8F3-7318BB0D8087}" srcOrd="1" destOrd="0" presId="urn:microsoft.com/office/officeart/2005/8/layout/matrix3"/>
    <dgm:cxn modelId="{C86AD5A9-458C-4FF2-A27B-EAAE965B2136}" type="presParOf" srcId="{9BEA26A0-34F6-47A7-A419-0CD907016E6C}" destId="{ED15AEAD-37F9-4444-95D4-D3A3A41F9721}" srcOrd="2" destOrd="0" presId="urn:microsoft.com/office/officeart/2005/8/layout/matrix3"/>
    <dgm:cxn modelId="{E3A97F6D-2295-41B7-8BC7-E35EC9DAA42F}" type="presParOf" srcId="{9BEA26A0-34F6-47A7-A419-0CD907016E6C}" destId="{E1AF72C8-F018-4A41-9738-802E93E1B6DA}" srcOrd="3" destOrd="0" presId="urn:microsoft.com/office/officeart/2005/8/layout/matrix3"/>
    <dgm:cxn modelId="{480CC835-081C-4E81-A73F-788F19FC0307}" type="presParOf" srcId="{9BEA26A0-34F6-47A7-A419-0CD907016E6C}" destId="{3EF1E837-3036-46DF-9A3E-0D4E8985D64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7DCC7D-46EA-4759-82BA-40CAFDEDE549}" type="doc">
      <dgm:prSet loTypeId="urn:microsoft.com/office/officeart/2005/8/layout/lProcess3#1" loCatId="process" qsTypeId="urn:microsoft.com/office/officeart/2005/8/quickstyle/simple1#2" qsCatId="simple" csTypeId="urn:microsoft.com/office/officeart/2005/8/colors/accent1_3#1" csCatId="accent1" phldr="1"/>
      <dgm:spPr/>
      <dgm:t>
        <a:bodyPr/>
        <a:lstStyle/>
        <a:p>
          <a:endParaRPr lang="zh-CN" altLang="en-US"/>
        </a:p>
      </dgm:t>
    </dgm:pt>
    <dgm:pt modelId="{C5A87BE9-46F1-4C0D-9388-598331DA70D1}">
      <dgm:prSet custT="1"/>
      <dgm:spPr/>
      <dgm:t>
        <a:bodyPr/>
        <a:lstStyle/>
        <a:p>
          <a:pPr rtl="0"/>
          <a:r>
            <a:rPr lang="zh-CN" altLang="en-US" sz="2100" dirty="0" smtClean="0"/>
            <a:t>幻觉问题</a:t>
          </a:r>
          <a:endParaRPr lang="zh-CN" altLang="en-US" sz="2100" dirty="0"/>
        </a:p>
      </dgm:t>
    </dgm:pt>
    <dgm:pt modelId="{CA10225E-2124-41FB-A452-659A70515912}" cxnId="{ACA26556-FE7F-4E3A-97E1-FF9A077B6B73}" type="parTrans">
      <dgm:prSet/>
      <dgm:spPr/>
      <dgm:t>
        <a:bodyPr/>
        <a:lstStyle/>
        <a:p>
          <a:endParaRPr lang="zh-CN" altLang="en-US"/>
        </a:p>
      </dgm:t>
    </dgm:pt>
    <dgm:pt modelId="{F1C3D4BF-BD50-4136-ADE2-BCD1EE8DD3FE}" cxnId="{ACA26556-FE7F-4E3A-97E1-FF9A077B6B73}" type="sibTrans">
      <dgm:prSet/>
      <dgm:spPr/>
      <dgm:t>
        <a:bodyPr/>
        <a:lstStyle/>
        <a:p>
          <a:endParaRPr lang="zh-CN" altLang="en-US"/>
        </a:p>
      </dgm:t>
    </dgm:pt>
    <dgm:pt modelId="{6BD2E9FF-156F-4E68-8B28-9A439E7F4763}">
      <dgm:prSet custT="1"/>
      <dgm:spPr/>
      <dgm:t>
        <a:bodyPr/>
        <a:lstStyle/>
        <a:p>
          <a:pPr rtl="0"/>
          <a:r>
            <a:rPr lang="zh-CN" altLang="en-US" sz="1800" dirty="0" smtClean="0"/>
            <a:t>数据去偏与过滤</a:t>
          </a:r>
          <a:endParaRPr lang="zh-CN" altLang="en-US" sz="1800" dirty="0"/>
        </a:p>
      </dgm:t>
    </dgm:pt>
    <dgm:pt modelId="{354FF42E-DFB5-4D8B-969A-E53109A399FD}" cxnId="{35FAED40-E6D0-4827-832C-117C80B75870}" type="parTrans">
      <dgm:prSet/>
      <dgm:spPr/>
      <dgm:t>
        <a:bodyPr/>
        <a:lstStyle/>
        <a:p>
          <a:endParaRPr lang="zh-CN" altLang="en-US"/>
        </a:p>
      </dgm:t>
    </dgm:pt>
    <dgm:pt modelId="{F77CFEB5-33A0-4126-9B19-7AFB68644A5E}" cxnId="{35FAED40-E6D0-4827-832C-117C80B75870}" type="sibTrans">
      <dgm:prSet/>
      <dgm:spPr/>
      <dgm:t>
        <a:bodyPr/>
        <a:lstStyle/>
        <a:p>
          <a:endParaRPr lang="zh-CN" altLang="en-US"/>
        </a:p>
      </dgm:t>
    </dgm:pt>
    <dgm:pt modelId="{E8B4D5FE-099B-423F-863C-3B804AE485C2}">
      <dgm:prSet custT="1"/>
      <dgm:spPr/>
      <dgm:t>
        <a:bodyPr/>
        <a:lstStyle/>
        <a:p>
          <a:pPr rtl="0"/>
          <a:r>
            <a:rPr lang="zh-CN" altLang="en-US" sz="1800" dirty="0" smtClean="0"/>
            <a:t>知识检索</a:t>
          </a:r>
          <a:endParaRPr lang="en-US" altLang="zh-CN" sz="1800" dirty="0" smtClean="0"/>
        </a:p>
        <a:p>
          <a:pPr rtl="0"/>
          <a:r>
            <a:rPr lang="zh-CN" altLang="en-US" sz="1800" dirty="0" smtClean="0"/>
            <a:t>增强</a:t>
          </a:r>
          <a:endParaRPr lang="zh-CN" altLang="en-US" sz="1800" dirty="0"/>
        </a:p>
      </dgm:t>
    </dgm:pt>
    <dgm:pt modelId="{27E310A7-073B-40A1-95D0-D787AC3D03B5}" cxnId="{1AF20CBF-913A-4B6B-991E-8D0427FB126F}" type="parTrans">
      <dgm:prSet/>
      <dgm:spPr/>
      <dgm:t>
        <a:bodyPr/>
        <a:lstStyle/>
        <a:p>
          <a:endParaRPr lang="zh-CN" altLang="en-US"/>
        </a:p>
      </dgm:t>
    </dgm:pt>
    <dgm:pt modelId="{8614C795-866E-4234-A0FC-E099F5D699A8}" cxnId="{1AF20CBF-913A-4B6B-991E-8D0427FB126F}" type="sibTrans">
      <dgm:prSet/>
      <dgm:spPr/>
      <dgm:t>
        <a:bodyPr/>
        <a:lstStyle/>
        <a:p>
          <a:endParaRPr lang="zh-CN" altLang="en-US"/>
        </a:p>
      </dgm:t>
    </dgm:pt>
    <dgm:pt modelId="{72E1A467-DD15-4C67-A0F5-23FD3CF90FB3}">
      <dgm:prSet custT="1"/>
      <dgm:spPr/>
      <dgm:t>
        <a:bodyPr/>
        <a:lstStyle/>
        <a:p>
          <a:pPr rtl="0"/>
          <a:r>
            <a:rPr lang="zh-CN" altLang="en-US" sz="1800" dirty="0" smtClean="0"/>
            <a:t>解码过程</a:t>
          </a:r>
          <a:endParaRPr lang="en-US" altLang="zh-CN" sz="1800" dirty="0" smtClean="0"/>
        </a:p>
        <a:p>
          <a:pPr rtl="0"/>
          <a:r>
            <a:rPr lang="zh-CN" altLang="en-US" sz="1800" dirty="0" smtClean="0"/>
            <a:t>增强</a:t>
          </a:r>
          <a:endParaRPr lang="zh-CN" altLang="en-US" sz="1800" dirty="0"/>
        </a:p>
      </dgm:t>
    </dgm:pt>
    <dgm:pt modelId="{D1FFFBA8-647B-4322-9C61-E56DE2FCB987}" cxnId="{55A91555-2DFF-404C-BE49-D7448A438944}" type="parTrans">
      <dgm:prSet/>
      <dgm:spPr/>
      <dgm:t>
        <a:bodyPr/>
        <a:lstStyle/>
        <a:p>
          <a:endParaRPr lang="zh-CN" altLang="en-US"/>
        </a:p>
      </dgm:t>
    </dgm:pt>
    <dgm:pt modelId="{7071CF68-CC7B-4ED2-BC7F-04324F7519A2}" cxnId="{55A91555-2DFF-404C-BE49-D7448A438944}" type="sibTrans">
      <dgm:prSet/>
      <dgm:spPr/>
      <dgm:t>
        <a:bodyPr/>
        <a:lstStyle/>
        <a:p>
          <a:endParaRPr lang="zh-CN" altLang="en-US"/>
        </a:p>
      </dgm:t>
    </dgm:pt>
    <dgm:pt modelId="{DB5E2ED6-4214-4D52-AA20-82A76D6BD2FD}">
      <dgm:prSet custT="1"/>
      <dgm:spPr/>
      <dgm:t>
        <a:bodyPr/>
        <a:lstStyle/>
        <a:p>
          <a:pPr rtl="0"/>
          <a:r>
            <a:rPr lang="zh-CN" altLang="en-US" sz="2100" dirty="0" smtClean="0"/>
            <a:t>计算与资源瓶颈</a:t>
          </a:r>
          <a:endParaRPr lang="zh-CN" altLang="en-US" sz="2100" dirty="0"/>
        </a:p>
      </dgm:t>
    </dgm:pt>
    <dgm:pt modelId="{A374BD44-A8A6-4542-AF17-3F549521B871}" cxnId="{045FE444-BE07-4CA7-8830-4F52E992F24C}" type="parTrans">
      <dgm:prSet/>
      <dgm:spPr/>
      <dgm:t>
        <a:bodyPr/>
        <a:lstStyle/>
        <a:p>
          <a:endParaRPr lang="zh-CN" altLang="en-US"/>
        </a:p>
      </dgm:t>
    </dgm:pt>
    <dgm:pt modelId="{0420D507-A378-4262-BCDB-67B3F891D6F1}" cxnId="{045FE444-BE07-4CA7-8830-4F52E992F24C}" type="sibTrans">
      <dgm:prSet/>
      <dgm:spPr/>
      <dgm:t>
        <a:bodyPr/>
        <a:lstStyle/>
        <a:p>
          <a:endParaRPr lang="zh-CN" altLang="en-US"/>
        </a:p>
      </dgm:t>
    </dgm:pt>
    <dgm:pt modelId="{248F78B0-5DA8-4BFC-A638-A2300871ED3B}">
      <dgm:prSet custT="1"/>
      <dgm:spPr/>
      <dgm:t>
        <a:bodyPr/>
        <a:lstStyle/>
        <a:p>
          <a:pPr rtl="0"/>
          <a:r>
            <a:rPr lang="zh-CN" altLang="en-US" sz="1800" dirty="0" smtClean="0"/>
            <a:t>量化</a:t>
          </a:r>
          <a:endParaRPr lang="zh-CN" altLang="en-US" sz="1800" dirty="0"/>
        </a:p>
      </dgm:t>
    </dgm:pt>
    <dgm:pt modelId="{134924D2-A621-4A19-8382-8BC96EE9C12C}" cxnId="{3A00F378-5B15-43C3-BB1B-744C092CA950}" type="parTrans">
      <dgm:prSet/>
      <dgm:spPr/>
      <dgm:t>
        <a:bodyPr/>
        <a:lstStyle/>
        <a:p>
          <a:endParaRPr lang="zh-CN" altLang="en-US"/>
        </a:p>
      </dgm:t>
    </dgm:pt>
    <dgm:pt modelId="{7FCFCC2F-EFAE-49BE-9A87-A32AD8F7AA0B}" cxnId="{3A00F378-5B15-43C3-BB1B-744C092CA950}" type="sibTrans">
      <dgm:prSet/>
      <dgm:spPr/>
      <dgm:t>
        <a:bodyPr/>
        <a:lstStyle/>
        <a:p>
          <a:endParaRPr lang="zh-CN" altLang="en-US"/>
        </a:p>
      </dgm:t>
    </dgm:pt>
    <dgm:pt modelId="{60ACB4E6-D4B0-4F3E-871A-656362576182}">
      <dgm:prSet custT="1"/>
      <dgm:spPr/>
      <dgm:t>
        <a:bodyPr/>
        <a:lstStyle/>
        <a:p>
          <a:pPr rtl="0"/>
          <a:r>
            <a:rPr lang="zh-CN" altLang="en-US" sz="1800" dirty="0" smtClean="0"/>
            <a:t>剪枝</a:t>
          </a:r>
          <a:endParaRPr lang="zh-CN" altLang="en-US" sz="1800" dirty="0"/>
        </a:p>
      </dgm:t>
    </dgm:pt>
    <dgm:pt modelId="{A02F7AB0-46E6-450F-B652-3CD12F1DDFE9}" cxnId="{C8104B2A-5258-4D16-BB2A-C12CCDA3FA71}" type="parTrans">
      <dgm:prSet/>
      <dgm:spPr/>
      <dgm:t>
        <a:bodyPr/>
        <a:lstStyle/>
        <a:p>
          <a:endParaRPr lang="zh-CN" altLang="en-US"/>
        </a:p>
      </dgm:t>
    </dgm:pt>
    <dgm:pt modelId="{97058499-1EFD-41B7-A73F-24EA2983A9D9}" cxnId="{C8104B2A-5258-4D16-BB2A-C12CCDA3FA71}" type="sibTrans">
      <dgm:prSet/>
      <dgm:spPr/>
      <dgm:t>
        <a:bodyPr/>
        <a:lstStyle/>
        <a:p>
          <a:endParaRPr lang="zh-CN" altLang="en-US"/>
        </a:p>
      </dgm:t>
    </dgm:pt>
    <dgm:pt modelId="{701CFFDC-2BEC-49FF-A92C-D7C0A4F035AD}">
      <dgm:prSet custT="1"/>
      <dgm:spPr/>
      <dgm:t>
        <a:bodyPr/>
        <a:lstStyle/>
        <a:p>
          <a:pPr rtl="0"/>
          <a:r>
            <a:rPr lang="zh-CN" altLang="en-US" sz="1800" dirty="0" smtClean="0"/>
            <a:t>蒸馏</a:t>
          </a:r>
          <a:endParaRPr lang="zh-CN" altLang="en-US" sz="1800" dirty="0"/>
        </a:p>
      </dgm:t>
    </dgm:pt>
    <dgm:pt modelId="{89B50543-EEAD-449F-ACB6-E956FA2425DC}" cxnId="{D0BD7468-0CA9-4D22-ADE8-68BCA8E6BFF0}" type="parTrans">
      <dgm:prSet/>
      <dgm:spPr/>
      <dgm:t>
        <a:bodyPr/>
        <a:lstStyle/>
        <a:p>
          <a:endParaRPr lang="zh-CN" altLang="en-US"/>
        </a:p>
      </dgm:t>
    </dgm:pt>
    <dgm:pt modelId="{2EB08584-522C-460F-8B90-8FB37FE44F27}" cxnId="{D0BD7468-0CA9-4D22-ADE8-68BCA8E6BFF0}" type="sibTrans">
      <dgm:prSet/>
      <dgm:spPr/>
      <dgm:t>
        <a:bodyPr/>
        <a:lstStyle/>
        <a:p>
          <a:endParaRPr lang="zh-CN" altLang="en-US"/>
        </a:p>
      </dgm:t>
    </dgm:pt>
    <dgm:pt modelId="{ABFE232D-2AA0-4489-8C4F-7479D3DB49CF}">
      <dgm:prSet custT="1"/>
      <dgm:spPr/>
      <dgm:t>
        <a:bodyPr/>
        <a:lstStyle/>
        <a:p>
          <a:pPr rtl="0"/>
          <a:r>
            <a:rPr lang="zh-CN" altLang="en-US" sz="2100" dirty="0" smtClean="0"/>
            <a:t>未来发展</a:t>
          </a:r>
          <a:endParaRPr lang="en-US" altLang="zh-CN" sz="2100" dirty="0" smtClean="0"/>
        </a:p>
        <a:p>
          <a:pPr rtl="0"/>
          <a:r>
            <a:rPr lang="zh-CN" altLang="en-US" sz="2100" dirty="0" smtClean="0"/>
            <a:t>趋势</a:t>
          </a:r>
          <a:endParaRPr lang="zh-CN" altLang="en-US" sz="2100" dirty="0"/>
        </a:p>
      </dgm:t>
    </dgm:pt>
    <dgm:pt modelId="{B8D6A491-CBBC-4BA3-8B19-C3D896391108}" cxnId="{B64997C6-DF7A-4C24-A8FC-2269A5B10A8A}" type="parTrans">
      <dgm:prSet/>
      <dgm:spPr/>
      <dgm:t>
        <a:bodyPr/>
        <a:lstStyle/>
        <a:p>
          <a:endParaRPr lang="zh-CN" altLang="en-US"/>
        </a:p>
      </dgm:t>
    </dgm:pt>
    <dgm:pt modelId="{AB25982F-B279-46C4-B1D2-2958C6D51AB0}" cxnId="{B64997C6-DF7A-4C24-A8FC-2269A5B10A8A}" type="sibTrans">
      <dgm:prSet/>
      <dgm:spPr/>
      <dgm:t>
        <a:bodyPr/>
        <a:lstStyle/>
        <a:p>
          <a:endParaRPr lang="zh-CN" altLang="en-US"/>
        </a:p>
      </dgm:t>
    </dgm:pt>
    <dgm:pt modelId="{5DAC9697-75EC-4250-A0F0-23EB6D4C071D}">
      <dgm:prSet custT="1"/>
      <dgm:spPr/>
      <dgm:t>
        <a:bodyPr/>
        <a:lstStyle/>
        <a:p>
          <a:pPr rtl="0"/>
          <a:r>
            <a:rPr lang="zh-CN" altLang="en-US" sz="1800" dirty="0" smtClean="0"/>
            <a:t>跨模态学习</a:t>
          </a:r>
          <a:endParaRPr lang="zh-CN" altLang="en-US" sz="1800" dirty="0"/>
        </a:p>
      </dgm:t>
    </dgm:pt>
    <dgm:pt modelId="{BD73140E-E804-4646-B626-2EB2BD3B135E}" cxnId="{0DD9D1F3-2E94-41A6-B73C-C2879C7110D6}" type="parTrans">
      <dgm:prSet/>
      <dgm:spPr/>
      <dgm:t>
        <a:bodyPr/>
        <a:lstStyle/>
        <a:p>
          <a:endParaRPr lang="zh-CN" altLang="en-US"/>
        </a:p>
      </dgm:t>
    </dgm:pt>
    <dgm:pt modelId="{8E1BA080-9182-4CD2-A920-B4E89E53A82F}" cxnId="{0DD9D1F3-2E94-41A6-B73C-C2879C7110D6}" type="sibTrans">
      <dgm:prSet/>
      <dgm:spPr/>
      <dgm:t>
        <a:bodyPr/>
        <a:lstStyle/>
        <a:p>
          <a:endParaRPr lang="zh-CN" altLang="en-US"/>
        </a:p>
      </dgm:t>
    </dgm:pt>
    <dgm:pt modelId="{986C95E3-63AE-4957-82C8-70B09344114B}">
      <dgm:prSet custT="1"/>
      <dgm:spPr/>
      <dgm:t>
        <a:bodyPr/>
        <a:lstStyle/>
        <a:p>
          <a:pPr rtl="0"/>
          <a:r>
            <a:rPr lang="zh-CN" altLang="en-US" sz="1800" dirty="0" smtClean="0"/>
            <a:t>多模态学习</a:t>
          </a:r>
          <a:endParaRPr lang="zh-CN" altLang="en-US" sz="1800" dirty="0"/>
        </a:p>
      </dgm:t>
    </dgm:pt>
    <dgm:pt modelId="{DE01B318-66FD-4E63-8BA3-2CDDBF843CB9}" cxnId="{A8DC50E9-DE36-403E-8822-7F183DB41EC8}" type="parTrans">
      <dgm:prSet/>
      <dgm:spPr/>
      <dgm:t>
        <a:bodyPr/>
        <a:lstStyle/>
        <a:p>
          <a:endParaRPr lang="zh-CN" altLang="en-US"/>
        </a:p>
      </dgm:t>
    </dgm:pt>
    <dgm:pt modelId="{DB6516D6-5F80-483E-8EF5-6ABBE2072590}" cxnId="{A8DC50E9-DE36-403E-8822-7F183DB41EC8}" type="sibTrans">
      <dgm:prSet/>
      <dgm:spPr/>
      <dgm:t>
        <a:bodyPr/>
        <a:lstStyle/>
        <a:p>
          <a:endParaRPr lang="zh-CN" altLang="en-US"/>
        </a:p>
      </dgm:t>
    </dgm:pt>
    <dgm:pt modelId="{8F5DC509-58EE-4AD6-ADDB-E46562FAA1E0}">
      <dgm:prSet custT="1"/>
      <dgm:spPr/>
      <dgm:t>
        <a:bodyPr/>
        <a:lstStyle/>
        <a:p>
          <a:pPr rtl="0"/>
          <a:r>
            <a:rPr lang="zh-CN" altLang="en-US" sz="1800" dirty="0" smtClean="0"/>
            <a:t>少样本学习</a:t>
          </a:r>
          <a:endParaRPr lang="zh-CN" altLang="en-US" sz="1800" dirty="0"/>
        </a:p>
      </dgm:t>
    </dgm:pt>
    <dgm:pt modelId="{796AB936-4D75-4169-9E85-36612F111E1E}" cxnId="{765F1FA3-D537-4097-88AD-102B155F1580}" type="parTrans">
      <dgm:prSet/>
      <dgm:spPr/>
      <dgm:t>
        <a:bodyPr/>
        <a:lstStyle/>
        <a:p>
          <a:endParaRPr lang="zh-CN" altLang="en-US"/>
        </a:p>
      </dgm:t>
    </dgm:pt>
    <dgm:pt modelId="{7D9C488D-A7D6-4EE8-B6BF-0ECF70DC4355}" cxnId="{765F1FA3-D537-4097-88AD-102B155F1580}" type="sibTrans">
      <dgm:prSet/>
      <dgm:spPr/>
      <dgm:t>
        <a:bodyPr/>
        <a:lstStyle/>
        <a:p>
          <a:endParaRPr lang="zh-CN" altLang="en-US"/>
        </a:p>
      </dgm:t>
    </dgm:pt>
    <dgm:pt modelId="{68065F6B-CC8E-4242-BF22-4F47033019E8}" type="pres">
      <dgm:prSet presAssocID="{657DCC7D-46EA-4759-82BA-40CAFDEDE549}" presName="Name0" presStyleCnt="0">
        <dgm:presLayoutVars>
          <dgm:chPref val="3"/>
          <dgm:dir/>
          <dgm:animLvl val="lvl"/>
          <dgm:resizeHandles/>
        </dgm:presLayoutVars>
      </dgm:prSet>
      <dgm:spPr/>
      <dgm:t>
        <a:bodyPr/>
        <a:lstStyle/>
        <a:p>
          <a:endParaRPr lang="zh-CN" altLang="en-US"/>
        </a:p>
      </dgm:t>
    </dgm:pt>
    <dgm:pt modelId="{97B70A2B-2E5A-47F6-A325-C962ADEEFC54}" type="pres">
      <dgm:prSet presAssocID="{C5A87BE9-46F1-4C0D-9388-598331DA70D1}" presName="horFlow" presStyleCnt="0"/>
      <dgm:spPr/>
    </dgm:pt>
    <dgm:pt modelId="{EFA69913-C14D-4A8B-877A-64422D0C04C2}" type="pres">
      <dgm:prSet presAssocID="{C5A87BE9-46F1-4C0D-9388-598331DA70D1}" presName="bigChev" presStyleLbl="node1" presStyleIdx="0" presStyleCnt="3"/>
      <dgm:spPr/>
      <dgm:t>
        <a:bodyPr/>
        <a:lstStyle/>
        <a:p>
          <a:endParaRPr lang="zh-CN" altLang="en-US"/>
        </a:p>
      </dgm:t>
    </dgm:pt>
    <dgm:pt modelId="{A2E365D1-1F71-4F01-84D8-CC2CD67C0792}" type="pres">
      <dgm:prSet presAssocID="{354FF42E-DFB5-4D8B-969A-E53109A399FD}" presName="parTrans" presStyleCnt="0"/>
      <dgm:spPr/>
    </dgm:pt>
    <dgm:pt modelId="{42984519-4EA7-478F-A050-E8F973DB97B3}" type="pres">
      <dgm:prSet presAssocID="{6BD2E9FF-156F-4E68-8B28-9A439E7F4763}" presName="node" presStyleLbl="alignAccFollowNode1" presStyleIdx="0" presStyleCnt="9">
        <dgm:presLayoutVars>
          <dgm:bulletEnabled val="1"/>
        </dgm:presLayoutVars>
      </dgm:prSet>
      <dgm:spPr/>
      <dgm:t>
        <a:bodyPr/>
        <a:lstStyle/>
        <a:p>
          <a:endParaRPr lang="zh-CN" altLang="en-US"/>
        </a:p>
      </dgm:t>
    </dgm:pt>
    <dgm:pt modelId="{353F598F-4027-4E29-ADFA-C7005B7B47D4}" type="pres">
      <dgm:prSet presAssocID="{F77CFEB5-33A0-4126-9B19-7AFB68644A5E}" presName="sibTrans" presStyleCnt="0"/>
      <dgm:spPr/>
    </dgm:pt>
    <dgm:pt modelId="{12DD61B7-9B46-43E2-A220-C4F8EFBA3A0A}" type="pres">
      <dgm:prSet presAssocID="{E8B4D5FE-099B-423F-863C-3B804AE485C2}" presName="node" presStyleLbl="alignAccFollowNode1" presStyleIdx="1" presStyleCnt="9">
        <dgm:presLayoutVars>
          <dgm:bulletEnabled val="1"/>
        </dgm:presLayoutVars>
      </dgm:prSet>
      <dgm:spPr/>
      <dgm:t>
        <a:bodyPr/>
        <a:lstStyle/>
        <a:p>
          <a:endParaRPr lang="zh-CN" altLang="en-US"/>
        </a:p>
      </dgm:t>
    </dgm:pt>
    <dgm:pt modelId="{F26D9C5E-28C9-4DE0-AAE6-18177DF004FB}" type="pres">
      <dgm:prSet presAssocID="{8614C795-866E-4234-A0FC-E099F5D699A8}" presName="sibTrans" presStyleCnt="0"/>
      <dgm:spPr/>
    </dgm:pt>
    <dgm:pt modelId="{5B46525A-FFD0-44EE-9557-26A5734971CF}" type="pres">
      <dgm:prSet presAssocID="{72E1A467-DD15-4C67-A0F5-23FD3CF90FB3}" presName="node" presStyleLbl="alignAccFollowNode1" presStyleIdx="2" presStyleCnt="9">
        <dgm:presLayoutVars>
          <dgm:bulletEnabled val="1"/>
        </dgm:presLayoutVars>
      </dgm:prSet>
      <dgm:spPr/>
      <dgm:t>
        <a:bodyPr/>
        <a:lstStyle/>
        <a:p>
          <a:endParaRPr lang="zh-CN" altLang="en-US"/>
        </a:p>
      </dgm:t>
    </dgm:pt>
    <dgm:pt modelId="{DB9880A4-03C4-4788-9D9A-31A45EFB647A}" type="pres">
      <dgm:prSet presAssocID="{C5A87BE9-46F1-4C0D-9388-598331DA70D1}" presName="vSp" presStyleCnt="0"/>
      <dgm:spPr/>
    </dgm:pt>
    <dgm:pt modelId="{B81A0506-5DCD-4EF1-8319-EB66C8DB32B6}" type="pres">
      <dgm:prSet presAssocID="{DB5E2ED6-4214-4D52-AA20-82A76D6BD2FD}" presName="horFlow" presStyleCnt="0"/>
      <dgm:spPr/>
    </dgm:pt>
    <dgm:pt modelId="{CB6FACA2-0927-4307-8EBF-0AB6DDFCA1EB}" type="pres">
      <dgm:prSet presAssocID="{DB5E2ED6-4214-4D52-AA20-82A76D6BD2FD}" presName="bigChev" presStyleLbl="node1" presStyleIdx="1" presStyleCnt="3"/>
      <dgm:spPr/>
      <dgm:t>
        <a:bodyPr/>
        <a:lstStyle/>
        <a:p>
          <a:endParaRPr lang="zh-CN" altLang="en-US"/>
        </a:p>
      </dgm:t>
    </dgm:pt>
    <dgm:pt modelId="{ECEDA753-9997-4F34-958A-E2FB552683B6}" type="pres">
      <dgm:prSet presAssocID="{134924D2-A621-4A19-8382-8BC96EE9C12C}" presName="parTrans" presStyleCnt="0"/>
      <dgm:spPr/>
    </dgm:pt>
    <dgm:pt modelId="{993B1687-FC98-4A62-B66D-B542294A73FB}" type="pres">
      <dgm:prSet presAssocID="{248F78B0-5DA8-4BFC-A638-A2300871ED3B}" presName="node" presStyleLbl="alignAccFollowNode1" presStyleIdx="3" presStyleCnt="9">
        <dgm:presLayoutVars>
          <dgm:bulletEnabled val="1"/>
        </dgm:presLayoutVars>
      </dgm:prSet>
      <dgm:spPr/>
      <dgm:t>
        <a:bodyPr/>
        <a:lstStyle/>
        <a:p>
          <a:endParaRPr lang="zh-CN" altLang="en-US"/>
        </a:p>
      </dgm:t>
    </dgm:pt>
    <dgm:pt modelId="{FD853DA2-2564-4E4B-A0DB-B668B8936985}" type="pres">
      <dgm:prSet presAssocID="{7FCFCC2F-EFAE-49BE-9A87-A32AD8F7AA0B}" presName="sibTrans" presStyleCnt="0"/>
      <dgm:spPr/>
    </dgm:pt>
    <dgm:pt modelId="{0E21ECB5-22A6-48F5-8711-8225A92385CF}" type="pres">
      <dgm:prSet presAssocID="{60ACB4E6-D4B0-4F3E-871A-656362576182}" presName="node" presStyleLbl="alignAccFollowNode1" presStyleIdx="4" presStyleCnt="9">
        <dgm:presLayoutVars>
          <dgm:bulletEnabled val="1"/>
        </dgm:presLayoutVars>
      </dgm:prSet>
      <dgm:spPr/>
      <dgm:t>
        <a:bodyPr/>
        <a:lstStyle/>
        <a:p>
          <a:endParaRPr lang="zh-CN" altLang="en-US"/>
        </a:p>
      </dgm:t>
    </dgm:pt>
    <dgm:pt modelId="{4C81E0A0-686E-4939-8CEB-7A640421C54E}" type="pres">
      <dgm:prSet presAssocID="{97058499-1EFD-41B7-A73F-24EA2983A9D9}" presName="sibTrans" presStyleCnt="0"/>
      <dgm:spPr/>
    </dgm:pt>
    <dgm:pt modelId="{2D4AEA00-AFDC-41B5-879B-F0E7AFE00F05}" type="pres">
      <dgm:prSet presAssocID="{701CFFDC-2BEC-49FF-A92C-D7C0A4F035AD}" presName="node" presStyleLbl="alignAccFollowNode1" presStyleIdx="5" presStyleCnt="9">
        <dgm:presLayoutVars>
          <dgm:bulletEnabled val="1"/>
        </dgm:presLayoutVars>
      </dgm:prSet>
      <dgm:spPr/>
      <dgm:t>
        <a:bodyPr/>
        <a:lstStyle/>
        <a:p>
          <a:endParaRPr lang="zh-CN" altLang="en-US"/>
        </a:p>
      </dgm:t>
    </dgm:pt>
    <dgm:pt modelId="{81E93787-6592-4FA5-A095-16E45DE04B3E}" type="pres">
      <dgm:prSet presAssocID="{DB5E2ED6-4214-4D52-AA20-82A76D6BD2FD}" presName="vSp" presStyleCnt="0"/>
      <dgm:spPr/>
    </dgm:pt>
    <dgm:pt modelId="{A2F3525D-69AE-4776-B28D-640EE3306342}" type="pres">
      <dgm:prSet presAssocID="{ABFE232D-2AA0-4489-8C4F-7479D3DB49CF}" presName="horFlow" presStyleCnt="0"/>
      <dgm:spPr/>
    </dgm:pt>
    <dgm:pt modelId="{5FD235F3-41AE-4D12-B23E-12529ED73F42}" type="pres">
      <dgm:prSet presAssocID="{ABFE232D-2AA0-4489-8C4F-7479D3DB49CF}" presName="bigChev" presStyleLbl="node1" presStyleIdx="2" presStyleCnt="3"/>
      <dgm:spPr/>
      <dgm:t>
        <a:bodyPr/>
        <a:lstStyle/>
        <a:p>
          <a:endParaRPr lang="zh-CN" altLang="en-US"/>
        </a:p>
      </dgm:t>
    </dgm:pt>
    <dgm:pt modelId="{2D07F029-A88C-461B-9F00-EC8E4683F011}" type="pres">
      <dgm:prSet presAssocID="{BD73140E-E804-4646-B626-2EB2BD3B135E}" presName="parTrans" presStyleCnt="0"/>
      <dgm:spPr/>
    </dgm:pt>
    <dgm:pt modelId="{A102FDFA-D82B-4B16-8F64-15ECD6BDEF01}" type="pres">
      <dgm:prSet presAssocID="{5DAC9697-75EC-4250-A0F0-23EB6D4C071D}" presName="node" presStyleLbl="alignAccFollowNode1" presStyleIdx="6" presStyleCnt="9">
        <dgm:presLayoutVars>
          <dgm:bulletEnabled val="1"/>
        </dgm:presLayoutVars>
      </dgm:prSet>
      <dgm:spPr/>
      <dgm:t>
        <a:bodyPr/>
        <a:lstStyle/>
        <a:p>
          <a:endParaRPr lang="zh-CN" altLang="en-US"/>
        </a:p>
      </dgm:t>
    </dgm:pt>
    <dgm:pt modelId="{FA35A73A-D91E-416F-8C8F-4554D51A45AE}" type="pres">
      <dgm:prSet presAssocID="{8E1BA080-9182-4CD2-A920-B4E89E53A82F}" presName="sibTrans" presStyleCnt="0"/>
      <dgm:spPr/>
    </dgm:pt>
    <dgm:pt modelId="{2DD300B5-8E03-4243-BC73-5B7E2E62B835}" type="pres">
      <dgm:prSet presAssocID="{986C95E3-63AE-4957-82C8-70B09344114B}" presName="node" presStyleLbl="alignAccFollowNode1" presStyleIdx="7" presStyleCnt="9">
        <dgm:presLayoutVars>
          <dgm:bulletEnabled val="1"/>
        </dgm:presLayoutVars>
      </dgm:prSet>
      <dgm:spPr/>
      <dgm:t>
        <a:bodyPr/>
        <a:lstStyle/>
        <a:p>
          <a:endParaRPr lang="zh-CN" altLang="en-US"/>
        </a:p>
      </dgm:t>
    </dgm:pt>
    <dgm:pt modelId="{ADB00D56-7941-48E2-9272-567C6F453A9B}" type="pres">
      <dgm:prSet presAssocID="{DB6516D6-5F80-483E-8EF5-6ABBE2072590}" presName="sibTrans" presStyleCnt="0"/>
      <dgm:spPr/>
    </dgm:pt>
    <dgm:pt modelId="{1BC81C50-7829-403C-ABDC-2E3B5840A54C}" type="pres">
      <dgm:prSet presAssocID="{8F5DC509-58EE-4AD6-ADDB-E46562FAA1E0}" presName="node" presStyleLbl="alignAccFollowNode1" presStyleIdx="8" presStyleCnt="9">
        <dgm:presLayoutVars>
          <dgm:bulletEnabled val="1"/>
        </dgm:presLayoutVars>
      </dgm:prSet>
      <dgm:spPr/>
      <dgm:t>
        <a:bodyPr/>
        <a:lstStyle/>
        <a:p>
          <a:endParaRPr lang="zh-CN" altLang="en-US"/>
        </a:p>
      </dgm:t>
    </dgm:pt>
  </dgm:ptLst>
  <dgm:cxnLst>
    <dgm:cxn modelId="{D0BD7468-0CA9-4D22-ADE8-68BCA8E6BFF0}" srcId="{DB5E2ED6-4214-4D52-AA20-82A76D6BD2FD}" destId="{701CFFDC-2BEC-49FF-A92C-D7C0A4F035AD}" srcOrd="2" destOrd="0" parTransId="{89B50543-EEAD-449F-ACB6-E956FA2425DC}" sibTransId="{2EB08584-522C-460F-8B90-8FB37FE44F27}"/>
    <dgm:cxn modelId="{68820D66-B14B-4C82-913E-310D811BBA06}" type="presOf" srcId="{701CFFDC-2BEC-49FF-A92C-D7C0A4F035AD}" destId="{2D4AEA00-AFDC-41B5-879B-F0E7AFE00F05}" srcOrd="0" destOrd="0" presId="urn:microsoft.com/office/officeart/2005/8/layout/lProcess3#1"/>
    <dgm:cxn modelId="{780094D8-396D-46D4-BA6A-7B3D3B571107}" type="presOf" srcId="{6BD2E9FF-156F-4E68-8B28-9A439E7F4763}" destId="{42984519-4EA7-478F-A050-E8F973DB97B3}" srcOrd="0" destOrd="0" presId="urn:microsoft.com/office/officeart/2005/8/layout/lProcess3#1"/>
    <dgm:cxn modelId="{045FE444-BE07-4CA7-8830-4F52E992F24C}" srcId="{657DCC7D-46EA-4759-82BA-40CAFDEDE549}" destId="{DB5E2ED6-4214-4D52-AA20-82A76D6BD2FD}" srcOrd="1" destOrd="0" parTransId="{A374BD44-A8A6-4542-AF17-3F549521B871}" sibTransId="{0420D507-A378-4262-BCDB-67B3F891D6F1}"/>
    <dgm:cxn modelId="{7CB6912B-AB08-4E88-B89D-57963F6C4CD2}" type="presOf" srcId="{5DAC9697-75EC-4250-A0F0-23EB6D4C071D}" destId="{A102FDFA-D82B-4B16-8F64-15ECD6BDEF01}" srcOrd="0" destOrd="0" presId="urn:microsoft.com/office/officeart/2005/8/layout/lProcess3#1"/>
    <dgm:cxn modelId="{B64997C6-DF7A-4C24-A8FC-2269A5B10A8A}" srcId="{657DCC7D-46EA-4759-82BA-40CAFDEDE549}" destId="{ABFE232D-2AA0-4489-8C4F-7479D3DB49CF}" srcOrd="2" destOrd="0" parTransId="{B8D6A491-CBBC-4BA3-8B19-C3D896391108}" sibTransId="{AB25982F-B279-46C4-B1D2-2958C6D51AB0}"/>
    <dgm:cxn modelId="{BE3F859B-3587-4DD5-B633-CFEBED754956}" type="presOf" srcId="{72E1A467-DD15-4C67-A0F5-23FD3CF90FB3}" destId="{5B46525A-FFD0-44EE-9557-26A5734971CF}" srcOrd="0" destOrd="0" presId="urn:microsoft.com/office/officeart/2005/8/layout/lProcess3#1"/>
    <dgm:cxn modelId="{ACA26556-FE7F-4E3A-97E1-FF9A077B6B73}" srcId="{657DCC7D-46EA-4759-82BA-40CAFDEDE549}" destId="{C5A87BE9-46F1-4C0D-9388-598331DA70D1}" srcOrd="0" destOrd="0" parTransId="{CA10225E-2124-41FB-A452-659A70515912}" sibTransId="{F1C3D4BF-BD50-4136-ADE2-BCD1EE8DD3FE}"/>
    <dgm:cxn modelId="{77471ACC-AA2C-44C0-9B5C-2B8ED1FDEB28}" type="presOf" srcId="{E8B4D5FE-099B-423F-863C-3B804AE485C2}" destId="{12DD61B7-9B46-43E2-A220-C4F8EFBA3A0A}" srcOrd="0" destOrd="0" presId="urn:microsoft.com/office/officeart/2005/8/layout/lProcess3#1"/>
    <dgm:cxn modelId="{C8104B2A-5258-4D16-BB2A-C12CCDA3FA71}" srcId="{DB5E2ED6-4214-4D52-AA20-82A76D6BD2FD}" destId="{60ACB4E6-D4B0-4F3E-871A-656362576182}" srcOrd="1" destOrd="0" parTransId="{A02F7AB0-46E6-450F-B652-3CD12F1DDFE9}" sibTransId="{97058499-1EFD-41B7-A73F-24EA2983A9D9}"/>
    <dgm:cxn modelId="{B6FE1001-0E4C-4900-963C-313CA6BC27E2}" type="presOf" srcId="{C5A87BE9-46F1-4C0D-9388-598331DA70D1}" destId="{EFA69913-C14D-4A8B-877A-64422D0C04C2}" srcOrd="0" destOrd="0" presId="urn:microsoft.com/office/officeart/2005/8/layout/lProcess3#1"/>
    <dgm:cxn modelId="{A876DD38-8541-486C-974F-227B9E5E571B}" type="presOf" srcId="{986C95E3-63AE-4957-82C8-70B09344114B}" destId="{2DD300B5-8E03-4243-BC73-5B7E2E62B835}" srcOrd="0" destOrd="0" presId="urn:microsoft.com/office/officeart/2005/8/layout/lProcess3#1"/>
    <dgm:cxn modelId="{55A91555-2DFF-404C-BE49-D7448A438944}" srcId="{C5A87BE9-46F1-4C0D-9388-598331DA70D1}" destId="{72E1A467-DD15-4C67-A0F5-23FD3CF90FB3}" srcOrd="2" destOrd="0" parTransId="{D1FFFBA8-647B-4322-9C61-E56DE2FCB987}" sibTransId="{7071CF68-CC7B-4ED2-BC7F-04324F7519A2}"/>
    <dgm:cxn modelId="{1AF20CBF-913A-4B6B-991E-8D0427FB126F}" srcId="{C5A87BE9-46F1-4C0D-9388-598331DA70D1}" destId="{E8B4D5FE-099B-423F-863C-3B804AE485C2}" srcOrd="1" destOrd="0" parTransId="{27E310A7-073B-40A1-95D0-D787AC3D03B5}" sibTransId="{8614C795-866E-4234-A0FC-E099F5D699A8}"/>
    <dgm:cxn modelId="{408648B4-8A7C-452F-B917-76E3880682BC}" type="presOf" srcId="{657DCC7D-46EA-4759-82BA-40CAFDEDE549}" destId="{68065F6B-CC8E-4242-BF22-4F47033019E8}" srcOrd="0" destOrd="0" presId="urn:microsoft.com/office/officeart/2005/8/layout/lProcess3#1"/>
    <dgm:cxn modelId="{C5A6630E-062B-4542-AA9F-640BE2D4646E}" type="presOf" srcId="{DB5E2ED6-4214-4D52-AA20-82A76D6BD2FD}" destId="{CB6FACA2-0927-4307-8EBF-0AB6DDFCA1EB}" srcOrd="0" destOrd="0" presId="urn:microsoft.com/office/officeart/2005/8/layout/lProcess3#1"/>
    <dgm:cxn modelId="{1CEF9BAD-9A23-44E1-BF9E-7E989A965DC8}" type="presOf" srcId="{ABFE232D-2AA0-4489-8C4F-7479D3DB49CF}" destId="{5FD235F3-41AE-4D12-B23E-12529ED73F42}" srcOrd="0" destOrd="0" presId="urn:microsoft.com/office/officeart/2005/8/layout/lProcess3#1"/>
    <dgm:cxn modelId="{0DD9D1F3-2E94-41A6-B73C-C2879C7110D6}" srcId="{ABFE232D-2AA0-4489-8C4F-7479D3DB49CF}" destId="{5DAC9697-75EC-4250-A0F0-23EB6D4C071D}" srcOrd="0" destOrd="0" parTransId="{BD73140E-E804-4646-B626-2EB2BD3B135E}" sibTransId="{8E1BA080-9182-4CD2-A920-B4E89E53A82F}"/>
    <dgm:cxn modelId="{C037F924-FB43-4BA0-9DF2-92CDDC0F0789}" type="presOf" srcId="{248F78B0-5DA8-4BFC-A638-A2300871ED3B}" destId="{993B1687-FC98-4A62-B66D-B542294A73FB}" srcOrd="0" destOrd="0" presId="urn:microsoft.com/office/officeart/2005/8/layout/lProcess3#1"/>
    <dgm:cxn modelId="{3A00F378-5B15-43C3-BB1B-744C092CA950}" srcId="{DB5E2ED6-4214-4D52-AA20-82A76D6BD2FD}" destId="{248F78B0-5DA8-4BFC-A638-A2300871ED3B}" srcOrd="0" destOrd="0" parTransId="{134924D2-A621-4A19-8382-8BC96EE9C12C}" sibTransId="{7FCFCC2F-EFAE-49BE-9A87-A32AD8F7AA0B}"/>
    <dgm:cxn modelId="{B1C1A34A-4C2E-40CB-A3E0-4014DBF813CA}" type="presOf" srcId="{60ACB4E6-D4B0-4F3E-871A-656362576182}" destId="{0E21ECB5-22A6-48F5-8711-8225A92385CF}" srcOrd="0" destOrd="0" presId="urn:microsoft.com/office/officeart/2005/8/layout/lProcess3#1"/>
    <dgm:cxn modelId="{765F1FA3-D537-4097-88AD-102B155F1580}" srcId="{ABFE232D-2AA0-4489-8C4F-7479D3DB49CF}" destId="{8F5DC509-58EE-4AD6-ADDB-E46562FAA1E0}" srcOrd="2" destOrd="0" parTransId="{796AB936-4D75-4169-9E85-36612F111E1E}" sibTransId="{7D9C488D-A7D6-4EE8-B6BF-0ECF70DC4355}"/>
    <dgm:cxn modelId="{A8DC50E9-DE36-403E-8822-7F183DB41EC8}" srcId="{ABFE232D-2AA0-4489-8C4F-7479D3DB49CF}" destId="{986C95E3-63AE-4957-82C8-70B09344114B}" srcOrd="1" destOrd="0" parTransId="{DE01B318-66FD-4E63-8BA3-2CDDBF843CB9}" sibTransId="{DB6516D6-5F80-483E-8EF5-6ABBE2072590}"/>
    <dgm:cxn modelId="{35FAED40-E6D0-4827-832C-117C80B75870}" srcId="{C5A87BE9-46F1-4C0D-9388-598331DA70D1}" destId="{6BD2E9FF-156F-4E68-8B28-9A439E7F4763}" srcOrd="0" destOrd="0" parTransId="{354FF42E-DFB5-4D8B-969A-E53109A399FD}" sibTransId="{F77CFEB5-33A0-4126-9B19-7AFB68644A5E}"/>
    <dgm:cxn modelId="{BAE2933A-5EBC-49E5-BFB5-31F8BBE17DAC}" type="presOf" srcId="{8F5DC509-58EE-4AD6-ADDB-E46562FAA1E0}" destId="{1BC81C50-7829-403C-ABDC-2E3B5840A54C}" srcOrd="0" destOrd="0" presId="urn:microsoft.com/office/officeart/2005/8/layout/lProcess3#1"/>
    <dgm:cxn modelId="{FBAA8D8F-DB02-4642-A3E2-42510454FC3D}" type="presParOf" srcId="{68065F6B-CC8E-4242-BF22-4F47033019E8}" destId="{97B70A2B-2E5A-47F6-A325-C962ADEEFC54}" srcOrd="0" destOrd="0" presId="urn:microsoft.com/office/officeart/2005/8/layout/lProcess3#1"/>
    <dgm:cxn modelId="{9A8F1245-89BC-43F4-BDBD-5F40356CDCBE}" type="presParOf" srcId="{97B70A2B-2E5A-47F6-A325-C962ADEEFC54}" destId="{EFA69913-C14D-4A8B-877A-64422D0C04C2}" srcOrd="0" destOrd="0" presId="urn:microsoft.com/office/officeart/2005/8/layout/lProcess3#1"/>
    <dgm:cxn modelId="{4B1CB4FE-3FC4-4A19-B498-EBD66A21D0F1}" type="presParOf" srcId="{97B70A2B-2E5A-47F6-A325-C962ADEEFC54}" destId="{A2E365D1-1F71-4F01-84D8-CC2CD67C0792}" srcOrd="1" destOrd="0" presId="urn:microsoft.com/office/officeart/2005/8/layout/lProcess3#1"/>
    <dgm:cxn modelId="{0CDE7816-CFF0-4EAF-A6AD-1770A9C299FB}" type="presParOf" srcId="{97B70A2B-2E5A-47F6-A325-C962ADEEFC54}" destId="{42984519-4EA7-478F-A050-E8F973DB97B3}" srcOrd="2" destOrd="0" presId="urn:microsoft.com/office/officeart/2005/8/layout/lProcess3#1"/>
    <dgm:cxn modelId="{FA0931AB-235E-493C-ABCB-945F41555E76}" type="presParOf" srcId="{97B70A2B-2E5A-47F6-A325-C962ADEEFC54}" destId="{353F598F-4027-4E29-ADFA-C7005B7B47D4}" srcOrd="3" destOrd="0" presId="urn:microsoft.com/office/officeart/2005/8/layout/lProcess3#1"/>
    <dgm:cxn modelId="{11B0AE81-A983-4B09-89E5-F724AA29E9EB}" type="presParOf" srcId="{97B70A2B-2E5A-47F6-A325-C962ADEEFC54}" destId="{12DD61B7-9B46-43E2-A220-C4F8EFBA3A0A}" srcOrd="4" destOrd="0" presId="urn:microsoft.com/office/officeart/2005/8/layout/lProcess3#1"/>
    <dgm:cxn modelId="{BB61A982-D25E-43BE-A99A-189D0ACB74DB}" type="presParOf" srcId="{97B70A2B-2E5A-47F6-A325-C962ADEEFC54}" destId="{F26D9C5E-28C9-4DE0-AAE6-18177DF004FB}" srcOrd="5" destOrd="0" presId="urn:microsoft.com/office/officeart/2005/8/layout/lProcess3#1"/>
    <dgm:cxn modelId="{C0E1FC6A-DBA3-4F39-9A62-F72480B05DC3}" type="presParOf" srcId="{97B70A2B-2E5A-47F6-A325-C962ADEEFC54}" destId="{5B46525A-FFD0-44EE-9557-26A5734971CF}" srcOrd="6" destOrd="0" presId="urn:microsoft.com/office/officeart/2005/8/layout/lProcess3#1"/>
    <dgm:cxn modelId="{159AFB1D-1CF0-4C43-BA2D-C8609D2A8FC0}" type="presParOf" srcId="{68065F6B-CC8E-4242-BF22-4F47033019E8}" destId="{DB9880A4-03C4-4788-9D9A-31A45EFB647A}" srcOrd="1" destOrd="0" presId="urn:microsoft.com/office/officeart/2005/8/layout/lProcess3#1"/>
    <dgm:cxn modelId="{A02B71AE-33CA-43BD-A3A8-3F8ACA25DC67}" type="presParOf" srcId="{68065F6B-CC8E-4242-BF22-4F47033019E8}" destId="{B81A0506-5DCD-4EF1-8319-EB66C8DB32B6}" srcOrd="2" destOrd="0" presId="urn:microsoft.com/office/officeart/2005/8/layout/lProcess3#1"/>
    <dgm:cxn modelId="{4997FE2B-3AA2-4C51-8563-CBC1586C8686}" type="presParOf" srcId="{B81A0506-5DCD-4EF1-8319-EB66C8DB32B6}" destId="{CB6FACA2-0927-4307-8EBF-0AB6DDFCA1EB}" srcOrd="0" destOrd="0" presId="urn:microsoft.com/office/officeart/2005/8/layout/lProcess3#1"/>
    <dgm:cxn modelId="{272BAADE-20B4-46C4-8F10-563E07C74A34}" type="presParOf" srcId="{B81A0506-5DCD-4EF1-8319-EB66C8DB32B6}" destId="{ECEDA753-9997-4F34-958A-E2FB552683B6}" srcOrd="1" destOrd="0" presId="urn:microsoft.com/office/officeart/2005/8/layout/lProcess3#1"/>
    <dgm:cxn modelId="{C0183724-D202-4FE3-ACC1-D9C94B83D00F}" type="presParOf" srcId="{B81A0506-5DCD-4EF1-8319-EB66C8DB32B6}" destId="{993B1687-FC98-4A62-B66D-B542294A73FB}" srcOrd="2" destOrd="0" presId="urn:microsoft.com/office/officeart/2005/8/layout/lProcess3#1"/>
    <dgm:cxn modelId="{AE0AA328-E038-474A-8BC9-46EEF786E98D}" type="presParOf" srcId="{B81A0506-5DCD-4EF1-8319-EB66C8DB32B6}" destId="{FD853DA2-2564-4E4B-A0DB-B668B8936985}" srcOrd="3" destOrd="0" presId="urn:microsoft.com/office/officeart/2005/8/layout/lProcess3#1"/>
    <dgm:cxn modelId="{385B88D5-879F-43B5-9229-C08E3FCA22EB}" type="presParOf" srcId="{B81A0506-5DCD-4EF1-8319-EB66C8DB32B6}" destId="{0E21ECB5-22A6-48F5-8711-8225A92385CF}" srcOrd="4" destOrd="0" presId="urn:microsoft.com/office/officeart/2005/8/layout/lProcess3#1"/>
    <dgm:cxn modelId="{5E41F2A5-D49B-4AF8-BCDB-96CC0F1D363F}" type="presParOf" srcId="{B81A0506-5DCD-4EF1-8319-EB66C8DB32B6}" destId="{4C81E0A0-686E-4939-8CEB-7A640421C54E}" srcOrd="5" destOrd="0" presId="urn:microsoft.com/office/officeart/2005/8/layout/lProcess3#1"/>
    <dgm:cxn modelId="{548D49D9-5393-4D80-A913-243976B2E403}" type="presParOf" srcId="{B81A0506-5DCD-4EF1-8319-EB66C8DB32B6}" destId="{2D4AEA00-AFDC-41B5-879B-F0E7AFE00F05}" srcOrd="6" destOrd="0" presId="urn:microsoft.com/office/officeart/2005/8/layout/lProcess3#1"/>
    <dgm:cxn modelId="{D7FB3F35-0EA9-4848-AEFC-170A08A6BE60}" type="presParOf" srcId="{68065F6B-CC8E-4242-BF22-4F47033019E8}" destId="{81E93787-6592-4FA5-A095-16E45DE04B3E}" srcOrd="3" destOrd="0" presId="urn:microsoft.com/office/officeart/2005/8/layout/lProcess3#1"/>
    <dgm:cxn modelId="{183609CA-1484-43CF-94C1-B263EC3B5426}" type="presParOf" srcId="{68065F6B-CC8E-4242-BF22-4F47033019E8}" destId="{A2F3525D-69AE-4776-B28D-640EE3306342}" srcOrd="4" destOrd="0" presId="urn:microsoft.com/office/officeart/2005/8/layout/lProcess3#1"/>
    <dgm:cxn modelId="{91C5BD65-81B4-4A77-9448-6848E863E98C}" type="presParOf" srcId="{A2F3525D-69AE-4776-B28D-640EE3306342}" destId="{5FD235F3-41AE-4D12-B23E-12529ED73F42}" srcOrd="0" destOrd="0" presId="urn:microsoft.com/office/officeart/2005/8/layout/lProcess3#1"/>
    <dgm:cxn modelId="{14059185-A939-443E-99BB-B5726DD188FE}" type="presParOf" srcId="{A2F3525D-69AE-4776-B28D-640EE3306342}" destId="{2D07F029-A88C-461B-9F00-EC8E4683F011}" srcOrd="1" destOrd="0" presId="urn:microsoft.com/office/officeart/2005/8/layout/lProcess3#1"/>
    <dgm:cxn modelId="{69723C9A-85F4-4913-857F-BAD81D2D5A31}" type="presParOf" srcId="{A2F3525D-69AE-4776-B28D-640EE3306342}" destId="{A102FDFA-D82B-4B16-8F64-15ECD6BDEF01}" srcOrd="2" destOrd="0" presId="urn:microsoft.com/office/officeart/2005/8/layout/lProcess3#1"/>
    <dgm:cxn modelId="{7B4DC85F-DCEF-41A0-88D0-331F21A08F9B}" type="presParOf" srcId="{A2F3525D-69AE-4776-B28D-640EE3306342}" destId="{FA35A73A-D91E-416F-8C8F-4554D51A45AE}" srcOrd="3" destOrd="0" presId="urn:microsoft.com/office/officeart/2005/8/layout/lProcess3#1"/>
    <dgm:cxn modelId="{75875FA6-D734-41BF-956B-60D0DB61ADC2}" type="presParOf" srcId="{A2F3525D-69AE-4776-B28D-640EE3306342}" destId="{2DD300B5-8E03-4243-BC73-5B7E2E62B835}" srcOrd="4" destOrd="0" presId="urn:microsoft.com/office/officeart/2005/8/layout/lProcess3#1"/>
    <dgm:cxn modelId="{97347DB8-5CF2-4DE2-8323-C308B432EE56}" type="presParOf" srcId="{A2F3525D-69AE-4776-B28D-640EE3306342}" destId="{ADB00D56-7941-48E2-9272-567C6F453A9B}" srcOrd="5" destOrd="0" presId="urn:microsoft.com/office/officeart/2005/8/layout/lProcess3#1"/>
    <dgm:cxn modelId="{0644D440-D3CD-4017-AFB7-4992BE95D15F}" type="presParOf" srcId="{A2F3525D-69AE-4776-B28D-640EE3306342}" destId="{1BC81C50-7829-403C-ABDC-2E3B5840A54C}" srcOrd="6" destOrd="0" presId="urn:microsoft.com/office/officeart/2005/8/layout/lProcess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FE009D-713B-40E6-9698-6116F59AC347}" type="doc">
      <dgm:prSet loTypeId="urn:microsoft.com/office/officeart/2005/8/layout/vProcess5" loCatId="process" qsTypeId="urn:microsoft.com/office/officeart/2005/8/quickstyle/simple1#3" qsCatId="simple" csTypeId="urn:microsoft.com/office/officeart/2005/8/colors/accent1_1#1" csCatId="accent1" phldr="1"/>
      <dgm:spPr/>
      <dgm:t>
        <a:bodyPr/>
        <a:lstStyle/>
        <a:p>
          <a:endParaRPr lang="zh-CN" altLang="en-US"/>
        </a:p>
      </dgm:t>
    </dgm:pt>
    <dgm:pt modelId="{17FDC4BF-8CBD-4CAF-B6DD-B9AC2D8A5F3C}">
      <dgm:prSet custT="1"/>
      <dgm:spPr/>
      <dgm:t>
        <a:bodyPr/>
        <a:lstStyle/>
        <a:p>
          <a:pPr rtl="0"/>
          <a:r>
            <a:rPr lang="zh-CN" sz="2100" dirty="0" smtClean="0"/>
            <a:t>循环神经网络</a:t>
          </a:r>
          <a:r>
            <a:rPr lang="zh-CN" altLang="en-US" sz="2100" dirty="0" smtClean="0"/>
            <a:t>（</a:t>
          </a:r>
          <a:r>
            <a:rPr lang="en-US" altLang="zh-CN" sz="2100" dirty="0" smtClean="0"/>
            <a:t>RNN</a:t>
          </a:r>
          <a:r>
            <a:rPr lang="zh-CN" altLang="en-US" sz="2100" dirty="0" smtClean="0"/>
            <a:t>）</a:t>
          </a:r>
          <a:endParaRPr lang="zh-CN" sz="2100" dirty="0"/>
        </a:p>
      </dgm:t>
    </dgm:pt>
    <dgm:pt modelId="{5E5389A9-015E-40D7-9D2E-50D8C63400D2}" cxnId="{E7FD6C4F-D2EA-47FC-B43D-752667F32A9A}" type="parTrans">
      <dgm:prSet/>
      <dgm:spPr/>
      <dgm:t>
        <a:bodyPr/>
        <a:lstStyle/>
        <a:p>
          <a:endParaRPr lang="zh-CN" altLang="en-US"/>
        </a:p>
      </dgm:t>
    </dgm:pt>
    <dgm:pt modelId="{F0ECC9AD-FA2E-4BA9-B044-1FF65EE44C40}" cxnId="{E7FD6C4F-D2EA-47FC-B43D-752667F32A9A}" type="sibTrans">
      <dgm:prSet/>
      <dgm:spPr/>
      <dgm:t>
        <a:bodyPr/>
        <a:lstStyle/>
        <a:p>
          <a:endParaRPr lang="zh-CN" altLang="en-US"/>
        </a:p>
      </dgm:t>
    </dgm:pt>
    <dgm:pt modelId="{06442A6F-6F89-4EAE-92E8-484B3BFF8AB0}">
      <dgm:prSet custT="1"/>
      <dgm:spPr/>
      <dgm:t>
        <a:bodyPr/>
        <a:lstStyle/>
        <a:p>
          <a:pPr rtl="0"/>
          <a:r>
            <a:rPr lang="zh-CN" altLang="en-US" sz="1800" dirty="0" smtClean="0"/>
            <a:t>隐藏状态</a:t>
          </a:r>
          <a:endParaRPr lang="zh-CN" altLang="en-US" sz="1800" dirty="0"/>
        </a:p>
      </dgm:t>
    </dgm:pt>
    <dgm:pt modelId="{53D0AAB1-DEC3-43C0-AE2B-518AD71C7C03}" cxnId="{EF806E66-BB7C-4614-9FED-8ADE9BD4CD6D}" type="parTrans">
      <dgm:prSet/>
      <dgm:spPr/>
      <dgm:t>
        <a:bodyPr/>
        <a:lstStyle/>
        <a:p>
          <a:endParaRPr lang="zh-CN" altLang="en-US"/>
        </a:p>
      </dgm:t>
    </dgm:pt>
    <dgm:pt modelId="{DF009F8B-65B4-4F3D-A1B9-69C60803C955}" cxnId="{EF806E66-BB7C-4614-9FED-8ADE9BD4CD6D}" type="sibTrans">
      <dgm:prSet/>
      <dgm:spPr/>
      <dgm:t>
        <a:bodyPr/>
        <a:lstStyle/>
        <a:p>
          <a:endParaRPr lang="zh-CN" altLang="en-US"/>
        </a:p>
      </dgm:t>
    </dgm:pt>
    <dgm:pt modelId="{B43E2D3B-11A5-454C-A630-762B4C5D273E}">
      <dgm:prSet custT="1"/>
      <dgm:spPr/>
      <dgm:t>
        <a:bodyPr/>
        <a:lstStyle/>
        <a:p>
          <a:pPr rtl="0"/>
          <a:r>
            <a:rPr lang="zh-CN" sz="2100" dirty="0" smtClean="0"/>
            <a:t>长短时记忆</a:t>
          </a:r>
          <a:r>
            <a:rPr lang="zh-CN" altLang="en-US" sz="2100" dirty="0" smtClean="0"/>
            <a:t>网络（</a:t>
          </a:r>
          <a:r>
            <a:rPr lang="en-US" altLang="zh-CN" sz="2100" dirty="0" smtClean="0"/>
            <a:t>LSTM</a:t>
          </a:r>
          <a:r>
            <a:rPr lang="zh-CN" altLang="en-US" sz="2100" dirty="0" smtClean="0"/>
            <a:t>）</a:t>
          </a:r>
          <a:endParaRPr lang="zh-CN" sz="2100" dirty="0"/>
        </a:p>
      </dgm:t>
    </dgm:pt>
    <dgm:pt modelId="{6032BB1F-7FFF-414D-A665-E4BEBD2320A5}" cxnId="{5E0C7F75-4B95-4409-AF4E-E8FDFA52F53D}" type="parTrans">
      <dgm:prSet/>
      <dgm:spPr/>
      <dgm:t>
        <a:bodyPr/>
        <a:lstStyle/>
        <a:p>
          <a:endParaRPr lang="zh-CN" altLang="en-US"/>
        </a:p>
      </dgm:t>
    </dgm:pt>
    <dgm:pt modelId="{1A8842F8-013A-44CF-A1A0-2D0D5266E9A8}" cxnId="{5E0C7F75-4B95-4409-AF4E-E8FDFA52F53D}" type="sibTrans">
      <dgm:prSet/>
      <dgm:spPr/>
      <dgm:t>
        <a:bodyPr/>
        <a:lstStyle/>
        <a:p>
          <a:endParaRPr lang="zh-CN" altLang="en-US"/>
        </a:p>
      </dgm:t>
    </dgm:pt>
    <dgm:pt modelId="{28CDD7DC-1E9B-41A2-8E26-747D407F99C7}">
      <dgm:prSet custT="1"/>
      <dgm:spPr/>
      <dgm:t>
        <a:bodyPr/>
        <a:lstStyle/>
        <a:p>
          <a:pPr rtl="0"/>
          <a:r>
            <a:rPr lang="zh-CN" altLang="en-US" sz="1800" dirty="0" smtClean="0"/>
            <a:t>记忆单元、门控</a:t>
          </a:r>
          <a:r>
            <a:rPr lang="zh-CN" altLang="en-US" sz="1800" dirty="0" smtClean="0"/>
            <a:t>机制</a:t>
          </a:r>
          <a:endParaRPr lang="zh-CN" altLang="en-US" sz="1800" dirty="0"/>
        </a:p>
      </dgm:t>
    </dgm:pt>
    <dgm:pt modelId="{B61896FB-2440-4077-859C-7890146CDDB7}" cxnId="{DDD846F5-C7F8-4C9E-9826-18D1914E5BF2}" type="parTrans">
      <dgm:prSet/>
      <dgm:spPr/>
      <dgm:t>
        <a:bodyPr/>
        <a:lstStyle/>
        <a:p>
          <a:endParaRPr lang="zh-CN" altLang="en-US"/>
        </a:p>
      </dgm:t>
    </dgm:pt>
    <dgm:pt modelId="{49AD5B44-8E2D-4B55-8CC0-9F84F1145C30}" cxnId="{DDD846F5-C7F8-4C9E-9826-18D1914E5BF2}" type="sibTrans">
      <dgm:prSet/>
      <dgm:spPr/>
      <dgm:t>
        <a:bodyPr/>
        <a:lstStyle/>
        <a:p>
          <a:endParaRPr lang="zh-CN" altLang="en-US"/>
        </a:p>
      </dgm:t>
    </dgm:pt>
    <dgm:pt modelId="{8AEE4EF2-21EA-4762-AA6B-1F6A6697DB43}">
      <dgm:prSet custT="1"/>
      <dgm:spPr/>
      <dgm:t>
        <a:bodyPr/>
        <a:lstStyle/>
        <a:p>
          <a:pPr rtl="0"/>
          <a:r>
            <a:rPr lang="zh-CN" sz="2100" dirty="0" smtClean="0"/>
            <a:t>门</a:t>
          </a:r>
          <a:r>
            <a:rPr lang="zh-CN" sz="2100" dirty="0" smtClean="0"/>
            <a:t>控循环</a:t>
          </a:r>
          <a:r>
            <a:rPr lang="zh-CN" sz="2100" dirty="0" smtClean="0"/>
            <a:t>单元</a:t>
          </a:r>
          <a:r>
            <a:rPr lang="zh-CN" altLang="en-US" sz="2100" dirty="0" smtClean="0"/>
            <a:t>（</a:t>
          </a:r>
          <a:r>
            <a:rPr lang="en-US" altLang="zh-CN" sz="2100" dirty="0" smtClean="0"/>
            <a:t>GRU</a:t>
          </a:r>
          <a:r>
            <a:rPr lang="zh-CN" sz="2100" dirty="0" smtClean="0"/>
            <a:t>）</a:t>
          </a:r>
          <a:endParaRPr lang="zh-CN" sz="2100" dirty="0"/>
        </a:p>
      </dgm:t>
    </dgm:pt>
    <dgm:pt modelId="{8BE68D85-40AE-4C39-A9E1-E1C6B233CDE1}" cxnId="{997326B4-9A09-42EE-9D27-A8380469D84F}" type="parTrans">
      <dgm:prSet/>
      <dgm:spPr/>
      <dgm:t>
        <a:bodyPr/>
        <a:lstStyle/>
        <a:p>
          <a:endParaRPr lang="zh-CN" altLang="en-US"/>
        </a:p>
      </dgm:t>
    </dgm:pt>
    <dgm:pt modelId="{9499FBE9-E47D-4CBE-9446-969DF3D427DF}" cxnId="{997326B4-9A09-42EE-9D27-A8380469D84F}" type="sibTrans">
      <dgm:prSet/>
      <dgm:spPr/>
      <dgm:t>
        <a:bodyPr/>
        <a:lstStyle/>
        <a:p>
          <a:endParaRPr lang="zh-CN" altLang="en-US"/>
        </a:p>
      </dgm:t>
    </dgm:pt>
    <dgm:pt modelId="{069D6BF7-5E29-41A8-A9A2-A8D41A20EA20}">
      <dgm:prSet custT="1"/>
      <dgm:spPr/>
      <dgm:t>
        <a:bodyPr/>
        <a:lstStyle/>
        <a:p>
          <a:pPr rtl="0"/>
          <a:r>
            <a:rPr lang="en-US" sz="1800" dirty="0" smtClean="0"/>
            <a:t>LSTM</a:t>
          </a:r>
          <a:r>
            <a:rPr lang="zh-CN" sz="1800" dirty="0" smtClean="0"/>
            <a:t>简化版</a:t>
          </a:r>
          <a:endParaRPr lang="zh-CN" sz="1800" dirty="0"/>
        </a:p>
      </dgm:t>
    </dgm:pt>
    <dgm:pt modelId="{C47461A9-D458-4776-A209-3AF76173C8B0}" cxnId="{45A18DD7-381E-4B92-8148-D63FC25E2462}" type="parTrans">
      <dgm:prSet/>
      <dgm:spPr/>
      <dgm:t>
        <a:bodyPr/>
        <a:lstStyle/>
        <a:p>
          <a:endParaRPr lang="zh-CN" altLang="en-US"/>
        </a:p>
      </dgm:t>
    </dgm:pt>
    <dgm:pt modelId="{2CB9A05A-277D-4A09-B702-2F8A253020DE}" cxnId="{45A18DD7-381E-4B92-8148-D63FC25E2462}" type="sibTrans">
      <dgm:prSet/>
      <dgm:spPr/>
      <dgm:t>
        <a:bodyPr/>
        <a:lstStyle/>
        <a:p>
          <a:endParaRPr lang="zh-CN" altLang="en-US"/>
        </a:p>
      </dgm:t>
    </dgm:pt>
    <dgm:pt modelId="{7F5BD6B0-482E-426D-8046-BFB449A5B247}" type="pres">
      <dgm:prSet presAssocID="{97FE009D-713B-40E6-9698-6116F59AC347}" presName="outerComposite" presStyleCnt="0">
        <dgm:presLayoutVars>
          <dgm:chMax val="5"/>
          <dgm:dir/>
          <dgm:resizeHandles val="exact"/>
        </dgm:presLayoutVars>
      </dgm:prSet>
      <dgm:spPr/>
      <dgm:t>
        <a:bodyPr/>
        <a:lstStyle/>
        <a:p>
          <a:endParaRPr lang="zh-CN" altLang="en-US"/>
        </a:p>
      </dgm:t>
    </dgm:pt>
    <dgm:pt modelId="{9E0582A6-95BE-4E4F-912E-6B02C43159C6}" type="pres">
      <dgm:prSet presAssocID="{97FE009D-713B-40E6-9698-6116F59AC347}" presName="dummyMaxCanvas" presStyleCnt="0">
        <dgm:presLayoutVars/>
      </dgm:prSet>
      <dgm:spPr/>
    </dgm:pt>
    <dgm:pt modelId="{A1507D15-5F72-48FC-A93A-FC817F0B0B5B}" type="pres">
      <dgm:prSet presAssocID="{97FE009D-713B-40E6-9698-6116F59AC347}" presName="ThreeNodes_1" presStyleLbl="node1" presStyleIdx="0" presStyleCnt="3">
        <dgm:presLayoutVars>
          <dgm:bulletEnabled val="1"/>
        </dgm:presLayoutVars>
      </dgm:prSet>
      <dgm:spPr/>
      <dgm:t>
        <a:bodyPr/>
        <a:lstStyle/>
        <a:p>
          <a:endParaRPr lang="zh-CN" altLang="en-US"/>
        </a:p>
      </dgm:t>
    </dgm:pt>
    <dgm:pt modelId="{24A3BCD0-E2D7-46D0-9459-8672FF339A63}" type="pres">
      <dgm:prSet presAssocID="{97FE009D-713B-40E6-9698-6116F59AC347}" presName="ThreeNodes_2" presStyleLbl="node1" presStyleIdx="1" presStyleCnt="3">
        <dgm:presLayoutVars>
          <dgm:bulletEnabled val="1"/>
        </dgm:presLayoutVars>
      </dgm:prSet>
      <dgm:spPr/>
      <dgm:t>
        <a:bodyPr/>
        <a:lstStyle/>
        <a:p>
          <a:endParaRPr lang="zh-CN" altLang="en-US"/>
        </a:p>
      </dgm:t>
    </dgm:pt>
    <dgm:pt modelId="{3E959CC4-1F6E-49B2-8BFD-B1EA300A45A1}" type="pres">
      <dgm:prSet presAssocID="{97FE009D-713B-40E6-9698-6116F59AC347}" presName="ThreeNodes_3" presStyleLbl="node1" presStyleIdx="2" presStyleCnt="3">
        <dgm:presLayoutVars>
          <dgm:bulletEnabled val="1"/>
        </dgm:presLayoutVars>
      </dgm:prSet>
      <dgm:spPr/>
      <dgm:t>
        <a:bodyPr/>
        <a:lstStyle/>
        <a:p>
          <a:endParaRPr lang="zh-CN" altLang="en-US"/>
        </a:p>
      </dgm:t>
    </dgm:pt>
    <dgm:pt modelId="{D0752F12-7533-49D5-B0F9-9EFDC9E0F7DE}" type="pres">
      <dgm:prSet presAssocID="{97FE009D-713B-40E6-9698-6116F59AC347}" presName="ThreeConn_1-2" presStyleLbl="fgAccFollowNode1" presStyleIdx="0" presStyleCnt="2">
        <dgm:presLayoutVars>
          <dgm:bulletEnabled val="1"/>
        </dgm:presLayoutVars>
      </dgm:prSet>
      <dgm:spPr/>
      <dgm:t>
        <a:bodyPr/>
        <a:lstStyle/>
        <a:p>
          <a:endParaRPr lang="zh-CN" altLang="en-US"/>
        </a:p>
      </dgm:t>
    </dgm:pt>
    <dgm:pt modelId="{33B2F3D7-C765-4239-A1EE-C4DB4F47478E}" type="pres">
      <dgm:prSet presAssocID="{97FE009D-713B-40E6-9698-6116F59AC347}" presName="ThreeConn_2-3" presStyleLbl="fgAccFollowNode1" presStyleIdx="1" presStyleCnt="2">
        <dgm:presLayoutVars>
          <dgm:bulletEnabled val="1"/>
        </dgm:presLayoutVars>
      </dgm:prSet>
      <dgm:spPr/>
      <dgm:t>
        <a:bodyPr/>
        <a:lstStyle/>
        <a:p>
          <a:endParaRPr lang="zh-CN" altLang="en-US"/>
        </a:p>
      </dgm:t>
    </dgm:pt>
    <dgm:pt modelId="{6F5F7EA9-BE6B-4D99-A4A0-75FCA7B01518}" type="pres">
      <dgm:prSet presAssocID="{97FE009D-713B-40E6-9698-6116F59AC347}" presName="ThreeNodes_1_text" presStyleLbl="node1" presStyleIdx="2" presStyleCnt="3">
        <dgm:presLayoutVars>
          <dgm:bulletEnabled val="1"/>
        </dgm:presLayoutVars>
      </dgm:prSet>
      <dgm:spPr/>
      <dgm:t>
        <a:bodyPr/>
        <a:lstStyle/>
        <a:p>
          <a:endParaRPr lang="zh-CN" altLang="en-US"/>
        </a:p>
      </dgm:t>
    </dgm:pt>
    <dgm:pt modelId="{9420BA23-9E6E-41C3-B74B-223DC0400482}" type="pres">
      <dgm:prSet presAssocID="{97FE009D-713B-40E6-9698-6116F59AC347}" presName="ThreeNodes_2_text" presStyleLbl="node1" presStyleIdx="2" presStyleCnt="3">
        <dgm:presLayoutVars>
          <dgm:bulletEnabled val="1"/>
        </dgm:presLayoutVars>
      </dgm:prSet>
      <dgm:spPr/>
      <dgm:t>
        <a:bodyPr/>
        <a:lstStyle/>
        <a:p>
          <a:endParaRPr lang="zh-CN" altLang="en-US"/>
        </a:p>
      </dgm:t>
    </dgm:pt>
    <dgm:pt modelId="{02506C07-A13D-4E84-8985-1EDB9E458A3F}" type="pres">
      <dgm:prSet presAssocID="{97FE009D-713B-40E6-9698-6116F59AC347}" presName="ThreeNodes_3_text" presStyleLbl="node1" presStyleIdx="2" presStyleCnt="3">
        <dgm:presLayoutVars>
          <dgm:bulletEnabled val="1"/>
        </dgm:presLayoutVars>
      </dgm:prSet>
      <dgm:spPr/>
      <dgm:t>
        <a:bodyPr/>
        <a:lstStyle/>
        <a:p>
          <a:endParaRPr lang="zh-CN" altLang="en-US"/>
        </a:p>
      </dgm:t>
    </dgm:pt>
  </dgm:ptLst>
  <dgm:cxnLst>
    <dgm:cxn modelId="{717FD3DA-23CE-4B8E-8080-18D56A24F693}" type="presOf" srcId="{06442A6F-6F89-4EAE-92E8-484B3BFF8AB0}" destId="{6F5F7EA9-BE6B-4D99-A4A0-75FCA7B01518}" srcOrd="1" destOrd="1" presId="urn:microsoft.com/office/officeart/2005/8/layout/vProcess5"/>
    <dgm:cxn modelId="{A531A3CF-BBE9-4BDD-89BF-52AF36763BA5}" type="presOf" srcId="{F0ECC9AD-FA2E-4BA9-B044-1FF65EE44C40}" destId="{D0752F12-7533-49D5-B0F9-9EFDC9E0F7DE}" srcOrd="0" destOrd="0" presId="urn:microsoft.com/office/officeart/2005/8/layout/vProcess5"/>
    <dgm:cxn modelId="{D1551B64-5DE5-40DD-823E-D499B813EBDE}" type="presOf" srcId="{28CDD7DC-1E9B-41A2-8E26-747D407F99C7}" destId="{9420BA23-9E6E-41C3-B74B-223DC0400482}" srcOrd="1" destOrd="1" presId="urn:microsoft.com/office/officeart/2005/8/layout/vProcess5"/>
    <dgm:cxn modelId="{4136E3D1-3CDA-4E52-98BC-3F12F868ED1F}" type="presOf" srcId="{8AEE4EF2-21EA-4762-AA6B-1F6A6697DB43}" destId="{3E959CC4-1F6E-49B2-8BFD-B1EA300A45A1}" srcOrd="0" destOrd="0" presId="urn:microsoft.com/office/officeart/2005/8/layout/vProcess5"/>
    <dgm:cxn modelId="{22ED543F-9C9C-4539-AB86-DB494FE2E0FC}" type="presOf" srcId="{B43E2D3B-11A5-454C-A630-762B4C5D273E}" destId="{9420BA23-9E6E-41C3-B74B-223DC0400482}" srcOrd="1" destOrd="0" presId="urn:microsoft.com/office/officeart/2005/8/layout/vProcess5"/>
    <dgm:cxn modelId="{87357074-E109-46C4-90B0-2EB059EB55AF}" type="presOf" srcId="{1A8842F8-013A-44CF-A1A0-2D0D5266E9A8}" destId="{33B2F3D7-C765-4239-A1EE-C4DB4F47478E}" srcOrd="0" destOrd="0" presId="urn:microsoft.com/office/officeart/2005/8/layout/vProcess5"/>
    <dgm:cxn modelId="{45217E7F-3755-4E35-815B-C9764E6119AE}" type="presOf" srcId="{8AEE4EF2-21EA-4762-AA6B-1F6A6697DB43}" destId="{02506C07-A13D-4E84-8985-1EDB9E458A3F}" srcOrd="1" destOrd="0" presId="urn:microsoft.com/office/officeart/2005/8/layout/vProcess5"/>
    <dgm:cxn modelId="{C6569D15-C48C-4C6B-B13A-0368F4541EEF}" type="presOf" srcId="{069D6BF7-5E29-41A8-A9A2-A8D41A20EA20}" destId="{02506C07-A13D-4E84-8985-1EDB9E458A3F}" srcOrd="1" destOrd="1" presId="urn:microsoft.com/office/officeart/2005/8/layout/vProcess5"/>
    <dgm:cxn modelId="{E7FD6C4F-D2EA-47FC-B43D-752667F32A9A}" srcId="{97FE009D-713B-40E6-9698-6116F59AC347}" destId="{17FDC4BF-8CBD-4CAF-B6DD-B9AC2D8A5F3C}" srcOrd="0" destOrd="0" parTransId="{5E5389A9-015E-40D7-9D2E-50D8C63400D2}" sibTransId="{F0ECC9AD-FA2E-4BA9-B044-1FF65EE44C40}"/>
    <dgm:cxn modelId="{DDD846F5-C7F8-4C9E-9826-18D1914E5BF2}" srcId="{B43E2D3B-11A5-454C-A630-762B4C5D273E}" destId="{28CDD7DC-1E9B-41A2-8E26-747D407F99C7}" srcOrd="0" destOrd="0" parTransId="{B61896FB-2440-4077-859C-7890146CDDB7}" sibTransId="{49AD5B44-8E2D-4B55-8CC0-9F84F1145C30}"/>
    <dgm:cxn modelId="{5E0C7F75-4B95-4409-AF4E-E8FDFA52F53D}" srcId="{97FE009D-713B-40E6-9698-6116F59AC347}" destId="{B43E2D3B-11A5-454C-A630-762B4C5D273E}" srcOrd="1" destOrd="0" parTransId="{6032BB1F-7FFF-414D-A665-E4BEBD2320A5}" sibTransId="{1A8842F8-013A-44CF-A1A0-2D0D5266E9A8}"/>
    <dgm:cxn modelId="{A8836A97-4D43-4FD9-9149-F2FBE15FD186}" type="presOf" srcId="{17FDC4BF-8CBD-4CAF-B6DD-B9AC2D8A5F3C}" destId="{A1507D15-5F72-48FC-A93A-FC817F0B0B5B}" srcOrd="0" destOrd="0" presId="urn:microsoft.com/office/officeart/2005/8/layout/vProcess5"/>
    <dgm:cxn modelId="{45A18DD7-381E-4B92-8148-D63FC25E2462}" srcId="{8AEE4EF2-21EA-4762-AA6B-1F6A6697DB43}" destId="{069D6BF7-5E29-41A8-A9A2-A8D41A20EA20}" srcOrd="0" destOrd="0" parTransId="{C47461A9-D458-4776-A209-3AF76173C8B0}" sibTransId="{2CB9A05A-277D-4A09-B702-2F8A253020DE}"/>
    <dgm:cxn modelId="{EEF9C6D3-E61A-4B1C-BACC-623D5A9E798B}" type="presOf" srcId="{B43E2D3B-11A5-454C-A630-762B4C5D273E}" destId="{24A3BCD0-E2D7-46D0-9459-8672FF339A63}" srcOrd="0" destOrd="0" presId="urn:microsoft.com/office/officeart/2005/8/layout/vProcess5"/>
    <dgm:cxn modelId="{CE3BD997-46B6-4108-AC71-9891D031D6B1}" type="presOf" srcId="{17FDC4BF-8CBD-4CAF-B6DD-B9AC2D8A5F3C}" destId="{6F5F7EA9-BE6B-4D99-A4A0-75FCA7B01518}" srcOrd="1" destOrd="0" presId="urn:microsoft.com/office/officeart/2005/8/layout/vProcess5"/>
    <dgm:cxn modelId="{3BB2DF3C-3FB2-4BAE-B471-D000B3019D1D}" type="presOf" srcId="{069D6BF7-5E29-41A8-A9A2-A8D41A20EA20}" destId="{3E959CC4-1F6E-49B2-8BFD-B1EA300A45A1}" srcOrd="0" destOrd="1" presId="urn:microsoft.com/office/officeart/2005/8/layout/vProcess5"/>
    <dgm:cxn modelId="{997326B4-9A09-42EE-9D27-A8380469D84F}" srcId="{97FE009D-713B-40E6-9698-6116F59AC347}" destId="{8AEE4EF2-21EA-4762-AA6B-1F6A6697DB43}" srcOrd="2" destOrd="0" parTransId="{8BE68D85-40AE-4C39-A9E1-E1C6B233CDE1}" sibTransId="{9499FBE9-E47D-4CBE-9446-969DF3D427DF}"/>
    <dgm:cxn modelId="{EF806E66-BB7C-4614-9FED-8ADE9BD4CD6D}" srcId="{17FDC4BF-8CBD-4CAF-B6DD-B9AC2D8A5F3C}" destId="{06442A6F-6F89-4EAE-92E8-484B3BFF8AB0}" srcOrd="0" destOrd="0" parTransId="{53D0AAB1-DEC3-43C0-AE2B-518AD71C7C03}" sibTransId="{DF009F8B-65B4-4F3D-A1B9-69C60803C955}"/>
    <dgm:cxn modelId="{0E1BC355-964F-4EED-95D5-AB99608E99A5}" type="presOf" srcId="{28CDD7DC-1E9B-41A2-8E26-747D407F99C7}" destId="{24A3BCD0-E2D7-46D0-9459-8672FF339A63}" srcOrd="0" destOrd="1" presId="urn:microsoft.com/office/officeart/2005/8/layout/vProcess5"/>
    <dgm:cxn modelId="{E2C5AD9B-E133-4432-8566-F570E55369D5}" type="presOf" srcId="{06442A6F-6F89-4EAE-92E8-484B3BFF8AB0}" destId="{A1507D15-5F72-48FC-A93A-FC817F0B0B5B}" srcOrd="0" destOrd="1" presId="urn:microsoft.com/office/officeart/2005/8/layout/vProcess5"/>
    <dgm:cxn modelId="{3B2ACF1A-3CB2-4DBD-B5A8-9F882C0A0CDD}" type="presOf" srcId="{97FE009D-713B-40E6-9698-6116F59AC347}" destId="{7F5BD6B0-482E-426D-8046-BFB449A5B247}" srcOrd="0" destOrd="0" presId="urn:microsoft.com/office/officeart/2005/8/layout/vProcess5"/>
    <dgm:cxn modelId="{6FA6E811-2073-4E1D-A463-5871BBF56324}" type="presParOf" srcId="{7F5BD6B0-482E-426D-8046-BFB449A5B247}" destId="{9E0582A6-95BE-4E4F-912E-6B02C43159C6}" srcOrd="0" destOrd="0" presId="urn:microsoft.com/office/officeart/2005/8/layout/vProcess5"/>
    <dgm:cxn modelId="{EFB05487-4207-46F0-B5D6-183F3C7B886D}" type="presParOf" srcId="{7F5BD6B0-482E-426D-8046-BFB449A5B247}" destId="{A1507D15-5F72-48FC-A93A-FC817F0B0B5B}" srcOrd="1" destOrd="0" presId="urn:microsoft.com/office/officeart/2005/8/layout/vProcess5"/>
    <dgm:cxn modelId="{4D73458C-A2E3-4DB4-BDA9-C8258B5E30E1}" type="presParOf" srcId="{7F5BD6B0-482E-426D-8046-BFB449A5B247}" destId="{24A3BCD0-E2D7-46D0-9459-8672FF339A63}" srcOrd="2" destOrd="0" presId="urn:microsoft.com/office/officeart/2005/8/layout/vProcess5"/>
    <dgm:cxn modelId="{95806073-96AD-4A6E-BC6C-F0F02B69D049}" type="presParOf" srcId="{7F5BD6B0-482E-426D-8046-BFB449A5B247}" destId="{3E959CC4-1F6E-49B2-8BFD-B1EA300A45A1}" srcOrd="3" destOrd="0" presId="urn:microsoft.com/office/officeart/2005/8/layout/vProcess5"/>
    <dgm:cxn modelId="{1DE3160F-53A1-42ED-AD38-05FAEE67A5E6}" type="presParOf" srcId="{7F5BD6B0-482E-426D-8046-BFB449A5B247}" destId="{D0752F12-7533-49D5-B0F9-9EFDC9E0F7DE}" srcOrd="4" destOrd="0" presId="urn:microsoft.com/office/officeart/2005/8/layout/vProcess5"/>
    <dgm:cxn modelId="{D8E06DE8-F31D-417A-BC88-A276B73C0D8F}" type="presParOf" srcId="{7F5BD6B0-482E-426D-8046-BFB449A5B247}" destId="{33B2F3D7-C765-4239-A1EE-C4DB4F47478E}" srcOrd="5" destOrd="0" presId="urn:microsoft.com/office/officeart/2005/8/layout/vProcess5"/>
    <dgm:cxn modelId="{4A440231-8E34-41B7-BEEC-D160F2718967}" type="presParOf" srcId="{7F5BD6B0-482E-426D-8046-BFB449A5B247}" destId="{6F5F7EA9-BE6B-4D99-A4A0-75FCA7B01518}" srcOrd="6" destOrd="0" presId="urn:microsoft.com/office/officeart/2005/8/layout/vProcess5"/>
    <dgm:cxn modelId="{1CB187BD-3A44-4FBE-B19D-3F620E327124}" type="presParOf" srcId="{7F5BD6B0-482E-426D-8046-BFB449A5B247}" destId="{9420BA23-9E6E-41C3-B74B-223DC0400482}" srcOrd="7" destOrd="0" presId="urn:microsoft.com/office/officeart/2005/8/layout/vProcess5"/>
    <dgm:cxn modelId="{138E49F2-A1E3-428B-AAFE-B3C34326BFD3}" type="presParOf" srcId="{7F5BD6B0-482E-426D-8046-BFB449A5B247}" destId="{02506C07-A13D-4E84-8985-1EDB9E458A3F}"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5AB1CB-BB1F-4078-B234-55AB7B4FC68F}" type="doc">
      <dgm:prSet loTypeId="urn:microsoft.com/office/officeart/2005/8/layout/gear1" loCatId="relationship" qsTypeId="urn:microsoft.com/office/officeart/2005/8/quickstyle/simple1" qsCatId="simple" csTypeId="urn:microsoft.com/office/officeart/2005/8/colors/accent1_2" csCatId="accent1" phldr="1"/>
      <dgm:spPr/>
      <dgm:t>
        <a:bodyPr/>
        <a:lstStyle/>
        <a:p>
          <a:endParaRPr lang="zh-CN" altLang="en-US"/>
        </a:p>
      </dgm:t>
    </dgm:pt>
    <dgm:pt modelId="{DEAACCC1-03A8-4A94-B31C-2F37E95BC48B}">
      <dgm:prSet custT="1"/>
      <dgm:spPr/>
      <dgm:t>
        <a:bodyPr/>
        <a:lstStyle/>
        <a:p>
          <a:pPr rtl="0" latinLnBrk="1" hangingPunct="1"/>
          <a:r>
            <a:rPr lang="en-US" sz="2100" b="0" i="0" baseline="0" dirty="0" smtClean="0"/>
            <a:t>Encoder-</a:t>
          </a:r>
        </a:p>
        <a:p>
          <a:pPr rtl="0" latinLnBrk="1" hangingPunct="1"/>
          <a:r>
            <a:rPr lang="en-US" altLang="zh-CN" sz="2100" b="0" i="0" baseline="0" dirty="0" smtClean="0"/>
            <a:t>D</a:t>
          </a:r>
          <a:r>
            <a:rPr lang="en-US" sz="2100" b="0" i="0" baseline="0" dirty="0" smtClean="0"/>
            <a:t>ecoder</a:t>
          </a:r>
          <a:endParaRPr lang="zh-CN" sz="2100" dirty="0"/>
        </a:p>
      </dgm:t>
    </dgm:pt>
    <dgm:pt modelId="{7BC19F66-28C8-4A4A-89AE-9B5C1623E583}" cxnId="{A77375C2-EC3B-4690-A06E-5D9BC0FB8DDB}" type="parTrans">
      <dgm:prSet/>
      <dgm:spPr/>
      <dgm:t>
        <a:bodyPr/>
        <a:lstStyle/>
        <a:p>
          <a:endParaRPr lang="zh-CN" altLang="en-US" sz="2100"/>
        </a:p>
      </dgm:t>
    </dgm:pt>
    <dgm:pt modelId="{0197896D-2ABC-4D82-832B-C10D7CD6A43F}" cxnId="{A77375C2-EC3B-4690-A06E-5D9BC0FB8DDB}" type="sibTrans">
      <dgm:prSet/>
      <dgm:spPr/>
      <dgm:t>
        <a:bodyPr/>
        <a:lstStyle/>
        <a:p>
          <a:endParaRPr lang="zh-CN" altLang="en-US" sz="2100"/>
        </a:p>
      </dgm:t>
    </dgm:pt>
    <dgm:pt modelId="{C656CF1D-7842-4AD9-9759-D29A3513F7E3}">
      <dgm:prSet custT="1"/>
      <dgm:spPr/>
      <dgm:t>
        <a:bodyPr/>
        <a:lstStyle/>
        <a:p>
          <a:pPr rtl="0"/>
          <a:r>
            <a:rPr lang="zh-CN" altLang="en-US" sz="2100" dirty="0" smtClean="0"/>
            <a:t>位置</a:t>
          </a:r>
          <a:endParaRPr lang="en-US" altLang="zh-CN" sz="2100" dirty="0" smtClean="0"/>
        </a:p>
        <a:p>
          <a:pPr rtl="0"/>
          <a:r>
            <a:rPr lang="zh-CN" altLang="en-US" sz="2100" dirty="0" smtClean="0"/>
            <a:t>编码</a:t>
          </a:r>
          <a:endParaRPr lang="zh-CN" altLang="en-US" sz="2100" dirty="0"/>
        </a:p>
      </dgm:t>
    </dgm:pt>
    <dgm:pt modelId="{D5874602-BD8A-421A-B9CE-81448ACE49D5}" cxnId="{555B7D2D-DE81-4E99-920F-3F4F14889F5E}" type="parTrans">
      <dgm:prSet/>
      <dgm:spPr/>
      <dgm:t>
        <a:bodyPr/>
        <a:lstStyle/>
        <a:p>
          <a:endParaRPr lang="zh-CN" altLang="en-US" sz="2100"/>
        </a:p>
      </dgm:t>
    </dgm:pt>
    <dgm:pt modelId="{91EF506D-C507-4BC0-8CF6-EBB9ECF08788}" cxnId="{555B7D2D-DE81-4E99-920F-3F4F14889F5E}" type="sibTrans">
      <dgm:prSet/>
      <dgm:spPr/>
      <dgm:t>
        <a:bodyPr/>
        <a:lstStyle/>
        <a:p>
          <a:endParaRPr lang="zh-CN" altLang="en-US" sz="2100"/>
        </a:p>
      </dgm:t>
    </dgm:pt>
    <dgm:pt modelId="{CF0D62B0-0774-47A4-BFE2-8E6FF9545173}">
      <dgm:prSet custT="1"/>
      <dgm:spPr/>
      <dgm:t>
        <a:bodyPr/>
        <a:lstStyle/>
        <a:p>
          <a:pPr rtl="0"/>
          <a:r>
            <a:rPr lang="zh-CN" altLang="en-US" sz="2100" dirty="0" smtClean="0"/>
            <a:t>多头</a:t>
          </a:r>
          <a:endParaRPr lang="en-US" altLang="zh-CN" sz="2100" dirty="0" smtClean="0"/>
        </a:p>
        <a:p>
          <a:pPr rtl="0"/>
          <a:r>
            <a:rPr lang="zh-CN" altLang="en-US" sz="2100" dirty="0" smtClean="0"/>
            <a:t>注意力</a:t>
          </a:r>
          <a:endParaRPr lang="zh-CN" altLang="en-US" sz="2100" dirty="0"/>
        </a:p>
      </dgm:t>
    </dgm:pt>
    <dgm:pt modelId="{F2D86428-4804-467D-9F08-29A995B82C3C}" cxnId="{2C6B5199-8C76-4F3A-BF34-2680A8CE72E3}" type="parTrans">
      <dgm:prSet/>
      <dgm:spPr/>
      <dgm:t>
        <a:bodyPr/>
        <a:lstStyle/>
        <a:p>
          <a:endParaRPr lang="zh-CN" altLang="en-US" sz="2100"/>
        </a:p>
      </dgm:t>
    </dgm:pt>
    <dgm:pt modelId="{1B13338E-A396-474C-8CA1-A4D25A28E81C}" cxnId="{2C6B5199-8C76-4F3A-BF34-2680A8CE72E3}" type="sibTrans">
      <dgm:prSet/>
      <dgm:spPr/>
      <dgm:t>
        <a:bodyPr/>
        <a:lstStyle/>
        <a:p>
          <a:endParaRPr lang="zh-CN" altLang="en-US" sz="2100"/>
        </a:p>
      </dgm:t>
    </dgm:pt>
    <dgm:pt modelId="{16F83E6B-ABB1-4B97-97D4-D0B185739A17}" type="pres">
      <dgm:prSet presAssocID="{9C5AB1CB-BB1F-4078-B234-55AB7B4FC68F}" presName="composite" presStyleCnt="0">
        <dgm:presLayoutVars>
          <dgm:chMax val="3"/>
          <dgm:animLvl val="lvl"/>
          <dgm:resizeHandles val="exact"/>
        </dgm:presLayoutVars>
      </dgm:prSet>
      <dgm:spPr/>
      <dgm:t>
        <a:bodyPr/>
        <a:lstStyle/>
        <a:p>
          <a:endParaRPr lang="zh-CN" altLang="en-US"/>
        </a:p>
      </dgm:t>
    </dgm:pt>
    <dgm:pt modelId="{E37BDAB2-3222-4267-BD99-CC7F2EAA2A27}" type="pres">
      <dgm:prSet presAssocID="{DEAACCC1-03A8-4A94-B31C-2F37E95BC48B}" presName="gear1" presStyleLbl="node1" presStyleIdx="0" presStyleCnt="3">
        <dgm:presLayoutVars>
          <dgm:chMax val="1"/>
          <dgm:bulletEnabled val="1"/>
        </dgm:presLayoutVars>
      </dgm:prSet>
      <dgm:spPr/>
      <dgm:t>
        <a:bodyPr/>
        <a:lstStyle/>
        <a:p>
          <a:endParaRPr lang="zh-CN" altLang="en-US"/>
        </a:p>
      </dgm:t>
    </dgm:pt>
    <dgm:pt modelId="{029C0D39-CDA1-4169-B2FD-01E014E2A8B3}" type="pres">
      <dgm:prSet presAssocID="{DEAACCC1-03A8-4A94-B31C-2F37E95BC48B}" presName="gear1srcNode" presStyleLbl="node1" presStyleIdx="0" presStyleCnt="3"/>
      <dgm:spPr/>
      <dgm:t>
        <a:bodyPr/>
        <a:lstStyle/>
        <a:p>
          <a:endParaRPr lang="zh-CN" altLang="en-US"/>
        </a:p>
      </dgm:t>
    </dgm:pt>
    <dgm:pt modelId="{0855896A-B8AA-4308-BB65-123592146164}" type="pres">
      <dgm:prSet presAssocID="{DEAACCC1-03A8-4A94-B31C-2F37E95BC48B}" presName="gear1dstNode" presStyleLbl="node1" presStyleIdx="0" presStyleCnt="3"/>
      <dgm:spPr/>
      <dgm:t>
        <a:bodyPr/>
        <a:lstStyle/>
        <a:p>
          <a:endParaRPr lang="zh-CN" altLang="en-US"/>
        </a:p>
      </dgm:t>
    </dgm:pt>
    <dgm:pt modelId="{5D484EEF-7C30-4BA1-B12C-150541061A79}" type="pres">
      <dgm:prSet presAssocID="{C656CF1D-7842-4AD9-9759-D29A3513F7E3}" presName="gear2" presStyleLbl="node1" presStyleIdx="1" presStyleCnt="3">
        <dgm:presLayoutVars>
          <dgm:chMax val="1"/>
          <dgm:bulletEnabled val="1"/>
        </dgm:presLayoutVars>
      </dgm:prSet>
      <dgm:spPr/>
      <dgm:t>
        <a:bodyPr/>
        <a:lstStyle/>
        <a:p>
          <a:endParaRPr lang="zh-CN" altLang="en-US"/>
        </a:p>
      </dgm:t>
    </dgm:pt>
    <dgm:pt modelId="{248C6CA6-485D-41E2-AC5F-348456450167}" type="pres">
      <dgm:prSet presAssocID="{C656CF1D-7842-4AD9-9759-D29A3513F7E3}" presName="gear2srcNode" presStyleLbl="node1" presStyleIdx="1" presStyleCnt="3"/>
      <dgm:spPr/>
      <dgm:t>
        <a:bodyPr/>
        <a:lstStyle/>
        <a:p>
          <a:endParaRPr lang="zh-CN" altLang="en-US"/>
        </a:p>
      </dgm:t>
    </dgm:pt>
    <dgm:pt modelId="{F99B7DB9-D47D-4706-B924-B199B75BEFB3}" type="pres">
      <dgm:prSet presAssocID="{C656CF1D-7842-4AD9-9759-D29A3513F7E3}" presName="gear2dstNode" presStyleLbl="node1" presStyleIdx="1" presStyleCnt="3"/>
      <dgm:spPr/>
      <dgm:t>
        <a:bodyPr/>
        <a:lstStyle/>
        <a:p>
          <a:endParaRPr lang="zh-CN" altLang="en-US"/>
        </a:p>
      </dgm:t>
    </dgm:pt>
    <dgm:pt modelId="{B86CF07A-7C0F-4B52-A2B5-2172B7FF1ECA}" type="pres">
      <dgm:prSet presAssocID="{CF0D62B0-0774-47A4-BFE2-8E6FF9545173}" presName="gear3" presStyleLbl="node1" presStyleIdx="2" presStyleCnt="3"/>
      <dgm:spPr/>
      <dgm:t>
        <a:bodyPr/>
        <a:lstStyle/>
        <a:p>
          <a:endParaRPr lang="zh-CN" altLang="en-US"/>
        </a:p>
      </dgm:t>
    </dgm:pt>
    <dgm:pt modelId="{A9663A24-A827-4492-AA7B-261A1E614B1C}" type="pres">
      <dgm:prSet presAssocID="{CF0D62B0-0774-47A4-BFE2-8E6FF9545173}" presName="gear3tx" presStyleLbl="node1" presStyleIdx="2" presStyleCnt="3">
        <dgm:presLayoutVars>
          <dgm:chMax val="1"/>
          <dgm:bulletEnabled val="1"/>
        </dgm:presLayoutVars>
      </dgm:prSet>
      <dgm:spPr/>
      <dgm:t>
        <a:bodyPr/>
        <a:lstStyle/>
        <a:p>
          <a:endParaRPr lang="zh-CN" altLang="en-US"/>
        </a:p>
      </dgm:t>
    </dgm:pt>
    <dgm:pt modelId="{C24A0DA0-13EF-49B9-B6FD-78DB0D3FA915}" type="pres">
      <dgm:prSet presAssocID="{CF0D62B0-0774-47A4-BFE2-8E6FF9545173}" presName="gear3srcNode" presStyleLbl="node1" presStyleIdx="2" presStyleCnt="3"/>
      <dgm:spPr/>
      <dgm:t>
        <a:bodyPr/>
        <a:lstStyle/>
        <a:p>
          <a:endParaRPr lang="zh-CN" altLang="en-US"/>
        </a:p>
      </dgm:t>
    </dgm:pt>
    <dgm:pt modelId="{E6892C7E-C08E-4F3C-964E-FBE94624C49E}" type="pres">
      <dgm:prSet presAssocID="{CF0D62B0-0774-47A4-BFE2-8E6FF9545173}" presName="gear3dstNode" presStyleLbl="node1" presStyleIdx="2" presStyleCnt="3"/>
      <dgm:spPr/>
      <dgm:t>
        <a:bodyPr/>
        <a:lstStyle/>
        <a:p>
          <a:endParaRPr lang="zh-CN" altLang="en-US"/>
        </a:p>
      </dgm:t>
    </dgm:pt>
    <dgm:pt modelId="{E4AE8D36-721A-4725-AD91-9E632E97C420}" type="pres">
      <dgm:prSet presAssocID="{0197896D-2ABC-4D82-832B-C10D7CD6A43F}" presName="connector1" presStyleLbl="sibTrans2D1" presStyleIdx="0" presStyleCnt="3"/>
      <dgm:spPr/>
      <dgm:t>
        <a:bodyPr/>
        <a:lstStyle/>
        <a:p>
          <a:endParaRPr lang="zh-CN" altLang="en-US"/>
        </a:p>
      </dgm:t>
    </dgm:pt>
    <dgm:pt modelId="{46CA3BB8-FA03-4769-AEE7-13435D25BEFB}" type="pres">
      <dgm:prSet presAssocID="{91EF506D-C507-4BC0-8CF6-EBB9ECF08788}" presName="connector2" presStyleLbl="sibTrans2D1" presStyleIdx="1" presStyleCnt="3"/>
      <dgm:spPr/>
      <dgm:t>
        <a:bodyPr/>
        <a:lstStyle/>
        <a:p>
          <a:endParaRPr lang="zh-CN" altLang="en-US"/>
        </a:p>
      </dgm:t>
    </dgm:pt>
    <dgm:pt modelId="{E6432219-A8EA-413E-A693-3D74C960A808}" type="pres">
      <dgm:prSet presAssocID="{1B13338E-A396-474C-8CA1-A4D25A28E81C}" presName="connector3" presStyleLbl="sibTrans2D1" presStyleIdx="2" presStyleCnt="3"/>
      <dgm:spPr/>
      <dgm:t>
        <a:bodyPr/>
        <a:lstStyle/>
        <a:p>
          <a:endParaRPr lang="zh-CN" altLang="en-US"/>
        </a:p>
      </dgm:t>
    </dgm:pt>
  </dgm:ptLst>
  <dgm:cxnLst>
    <dgm:cxn modelId="{5D40C9FB-8A96-43EF-9C56-630DDBEB4518}" type="presOf" srcId="{DEAACCC1-03A8-4A94-B31C-2F37E95BC48B}" destId="{029C0D39-CDA1-4169-B2FD-01E014E2A8B3}" srcOrd="1" destOrd="0" presId="urn:microsoft.com/office/officeart/2005/8/layout/gear1"/>
    <dgm:cxn modelId="{7E20B75C-7417-4CD7-A9C2-0A22FF985FA0}" type="presOf" srcId="{CF0D62B0-0774-47A4-BFE2-8E6FF9545173}" destId="{E6892C7E-C08E-4F3C-964E-FBE94624C49E}" srcOrd="3" destOrd="0" presId="urn:microsoft.com/office/officeart/2005/8/layout/gear1"/>
    <dgm:cxn modelId="{317573F9-26EC-4E14-878B-F6597F456A21}" type="presOf" srcId="{CF0D62B0-0774-47A4-BFE2-8E6FF9545173}" destId="{A9663A24-A827-4492-AA7B-261A1E614B1C}" srcOrd="1" destOrd="0" presId="urn:microsoft.com/office/officeart/2005/8/layout/gear1"/>
    <dgm:cxn modelId="{A56AD98A-F41E-45BC-8D55-B98DE8D57181}" type="presOf" srcId="{9C5AB1CB-BB1F-4078-B234-55AB7B4FC68F}" destId="{16F83E6B-ABB1-4B97-97D4-D0B185739A17}" srcOrd="0" destOrd="0" presId="urn:microsoft.com/office/officeart/2005/8/layout/gear1"/>
    <dgm:cxn modelId="{B59A4525-7D86-48AF-9215-E2EE3ABBEFF1}" type="presOf" srcId="{C656CF1D-7842-4AD9-9759-D29A3513F7E3}" destId="{F99B7DB9-D47D-4706-B924-B199B75BEFB3}" srcOrd="2" destOrd="0" presId="urn:microsoft.com/office/officeart/2005/8/layout/gear1"/>
    <dgm:cxn modelId="{A281586F-E3CB-41A7-8E82-F158F9ACEA09}" type="presOf" srcId="{CF0D62B0-0774-47A4-BFE2-8E6FF9545173}" destId="{B86CF07A-7C0F-4B52-A2B5-2172B7FF1ECA}" srcOrd="0" destOrd="0" presId="urn:microsoft.com/office/officeart/2005/8/layout/gear1"/>
    <dgm:cxn modelId="{67304E49-FDA6-487E-A739-83C32E88B305}" type="presOf" srcId="{91EF506D-C507-4BC0-8CF6-EBB9ECF08788}" destId="{46CA3BB8-FA03-4769-AEE7-13435D25BEFB}" srcOrd="0" destOrd="0" presId="urn:microsoft.com/office/officeart/2005/8/layout/gear1"/>
    <dgm:cxn modelId="{5BD122EB-C085-427E-80C1-7510DBBEFF35}" type="presOf" srcId="{DEAACCC1-03A8-4A94-B31C-2F37E95BC48B}" destId="{E37BDAB2-3222-4267-BD99-CC7F2EAA2A27}" srcOrd="0" destOrd="0" presId="urn:microsoft.com/office/officeart/2005/8/layout/gear1"/>
    <dgm:cxn modelId="{72D47565-4D76-40AE-AA2E-5383B86926E8}" type="presOf" srcId="{C656CF1D-7842-4AD9-9759-D29A3513F7E3}" destId="{5D484EEF-7C30-4BA1-B12C-150541061A79}" srcOrd="0" destOrd="0" presId="urn:microsoft.com/office/officeart/2005/8/layout/gear1"/>
    <dgm:cxn modelId="{06A6D1FC-2181-4884-A289-0AD52BD573BF}" type="presOf" srcId="{1B13338E-A396-474C-8CA1-A4D25A28E81C}" destId="{E6432219-A8EA-413E-A693-3D74C960A808}" srcOrd="0" destOrd="0" presId="urn:microsoft.com/office/officeart/2005/8/layout/gear1"/>
    <dgm:cxn modelId="{815807C8-0DCF-4A3B-85A2-95B7020AF2F5}" type="presOf" srcId="{CF0D62B0-0774-47A4-BFE2-8E6FF9545173}" destId="{C24A0DA0-13EF-49B9-B6FD-78DB0D3FA915}" srcOrd="2" destOrd="0" presId="urn:microsoft.com/office/officeart/2005/8/layout/gear1"/>
    <dgm:cxn modelId="{2C6B5199-8C76-4F3A-BF34-2680A8CE72E3}" srcId="{9C5AB1CB-BB1F-4078-B234-55AB7B4FC68F}" destId="{CF0D62B0-0774-47A4-BFE2-8E6FF9545173}" srcOrd="2" destOrd="0" parTransId="{F2D86428-4804-467D-9F08-29A995B82C3C}" sibTransId="{1B13338E-A396-474C-8CA1-A4D25A28E81C}"/>
    <dgm:cxn modelId="{A77375C2-EC3B-4690-A06E-5D9BC0FB8DDB}" srcId="{9C5AB1CB-BB1F-4078-B234-55AB7B4FC68F}" destId="{DEAACCC1-03A8-4A94-B31C-2F37E95BC48B}" srcOrd="0" destOrd="0" parTransId="{7BC19F66-28C8-4A4A-89AE-9B5C1623E583}" sibTransId="{0197896D-2ABC-4D82-832B-C10D7CD6A43F}"/>
    <dgm:cxn modelId="{1B7F8E99-B61A-4187-B1F4-469DD92E69D9}" type="presOf" srcId="{DEAACCC1-03A8-4A94-B31C-2F37E95BC48B}" destId="{0855896A-B8AA-4308-BB65-123592146164}" srcOrd="2" destOrd="0" presId="urn:microsoft.com/office/officeart/2005/8/layout/gear1"/>
    <dgm:cxn modelId="{A6250B23-701A-4381-AA97-C8E57CAF0A85}" type="presOf" srcId="{0197896D-2ABC-4D82-832B-C10D7CD6A43F}" destId="{E4AE8D36-721A-4725-AD91-9E632E97C420}" srcOrd="0" destOrd="0" presId="urn:microsoft.com/office/officeart/2005/8/layout/gear1"/>
    <dgm:cxn modelId="{555B7D2D-DE81-4E99-920F-3F4F14889F5E}" srcId="{9C5AB1CB-BB1F-4078-B234-55AB7B4FC68F}" destId="{C656CF1D-7842-4AD9-9759-D29A3513F7E3}" srcOrd="1" destOrd="0" parTransId="{D5874602-BD8A-421A-B9CE-81448ACE49D5}" sibTransId="{91EF506D-C507-4BC0-8CF6-EBB9ECF08788}"/>
    <dgm:cxn modelId="{4BD573BE-F268-40C7-9D4C-EF5C31E78938}" type="presOf" srcId="{C656CF1D-7842-4AD9-9759-D29A3513F7E3}" destId="{248C6CA6-485D-41E2-AC5F-348456450167}" srcOrd="1" destOrd="0" presId="urn:microsoft.com/office/officeart/2005/8/layout/gear1"/>
    <dgm:cxn modelId="{A9E31768-7281-4E0B-A1AA-B42A23BFB616}" type="presParOf" srcId="{16F83E6B-ABB1-4B97-97D4-D0B185739A17}" destId="{E37BDAB2-3222-4267-BD99-CC7F2EAA2A27}" srcOrd="0" destOrd="0" presId="urn:microsoft.com/office/officeart/2005/8/layout/gear1"/>
    <dgm:cxn modelId="{4AF5182F-49A7-4457-9DC6-EB1F3F565850}" type="presParOf" srcId="{16F83E6B-ABB1-4B97-97D4-D0B185739A17}" destId="{029C0D39-CDA1-4169-B2FD-01E014E2A8B3}" srcOrd="1" destOrd="0" presId="urn:microsoft.com/office/officeart/2005/8/layout/gear1"/>
    <dgm:cxn modelId="{8A6A7CF7-3AA1-4707-9353-C122D1B4599C}" type="presParOf" srcId="{16F83E6B-ABB1-4B97-97D4-D0B185739A17}" destId="{0855896A-B8AA-4308-BB65-123592146164}" srcOrd="2" destOrd="0" presId="urn:microsoft.com/office/officeart/2005/8/layout/gear1"/>
    <dgm:cxn modelId="{3A1B9FED-78C9-4BDA-9D7C-37950ED939D9}" type="presParOf" srcId="{16F83E6B-ABB1-4B97-97D4-D0B185739A17}" destId="{5D484EEF-7C30-4BA1-B12C-150541061A79}" srcOrd="3" destOrd="0" presId="urn:microsoft.com/office/officeart/2005/8/layout/gear1"/>
    <dgm:cxn modelId="{4EE78A3B-04BB-4F29-8B43-582C868DE004}" type="presParOf" srcId="{16F83E6B-ABB1-4B97-97D4-D0B185739A17}" destId="{248C6CA6-485D-41E2-AC5F-348456450167}" srcOrd="4" destOrd="0" presId="urn:microsoft.com/office/officeart/2005/8/layout/gear1"/>
    <dgm:cxn modelId="{AA0ED458-5169-49E0-852C-5AAB5CE4AC40}" type="presParOf" srcId="{16F83E6B-ABB1-4B97-97D4-D0B185739A17}" destId="{F99B7DB9-D47D-4706-B924-B199B75BEFB3}" srcOrd="5" destOrd="0" presId="urn:microsoft.com/office/officeart/2005/8/layout/gear1"/>
    <dgm:cxn modelId="{DE886A35-3933-4C71-98C3-A126B22F281D}" type="presParOf" srcId="{16F83E6B-ABB1-4B97-97D4-D0B185739A17}" destId="{B86CF07A-7C0F-4B52-A2B5-2172B7FF1ECA}" srcOrd="6" destOrd="0" presId="urn:microsoft.com/office/officeart/2005/8/layout/gear1"/>
    <dgm:cxn modelId="{A7850A67-2358-406D-8855-3120F60F89D5}" type="presParOf" srcId="{16F83E6B-ABB1-4B97-97D4-D0B185739A17}" destId="{A9663A24-A827-4492-AA7B-261A1E614B1C}" srcOrd="7" destOrd="0" presId="urn:microsoft.com/office/officeart/2005/8/layout/gear1"/>
    <dgm:cxn modelId="{E6DC7118-46C9-4BC2-BA93-313B6F92BB93}" type="presParOf" srcId="{16F83E6B-ABB1-4B97-97D4-D0B185739A17}" destId="{C24A0DA0-13EF-49B9-B6FD-78DB0D3FA915}" srcOrd="8" destOrd="0" presId="urn:microsoft.com/office/officeart/2005/8/layout/gear1"/>
    <dgm:cxn modelId="{C2334B7A-3533-4798-9A25-5E0E0100ADAD}" type="presParOf" srcId="{16F83E6B-ABB1-4B97-97D4-D0B185739A17}" destId="{E6892C7E-C08E-4F3C-964E-FBE94624C49E}" srcOrd="9" destOrd="0" presId="urn:microsoft.com/office/officeart/2005/8/layout/gear1"/>
    <dgm:cxn modelId="{CDEE2389-BF3C-4689-B494-80B6CD86A289}" type="presParOf" srcId="{16F83E6B-ABB1-4B97-97D4-D0B185739A17}" destId="{E4AE8D36-721A-4725-AD91-9E632E97C420}" srcOrd="10" destOrd="0" presId="urn:microsoft.com/office/officeart/2005/8/layout/gear1"/>
    <dgm:cxn modelId="{28100700-CCEE-4600-92DF-338E566E05F4}" type="presParOf" srcId="{16F83E6B-ABB1-4B97-97D4-D0B185739A17}" destId="{46CA3BB8-FA03-4769-AEE7-13435D25BEFB}" srcOrd="11" destOrd="0" presId="urn:microsoft.com/office/officeart/2005/8/layout/gear1"/>
    <dgm:cxn modelId="{BAFB7A68-18E3-4B09-93D1-3230F524663B}" type="presParOf" srcId="{16F83E6B-ABB1-4B97-97D4-D0B185739A17}" destId="{E6432219-A8EA-413E-A693-3D74C960A808}" srcOrd="12"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1FEE1F-CC2D-4A75-84D1-72E3C9208705}" type="doc">
      <dgm:prSet loTypeId="urn:microsoft.com/office/officeart/2005/8/layout/hList7#1" loCatId="list" qsTypeId="urn:microsoft.com/office/officeart/2005/8/quickstyle/simple1#4" qsCatId="simple" csTypeId="urn:microsoft.com/office/officeart/2005/8/colors/accent1_1" csCatId="accent1" phldr="1"/>
      <dgm:spPr/>
      <dgm:t>
        <a:bodyPr/>
        <a:lstStyle/>
        <a:p>
          <a:endParaRPr lang="zh-CN" altLang="en-US"/>
        </a:p>
      </dgm:t>
    </dgm:pt>
    <dgm:pt modelId="{19E57D13-8BB5-4FF3-9B2B-A1B5FE4BB220}">
      <dgm:prSet custT="1"/>
      <dgm:spPr/>
      <dgm:t>
        <a:bodyPr/>
        <a:lstStyle/>
        <a:p>
          <a:pPr algn="l" rtl="0"/>
          <a:r>
            <a:rPr lang="zh-CN" sz="2100" b="0" i="0" baseline="0" dirty="0" smtClean="0"/>
            <a:t>纯</a:t>
          </a:r>
          <a:r>
            <a:rPr lang="en-US" sz="2100" b="0" i="0" baseline="0" dirty="0" smtClean="0"/>
            <a:t>Encoder</a:t>
          </a:r>
          <a:endParaRPr lang="zh-CN" sz="2100" dirty="0"/>
        </a:p>
      </dgm:t>
    </dgm:pt>
    <dgm:pt modelId="{173B3569-CE1D-49BB-9B36-8A35D04BCF75}" cxnId="{2771C882-7F54-4547-96EF-9765CBD97F6B}" type="parTrans">
      <dgm:prSet/>
      <dgm:spPr/>
      <dgm:t>
        <a:bodyPr/>
        <a:lstStyle/>
        <a:p>
          <a:endParaRPr lang="zh-CN" altLang="en-US"/>
        </a:p>
      </dgm:t>
    </dgm:pt>
    <dgm:pt modelId="{F510CBF4-8402-4552-86EE-181F7445BE58}" cxnId="{2771C882-7F54-4547-96EF-9765CBD97F6B}" type="sibTrans">
      <dgm:prSet/>
      <dgm:spPr/>
      <dgm:t>
        <a:bodyPr/>
        <a:lstStyle/>
        <a:p>
          <a:endParaRPr lang="zh-CN" altLang="en-US"/>
        </a:p>
      </dgm:t>
    </dgm:pt>
    <dgm:pt modelId="{B6DD5622-8A71-4972-89B5-73164AF9BCBF}">
      <dgm:prSet custT="1"/>
      <dgm:spPr/>
      <dgm:t>
        <a:bodyPr/>
        <a:lstStyle/>
        <a:p>
          <a:pPr algn="l" rtl="0"/>
          <a:r>
            <a:rPr lang="zh-CN" altLang="en-US" sz="1800" b="0" i="0" baseline="0" dirty="0" smtClean="0"/>
            <a:t>自编码模型</a:t>
          </a:r>
          <a:endParaRPr lang="zh-CN" altLang="en-US" sz="1800" dirty="0"/>
        </a:p>
      </dgm:t>
    </dgm:pt>
    <dgm:pt modelId="{159278B3-A7FF-4E19-9B11-9911E3121294}" cxnId="{8BDAD6B3-7F89-4B7C-B049-C4A8A3BEC23F}" type="parTrans">
      <dgm:prSet/>
      <dgm:spPr/>
      <dgm:t>
        <a:bodyPr/>
        <a:lstStyle/>
        <a:p>
          <a:endParaRPr lang="zh-CN" altLang="en-US"/>
        </a:p>
      </dgm:t>
    </dgm:pt>
    <dgm:pt modelId="{E4F130C1-26CA-462F-9A75-A5DDAE1DBA95}" cxnId="{8BDAD6B3-7F89-4B7C-B049-C4A8A3BEC23F}" type="sibTrans">
      <dgm:prSet/>
      <dgm:spPr/>
      <dgm:t>
        <a:bodyPr/>
        <a:lstStyle/>
        <a:p>
          <a:endParaRPr lang="zh-CN" altLang="en-US"/>
        </a:p>
      </dgm:t>
    </dgm:pt>
    <dgm:pt modelId="{C7ACA2CE-0DEA-44AD-BED1-6DEA83EFF968}">
      <dgm:prSet custT="1"/>
      <dgm:spPr/>
      <dgm:t>
        <a:bodyPr/>
        <a:lstStyle/>
        <a:p>
          <a:pPr algn="l" rtl="0"/>
          <a:r>
            <a:rPr lang="en-US" sz="1800" b="0" i="0" baseline="0" dirty="0" smtClean="0"/>
            <a:t>E.g. BERT</a:t>
          </a:r>
          <a:endParaRPr lang="zh-CN" sz="1800" dirty="0"/>
        </a:p>
      </dgm:t>
    </dgm:pt>
    <dgm:pt modelId="{7D8458F1-B847-4178-AA5C-6C18A120A294}" cxnId="{E4DC1719-FF4B-46D4-8A04-35CCC8A96C83}" type="parTrans">
      <dgm:prSet/>
      <dgm:spPr/>
      <dgm:t>
        <a:bodyPr/>
        <a:lstStyle/>
        <a:p>
          <a:endParaRPr lang="zh-CN" altLang="en-US"/>
        </a:p>
      </dgm:t>
    </dgm:pt>
    <dgm:pt modelId="{EFC0AB67-EF87-4523-A4DA-549233ABED57}" cxnId="{E4DC1719-FF4B-46D4-8A04-35CCC8A96C83}" type="sibTrans">
      <dgm:prSet/>
      <dgm:spPr/>
      <dgm:t>
        <a:bodyPr/>
        <a:lstStyle/>
        <a:p>
          <a:endParaRPr lang="zh-CN" altLang="en-US"/>
        </a:p>
      </dgm:t>
    </dgm:pt>
    <dgm:pt modelId="{7065F597-AA90-4CFB-9F15-52FBBFF15235}">
      <dgm:prSet phldr="0" custT="1"/>
      <dgm:spPr/>
      <dgm:t>
        <a:bodyPr vert="horz" wrap="square"/>
        <a:p>
          <a:pPr rtl="0">
            <a:lnSpc>
              <a:spcPct val="100000"/>
            </a:lnSpc>
            <a:spcBef>
              <a:spcPct val="0"/>
            </a:spcBef>
            <a:spcAft>
              <a:spcPct val="35000"/>
            </a:spcAft>
          </a:pPr>
          <a:r>
            <a:rPr lang="en-US" sz="2100" b="0" i="0" baseline="0" dirty="0" smtClean="0"/>
            <a:t>Encoder-Decoder</a:t>
          </a:r>
          <a:r>
            <a:rPr lang="zh-CN" sz="2100" dirty="0"/>
            <a:t/>
          </a:r>
          <a:endParaRPr lang="zh-CN" sz="2100" dirty="0"/>
        </a:p>
      </dgm:t>
    </dgm:pt>
    <dgm:pt modelId="{26CC7E71-EF23-4B2F-A8BC-F11D61F31489}" cxnId="{1044E906-06EB-4EF2-B60E-3C6690FA195F}" type="parTrans">
      <dgm:prSet/>
      <dgm:spPr/>
      <dgm:t>
        <a:bodyPr/>
        <a:lstStyle/>
        <a:p>
          <a:endParaRPr lang="zh-CN" altLang="en-US"/>
        </a:p>
      </dgm:t>
    </dgm:pt>
    <dgm:pt modelId="{463C4034-6A70-46A5-A210-B95F017CBBDE}" cxnId="{1044E906-06EB-4EF2-B60E-3C6690FA195F}" type="sibTrans">
      <dgm:prSet/>
      <dgm:spPr/>
      <dgm:t>
        <a:bodyPr/>
        <a:lstStyle/>
        <a:p>
          <a:endParaRPr lang="zh-CN" altLang="en-US"/>
        </a:p>
      </dgm:t>
    </dgm:pt>
    <dgm:pt modelId="{F9C1F790-B764-487A-9ABB-0F7FECBA4FE9}">
      <dgm:prSet phldr="0" custT="1"/>
      <dgm:spPr/>
      <dgm:t>
        <a:bodyPr vert="horz" wrap="square"/>
        <a:p>
          <a:pPr rtl="0">
            <a:lnSpc>
              <a:spcPct val="100000"/>
            </a:lnSpc>
            <a:spcBef>
              <a:spcPct val="0"/>
            </a:spcBef>
            <a:spcAft>
              <a:spcPct val="15000"/>
            </a:spcAft>
          </a:pPr>
          <a:r>
            <a:rPr lang="zh-CN" altLang="en-US" sz="1800" b="0" i="0" baseline="0" dirty="0" smtClean="0"/>
            <a:t>序列到序列</a:t>
          </a:r>
          <a:r>
            <a:rPr lang="zh-CN" sz="1800" b="0" i="0" baseline="0" dirty="0" smtClean="0"/>
            <a:t>模型</a:t>
          </a:r>
          <a:r>
            <a:rPr lang="zh-CN" sz="1800" dirty="0"/>
            <a:t/>
          </a:r>
          <a:endParaRPr lang="zh-CN" sz="1800" dirty="0"/>
        </a:p>
      </dgm:t>
    </dgm:pt>
    <dgm:pt modelId="{2DAA1111-361A-4196-B57C-FC9C06E4ECF5}" cxnId="{6D8E45B6-86BF-4412-8AB9-AF6B8BF0008A}" type="parTrans">
      <dgm:prSet/>
      <dgm:spPr/>
    </dgm:pt>
    <dgm:pt modelId="{73CB3107-D3FE-41CF-8CD8-D1811C944A95}" cxnId="{6D8E45B6-86BF-4412-8AB9-AF6B8BF0008A}" type="sibTrans">
      <dgm:prSet/>
      <dgm:spPr/>
    </dgm:pt>
    <dgm:pt modelId="{CFD97028-7B13-4996-9832-8BF92E785FBF}">
      <dgm:prSet phldr="0" custT="1"/>
      <dgm:spPr/>
      <dgm:t>
        <a:bodyPr vert="horz" wrap="square"/>
        <a:p>
          <a:pPr rtl="0">
            <a:lnSpc>
              <a:spcPct val="100000"/>
            </a:lnSpc>
            <a:spcBef>
              <a:spcPct val="0"/>
            </a:spcBef>
            <a:spcAft>
              <a:spcPct val="15000"/>
            </a:spcAft>
          </a:pPr>
          <a:r>
            <a:rPr lang="en-US" sz="1800" b="0" i="0" baseline="0" dirty="0" smtClean="0"/>
            <a:t>E.g. BART</a:t>
          </a:r>
          <a:r>
            <a:rPr lang="zh-CN" sz="1800" b="0" i="0" baseline="0" dirty="0" smtClean="0"/>
            <a:t>、</a:t>
          </a:r>
          <a:r>
            <a:rPr lang="en-US" sz="1800" b="0" i="0" baseline="0" dirty="0" smtClean="0"/>
            <a:t>T5</a:t>
          </a:r>
          <a:r>
            <a:rPr lang="zh-CN" sz="1800" dirty="0"/>
            <a:t/>
          </a:r>
          <a:endParaRPr lang="zh-CN" sz="1800" dirty="0"/>
        </a:p>
      </dgm:t>
    </dgm:pt>
    <dgm:pt modelId="{8C07C4EF-536E-401D-8DBC-5C347F9AAFF1}" cxnId="{73484D47-572A-45D4-9CA5-0F4721CEDC63}" type="parTrans">
      <dgm:prSet/>
      <dgm:spPr/>
    </dgm:pt>
    <dgm:pt modelId="{994F264A-CC39-4749-9AD5-C8A55FD4E543}" cxnId="{73484D47-572A-45D4-9CA5-0F4721CEDC63}" type="sibTrans">
      <dgm:prSet/>
      <dgm:spPr/>
    </dgm:pt>
    <dgm:pt modelId="{CCD45D45-5179-4448-9CB9-B376AF9902CB}">
      <dgm:prSet custT="1"/>
      <dgm:spPr/>
      <dgm:t>
        <a:bodyPr/>
        <a:lstStyle/>
        <a:p>
          <a:pPr rtl="0"/>
          <a:r>
            <a:rPr lang="zh-CN" altLang="en-US" sz="2100" b="0" i="0" baseline="0" dirty="0" smtClean="0"/>
            <a:t>纯</a:t>
          </a:r>
          <a:r>
            <a:rPr lang="en-US" sz="2100" b="0" i="0" baseline="0" dirty="0" smtClean="0"/>
            <a:t>Decoder</a:t>
          </a:r>
          <a:endParaRPr lang="zh-CN" sz="2100" dirty="0"/>
        </a:p>
      </dgm:t>
    </dgm:pt>
    <dgm:pt modelId="{08FF32BA-BBE0-45FB-8778-ABC3FFE933C7}" cxnId="{790BF888-DFC1-436D-852B-8D5FBCEAD807}" type="parTrans">
      <dgm:prSet/>
      <dgm:spPr/>
      <dgm:t>
        <a:bodyPr/>
        <a:lstStyle/>
        <a:p>
          <a:endParaRPr lang="zh-CN" altLang="en-US"/>
        </a:p>
      </dgm:t>
    </dgm:pt>
    <dgm:pt modelId="{7F44C6BB-387B-4D02-B63D-100F4E2F09F7}" cxnId="{790BF888-DFC1-436D-852B-8D5FBCEAD807}" type="sibTrans">
      <dgm:prSet/>
      <dgm:spPr/>
      <dgm:t>
        <a:bodyPr/>
        <a:lstStyle/>
        <a:p>
          <a:endParaRPr lang="zh-CN" altLang="en-US"/>
        </a:p>
      </dgm:t>
    </dgm:pt>
    <dgm:pt modelId="{BB989B13-B5D5-4DC5-B910-B88F31B908DD}">
      <dgm:prSet custT="1"/>
      <dgm:spPr/>
      <dgm:t>
        <a:bodyPr/>
        <a:lstStyle/>
        <a:p>
          <a:pPr rtl="0"/>
          <a:r>
            <a:rPr lang="zh-CN" altLang="en-US" sz="1800" b="0" i="0" baseline="0" dirty="0" smtClean="0"/>
            <a:t>自回归模型</a:t>
          </a:r>
          <a:endParaRPr lang="zh-CN" altLang="en-US" sz="1800" dirty="0"/>
        </a:p>
      </dgm:t>
    </dgm:pt>
    <dgm:pt modelId="{CA7E6F8B-015B-4F1C-B805-B78677769227}" cxnId="{CF2E18D9-6691-4051-864F-33D09268F1EB}" type="parTrans">
      <dgm:prSet/>
      <dgm:spPr/>
      <dgm:t>
        <a:bodyPr/>
        <a:lstStyle/>
        <a:p>
          <a:endParaRPr lang="zh-CN" altLang="en-US"/>
        </a:p>
      </dgm:t>
    </dgm:pt>
    <dgm:pt modelId="{83DBD759-8545-46D7-B7BF-E2549CAF792C}" cxnId="{CF2E18D9-6691-4051-864F-33D09268F1EB}" type="sibTrans">
      <dgm:prSet/>
      <dgm:spPr/>
      <dgm:t>
        <a:bodyPr/>
        <a:lstStyle/>
        <a:p>
          <a:endParaRPr lang="zh-CN" altLang="en-US"/>
        </a:p>
      </dgm:t>
    </dgm:pt>
    <dgm:pt modelId="{ACDADD25-564A-47BA-BF1F-ED8CCAAF18A0}">
      <dgm:prSet custT="1"/>
      <dgm:spPr/>
      <dgm:t>
        <a:bodyPr/>
        <a:lstStyle/>
        <a:p>
          <a:pPr rtl="0"/>
          <a:r>
            <a:rPr lang="en-US" sz="1800" b="0" i="0" baseline="0" dirty="0" smtClean="0"/>
            <a:t>E.g. GPT</a:t>
          </a:r>
          <a:endParaRPr lang="zh-CN" sz="1800" dirty="0"/>
        </a:p>
      </dgm:t>
    </dgm:pt>
    <dgm:pt modelId="{EB6A6641-43AE-45C3-9FFA-5FFE0B98987C}" cxnId="{5D47C9F0-8AC0-43A6-81F0-C32A6FF440CB}" type="parTrans">
      <dgm:prSet/>
      <dgm:spPr/>
      <dgm:t>
        <a:bodyPr/>
        <a:lstStyle/>
        <a:p>
          <a:endParaRPr lang="zh-CN" altLang="en-US"/>
        </a:p>
      </dgm:t>
    </dgm:pt>
    <dgm:pt modelId="{652A0CF4-F945-443D-976D-F629C2F155EF}" cxnId="{5D47C9F0-8AC0-43A6-81F0-C32A6FF440CB}" type="sibTrans">
      <dgm:prSet/>
      <dgm:spPr/>
      <dgm:t>
        <a:bodyPr/>
        <a:lstStyle/>
        <a:p>
          <a:endParaRPr lang="zh-CN" altLang="en-US"/>
        </a:p>
      </dgm:t>
    </dgm:pt>
    <dgm:pt modelId="{C3A7B311-9B0D-4BEF-9AA3-68A870001F0D}" type="pres">
      <dgm:prSet presAssocID="{611FEE1F-CC2D-4A75-84D1-72E3C9208705}" presName="Name0" presStyleCnt="0">
        <dgm:presLayoutVars>
          <dgm:dir/>
          <dgm:resizeHandles val="exact"/>
        </dgm:presLayoutVars>
      </dgm:prSet>
      <dgm:spPr/>
      <dgm:t>
        <a:bodyPr/>
        <a:lstStyle/>
        <a:p>
          <a:endParaRPr lang="zh-CN" altLang="en-US"/>
        </a:p>
      </dgm:t>
    </dgm:pt>
    <dgm:pt modelId="{13A29E48-AF49-4F49-B583-5285F7C54850}" type="pres">
      <dgm:prSet presAssocID="{611FEE1F-CC2D-4A75-84D1-72E3C9208705}" presName="fgShape" presStyleLbl="fgShp" presStyleIdx="0" presStyleCnt="1" custLinFactNeighborX="0" custLinFactNeighborY="-17271"/>
      <dgm:spPr/>
      <dgm:t>
        <a:bodyPr/>
        <a:lstStyle/>
        <a:p>
          <a:endParaRPr lang="zh-CN" altLang="en-US"/>
        </a:p>
      </dgm:t>
    </dgm:pt>
    <dgm:pt modelId="{D1653E77-3D86-49C2-BECB-2E2EF52A5107}" type="pres">
      <dgm:prSet presAssocID="{611FEE1F-CC2D-4A75-84D1-72E3C9208705}" presName="linComp" presStyleCnt="0"/>
      <dgm:spPr/>
      <dgm:t>
        <a:bodyPr/>
        <a:lstStyle/>
        <a:p>
          <a:endParaRPr lang="zh-CN" altLang="en-US"/>
        </a:p>
      </dgm:t>
    </dgm:pt>
    <dgm:pt modelId="{B32A2CE3-C87A-450C-BA72-9A27A78C5554}" type="pres">
      <dgm:prSet presAssocID="{19E57D13-8BB5-4FF3-9B2B-A1B5FE4BB220}" presName="compNode" presStyleCnt="0"/>
      <dgm:spPr/>
      <dgm:t>
        <a:bodyPr/>
        <a:lstStyle/>
        <a:p>
          <a:endParaRPr lang="zh-CN" altLang="en-US"/>
        </a:p>
      </dgm:t>
    </dgm:pt>
    <dgm:pt modelId="{E5B5322B-7DA8-4D41-9A63-D720BF0C28E2}" type="pres">
      <dgm:prSet presAssocID="{19E57D13-8BB5-4FF3-9B2B-A1B5FE4BB220}" presName="bkgdShape" presStyleLbl="node1" presStyleIdx="0" presStyleCnt="3" custLinFactNeighborX="-8923"/>
      <dgm:spPr/>
      <dgm:t>
        <a:bodyPr/>
        <a:lstStyle/>
        <a:p>
          <a:endParaRPr lang="zh-CN" altLang="en-US"/>
        </a:p>
      </dgm:t>
    </dgm:pt>
    <dgm:pt modelId="{D2666576-62DB-4484-A5B4-BC84BFC4ED8D}" type="pres">
      <dgm:prSet presAssocID="{19E57D13-8BB5-4FF3-9B2B-A1B5FE4BB220}" presName="nodeTx" presStyleCnt="0">
        <dgm:presLayoutVars>
          <dgm:bulletEnabled val="1"/>
        </dgm:presLayoutVars>
      </dgm:prSet>
      <dgm:spPr/>
      <dgm:t>
        <a:bodyPr/>
        <a:lstStyle/>
        <a:p>
          <a:endParaRPr lang="zh-CN" altLang="en-US"/>
        </a:p>
      </dgm:t>
    </dgm:pt>
    <dgm:pt modelId="{0642F3C8-9E3C-47CC-8F48-F35B742C0B4C}" type="pres">
      <dgm:prSet presAssocID="{19E57D13-8BB5-4FF3-9B2B-A1B5FE4BB220}" presName="invisiNode" presStyleCnt="0"/>
      <dgm:spPr/>
      <dgm:t>
        <a:bodyPr/>
        <a:lstStyle/>
        <a:p>
          <a:endParaRPr lang="zh-CN" altLang="en-US"/>
        </a:p>
      </dgm:t>
    </dgm:pt>
    <dgm:pt modelId="{06DC100A-1360-4BDD-AC96-76B706BBF3EA}" type="pres">
      <dgm:prSet presAssocID="{19E57D13-8BB5-4FF3-9B2B-A1B5FE4BB220}" presName="imagNode" presStyleLbl="fgImgPlace1" presStyleIdx="0" presStyleCnt="3"/>
      <dgm:spPr/>
      <dgm:t>
        <a:bodyPr/>
        <a:lstStyle/>
        <a:p>
          <a:endParaRPr lang="zh-CN" altLang="en-US"/>
        </a:p>
      </dgm:t>
    </dgm:pt>
    <dgm:pt modelId="{F76FEEB3-0820-4A25-AAB6-E72C98785045}" type="pres">
      <dgm:prSet presAssocID="{F510CBF4-8402-4552-86EE-181F7445BE58}" presName="sibTrans" presStyleCnt="0"/>
      <dgm:spPr/>
      <dgm:t>
        <a:bodyPr/>
        <a:lstStyle/>
        <a:p>
          <a:endParaRPr lang="zh-CN" altLang="en-US"/>
        </a:p>
      </dgm:t>
    </dgm:pt>
    <dgm:pt modelId="{C4ECB107-2CDB-4C8C-ADC4-8AC3C6F878A5}" type="pres">
      <dgm:prSet presAssocID="{7065F597-AA90-4CFB-9F15-52FBBFF15235}" presName="compNode" presStyleCnt="0"/>
      <dgm:spPr/>
      <dgm:t>
        <a:bodyPr/>
        <a:lstStyle/>
        <a:p>
          <a:endParaRPr lang="zh-CN" altLang="en-US"/>
        </a:p>
      </dgm:t>
    </dgm:pt>
    <dgm:pt modelId="{FAED871F-F161-4799-B934-56EDA367EE72}" type="pres">
      <dgm:prSet presAssocID="{7065F597-AA90-4CFB-9F15-52FBBFF15235}" presName="bkgdShape" presStyleLbl="node1" presStyleIdx="1" presStyleCnt="3"/>
      <dgm:spPr/>
      <dgm:t>
        <a:bodyPr/>
        <a:lstStyle/>
        <a:p>
          <a:endParaRPr lang="zh-CN" altLang="en-US"/>
        </a:p>
      </dgm:t>
    </dgm:pt>
    <dgm:pt modelId="{7E8E6529-8CBA-4CC0-A6DD-8FA1134C590C}" type="pres">
      <dgm:prSet presAssocID="{7065F597-AA90-4CFB-9F15-52FBBFF15235}" presName="nodeTx" presStyleCnt="0">
        <dgm:presLayoutVars>
          <dgm:bulletEnabled val="1"/>
        </dgm:presLayoutVars>
      </dgm:prSet>
      <dgm:spPr/>
      <dgm:t>
        <a:bodyPr/>
        <a:lstStyle/>
        <a:p>
          <a:endParaRPr lang="zh-CN" altLang="en-US"/>
        </a:p>
      </dgm:t>
    </dgm:pt>
    <dgm:pt modelId="{5A8EC211-F124-43BF-A50F-3EBC2B70D1DE}" type="pres">
      <dgm:prSet presAssocID="{7065F597-AA90-4CFB-9F15-52FBBFF15235}" presName="invisiNode" presStyleCnt="0"/>
      <dgm:spPr/>
      <dgm:t>
        <a:bodyPr/>
        <a:lstStyle/>
        <a:p>
          <a:endParaRPr lang="zh-CN" altLang="en-US"/>
        </a:p>
      </dgm:t>
    </dgm:pt>
    <dgm:pt modelId="{86E315E0-720E-498B-BF44-57F8651E4615}" type="pres">
      <dgm:prSet presAssocID="{7065F597-AA90-4CFB-9F15-52FBBFF15235}" presName="imagNode" presStyleLbl="fgImgPlace1" presStyleIdx="1" presStyleCnt="3"/>
      <dgm:spPr/>
      <dgm:t>
        <a:bodyPr/>
        <a:lstStyle/>
        <a:p>
          <a:endParaRPr lang="zh-CN" altLang="en-US"/>
        </a:p>
      </dgm:t>
    </dgm:pt>
    <dgm:pt modelId="{B8C7961F-CD02-45D2-8419-B5BF029B9476}" type="pres">
      <dgm:prSet presAssocID="{463C4034-6A70-46A5-A210-B95F017CBBDE}" presName="sibTrans" presStyleCnt="0"/>
      <dgm:spPr/>
      <dgm:t>
        <a:bodyPr/>
        <a:lstStyle/>
        <a:p>
          <a:endParaRPr lang="zh-CN" altLang="en-US"/>
        </a:p>
      </dgm:t>
    </dgm:pt>
    <dgm:pt modelId="{086A838A-B45C-441B-B609-EBD2D701ECFD}" type="pres">
      <dgm:prSet presAssocID="{CCD45D45-5179-4448-9CB9-B376AF9902CB}" presName="compNode" presStyleCnt="0"/>
      <dgm:spPr/>
      <dgm:t>
        <a:bodyPr/>
        <a:lstStyle/>
        <a:p>
          <a:endParaRPr lang="zh-CN" altLang="en-US"/>
        </a:p>
      </dgm:t>
    </dgm:pt>
    <dgm:pt modelId="{D97AA547-FF2A-4028-96DE-00F57038FB33}" type="pres">
      <dgm:prSet presAssocID="{CCD45D45-5179-4448-9CB9-B376AF9902CB}" presName="bkgdShape" presStyleLbl="node1" presStyleIdx="2" presStyleCnt="3" custLinFactNeighborX="9862" custLinFactNeighborY="-14329"/>
      <dgm:spPr/>
      <dgm:t>
        <a:bodyPr/>
        <a:lstStyle/>
        <a:p>
          <a:endParaRPr lang="zh-CN" altLang="en-US"/>
        </a:p>
      </dgm:t>
    </dgm:pt>
    <dgm:pt modelId="{46B6783B-E6F0-4ECD-822E-8368645949E2}" type="pres">
      <dgm:prSet presAssocID="{CCD45D45-5179-4448-9CB9-B376AF9902CB}" presName="nodeTx" presStyleCnt="0">
        <dgm:presLayoutVars>
          <dgm:bulletEnabled val="1"/>
        </dgm:presLayoutVars>
      </dgm:prSet>
      <dgm:spPr/>
      <dgm:t>
        <a:bodyPr/>
        <a:lstStyle/>
        <a:p>
          <a:endParaRPr lang="zh-CN" altLang="en-US"/>
        </a:p>
      </dgm:t>
    </dgm:pt>
    <dgm:pt modelId="{CB0266F6-8692-43CC-95AD-539A80FEDB40}" type="pres">
      <dgm:prSet presAssocID="{CCD45D45-5179-4448-9CB9-B376AF9902CB}" presName="invisiNode" presStyleCnt="0"/>
      <dgm:spPr/>
      <dgm:t>
        <a:bodyPr/>
        <a:lstStyle/>
        <a:p>
          <a:endParaRPr lang="zh-CN" altLang="en-US"/>
        </a:p>
      </dgm:t>
    </dgm:pt>
    <dgm:pt modelId="{8F04449B-3640-45A6-842E-782BA56B1669}" type="pres">
      <dgm:prSet presAssocID="{CCD45D45-5179-4448-9CB9-B376AF9902CB}" presName="imagNode" presStyleLbl="fgImgPlace1" presStyleIdx="2" presStyleCnt="3"/>
      <dgm:spPr/>
      <dgm:t>
        <a:bodyPr/>
        <a:lstStyle/>
        <a:p>
          <a:endParaRPr lang="zh-CN" altLang="en-US"/>
        </a:p>
      </dgm:t>
    </dgm:pt>
  </dgm:ptLst>
  <dgm:cxnLst>
    <dgm:cxn modelId="{2771C882-7F54-4547-96EF-9765CBD97F6B}" srcId="{611FEE1F-CC2D-4A75-84D1-72E3C9208705}" destId="{19E57D13-8BB5-4FF3-9B2B-A1B5FE4BB220}" srcOrd="0" destOrd="0" parTransId="{173B3569-CE1D-49BB-9B36-8A35D04BCF75}" sibTransId="{F510CBF4-8402-4552-86EE-181F7445BE58}"/>
    <dgm:cxn modelId="{8BDAD6B3-7F89-4B7C-B049-C4A8A3BEC23F}" srcId="{19E57D13-8BB5-4FF3-9B2B-A1B5FE4BB220}" destId="{B6DD5622-8A71-4972-89B5-73164AF9BCBF}" srcOrd="0" destOrd="0" parTransId="{159278B3-A7FF-4E19-9B11-9911E3121294}" sibTransId="{E4F130C1-26CA-462F-9A75-A5DDAE1DBA95}"/>
    <dgm:cxn modelId="{E4DC1719-FF4B-46D4-8A04-35CCC8A96C83}" srcId="{19E57D13-8BB5-4FF3-9B2B-A1B5FE4BB220}" destId="{C7ACA2CE-0DEA-44AD-BED1-6DEA83EFF968}" srcOrd="1" destOrd="0" parTransId="{7D8458F1-B847-4178-AA5C-6C18A120A294}" sibTransId="{EFC0AB67-EF87-4523-A4DA-549233ABED57}"/>
    <dgm:cxn modelId="{1044E906-06EB-4EF2-B60E-3C6690FA195F}" srcId="{611FEE1F-CC2D-4A75-84D1-72E3C9208705}" destId="{7065F597-AA90-4CFB-9F15-52FBBFF15235}" srcOrd="1" destOrd="0" parTransId="{26CC7E71-EF23-4B2F-A8BC-F11D61F31489}" sibTransId="{463C4034-6A70-46A5-A210-B95F017CBBDE}"/>
    <dgm:cxn modelId="{6D8E45B6-86BF-4412-8AB9-AF6B8BF0008A}" srcId="{7065F597-AA90-4CFB-9F15-52FBBFF15235}" destId="{F9C1F790-B764-487A-9ABB-0F7FECBA4FE9}" srcOrd="0" destOrd="1" parTransId="{2DAA1111-361A-4196-B57C-FC9C06E4ECF5}" sibTransId="{73CB3107-D3FE-41CF-8CD8-D1811C944A95}"/>
    <dgm:cxn modelId="{73484D47-572A-45D4-9CA5-0F4721CEDC63}" srcId="{7065F597-AA90-4CFB-9F15-52FBBFF15235}" destId="{CFD97028-7B13-4996-9832-8BF92E785FBF}" srcOrd="1" destOrd="1" parTransId="{8C07C4EF-536E-401D-8DBC-5C347F9AAFF1}" sibTransId="{994F264A-CC39-4749-9AD5-C8A55FD4E543}"/>
    <dgm:cxn modelId="{790BF888-DFC1-436D-852B-8D5FBCEAD807}" srcId="{611FEE1F-CC2D-4A75-84D1-72E3C9208705}" destId="{CCD45D45-5179-4448-9CB9-B376AF9902CB}" srcOrd="2" destOrd="0" parTransId="{08FF32BA-BBE0-45FB-8778-ABC3FFE933C7}" sibTransId="{7F44C6BB-387B-4D02-B63D-100F4E2F09F7}"/>
    <dgm:cxn modelId="{CF2E18D9-6691-4051-864F-33D09268F1EB}" srcId="{CCD45D45-5179-4448-9CB9-B376AF9902CB}" destId="{BB989B13-B5D5-4DC5-B910-B88F31B908DD}" srcOrd="0" destOrd="2" parTransId="{CA7E6F8B-015B-4F1C-B805-B78677769227}" sibTransId="{83DBD759-8545-46D7-B7BF-E2549CAF792C}"/>
    <dgm:cxn modelId="{5D47C9F0-8AC0-43A6-81F0-C32A6FF440CB}" srcId="{CCD45D45-5179-4448-9CB9-B376AF9902CB}" destId="{ACDADD25-564A-47BA-BF1F-ED8CCAAF18A0}" srcOrd="1" destOrd="2" parTransId="{EB6A6641-43AE-45C3-9FFA-5FFE0B98987C}" sibTransId="{652A0CF4-F945-443D-976D-F629C2F155EF}"/>
    <dgm:cxn modelId="{823BF295-6B5E-4947-A9B2-1DA9AB2F6B6C}" type="presOf" srcId="{611FEE1F-CC2D-4A75-84D1-72E3C9208705}" destId="{C3A7B311-9B0D-4BEF-9AA3-68A870001F0D}" srcOrd="0" destOrd="0" presId="urn:microsoft.com/office/officeart/2005/8/layout/hList7#1"/>
    <dgm:cxn modelId="{22EFA280-3790-4AE4-9FA2-3C8C8B7CC5A0}" type="presParOf" srcId="{C3A7B311-9B0D-4BEF-9AA3-68A870001F0D}" destId="{13A29E48-AF49-4F49-B583-5285F7C54850}" srcOrd="0" destOrd="0" presId="urn:microsoft.com/office/officeart/2005/8/layout/hList7#1"/>
    <dgm:cxn modelId="{976973D7-AC00-4A76-9E39-70AA4F107030}" type="presParOf" srcId="{C3A7B311-9B0D-4BEF-9AA3-68A870001F0D}" destId="{D1653E77-3D86-49C2-BECB-2E2EF52A5107}" srcOrd="1" destOrd="0" presId="urn:microsoft.com/office/officeart/2005/8/layout/hList7#1"/>
    <dgm:cxn modelId="{58D3545C-99C5-45E4-ADBF-2E8498942E6E}" type="presParOf" srcId="{D1653E77-3D86-49C2-BECB-2E2EF52A5107}" destId="{B32A2CE3-C87A-450C-BA72-9A27A78C5554}" srcOrd="0" destOrd="1" presId="urn:microsoft.com/office/officeart/2005/8/layout/hList7#1"/>
    <dgm:cxn modelId="{36D00C73-FACC-472A-BDC6-66993B7A797E}" type="presParOf" srcId="{B32A2CE3-C87A-450C-BA72-9A27A78C5554}" destId="{E5B5322B-7DA8-4D41-9A63-D720BF0C28E2}" srcOrd="0" destOrd="0" presId="urn:microsoft.com/office/officeart/2005/8/layout/hList7#1"/>
    <dgm:cxn modelId="{AB38A50A-6AEA-48AF-BFB9-EA8C880F383E}" type="presOf" srcId="{19E57D13-8BB5-4FF3-9B2B-A1B5FE4BB220}" destId="{E5B5322B-7DA8-4D41-9A63-D720BF0C28E2}" srcOrd="0" destOrd="0" presId="urn:microsoft.com/office/officeart/2005/8/layout/hList7#1"/>
    <dgm:cxn modelId="{6B2BD298-B4D3-482B-9EAE-2A4EF76E2AAF}" type="presOf" srcId="{B6DD5622-8A71-4972-89B5-73164AF9BCBF}" destId="{E5B5322B-7DA8-4D41-9A63-D720BF0C28E2}" srcOrd="0" destOrd="1" presId="urn:microsoft.com/office/officeart/2005/8/layout/hList7#1"/>
    <dgm:cxn modelId="{22B0B6F4-55CD-45E4-88AC-EF6AFE6706A9}" type="presOf" srcId="{C7ACA2CE-0DEA-44AD-BED1-6DEA83EFF968}" destId="{E5B5322B-7DA8-4D41-9A63-D720BF0C28E2}" srcOrd="0" destOrd="2" presId="urn:microsoft.com/office/officeart/2005/8/layout/hList7#1"/>
    <dgm:cxn modelId="{85DB937B-CB65-47F0-98A7-ED2016AD4A8D}" type="presParOf" srcId="{B32A2CE3-C87A-450C-BA72-9A27A78C5554}" destId="{D2666576-62DB-4484-A5B4-BC84BFC4ED8D}" srcOrd="1" destOrd="0" presId="urn:microsoft.com/office/officeart/2005/8/layout/hList7#1"/>
    <dgm:cxn modelId="{CED468C3-C742-4858-BF0A-EB13E38AC2FD}" type="presOf" srcId="{19E57D13-8BB5-4FF3-9B2B-A1B5FE4BB220}" destId="{D2666576-62DB-4484-A5B4-BC84BFC4ED8D}" srcOrd="1" destOrd="0" presId="urn:microsoft.com/office/officeart/2005/8/layout/hList7#1"/>
    <dgm:cxn modelId="{8B6C6E41-7EA0-4F5D-B532-EA3B04D096E1}" type="presOf" srcId="{B6DD5622-8A71-4972-89B5-73164AF9BCBF}" destId="{D2666576-62DB-4484-A5B4-BC84BFC4ED8D}" srcOrd="1" destOrd="1" presId="urn:microsoft.com/office/officeart/2005/8/layout/hList7#1"/>
    <dgm:cxn modelId="{5F58B1FF-489F-49EA-A6EA-DD14E01EE1CC}" type="presOf" srcId="{C7ACA2CE-0DEA-44AD-BED1-6DEA83EFF968}" destId="{D2666576-62DB-4484-A5B4-BC84BFC4ED8D}" srcOrd="1" destOrd="2" presId="urn:microsoft.com/office/officeart/2005/8/layout/hList7#1"/>
    <dgm:cxn modelId="{7AE4A40C-E928-48E8-B82D-161195BAAF97}" type="presParOf" srcId="{B32A2CE3-C87A-450C-BA72-9A27A78C5554}" destId="{0642F3C8-9E3C-47CC-8F48-F35B742C0B4C}" srcOrd="2" destOrd="0" presId="urn:microsoft.com/office/officeart/2005/8/layout/hList7#1"/>
    <dgm:cxn modelId="{6D1883E9-E00E-4C56-90A7-EB2556EB33C9}" type="presParOf" srcId="{B32A2CE3-C87A-450C-BA72-9A27A78C5554}" destId="{06DC100A-1360-4BDD-AC96-76B706BBF3EA}" srcOrd="3" destOrd="0" presId="urn:microsoft.com/office/officeart/2005/8/layout/hList7#1"/>
    <dgm:cxn modelId="{34EC1BA7-693F-4F00-BFD0-55E6323C2C18}" type="presParOf" srcId="{D1653E77-3D86-49C2-BECB-2E2EF52A5107}" destId="{F76FEEB3-0820-4A25-AAB6-E72C98785045}" srcOrd="1" destOrd="1" presId="urn:microsoft.com/office/officeart/2005/8/layout/hList7#1"/>
    <dgm:cxn modelId="{3817F1A7-ABDE-48D7-A5DA-1915F8FEAE1F}" type="presOf" srcId="{F510CBF4-8402-4552-86EE-181F7445BE58}" destId="{F76FEEB3-0820-4A25-AAB6-E72C98785045}" srcOrd="0" destOrd="0" presId="urn:microsoft.com/office/officeart/2005/8/layout/hList7#1"/>
    <dgm:cxn modelId="{E89FBBDE-01C2-44AF-B0FF-24FFB43721F5}" type="presParOf" srcId="{D1653E77-3D86-49C2-BECB-2E2EF52A5107}" destId="{C4ECB107-2CDB-4C8C-ADC4-8AC3C6F878A5}" srcOrd="2" destOrd="1" presId="urn:microsoft.com/office/officeart/2005/8/layout/hList7#1"/>
    <dgm:cxn modelId="{77E93FED-1E59-442B-B447-9B498C2DBB7D}" type="presParOf" srcId="{C4ECB107-2CDB-4C8C-ADC4-8AC3C6F878A5}" destId="{FAED871F-F161-4799-B934-56EDA367EE72}" srcOrd="0" destOrd="2" presId="urn:microsoft.com/office/officeart/2005/8/layout/hList7#1"/>
    <dgm:cxn modelId="{F7E784FD-C865-4AA2-8B28-469C2A3F6300}" type="presOf" srcId="{7065F597-AA90-4CFB-9F15-52FBBFF15235}" destId="{FAED871F-F161-4799-B934-56EDA367EE72}" srcOrd="0" destOrd="0" presId="urn:microsoft.com/office/officeart/2005/8/layout/hList7#1"/>
    <dgm:cxn modelId="{6D9DD9E1-E1C1-4D9F-9497-D54A59EB933C}" type="presOf" srcId="{F9C1F790-B764-487A-9ABB-0F7FECBA4FE9}" destId="{FAED871F-F161-4799-B934-56EDA367EE72}" srcOrd="0" destOrd="1" presId="urn:microsoft.com/office/officeart/2005/8/layout/hList7#1"/>
    <dgm:cxn modelId="{EAF39CA9-7D16-4458-A5FA-265EBC0FF5CF}" type="presOf" srcId="{CFD97028-7B13-4996-9832-8BF92E785FBF}" destId="{FAED871F-F161-4799-B934-56EDA367EE72}" srcOrd="0" destOrd="2" presId="urn:microsoft.com/office/officeart/2005/8/layout/hList7#1"/>
    <dgm:cxn modelId="{61D42132-6FA2-49D8-9E1E-A2F87398726C}" type="presParOf" srcId="{C4ECB107-2CDB-4C8C-ADC4-8AC3C6F878A5}" destId="{7E8E6529-8CBA-4CC0-A6DD-8FA1134C590C}" srcOrd="1" destOrd="2" presId="urn:microsoft.com/office/officeart/2005/8/layout/hList7#1"/>
    <dgm:cxn modelId="{1A74D571-FBBE-4A18-A6E3-650A3A99B6F3}" type="presOf" srcId="{7065F597-AA90-4CFB-9F15-52FBBFF15235}" destId="{7E8E6529-8CBA-4CC0-A6DD-8FA1134C590C}" srcOrd="1" destOrd="0" presId="urn:microsoft.com/office/officeart/2005/8/layout/hList7#1"/>
    <dgm:cxn modelId="{AD8D0E47-3AC3-4ACB-A8AE-F5D95B6A8A7E}" type="presOf" srcId="{F9C1F790-B764-487A-9ABB-0F7FECBA4FE9}" destId="{7E8E6529-8CBA-4CC0-A6DD-8FA1134C590C}" srcOrd="1" destOrd="1" presId="urn:microsoft.com/office/officeart/2005/8/layout/hList7#1"/>
    <dgm:cxn modelId="{6851095B-6D48-49B6-BBFD-0575B9655320}" type="presOf" srcId="{CFD97028-7B13-4996-9832-8BF92E785FBF}" destId="{7E8E6529-8CBA-4CC0-A6DD-8FA1134C590C}" srcOrd="1" destOrd="2" presId="urn:microsoft.com/office/officeart/2005/8/layout/hList7#1"/>
    <dgm:cxn modelId="{F2DE7FDA-23CE-4E8E-B86A-AE5B8004F82A}" type="presParOf" srcId="{C4ECB107-2CDB-4C8C-ADC4-8AC3C6F878A5}" destId="{5A8EC211-F124-43BF-A50F-3EBC2B70D1DE}" srcOrd="2" destOrd="2" presId="urn:microsoft.com/office/officeart/2005/8/layout/hList7#1"/>
    <dgm:cxn modelId="{B1D7878C-7983-46F3-931C-D8BC57154E54}" type="presParOf" srcId="{C4ECB107-2CDB-4C8C-ADC4-8AC3C6F878A5}" destId="{86E315E0-720E-498B-BF44-57F8651E4615}" srcOrd="3" destOrd="2" presId="urn:microsoft.com/office/officeart/2005/8/layout/hList7#1"/>
    <dgm:cxn modelId="{F3F349D2-BF9D-47B1-9FB0-8BA271A94C1D}" type="presParOf" srcId="{D1653E77-3D86-49C2-BECB-2E2EF52A5107}" destId="{B8C7961F-CD02-45D2-8419-B5BF029B9476}" srcOrd="3" destOrd="1" presId="urn:microsoft.com/office/officeart/2005/8/layout/hList7#1"/>
    <dgm:cxn modelId="{DDDE8463-70A6-42D5-97CE-27258721FEFB}" type="presOf" srcId="{463C4034-6A70-46A5-A210-B95F017CBBDE}" destId="{B8C7961F-CD02-45D2-8419-B5BF029B9476}" srcOrd="0" destOrd="0" presId="urn:microsoft.com/office/officeart/2005/8/layout/hList7#1"/>
    <dgm:cxn modelId="{19D32D18-28CC-468D-B75D-354D2CAA9830}" type="presParOf" srcId="{D1653E77-3D86-49C2-BECB-2E2EF52A5107}" destId="{086A838A-B45C-441B-B609-EBD2D701ECFD}" srcOrd="4" destOrd="1" presId="urn:microsoft.com/office/officeart/2005/8/layout/hList7#1"/>
    <dgm:cxn modelId="{3A65F1F4-27F6-4D7F-AD8D-F2195790D8DE}" type="presParOf" srcId="{086A838A-B45C-441B-B609-EBD2D701ECFD}" destId="{D97AA547-FF2A-4028-96DE-00F57038FB33}" srcOrd="0" destOrd="4" presId="urn:microsoft.com/office/officeart/2005/8/layout/hList7#1"/>
    <dgm:cxn modelId="{8EFCC328-D96C-482F-BEFE-F7D7DF784780}" type="presOf" srcId="{CCD45D45-5179-4448-9CB9-B376AF9902CB}" destId="{D97AA547-FF2A-4028-96DE-00F57038FB33}" srcOrd="0" destOrd="0" presId="urn:microsoft.com/office/officeart/2005/8/layout/hList7#1"/>
    <dgm:cxn modelId="{9F42D73F-D039-4033-937C-BB0FC04E9652}" type="presOf" srcId="{BB989B13-B5D5-4DC5-B910-B88F31B908DD}" destId="{D97AA547-FF2A-4028-96DE-00F57038FB33}" srcOrd="0" destOrd="1" presId="urn:microsoft.com/office/officeart/2005/8/layout/hList7#1"/>
    <dgm:cxn modelId="{15FC3F38-FBDA-45A0-AD86-9B5D12F2AFCC}" type="presOf" srcId="{ACDADD25-564A-47BA-BF1F-ED8CCAAF18A0}" destId="{D97AA547-FF2A-4028-96DE-00F57038FB33}" srcOrd="0" destOrd="2" presId="urn:microsoft.com/office/officeart/2005/8/layout/hList7#1"/>
    <dgm:cxn modelId="{B5A4410B-0F84-4BFF-B477-F4F780D4FF68}" type="presParOf" srcId="{086A838A-B45C-441B-B609-EBD2D701ECFD}" destId="{46B6783B-E6F0-4ECD-822E-8368645949E2}" srcOrd="1" destOrd="4" presId="urn:microsoft.com/office/officeart/2005/8/layout/hList7#1"/>
    <dgm:cxn modelId="{9F471AFC-0060-4705-9430-A4F096F2FD19}" type="presOf" srcId="{CCD45D45-5179-4448-9CB9-B376AF9902CB}" destId="{46B6783B-E6F0-4ECD-822E-8368645949E2}" srcOrd="1" destOrd="0" presId="urn:microsoft.com/office/officeart/2005/8/layout/hList7#1"/>
    <dgm:cxn modelId="{2A229C34-5538-4FAC-B7FC-6BD3C1BB2A9A}" type="presOf" srcId="{BB989B13-B5D5-4DC5-B910-B88F31B908DD}" destId="{46B6783B-E6F0-4ECD-822E-8368645949E2}" srcOrd="1" destOrd="1" presId="urn:microsoft.com/office/officeart/2005/8/layout/hList7#1"/>
    <dgm:cxn modelId="{10293CE2-3268-42AB-8624-60085ECC3CE5}" type="presOf" srcId="{ACDADD25-564A-47BA-BF1F-ED8CCAAF18A0}" destId="{46B6783B-E6F0-4ECD-822E-8368645949E2}" srcOrd="1" destOrd="2" presId="urn:microsoft.com/office/officeart/2005/8/layout/hList7#1"/>
    <dgm:cxn modelId="{7D977F13-86B8-4009-A67C-6EDDDE064FD3}" type="presParOf" srcId="{086A838A-B45C-441B-B609-EBD2D701ECFD}" destId="{CB0266F6-8692-43CC-95AD-539A80FEDB40}" srcOrd="2" destOrd="4" presId="urn:microsoft.com/office/officeart/2005/8/layout/hList7#1"/>
    <dgm:cxn modelId="{D9F0F8EA-1FFA-4534-9166-684FAE5AD3DA}" type="presParOf" srcId="{086A838A-B45C-441B-B609-EBD2D701ECFD}" destId="{8F04449B-3640-45A6-842E-782BA56B1669}" srcOrd="3" destOrd="4" presId="urn:microsoft.com/office/officeart/2005/8/layout/hList7#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61979" cy="2482265"/>
        <a:chOff x="0" y="0"/>
        <a:chExt cx="4061979" cy="2482265"/>
      </a:xfrm>
    </dsp:grpSpPr>
    <dsp:sp modelId="{F3B786F0-B96E-46D5-945A-9FAB5261A11B}">
      <dsp:nvSpPr>
        <dsp:cNvPr id="3" name="对角圆角矩形 2"/>
        <dsp:cNvSpPr/>
      </dsp:nvSpPr>
      <dsp:spPr bwMode="white">
        <a:xfrm>
          <a:off x="507747" y="697552"/>
          <a:ext cx="3046484" cy="1638295"/>
        </a:xfrm>
        <a:prstGeom prst="round2DiagRect">
          <a:avLst>
            <a:gd name="adj1" fmla="val 0"/>
            <a:gd name="adj2" fmla="val 16670"/>
          </a:avLst>
        </a:prstGeom>
      </dsp:spPr>
      <dsp:style>
        <a:lnRef idx="2">
          <a:schemeClr val="lt1"/>
        </a:lnRef>
        <a:fillRef idx="1">
          <a:schemeClr val="accent2"/>
        </a:fillRef>
        <a:effectRef idx="0">
          <a:scrgbClr r="0" g="0" b="0"/>
        </a:effectRef>
        <a:fontRef idx="minor">
          <a:schemeClr val="lt1"/>
        </a:fontRef>
      </dsp:style>
      <dsp:txXfrm>
        <a:off x="507747" y="697552"/>
        <a:ext cx="3046484" cy="1638295"/>
      </dsp:txXfrm>
    </dsp:sp>
    <dsp:sp modelId="{A33EACD6-3EEC-40AA-9FBA-C35412D8FDDD}">
      <dsp:nvSpPr>
        <dsp:cNvPr id="4" name="直接连接符 3"/>
        <dsp:cNvSpPr/>
      </dsp:nvSpPr>
      <dsp:spPr bwMode="white">
        <a:xfrm>
          <a:off x="2030990" y="871311"/>
          <a:ext cx="406" cy="1290778"/>
        </a:xfrm>
        <a:prstGeom prst="line">
          <a:avLst/>
        </a:prstGeom>
      </dsp:spPr>
      <dsp:style>
        <a:lnRef idx="2">
          <a:schemeClr val="accent2">
            <a:tint val="50000"/>
          </a:schemeClr>
        </a:lnRef>
        <a:fillRef idx="1">
          <a:schemeClr val="accent2"/>
        </a:fillRef>
        <a:effectRef idx="0">
          <a:scrgbClr r="0" g="0" b="0"/>
        </a:effectRef>
        <a:fontRef idx="minor"/>
      </dsp:style>
      <dsp:txXfrm>
        <a:off x="2030990" y="871311"/>
        <a:ext cx="406" cy="1290778"/>
      </dsp:txXfrm>
    </dsp:sp>
    <dsp:sp modelId="{0672F8AE-9279-4CFB-8304-867C77009C09}">
      <dsp:nvSpPr>
        <dsp:cNvPr id="7" name="右箭头 6"/>
        <dsp:cNvSpPr/>
      </dsp:nvSpPr>
      <dsp:spPr bwMode="white">
        <a:xfrm rot="-5400000">
          <a:off x="-639742" y="915309"/>
          <a:ext cx="1787231" cy="507747"/>
        </a:xfrm>
        <a:prstGeom prst="rightArrow">
          <a:avLst>
            <a:gd name="adj1" fmla="val 49830"/>
            <a:gd name="adj2" fmla="val 6066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vert="vert" lIns="38100" tIns="38100" rIns="38100" bIns="38100" anchor="ctr"/>
        <a:lstStyle>
          <a:lvl1pPr algn="r">
            <a:defRPr sz="1000"/>
          </a:lvl1pPr>
          <a:lvl2pPr marL="57150" indent="-57150" algn="r">
            <a:defRPr sz="700"/>
          </a:lvl2pPr>
          <a:lvl3pPr marL="114300" indent="-57150" algn="r">
            <a:defRPr sz="700"/>
          </a:lvl3pPr>
          <a:lvl4pPr marL="171450" indent="-57150" algn="r">
            <a:defRPr sz="700"/>
          </a:lvl4pPr>
          <a:lvl5pPr marL="228600" indent="-57150" algn="r">
            <a:defRPr sz="700"/>
          </a:lvl5pPr>
          <a:lvl6pPr marL="285750" indent="-57150" algn="r">
            <a:defRPr sz="700"/>
          </a:lvl6pPr>
          <a:lvl7pPr marL="342900" indent="-57150" algn="r">
            <a:defRPr sz="700"/>
          </a:lvl7pPr>
          <a:lvl8pPr marL="400050" indent="-57150" algn="r">
            <a:defRPr sz="700"/>
          </a:lvl8pPr>
          <a:lvl9pPr marL="457200" indent="-57150" algn="r">
            <a:defRPr sz="700"/>
          </a:lvl9pPr>
        </a:lstStyle>
        <a:p>
          <a:pPr lvl="0" algn="ctr">
            <a:lnSpc>
              <a:spcPct val="100000"/>
            </a:lnSpc>
            <a:spcBef>
              <a:spcPct val="0"/>
            </a:spcBef>
            <a:spcAft>
              <a:spcPct val="35000"/>
            </a:spcAft>
          </a:pPr>
          <a:r>
            <a:rPr lang="zh-CN" altLang="en-US" dirty="0" smtClean="0">
              <a:solidFill>
                <a:schemeClr val="tx1"/>
              </a:solidFill>
            </a:rPr>
            <a:t>学习能力</a:t>
          </a:r>
          <a:endParaRPr lang="en-US" altLang="zh-CN" dirty="0" smtClean="0">
            <a:solidFill>
              <a:schemeClr val="tx1"/>
            </a:solidFill>
          </a:endParaRPr>
        </a:p>
        <a:p>
          <a:pPr lvl="0" algn="ctr">
            <a:lnSpc>
              <a:spcPct val="100000"/>
            </a:lnSpc>
            <a:spcBef>
              <a:spcPct val="0"/>
            </a:spcBef>
            <a:spcAft>
              <a:spcPct val="35000"/>
            </a:spcAft>
          </a:pPr>
          <a:endParaRPr lang="en-US" altLang="zh-CN" dirty="0" smtClean="0">
            <a:solidFill>
              <a:schemeClr val="tx1"/>
            </a:solidFill>
          </a:endParaRPr>
        </a:p>
        <a:p>
          <a:pPr lvl="0" algn="ctr">
            <a:lnSpc>
              <a:spcPct val="100000"/>
            </a:lnSpc>
            <a:spcBef>
              <a:spcPct val="0"/>
            </a:spcBef>
            <a:spcAft>
              <a:spcPct val="35000"/>
            </a:spcAft>
          </a:pPr>
          <a:r>
            <a:rPr lang="zh-CN" altLang="en-US" dirty="0" smtClean="0">
              <a:solidFill>
                <a:schemeClr val="tx1"/>
              </a:solidFill>
            </a:rPr>
            <a:t>泛化能力</a:t>
          </a:r>
          <a:endParaRPr lang="en-US" altLang="zh-CN" dirty="0" smtClean="0">
            <a:solidFill>
              <a:schemeClr val="tx1"/>
            </a:solidFill>
          </a:endParaRPr>
        </a:p>
      </dsp:txBody>
      <dsp:txXfrm rot="-5400000">
        <a:off x="-639742" y="915309"/>
        <a:ext cx="1787231" cy="507747"/>
      </dsp:txXfrm>
    </dsp:sp>
    <dsp:sp modelId="{88F16E92-DAD2-4540-B3E9-7CE30AE48693}">
      <dsp:nvSpPr>
        <dsp:cNvPr id="8" name="右箭头 7"/>
        <dsp:cNvSpPr/>
      </dsp:nvSpPr>
      <dsp:spPr bwMode="white">
        <a:xfrm rot="5400000">
          <a:off x="2914490" y="1618511"/>
          <a:ext cx="1787231" cy="507747"/>
        </a:xfrm>
        <a:prstGeom prst="rightArrow">
          <a:avLst>
            <a:gd name="adj1" fmla="val 49830"/>
            <a:gd name="adj2" fmla="val 60660"/>
          </a:avLst>
        </a:prstGeom>
      </dsp:spPr>
      <dsp:style>
        <a:lnRef idx="2">
          <a:schemeClr val="lt1"/>
        </a:lnRef>
        <a:fillRef idx="1">
          <a:schemeClr val="accent1">
            <a:tint val="50000"/>
            <a:hueOff val="-13080000"/>
            <a:satOff val="-783"/>
            <a:lumOff val="11373"/>
            <a:alpha val="100000"/>
          </a:schemeClr>
        </a:fillRef>
        <a:effectRef idx="0">
          <a:scrgbClr r="0" g="0" b="0"/>
        </a:effectRef>
        <a:fontRef idx="minor"/>
      </dsp:style>
      <dsp:txBody>
        <a:bodyPr vert="vert270" lIns="38100" tIns="38100" rIns="38100" bIns="38100" anchor="ctr"/>
        <a:lstStyle>
          <a:lvl1pPr algn="r">
            <a:defRPr sz="1000"/>
          </a:lvl1pPr>
          <a:lvl2pPr marL="57150" indent="-57150" algn="r">
            <a:defRPr sz="700"/>
          </a:lvl2pPr>
          <a:lvl3pPr marL="114300" indent="-57150" algn="r">
            <a:defRPr sz="700"/>
          </a:lvl3pPr>
          <a:lvl4pPr marL="171450" indent="-57150" algn="r">
            <a:defRPr sz="700"/>
          </a:lvl4pPr>
          <a:lvl5pPr marL="228600" indent="-57150" algn="r">
            <a:defRPr sz="700"/>
          </a:lvl5pPr>
          <a:lvl6pPr marL="285750" indent="-57150" algn="r">
            <a:defRPr sz="700"/>
          </a:lvl6pPr>
          <a:lvl7pPr marL="342900" indent="-57150" algn="r">
            <a:defRPr sz="700"/>
          </a:lvl7pPr>
          <a:lvl8pPr marL="400050" indent="-57150" algn="r">
            <a:defRPr sz="700"/>
          </a:lvl8pPr>
          <a:lvl9pPr marL="457200" indent="-57150" algn="r">
            <a:defRPr sz="700"/>
          </a:lvl9pPr>
        </a:lstStyle>
        <a:p>
          <a:pPr lvl="0" algn="ctr">
            <a:lnSpc>
              <a:spcPct val="100000"/>
            </a:lnSpc>
            <a:spcBef>
              <a:spcPct val="0"/>
            </a:spcBef>
            <a:spcAft>
              <a:spcPct val="35000"/>
            </a:spcAft>
          </a:pPr>
          <a:r>
            <a:rPr lang="zh-CN" altLang="en-US" dirty="0" smtClean="0">
              <a:solidFill>
                <a:schemeClr val="tx1"/>
              </a:solidFill>
            </a:rPr>
            <a:t>运行效率</a:t>
          </a:r>
          <a:endParaRPr lang="en-US" altLang="zh-CN" dirty="0" smtClean="0">
            <a:solidFill>
              <a:schemeClr val="tx1"/>
            </a:solidFill>
          </a:endParaRPr>
        </a:p>
        <a:p>
          <a:pPr lvl="0" algn="ctr">
            <a:lnSpc>
              <a:spcPct val="100000"/>
            </a:lnSpc>
            <a:spcBef>
              <a:spcPct val="0"/>
            </a:spcBef>
            <a:spcAft>
              <a:spcPct val="35000"/>
            </a:spcAft>
          </a:pPr>
          <a:endParaRPr lang="en-US" altLang="zh-CN" dirty="0" smtClean="0">
            <a:solidFill>
              <a:schemeClr val="tx1"/>
            </a:solidFill>
          </a:endParaRPr>
        </a:p>
        <a:p>
          <a:pPr lvl="0" algn="ctr">
            <a:lnSpc>
              <a:spcPct val="100000"/>
            </a:lnSpc>
            <a:spcBef>
              <a:spcPct val="0"/>
            </a:spcBef>
            <a:spcAft>
              <a:spcPct val="35000"/>
            </a:spcAft>
          </a:pPr>
          <a:r>
            <a:rPr lang="zh-CN" altLang="en-US" dirty="0" smtClean="0">
              <a:solidFill>
                <a:schemeClr val="tx1"/>
              </a:solidFill>
            </a:rPr>
            <a:t>资源消耗</a:t>
          </a:r>
          <a:endParaRPr lang="zh-CN" altLang="en-US" dirty="0">
            <a:solidFill>
              <a:schemeClr val="tx1"/>
            </a:solidFill>
          </a:endParaRPr>
        </a:p>
      </dsp:txBody>
      <dsp:txXfrm rot="5400000">
        <a:off x="2914490" y="1618511"/>
        <a:ext cx="1787231" cy="507747"/>
      </dsp:txXfrm>
    </dsp:sp>
    <dsp:sp modelId="{26C69661-083E-4BBA-ABB3-CF6E59461973}">
      <dsp:nvSpPr>
        <dsp:cNvPr id="5" name="矩形 4"/>
        <dsp:cNvSpPr/>
      </dsp:nvSpPr>
      <dsp:spPr bwMode="white">
        <a:xfrm>
          <a:off x="609297" y="821666"/>
          <a:ext cx="1320143" cy="1390069"/>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83820"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200" dirty="0" smtClean="0">
              <a:solidFill>
                <a:schemeClr val="bg1"/>
              </a:solidFill>
            </a:rPr>
            <a:t>参数多</a:t>
          </a:r>
          <a:endParaRPr lang="en-US" altLang="zh-CN" sz="2200" dirty="0" smtClean="0">
            <a:solidFill>
              <a:schemeClr val="bg1"/>
            </a:solidFill>
          </a:endParaRPr>
        </a:p>
        <a:p>
          <a:pPr lvl="0" algn="ctr">
            <a:lnSpc>
              <a:spcPct val="100000"/>
            </a:lnSpc>
            <a:spcBef>
              <a:spcPct val="0"/>
            </a:spcBef>
            <a:spcAft>
              <a:spcPct val="35000"/>
            </a:spcAft>
          </a:pPr>
          <a:r>
            <a:rPr lang="zh-CN" altLang="en-US" sz="2200" dirty="0" smtClean="0">
              <a:solidFill>
                <a:schemeClr val="bg1"/>
              </a:solidFill>
            </a:rPr>
            <a:t>层数深</a:t>
          </a:r>
          <a:endParaRPr lang="zh-CN" altLang="en-US" sz="2200" dirty="0">
            <a:solidFill>
              <a:schemeClr val="bg1"/>
            </a:solidFill>
          </a:endParaRPr>
        </a:p>
      </dsp:txBody>
      <dsp:txXfrm>
        <a:off x="609297" y="821666"/>
        <a:ext cx="1320143" cy="1390069"/>
      </dsp:txXfrm>
    </dsp:sp>
    <dsp:sp modelId="{6D206946-24E4-4429-92F2-FC8F5CF79B00}">
      <dsp:nvSpPr>
        <dsp:cNvPr id="6" name="矩形 5"/>
        <dsp:cNvSpPr/>
      </dsp:nvSpPr>
      <dsp:spPr bwMode="white">
        <a:xfrm>
          <a:off x="2132539" y="821666"/>
          <a:ext cx="1320143" cy="1390069"/>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83820" tIns="83820" rIns="83820" bIns="8382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zh-CN" altLang="en-US" sz="2200" dirty="0" smtClean="0">
              <a:solidFill>
                <a:schemeClr val="bg1"/>
              </a:solidFill>
            </a:rPr>
            <a:t>参数少</a:t>
          </a:r>
          <a:endParaRPr lang="en-US" altLang="zh-CN" sz="2200" dirty="0" smtClean="0">
            <a:solidFill>
              <a:schemeClr val="bg1"/>
            </a:solidFill>
          </a:endParaRPr>
        </a:p>
        <a:p>
          <a:pPr lvl="0" algn="ctr">
            <a:lnSpc>
              <a:spcPct val="100000"/>
            </a:lnSpc>
            <a:spcBef>
              <a:spcPct val="0"/>
            </a:spcBef>
            <a:spcAft>
              <a:spcPct val="35000"/>
            </a:spcAft>
          </a:pPr>
          <a:r>
            <a:rPr lang="zh-CN" altLang="en-US" sz="2200" dirty="0" smtClean="0">
              <a:solidFill>
                <a:schemeClr val="bg1"/>
              </a:solidFill>
            </a:rPr>
            <a:t>层数浅</a:t>
          </a:r>
          <a:endParaRPr lang="zh-CN" altLang="en-US" sz="2200" dirty="0">
            <a:solidFill>
              <a:schemeClr val="bg1"/>
            </a:solidFill>
          </a:endParaRPr>
        </a:p>
      </dsp:txBody>
      <dsp:txXfrm>
        <a:off x="2132539" y="821666"/>
        <a:ext cx="1320143" cy="139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61804" cy="4061804"/>
        <a:chOff x="0" y="0"/>
        <a:chExt cx="4061804" cy="4061804"/>
      </a:xfrm>
    </dsp:grpSpPr>
    <dsp:sp modelId="{9A010C03-7F0F-4581-AE14-8C06D725152E}">
      <dsp:nvSpPr>
        <dsp:cNvPr id="3" name="菱形 2"/>
        <dsp:cNvSpPr/>
      </dsp:nvSpPr>
      <dsp:spPr bwMode="white">
        <a:xfrm>
          <a:off x="1495274" y="0"/>
          <a:ext cx="4061804" cy="4061804"/>
        </a:xfrm>
        <a:prstGeom prst="diamond">
          <a:avLst/>
        </a:prstGeom>
      </dsp:spPr>
      <dsp:style>
        <a:lnRef idx="0">
          <a:schemeClr val="accent1"/>
        </a:lnRef>
        <a:fillRef idx="1">
          <a:schemeClr val="accent1">
            <a:tint val="40000"/>
          </a:schemeClr>
        </a:fillRef>
        <a:effectRef idx="0">
          <a:scrgbClr r="0" g="0" b="0"/>
        </a:effectRef>
        <a:fontRef idx="minor"/>
      </dsp:style>
      <dsp:txXfrm>
        <a:off x="1495274" y="0"/>
        <a:ext cx="4061804" cy="4061804"/>
      </dsp:txXfrm>
    </dsp:sp>
    <dsp:sp modelId="{B6347CA9-276F-4D20-A8F3-7318BB0D8087}">
      <dsp:nvSpPr>
        <dsp:cNvPr id="4" name="圆角矩形 3"/>
        <dsp:cNvSpPr/>
      </dsp:nvSpPr>
      <dsp:spPr bwMode="white">
        <a:xfrm>
          <a:off x="1881145" y="385871"/>
          <a:ext cx="1584104" cy="1584104"/>
        </a:xfrm>
        <a:prstGeom prst="roundRect">
          <a:avLst/>
        </a:prstGeom>
      </dsp:spPr>
      <dsp:style>
        <a:lnRef idx="3">
          <a:schemeClr val="lt1"/>
        </a:lnRef>
        <a:fillRef idx="1">
          <a:schemeClr val="accent1"/>
        </a:fillRef>
        <a:effectRef idx="1">
          <a:scrgbClr r="0" g="0" b="0"/>
        </a:effectRef>
        <a:fontRef idx="minor">
          <a:schemeClr val="lt1"/>
        </a:fontRef>
      </dsp:style>
      <dsp:txBody>
        <a:bodyPr lIns="80010" tIns="80010" rIns="80010" bIns="800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b="0" i="0" baseline="0" dirty="0" smtClean="0"/>
            <a:t>数据隐私</a:t>
          </a:r>
          <a:endParaRPr lang="en-US" altLang="zh-CN" sz="2100" b="0" i="0" baseline="0" dirty="0" smtClean="0"/>
        </a:p>
        <a:p>
          <a:pPr lvl="0" rtl="0">
            <a:lnSpc>
              <a:spcPct val="100000"/>
            </a:lnSpc>
            <a:spcBef>
              <a:spcPct val="0"/>
            </a:spcBef>
            <a:spcAft>
              <a:spcPct val="35000"/>
            </a:spcAft>
          </a:pPr>
          <a:r>
            <a:rPr lang="zh-CN" altLang="en-US" sz="2100" b="0" i="0" baseline="0" dirty="0" smtClean="0"/>
            <a:t>安全问题</a:t>
          </a:r>
          <a:endParaRPr lang="zh-CN" altLang="en-US" sz="2100" dirty="0"/>
        </a:p>
      </dsp:txBody>
      <dsp:txXfrm>
        <a:off x="1881145" y="385871"/>
        <a:ext cx="1584104" cy="1584104"/>
      </dsp:txXfrm>
    </dsp:sp>
    <dsp:sp modelId="{ED15AEAD-37F9-4444-95D4-D3A3A41F9721}">
      <dsp:nvSpPr>
        <dsp:cNvPr id="5" name="圆角矩形 4"/>
        <dsp:cNvSpPr/>
      </dsp:nvSpPr>
      <dsp:spPr bwMode="white">
        <a:xfrm>
          <a:off x="3587103" y="385871"/>
          <a:ext cx="1584104" cy="1584104"/>
        </a:xfrm>
        <a:prstGeom prst="roundRect">
          <a:avLst/>
        </a:prstGeom>
      </dsp:spPr>
      <dsp:style>
        <a:lnRef idx="3">
          <a:schemeClr val="lt1"/>
        </a:lnRef>
        <a:fillRef idx="1">
          <a:schemeClr val="accent1"/>
        </a:fillRef>
        <a:effectRef idx="1">
          <a:scrgbClr r="0" g="0" b="0"/>
        </a:effectRef>
        <a:fontRef idx="minor">
          <a:schemeClr val="lt1"/>
        </a:fontRef>
      </dsp:style>
      <dsp:txBody>
        <a:bodyPr lIns="80010" tIns="80010" rIns="80010" bIns="800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b="0" i="0" baseline="0" dirty="0" smtClean="0"/>
            <a:t>偏见</a:t>
          </a:r>
          <a:endParaRPr lang="en-US" altLang="zh-CN" sz="2100" b="0" i="0" baseline="0" dirty="0" smtClean="0"/>
        </a:p>
        <a:p>
          <a:pPr lvl="0" rtl="0">
            <a:lnSpc>
              <a:spcPct val="100000"/>
            </a:lnSpc>
            <a:spcBef>
              <a:spcPct val="0"/>
            </a:spcBef>
            <a:spcAft>
              <a:spcPct val="35000"/>
            </a:spcAft>
          </a:pPr>
          <a:r>
            <a:rPr lang="zh-CN" altLang="en-US" sz="2100" b="0" i="0" baseline="0" dirty="0" smtClean="0"/>
            <a:t>公平性</a:t>
          </a:r>
          <a:endParaRPr lang="zh-CN" altLang="en-US" sz="2100" dirty="0"/>
        </a:p>
      </dsp:txBody>
      <dsp:txXfrm>
        <a:off x="3587103" y="385871"/>
        <a:ext cx="1584104" cy="1584104"/>
      </dsp:txXfrm>
    </dsp:sp>
    <dsp:sp modelId="{E1AF72C8-F018-4A41-9738-802E93E1B6DA}">
      <dsp:nvSpPr>
        <dsp:cNvPr id="6" name="圆角矩形 5"/>
        <dsp:cNvSpPr/>
      </dsp:nvSpPr>
      <dsp:spPr bwMode="white">
        <a:xfrm>
          <a:off x="1881145" y="2091829"/>
          <a:ext cx="1584104" cy="1584104"/>
        </a:xfrm>
        <a:prstGeom prst="roundRect">
          <a:avLst/>
        </a:prstGeom>
      </dsp:spPr>
      <dsp:style>
        <a:lnRef idx="3">
          <a:schemeClr val="lt1"/>
        </a:lnRef>
        <a:fillRef idx="1">
          <a:schemeClr val="accent1"/>
        </a:fillRef>
        <a:effectRef idx="1">
          <a:scrgbClr r="0" g="0" b="0"/>
        </a:effectRef>
        <a:fontRef idx="minor">
          <a:schemeClr val="lt1"/>
        </a:fontRef>
      </dsp:style>
      <dsp:txBody>
        <a:bodyPr lIns="80010" tIns="80010" rIns="80010" bIns="800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b="0" i="0" baseline="0" dirty="0" smtClean="0"/>
            <a:t>模型滥用</a:t>
          </a:r>
          <a:endParaRPr lang="en-US" altLang="zh-CN" sz="2100" b="0" i="0" baseline="0" dirty="0" smtClean="0"/>
        </a:p>
        <a:p>
          <a:pPr lvl="0" rtl="0">
            <a:lnSpc>
              <a:spcPct val="100000"/>
            </a:lnSpc>
            <a:spcBef>
              <a:spcPct val="0"/>
            </a:spcBef>
            <a:spcAft>
              <a:spcPct val="35000"/>
            </a:spcAft>
          </a:pPr>
          <a:r>
            <a:rPr lang="zh-CN" altLang="en-US" sz="2100" b="0" i="0" baseline="0" dirty="0" smtClean="0"/>
            <a:t>安全风险</a:t>
          </a:r>
          <a:endParaRPr lang="zh-CN" altLang="en-US" sz="2100" dirty="0"/>
        </a:p>
      </dsp:txBody>
      <dsp:txXfrm>
        <a:off x="1881145" y="2091829"/>
        <a:ext cx="1584104" cy="1584104"/>
      </dsp:txXfrm>
    </dsp:sp>
    <dsp:sp modelId="{3EF1E837-3036-46DF-9A3E-0D4E8985D649}">
      <dsp:nvSpPr>
        <dsp:cNvPr id="7" name="圆角矩形 6"/>
        <dsp:cNvSpPr/>
      </dsp:nvSpPr>
      <dsp:spPr bwMode="white">
        <a:xfrm>
          <a:off x="3587103" y="2091829"/>
          <a:ext cx="1584104" cy="1584104"/>
        </a:xfrm>
        <a:prstGeom prst="roundRect">
          <a:avLst/>
        </a:prstGeom>
      </dsp:spPr>
      <dsp:style>
        <a:lnRef idx="3">
          <a:schemeClr val="lt1"/>
        </a:lnRef>
        <a:fillRef idx="1">
          <a:schemeClr val="accent1"/>
        </a:fillRef>
        <a:effectRef idx="1">
          <a:scrgbClr r="0" g="0" b="0"/>
        </a:effectRef>
        <a:fontRef idx="minor">
          <a:schemeClr val="lt1"/>
        </a:fontRef>
      </dsp:style>
      <dsp:txBody>
        <a:bodyPr lIns="80010" tIns="80010" rIns="80010" bIns="800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b="0" i="0" baseline="0" dirty="0" smtClean="0"/>
            <a:t>可解释性</a:t>
          </a:r>
          <a:endParaRPr lang="en-US" altLang="zh-CN" sz="2100" b="0" i="0" baseline="0" dirty="0" smtClean="0"/>
        </a:p>
        <a:p>
          <a:pPr lvl="0" rtl="0">
            <a:lnSpc>
              <a:spcPct val="100000"/>
            </a:lnSpc>
            <a:spcBef>
              <a:spcPct val="0"/>
            </a:spcBef>
            <a:spcAft>
              <a:spcPct val="35000"/>
            </a:spcAft>
          </a:pPr>
          <a:r>
            <a:rPr lang="zh-CN" altLang="en-US" sz="2100" b="0" i="0" baseline="0" dirty="0" smtClean="0"/>
            <a:t>透明度</a:t>
          </a:r>
          <a:endParaRPr lang="zh-CN" altLang="en-US" sz="2100" dirty="0"/>
        </a:p>
      </dsp:txBody>
      <dsp:txXfrm>
        <a:off x="3587103" y="2091829"/>
        <a:ext cx="1584104" cy="1584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525963"/>
        <a:chOff x="0" y="0"/>
        <a:chExt cx="8229600" cy="4525963"/>
      </a:xfrm>
    </dsp:grpSpPr>
    <dsp:sp modelId="{EFA69913-C14D-4A8B-877A-64422D0C04C2}">
      <dsp:nvSpPr>
        <dsp:cNvPr id="3" name="燕尾形 2"/>
        <dsp:cNvSpPr/>
      </dsp:nvSpPr>
      <dsp:spPr bwMode="white">
        <a:xfrm>
          <a:off x="0" y="536860"/>
          <a:ext cx="2631283" cy="1052513"/>
        </a:xfrm>
        <a:prstGeom prst="chevron">
          <a:avLst/>
        </a:prstGeom>
      </dsp:spPr>
      <dsp:style>
        <a:lnRef idx="2">
          <a:schemeClr val="lt1"/>
        </a:lnRef>
        <a:fillRef idx="1">
          <a:schemeClr val="accent1">
            <a:shade val="80000"/>
            <a:hueOff val="0"/>
            <a:satOff val="0"/>
            <a:lumOff val="0"/>
            <a:alpha val="100000"/>
          </a:schemeClr>
        </a:fillRef>
        <a:effectRef idx="0">
          <a:scrgbClr r="0" g="0" b="0"/>
        </a:effectRef>
        <a:fontRef idx="minor">
          <a:schemeClr val="lt1"/>
        </a:fontRef>
      </dsp:style>
      <dsp:txBody>
        <a:bodyPr lIns="26670" tIns="13335" rIns="0" bIns="133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dirty="0" smtClean="0"/>
            <a:t>幻觉问题</a:t>
          </a:r>
          <a:endParaRPr lang="zh-CN" altLang="en-US" sz="2100" dirty="0"/>
        </a:p>
      </dsp:txBody>
      <dsp:txXfrm>
        <a:off x="0" y="536860"/>
        <a:ext cx="2631283" cy="1052513"/>
      </dsp:txXfrm>
    </dsp:sp>
    <dsp:sp modelId="{42984519-4EA7-478F-A050-E8F973DB97B3}">
      <dsp:nvSpPr>
        <dsp:cNvPr id="4" name="燕尾形 3"/>
        <dsp:cNvSpPr/>
      </dsp:nvSpPr>
      <dsp:spPr bwMode="white">
        <a:xfrm>
          <a:off x="2289216" y="626324"/>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数据去偏与过滤</a:t>
          </a:r>
          <a:endParaRPr lang="zh-CN" altLang="en-US" sz="1800" dirty="0">
            <a:solidFill>
              <a:schemeClr val="dk1"/>
            </a:solidFill>
          </a:endParaRPr>
        </a:p>
      </dsp:txBody>
      <dsp:txXfrm>
        <a:off x="2289216" y="626324"/>
        <a:ext cx="2183965" cy="873586"/>
      </dsp:txXfrm>
    </dsp:sp>
    <dsp:sp modelId="{12DD61B7-9B46-43E2-A220-C4F8EFBA3A0A}">
      <dsp:nvSpPr>
        <dsp:cNvPr id="5" name="燕尾形 4"/>
        <dsp:cNvSpPr/>
      </dsp:nvSpPr>
      <dsp:spPr bwMode="white">
        <a:xfrm>
          <a:off x="4167426" y="626324"/>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知识检索</a:t>
          </a:r>
          <a:endParaRPr lang="en-US" altLang="zh-CN" sz="1800" dirty="0" smtClean="0">
            <a:solidFill>
              <a:schemeClr val="dk1"/>
            </a:solidFill>
          </a:endParaRPr>
        </a:p>
        <a:p>
          <a:pPr lvl="0" rtl="0">
            <a:lnSpc>
              <a:spcPct val="100000"/>
            </a:lnSpc>
            <a:spcBef>
              <a:spcPct val="0"/>
            </a:spcBef>
            <a:spcAft>
              <a:spcPct val="35000"/>
            </a:spcAft>
          </a:pPr>
          <a:r>
            <a:rPr lang="zh-CN" altLang="en-US" sz="1800" dirty="0" smtClean="0">
              <a:solidFill>
                <a:schemeClr val="dk1"/>
              </a:solidFill>
            </a:rPr>
            <a:t>增强</a:t>
          </a:r>
          <a:endParaRPr lang="zh-CN" altLang="en-US" sz="1800" dirty="0">
            <a:solidFill>
              <a:schemeClr val="dk1"/>
            </a:solidFill>
          </a:endParaRPr>
        </a:p>
      </dsp:txBody>
      <dsp:txXfrm>
        <a:off x="4167426" y="626324"/>
        <a:ext cx="2183965" cy="873586"/>
      </dsp:txXfrm>
    </dsp:sp>
    <dsp:sp modelId="{5B46525A-FFD0-44EE-9557-26A5734971CF}">
      <dsp:nvSpPr>
        <dsp:cNvPr id="6" name="燕尾形 5"/>
        <dsp:cNvSpPr/>
      </dsp:nvSpPr>
      <dsp:spPr bwMode="white">
        <a:xfrm>
          <a:off x="6045635" y="626324"/>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解码过程</a:t>
          </a:r>
          <a:endParaRPr lang="en-US" altLang="zh-CN" sz="1800" dirty="0" smtClean="0">
            <a:solidFill>
              <a:schemeClr val="dk1"/>
            </a:solidFill>
          </a:endParaRPr>
        </a:p>
        <a:p>
          <a:pPr lvl="0" rtl="0">
            <a:lnSpc>
              <a:spcPct val="100000"/>
            </a:lnSpc>
            <a:spcBef>
              <a:spcPct val="0"/>
            </a:spcBef>
            <a:spcAft>
              <a:spcPct val="35000"/>
            </a:spcAft>
          </a:pPr>
          <a:r>
            <a:rPr lang="zh-CN" altLang="en-US" sz="1800" dirty="0" smtClean="0">
              <a:solidFill>
                <a:schemeClr val="dk1"/>
              </a:solidFill>
            </a:rPr>
            <a:t>增强</a:t>
          </a:r>
          <a:endParaRPr lang="zh-CN" altLang="en-US" sz="1800" dirty="0">
            <a:solidFill>
              <a:schemeClr val="dk1"/>
            </a:solidFill>
          </a:endParaRPr>
        </a:p>
      </dsp:txBody>
      <dsp:txXfrm>
        <a:off x="6045635" y="626324"/>
        <a:ext cx="2183965" cy="873586"/>
      </dsp:txXfrm>
    </dsp:sp>
    <dsp:sp modelId="{CB6FACA2-0927-4307-8EBF-0AB6DDFCA1EB}">
      <dsp:nvSpPr>
        <dsp:cNvPr id="7" name="燕尾形 6"/>
        <dsp:cNvSpPr/>
      </dsp:nvSpPr>
      <dsp:spPr bwMode="white">
        <a:xfrm>
          <a:off x="0" y="1736725"/>
          <a:ext cx="2631283" cy="1052513"/>
        </a:xfrm>
        <a:prstGeom prst="chevron">
          <a:avLst/>
        </a:prstGeom>
      </dsp:spPr>
      <dsp:style>
        <a:lnRef idx="2">
          <a:schemeClr val="lt1"/>
        </a:lnRef>
        <a:fillRef idx="1">
          <a:schemeClr val="accent1">
            <a:shade val="80000"/>
            <a:hueOff val="120000"/>
            <a:satOff val="-1960"/>
            <a:lumOff val="12941"/>
            <a:alpha val="100000"/>
          </a:schemeClr>
        </a:fillRef>
        <a:effectRef idx="0">
          <a:scrgbClr r="0" g="0" b="0"/>
        </a:effectRef>
        <a:fontRef idx="minor">
          <a:schemeClr val="lt1"/>
        </a:fontRef>
      </dsp:style>
      <dsp:txBody>
        <a:bodyPr lIns="26670" tIns="13335" rIns="0" bIns="133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dirty="0" smtClean="0"/>
            <a:t>计算与资源瓶颈</a:t>
          </a:r>
          <a:endParaRPr lang="zh-CN" altLang="en-US" sz="2100" dirty="0"/>
        </a:p>
      </dsp:txBody>
      <dsp:txXfrm>
        <a:off x="0" y="1736725"/>
        <a:ext cx="2631283" cy="1052513"/>
      </dsp:txXfrm>
    </dsp:sp>
    <dsp:sp modelId="{993B1687-FC98-4A62-B66D-B542294A73FB}">
      <dsp:nvSpPr>
        <dsp:cNvPr id="8" name="燕尾形 7"/>
        <dsp:cNvSpPr/>
      </dsp:nvSpPr>
      <dsp:spPr bwMode="white">
        <a:xfrm>
          <a:off x="2289216" y="1826189"/>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量化</a:t>
          </a:r>
          <a:endParaRPr lang="zh-CN" altLang="en-US" sz="1800" dirty="0">
            <a:solidFill>
              <a:schemeClr val="dk1"/>
            </a:solidFill>
          </a:endParaRPr>
        </a:p>
      </dsp:txBody>
      <dsp:txXfrm>
        <a:off x="2289216" y="1826189"/>
        <a:ext cx="2183965" cy="873586"/>
      </dsp:txXfrm>
    </dsp:sp>
    <dsp:sp modelId="{0E21ECB5-22A6-48F5-8711-8225A92385CF}">
      <dsp:nvSpPr>
        <dsp:cNvPr id="9" name="燕尾形 8"/>
        <dsp:cNvSpPr/>
      </dsp:nvSpPr>
      <dsp:spPr bwMode="white">
        <a:xfrm>
          <a:off x="4167426" y="1826189"/>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剪枝</a:t>
          </a:r>
          <a:endParaRPr lang="zh-CN" altLang="en-US" sz="1800" dirty="0">
            <a:solidFill>
              <a:schemeClr val="dk1"/>
            </a:solidFill>
          </a:endParaRPr>
        </a:p>
      </dsp:txBody>
      <dsp:txXfrm>
        <a:off x="4167426" y="1826189"/>
        <a:ext cx="2183965" cy="873586"/>
      </dsp:txXfrm>
    </dsp:sp>
    <dsp:sp modelId="{2D4AEA00-AFDC-41B5-879B-F0E7AFE00F05}">
      <dsp:nvSpPr>
        <dsp:cNvPr id="10" name="燕尾形 9"/>
        <dsp:cNvSpPr/>
      </dsp:nvSpPr>
      <dsp:spPr bwMode="white">
        <a:xfrm>
          <a:off x="6045635" y="1826189"/>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蒸馏</a:t>
          </a:r>
          <a:endParaRPr lang="zh-CN" altLang="en-US" sz="1800" dirty="0">
            <a:solidFill>
              <a:schemeClr val="dk1"/>
            </a:solidFill>
          </a:endParaRPr>
        </a:p>
      </dsp:txBody>
      <dsp:txXfrm>
        <a:off x="6045635" y="1826189"/>
        <a:ext cx="2183965" cy="873586"/>
      </dsp:txXfrm>
    </dsp:sp>
    <dsp:sp modelId="{5FD235F3-41AE-4D12-B23E-12529ED73F42}">
      <dsp:nvSpPr>
        <dsp:cNvPr id="11" name="燕尾形 10"/>
        <dsp:cNvSpPr/>
      </dsp:nvSpPr>
      <dsp:spPr bwMode="white">
        <a:xfrm>
          <a:off x="0" y="2936590"/>
          <a:ext cx="2631283" cy="1052513"/>
        </a:xfrm>
        <a:prstGeom prst="chevron">
          <a:avLst/>
        </a:prstGeom>
      </dsp:spPr>
      <dsp:style>
        <a:lnRef idx="2">
          <a:schemeClr val="lt1"/>
        </a:lnRef>
        <a:fillRef idx="1">
          <a:schemeClr val="accent1">
            <a:shade val="80000"/>
            <a:hueOff val="240000"/>
            <a:satOff val="-3921"/>
            <a:lumOff val="25882"/>
            <a:alpha val="100000"/>
          </a:schemeClr>
        </a:fillRef>
        <a:effectRef idx="0">
          <a:scrgbClr r="0" g="0" b="0"/>
        </a:effectRef>
        <a:fontRef idx="minor">
          <a:schemeClr val="lt1"/>
        </a:fontRef>
      </dsp:style>
      <dsp:txBody>
        <a:bodyPr lIns="26670" tIns="13335" rIns="0" bIns="133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dirty="0" smtClean="0"/>
            <a:t>未来发展</a:t>
          </a:r>
          <a:endParaRPr lang="en-US" altLang="zh-CN" sz="2100" dirty="0" smtClean="0"/>
        </a:p>
        <a:p>
          <a:pPr lvl="0" rtl="0">
            <a:lnSpc>
              <a:spcPct val="100000"/>
            </a:lnSpc>
            <a:spcBef>
              <a:spcPct val="0"/>
            </a:spcBef>
            <a:spcAft>
              <a:spcPct val="35000"/>
            </a:spcAft>
          </a:pPr>
          <a:r>
            <a:rPr lang="zh-CN" altLang="en-US" sz="2100" dirty="0" smtClean="0"/>
            <a:t>趋势</a:t>
          </a:r>
          <a:endParaRPr lang="zh-CN" altLang="en-US" sz="2100" dirty="0"/>
        </a:p>
      </dsp:txBody>
      <dsp:txXfrm>
        <a:off x="0" y="2936590"/>
        <a:ext cx="2631283" cy="1052513"/>
      </dsp:txXfrm>
    </dsp:sp>
    <dsp:sp modelId="{A102FDFA-D82B-4B16-8F64-15ECD6BDEF01}">
      <dsp:nvSpPr>
        <dsp:cNvPr id="12" name="燕尾形 11"/>
        <dsp:cNvSpPr/>
      </dsp:nvSpPr>
      <dsp:spPr bwMode="white">
        <a:xfrm>
          <a:off x="2289216" y="3026054"/>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跨模态学习</a:t>
          </a:r>
          <a:endParaRPr lang="zh-CN" altLang="en-US" sz="1800" dirty="0">
            <a:solidFill>
              <a:schemeClr val="dk1"/>
            </a:solidFill>
          </a:endParaRPr>
        </a:p>
      </dsp:txBody>
      <dsp:txXfrm>
        <a:off x="2289216" y="3026054"/>
        <a:ext cx="2183965" cy="873586"/>
      </dsp:txXfrm>
    </dsp:sp>
    <dsp:sp modelId="{2DD300B5-8E03-4243-BC73-5B7E2E62B835}">
      <dsp:nvSpPr>
        <dsp:cNvPr id="13" name="燕尾形 12"/>
        <dsp:cNvSpPr/>
      </dsp:nvSpPr>
      <dsp:spPr bwMode="white">
        <a:xfrm>
          <a:off x="4167426" y="3026054"/>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多模态学习</a:t>
          </a:r>
          <a:endParaRPr lang="zh-CN" altLang="en-US" sz="1800" dirty="0">
            <a:solidFill>
              <a:schemeClr val="dk1"/>
            </a:solidFill>
          </a:endParaRPr>
        </a:p>
      </dsp:txBody>
      <dsp:txXfrm>
        <a:off x="4167426" y="3026054"/>
        <a:ext cx="2183965" cy="873586"/>
      </dsp:txXfrm>
    </dsp:sp>
    <dsp:sp modelId="{1BC81C50-7829-403C-ABDC-2E3B5840A54C}">
      <dsp:nvSpPr>
        <dsp:cNvPr id="14" name="燕尾形 13"/>
        <dsp:cNvSpPr/>
      </dsp:nvSpPr>
      <dsp:spPr bwMode="white">
        <a:xfrm>
          <a:off x="6045635" y="3026054"/>
          <a:ext cx="2183965" cy="873586"/>
        </a:xfrm>
        <a:prstGeom prst="chevron">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2860" tIns="11430" rIns="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1800" dirty="0" smtClean="0">
              <a:solidFill>
                <a:schemeClr val="dk1"/>
              </a:solidFill>
            </a:rPr>
            <a:t>少样本学习</a:t>
          </a:r>
          <a:endParaRPr lang="zh-CN" altLang="en-US" sz="1800" dirty="0">
            <a:solidFill>
              <a:schemeClr val="dk1"/>
            </a:solidFill>
          </a:endParaRPr>
        </a:p>
      </dsp:txBody>
      <dsp:txXfrm>
        <a:off x="6045635" y="3026054"/>
        <a:ext cx="2183965" cy="873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78236" cy="3543743"/>
        <a:chOff x="0" y="0"/>
        <a:chExt cx="5478236" cy="3543743"/>
      </a:xfrm>
    </dsp:grpSpPr>
    <dsp:sp modelId="{A1507D15-5F72-48FC-A93A-FC817F0B0B5B}">
      <dsp:nvSpPr>
        <dsp:cNvPr id="3" name="圆角矩形 2"/>
        <dsp:cNvSpPr/>
      </dsp:nvSpPr>
      <dsp:spPr bwMode="white">
        <a:xfrm>
          <a:off x="0" y="0"/>
          <a:ext cx="4656501" cy="1063123"/>
        </a:xfrm>
        <a:prstGeom prst="roundRect">
          <a:avLst>
            <a:gd name="adj" fmla="val 10000"/>
          </a:avLst>
        </a:prstGeom>
      </dsp:spPr>
      <dsp:style>
        <a:lnRef idx="2">
          <a:schemeClr val="accent1">
            <a:shade val="80000"/>
          </a:schemeClr>
        </a:lnRef>
        <a:fillRef idx="1">
          <a:schemeClr val="lt1"/>
        </a:fillRef>
        <a:effectRef idx="0">
          <a:scrgbClr r="0" g="0" b="0"/>
        </a:effectRef>
        <a:fontRef idx="minor">
          <a:schemeClr val="lt1"/>
        </a:fontRef>
      </dsp:style>
      <dsp:txBody>
        <a:bodyPr lIns="80010" tIns="80010" rIns="80010" bIns="8001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sz="2100" dirty="0" smtClean="0">
              <a:solidFill>
                <a:schemeClr val="dk1"/>
              </a:solidFill>
            </a:rPr>
            <a:t>循环神经网络</a:t>
          </a:r>
          <a:r>
            <a:rPr lang="zh-CN" altLang="en-US" sz="2100" dirty="0" smtClean="0">
              <a:solidFill>
                <a:schemeClr val="dk1"/>
              </a:solidFill>
            </a:rPr>
            <a:t>（</a:t>
          </a:r>
          <a:r>
            <a:rPr lang="en-US" altLang="zh-CN" sz="2100" dirty="0" smtClean="0">
              <a:solidFill>
                <a:schemeClr val="dk1"/>
              </a:solidFill>
            </a:rPr>
            <a:t>RNN</a:t>
          </a:r>
          <a:r>
            <a:rPr lang="zh-CN" altLang="en-US" sz="2100" dirty="0" smtClean="0">
              <a:solidFill>
                <a:schemeClr val="dk1"/>
              </a:solidFill>
            </a:rPr>
            <a:t>）</a:t>
          </a:r>
          <a:endParaRPr lang="zh-CN" sz="2100" dirty="0">
            <a:solidFill>
              <a:schemeClr val="dk1"/>
            </a:solidFill>
          </a:endParaRPr>
        </a:p>
        <a:p>
          <a:pPr marL="171450" lvl="1" indent="-171450" rtl="0">
            <a:lnSpc>
              <a:spcPct val="100000"/>
            </a:lnSpc>
            <a:spcBef>
              <a:spcPct val="0"/>
            </a:spcBef>
            <a:spcAft>
              <a:spcPct val="15000"/>
            </a:spcAft>
            <a:buChar char="•"/>
          </a:pPr>
          <a:r>
            <a:rPr lang="zh-CN" altLang="en-US" sz="1800" dirty="0" smtClean="0">
              <a:solidFill>
                <a:schemeClr val="dk1"/>
              </a:solidFill>
            </a:rPr>
            <a:t>隐藏状态</a:t>
          </a:r>
          <a:endParaRPr lang="zh-CN" altLang="en-US" sz="1800" dirty="0">
            <a:solidFill>
              <a:schemeClr val="dk1"/>
            </a:solidFill>
          </a:endParaRPr>
        </a:p>
      </dsp:txBody>
      <dsp:txXfrm>
        <a:off x="0" y="0"/>
        <a:ext cx="4656501" cy="1063123"/>
      </dsp:txXfrm>
    </dsp:sp>
    <dsp:sp modelId="{24A3BCD0-E2D7-46D0-9459-8672FF339A63}">
      <dsp:nvSpPr>
        <dsp:cNvPr id="4" name="圆角矩形 3"/>
        <dsp:cNvSpPr/>
      </dsp:nvSpPr>
      <dsp:spPr bwMode="white">
        <a:xfrm>
          <a:off x="410868" y="1240310"/>
          <a:ext cx="4656501" cy="1063123"/>
        </a:xfrm>
        <a:prstGeom prst="roundRect">
          <a:avLst>
            <a:gd name="adj" fmla="val 10000"/>
          </a:avLst>
        </a:prstGeom>
      </dsp:spPr>
      <dsp:style>
        <a:lnRef idx="2">
          <a:schemeClr val="accent1">
            <a:shade val="80000"/>
          </a:schemeClr>
        </a:lnRef>
        <a:fillRef idx="1">
          <a:schemeClr val="lt1"/>
        </a:fillRef>
        <a:effectRef idx="0">
          <a:scrgbClr r="0" g="0" b="0"/>
        </a:effectRef>
        <a:fontRef idx="minor">
          <a:schemeClr val="lt1"/>
        </a:fontRef>
      </dsp:style>
      <dsp:txBody>
        <a:bodyPr lIns="80010" tIns="80010" rIns="80010" bIns="8001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sz="2100" dirty="0" smtClean="0">
              <a:solidFill>
                <a:schemeClr val="dk1"/>
              </a:solidFill>
            </a:rPr>
            <a:t>长短时记忆</a:t>
          </a:r>
          <a:r>
            <a:rPr lang="zh-CN" altLang="en-US" sz="2100" dirty="0" smtClean="0">
              <a:solidFill>
                <a:schemeClr val="dk1"/>
              </a:solidFill>
            </a:rPr>
            <a:t>网络（</a:t>
          </a:r>
          <a:r>
            <a:rPr lang="en-US" altLang="zh-CN" sz="2100" dirty="0" smtClean="0">
              <a:solidFill>
                <a:schemeClr val="dk1"/>
              </a:solidFill>
            </a:rPr>
            <a:t>LSTM</a:t>
          </a:r>
          <a:r>
            <a:rPr lang="zh-CN" altLang="en-US" sz="2100" dirty="0" smtClean="0">
              <a:solidFill>
                <a:schemeClr val="dk1"/>
              </a:solidFill>
            </a:rPr>
            <a:t>）</a:t>
          </a:r>
          <a:endParaRPr lang="zh-CN" sz="2100" dirty="0">
            <a:solidFill>
              <a:schemeClr val="dk1"/>
            </a:solidFill>
          </a:endParaRPr>
        </a:p>
        <a:p>
          <a:pPr marL="171450" lvl="1" indent="-171450" rtl="0">
            <a:lnSpc>
              <a:spcPct val="100000"/>
            </a:lnSpc>
            <a:spcBef>
              <a:spcPct val="0"/>
            </a:spcBef>
            <a:spcAft>
              <a:spcPct val="15000"/>
            </a:spcAft>
            <a:buChar char="•"/>
          </a:pPr>
          <a:r>
            <a:rPr lang="zh-CN" altLang="en-US" sz="1800" dirty="0" smtClean="0">
              <a:solidFill>
                <a:schemeClr val="dk1"/>
              </a:solidFill>
            </a:rPr>
            <a:t>记忆单元、门控</a:t>
          </a:r>
          <a:r>
            <a:rPr lang="zh-CN" altLang="en-US" sz="1800" dirty="0" smtClean="0">
              <a:solidFill>
                <a:schemeClr val="dk1"/>
              </a:solidFill>
            </a:rPr>
            <a:t>机制</a:t>
          </a:r>
          <a:endParaRPr lang="zh-CN" altLang="en-US" sz="1800" dirty="0">
            <a:solidFill>
              <a:schemeClr val="dk1"/>
            </a:solidFill>
          </a:endParaRPr>
        </a:p>
      </dsp:txBody>
      <dsp:txXfrm>
        <a:off x="410868" y="1240310"/>
        <a:ext cx="4656501" cy="1063123"/>
      </dsp:txXfrm>
    </dsp:sp>
    <dsp:sp modelId="{3E959CC4-1F6E-49B2-8BFD-B1EA300A45A1}">
      <dsp:nvSpPr>
        <dsp:cNvPr id="5" name="圆角矩形 4"/>
        <dsp:cNvSpPr/>
      </dsp:nvSpPr>
      <dsp:spPr bwMode="white">
        <a:xfrm>
          <a:off x="821735" y="2480620"/>
          <a:ext cx="4656501" cy="1063123"/>
        </a:xfrm>
        <a:prstGeom prst="roundRect">
          <a:avLst>
            <a:gd name="adj" fmla="val 10000"/>
          </a:avLst>
        </a:prstGeom>
      </dsp:spPr>
      <dsp:style>
        <a:lnRef idx="2">
          <a:schemeClr val="accent1">
            <a:shade val="80000"/>
          </a:schemeClr>
        </a:lnRef>
        <a:fillRef idx="1">
          <a:schemeClr val="lt1"/>
        </a:fillRef>
        <a:effectRef idx="0">
          <a:scrgbClr r="0" g="0" b="0"/>
        </a:effectRef>
        <a:fontRef idx="minor">
          <a:schemeClr val="lt1"/>
        </a:fontRef>
      </dsp:style>
      <dsp:txBody>
        <a:bodyPr lIns="80010" tIns="80010" rIns="80010" bIns="8001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sz="2100" dirty="0" smtClean="0">
              <a:solidFill>
                <a:schemeClr val="dk1"/>
              </a:solidFill>
            </a:rPr>
            <a:t>门</a:t>
          </a:r>
          <a:r>
            <a:rPr lang="zh-CN" sz="2100" dirty="0" smtClean="0">
              <a:solidFill>
                <a:schemeClr val="dk1"/>
              </a:solidFill>
            </a:rPr>
            <a:t>控循环</a:t>
          </a:r>
          <a:r>
            <a:rPr lang="zh-CN" sz="2100" dirty="0" smtClean="0">
              <a:solidFill>
                <a:schemeClr val="dk1"/>
              </a:solidFill>
            </a:rPr>
            <a:t>单元</a:t>
          </a:r>
          <a:r>
            <a:rPr lang="zh-CN" altLang="en-US" sz="2100" dirty="0" smtClean="0">
              <a:solidFill>
                <a:schemeClr val="dk1"/>
              </a:solidFill>
            </a:rPr>
            <a:t>（</a:t>
          </a:r>
          <a:r>
            <a:rPr lang="en-US" altLang="zh-CN" sz="2100" dirty="0" smtClean="0">
              <a:solidFill>
                <a:schemeClr val="dk1"/>
              </a:solidFill>
            </a:rPr>
            <a:t>GRU</a:t>
          </a:r>
          <a:r>
            <a:rPr lang="zh-CN" sz="2100" dirty="0" smtClean="0">
              <a:solidFill>
                <a:schemeClr val="dk1"/>
              </a:solidFill>
            </a:rPr>
            <a:t>）</a:t>
          </a:r>
          <a:endParaRPr lang="zh-CN" sz="2100" dirty="0">
            <a:solidFill>
              <a:schemeClr val="dk1"/>
            </a:solidFill>
          </a:endParaRPr>
        </a:p>
        <a:p>
          <a:pPr marL="171450" lvl="1" indent="-171450" rtl="0">
            <a:lnSpc>
              <a:spcPct val="100000"/>
            </a:lnSpc>
            <a:spcBef>
              <a:spcPct val="0"/>
            </a:spcBef>
            <a:spcAft>
              <a:spcPct val="15000"/>
            </a:spcAft>
            <a:buChar char="•"/>
          </a:pPr>
          <a:r>
            <a:rPr lang="en-US" sz="1800" dirty="0" smtClean="0">
              <a:solidFill>
                <a:schemeClr val="dk1"/>
              </a:solidFill>
            </a:rPr>
            <a:t>LSTM</a:t>
          </a:r>
          <a:r>
            <a:rPr lang="zh-CN" sz="1800" dirty="0" smtClean="0">
              <a:solidFill>
                <a:schemeClr val="dk1"/>
              </a:solidFill>
            </a:rPr>
            <a:t>简化版</a:t>
          </a:r>
          <a:endParaRPr lang="zh-CN" sz="1800" dirty="0">
            <a:solidFill>
              <a:schemeClr val="dk1"/>
            </a:solidFill>
          </a:endParaRPr>
        </a:p>
      </dsp:txBody>
      <dsp:txXfrm>
        <a:off x="821735" y="2480620"/>
        <a:ext cx="4656501" cy="1063123"/>
      </dsp:txXfrm>
    </dsp:sp>
    <dsp:sp modelId="{D0752F12-7533-49D5-B0F9-9EFDC9E0F7DE}">
      <dsp:nvSpPr>
        <dsp:cNvPr id="6" name="下箭头 5"/>
        <dsp:cNvSpPr/>
      </dsp:nvSpPr>
      <dsp:spPr bwMode="white">
        <a:xfrm>
          <a:off x="3965471" y="806202"/>
          <a:ext cx="691030" cy="691030"/>
        </a:xfrm>
        <a:prstGeom prst="downArrow">
          <a:avLst>
            <a:gd name="adj1" fmla="val 55000"/>
            <a:gd name="adj2" fmla="val 45000"/>
          </a:avLst>
        </a:prstGeom>
      </dsp:spPr>
      <dsp:style>
        <a:lnRef idx="2">
          <a:schemeClr val="accent1">
            <a:alpha val="90000"/>
          </a:schemeClr>
        </a:lnRef>
        <a:fillRef idx="1">
          <a:schemeClr val="l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zh-CN" altLang="en-US">
            <a:solidFill>
              <a:schemeClr val="dk1"/>
            </a:solidFill>
          </a:endParaRPr>
        </a:p>
      </dsp:txBody>
      <dsp:txXfrm>
        <a:off x="3965471" y="806202"/>
        <a:ext cx="691030" cy="691030"/>
      </dsp:txXfrm>
    </dsp:sp>
    <dsp:sp modelId="{33B2F3D7-C765-4239-A1EE-C4DB4F47478E}">
      <dsp:nvSpPr>
        <dsp:cNvPr id="7" name="下箭头 6"/>
        <dsp:cNvSpPr/>
      </dsp:nvSpPr>
      <dsp:spPr bwMode="white">
        <a:xfrm>
          <a:off x="4376338" y="2039424"/>
          <a:ext cx="691030" cy="691030"/>
        </a:xfrm>
        <a:prstGeom prst="downArrow">
          <a:avLst>
            <a:gd name="adj1" fmla="val 55000"/>
            <a:gd name="adj2" fmla="val 45000"/>
          </a:avLst>
        </a:prstGeom>
      </dsp:spPr>
      <dsp:style>
        <a:lnRef idx="2">
          <a:schemeClr val="accent1">
            <a:alpha val="90000"/>
          </a:schemeClr>
        </a:lnRef>
        <a:fillRef idx="1">
          <a:schemeClr val="lt1">
            <a:alpha val="90000"/>
            <a:tint val="40000"/>
          </a:schemeClr>
        </a:fillRef>
        <a:effectRef idx="0">
          <a:scrgbClr r="0" g="0" b="0"/>
        </a:effectRef>
        <a:fontRef idx="minor"/>
      </dsp:style>
      <dsp:txBody>
        <a:bodyPr lIns="36830" tIns="36830" rIns="36830" bIns="36830" anchor="ctr"/>
        <a:lstStyle>
          <a:lvl1pPr algn="ctr">
            <a:defRPr sz="29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zh-CN" altLang="en-US">
            <a:solidFill>
              <a:schemeClr val="dk1"/>
            </a:solidFill>
          </a:endParaRPr>
        </a:p>
      </dsp:txBody>
      <dsp:txXfrm>
        <a:off x="4376338" y="2039424"/>
        <a:ext cx="691030" cy="69103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406900" cy="4406900"/>
        <a:chOff x="0" y="0"/>
        <a:chExt cx="4406900" cy="4406900"/>
      </a:xfrm>
    </dsp:grpSpPr>
    <dsp:sp modelId="{E37BDAB2-3222-4267-BD99-CC7F2EAA2A27}">
      <dsp:nvSpPr>
        <dsp:cNvPr id="3" name="形状 2"/>
        <dsp:cNvSpPr/>
      </dsp:nvSpPr>
      <dsp:spPr bwMode="white">
        <a:xfrm>
          <a:off x="2161540" y="1983105"/>
          <a:ext cx="2423795" cy="2423795"/>
        </a:xfrm>
        <a:prstGeom prst="gear9">
          <a:avLst/>
        </a:prstGeom>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latinLnBrk="1" hangingPunct="1">
            <a:lnSpc>
              <a:spcPct val="100000"/>
            </a:lnSpc>
            <a:spcBef>
              <a:spcPct val="0"/>
            </a:spcBef>
            <a:spcAft>
              <a:spcPct val="35000"/>
            </a:spcAft>
          </a:pPr>
          <a:r>
            <a:rPr lang="en-US" sz="2100" b="0" i="0" baseline="0" dirty="0" smtClean="0"/>
            <a:t>Encoder-</a:t>
          </a:r>
          <a:endParaRPr lang="en-US" sz="2100" b="0" i="0" baseline="0" dirty="0" smtClean="0"/>
        </a:p>
        <a:p>
          <a:pPr lvl="0" rtl="0" latinLnBrk="1" hangingPunct="1">
            <a:lnSpc>
              <a:spcPct val="100000"/>
            </a:lnSpc>
            <a:spcBef>
              <a:spcPct val="0"/>
            </a:spcBef>
            <a:spcAft>
              <a:spcPct val="35000"/>
            </a:spcAft>
          </a:pPr>
          <a:r>
            <a:rPr lang="en-US" altLang="zh-CN" sz="2100" b="0" i="0" baseline="0" dirty="0" smtClean="0"/>
            <a:t>D</a:t>
          </a:r>
          <a:r>
            <a:rPr lang="en-US" sz="2100" b="0" i="0" baseline="0" dirty="0" smtClean="0"/>
            <a:t>ecoder</a:t>
          </a:r>
          <a:endParaRPr lang="zh-CN" sz="2100" dirty="0"/>
        </a:p>
      </dsp:txBody>
      <dsp:txXfrm>
        <a:off x="2161540" y="1983105"/>
        <a:ext cx="2423795" cy="2423795"/>
      </dsp:txXfrm>
    </dsp:sp>
    <dsp:sp modelId="{5D484EEF-7C30-4BA1-B12C-150541061A79}">
      <dsp:nvSpPr>
        <dsp:cNvPr id="6" name="形状 5"/>
        <dsp:cNvSpPr/>
      </dsp:nvSpPr>
      <dsp:spPr bwMode="white">
        <a:xfrm>
          <a:off x="751332" y="1410208"/>
          <a:ext cx="1762760" cy="1762760"/>
        </a:xfrm>
        <a:prstGeom prst="gear6">
          <a:avLst/>
        </a:prstGeom>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dirty="0" smtClean="0"/>
            <a:t>位置</a:t>
          </a:r>
          <a:endParaRPr lang="en-US" altLang="zh-CN" sz="2100" dirty="0" smtClean="0"/>
        </a:p>
        <a:p>
          <a:pPr lvl="0" rtl="0">
            <a:lnSpc>
              <a:spcPct val="100000"/>
            </a:lnSpc>
            <a:spcBef>
              <a:spcPct val="0"/>
            </a:spcBef>
            <a:spcAft>
              <a:spcPct val="35000"/>
            </a:spcAft>
          </a:pPr>
          <a:r>
            <a:rPr lang="zh-CN" altLang="en-US" sz="2100" dirty="0" smtClean="0"/>
            <a:t>编码</a:t>
          </a:r>
          <a:endParaRPr lang="zh-CN" altLang="en-US" sz="2100" dirty="0"/>
        </a:p>
      </dsp:txBody>
      <dsp:txXfrm>
        <a:off x="751332" y="1410208"/>
        <a:ext cx="1762760" cy="1762760"/>
      </dsp:txXfrm>
    </dsp:sp>
    <dsp:sp modelId="{B86CF07A-7C0F-4B52-A2B5-2172B7FF1ECA}">
      <dsp:nvSpPr>
        <dsp:cNvPr id="9" name="形状 8"/>
        <dsp:cNvSpPr/>
      </dsp:nvSpPr>
      <dsp:spPr bwMode="white">
        <a:xfrm rot="-900000">
          <a:off x="1738657" y="194083"/>
          <a:ext cx="1727145" cy="1727145"/>
        </a:xfrm>
        <a:prstGeom prst="gear6">
          <a:avLst/>
        </a:prstGeom>
      </dsp:spPr>
      <dsp:style>
        <a:lnRef idx="2">
          <a:schemeClr val="lt1"/>
        </a:lnRef>
        <a:fillRef idx="1">
          <a:schemeClr val="accent1"/>
        </a:fillRef>
        <a:effectRef idx="0">
          <a:scrgbClr r="0" g="0" b="0"/>
        </a:effectRef>
        <a:fontRef idx="minor">
          <a:schemeClr val="lt1"/>
        </a:fontRef>
      </dsp:style>
      <dsp:txBody>
        <a:bodyPr lIns="2667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100" dirty="0" smtClean="0"/>
            <a:t>多头</a:t>
          </a:r>
          <a:endParaRPr lang="en-US" altLang="zh-CN" sz="2100" dirty="0" smtClean="0"/>
        </a:p>
        <a:p>
          <a:pPr lvl="0" rtl="0">
            <a:lnSpc>
              <a:spcPct val="100000"/>
            </a:lnSpc>
            <a:spcBef>
              <a:spcPct val="0"/>
            </a:spcBef>
            <a:spcAft>
              <a:spcPct val="35000"/>
            </a:spcAft>
          </a:pPr>
          <a:r>
            <a:rPr lang="zh-CN" altLang="en-US" sz="2100" dirty="0" smtClean="0"/>
            <a:t>注意力</a:t>
          </a:r>
          <a:endParaRPr lang="zh-CN" altLang="en-US" sz="2100" dirty="0"/>
        </a:p>
      </dsp:txBody>
      <dsp:txXfrm rot="-900000">
        <a:off x="1738657" y="194083"/>
        <a:ext cx="1727145" cy="1727145"/>
      </dsp:txXfrm>
    </dsp:sp>
    <dsp:sp modelId="{E4AE8D36-721A-4725-AD91-9E632E97C420}">
      <dsp:nvSpPr>
        <dsp:cNvPr id="12" name="环形箭头 11"/>
        <dsp:cNvSpPr/>
      </dsp:nvSpPr>
      <dsp:spPr bwMode="white">
        <a:xfrm>
          <a:off x="1981745" y="1620271"/>
          <a:ext cx="3093974" cy="3093974"/>
        </a:xfrm>
        <a:prstGeom prst="circularArrow">
          <a:avLst>
            <a:gd name="adj1" fmla="val 5000"/>
            <a:gd name="adj2" fmla="val 360000"/>
            <a:gd name="adj3" fmla="val 2460082"/>
            <a:gd name="adj4" fmla="val 15850787"/>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981745" y="1620271"/>
        <a:ext cx="3093974" cy="3093974"/>
      </dsp:txXfrm>
    </dsp:sp>
    <dsp:sp modelId="{46CA3BB8-FA03-4769-AEE7-13435D25BEFB}">
      <dsp:nvSpPr>
        <dsp:cNvPr id="13" name="形状 12"/>
        <dsp:cNvSpPr/>
      </dsp:nvSpPr>
      <dsp:spPr bwMode="white">
        <a:xfrm>
          <a:off x="490050" y="1070163"/>
          <a:ext cx="2152330" cy="2152330"/>
        </a:xfrm>
        <a:prstGeom prst="leftCircularArrow">
          <a:avLst>
            <a:gd name="adj1" fmla="val 5000"/>
            <a:gd name="adj2" fmla="val -360000"/>
            <a:gd name="adj3" fmla="val 10419125"/>
            <a:gd name="adj4" fmla="val 1483780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490050" y="1070163"/>
        <a:ext cx="2152330" cy="2152330"/>
      </dsp:txXfrm>
    </dsp:sp>
    <dsp:sp modelId="{E6432219-A8EA-413E-A693-3D74C960A808}">
      <dsp:nvSpPr>
        <dsp:cNvPr id="14" name="环形箭头 13"/>
        <dsp:cNvSpPr/>
      </dsp:nvSpPr>
      <dsp:spPr bwMode="white">
        <a:xfrm>
          <a:off x="1380356" y="-143934"/>
          <a:ext cx="2347996" cy="2347996"/>
        </a:xfrm>
        <a:prstGeom prst="circularArrow">
          <a:avLst>
            <a:gd name="adj1" fmla="val 5000"/>
            <a:gd name="adj2" fmla="val 360000"/>
            <a:gd name="adj3" fmla="val 13347948"/>
            <a:gd name="adj4" fmla="val 10508220"/>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380356" y="-143934"/>
        <a:ext cx="2347996" cy="2347996"/>
      </dsp:txXfrm>
    </dsp:sp>
    <dsp:sp modelId="{029C0D39-CDA1-4169-B2FD-01E014E2A8B3}">
      <dsp:nvSpPr>
        <dsp:cNvPr id="4" name="矩形 3" hidden="1"/>
        <dsp:cNvSpPr/>
      </dsp:nvSpPr>
      <dsp:spPr>
        <a:xfrm>
          <a:off x="3351403" y="1762760"/>
          <a:ext cx="36000" cy="36000"/>
        </a:xfrm>
        <a:prstGeom prst="rect">
          <a:avLst/>
        </a:prstGeom>
      </dsp:spPr>
      <dsp:txXfrm>
        <a:off x="3351403" y="1762760"/>
        <a:ext cx="36000" cy="36000"/>
      </dsp:txXfrm>
    </dsp:sp>
    <dsp:sp modelId="{0855896A-B8AA-4308-BB65-123592146164}">
      <dsp:nvSpPr>
        <dsp:cNvPr id="5" name="矩形 4" hidden="1"/>
        <dsp:cNvSpPr/>
      </dsp:nvSpPr>
      <dsp:spPr>
        <a:xfrm>
          <a:off x="4461197" y="4186555"/>
          <a:ext cx="36000" cy="36000"/>
        </a:xfrm>
        <a:prstGeom prst="rect">
          <a:avLst/>
        </a:prstGeom>
      </dsp:spPr>
      <dsp:txXfrm>
        <a:off x="4461197" y="4186555"/>
        <a:ext cx="36000" cy="36000"/>
      </dsp:txXfrm>
    </dsp:sp>
    <dsp:sp modelId="{248C6CA6-485D-41E2-AC5F-348456450167}">
      <dsp:nvSpPr>
        <dsp:cNvPr id="7" name="矩形 6" hidden="1"/>
        <dsp:cNvSpPr/>
      </dsp:nvSpPr>
      <dsp:spPr>
        <a:xfrm>
          <a:off x="1192022" y="1233932"/>
          <a:ext cx="36000" cy="36000"/>
        </a:xfrm>
        <a:prstGeom prst="rect">
          <a:avLst/>
        </a:prstGeom>
      </dsp:spPr>
      <dsp:txXfrm>
        <a:off x="1192022" y="1233932"/>
        <a:ext cx="36000" cy="36000"/>
      </dsp:txXfrm>
    </dsp:sp>
    <dsp:sp modelId="{F99B7DB9-D47D-4706-B924-B199B75BEFB3}">
      <dsp:nvSpPr>
        <dsp:cNvPr id="8" name="矩形 7" hidden="1"/>
        <dsp:cNvSpPr/>
      </dsp:nvSpPr>
      <dsp:spPr>
        <a:xfrm>
          <a:off x="619125" y="2335657"/>
          <a:ext cx="36000" cy="36000"/>
        </a:xfrm>
        <a:prstGeom prst="rect">
          <a:avLst/>
        </a:prstGeom>
      </dsp:spPr>
      <dsp:txXfrm>
        <a:off x="619125" y="2335657"/>
        <a:ext cx="36000" cy="36000"/>
      </dsp:txXfrm>
    </dsp:sp>
    <dsp:sp modelId="{C24A0DA0-13EF-49B9-B6FD-78DB0D3FA915}">
      <dsp:nvSpPr>
        <dsp:cNvPr id="10" name="矩形 9" hidden="1"/>
        <dsp:cNvSpPr/>
      </dsp:nvSpPr>
      <dsp:spPr>
        <a:xfrm>
          <a:off x="1500505" y="1101725"/>
          <a:ext cx="36000" cy="36000"/>
        </a:xfrm>
        <a:prstGeom prst="rect">
          <a:avLst/>
        </a:prstGeom>
      </dsp:spPr>
      <dsp:txXfrm>
        <a:off x="1500505" y="1101725"/>
        <a:ext cx="36000" cy="36000"/>
      </dsp:txXfrm>
    </dsp:sp>
    <dsp:sp modelId="{E6892C7E-C08E-4F3C-964E-FBE94624C49E}">
      <dsp:nvSpPr>
        <dsp:cNvPr id="11" name="矩形 10" hidden="1"/>
        <dsp:cNvSpPr/>
      </dsp:nvSpPr>
      <dsp:spPr>
        <a:xfrm>
          <a:off x="1853057" y="220345"/>
          <a:ext cx="36000" cy="36000"/>
        </a:xfrm>
        <a:prstGeom prst="rect">
          <a:avLst/>
        </a:prstGeom>
      </dsp:spPr>
      <dsp:txXfrm>
        <a:off x="1853057" y="220345"/>
        <a:ext cx="36000" cy="36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17151" cy="3767151"/>
        <a:chOff x="0" y="0"/>
        <a:chExt cx="6717151" cy="3767151"/>
      </a:xfrm>
    </dsp:grpSpPr>
    <dsp:sp modelId="{E5B5322B-7DA8-4D41-9A63-D720BF0C28E2}">
      <dsp:nvSpPr>
        <dsp:cNvPr id="4" name="圆角矩形 3"/>
        <dsp:cNvSpPr/>
      </dsp:nvSpPr>
      <dsp:spPr bwMode="white">
        <a:xfrm>
          <a:off x="0" y="0"/>
          <a:ext cx="2195147" cy="3767151"/>
        </a:xfrm>
        <a:prstGeom prst="roundRect">
          <a:avLst>
            <a:gd name="adj" fmla="val 10000"/>
          </a:avLst>
        </a:prstGeom>
      </dsp:spPr>
      <dsp:style>
        <a:lnRef idx="2">
          <a:schemeClr val="accent1">
            <a:shade val="80000"/>
          </a:schemeClr>
        </a:lnRef>
        <a:fillRef idx="1">
          <a:schemeClr val="lt1"/>
        </a:fillRef>
        <a:effectRef idx="0">
          <a:scrgbClr r="0" g="0" b="0"/>
        </a:effectRef>
        <a:fontRef idx="minor">
          <a:schemeClr val="lt1"/>
        </a:fontRef>
      </dsp:style>
      <dsp:txBody>
        <a:bodyPr lIns="149352" tIns="149352" rIns="149352" bIns="149352"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l" rtl="0">
            <a:lnSpc>
              <a:spcPct val="100000"/>
            </a:lnSpc>
            <a:spcBef>
              <a:spcPct val="0"/>
            </a:spcBef>
            <a:spcAft>
              <a:spcPct val="35000"/>
            </a:spcAft>
          </a:pPr>
          <a:r>
            <a:rPr lang="zh-CN" sz="2100" b="0" i="0" baseline="0" dirty="0" smtClean="0">
              <a:solidFill>
                <a:schemeClr val="dk1"/>
              </a:solidFill>
            </a:rPr>
            <a:t>纯</a:t>
          </a:r>
          <a:r>
            <a:rPr lang="en-US" sz="2100" b="0" i="0" baseline="0" dirty="0" smtClean="0">
              <a:solidFill>
                <a:schemeClr val="dk1"/>
              </a:solidFill>
            </a:rPr>
            <a:t>Encoder</a:t>
          </a:r>
          <a:endParaRPr lang="zh-CN" sz="2100" dirty="0">
            <a:solidFill>
              <a:schemeClr val="dk1"/>
            </a:solidFill>
          </a:endParaRPr>
        </a:p>
        <a:p>
          <a:pPr marL="171450" lvl="1" indent="-171450" algn="l" rtl="0">
            <a:lnSpc>
              <a:spcPct val="100000"/>
            </a:lnSpc>
            <a:spcBef>
              <a:spcPct val="0"/>
            </a:spcBef>
            <a:spcAft>
              <a:spcPct val="15000"/>
            </a:spcAft>
            <a:buChar char="•"/>
          </a:pPr>
          <a:r>
            <a:rPr lang="zh-CN" altLang="en-US" sz="1800" b="0" i="0" baseline="0" dirty="0" smtClean="0">
              <a:solidFill>
                <a:schemeClr val="dk1"/>
              </a:solidFill>
            </a:rPr>
            <a:t>自编码模型</a:t>
          </a:r>
          <a:endParaRPr lang="zh-CN" altLang="en-US" sz="1800" dirty="0">
            <a:solidFill>
              <a:schemeClr val="dk1"/>
            </a:solidFill>
          </a:endParaRPr>
        </a:p>
        <a:p>
          <a:pPr marL="171450" lvl="1" indent="-171450" algn="l" rtl="0">
            <a:lnSpc>
              <a:spcPct val="100000"/>
            </a:lnSpc>
            <a:spcBef>
              <a:spcPct val="0"/>
            </a:spcBef>
            <a:spcAft>
              <a:spcPct val="15000"/>
            </a:spcAft>
            <a:buChar char="•"/>
          </a:pPr>
          <a:r>
            <a:rPr lang="en-US" sz="1800" b="0" i="0" baseline="0" dirty="0" smtClean="0">
              <a:solidFill>
                <a:schemeClr val="dk1"/>
              </a:solidFill>
            </a:rPr>
            <a:t>E.g. BERT</a:t>
          </a:r>
          <a:endParaRPr lang="zh-CN" sz="1800" dirty="0">
            <a:solidFill>
              <a:schemeClr val="dk1"/>
            </a:solidFill>
          </a:endParaRPr>
        </a:p>
      </dsp:txBody>
      <dsp:txXfrm>
        <a:off x="0" y="0"/>
        <a:ext cx="2195147" cy="3767151"/>
      </dsp:txXfrm>
    </dsp:sp>
    <dsp:sp modelId="{06DC100A-1360-4BDD-AC96-76B706BBF3EA}">
      <dsp:nvSpPr>
        <dsp:cNvPr id="6" name="椭圆 5"/>
        <dsp:cNvSpPr/>
      </dsp:nvSpPr>
      <dsp:spPr bwMode="white">
        <a:xfrm>
          <a:off x="470343" y="226029"/>
          <a:ext cx="1254461" cy="1254461"/>
        </a:xfrm>
        <a:prstGeom prst="ellipse">
          <a:avLst/>
        </a:prstGeom>
      </dsp:spPr>
      <dsp:style>
        <a:lnRef idx="2">
          <a:schemeClr val="accent1">
            <a:shade val="80000"/>
          </a:schemeClr>
        </a:lnRef>
        <a:fillRef idx="1">
          <a:schemeClr val="accent1">
            <a:tint val="40000"/>
          </a:schemeClr>
        </a:fillRef>
        <a:effectRef idx="0">
          <a:scrgbClr r="0" g="0" b="0"/>
        </a:effectRef>
        <a:fontRef idx="minor"/>
      </dsp:style>
      <dsp:txXfrm>
        <a:off x="470343" y="226029"/>
        <a:ext cx="1254461" cy="1254461"/>
      </dsp:txXfrm>
    </dsp:sp>
    <dsp:sp modelId="{FAED871F-F161-4799-B934-56EDA367EE72}">
      <dsp:nvSpPr>
        <dsp:cNvPr id="8" name="圆角矩形 7"/>
        <dsp:cNvSpPr/>
      </dsp:nvSpPr>
      <dsp:spPr bwMode="white">
        <a:xfrm>
          <a:off x="2261002" y="0"/>
          <a:ext cx="2195147" cy="3767151"/>
        </a:xfrm>
        <a:prstGeom prst="roundRect">
          <a:avLst>
            <a:gd name="adj" fmla="val 10000"/>
          </a:avLst>
        </a:prstGeom>
      </dsp:spPr>
      <dsp:style>
        <a:lnRef idx="2">
          <a:schemeClr val="accent1">
            <a:shade val="80000"/>
          </a:schemeClr>
        </a:lnRef>
        <a:fillRef idx="1">
          <a:schemeClr val="lt1"/>
        </a:fillRef>
        <a:effectRef idx="0">
          <a:scrgbClr r="0" g="0" b="0"/>
        </a:effectRef>
        <a:fontRef idx="minor">
          <a:schemeClr val="lt1"/>
        </a:fontRef>
      </dsp:style>
      <dsp:txBody>
        <a:bodyPr vert="horz" wrap="square" lIns="149352" tIns="149352" rIns="149352" bIns="149352"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2100" b="0" i="0" baseline="0" dirty="0" smtClean="0">
              <a:solidFill>
                <a:schemeClr val="dk1"/>
              </a:solidFill>
            </a:rPr>
            <a:t>Encoder-Decoder</a:t>
          </a:r>
          <a:endParaRPr lang="zh-CN" sz="2100" dirty="0">
            <a:solidFill>
              <a:schemeClr val="dk1"/>
            </a:solidFill>
          </a:endParaRPr>
        </a:p>
        <a:p>
          <a:pPr marL="171450" lvl="1" indent="-171450" rtl="0">
            <a:lnSpc>
              <a:spcPct val="100000"/>
            </a:lnSpc>
            <a:spcBef>
              <a:spcPct val="0"/>
            </a:spcBef>
            <a:spcAft>
              <a:spcPct val="15000"/>
            </a:spcAft>
            <a:buChar char="•"/>
          </a:pPr>
          <a:r>
            <a:rPr lang="zh-CN" altLang="en-US" sz="1800" b="0" i="0" baseline="0" dirty="0" smtClean="0">
              <a:solidFill>
                <a:schemeClr val="dk1"/>
              </a:solidFill>
            </a:rPr>
            <a:t>序列到序列</a:t>
          </a:r>
          <a:r>
            <a:rPr lang="zh-CN" sz="1800" b="0" i="0" baseline="0" dirty="0" smtClean="0">
              <a:solidFill>
                <a:schemeClr val="dk1"/>
              </a:solidFill>
            </a:rPr>
            <a:t>模型</a:t>
          </a:r>
          <a:endParaRPr lang="zh-CN" sz="1800" dirty="0">
            <a:solidFill>
              <a:schemeClr val="dk1"/>
            </a:solidFill>
          </a:endParaRPr>
        </a:p>
        <a:p>
          <a:pPr marL="171450" lvl="1" indent="-171450" rtl="0">
            <a:lnSpc>
              <a:spcPct val="100000"/>
            </a:lnSpc>
            <a:spcBef>
              <a:spcPct val="0"/>
            </a:spcBef>
            <a:spcAft>
              <a:spcPct val="15000"/>
            </a:spcAft>
            <a:buChar char="•"/>
          </a:pPr>
          <a:r>
            <a:rPr lang="en-US" sz="1800" b="0" i="0" baseline="0" dirty="0" smtClean="0">
              <a:solidFill>
                <a:schemeClr val="dk1"/>
              </a:solidFill>
            </a:rPr>
            <a:t>E.g. BART</a:t>
          </a:r>
          <a:r>
            <a:rPr lang="zh-CN" sz="1800" b="0" i="0" baseline="0" dirty="0" smtClean="0">
              <a:solidFill>
                <a:schemeClr val="dk1"/>
              </a:solidFill>
            </a:rPr>
            <a:t>、</a:t>
          </a:r>
          <a:r>
            <a:rPr lang="en-US" sz="1800" b="0" i="0" baseline="0" dirty="0" smtClean="0">
              <a:solidFill>
                <a:schemeClr val="dk1"/>
              </a:solidFill>
            </a:rPr>
            <a:t>T5</a:t>
          </a:r>
          <a:endParaRPr lang="zh-CN" sz="1800" dirty="0">
            <a:solidFill>
              <a:schemeClr val="dk1"/>
            </a:solidFill>
          </a:endParaRPr>
        </a:p>
      </dsp:txBody>
      <dsp:txXfrm>
        <a:off x="2261002" y="0"/>
        <a:ext cx="2195147" cy="3767151"/>
      </dsp:txXfrm>
    </dsp:sp>
    <dsp:sp modelId="{86E315E0-720E-498B-BF44-57F8651E4615}">
      <dsp:nvSpPr>
        <dsp:cNvPr id="10" name="椭圆 9"/>
        <dsp:cNvSpPr/>
      </dsp:nvSpPr>
      <dsp:spPr bwMode="white">
        <a:xfrm>
          <a:off x="2731345" y="226029"/>
          <a:ext cx="1254461" cy="1254461"/>
        </a:xfrm>
        <a:prstGeom prst="ellipse">
          <a:avLst/>
        </a:prstGeom>
      </dsp:spPr>
      <dsp:style>
        <a:lnRef idx="2">
          <a:schemeClr val="accent1">
            <a:shade val="80000"/>
          </a:schemeClr>
        </a:lnRef>
        <a:fillRef idx="1">
          <a:schemeClr val="accent1">
            <a:tint val="40000"/>
          </a:schemeClr>
        </a:fillRef>
        <a:effectRef idx="0">
          <a:scrgbClr r="0" g="0" b="0"/>
        </a:effectRef>
        <a:fontRef idx="minor"/>
      </dsp:style>
      <dsp:txXfrm>
        <a:off x="2731345" y="226029"/>
        <a:ext cx="1254461" cy="1254461"/>
      </dsp:txXfrm>
    </dsp:sp>
    <dsp:sp modelId="{D97AA547-FF2A-4028-96DE-00F57038FB33}">
      <dsp:nvSpPr>
        <dsp:cNvPr id="12" name="圆角矩形 11"/>
        <dsp:cNvSpPr/>
      </dsp:nvSpPr>
      <dsp:spPr bwMode="white">
        <a:xfrm>
          <a:off x="4522004" y="0"/>
          <a:ext cx="2195147" cy="3767151"/>
        </a:xfrm>
        <a:prstGeom prst="roundRect">
          <a:avLst>
            <a:gd name="adj" fmla="val 10000"/>
          </a:avLst>
        </a:prstGeom>
      </dsp:spPr>
      <dsp:style>
        <a:lnRef idx="2">
          <a:schemeClr val="accent1">
            <a:shade val="80000"/>
          </a:schemeClr>
        </a:lnRef>
        <a:fillRef idx="1">
          <a:schemeClr val="lt1"/>
        </a:fillRef>
        <a:effectRef idx="0">
          <a:scrgbClr r="0" g="0" b="0"/>
        </a:effectRef>
        <a:fontRef idx="minor">
          <a:schemeClr val="lt1"/>
        </a:fontRef>
      </dsp:style>
      <dsp:txBody>
        <a:bodyPr lIns="149352" tIns="149352" rIns="149352" bIns="149352"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zh-CN" altLang="en-US" sz="2100" b="0" i="0" baseline="0" dirty="0" smtClean="0">
              <a:solidFill>
                <a:schemeClr val="dk1"/>
              </a:solidFill>
            </a:rPr>
            <a:t>纯</a:t>
          </a:r>
          <a:r>
            <a:rPr lang="en-US" sz="2100" b="0" i="0" baseline="0" dirty="0" smtClean="0">
              <a:solidFill>
                <a:schemeClr val="dk1"/>
              </a:solidFill>
            </a:rPr>
            <a:t>Decoder</a:t>
          </a:r>
          <a:endParaRPr lang="zh-CN" sz="2100" dirty="0">
            <a:solidFill>
              <a:schemeClr val="dk1"/>
            </a:solidFill>
          </a:endParaRPr>
        </a:p>
        <a:p>
          <a:pPr marL="171450" lvl="1" indent="-171450" rtl="0">
            <a:lnSpc>
              <a:spcPct val="100000"/>
            </a:lnSpc>
            <a:spcBef>
              <a:spcPct val="0"/>
            </a:spcBef>
            <a:spcAft>
              <a:spcPct val="15000"/>
            </a:spcAft>
            <a:buChar char="•"/>
          </a:pPr>
          <a:r>
            <a:rPr lang="zh-CN" altLang="en-US" sz="1800" b="0" i="0" baseline="0" dirty="0" smtClean="0">
              <a:solidFill>
                <a:schemeClr val="dk1"/>
              </a:solidFill>
            </a:rPr>
            <a:t>自回归模型</a:t>
          </a:r>
          <a:endParaRPr lang="zh-CN" altLang="en-US" sz="1800" dirty="0">
            <a:solidFill>
              <a:schemeClr val="dk1"/>
            </a:solidFill>
          </a:endParaRPr>
        </a:p>
        <a:p>
          <a:pPr marL="171450" lvl="1" indent="-171450" rtl="0">
            <a:lnSpc>
              <a:spcPct val="100000"/>
            </a:lnSpc>
            <a:spcBef>
              <a:spcPct val="0"/>
            </a:spcBef>
            <a:spcAft>
              <a:spcPct val="15000"/>
            </a:spcAft>
            <a:buChar char="•"/>
          </a:pPr>
          <a:r>
            <a:rPr lang="en-US" sz="1800" b="0" i="0" baseline="0" dirty="0" smtClean="0">
              <a:solidFill>
                <a:schemeClr val="dk1"/>
              </a:solidFill>
            </a:rPr>
            <a:t>E.g. GPT</a:t>
          </a:r>
          <a:endParaRPr lang="zh-CN" sz="1800" dirty="0">
            <a:solidFill>
              <a:schemeClr val="dk1"/>
            </a:solidFill>
          </a:endParaRPr>
        </a:p>
      </dsp:txBody>
      <dsp:txXfrm>
        <a:off x="4522004" y="0"/>
        <a:ext cx="2195147" cy="3767151"/>
      </dsp:txXfrm>
    </dsp:sp>
    <dsp:sp modelId="{8F04449B-3640-45A6-842E-782BA56B1669}">
      <dsp:nvSpPr>
        <dsp:cNvPr id="14" name="椭圆 13"/>
        <dsp:cNvSpPr/>
      </dsp:nvSpPr>
      <dsp:spPr bwMode="white">
        <a:xfrm>
          <a:off x="4992347" y="226029"/>
          <a:ext cx="1254461" cy="1254461"/>
        </a:xfrm>
        <a:prstGeom prst="ellipse">
          <a:avLst/>
        </a:prstGeom>
      </dsp:spPr>
      <dsp:style>
        <a:lnRef idx="2">
          <a:schemeClr val="accent1">
            <a:shade val="80000"/>
          </a:schemeClr>
        </a:lnRef>
        <a:fillRef idx="1">
          <a:schemeClr val="accent1">
            <a:tint val="40000"/>
          </a:schemeClr>
        </a:fillRef>
        <a:effectRef idx="0">
          <a:scrgbClr r="0" g="0" b="0"/>
        </a:effectRef>
        <a:fontRef idx="minor"/>
      </dsp:style>
      <dsp:txXfrm>
        <a:off x="4992347" y="226029"/>
        <a:ext cx="1254461" cy="1254461"/>
      </dsp:txXfrm>
    </dsp:sp>
    <dsp:sp modelId="{13A29E48-AF49-4F49-B583-5285F7C54850}">
      <dsp:nvSpPr>
        <dsp:cNvPr id="3" name="左右箭头 2"/>
        <dsp:cNvSpPr/>
      </dsp:nvSpPr>
      <dsp:spPr bwMode="white">
        <a:xfrm>
          <a:off x="268686" y="2916127"/>
          <a:ext cx="6179779" cy="565073"/>
        </a:xfrm>
        <a:prstGeom prst="leftRightArrow">
          <a:avLst/>
        </a:prstGeom>
      </dsp:spPr>
      <dsp:style>
        <a:lnRef idx="2">
          <a:schemeClr val="lt1"/>
        </a:lnRef>
        <a:fillRef idx="1">
          <a:schemeClr val="accent1">
            <a:tint val="60000"/>
          </a:schemeClr>
        </a:fillRef>
        <a:effectRef idx="0">
          <a:scrgbClr r="0" g="0" b="0"/>
        </a:effectRef>
        <a:fontRef idx="minor"/>
      </dsp:style>
      <dsp:txXfrm>
        <a:off x="268686" y="2916127"/>
        <a:ext cx="6179779" cy="565073"/>
      </dsp:txXfrm>
    </dsp:sp>
    <dsp:sp modelId="{0642F3C8-9E3C-47CC-8F48-F35B742C0B4C}">
      <dsp:nvSpPr>
        <dsp:cNvPr id="5" name="圆角矩形 4" hidden="1"/>
        <dsp:cNvSpPr/>
      </dsp:nvSpPr>
      <dsp:spPr>
        <a:xfrm>
          <a:off x="1086598" y="0"/>
          <a:ext cx="21951" cy="226029"/>
        </a:xfrm>
        <a:prstGeom prst="roundRect">
          <a:avLst>
            <a:gd name="adj" fmla="val 10000"/>
          </a:avLst>
        </a:prstGeom>
      </dsp:spPr>
      <dsp:txXfrm>
        <a:off x="1086598" y="0"/>
        <a:ext cx="21951" cy="226029"/>
      </dsp:txXfrm>
    </dsp:sp>
    <dsp:sp modelId="{F76FEEB3-0820-4A25-AAB6-E72C98785045}">
      <dsp:nvSpPr>
        <dsp:cNvPr id="7" name="矩形 6" hidden="1"/>
        <dsp:cNvSpPr/>
      </dsp:nvSpPr>
      <dsp:spPr>
        <a:xfrm>
          <a:off x="2195147" y="1883576"/>
          <a:ext cx="65854" cy="0"/>
        </a:xfrm>
        <a:prstGeom prst="rect">
          <a:avLst/>
        </a:prstGeom>
      </dsp:spPr>
      <dsp:txXfrm>
        <a:off x="2195147" y="1883576"/>
        <a:ext cx="65854" cy="0"/>
      </dsp:txXfrm>
    </dsp:sp>
    <dsp:sp modelId="{5A8EC211-F124-43BF-A50F-3EBC2B70D1DE}">
      <dsp:nvSpPr>
        <dsp:cNvPr id="9" name="圆角矩形 8" hidden="1"/>
        <dsp:cNvSpPr/>
      </dsp:nvSpPr>
      <dsp:spPr>
        <a:xfrm>
          <a:off x="3347600" y="0"/>
          <a:ext cx="21951" cy="226029"/>
        </a:xfrm>
        <a:prstGeom prst="roundRect">
          <a:avLst>
            <a:gd name="adj" fmla="val 10000"/>
          </a:avLst>
        </a:prstGeom>
      </dsp:spPr>
      <dsp:txXfrm>
        <a:off x="3347600" y="0"/>
        <a:ext cx="21951" cy="226029"/>
      </dsp:txXfrm>
    </dsp:sp>
    <dsp:sp modelId="{B8C7961F-CD02-45D2-8419-B5BF029B9476}">
      <dsp:nvSpPr>
        <dsp:cNvPr id="11" name="矩形 10" hidden="1"/>
        <dsp:cNvSpPr/>
      </dsp:nvSpPr>
      <dsp:spPr>
        <a:xfrm>
          <a:off x="4456149" y="1883576"/>
          <a:ext cx="65854" cy="0"/>
        </a:xfrm>
        <a:prstGeom prst="rect">
          <a:avLst/>
        </a:prstGeom>
      </dsp:spPr>
      <dsp:txXfrm>
        <a:off x="4456149" y="1883576"/>
        <a:ext cx="65854" cy="0"/>
      </dsp:txXfrm>
    </dsp:sp>
    <dsp:sp modelId="{CB0266F6-8692-43CC-95AD-539A80FEDB40}">
      <dsp:nvSpPr>
        <dsp:cNvPr id="13" name="圆角矩形 12" hidden="1"/>
        <dsp:cNvSpPr/>
      </dsp:nvSpPr>
      <dsp:spPr>
        <a:xfrm>
          <a:off x="5608602" y="0"/>
          <a:ext cx="21951" cy="226029"/>
        </a:xfrm>
        <a:prstGeom prst="roundRect">
          <a:avLst>
            <a:gd name="adj" fmla="val 10000"/>
          </a:avLst>
        </a:prstGeom>
      </dsp:spPr>
      <dsp:txXfrm>
        <a:off x="5608602" y="0"/>
        <a:ext cx="21951" cy="226029"/>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1">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autoTxRot" val="grav"/>
                <dgm:param type="parTxLTRAlign" val="r"/>
                <dgm:param type="shpTxLTRAlignCh" val="r"/>
                <dgm:param type="txAnchorVertCh" val="mid"/>
              </dgm:alg>
            </dgm:if>
            <dgm:else name="Name26">
              <dgm:alg type="tx">
                <dgm:param type="autoTxRot" val="grav"/>
                <dgm:param type="parTxLTRAlign" val="l"/>
                <dgm:param type="shpTxLTRAlignCh" val="r"/>
                <dgm:param type="txAnchorVertCh" val="mid"/>
              </dgm:alg>
            </dgm:else>
          </dgm:choose>
          <dgm:choose name="Name27">
            <dgm:if name="Name28" func="var" arg="dir" op="equ" val="norm">
              <dgm:shape xmlns:r="http://schemas.openxmlformats.org/officeDocument/2006/relationships" type="rightArrow" r:blip="" rot="-90" hideGeom="1">
                <dgm:adjLst>
                  <dgm:adj idx="1" val="0.4983"/>
                  <dgm:adj idx="2" val="0.6066"/>
                </dgm:adjLst>
              </dgm:shape>
            </dgm:if>
            <dgm:else name="Name29">
              <dgm:shape xmlns:r="http://schemas.openxmlformats.org/officeDocument/2006/relationships" type="leftArrow" r:blip="" rot="90"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type="rightArrow" r:blip="" rot="-90">
                <dgm:adjLst>
                  <dgm:adj idx="1" val="0.4983"/>
                  <dgm:adj idx="2" val="0.6066"/>
                </dgm:adjLst>
              </dgm:shape>
            </dgm:if>
            <dgm:else name="Name32">
              <dgm:shape xmlns:r="http://schemas.openxmlformats.org/officeDocument/2006/relationships" type="leftArrow" r:blip="" rot="90">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autoTxRot" val="grav"/>
                    <dgm:param type="parTxLTRAlign" val="r"/>
                    <dgm:param type="shpTxLTRAlignCh" val="r"/>
                    <dgm:param type="txAnchorVertCh" val="mid"/>
                  </dgm:alg>
                </dgm:if>
                <dgm:else name="Name37">
                  <dgm:alg type="tx">
                    <dgm:param type="autoTxRot" val="grav"/>
                    <dgm:param type="parTxLTRAlign" val="l"/>
                    <dgm:param type="shpTxLTRAlignCh" val="r"/>
                    <dgm:param type="txAnchorVertCh" val="mid"/>
                  </dgm:alg>
                </dgm:else>
              </dgm:choose>
              <dgm:choose name="Name38">
                <dgm:if name="Name39" func="var" arg="dir" op="equ" val="norm">
                  <dgm:shape xmlns:r="http://schemas.openxmlformats.org/officeDocument/2006/relationships" type="rightArrow" r:blip="" rot="90" hideGeom="1">
                    <dgm:adjLst>
                      <dgm:adj idx="1" val="0.4983"/>
                      <dgm:adj idx="2" val="0.6066"/>
                    </dgm:adjLst>
                  </dgm:shape>
                </dgm:if>
                <dgm:else name="Name40">
                  <dgm:shape xmlns:r="http://schemas.openxmlformats.org/officeDocument/2006/relationships" type="leftArrow" r:blip="" rot="-90"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type="rightArrow" r:blip="" rot="90">
                    <dgm:adjLst>
                      <dgm:adj idx="1" val="0.4983"/>
                      <dgm:adj idx="2" val="0.6066"/>
                    </dgm:adjLst>
                  </dgm:shape>
                </dgm:if>
                <dgm:else name="Name43">
                  <dgm:shape xmlns:r="http://schemas.openxmlformats.org/officeDocument/2006/relationships" type="leftArrow" r:blip="" rot="-90">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1">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大模型的“规模”通常指的是模型中参数的数量。现代的大模型往往具有数亿到数百亿个参数（如</a:t>
            </a:r>
            <a:r>
              <a:rPr lang="en-US" altLang="zh-CN" dirty="0" smtClean="0"/>
              <a:t>GPT-3</a:t>
            </a:r>
            <a:r>
              <a:rPr lang="zh-CN" altLang="en-US" dirty="0" smtClean="0"/>
              <a:t>拥有</a:t>
            </a:r>
            <a:r>
              <a:rPr lang="en-US" altLang="zh-CN" dirty="0" smtClean="0"/>
              <a:t>1750</a:t>
            </a:r>
            <a:r>
              <a:rPr lang="zh-CN" altLang="en-US" dirty="0" smtClean="0"/>
              <a:t>亿参数），这使得它们能够捕捉到数据中极为细微的模式。然而，模型的规模并非唯一的复杂性指标，计算复杂度、数据需求和训练资源等因素也构成了大模型的整体复杂性。</a:t>
            </a:r>
            <a:endParaRPr lang="en-US" altLang="zh-CN" dirty="0" smtClean="0"/>
          </a:p>
          <a:p>
            <a:endParaRPr lang="en-US" altLang="zh-CN" dirty="0" smtClean="0"/>
          </a:p>
          <a:p>
            <a:r>
              <a:rPr lang="zh-CN" altLang="en-US" dirty="0" smtClean="0"/>
              <a:t>涌现能力：在</a:t>
            </a:r>
            <a:r>
              <a:rPr lang="en-US" altLang="zh-CN" dirty="0" smtClean="0"/>
              <a:t>2022</a:t>
            </a:r>
            <a:r>
              <a:rPr lang="zh-CN" altLang="en-US" dirty="0" smtClean="0"/>
              <a:t>年的一篇论文提出，</a:t>
            </a:r>
            <a:r>
              <a:rPr lang="zh-CN" altLang="en-US" sz="1200" b="0" i="0" kern="1200" dirty="0" smtClean="0">
                <a:solidFill>
                  <a:schemeClr val="tx1"/>
                </a:solidFill>
                <a:effectLst/>
                <a:latin typeface="+mn-lt"/>
                <a:ea typeface="+mn-ea"/>
                <a:cs typeface="+mn-cs"/>
              </a:rPr>
              <a:t>在较小的模型中不出现，而在较大的模型中出现的能力，则可以称之为</a:t>
            </a:r>
            <a:r>
              <a:rPr lang="en-US" altLang="zh-CN" sz="1200" b="0" i="0" kern="1200" dirty="0" smtClean="0">
                <a:solidFill>
                  <a:schemeClr val="tx1"/>
                </a:solidFill>
                <a:effectLst/>
                <a:latin typeface="+mn-lt"/>
                <a:ea typeface="+mn-ea"/>
                <a:cs typeface="+mn-cs"/>
              </a:rPr>
              <a:t>emergent</a:t>
            </a:r>
            <a:r>
              <a:rPr lang="zh-CN" altLang="en-US" sz="1200" b="0" i="0" kern="1200" dirty="0" smtClean="0">
                <a:solidFill>
                  <a:schemeClr val="tx1"/>
                </a:solidFill>
                <a:effectLst/>
                <a:latin typeface="+mn-lt"/>
                <a:ea typeface="+mn-ea"/>
                <a:cs typeface="+mn-cs"/>
              </a:rPr>
              <a:t>。当模型的训练数据和参数不断扩大，直到达到一定的临界规模后，其表现出了一些未能预测的、更复杂的能力和特性，模型能够从原始训练数据中自动学习并发现新的、更高层次的特征和模式。区别大模型和传统小模型的核心点。</a:t>
            </a:r>
            <a:endParaRPr lang="en-US" altLang="zh-CN" sz="1200" b="0" i="0" kern="1200" dirty="0" smtClean="0">
              <a:solidFill>
                <a:schemeClr val="tx1"/>
              </a:solidFill>
              <a:effectLst/>
              <a:latin typeface="+mn-lt"/>
              <a:ea typeface="+mn-ea"/>
              <a:cs typeface="+mn-cs"/>
            </a:endParaRPr>
          </a:p>
          <a:p>
            <a:r>
              <a:rPr lang="zh-CN" altLang="en-US" dirty="0" smtClean="0"/>
              <a:t>传统模型在处理某些复杂任务时，往往依赖于特定领域的规则或手工设计的特征，而大模型则通过训练数据和复杂的网络结构自动学习这些特征。这使得大模型可以在更广泛的任务中进行迁移学习，并实现无监督或自监督学习。</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基于统计的方法主要通过计算某个词序列的概率来构建语言模型。这类模型的特点是通过对大量文本数据进行统计分析，学习词与词之间的共现关系。</a:t>
            </a:r>
            <a:endParaRPr lang="zh-CN" altLang="en-US" dirty="0" smtClean="0"/>
          </a:p>
          <a:p>
            <a:r>
              <a:rPr lang="en-US" altLang="zh-CN" b="1" dirty="0" smtClean="0"/>
              <a:t>n-gram</a:t>
            </a:r>
            <a:r>
              <a:rPr lang="zh-CN" altLang="en-US" b="1" dirty="0" smtClean="0"/>
              <a:t>模型</a:t>
            </a:r>
            <a:r>
              <a:rPr lang="zh-CN" altLang="en-US" dirty="0" smtClean="0"/>
              <a:t>：</a:t>
            </a:r>
            <a:endParaRPr lang="en-US" altLang="zh-CN" dirty="0" smtClean="0"/>
          </a:p>
          <a:p>
            <a:r>
              <a:rPr lang="zh-CN" altLang="en-US" b="1" dirty="0" smtClean="0"/>
              <a:t>概念</a:t>
            </a:r>
            <a:r>
              <a:rPr lang="zh-CN" altLang="en-US" dirty="0" smtClean="0"/>
              <a:t>：</a:t>
            </a:r>
            <a:r>
              <a:rPr lang="en-US" altLang="zh-CN" dirty="0" smtClean="0"/>
              <a:t>n-gram</a:t>
            </a:r>
            <a:r>
              <a:rPr lang="zh-CN" altLang="en-US" dirty="0" smtClean="0"/>
              <a:t>模型是基于马尔科夫假设（即当前词语的出现仅依赖于前</a:t>
            </a:r>
            <a:r>
              <a:rPr lang="en-US" altLang="zh-CN" dirty="0" smtClean="0"/>
              <a:t>n-1</a:t>
            </a:r>
            <a:r>
              <a:rPr lang="zh-CN" altLang="en-US" dirty="0" smtClean="0"/>
              <a:t>个词）来进行概率估计的语言模型。假设有一个</a:t>
            </a:r>
            <a:r>
              <a:rPr lang="en-US" altLang="zh-CN" dirty="0" smtClean="0"/>
              <a:t>n-gram</a:t>
            </a:r>
            <a:r>
              <a:rPr lang="zh-CN" altLang="en-US" dirty="0" smtClean="0"/>
              <a:t>模型，它将文本中一个序列的概率分解为当前词仅与前面</a:t>
            </a:r>
            <a:r>
              <a:rPr lang="en-US" altLang="zh-CN" dirty="0" smtClean="0"/>
              <a:t>n-1</a:t>
            </a:r>
            <a:r>
              <a:rPr lang="zh-CN" altLang="en-US" dirty="0" smtClean="0"/>
              <a:t>个词相关的条件概率： </a:t>
            </a:r>
            <a:endParaRPr lang="en-US" altLang="zh-CN" dirty="0" smtClean="0"/>
          </a:p>
          <a:p>
            <a:r>
              <a:rPr lang="zh-CN" altLang="en-US" b="1" dirty="0" smtClean="0"/>
              <a:t>优点</a:t>
            </a:r>
            <a:r>
              <a:rPr lang="zh-CN" altLang="en-US" dirty="0" smtClean="0"/>
              <a:t>：计算简单，容易实现。</a:t>
            </a:r>
            <a:endParaRPr lang="en-US" altLang="zh-CN" dirty="0" smtClean="0"/>
          </a:p>
          <a:p>
            <a:r>
              <a:rPr lang="zh-CN" altLang="en-US" b="1" dirty="0" smtClean="0"/>
              <a:t>缺点</a:t>
            </a:r>
            <a:r>
              <a:rPr lang="zh-CN" altLang="en-US" dirty="0" smtClean="0"/>
              <a:t>：随着</a:t>
            </a:r>
            <a:r>
              <a:rPr lang="en-US" altLang="zh-CN" dirty="0" smtClean="0"/>
              <a:t>n</a:t>
            </a:r>
            <a:r>
              <a:rPr lang="zh-CN" altLang="en-US" dirty="0" smtClean="0"/>
              <a:t>的增大，模型的稀疏性问题变得显著，计算复杂度增加。</a:t>
            </a:r>
            <a:endParaRPr lang="en-US" altLang="zh-CN" dirty="0" smtClean="0"/>
          </a:p>
          <a:p>
            <a:endParaRPr lang="zh-CN" altLang="en-US" dirty="0" smtClean="0"/>
          </a:p>
          <a:p>
            <a:r>
              <a:rPr lang="zh-CN" altLang="en-US" b="1" dirty="0" smtClean="0"/>
              <a:t>平滑技术</a:t>
            </a:r>
            <a:r>
              <a:rPr lang="zh-CN" altLang="en-US" dirty="0" smtClean="0"/>
              <a:t>：</a:t>
            </a:r>
            <a:endParaRPr lang="en-US" altLang="zh-CN" dirty="0" smtClean="0"/>
          </a:p>
          <a:p>
            <a:r>
              <a:rPr lang="zh-CN" altLang="en-US" dirty="0" smtClean="0"/>
              <a:t>为了避免</a:t>
            </a:r>
            <a:r>
              <a:rPr lang="en-US" altLang="zh-CN" dirty="0" smtClean="0"/>
              <a:t>n-gram</a:t>
            </a:r>
            <a:r>
              <a:rPr lang="zh-CN" altLang="en-US" dirty="0" smtClean="0"/>
              <a:t>模型中出现零概率问题，通常采用平滑技术（如拉普拉斯平滑、</a:t>
            </a:r>
            <a:r>
              <a:rPr lang="en-US" altLang="zh-CN" dirty="0" smtClean="0"/>
              <a:t>Good-Turing</a:t>
            </a:r>
            <a:r>
              <a:rPr lang="zh-CN" altLang="en-US" dirty="0" smtClean="0"/>
              <a:t>平滑等）来调整概率估计，避免某些未见过的词对概率计算造成影响。</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RNN</a:t>
            </a:r>
            <a:r>
              <a:rPr lang="zh-CN" altLang="en-US" dirty="0" smtClean="0"/>
              <a:t>（</a:t>
            </a:r>
            <a:r>
              <a:rPr lang="en-US" altLang="zh-CN" dirty="0" smtClean="0"/>
              <a:t>Recurrent Neural Networks</a:t>
            </a:r>
            <a:r>
              <a:rPr lang="zh-CN" altLang="en-US" dirty="0" smtClean="0"/>
              <a:t>）是为了解决传统</a:t>
            </a:r>
            <a:r>
              <a:rPr lang="en-US" altLang="zh-CN" dirty="0" smtClean="0"/>
              <a:t>n-gram</a:t>
            </a:r>
            <a:r>
              <a:rPr lang="zh-CN" altLang="en-US" dirty="0" smtClean="0"/>
              <a:t>模型无法处理长序列依赖问题而提出的神经网络模型。</a:t>
            </a:r>
            <a:r>
              <a:rPr lang="en-US" altLang="zh-CN" dirty="0" smtClean="0"/>
              <a:t>RNN</a:t>
            </a:r>
            <a:r>
              <a:rPr lang="zh-CN" altLang="en-US" dirty="0" smtClean="0"/>
              <a:t>通过其循环结构，使得网络能够记住并传递序列中的上下文信息。</a:t>
            </a:r>
            <a:endParaRPr lang="en-US" altLang="zh-CN" dirty="0" smtClean="0"/>
          </a:p>
          <a:p>
            <a:endParaRPr lang="zh-CN" altLang="en-US" dirty="0" smtClean="0"/>
          </a:p>
          <a:p>
            <a:r>
              <a:rPr lang="en-US" altLang="zh-CN" b="1" dirty="0" smtClean="0"/>
              <a:t>RNN</a:t>
            </a:r>
            <a:r>
              <a:rPr lang="zh-CN" altLang="en-US" b="1" dirty="0" smtClean="0"/>
              <a:t>模型</a:t>
            </a:r>
            <a:r>
              <a:rPr lang="zh-CN" altLang="en-US" dirty="0" smtClean="0"/>
              <a:t>：</a:t>
            </a:r>
            <a:endParaRPr lang="en-US" altLang="zh-CN" dirty="0" smtClean="0"/>
          </a:p>
          <a:p>
            <a:r>
              <a:rPr lang="zh-CN" altLang="en-US" b="1" dirty="0" smtClean="0"/>
              <a:t>概念</a:t>
            </a:r>
            <a:r>
              <a:rPr lang="zh-CN" altLang="en-US" dirty="0" smtClean="0"/>
              <a:t>：</a:t>
            </a:r>
            <a:r>
              <a:rPr lang="en-US" altLang="zh-CN" dirty="0" smtClean="0"/>
              <a:t>RNN</a:t>
            </a:r>
            <a:r>
              <a:rPr lang="zh-CN" altLang="en-US" dirty="0" smtClean="0"/>
              <a:t>是一类循环神经网络，通过一个隐藏状态（</a:t>
            </a:r>
            <a:r>
              <a:rPr lang="en-US" altLang="zh-CN" dirty="0" smtClean="0"/>
              <a:t>hidden state</a:t>
            </a:r>
            <a:r>
              <a:rPr lang="zh-CN" altLang="en-US" dirty="0" smtClean="0"/>
              <a:t>）在时间步之间传递信息。</a:t>
            </a:r>
            <a:r>
              <a:rPr lang="en-US" altLang="zh-CN" dirty="0" smtClean="0"/>
              <a:t>RNN</a:t>
            </a:r>
            <a:r>
              <a:rPr lang="zh-CN" altLang="en-US" dirty="0" smtClean="0"/>
              <a:t>的输出是当前输入词和前一时刻的隐藏状态共同决定的，因此具有记忆能力。</a:t>
            </a:r>
            <a:endParaRPr lang="en-US" altLang="zh-CN" dirty="0" smtClean="0"/>
          </a:p>
          <a:p>
            <a:r>
              <a:rPr lang="zh-CN" altLang="en-US" b="1" dirty="0" smtClean="0"/>
              <a:t>缺点</a:t>
            </a:r>
            <a:r>
              <a:rPr lang="zh-CN" altLang="en-US" dirty="0" smtClean="0"/>
              <a:t>：标准</a:t>
            </a:r>
            <a:r>
              <a:rPr lang="en-US" altLang="zh-CN" dirty="0" smtClean="0"/>
              <a:t>RNN</a:t>
            </a:r>
            <a:r>
              <a:rPr lang="zh-CN" altLang="en-US" dirty="0" smtClean="0"/>
              <a:t>难以捕捉长程依赖（</a:t>
            </a:r>
            <a:r>
              <a:rPr lang="en-US" altLang="zh-CN" dirty="0" smtClean="0"/>
              <a:t>long-range dependencies</a:t>
            </a:r>
            <a:r>
              <a:rPr lang="zh-CN" altLang="en-US" dirty="0" smtClean="0"/>
              <a:t>），因为梯度在长序列训练过程中会消失或爆炸。</a:t>
            </a:r>
            <a:endParaRPr lang="en-US" altLang="zh-CN" dirty="0" smtClean="0"/>
          </a:p>
          <a:p>
            <a:endParaRPr lang="zh-CN" altLang="en-US" dirty="0" smtClean="0"/>
          </a:p>
          <a:p>
            <a:r>
              <a:rPr lang="en-US" altLang="zh-CN" b="1" dirty="0" smtClean="0"/>
              <a:t>LSTM</a:t>
            </a:r>
            <a:r>
              <a:rPr lang="zh-CN" altLang="en-US" b="1" dirty="0" smtClean="0"/>
              <a:t>（长短时记忆网络）</a:t>
            </a:r>
            <a:r>
              <a:rPr lang="zh-CN" altLang="en-US" dirty="0" smtClean="0"/>
              <a:t>：</a:t>
            </a:r>
            <a:endParaRPr lang="en-US" altLang="zh-CN" dirty="0" smtClean="0"/>
          </a:p>
          <a:p>
            <a:r>
              <a:rPr lang="zh-CN" altLang="en-US" b="1" dirty="0" smtClean="0"/>
              <a:t>概念</a:t>
            </a:r>
            <a:r>
              <a:rPr lang="zh-CN" altLang="en-US" dirty="0" smtClean="0"/>
              <a:t>：</a:t>
            </a:r>
            <a:r>
              <a:rPr lang="en-US" altLang="zh-CN" dirty="0" smtClean="0"/>
              <a:t>LSTM</a:t>
            </a:r>
            <a:r>
              <a:rPr lang="zh-CN" altLang="en-US" dirty="0" smtClean="0"/>
              <a:t>是</a:t>
            </a:r>
            <a:r>
              <a:rPr lang="en-US" altLang="zh-CN" dirty="0" smtClean="0"/>
              <a:t>RNN</a:t>
            </a:r>
            <a:r>
              <a:rPr lang="zh-CN" altLang="en-US" dirty="0" smtClean="0"/>
              <a:t>的一个变种，通过引入记忆单元（</a:t>
            </a:r>
            <a:r>
              <a:rPr lang="en-US" altLang="zh-CN" dirty="0" smtClean="0"/>
              <a:t>memory cell</a:t>
            </a:r>
            <a:r>
              <a:rPr lang="zh-CN" altLang="en-US" dirty="0" smtClean="0"/>
              <a:t>）和门控机制（</a:t>
            </a:r>
            <a:r>
              <a:rPr lang="en-US" altLang="zh-CN" dirty="0" smtClean="0"/>
              <a:t>input gate, forget gate, output gate</a:t>
            </a:r>
            <a:r>
              <a:rPr lang="zh-CN" altLang="en-US" dirty="0" smtClean="0"/>
              <a:t>）来有效解决梯度消失的问题，从而更好地捕捉长程依赖关系。</a:t>
            </a:r>
            <a:endParaRPr lang="en-US" altLang="zh-CN" dirty="0" smtClean="0"/>
          </a:p>
          <a:p>
            <a:r>
              <a:rPr lang="zh-CN" altLang="en-US" b="1" dirty="0" smtClean="0"/>
              <a:t>优点</a:t>
            </a:r>
            <a:r>
              <a:rPr lang="zh-CN" altLang="en-US" dirty="0" smtClean="0"/>
              <a:t>：</a:t>
            </a:r>
            <a:r>
              <a:rPr lang="en-US" altLang="zh-CN" dirty="0" smtClean="0"/>
              <a:t>LSTM</a:t>
            </a:r>
            <a:r>
              <a:rPr lang="zh-CN" altLang="en-US" dirty="0" smtClean="0"/>
              <a:t>能够记住长期的信息，并在一定时间内传递，避免了传统</a:t>
            </a:r>
            <a:r>
              <a:rPr lang="en-US" altLang="zh-CN" dirty="0" smtClean="0"/>
              <a:t>RNN</a:t>
            </a:r>
            <a:r>
              <a:rPr lang="zh-CN" altLang="en-US" dirty="0" smtClean="0"/>
              <a:t>的梯度爆炸或消失问题。</a:t>
            </a:r>
            <a:endParaRPr lang="en-US" altLang="zh-CN" dirty="0" smtClean="0"/>
          </a:p>
          <a:p>
            <a:endParaRPr lang="zh-CN" altLang="en-US" dirty="0" smtClean="0"/>
          </a:p>
          <a:p>
            <a:r>
              <a:rPr lang="en-US" altLang="zh-CN" b="1" dirty="0" smtClean="0"/>
              <a:t>GRU</a:t>
            </a:r>
            <a:r>
              <a:rPr lang="zh-CN" altLang="en-US" b="1" dirty="0" smtClean="0"/>
              <a:t>（门控循环单元）</a:t>
            </a:r>
            <a:r>
              <a:rPr lang="zh-CN" altLang="en-US" dirty="0" smtClean="0"/>
              <a:t>：</a:t>
            </a:r>
            <a:endParaRPr lang="en-US" altLang="zh-CN" dirty="0" smtClean="0"/>
          </a:p>
          <a:p>
            <a:r>
              <a:rPr lang="zh-CN" altLang="en-US" b="1" dirty="0" smtClean="0"/>
              <a:t>概念</a:t>
            </a:r>
            <a:r>
              <a:rPr lang="zh-CN" altLang="en-US" dirty="0" smtClean="0"/>
              <a:t>：</a:t>
            </a:r>
            <a:r>
              <a:rPr lang="en-US" altLang="zh-CN" dirty="0" smtClean="0"/>
              <a:t>GRU</a:t>
            </a:r>
            <a:r>
              <a:rPr lang="zh-CN" altLang="en-US" dirty="0" smtClean="0"/>
              <a:t>是</a:t>
            </a:r>
            <a:r>
              <a:rPr lang="en-US" altLang="zh-CN" dirty="0" smtClean="0"/>
              <a:t>LSTM</a:t>
            </a:r>
            <a:r>
              <a:rPr lang="zh-CN" altLang="en-US" dirty="0" smtClean="0"/>
              <a:t>的简化版本，门控机制少一些，但在很多任务中能与</a:t>
            </a:r>
            <a:r>
              <a:rPr lang="en-US" altLang="zh-CN" dirty="0" smtClean="0"/>
              <a:t>LSTM</a:t>
            </a:r>
            <a:r>
              <a:rPr lang="zh-CN" altLang="en-US" dirty="0" smtClean="0"/>
              <a:t>取得相似的性能。</a:t>
            </a:r>
            <a:endParaRPr lang="en-US" altLang="zh-CN" dirty="0" smtClean="0"/>
          </a:p>
          <a:p>
            <a:r>
              <a:rPr lang="zh-CN" altLang="en-US" b="1" dirty="0" smtClean="0"/>
              <a:t>优点</a:t>
            </a:r>
            <a:r>
              <a:rPr lang="zh-CN" altLang="en-US" dirty="0" smtClean="0"/>
              <a:t>：计算量较少，相对更高效。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Transformer</a:t>
            </a:r>
            <a:r>
              <a:rPr lang="zh-CN" altLang="en-US" dirty="0" smtClean="0"/>
              <a:t>架构自</a:t>
            </a:r>
            <a:r>
              <a:rPr lang="en-US" altLang="zh-CN" dirty="0" smtClean="0"/>
              <a:t>2017</a:t>
            </a:r>
            <a:r>
              <a:rPr lang="zh-CN" altLang="en-US" dirty="0" smtClean="0"/>
              <a:t>年由</a:t>
            </a:r>
            <a:r>
              <a:rPr lang="en-US" altLang="zh-CN" dirty="0" err="1" smtClean="0"/>
              <a:t>Vaswani</a:t>
            </a:r>
            <a:r>
              <a:rPr lang="zh-CN" altLang="en-US" dirty="0" smtClean="0"/>
              <a:t>等人提出以来，已成为深度学习领域最重要的架构之一，广泛应用于</a:t>
            </a:r>
            <a:r>
              <a:rPr lang="en-US" altLang="zh-CN" dirty="0" smtClean="0"/>
              <a:t>NLP</a:t>
            </a:r>
            <a:r>
              <a:rPr lang="zh-CN" altLang="en-US" dirty="0" smtClean="0"/>
              <a:t>和</a:t>
            </a:r>
            <a:r>
              <a:rPr lang="en-US" altLang="zh-CN" dirty="0" smtClean="0"/>
              <a:t>CV</a:t>
            </a:r>
            <a:r>
              <a:rPr lang="zh-CN" altLang="en-US" dirty="0" smtClean="0"/>
              <a:t>等领域。</a:t>
            </a:r>
            <a:r>
              <a:rPr lang="en-US" altLang="zh-CN" dirty="0" smtClean="0"/>
              <a:t>Transformer</a:t>
            </a:r>
            <a:r>
              <a:rPr lang="zh-CN" altLang="en-US" dirty="0" smtClean="0"/>
              <a:t>架构的核心就是</a:t>
            </a:r>
            <a:r>
              <a:rPr lang="zh-CN" altLang="en-US" b="1" dirty="0" smtClean="0"/>
              <a:t>自注意力机制</a:t>
            </a:r>
            <a:r>
              <a:rPr lang="zh-CN" altLang="en-US" dirty="0" smtClean="0"/>
              <a:t>，它通过并行处理序列数据、建模全局依赖关系，使得训练速度大大提升，同时在各类</a:t>
            </a:r>
            <a:r>
              <a:rPr lang="en-US" altLang="zh-CN" dirty="0" smtClean="0"/>
              <a:t>NLP</a:t>
            </a:r>
            <a:r>
              <a:rPr lang="zh-CN" altLang="en-US" dirty="0" smtClean="0"/>
              <a:t>任务中取得了巨大的成功。</a:t>
            </a:r>
            <a:endParaRPr lang="zh-CN" altLang="en-US" dirty="0" smtClean="0"/>
          </a:p>
          <a:p>
            <a:r>
              <a:rPr lang="en-US" altLang="zh-CN" b="1" dirty="0" smtClean="0"/>
              <a:t>Encoder-Decoder</a:t>
            </a:r>
            <a:r>
              <a:rPr lang="zh-CN" altLang="en-US" b="1" dirty="0" smtClean="0"/>
              <a:t>结构</a:t>
            </a:r>
            <a:r>
              <a:rPr lang="zh-CN" altLang="en-US" dirty="0" smtClean="0"/>
              <a:t>：</a:t>
            </a:r>
            <a:r>
              <a:rPr lang="en-US" altLang="zh-CN" dirty="0" smtClean="0"/>
              <a:t>Transformer</a:t>
            </a:r>
            <a:r>
              <a:rPr lang="zh-CN" altLang="en-US" dirty="0" smtClean="0"/>
              <a:t>采用了经典的编码器</a:t>
            </a:r>
            <a:r>
              <a:rPr lang="en-US" altLang="zh-CN" dirty="0" smtClean="0"/>
              <a:t>-</a:t>
            </a:r>
            <a:r>
              <a:rPr lang="zh-CN" altLang="en-US" dirty="0" smtClean="0"/>
              <a:t>解码器（</a:t>
            </a:r>
            <a:r>
              <a:rPr lang="en-US" altLang="zh-CN" dirty="0" smtClean="0"/>
              <a:t>Encoder-Decoder</a:t>
            </a:r>
            <a:r>
              <a:rPr lang="zh-CN" altLang="en-US" dirty="0" smtClean="0"/>
              <a:t>）结构。</a:t>
            </a:r>
            <a:r>
              <a:rPr lang="en-US" altLang="zh-CN" b="1" dirty="0" smtClean="0"/>
              <a:t>Encoder-Decoder</a:t>
            </a:r>
            <a:r>
              <a:rPr lang="zh-CN" altLang="en-US" b="1" dirty="0" smtClean="0"/>
              <a:t>结构</a:t>
            </a:r>
            <a:r>
              <a:rPr lang="zh-CN" altLang="en-US" dirty="0" smtClean="0"/>
              <a:t>：原始的</a:t>
            </a:r>
            <a:r>
              <a:rPr lang="en-US" altLang="zh-CN" dirty="0" smtClean="0"/>
              <a:t>Transformer</a:t>
            </a:r>
            <a:r>
              <a:rPr lang="zh-CN" altLang="en-US" dirty="0" smtClean="0"/>
              <a:t>模型由两个主要部分组成</a:t>
            </a:r>
            <a:r>
              <a:rPr lang="en-US" altLang="zh-CN" dirty="0" smtClean="0"/>
              <a:t>——</a:t>
            </a:r>
            <a:r>
              <a:rPr lang="zh-CN" altLang="en-US" dirty="0" smtClean="0"/>
              <a:t>编码器（</a:t>
            </a:r>
            <a:r>
              <a:rPr lang="en-US" altLang="zh-CN" dirty="0" smtClean="0"/>
              <a:t>Encoder</a:t>
            </a:r>
            <a:r>
              <a:rPr lang="zh-CN" altLang="en-US" dirty="0" smtClean="0"/>
              <a:t>）和解码器（</a:t>
            </a:r>
            <a:r>
              <a:rPr lang="en-US" altLang="zh-CN" dirty="0" smtClean="0"/>
              <a:t>Decoder</a:t>
            </a:r>
            <a:r>
              <a:rPr lang="zh-CN" altLang="en-US" dirty="0" smtClean="0"/>
              <a:t>）。在</a:t>
            </a:r>
            <a:r>
              <a:rPr lang="en-US" altLang="zh-CN" dirty="0" smtClean="0"/>
              <a:t>NLP</a:t>
            </a:r>
            <a:r>
              <a:rPr lang="zh-CN" altLang="en-US" dirty="0" smtClean="0"/>
              <a:t>任务中，编码器将输入文本序列转换为上下文表示，解码器生成目标文本序列。</a:t>
            </a:r>
            <a:endParaRPr lang="en-US" altLang="zh-CN" dirty="0" smtClean="0"/>
          </a:p>
          <a:p>
            <a:r>
              <a:rPr lang="zh-CN" altLang="en-US" b="1" dirty="0" smtClean="0"/>
              <a:t>多头注意力</a:t>
            </a:r>
            <a:r>
              <a:rPr lang="zh-CN" altLang="en-US" dirty="0" smtClean="0"/>
              <a:t>：通过多头注意力机制，模型可以同时捕捉到多个不同的上下文信息，从而增强表达能力。</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smtClean="0"/>
              <a:t>位置编码（</a:t>
            </a:r>
            <a:r>
              <a:rPr lang="en-US" altLang="zh-CN" b="1" dirty="0" smtClean="0"/>
              <a:t>Positional Encoding</a:t>
            </a:r>
            <a:r>
              <a:rPr lang="zh-CN" altLang="en-US" b="1" dirty="0" smtClean="0"/>
              <a:t>）</a:t>
            </a:r>
            <a:r>
              <a:rPr lang="zh-CN" altLang="en-US" dirty="0" smtClean="0"/>
              <a:t>：由于</a:t>
            </a:r>
            <a:r>
              <a:rPr lang="en-US" altLang="zh-CN" dirty="0" smtClean="0"/>
              <a:t>Transformer</a:t>
            </a:r>
            <a:r>
              <a:rPr lang="zh-CN" altLang="en-US" dirty="0" smtClean="0"/>
              <a:t>是一个完全并行的架构，不像</a:t>
            </a:r>
            <a:r>
              <a:rPr lang="en-US" altLang="zh-CN" dirty="0" smtClean="0"/>
              <a:t>RNN</a:t>
            </a:r>
            <a:r>
              <a:rPr lang="zh-CN" altLang="en-US" dirty="0" smtClean="0"/>
              <a:t>那样具有时间顺序的天然特性，因此需要位置编码来为每个词提供位置信息。位置编码是通过加入一个与词向量相同维度的向量来实现的，通常使用正弦和余弦函数生成，用来为每个单词添加位置信息，以确保模型能够学习到词序。</a:t>
            </a:r>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语言模型的采样方法是指如何从语言模型中生成文本序列。在生成过程中，模型会基于当前的输入，逐步预测下一个可能的词，并将预测词作为输入继续生成。</a:t>
            </a:r>
            <a:endParaRPr lang="zh-CN" altLang="en-US" dirty="0" smtClean="0"/>
          </a:p>
          <a:p>
            <a:r>
              <a:rPr lang="zh-CN" altLang="en-US" b="1" dirty="0" smtClean="0"/>
              <a:t>贪婪采样（</a:t>
            </a:r>
            <a:r>
              <a:rPr lang="en-US" altLang="zh-CN" b="1" dirty="0" smtClean="0"/>
              <a:t>Greedy Sampling</a:t>
            </a:r>
            <a:r>
              <a:rPr lang="zh-CN" altLang="en-US" b="1" dirty="0" smtClean="0"/>
              <a:t>）</a:t>
            </a:r>
            <a:r>
              <a:rPr lang="zh-CN" altLang="en-US" dirty="0" smtClean="0"/>
              <a:t>：</a:t>
            </a:r>
            <a:endParaRPr lang="en-US" altLang="zh-CN" dirty="0" smtClean="0"/>
          </a:p>
          <a:p>
            <a:r>
              <a:rPr lang="zh-CN" altLang="en-US" b="0" dirty="0" smtClean="0"/>
              <a:t>概念：在每个</a:t>
            </a:r>
            <a:r>
              <a:rPr lang="zh-CN" altLang="en-US" dirty="0" smtClean="0"/>
              <a:t>时间步，模型选择概率最高的词作为输出，直到生成结束。</a:t>
            </a:r>
            <a:endParaRPr lang="en-US" altLang="zh-CN" dirty="0" smtClean="0"/>
          </a:p>
          <a:p>
            <a:r>
              <a:rPr lang="zh-CN" altLang="en-US" b="0" dirty="0" smtClean="0"/>
              <a:t>缺点：</a:t>
            </a:r>
            <a:r>
              <a:rPr lang="zh-CN" altLang="en-US" dirty="0" smtClean="0"/>
              <a:t>容易生成重复的、缺乏多样性的文本。</a:t>
            </a:r>
            <a:endParaRPr lang="zh-CN" altLang="en-US" dirty="0" smtClean="0"/>
          </a:p>
          <a:p>
            <a:r>
              <a:rPr lang="zh-CN" altLang="en-US" b="1" dirty="0" smtClean="0"/>
              <a:t>随机采样（</a:t>
            </a:r>
            <a:r>
              <a:rPr lang="en-US" altLang="zh-CN" b="1" dirty="0" smtClean="0"/>
              <a:t>Random Sampling</a:t>
            </a:r>
            <a:r>
              <a:rPr lang="zh-CN" altLang="en-US" b="1" dirty="0" smtClean="0"/>
              <a:t>）</a:t>
            </a:r>
            <a:r>
              <a:rPr lang="zh-CN" altLang="en-US" dirty="0" smtClean="0"/>
              <a:t>：</a:t>
            </a:r>
            <a:endParaRPr lang="en-US" altLang="zh-CN" dirty="0" smtClean="0"/>
          </a:p>
          <a:p>
            <a:r>
              <a:rPr lang="zh-CN" altLang="en-US" b="0" dirty="0" smtClean="0"/>
              <a:t>概念：根据</a:t>
            </a:r>
            <a:r>
              <a:rPr lang="zh-CN" altLang="en-US" dirty="0" smtClean="0"/>
              <a:t>模型的输出概率分布随机选择下一个词。这种方法增加了生成文本的多样性，但可能导致不连贯或不合逻辑的句子。</a:t>
            </a:r>
            <a:endParaRPr lang="zh-CN" altLang="en-US" dirty="0" smtClean="0"/>
          </a:p>
          <a:p>
            <a:r>
              <a:rPr lang="zh-CN" altLang="en-US" b="1" dirty="0" smtClean="0"/>
              <a:t>温度采样（</a:t>
            </a:r>
            <a:r>
              <a:rPr lang="en-US" altLang="zh-CN" b="1" dirty="0" smtClean="0"/>
              <a:t>Temperature Sampling</a:t>
            </a:r>
            <a:r>
              <a:rPr lang="zh-CN" altLang="en-US" b="1" dirty="0" smtClean="0"/>
              <a:t>）</a:t>
            </a:r>
            <a:r>
              <a:rPr lang="zh-CN" altLang="en-US" dirty="0" smtClean="0"/>
              <a:t>：</a:t>
            </a:r>
            <a:endParaRPr lang="en-US" altLang="zh-CN" dirty="0" smtClean="0"/>
          </a:p>
          <a:p>
            <a:r>
              <a:rPr lang="zh-CN" altLang="en-US" b="0" dirty="0" smtClean="0"/>
              <a:t>概念：通过</a:t>
            </a:r>
            <a:r>
              <a:rPr lang="zh-CN" altLang="en-US" dirty="0" smtClean="0"/>
              <a:t>调整输出概率分布的温度参数来控制生成文本的多样性。较低的温度值使模型更倾向于选择高概率的词，较高的温度值则增加随机性，允许更多的低概率词被选中。</a:t>
            </a:r>
            <a:endParaRPr lang="zh-CN" altLang="en-US" dirty="0" smtClean="0"/>
          </a:p>
          <a:p>
            <a:r>
              <a:rPr lang="zh-CN" altLang="en-US" b="1" dirty="0" smtClean="0"/>
              <a:t>束搜索（</a:t>
            </a:r>
            <a:r>
              <a:rPr lang="en-US" altLang="zh-CN" b="1" dirty="0" smtClean="0"/>
              <a:t>Beam Search</a:t>
            </a:r>
            <a:r>
              <a:rPr lang="zh-CN" altLang="en-US" b="1" dirty="0" smtClean="0"/>
              <a:t>）</a:t>
            </a:r>
            <a:r>
              <a:rPr lang="zh-CN" altLang="en-US" dirty="0" smtClean="0"/>
              <a:t>：</a:t>
            </a:r>
            <a:endParaRPr lang="en-US" altLang="zh-CN" dirty="0" smtClean="0"/>
          </a:p>
          <a:p>
            <a:r>
              <a:rPr lang="zh-CN" altLang="en-US" b="0" dirty="0" smtClean="0"/>
              <a:t>概念：</a:t>
            </a:r>
            <a:r>
              <a:rPr lang="zh-CN" altLang="en-US" dirty="0" smtClean="0"/>
              <a:t>在生成过程中，束搜索维护多个候选序列，每一步选择最有可能的前</a:t>
            </a:r>
            <a:r>
              <a:rPr lang="en-US" altLang="zh-CN" dirty="0" smtClean="0"/>
              <a:t>k</a:t>
            </a:r>
            <a:r>
              <a:rPr lang="zh-CN" altLang="en-US" dirty="0" smtClean="0"/>
              <a:t>个序列，直到生成结束。通过束搜索，模型可以生成更高质量的文本。</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语言模型的评测主要依赖于一些标准的指标来衡量模型的生成能力和泛化能力。</a:t>
                </a:r>
                <a:endParaRPr lang="en-US" altLang="zh-CN" b="1" dirty="0" smtClean="0"/>
              </a:p>
              <a:p>
                <a:r>
                  <a:rPr lang="zh-CN" altLang="en-US" b="1" dirty="0" smtClean="0"/>
                  <a:t>困惑度（</a:t>
                </a:r>
                <a:r>
                  <a:rPr lang="en-US" altLang="zh-CN" b="1" dirty="0" smtClean="0"/>
                  <a:t>Perplexity, PPL</a:t>
                </a:r>
                <a:r>
                  <a:rPr lang="zh-CN" altLang="en-US" b="1" dirty="0" smtClean="0"/>
                  <a:t>）</a:t>
                </a:r>
                <a:r>
                  <a:rPr lang="zh-CN" altLang="en-US" dirty="0" smtClean="0"/>
                  <a:t>：</a:t>
                </a:r>
                <a:endParaRPr lang="zh-CN" altLang="en-US" dirty="0" smtClean="0"/>
              </a:p>
              <a:p>
                <a:r>
                  <a:rPr lang="zh-CN" altLang="en-US" b="0" dirty="0" smtClean="0"/>
                  <a:t>概念：</a:t>
                </a:r>
                <a:r>
                  <a:rPr lang="zh-CN" altLang="en-US" dirty="0" smtClean="0"/>
                  <a:t>困惑度是衡量语言模型好坏的一个指标。较低的困惑度表示模型能够更好地预测文本中的词。其定义为： </a:t>
                </a:r>
                <a14:m>
                  <m:oMath xmlns:m="http://schemas.openxmlformats.org/officeDocument/2006/math">
                    <m:r>
                      <a:rPr lang="en-US" altLang="zh-CN" i="1" dirty="0" smtClean="0">
                        <a:latin typeface="Cambria Math" panose="02040503050406030204" pitchFamily="18" charset="0"/>
                      </a:rPr>
                      <m:t>𝑃𝑃𝐿</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sup>
                    </m:sSup>
                    <m:r>
                      <a:rPr lang="en-US" altLang="zh-CN" b="0" i="1" dirty="0" smtClean="0">
                        <a:latin typeface="Cambria Math" panose="02040503050406030204" pitchFamily="18" charset="0"/>
                      </a:rPr>
                      <m:t> </m:t>
                    </m:r>
                  </m:oMath>
                </a14:m>
                <a:r>
                  <a:rPr lang="zh-CN" altLang="en-US" dirty="0" smtClean="0"/>
                  <a:t>其中，</a:t>
                </a:r>
                <a:r>
                  <a:rPr lang="en-US" altLang="zh-CN" dirty="0" smtClean="0"/>
                  <a:t>H(p)</a:t>
                </a:r>
                <a:r>
                  <a:rPr lang="zh-CN" altLang="en-US" dirty="0" smtClean="0"/>
                  <a:t>是语言模型对给定数据集的交叉熵（</a:t>
                </a:r>
                <a:r>
                  <a:rPr lang="en-US" altLang="zh-CN" dirty="0" smtClean="0"/>
                  <a:t>Cross-Entropy</a:t>
                </a:r>
                <a:r>
                  <a:rPr lang="zh-CN" altLang="en-US" dirty="0" smtClean="0"/>
                  <a:t>）。</a:t>
                </a:r>
                <a:endParaRPr lang="zh-CN" altLang="en-US" dirty="0" smtClean="0"/>
              </a:p>
              <a:p>
                <a:r>
                  <a:rPr lang="zh-CN" altLang="en-US" b="0" dirty="0" smtClean="0"/>
                  <a:t>优缺点：</a:t>
                </a:r>
                <a:r>
                  <a:rPr lang="zh-CN" altLang="en-US" dirty="0" smtClean="0"/>
                  <a:t>困惑度是广泛使用的评估指标，尤其适用于评估基于</a:t>
                </a:r>
                <a:r>
                  <a:rPr lang="en-US" altLang="zh-CN" dirty="0" smtClean="0"/>
                  <a:t>n-gram</a:t>
                </a:r>
                <a:r>
                  <a:rPr lang="zh-CN" altLang="en-US" dirty="0" smtClean="0"/>
                  <a:t>和神经网络的语言模型。但它并未直接反映生成文本的语法或语义质量。</a:t>
                </a:r>
                <a:endParaRPr lang="zh-CN" altLang="en-US" dirty="0" smtClean="0"/>
              </a:p>
              <a:p>
                <a:r>
                  <a:rPr lang="en-US" altLang="zh-CN" b="1" dirty="0" smtClean="0"/>
                  <a:t>BLEU</a:t>
                </a:r>
                <a:r>
                  <a:rPr lang="zh-CN" altLang="en-US" b="1" dirty="0" smtClean="0"/>
                  <a:t>（</a:t>
                </a:r>
                <a:r>
                  <a:rPr lang="en-US" altLang="zh-CN" b="1" dirty="0" smtClean="0"/>
                  <a:t>Bilingual Evaluation Understudy</a:t>
                </a:r>
                <a:r>
                  <a:rPr lang="zh-CN" altLang="en-US" b="1" dirty="0" smtClean="0"/>
                  <a:t>）</a:t>
                </a:r>
                <a:r>
                  <a:rPr lang="zh-CN" altLang="en-US" dirty="0" smtClean="0"/>
                  <a:t>：</a:t>
                </a:r>
                <a:endParaRPr lang="zh-CN" altLang="en-US" dirty="0" smtClean="0"/>
              </a:p>
              <a:p>
                <a:r>
                  <a:rPr lang="zh-CN" altLang="en-US" b="0" dirty="0" smtClean="0"/>
                  <a:t>概念：</a:t>
                </a:r>
                <a:r>
                  <a:rPr lang="en-US" altLang="zh-CN" dirty="0" smtClean="0"/>
                  <a:t>BLEU</a:t>
                </a:r>
                <a:r>
                  <a:rPr lang="zh-CN" altLang="en-US" dirty="0" smtClean="0"/>
                  <a:t>是一种主要用于机器翻译任务的评测指标，它通过计算生成文本与参考文本之间的</a:t>
                </a:r>
                <a:r>
                  <a:rPr lang="en-US" altLang="zh-CN" dirty="0" smtClean="0"/>
                  <a:t>n-gram</a:t>
                </a:r>
                <a:r>
                  <a:rPr lang="zh-CN" altLang="en-US" dirty="0" smtClean="0"/>
                  <a:t>重合度来评估翻译质量。</a:t>
                </a:r>
                <a:endParaRPr lang="zh-CN" altLang="en-US" dirty="0" smtClean="0"/>
              </a:p>
              <a:p>
                <a:r>
                  <a:rPr lang="zh-CN" altLang="en-US" b="0" dirty="0" smtClean="0"/>
                  <a:t>优缺点：</a:t>
                </a:r>
                <a:r>
                  <a:rPr lang="en-US" altLang="zh-CN" dirty="0" smtClean="0"/>
                  <a:t>BLEU</a:t>
                </a:r>
                <a:r>
                  <a:rPr lang="zh-CN" altLang="en-US" dirty="0" smtClean="0"/>
                  <a:t>较好地衡量了翻译的准确性，但它可能忽略文本的流畅性和语法结构。</a:t>
                </a:r>
                <a:endParaRPr lang="zh-CN" altLang="en-US" dirty="0" smtClean="0"/>
              </a:p>
              <a:p>
                <a:r>
                  <a:rPr lang="en-US" altLang="zh-CN" b="1" dirty="0" smtClean="0"/>
                  <a:t>ROUGE</a:t>
                </a:r>
                <a:r>
                  <a:rPr lang="zh-CN" altLang="en-US" b="1" dirty="0" smtClean="0"/>
                  <a:t>（</a:t>
                </a:r>
                <a:r>
                  <a:rPr lang="en-US" altLang="zh-CN" b="1" dirty="0" smtClean="0"/>
                  <a:t>Recall-Oriented Understudy for </a:t>
                </a:r>
                <a:r>
                  <a:rPr lang="en-US" altLang="zh-CN" b="1" dirty="0" err="1" smtClean="0"/>
                  <a:t>Gisting</a:t>
                </a:r>
                <a:r>
                  <a:rPr lang="en-US" altLang="zh-CN" b="1" dirty="0" smtClean="0"/>
                  <a:t> Evaluation</a:t>
                </a:r>
                <a:r>
                  <a:rPr lang="zh-CN" altLang="en-US" b="1" dirty="0" smtClean="0"/>
                  <a:t>）</a:t>
                </a:r>
                <a:r>
                  <a:rPr lang="zh-CN" altLang="en-US" dirty="0" smtClean="0"/>
                  <a:t>：</a:t>
                </a:r>
                <a:endParaRPr lang="zh-CN" altLang="en-US" dirty="0" smtClean="0"/>
              </a:p>
              <a:p>
                <a:r>
                  <a:rPr lang="zh-CN" altLang="en-US" b="0" dirty="0" smtClean="0"/>
                  <a:t>概念：</a:t>
                </a:r>
                <a:r>
                  <a:rPr lang="en-US" altLang="zh-CN" dirty="0" smtClean="0"/>
                  <a:t>ROUGE</a:t>
                </a:r>
                <a:r>
                  <a:rPr lang="zh-CN" altLang="en-US" dirty="0" smtClean="0"/>
                  <a:t>是一个常用的评估摘要生成任务的指标，主要衡量生成文本与参考文本之间的</a:t>
                </a:r>
                <a:r>
                  <a:rPr lang="en-US" altLang="zh-CN" dirty="0" smtClean="0"/>
                  <a:t>n-gram</a:t>
                </a:r>
                <a:r>
                  <a:rPr lang="zh-CN" altLang="en-US" dirty="0" smtClean="0"/>
                  <a:t>重合度。</a:t>
                </a:r>
                <a:r>
                  <a:rPr lang="en-US" altLang="zh-CN" dirty="0" smtClean="0"/>
                  <a:t>ROUGE</a:t>
                </a:r>
                <a:r>
                  <a:rPr lang="zh-CN" altLang="en-US" dirty="0" smtClean="0"/>
                  <a:t>包括</a:t>
                </a:r>
                <a:r>
                  <a:rPr lang="en-US" altLang="zh-CN" dirty="0" smtClean="0"/>
                  <a:t>ROUGE-N</a:t>
                </a:r>
                <a:r>
                  <a:rPr lang="zh-CN" altLang="en-US" dirty="0" smtClean="0"/>
                  <a:t>（基于</a:t>
                </a:r>
                <a:r>
                  <a:rPr lang="en-US" altLang="zh-CN" dirty="0" smtClean="0"/>
                  <a:t>n-gram</a:t>
                </a:r>
                <a:r>
                  <a:rPr lang="zh-CN" altLang="en-US" dirty="0" smtClean="0"/>
                  <a:t>的召回率）、</a:t>
                </a:r>
                <a:r>
                  <a:rPr lang="en-US" altLang="zh-CN" dirty="0" smtClean="0"/>
                  <a:t>ROUGE-L</a:t>
                </a:r>
                <a:r>
                  <a:rPr lang="zh-CN" altLang="en-US" dirty="0" smtClean="0"/>
                  <a:t>（最长公共子序列）等多个子指标。</a:t>
                </a:r>
                <a:endParaRPr lang="zh-CN" altLang="en-US" dirty="0" smtClean="0"/>
              </a:p>
              <a:p>
                <a:r>
                  <a:rPr lang="zh-CN" altLang="en-US" b="1" dirty="0" smtClean="0"/>
                  <a:t>人工评估</a:t>
                </a:r>
                <a:r>
                  <a:rPr lang="zh-CN" altLang="en-US" dirty="0" smtClean="0"/>
                  <a:t>：</a:t>
                </a:r>
                <a:endParaRPr lang="zh-CN" altLang="en-US" dirty="0" smtClean="0"/>
              </a:p>
              <a:p>
                <a:r>
                  <a:rPr lang="zh-CN" altLang="en-US" b="0" dirty="0" smtClean="0"/>
                  <a:t>概念：</a:t>
                </a:r>
                <a:r>
                  <a:rPr lang="zh-CN" altLang="en-US" dirty="0" smtClean="0"/>
                  <a:t>除了自动评估指标，还可以通过人工评估来判断生成文本的语法、流畅性、逻辑性以及语义一致性。</a:t>
                </a:r>
                <a:endParaRPr lang="zh-CN" altLang="en-US" dirty="0" smtClean="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注意力机制</a:t>
            </a:r>
            <a:r>
              <a:rPr lang="zh-CN" altLang="en-US" dirty="0" smtClean="0"/>
              <a:t>的提出源于人类视觉系统的观察，能够帮助我们在众多信息中选择最重要的部分。神经网络中的注意力机制模仿了这种行为，允许模型在处理序列数据时，将更多的注意力集中在重要的部分上。</a:t>
            </a:r>
            <a:endParaRPr lang="zh-CN" altLang="en-US" dirty="0" smtClean="0"/>
          </a:p>
          <a:p>
            <a:r>
              <a:rPr lang="en-US" altLang="zh-CN" b="1" dirty="0" smtClean="0"/>
              <a:t>1.</a:t>
            </a:r>
            <a:r>
              <a:rPr lang="zh-CN" altLang="en-US" b="1" dirty="0" smtClean="0"/>
              <a:t>自注意力（</a:t>
            </a:r>
            <a:r>
              <a:rPr lang="en-US" altLang="zh-CN" b="1" dirty="0" smtClean="0"/>
              <a:t>Self-Attention</a:t>
            </a:r>
            <a:r>
              <a:rPr lang="zh-CN" altLang="en-US" b="1" dirty="0" smtClean="0"/>
              <a:t>）</a:t>
            </a:r>
            <a:endParaRPr lang="zh-CN" altLang="en-US" b="1" dirty="0" smtClean="0"/>
          </a:p>
          <a:p>
            <a:r>
              <a:rPr lang="zh-CN" altLang="en-US" dirty="0" smtClean="0"/>
              <a:t>自注意力机制（也称为内部注意力）是</a:t>
            </a:r>
            <a:r>
              <a:rPr lang="en-US" altLang="zh-CN" dirty="0" smtClean="0"/>
              <a:t>Transformer</a:t>
            </a:r>
            <a:r>
              <a:rPr lang="zh-CN" altLang="en-US" dirty="0" smtClean="0"/>
              <a:t>架构的核心。它使得序列中的每个位置能够与其他位置进行交互，并计算出加权的表示。</a:t>
            </a:r>
            <a:endParaRPr lang="zh-CN" altLang="en-US" dirty="0" smtClean="0"/>
          </a:p>
          <a:p>
            <a:r>
              <a:rPr lang="zh-CN" altLang="en-US" b="1" dirty="0" smtClean="0"/>
              <a:t>自注意力的计算过程</a:t>
            </a:r>
            <a:r>
              <a:rPr lang="zh-CN" altLang="en-US" dirty="0" smtClean="0"/>
              <a:t>：</a:t>
            </a:r>
            <a:endParaRPr lang="zh-CN" altLang="en-US" dirty="0" smtClean="0"/>
          </a:p>
          <a:p>
            <a:r>
              <a:rPr lang="zh-CN" altLang="en-US" dirty="0" smtClean="0"/>
              <a:t>假设我们有一个输入序列 </a:t>
            </a:r>
            <a:r>
              <a:rPr lang="en-US" altLang="zh-CN" dirty="0" smtClean="0"/>
              <a:t>X = [x_1, x_2, …, </a:t>
            </a:r>
            <a:r>
              <a:rPr lang="en-US" altLang="zh-CN" dirty="0" err="1" smtClean="0"/>
              <a:t>x_n</a:t>
            </a:r>
            <a:r>
              <a:rPr lang="en-US" altLang="zh-CN" dirty="0" smtClean="0"/>
              <a:t>]</a:t>
            </a:r>
            <a:r>
              <a:rPr lang="zh-CN" altLang="en-US" dirty="0" smtClean="0"/>
              <a:t>，每个</a:t>
            </a:r>
            <a:r>
              <a:rPr lang="en-US" altLang="zh-CN" baseline="0" dirty="0" err="1" smtClean="0"/>
              <a:t>x_i</a:t>
            </a:r>
            <a:r>
              <a:rPr lang="zh-CN" altLang="en-US" dirty="0" smtClean="0"/>
              <a:t>是一个向量（通常是词嵌入）。</a:t>
            </a:r>
            <a:endParaRPr lang="zh-CN" altLang="en-US" dirty="0" smtClean="0"/>
          </a:p>
          <a:p>
            <a:r>
              <a:rPr lang="zh-CN" altLang="en-US" dirty="0" smtClean="0"/>
              <a:t>计算</a:t>
            </a:r>
            <a:r>
              <a:rPr lang="zh-CN" altLang="en-US" b="1" dirty="0" smtClean="0"/>
              <a:t>查询（</a:t>
            </a:r>
            <a:r>
              <a:rPr lang="en-US" altLang="zh-CN" b="1" dirty="0" smtClean="0"/>
              <a:t>Query</a:t>
            </a:r>
            <a:r>
              <a:rPr lang="zh-CN" altLang="en-US" b="1" dirty="0" smtClean="0"/>
              <a:t>）</a:t>
            </a:r>
            <a:r>
              <a:rPr lang="zh-CN" altLang="en-US" dirty="0" smtClean="0"/>
              <a:t>、</a:t>
            </a:r>
            <a:r>
              <a:rPr lang="zh-CN" altLang="en-US" b="1" dirty="0" smtClean="0"/>
              <a:t>键（</a:t>
            </a:r>
            <a:r>
              <a:rPr lang="en-US" altLang="zh-CN" b="1" dirty="0" smtClean="0"/>
              <a:t>Key</a:t>
            </a:r>
            <a:r>
              <a:rPr lang="zh-CN" altLang="en-US" b="1" dirty="0" smtClean="0"/>
              <a:t>）和值（</a:t>
            </a:r>
            <a:r>
              <a:rPr lang="en-US" altLang="zh-CN" b="1" dirty="0" smtClean="0"/>
              <a:t>Value</a:t>
            </a:r>
            <a:r>
              <a:rPr lang="zh-CN" altLang="en-US" b="1" dirty="0" smtClean="0"/>
              <a:t>）</a:t>
            </a:r>
            <a:r>
              <a:rPr lang="zh-CN" altLang="en-US" dirty="0" smtClean="0"/>
              <a:t>： 其中，</a:t>
            </a:r>
            <a:r>
              <a:rPr lang="en-US" altLang="zh-CN" dirty="0" smtClean="0"/>
              <a:t>W^Q, W^K, W^V</a:t>
            </a:r>
            <a:r>
              <a:rPr lang="zh-CN" altLang="en-US" dirty="0" smtClean="0"/>
              <a:t>是通过训练学到的权重矩阵。</a:t>
            </a:r>
            <a:endParaRPr lang="zh-CN" altLang="en-US" dirty="0" smtClean="0"/>
          </a:p>
          <a:p>
            <a:r>
              <a:rPr lang="zh-CN" altLang="en-US" dirty="0" smtClean="0"/>
              <a:t>计算注意力权重： 其中 </a:t>
            </a:r>
            <a:r>
              <a:rPr lang="en-US" altLang="zh-CN" dirty="0" err="1" smtClean="0"/>
              <a:t>d_k</a:t>
            </a:r>
            <a:r>
              <a:rPr lang="zh-CN" altLang="en-US" dirty="0" smtClean="0"/>
              <a:t>是键的维度，用于规范化。</a:t>
            </a:r>
            <a:endParaRPr lang="zh-CN" altLang="en-US" dirty="0" smtClean="0"/>
          </a:p>
          <a:p>
            <a:r>
              <a:rPr lang="zh-CN" altLang="en-US" dirty="0" smtClean="0"/>
              <a:t>最终输出： 其中，</a:t>
            </a:r>
            <a:r>
              <a:rPr lang="en-US" altLang="zh-CN" dirty="0" smtClean="0"/>
              <a:t>A</a:t>
            </a:r>
            <a:r>
              <a:rPr lang="zh-CN" altLang="en-US" dirty="0" smtClean="0"/>
              <a:t>是归一化的注意力权重矩阵，</a:t>
            </a:r>
            <a:r>
              <a:rPr lang="en-US" altLang="zh-CN" dirty="0" smtClean="0"/>
              <a:t>V</a:t>
            </a:r>
            <a:r>
              <a:rPr lang="zh-CN" altLang="en-US" dirty="0" smtClean="0"/>
              <a:t>是值矩阵。</a:t>
            </a:r>
            <a:endParaRPr lang="zh-CN" altLang="en-US" dirty="0" smtClean="0"/>
          </a:p>
          <a:p>
            <a:r>
              <a:rPr lang="zh-CN" altLang="en-US" dirty="0" smtClean="0"/>
              <a:t>这种机制的关键是每个词（或序列中的每个元素）都会基于其他所有元素来生成自己的表示，从而能够捕捉长程依赖关系。这使得自注意力机制能够处理长序列并且并行计算，大大提升了模型的效率。</a:t>
            </a:r>
            <a:endParaRPr lang="zh-CN" altLang="en-US" dirty="0" smtClean="0"/>
          </a:p>
          <a:p>
            <a:r>
              <a:rPr lang="en-US" altLang="zh-CN" b="1" dirty="0" smtClean="0"/>
              <a:t>2. </a:t>
            </a:r>
            <a:r>
              <a:rPr lang="zh-CN" altLang="en-US" b="1" dirty="0" smtClean="0"/>
              <a:t>多头注意力（</a:t>
            </a:r>
            <a:r>
              <a:rPr lang="en-US" altLang="zh-CN" b="1" dirty="0" smtClean="0"/>
              <a:t>Multi-Head Attention</a:t>
            </a:r>
            <a:r>
              <a:rPr lang="zh-CN" altLang="en-US" b="1" dirty="0" smtClean="0"/>
              <a:t>）</a:t>
            </a:r>
            <a:endParaRPr lang="zh-CN" altLang="en-US" b="1" dirty="0" smtClean="0"/>
          </a:p>
          <a:p>
            <a:r>
              <a:rPr lang="zh-CN" altLang="en-US" dirty="0" smtClean="0"/>
              <a:t>在自注意力机制中，单一的注意力计算可能不足以捕捉到多种不同的语义关系。为了解决这一问题，</a:t>
            </a:r>
            <a:r>
              <a:rPr lang="zh-CN" altLang="en-US" b="1" dirty="0" smtClean="0"/>
              <a:t>多头注意力</a:t>
            </a:r>
            <a:r>
              <a:rPr lang="zh-CN" altLang="en-US" dirty="0" smtClean="0"/>
              <a:t>被提出。</a:t>
            </a:r>
            <a:endParaRPr lang="zh-CN" altLang="en-US" dirty="0" smtClean="0"/>
          </a:p>
          <a:p>
            <a:r>
              <a:rPr lang="zh-CN" altLang="en-US" b="1" dirty="0" smtClean="0"/>
              <a:t>多头注意力</a:t>
            </a:r>
            <a:r>
              <a:rPr lang="zh-CN" altLang="en-US" dirty="0" smtClean="0"/>
              <a:t>将查询、键和值映射到多个不同的子空间中，并在多个注意力头上并行计算自注意力，然后将这些结果进行拼接和线性变换。</a:t>
            </a:r>
            <a:endParaRPr lang="zh-CN" altLang="en-US" dirty="0" smtClean="0"/>
          </a:p>
          <a:p>
            <a:r>
              <a:rPr lang="zh-CN" altLang="en-US" dirty="0" smtClean="0"/>
              <a:t>通过多头注意力，模型能够在不同的子空间中捕捉到不同的关系，从而增强模型的表达能力。</a:t>
            </a:r>
            <a:endParaRPr lang="zh-CN" altLang="en-US" dirty="0" smtClean="0"/>
          </a:p>
          <a:p>
            <a:r>
              <a:rPr lang="en-US" altLang="zh-CN" b="1" dirty="0" smtClean="0"/>
              <a:t>1.3 </a:t>
            </a:r>
            <a:r>
              <a:rPr lang="zh-CN" altLang="en-US" b="1" dirty="0" smtClean="0"/>
              <a:t>注意力机制的优势</a:t>
            </a:r>
            <a:endParaRPr lang="zh-CN" altLang="en-US" b="1" dirty="0" smtClean="0"/>
          </a:p>
          <a:p>
            <a:r>
              <a:rPr lang="zh-CN" altLang="en-US" b="1" dirty="0" smtClean="0"/>
              <a:t>长程依赖建模</a:t>
            </a:r>
            <a:r>
              <a:rPr lang="zh-CN" altLang="en-US" dirty="0" smtClean="0"/>
              <a:t>：相比于</a:t>
            </a:r>
            <a:r>
              <a:rPr lang="en-US" altLang="zh-CN" dirty="0" smtClean="0"/>
              <a:t>RNN</a:t>
            </a:r>
            <a:r>
              <a:rPr lang="zh-CN" altLang="en-US" dirty="0" smtClean="0"/>
              <a:t>，注意力机制不受序列长度的限制，能够轻松捕捉长程依赖。</a:t>
            </a:r>
            <a:endParaRPr lang="zh-CN" altLang="en-US" dirty="0" smtClean="0"/>
          </a:p>
          <a:p>
            <a:r>
              <a:rPr lang="zh-CN" altLang="en-US" b="1" dirty="0" smtClean="0"/>
              <a:t>并行计算</a:t>
            </a:r>
            <a:r>
              <a:rPr lang="zh-CN" altLang="en-US" dirty="0" smtClean="0"/>
              <a:t>：自注意力允许同时处理序列中所有位置的数据，极大地提高了计算效率，尤其适用于大规模数据集。</a:t>
            </a:r>
            <a:endParaRPr lang="zh-CN" altLang="en-US" dirty="0" smtClean="0"/>
          </a:p>
          <a:p>
            <a:r>
              <a:rPr lang="zh-CN" altLang="en-US" b="1" dirty="0" smtClean="0"/>
              <a:t>灵活性</a:t>
            </a:r>
            <a:r>
              <a:rPr lang="zh-CN" altLang="en-US" dirty="0" smtClean="0"/>
              <a:t>：注意力机制可以应用于多种类型的数据（如文本、图像、音频等）。</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中，由于翻译一个词语需要依赖于上下文，因此注意力层可以访问句子中的所有词语；而</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是顺序地进行解码，在生成每个词语时，注意力层只能访问前面已经生成的单词。</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288290">
              <a:buNone/>
            </a:pPr>
            <a:r>
              <a:rPr lang="zh-CN" altLang="en-US" b="1" dirty="0" smtClean="0"/>
              <a:t>纯</a:t>
            </a:r>
            <a:r>
              <a:rPr lang="en-US" altLang="zh-CN" b="1" dirty="0" smtClean="0"/>
              <a:t>Encoder</a:t>
            </a:r>
            <a:r>
              <a:rPr lang="zh-CN" altLang="en-US" b="1" dirty="0" smtClean="0"/>
              <a:t>模型：</a:t>
            </a:r>
            <a:r>
              <a:rPr lang="zh-CN" altLang="en-US" dirty="0" smtClean="0"/>
              <a:t>只使用</a:t>
            </a:r>
            <a:r>
              <a:rPr lang="en-US" altLang="zh-CN" dirty="0" smtClean="0"/>
              <a:t>Encoder</a:t>
            </a:r>
            <a:r>
              <a:rPr lang="zh-CN" altLang="en-US" dirty="0" smtClean="0"/>
              <a:t>模块，也被称为自编码 </a:t>
            </a:r>
            <a:r>
              <a:rPr lang="en-US" altLang="zh-CN" dirty="0" smtClean="0"/>
              <a:t>(auto-encoding) </a:t>
            </a:r>
            <a:r>
              <a:rPr lang="zh-CN" altLang="en-US" dirty="0" smtClean="0"/>
              <a:t>模型。在每个阶段，注意力层都可以访问到原始输入句子中的所有词语，即具有“双向</a:t>
            </a:r>
            <a:r>
              <a:rPr lang="en-US" altLang="zh-CN" dirty="0" smtClean="0"/>
              <a:t>”</a:t>
            </a:r>
            <a:r>
              <a:rPr lang="zh-CN" altLang="en-US" dirty="0" smtClean="0"/>
              <a:t>注意力。通常通过破坏给定的句子（例如随机遮盖其中的词语），然后让模型重构来进行预训练，适合处理需要理解整个句子语义的任务，例如句子分类、命名实体识别（词语分类）、抽取式问答等。</a:t>
            </a:r>
            <a:endParaRPr lang="en-US" altLang="zh-CN" dirty="0" smtClean="0"/>
          </a:p>
          <a:p>
            <a:pPr marL="0" indent="288290">
              <a:buNone/>
            </a:pPr>
            <a:r>
              <a:rPr lang="en-US" altLang="zh-CN" dirty="0" smtClean="0"/>
              <a:t>Google</a:t>
            </a:r>
            <a:r>
              <a:rPr lang="zh-CN" altLang="en-US" dirty="0" smtClean="0"/>
              <a:t>提出的</a:t>
            </a:r>
            <a:r>
              <a:rPr lang="en-US" altLang="zh-CN" dirty="0" smtClean="0"/>
              <a:t>BERT</a:t>
            </a:r>
            <a:r>
              <a:rPr lang="zh-CN" altLang="en-US" dirty="0" smtClean="0"/>
              <a:t>是第一个基于</a:t>
            </a:r>
            <a:r>
              <a:rPr lang="en-US" altLang="zh-CN" dirty="0" smtClean="0"/>
              <a:t>Transformer</a:t>
            </a:r>
            <a:r>
              <a:rPr lang="zh-CN" altLang="en-US" dirty="0" smtClean="0"/>
              <a:t>架构的纯</a:t>
            </a:r>
            <a:r>
              <a:rPr lang="en-US" altLang="zh-CN" dirty="0" smtClean="0"/>
              <a:t>Encoder</a:t>
            </a:r>
            <a:r>
              <a:rPr lang="zh-CN" altLang="en-US" dirty="0" smtClean="0"/>
              <a:t>模型，从发表至今一直占据</a:t>
            </a:r>
            <a:r>
              <a:rPr lang="en-US" altLang="zh-CN" dirty="0" smtClean="0"/>
              <a:t>NLP</a:t>
            </a:r>
            <a:r>
              <a:rPr lang="zh-CN" altLang="en-US" dirty="0" smtClean="0"/>
              <a:t>领域的霸主地位。</a:t>
            </a:r>
            <a:r>
              <a:rPr lang="en-US" altLang="zh-CN" dirty="0" smtClean="0"/>
              <a:t>BERT</a:t>
            </a:r>
            <a:r>
              <a:rPr lang="zh-CN" altLang="en-US" dirty="0" smtClean="0"/>
              <a:t>通过预测文本中被遮盖的词语和判断一个文本是否跟随另一个来进行预训练，前一个任务被称为遮盖语言建模 </a:t>
            </a:r>
            <a:r>
              <a:rPr lang="en-US" altLang="zh-CN" dirty="0" smtClean="0"/>
              <a:t>(Masked Language Modeling, MLM)</a:t>
            </a:r>
            <a:r>
              <a:rPr lang="zh-CN" altLang="en-US" dirty="0" smtClean="0"/>
              <a:t>，后一个任务被称为下句预测 </a:t>
            </a:r>
            <a:r>
              <a:rPr lang="en-US" altLang="zh-CN" dirty="0" smtClean="0"/>
              <a:t>(Next Sentence Prediction, NSP)</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288290">
              <a:buNone/>
            </a:pPr>
            <a:r>
              <a:rPr lang="zh-CN" altLang="en-US" b="1" dirty="0" smtClean="0"/>
              <a:t>纯</a:t>
            </a:r>
            <a:r>
              <a:rPr lang="en-US" altLang="zh-CN" b="1" dirty="0" smtClean="0"/>
              <a:t>Decoder</a:t>
            </a:r>
            <a:r>
              <a:rPr lang="zh-CN" altLang="en-US" b="1" dirty="0" smtClean="0"/>
              <a:t>模型：</a:t>
            </a:r>
            <a:r>
              <a:rPr lang="zh-CN" altLang="en-US" dirty="0" smtClean="0"/>
              <a:t>只使用</a:t>
            </a:r>
            <a:r>
              <a:rPr lang="en-US" altLang="zh-CN" dirty="0" smtClean="0"/>
              <a:t>Decoder</a:t>
            </a:r>
            <a:r>
              <a:rPr lang="zh-CN" altLang="en-US" dirty="0" smtClean="0"/>
              <a:t>模块。在每个阶段，对于给定的词语，注意力层只能访问句子中位于它之前的词语，即只能迭代地基于已经生成的词语来逐个预测后面的词语，因此也被称为自回归 </a:t>
            </a:r>
            <a:r>
              <a:rPr lang="en-US" altLang="zh-CN" dirty="0" smtClean="0"/>
              <a:t>(auto-regressive) </a:t>
            </a:r>
            <a:r>
              <a:rPr lang="zh-CN" altLang="en-US" dirty="0" smtClean="0"/>
              <a:t>模型。预训练通常围绕着预测句子中下一个单词展开，因此适合处理只涉及文本生成的任务。</a:t>
            </a:r>
            <a:endParaRPr lang="en-US" altLang="zh-CN" dirty="0" smtClean="0"/>
          </a:p>
          <a:p>
            <a:pPr marL="0" indent="288290">
              <a:buNone/>
            </a:pPr>
            <a:r>
              <a:rPr lang="zh-CN" altLang="en-US" dirty="0" smtClean="0"/>
              <a:t>纯</a:t>
            </a:r>
            <a:r>
              <a:rPr lang="en-US" altLang="zh-CN" dirty="0" smtClean="0"/>
              <a:t>Decoder</a:t>
            </a:r>
            <a:r>
              <a:rPr lang="zh-CN" altLang="en-US" dirty="0" smtClean="0"/>
              <a:t>模型的探索主要由</a:t>
            </a:r>
            <a:r>
              <a:rPr lang="en-US" altLang="zh-CN" dirty="0" err="1" smtClean="0"/>
              <a:t>OpenAI</a:t>
            </a:r>
            <a:r>
              <a:rPr lang="zh-CN" altLang="en-US" dirty="0" smtClean="0"/>
              <a:t>带头进行，其代表作自然是</a:t>
            </a:r>
            <a:r>
              <a:rPr lang="en-US" altLang="zh-CN" dirty="0" smtClean="0"/>
              <a:t>GPT</a:t>
            </a:r>
            <a:r>
              <a:rPr lang="zh-CN" altLang="en-US" dirty="0" smtClean="0"/>
              <a:t>，除了众所周知的优秀文本生成能力，它</a:t>
            </a:r>
            <a:r>
              <a:rPr lang="zh-CN" altLang="en-US" sz="1200" b="0" i="0" kern="1200" dirty="0" smtClean="0">
                <a:solidFill>
                  <a:schemeClr val="tx1"/>
                </a:solidFill>
                <a:effectLst/>
                <a:latin typeface="+mn-lt"/>
                <a:ea typeface="+mn-ea"/>
                <a:cs typeface="+mn-cs"/>
              </a:rPr>
              <a:t>在分类等下游任务上也取得了很好的效果。</a:t>
            </a:r>
            <a:r>
              <a:rPr lang="en-US" altLang="zh-CN" sz="1200" b="0" i="0" kern="1200" dirty="0" smtClean="0">
                <a:solidFill>
                  <a:schemeClr val="tx1"/>
                </a:solidFill>
                <a:effectLst/>
                <a:latin typeface="+mn-lt"/>
                <a:ea typeface="+mn-ea"/>
                <a:cs typeface="+mn-cs"/>
              </a:rPr>
              <a:t>GPT</a:t>
            </a:r>
            <a:r>
              <a:rPr lang="zh-CN" altLang="en-US" sz="1200" b="0" i="0" kern="1200" dirty="0" smtClean="0">
                <a:solidFill>
                  <a:schemeClr val="tx1"/>
                </a:solidFill>
                <a:effectLst/>
                <a:latin typeface="+mn-lt"/>
                <a:ea typeface="+mn-ea"/>
                <a:cs typeface="+mn-cs"/>
              </a:rPr>
              <a:t>结合了</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架构和迁移学习，通过根据上文预测下一个单词的预训练任务，在</a:t>
            </a:r>
            <a:r>
              <a:rPr lang="en-US" altLang="zh-CN" sz="1200" b="0" i="0" kern="1200" dirty="0" err="1" smtClean="0">
                <a:solidFill>
                  <a:schemeClr val="tx1"/>
                </a:solidFill>
                <a:effectLst/>
                <a:latin typeface="+mn-lt"/>
                <a:ea typeface="+mn-ea"/>
                <a:cs typeface="+mn-cs"/>
              </a:rPr>
              <a:t>BookCorpus</a:t>
            </a:r>
            <a:r>
              <a:rPr lang="zh-CN" altLang="en-US" sz="1200" b="0" i="0" kern="1200" dirty="0" smtClean="0">
                <a:solidFill>
                  <a:schemeClr val="tx1"/>
                </a:solidFill>
                <a:effectLst/>
                <a:latin typeface="+mn-lt"/>
                <a:ea typeface="+mn-ea"/>
                <a:cs typeface="+mn-cs"/>
              </a:rPr>
              <a:t>数据集上进行预训练，</a:t>
            </a:r>
            <a:r>
              <a:rPr lang="zh-CN" altLang="en-US" dirty="0" smtClean="0"/>
              <a:t>通过使用更大的数据集进行预训练以及扩大模型的规模，它的性能也在更新换代中不断提高。</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288290">
              <a:buNone/>
            </a:pPr>
            <a:r>
              <a:rPr lang="en-US" altLang="zh-CN" b="1" dirty="0" smtClean="0"/>
              <a:t>Encoder-Decoder</a:t>
            </a:r>
            <a:r>
              <a:rPr lang="zh-CN" altLang="en-US" b="1" dirty="0" smtClean="0"/>
              <a:t>模型：</a:t>
            </a:r>
            <a:r>
              <a:rPr lang="zh-CN" altLang="en-US" dirty="0" smtClean="0"/>
              <a:t>同时使用两个模块，又称</a:t>
            </a:r>
            <a:r>
              <a:rPr lang="en-US" altLang="zh-CN" dirty="0" smtClean="0"/>
              <a:t>Seq2Seq</a:t>
            </a:r>
            <a:r>
              <a:rPr lang="zh-CN" altLang="en-US" dirty="0" smtClean="0"/>
              <a:t>模型。在每个阶段，</a:t>
            </a:r>
            <a:r>
              <a:rPr lang="en-US" altLang="zh-CN" dirty="0" smtClean="0"/>
              <a:t>Encoder</a:t>
            </a:r>
            <a:r>
              <a:rPr lang="zh-CN" altLang="en-US" dirty="0" smtClean="0"/>
              <a:t>的注意力层都可以访问初始输入句子中的所有单词，而</a:t>
            </a:r>
            <a:r>
              <a:rPr lang="en-US" altLang="zh-CN" dirty="0" smtClean="0"/>
              <a:t>Decoder</a:t>
            </a:r>
            <a:r>
              <a:rPr lang="zh-CN" altLang="en-US" dirty="0" smtClean="0"/>
              <a:t>的注意力层则只能访问输入中给定词语之前的词语（即已经解码生成的词语）。可以使用</a:t>
            </a:r>
            <a:r>
              <a:rPr lang="en-US" altLang="zh-CN" dirty="0" smtClean="0"/>
              <a:t>Encoder</a:t>
            </a:r>
            <a:r>
              <a:rPr lang="zh-CN" altLang="en-US" dirty="0" smtClean="0"/>
              <a:t>或</a:t>
            </a:r>
            <a:r>
              <a:rPr lang="en-US" altLang="zh-CN" dirty="0" smtClean="0"/>
              <a:t>Decoder</a:t>
            </a:r>
            <a:r>
              <a:rPr lang="zh-CN" altLang="en-US" dirty="0" smtClean="0"/>
              <a:t>模型的方式来完成预训练，但通常会包含一些更复杂的任务</a:t>
            </a:r>
            <a:r>
              <a:rPr lang="zh-CN" altLang="en-US" sz="1200" b="0" i="0" kern="1200" dirty="0" smtClean="0">
                <a:solidFill>
                  <a:schemeClr val="tx1"/>
                </a:solidFill>
                <a:effectLst/>
                <a:latin typeface="+mn-lt"/>
                <a:ea typeface="+mn-ea"/>
                <a:cs typeface="+mn-cs"/>
              </a:rPr>
              <a:t>。</a:t>
            </a:r>
            <a:r>
              <a:rPr lang="en-US" altLang="zh-CN" dirty="0" smtClean="0"/>
              <a:t>Encoder-Decoder</a:t>
            </a:r>
            <a:r>
              <a:rPr lang="zh-CN" altLang="en-US" dirty="0" smtClean="0"/>
              <a:t>模型适合处理需要根据给定输入来生成新文本的任务，例如自动摘要、翻译、生成式问答。</a:t>
            </a:r>
            <a:endParaRPr lang="en-US" altLang="zh-CN" dirty="0" smtClean="0"/>
          </a:p>
          <a:p>
            <a:pPr marL="0" indent="288290">
              <a:buNone/>
            </a:pPr>
            <a:r>
              <a:rPr lang="en-US" altLang="zh-CN" dirty="0" smtClean="0"/>
              <a:t>T5</a:t>
            </a:r>
            <a:r>
              <a:rPr lang="zh-CN" altLang="en-US" dirty="0" smtClean="0"/>
              <a:t>通过随机遮盖掉输入中的文本片段进行预训练，训练目标则是预测出被遮盖掉的文本。</a:t>
            </a:r>
            <a:r>
              <a:rPr lang="en-US" altLang="zh-CN" dirty="0" smtClean="0"/>
              <a:t>T5</a:t>
            </a:r>
            <a:r>
              <a:rPr lang="zh-CN" altLang="en-US" sz="1200" b="0" i="0" kern="1200" dirty="0" smtClean="0">
                <a:solidFill>
                  <a:schemeClr val="tx1"/>
                </a:solidFill>
                <a:effectLst/>
                <a:latin typeface="+mn-lt"/>
                <a:ea typeface="+mn-ea"/>
                <a:cs typeface="+mn-cs"/>
              </a:rPr>
              <a:t>将所有 </a:t>
            </a:r>
            <a:r>
              <a:rPr lang="en-US" altLang="zh-CN" sz="1200" b="0" i="0" kern="1200" dirty="0" smtClean="0">
                <a:solidFill>
                  <a:schemeClr val="tx1"/>
                </a:solidFill>
                <a:effectLst/>
                <a:latin typeface="+mn-lt"/>
                <a:ea typeface="+mn-ea"/>
                <a:cs typeface="+mn-cs"/>
              </a:rPr>
              <a:t>NLU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NLG </a:t>
            </a:r>
            <a:r>
              <a:rPr lang="zh-CN" altLang="en-US" sz="1200" b="0" i="0" kern="1200" dirty="0" smtClean="0">
                <a:solidFill>
                  <a:schemeClr val="tx1"/>
                </a:solidFill>
                <a:effectLst/>
                <a:latin typeface="+mn-lt"/>
                <a:ea typeface="+mn-ea"/>
                <a:cs typeface="+mn-cs"/>
              </a:rPr>
              <a:t>任务都转换为 </a:t>
            </a:r>
            <a:r>
              <a:rPr lang="en-US" altLang="zh-CN" sz="1200" b="0" i="0" kern="1200" dirty="0" smtClean="0">
                <a:solidFill>
                  <a:schemeClr val="tx1"/>
                </a:solidFill>
                <a:effectLst/>
                <a:latin typeface="+mn-lt"/>
                <a:ea typeface="+mn-ea"/>
                <a:cs typeface="+mn-cs"/>
              </a:rPr>
              <a:t>Seq2Seq </a:t>
            </a:r>
            <a:r>
              <a:rPr lang="zh-CN" altLang="en-US" sz="1200" b="0" i="0" kern="1200" dirty="0" smtClean="0">
                <a:solidFill>
                  <a:schemeClr val="tx1"/>
                </a:solidFill>
                <a:effectLst/>
                <a:latin typeface="+mn-lt"/>
                <a:ea typeface="+mn-ea"/>
                <a:cs typeface="+mn-cs"/>
              </a:rPr>
              <a:t>形式统一解决，最终具有 </a:t>
            </a:r>
            <a:r>
              <a:rPr lang="en-US" altLang="zh-CN" sz="1200" b="0" i="0" kern="1200" dirty="0" smtClean="0">
                <a:solidFill>
                  <a:schemeClr val="tx1"/>
                </a:solidFill>
                <a:effectLst/>
                <a:latin typeface="+mn-lt"/>
                <a:ea typeface="+mn-ea"/>
                <a:cs typeface="+mn-cs"/>
              </a:rPr>
              <a:t>110 </a:t>
            </a:r>
            <a:r>
              <a:rPr lang="zh-CN" altLang="en-US" sz="1200" b="0" i="0" kern="1200" dirty="0" smtClean="0">
                <a:solidFill>
                  <a:schemeClr val="tx1"/>
                </a:solidFill>
                <a:effectLst/>
                <a:latin typeface="+mn-lt"/>
                <a:ea typeface="+mn-ea"/>
                <a:cs typeface="+mn-cs"/>
              </a:rPr>
              <a:t>亿参数的大版本在多个基准上取得了最优性能。</a:t>
            </a:r>
            <a:endParaRPr lang="en-US" altLang="zh-CN" dirty="0" smtClean="0"/>
          </a:p>
          <a:p>
            <a:pPr marL="0" indent="288290">
              <a:buNone/>
            </a:pPr>
            <a:r>
              <a:rPr lang="en-US" altLang="zh-CN" dirty="0" smtClean="0"/>
              <a:t>BART</a:t>
            </a:r>
            <a:r>
              <a:rPr lang="zh-CN" altLang="en-US" sz="1200" b="0" i="0" kern="1200" dirty="0" smtClean="0">
                <a:solidFill>
                  <a:schemeClr val="tx1"/>
                </a:solidFill>
                <a:effectLst/>
                <a:latin typeface="+mn-lt"/>
                <a:ea typeface="+mn-ea"/>
                <a:cs typeface="+mn-cs"/>
              </a:rPr>
              <a:t>同时结合了</a:t>
            </a:r>
            <a:r>
              <a:rPr lang="en-US" altLang="zh-CN" sz="1200" b="0" i="0" kern="1200" dirty="0" smtClean="0">
                <a:solidFill>
                  <a:schemeClr val="tx1"/>
                </a:solidFill>
                <a:effectLst/>
                <a:latin typeface="+mn-lt"/>
                <a:ea typeface="+mn-ea"/>
                <a:cs typeface="+mn-cs"/>
              </a:rPr>
              <a:t>BERT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GPT</a:t>
            </a:r>
            <a:r>
              <a:rPr lang="zh-CN" altLang="en-US" sz="1200" b="0" i="0" kern="1200" dirty="0" smtClean="0">
                <a:solidFill>
                  <a:schemeClr val="tx1"/>
                </a:solidFill>
                <a:effectLst/>
                <a:latin typeface="+mn-lt"/>
                <a:ea typeface="+mn-ea"/>
                <a:cs typeface="+mn-cs"/>
              </a:rPr>
              <a:t>的预训练过程，将输入句子通过遮盖词语、打乱句子顺序、删除词语、文档旋转等方式破坏后传给</a:t>
            </a:r>
            <a:r>
              <a:rPr lang="en-US" altLang="zh-CN" sz="1200" b="0" i="0" kern="1200" dirty="0" smtClean="0">
                <a:solidFill>
                  <a:schemeClr val="tx1"/>
                </a:solidFill>
                <a:effectLst/>
                <a:latin typeface="+mn-lt"/>
                <a:ea typeface="+mn-ea"/>
                <a:cs typeface="+mn-cs"/>
              </a:rPr>
              <a:t>Encoder</a:t>
            </a:r>
            <a:r>
              <a:rPr lang="zh-CN" altLang="en-US" sz="1200" b="0" i="0" kern="1200" dirty="0" smtClean="0">
                <a:solidFill>
                  <a:schemeClr val="tx1"/>
                </a:solidFill>
                <a:effectLst/>
                <a:latin typeface="+mn-lt"/>
                <a:ea typeface="+mn-ea"/>
                <a:cs typeface="+mn-cs"/>
              </a:rPr>
              <a:t>编码，然后要求</a:t>
            </a:r>
            <a:r>
              <a:rPr lang="en-US" altLang="zh-CN" sz="1200" b="0" i="0" kern="1200" dirty="0" smtClean="0">
                <a:solidFill>
                  <a:schemeClr val="tx1"/>
                </a:solidFill>
                <a:effectLst/>
                <a:latin typeface="+mn-lt"/>
                <a:ea typeface="+mn-ea"/>
                <a:cs typeface="+mn-cs"/>
              </a:rPr>
              <a:t>Decoder</a:t>
            </a:r>
            <a:r>
              <a:rPr lang="zh-CN" altLang="en-US" sz="1200" b="0" i="0" kern="1200" dirty="0" smtClean="0">
                <a:solidFill>
                  <a:schemeClr val="tx1"/>
                </a:solidFill>
                <a:effectLst/>
                <a:latin typeface="+mn-lt"/>
                <a:ea typeface="+mn-ea"/>
                <a:cs typeface="+mn-cs"/>
              </a:rPr>
              <a:t>重构出原始文本。</a:t>
            </a:r>
            <a:r>
              <a:rPr lang="en-US" altLang="zh-CN" sz="1200" b="0" i="0" kern="1200" dirty="0" smtClean="0">
                <a:solidFill>
                  <a:schemeClr val="tx1"/>
                </a:solidFill>
                <a:effectLst/>
                <a:latin typeface="+mn-lt"/>
                <a:ea typeface="+mn-ea"/>
                <a:cs typeface="+mn-cs"/>
              </a:rPr>
              <a:t>BART</a:t>
            </a:r>
            <a:r>
              <a:rPr lang="zh-CN" altLang="en-US" sz="1200" b="0" i="0" kern="1200" dirty="0" smtClean="0">
                <a:solidFill>
                  <a:schemeClr val="tx1"/>
                </a:solidFill>
                <a:effectLst/>
                <a:latin typeface="+mn-lt"/>
                <a:ea typeface="+mn-ea"/>
                <a:cs typeface="+mn-cs"/>
              </a:rPr>
              <a:t>可以灵活地用于 </a:t>
            </a:r>
            <a:r>
              <a:rPr lang="en-US" altLang="zh-CN" sz="1200" b="0" i="0" kern="1200" dirty="0" smtClean="0">
                <a:solidFill>
                  <a:schemeClr val="tx1"/>
                </a:solidFill>
                <a:effectLst/>
                <a:latin typeface="+mn-lt"/>
                <a:ea typeface="+mn-ea"/>
                <a:cs typeface="+mn-cs"/>
              </a:rPr>
              <a:t>NLU </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NLG </a:t>
            </a:r>
            <a:r>
              <a:rPr lang="zh-CN" altLang="en-US" sz="1200" b="0" i="0" kern="1200" dirty="0" smtClean="0">
                <a:solidFill>
                  <a:schemeClr val="tx1"/>
                </a:solidFill>
                <a:effectLst/>
                <a:latin typeface="+mn-lt"/>
                <a:ea typeface="+mn-ea"/>
                <a:cs typeface="+mn-cs"/>
              </a:rPr>
              <a:t>任务，并且在两者上都实现了最优性能。</a:t>
            </a:r>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萌芽期（</a:t>
            </a:r>
            <a:r>
              <a:rPr lang="en-US" altLang="zh-CN" dirty="0" smtClean="0"/>
              <a:t>1950-2005</a:t>
            </a:r>
            <a:r>
              <a:rPr lang="zh-CN" altLang="en-US" dirty="0" smtClean="0"/>
              <a:t>）：以 </a:t>
            </a:r>
            <a:r>
              <a:rPr lang="en-US" altLang="zh-CN" dirty="0" smtClean="0"/>
              <a:t>CNN </a:t>
            </a:r>
            <a:r>
              <a:rPr lang="zh-CN" altLang="en-US" dirty="0" smtClean="0"/>
              <a:t>为代表的传统神经网络模型阶段</a:t>
            </a:r>
            <a:endParaRPr lang="en-US" altLang="zh-CN" dirty="0" smtClean="0"/>
          </a:p>
          <a:p>
            <a:r>
              <a:rPr lang="zh-CN" altLang="en-US" dirty="0" smtClean="0"/>
              <a:t>探索沉淀期（</a:t>
            </a:r>
            <a:r>
              <a:rPr lang="en-US" altLang="zh-CN" dirty="0" smtClean="0"/>
              <a:t>2006-2019</a:t>
            </a:r>
            <a:r>
              <a:rPr lang="zh-CN" altLang="en-US" dirty="0" smtClean="0"/>
              <a:t>）：以 </a:t>
            </a:r>
            <a:r>
              <a:rPr lang="en-US" altLang="zh-CN" dirty="0" smtClean="0"/>
              <a:t>Transformer </a:t>
            </a:r>
            <a:r>
              <a:rPr lang="zh-CN" altLang="en-US" dirty="0" smtClean="0"/>
              <a:t>为代表的全新神经网络模型阶段</a:t>
            </a:r>
            <a:endParaRPr lang="en-US" altLang="zh-CN" dirty="0" smtClean="0"/>
          </a:p>
          <a:p>
            <a:r>
              <a:rPr lang="zh-CN" altLang="en-US" dirty="0" smtClean="0"/>
              <a:t>迅猛发展期（</a:t>
            </a:r>
            <a:r>
              <a:rPr lang="en-US" altLang="zh-CN" dirty="0" smtClean="0"/>
              <a:t>2020-</a:t>
            </a:r>
            <a:r>
              <a:rPr lang="zh-CN" altLang="en-US" dirty="0" smtClean="0"/>
              <a:t>至今）：以 </a:t>
            </a:r>
            <a:r>
              <a:rPr lang="en-US" altLang="zh-CN" dirty="0" smtClean="0"/>
              <a:t>GPT </a:t>
            </a:r>
            <a:r>
              <a:rPr lang="zh-CN" altLang="en-US" dirty="0" smtClean="0"/>
              <a:t>为代表的预训练大模型阶段</a:t>
            </a:r>
            <a:endParaRPr lang="en-US" altLang="zh-CN" dirty="0" smtClean="0"/>
          </a:p>
          <a:p>
            <a:br>
              <a:rPr lang="en-US" altLang="zh-CN" dirty="0" smtClean="0"/>
            </a:br>
            <a:r>
              <a:rPr lang="zh-CN" altLang="en-US" b="1" dirty="0" smtClean="0"/>
              <a:t>技术进展与计算能力</a:t>
            </a:r>
            <a:endParaRPr lang="zh-CN" altLang="en-US" b="1"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大模型的崛起得益于计算硬件的重大进步。特别是</a:t>
            </a:r>
            <a:r>
              <a:rPr lang="en-US" altLang="zh-CN" dirty="0" smtClean="0"/>
              <a:t>GPU</a:t>
            </a:r>
            <a:r>
              <a:rPr lang="zh-CN" altLang="en-US" dirty="0" smtClean="0"/>
              <a:t>（图形处理单元）和</a:t>
            </a:r>
            <a:r>
              <a:rPr lang="en-US" altLang="zh-CN" dirty="0" smtClean="0"/>
              <a:t>TPU</a:t>
            </a:r>
            <a:r>
              <a:rPr lang="zh-CN" altLang="en-US" dirty="0" smtClean="0"/>
              <a:t>（张量处理单元）等专用硬件的出现，使得大规模并行计算成为可能。</a:t>
            </a:r>
            <a:r>
              <a:rPr lang="en-US" altLang="zh-CN" dirty="0" smtClean="0"/>
              <a:t>GPU</a:t>
            </a:r>
            <a:r>
              <a:rPr lang="zh-CN" altLang="en-US" dirty="0" smtClean="0"/>
              <a:t>能够有效地加速矩阵运算，这是深度神经网络训练中的关键操作。</a:t>
            </a:r>
            <a:r>
              <a:rPr lang="en-US" altLang="zh-CN" dirty="0" smtClean="0"/>
              <a:t>TPU</a:t>
            </a:r>
            <a:r>
              <a:rPr lang="zh-CN" altLang="en-US" dirty="0" smtClean="0"/>
              <a:t>则是</a:t>
            </a:r>
            <a:r>
              <a:rPr lang="en-US" altLang="zh-CN" dirty="0" smtClean="0"/>
              <a:t>Google</a:t>
            </a:r>
            <a:r>
              <a:rPr lang="zh-CN" altLang="en-US" dirty="0" smtClean="0"/>
              <a:t>专为深度学习设计的硬件，进一步提高了训练大模型的效率。软件技术上，算法的突破也是大模型能够快速发展的关键。最为典型的例子就是</a:t>
            </a:r>
            <a:r>
              <a:rPr lang="en-US" altLang="zh-CN" dirty="0" smtClean="0"/>
              <a:t>Transformer</a:t>
            </a:r>
            <a:r>
              <a:rPr lang="zh-CN" altLang="en-US" dirty="0" smtClean="0"/>
              <a:t>架构，它在自然语言处理领域的表现超越了传统的</a:t>
            </a:r>
            <a:r>
              <a:rPr lang="en-US" altLang="zh-CN" dirty="0" smtClean="0"/>
              <a:t>RNN</a:t>
            </a:r>
            <a:r>
              <a:rPr lang="zh-CN" altLang="en-US" dirty="0" smtClean="0"/>
              <a:t>和</a:t>
            </a:r>
            <a:r>
              <a:rPr lang="en-US" altLang="zh-CN" dirty="0" smtClean="0"/>
              <a:t>LSTM</a:t>
            </a:r>
            <a:r>
              <a:rPr lang="zh-CN" altLang="en-US" dirty="0" smtClean="0"/>
              <a:t>结构，极大提升了训练效率和性能。同时，预训练技术（如</a:t>
            </a:r>
            <a:r>
              <a:rPr lang="en-US" altLang="zh-CN" dirty="0" smtClean="0"/>
              <a:t>BERT</a:t>
            </a:r>
            <a:r>
              <a:rPr lang="zh-CN" altLang="en-US" dirty="0" smtClean="0"/>
              <a:t>、</a:t>
            </a:r>
            <a:r>
              <a:rPr lang="en-US" altLang="zh-CN" dirty="0" smtClean="0"/>
              <a:t>GPT</a:t>
            </a:r>
            <a:r>
              <a:rPr lang="zh-CN" altLang="en-US" dirty="0" smtClean="0"/>
              <a:t>等）和自监督学习的兴起，使得大模型能够在无标签数据上预先学习，并在少量标注数据上进行微调，从而显著提升了模型的适应性和泛化能力。</a:t>
            </a:r>
            <a:endParaRPr lang="zh-CN" altLang="en-US" dirty="0" smtClean="0"/>
          </a:p>
          <a:p>
            <a:r>
              <a:rPr lang="zh-CN" altLang="en-US" dirty="0" smtClean="0"/>
              <a:t>除此之外，优化算法的进步也为大模型的发展提供了支持。通过采用更高效的梯度下降法（如</a:t>
            </a:r>
            <a:r>
              <a:rPr lang="en-US" altLang="zh-CN" dirty="0" smtClean="0"/>
              <a:t>Adam</a:t>
            </a:r>
            <a:r>
              <a:rPr lang="zh-CN" altLang="en-US" dirty="0" smtClean="0"/>
              <a:t>优化器）和分布式训练技术，研究人员能够在多个处理单元上同时训练大规模的深度神经网络，从而有效地减少训练时间。</a:t>
            </a:r>
            <a:endParaRPr lang="zh-CN" altLang="en-US" dirty="0" smtClean="0"/>
          </a:p>
          <a:p>
            <a:r>
              <a:rPr lang="zh-CN" altLang="en-US" b="1" dirty="0" smtClean="0"/>
              <a:t>数据的支持与大规模训练</a:t>
            </a:r>
            <a:endParaRPr lang="zh-CN" altLang="en-US" b="1" dirty="0" smtClean="0"/>
          </a:p>
          <a:p>
            <a:r>
              <a:rPr lang="zh-CN" altLang="en-US" dirty="0" smtClean="0"/>
              <a:t>大数据的可用性和质量对大模型的发展起到了至关重要的作用，大模型的训练需要海量的数据来捕捉潜在的模式和特征，而这些数据的质量直接影响到模型的效果。随着大数据时代的到来，尤其是互联网、社交媒体、电子商务等快速发展的领域，海量的用户数据的积累和开放不断为大模型的训练提供了丰富的素材和强有力的支持。</a:t>
            </a:r>
            <a:endParaRPr lang="zh-CN" altLang="en-US" dirty="0" smtClean="0"/>
          </a:p>
          <a:p>
            <a:r>
              <a:rPr lang="zh-CN" altLang="en-US" dirty="0" smtClean="0"/>
              <a:t>在大模型训练中，数据的多样性和丰富性尤为重要。通过从不同来源和不同领域的数据中进行学习，模型能够获得更强的泛化能力和更高的适应性。这也是近年来自监督学习（</a:t>
            </a:r>
            <a:r>
              <a:rPr lang="en-US" altLang="zh-CN" dirty="0" smtClean="0"/>
              <a:t>self-supervised learning</a:t>
            </a:r>
            <a:r>
              <a:rPr lang="zh-CN" altLang="en-US" dirty="0" smtClean="0"/>
              <a:t>）技术取得巨大成功的原因之一，模型通过无标签数据进行预训练，从而有效减少了对人工标注数据的依赖。</a:t>
            </a:r>
            <a:endParaRPr lang="zh-CN" altLang="en-US" dirty="0" smtClean="0"/>
          </a:p>
          <a:p>
            <a:r>
              <a:rPr lang="zh-CN" altLang="en-US" b="1" dirty="0" smtClean="0"/>
              <a:t>关键应用驱动的推动</a:t>
            </a:r>
            <a:endParaRPr lang="zh-CN" altLang="en-US" b="1" dirty="0" smtClean="0"/>
          </a:p>
          <a:p>
            <a:r>
              <a:rPr lang="zh-CN" altLang="en-US" dirty="0" smtClean="0"/>
              <a:t>自然语言处理（</a:t>
            </a:r>
            <a:r>
              <a:rPr lang="en-US" altLang="zh-CN" dirty="0" smtClean="0"/>
              <a:t>NLP</a:t>
            </a:r>
            <a:r>
              <a:rPr lang="zh-CN" altLang="en-US" dirty="0" smtClean="0"/>
              <a:t>）和计算机视觉（</a:t>
            </a:r>
            <a:r>
              <a:rPr lang="en-US" altLang="zh-CN" dirty="0" smtClean="0"/>
              <a:t>CV</a:t>
            </a:r>
            <a:r>
              <a:rPr lang="zh-CN" altLang="en-US" dirty="0" smtClean="0"/>
              <a:t>）是大模型发展的主要推动力。在</a:t>
            </a:r>
            <a:r>
              <a:rPr lang="en-US" altLang="zh-CN" dirty="0" smtClean="0"/>
              <a:t>NLP</a:t>
            </a:r>
            <a:r>
              <a:rPr lang="zh-CN" altLang="en-US" dirty="0" smtClean="0"/>
              <a:t>领域，任务如机器翻译、文本生成、情感分析等对大模型提出了高要求。例如，基于</a:t>
            </a:r>
            <a:r>
              <a:rPr lang="en-US" altLang="zh-CN" dirty="0" smtClean="0"/>
              <a:t>Transformer</a:t>
            </a:r>
            <a:r>
              <a:rPr lang="zh-CN" altLang="en-US" dirty="0" smtClean="0"/>
              <a:t>架构的</a:t>
            </a:r>
            <a:r>
              <a:rPr lang="en-US" altLang="zh-CN" dirty="0" smtClean="0"/>
              <a:t>BERT</a:t>
            </a:r>
            <a:r>
              <a:rPr lang="zh-CN" altLang="en-US" dirty="0" smtClean="0"/>
              <a:t>和</a:t>
            </a:r>
            <a:r>
              <a:rPr lang="en-US" altLang="zh-CN" dirty="0" smtClean="0"/>
              <a:t>GPT</a:t>
            </a:r>
            <a:r>
              <a:rPr lang="zh-CN" altLang="en-US" dirty="0" smtClean="0"/>
              <a:t>系列，在多项</a:t>
            </a:r>
            <a:r>
              <a:rPr lang="en-US" altLang="zh-CN" dirty="0" smtClean="0"/>
              <a:t>NLP</a:t>
            </a:r>
            <a:r>
              <a:rPr lang="zh-CN" altLang="en-US" dirty="0" smtClean="0"/>
              <a:t>任务中刷新了性能记录。而在计算机视觉领域，深度卷积神经网络（</a:t>
            </a:r>
            <a:r>
              <a:rPr lang="en-US" altLang="zh-CN" dirty="0" smtClean="0"/>
              <a:t>CNN</a:t>
            </a:r>
            <a:r>
              <a:rPr lang="zh-CN" altLang="en-US" dirty="0" smtClean="0"/>
              <a:t>）和视觉</a:t>
            </a:r>
            <a:r>
              <a:rPr lang="en-US" altLang="zh-CN" dirty="0" smtClean="0"/>
              <a:t>Transformer</a:t>
            </a:r>
            <a:r>
              <a:rPr lang="zh-CN" altLang="en-US" dirty="0" smtClean="0"/>
              <a:t>（</a:t>
            </a:r>
            <a:r>
              <a:rPr lang="en-US" altLang="zh-CN" dirty="0" err="1" smtClean="0"/>
              <a:t>ViT</a:t>
            </a:r>
            <a:r>
              <a:rPr lang="zh-CN" altLang="en-US" dirty="0" smtClean="0"/>
              <a:t>）等大模型在图像分类、目标检测、图像生成等任务中也取得了显著成果。</a:t>
            </a:r>
            <a:endParaRPr lang="zh-CN" altLang="en-US" dirty="0" smtClean="0"/>
          </a:p>
          <a:p>
            <a:r>
              <a:rPr lang="zh-CN" altLang="en-US" dirty="0" smtClean="0"/>
              <a:t>这些领域的应用需求推动了大模型技术的不断进步。尤其是当大模型开始能够处理复杂的多模态任务（如结合文本和图像的任务）时，它们的潜力和应用场景得到了进一步拓展。</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多任务学习（</a:t>
            </a:r>
            <a:r>
              <a:rPr lang="en-US" altLang="zh-CN" b="1" dirty="0" smtClean="0"/>
              <a:t>Multi-task Learning, MTL</a:t>
            </a:r>
            <a:r>
              <a:rPr lang="zh-CN" altLang="en-US" b="1" dirty="0" smtClean="0"/>
              <a:t>）</a:t>
            </a:r>
            <a:r>
              <a:rPr lang="zh-CN" altLang="en-US" dirty="0" smtClean="0"/>
              <a:t>是一种机器学习方法，通过训练一个模型来同时执行多个相关任务。其主要优势在于，通过共享不同任务之间的知识，能够提高模型的泛化能力和学习效率。</a:t>
            </a:r>
            <a:endParaRPr lang="zh-CN" altLang="en-US" dirty="0" smtClean="0"/>
          </a:p>
          <a:p>
            <a:r>
              <a:rPr lang="zh-CN" altLang="en-US" b="1" dirty="0" smtClean="0"/>
              <a:t>基本原理</a:t>
            </a:r>
            <a:r>
              <a:rPr lang="zh-CN" altLang="en-US" dirty="0" smtClean="0"/>
              <a:t>：</a:t>
            </a:r>
            <a:endParaRPr lang="en-US" altLang="zh-CN" dirty="0" smtClean="0"/>
          </a:p>
          <a:p>
            <a:r>
              <a:rPr lang="zh-CN" altLang="en-US" dirty="0" smtClean="0"/>
              <a:t>在多任务学习中，模型通过共享隐藏层表示来学习多个任务的共同特征，同时对每个任务都有独立的输出层。通常情况下，任务之间具有一定的相关性，因此共享隐层特征有助于提高模型的整体性能。</a:t>
            </a:r>
            <a:endParaRPr lang="zh-CN" altLang="en-US" dirty="0" smtClean="0"/>
          </a:p>
          <a:p>
            <a:r>
              <a:rPr lang="zh-CN" altLang="en-US" b="1" dirty="0" smtClean="0"/>
              <a:t>应用场景</a:t>
            </a:r>
            <a:r>
              <a:rPr lang="zh-CN" altLang="en-US" dirty="0" smtClean="0"/>
              <a:t>：</a:t>
            </a:r>
            <a:endParaRPr lang="en-US" altLang="zh-CN" dirty="0" smtClean="0"/>
          </a:p>
          <a:p>
            <a:r>
              <a:rPr lang="zh-CN" altLang="en-US" b="0" dirty="0" smtClean="0"/>
              <a:t>跨领域模型（</a:t>
            </a:r>
            <a:r>
              <a:rPr lang="en-US" altLang="zh-CN" b="0" dirty="0" smtClean="0"/>
              <a:t>Cross-domain Models</a:t>
            </a:r>
            <a:r>
              <a:rPr lang="zh-CN" altLang="en-US" b="0" dirty="0" smtClean="0"/>
              <a:t>）</a:t>
            </a:r>
            <a:r>
              <a:rPr lang="zh-CN" altLang="en-US" dirty="0" smtClean="0"/>
              <a:t>：多任务学习在跨领域任务中尤其有效。例如，一个模型可以同时学习自然语言处理任务（如文本分类）和计算机视觉任务（如图像分类），从而实现知识的迁移。</a:t>
            </a:r>
            <a:endParaRPr lang="en-US" altLang="zh-CN" dirty="0" smtClean="0"/>
          </a:p>
          <a:p>
            <a:r>
              <a:rPr lang="zh-CN" altLang="en-US" b="0" dirty="0" smtClean="0"/>
              <a:t>大规模预训练模型</a:t>
            </a:r>
            <a:r>
              <a:rPr lang="zh-CN" altLang="en-US" dirty="0" smtClean="0"/>
              <a:t>：如</a:t>
            </a:r>
            <a:r>
              <a:rPr lang="en-US" altLang="zh-CN" dirty="0" smtClean="0"/>
              <a:t>BERT</a:t>
            </a:r>
            <a:r>
              <a:rPr lang="zh-CN" altLang="en-US" dirty="0" smtClean="0"/>
              <a:t>、</a:t>
            </a:r>
            <a:r>
              <a:rPr lang="en-US" altLang="zh-CN" dirty="0" smtClean="0"/>
              <a:t>T5</a:t>
            </a:r>
            <a:r>
              <a:rPr lang="zh-CN" altLang="en-US" dirty="0" smtClean="0"/>
              <a:t>等大型预训练语言模型，它们在多个</a:t>
            </a:r>
            <a:r>
              <a:rPr lang="en-US" altLang="zh-CN" dirty="0" smtClean="0"/>
              <a:t>NLP</a:t>
            </a:r>
            <a:r>
              <a:rPr lang="zh-CN" altLang="en-US" dirty="0" smtClean="0"/>
              <a:t>任务上进行微调，通过跨任务的学习，能够提升模型在各种下游任务中的表现。</a:t>
            </a:r>
            <a:endParaRPr lang="zh-CN" altLang="en-US" dirty="0" smtClean="0"/>
          </a:p>
          <a:p>
            <a:r>
              <a:rPr lang="zh-CN" altLang="en-US" b="1" dirty="0" smtClean="0"/>
              <a:t>挑战与前景</a:t>
            </a:r>
            <a:r>
              <a:rPr lang="zh-CN" altLang="en-US" dirty="0" smtClean="0"/>
              <a:t>：</a:t>
            </a:r>
            <a:endParaRPr lang="en-US" altLang="zh-CN" dirty="0" smtClean="0"/>
          </a:p>
          <a:p>
            <a:r>
              <a:rPr lang="zh-CN" altLang="en-US" b="0" dirty="0" smtClean="0"/>
              <a:t>任务间冲突：不同任务的目标可能存在冲突，导致共享的表示不适用于所有任务。</a:t>
            </a:r>
            <a:endParaRPr lang="en-US" altLang="zh-CN" b="0" dirty="0" smtClean="0"/>
          </a:p>
          <a:p>
            <a:r>
              <a:rPr lang="zh-CN" altLang="en-US" b="0" dirty="0" smtClean="0"/>
              <a:t>任务加权策略：如何合理地加权不同任务的损失，确保模型在各个任务上都能保持良好的表现。</a:t>
            </a:r>
            <a:endParaRPr lang="en-US" altLang="zh-CN" b="0" dirty="0" smtClean="0"/>
          </a:p>
          <a:p>
            <a:r>
              <a:rPr lang="zh-CN" altLang="en-US" b="0" dirty="0" smtClean="0"/>
              <a:t>跨领域的泛化能力：</a:t>
            </a:r>
            <a:r>
              <a:rPr lang="zh-CN" altLang="en-US" dirty="0" smtClean="0"/>
              <a:t>当任务涉及的领域差异较大时，模型能否有效地跨领域迁移仍然是一个研究热点。</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原理</a:t>
            </a:r>
            <a:endParaRPr lang="en-US" altLang="zh-CN" b="1" dirty="0" smtClean="0"/>
          </a:p>
          <a:p>
            <a:r>
              <a:rPr lang="zh-CN" altLang="en-US" dirty="0" smtClean="0"/>
              <a:t>自监督学习的基本思想是通过设计“预测任务”，让模型从输入数据中自我学习。具体来说，通常的流程是：</a:t>
            </a:r>
            <a:endParaRPr lang="zh-CN" altLang="en-US" dirty="0" smtClean="0"/>
          </a:p>
          <a:p>
            <a:r>
              <a:rPr lang="zh-CN" altLang="en-US" b="1" dirty="0" smtClean="0"/>
              <a:t>数据划分</a:t>
            </a:r>
            <a:r>
              <a:rPr lang="zh-CN" altLang="en-US" dirty="0" smtClean="0"/>
              <a:t>：给定一个原始输入数据（例如，文本、图像或视频），模型将数据的某部分作为输入，另一部分作为目标标签。</a:t>
            </a:r>
            <a:endParaRPr lang="zh-CN" altLang="en-US" dirty="0" smtClean="0"/>
          </a:p>
          <a:p>
            <a:r>
              <a:rPr lang="zh-CN" altLang="en-US" b="1" dirty="0" smtClean="0"/>
              <a:t>预测任务设计</a:t>
            </a:r>
            <a:r>
              <a:rPr lang="zh-CN" altLang="en-US" dirty="0" smtClean="0"/>
              <a:t>：模型的目标是预测数据的一部分。例如，给定一个句子中一部分的单词，模型要预测被遮蔽的单词或部分内容。</a:t>
            </a:r>
            <a:endParaRPr lang="zh-CN" altLang="en-US" dirty="0" smtClean="0"/>
          </a:p>
          <a:p>
            <a:r>
              <a:rPr lang="zh-CN" altLang="en-US" b="1" dirty="0" smtClean="0"/>
              <a:t>损失函数</a:t>
            </a:r>
            <a:r>
              <a:rPr lang="zh-CN" altLang="en-US" dirty="0" smtClean="0"/>
              <a:t>：通过计算模型的预测结果与真实标签之间的差异，使用损失函数进行优化。</a:t>
            </a:r>
            <a:endParaRPr lang="en-US" altLang="zh-CN" dirty="0" smtClean="0"/>
          </a:p>
          <a:p>
            <a:endParaRPr lang="en-US" altLang="zh-CN" b="1" dirty="0" smtClean="0"/>
          </a:p>
          <a:p>
            <a:r>
              <a:rPr lang="zh-CN" altLang="en-US" b="1" dirty="0" smtClean="0"/>
              <a:t>常见任务：</a:t>
            </a:r>
            <a:endParaRPr lang="zh-CN" altLang="en-US" b="1" dirty="0" smtClean="0"/>
          </a:p>
          <a:p>
            <a:r>
              <a:rPr lang="en-US" altLang="zh-CN" b="0" dirty="0" smtClean="0"/>
              <a:t>Masked Language Modeling</a:t>
            </a:r>
            <a:r>
              <a:rPr lang="zh-CN" altLang="en-US" b="0" dirty="0" smtClean="0"/>
              <a:t>（</a:t>
            </a:r>
            <a:r>
              <a:rPr lang="en-US" altLang="zh-CN" b="0" dirty="0" smtClean="0"/>
              <a:t>MLM</a:t>
            </a:r>
            <a:r>
              <a:rPr lang="zh-CN" altLang="en-US" b="0" dirty="0" smtClean="0"/>
              <a:t>）：被掩蔽的语言建模，</a:t>
            </a:r>
            <a:r>
              <a:rPr lang="en-US" altLang="zh-CN" b="0" dirty="0" smtClean="0"/>
              <a:t>BERT</a:t>
            </a:r>
            <a:r>
              <a:rPr lang="zh-CN" altLang="en-US" b="0" dirty="0" smtClean="0"/>
              <a:t>采用此任务，将输入文本中的一部分单词随机遮蔽，并让模型预测这些单词。</a:t>
            </a:r>
            <a:endParaRPr lang="zh-CN" altLang="en-US" b="0" dirty="0" smtClean="0"/>
          </a:p>
          <a:p>
            <a:r>
              <a:rPr lang="en-US" altLang="zh-CN" b="0" dirty="0" smtClean="0"/>
              <a:t>Contrastive Learning</a:t>
            </a:r>
            <a:r>
              <a:rPr lang="zh-CN" altLang="en-US" b="0" dirty="0" smtClean="0"/>
              <a:t>：对比学习，通过对比样本之间的相似度来学习表示，如</a:t>
            </a:r>
            <a:r>
              <a:rPr lang="en-US" altLang="zh-CN" b="0" dirty="0" err="1" smtClean="0"/>
              <a:t>SimCLR</a:t>
            </a:r>
            <a:r>
              <a:rPr lang="zh-CN" altLang="en-US" b="0" dirty="0" smtClean="0"/>
              <a:t>和</a:t>
            </a:r>
            <a:r>
              <a:rPr lang="en-US" altLang="zh-CN" b="0" dirty="0" err="1" smtClean="0"/>
              <a:t>MoCo</a:t>
            </a:r>
            <a:r>
              <a:rPr lang="zh-CN" altLang="en-US" b="0" dirty="0" smtClean="0"/>
              <a:t>。</a:t>
            </a:r>
            <a:endParaRPr lang="zh-CN" altLang="en-US" b="0" dirty="0" smtClean="0"/>
          </a:p>
          <a:p>
            <a:r>
              <a:rPr lang="en-US" altLang="zh-CN" b="0" dirty="0" smtClean="0"/>
              <a:t>Causal Language Modeling</a:t>
            </a:r>
            <a:r>
              <a:rPr lang="zh-CN" altLang="en-US" b="0" dirty="0" smtClean="0"/>
              <a:t>：根据因果关系对语言建模，</a:t>
            </a:r>
            <a:r>
              <a:rPr lang="en-US" altLang="zh-CN" b="0" dirty="0" smtClean="0"/>
              <a:t>GPT</a:t>
            </a:r>
            <a:r>
              <a:rPr lang="zh-CN" altLang="en-US" b="0" dirty="0" smtClean="0"/>
              <a:t>系列采用此任务，通过预测文本中下一个单词来学习语言模型。</a:t>
            </a:r>
            <a:endParaRPr lang="zh-CN" altLang="en-US" b="0" dirty="0" smtClean="0"/>
          </a:p>
          <a:p>
            <a:endParaRPr lang="en-US" altLang="zh-CN" dirty="0" smtClean="0"/>
          </a:p>
          <a:p>
            <a:r>
              <a:rPr lang="zh-CN" altLang="en-US" b="1" dirty="0" smtClean="0"/>
              <a:t>优势</a:t>
            </a:r>
            <a:r>
              <a:rPr lang="zh-CN" altLang="en-US" dirty="0" smtClean="0"/>
              <a:t>：</a:t>
            </a:r>
            <a:endParaRPr lang="zh-CN" altLang="en-US" dirty="0" smtClean="0"/>
          </a:p>
          <a:p>
            <a:r>
              <a:rPr lang="zh-CN" altLang="en-US" b="0" dirty="0" smtClean="0"/>
              <a:t>无标注数据：自监督学习不依赖于人工标注数据，能够从大量未标注的数据中学习表示。</a:t>
            </a:r>
            <a:endParaRPr lang="zh-CN" altLang="en-US" b="0" dirty="0" smtClean="0"/>
          </a:p>
          <a:p>
            <a:r>
              <a:rPr lang="zh-CN" altLang="en-US" b="0" dirty="0" smtClean="0"/>
              <a:t>高效预训练：自监督学习可以作为一种有效的预训练策略，模型在自监督任务上学到的表示可以迁移到多个下游任务。</a:t>
            </a:r>
            <a:endParaRPr lang="zh-CN" altLang="en-US" b="0" dirty="0" smtClean="0"/>
          </a:p>
          <a:p>
            <a:r>
              <a:rPr lang="zh-CN" altLang="en-US" b="0" dirty="0" smtClean="0"/>
              <a:t>通用性：自监督学习适用于文本、图像、音频等多种数据类型。</a:t>
            </a:r>
            <a:endParaRPr lang="zh-CN" altLang="en-US" b="0" dirty="0" smtClean="0"/>
          </a:p>
          <a:p>
            <a:r>
              <a:rPr lang="zh-CN" altLang="en-US" b="1" dirty="0" smtClean="0"/>
              <a:t>挑战</a:t>
            </a:r>
            <a:r>
              <a:rPr lang="zh-CN" altLang="en-US" dirty="0" smtClean="0"/>
              <a:t>：</a:t>
            </a:r>
            <a:endParaRPr lang="zh-CN" altLang="en-US" dirty="0" smtClean="0"/>
          </a:p>
          <a:p>
            <a:r>
              <a:rPr lang="zh-CN" altLang="en-US" b="0" dirty="0" smtClean="0"/>
              <a:t>任务设计复杂：设计合理的自监督任务是自监督学习中的一大挑战，不同任务的设计会直接影响模型的性能。</a:t>
            </a:r>
            <a:endParaRPr lang="zh-CN" altLang="en-US" b="0" dirty="0" smtClean="0"/>
          </a:p>
          <a:p>
            <a:r>
              <a:rPr lang="zh-CN" altLang="en-US" b="0" dirty="0" smtClean="0"/>
              <a:t>计算开销：一些自监督学习任务（如对比学习）需要大量的计算资源和训练时间。</a:t>
            </a:r>
            <a:endParaRPr lang="zh-CN" altLang="en-US" b="0"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主要策略</a:t>
            </a:r>
            <a:endParaRPr lang="zh-CN" altLang="en-US" b="1" dirty="0" smtClean="0"/>
          </a:p>
          <a:p>
            <a:r>
              <a:rPr lang="zh-CN" altLang="en-US" b="0" dirty="0" smtClean="0"/>
              <a:t>无监督预训练（</a:t>
            </a:r>
            <a:r>
              <a:rPr lang="en-US" altLang="zh-CN" b="0" dirty="0" smtClean="0"/>
              <a:t>Unsupervised Pre-training</a:t>
            </a:r>
            <a:r>
              <a:rPr lang="zh-CN" altLang="en-US" b="0" dirty="0" smtClean="0"/>
              <a:t>）：在无标注数据上训练模型，通过自监督学习任务学习输入数据的表示。这种方式最常见的应用是在自然语言处理中，例如</a:t>
            </a:r>
            <a:r>
              <a:rPr lang="en-US" altLang="zh-CN" b="0" dirty="0" smtClean="0"/>
              <a:t>BERT</a:t>
            </a:r>
            <a:r>
              <a:rPr lang="zh-CN" altLang="en-US" b="0" dirty="0" smtClean="0"/>
              <a:t>、</a:t>
            </a:r>
            <a:r>
              <a:rPr lang="en-US" altLang="zh-CN" b="0" dirty="0" smtClean="0"/>
              <a:t>GPT</a:t>
            </a:r>
            <a:r>
              <a:rPr lang="zh-CN" altLang="en-US" b="0" dirty="0" smtClean="0"/>
              <a:t>、</a:t>
            </a:r>
            <a:r>
              <a:rPr lang="en-US" altLang="zh-CN" b="0" dirty="0" err="1" smtClean="0"/>
              <a:t>RoBERTa</a:t>
            </a:r>
            <a:r>
              <a:rPr lang="zh-CN" altLang="en-US" b="0" dirty="0" smtClean="0"/>
              <a:t>等。</a:t>
            </a:r>
            <a:endParaRPr lang="zh-CN" altLang="en-US" b="0" dirty="0" smtClean="0"/>
          </a:p>
          <a:p>
            <a:r>
              <a:rPr lang="zh-CN" altLang="en-US" b="0" dirty="0" smtClean="0"/>
              <a:t>半监督预训练（</a:t>
            </a:r>
            <a:r>
              <a:rPr lang="en-US" altLang="zh-CN" b="0" dirty="0" smtClean="0"/>
              <a:t>Semi-supervised Pre-training</a:t>
            </a:r>
            <a:r>
              <a:rPr lang="zh-CN" altLang="en-US" b="0" dirty="0" smtClean="0"/>
              <a:t>）：在标注数据和无标注数据的结合下进行预训练。模型首先在大规模的无标注数据上进行预训练，然后在少量标注数据上进行微调。例如，</a:t>
            </a:r>
            <a:r>
              <a:rPr lang="en-US" altLang="zh-CN" b="0" dirty="0" smtClean="0"/>
              <a:t>GPT</a:t>
            </a:r>
            <a:r>
              <a:rPr lang="zh-CN" altLang="en-US" b="0" dirty="0" smtClean="0"/>
              <a:t>和</a:t>
            </a:r>
            <a:r>
              <a:rPr lang="en-US" altLang="zh-CN" b="0" dirty="0" smtClean="0"/>
              <a:t>BERT</a:t>
            </a:r>
            <a:r>
              <a:rPr lang="zh-CN" altLang="en-US" b="0" dirty="0" smtClean="0"/>
              <a:t>等模型在无标注数据上进行自监督学习，然后在特定的任务上进行微调。</a:t>
            </a:r>
            <a:endParaRPr lang="zh-CN" altLang="en-US" b="0" dirty="0" smtClean="0"/>
          </a:p>
          <a:p>
            <a:r>
              <a:rPr lang="zh-CN" altLang="en-US" b="1" dirty="0" smtClean="0"/>
              <a:t>任务设计</a:t>
            </a:r>
            <a:endParaRPr lang="zh-CN" altLang="en-US" b="1" dirty="0" smtClean="0"/>
          </a:p>
          <a:p>
            <a:r>
              <a:rPr lang="zh-CN" altLang="en-US" b="0" dirty="0" smtClean="0"/>
              <a:t>掩蔽语言建模（</a:t>
            </a:r>
            <a:r>
              <a:rPr lang="en-US" altLang="zh-CN" b="0" dirty="0" smtClean="0"/>
              <a:t>Masked Language Modeling, MLM</a:t>
            </a:r>
            <a:r>
              <a:rPr lang="zh-CN" altLang="en-US" b="0" dirty="0" smtClean="0"/>
              <a:t>）：例如，</a:t>
            </a:r>
            <a:r>
              <a:rPr lang="en-US" altLang="zh-CN" b="0" dirty="0" smtClean="0"/>
              <a:t>BERT</a:t>
            </a:r>
            <a:r>
              <a:rPr lang="zh-CN" altLang="en-US" b="0" dirty="0" smtClean="0"/>
              <a:t>通过随机遮蔽输入序列中的一些词，要求模型预测被遮蔽的部分。这种任务通过学习上下文来捕捉语言的语法和语义。</a:t>
            </a:r>
            <a:endParaRPr lang="zh-CN" altLang="en-US" b="0" dirty="0" smtClean="0"/>
          </a:p>
          <a:p>
            <a:r>
              <a:rPr lang="zh-CN" altLang="en-US" b="0" dirty="0" smtClean="0"/>
              <a:t>自回归建模（</a:t>
            </a:r>
            <a:r>
              <a:rPr lang="en-US" altLang="zh-CN" b="0" dirty="0" smtClean="0"/>
              <a:t>Autoregressive Modeling</a:t>
            </a:r>
            <a:r>
              <a:rPr lang="zh-CN" altLang="en-US" b="0" dirty="0" smtClean="0"/>
              <a:t>）：</a:t>
            </a:r>
            <a:r>
              <a:rPr lang="en-US" altLang="zh-CN" b="0" dirty="0" smtClean="0"/>
              <a:t>GPT</a:t>
            </a:r>
            <a:r>
              <a:rPr lang="zh-CN" altLang="en-US" b="0" dirty="0" smtClean="0"/>
              <a:t>模型使用自回归建模，即给定一个部分的文本，模型逐步预测下一个词的概率分布。自回归建模侧重于序列生成。</a:t>
            </a:r>
            <a:endParaRPr lang="zh-CN" altLang="en-US" b="0" dirty="0" smtClean="0"/>
          </a:p>
          <a:p>
            <a:r>
              <a:rPr lang="zh-CN" altLang="en-US" b="0" dirty="0" smtClean="0"/>
              <a:t>下一句预测（</a:t>
            </a:r>
            <a:r>
              <a:rPr lang="en-US" altLang="zh-CN" b="0" dirty="0" smtClean="0"/>
              <a:t>Next Sentence Prediction, NSP</a:t>
            </a:r>
            <a:r>
              <a:rPr lang="zh-CN" altLang="en-US" b="0" dirty="0" smtClean="0"/>
              <a:t>）：</a:t>
            </a:r>
            <a:r>
              <a:rPr lang="en-US" altLang="zh-CN" b="0" dirty="0" smtClean="0"/>
              <a:t>BERT</a:t>
            </a:r>
            <a:r>
              <a:rPr lang="zh-CN" altLang="en-US" b="0" dirty="0" smtClean="0"/>
              <a:t>还使用下一句预测任务，通过判断两句文本是否连续，来帮助模型学习句子级别的关系。</a:t>
            </a:r>
            <a:endParaRPr lang="en-US" altLang="zh-CN" b="0" dirty="0" smtClean="0"/>
          </a:p>
          <a:p>
            <a:endParaRPr lang="en-US" altLang="zh-CN" b="1" dirty="0" smtClean="0"/>
          </a:p>
          <a:p>
            <a:r>
              <a:rPr lang="zh-CN" altLang="en-US" b="1" dirty="0" smtClean="0"/>
              <a:t>预训练（</a:t>
            </a:r>
            <a:r>
              <a:rPr lang="en-US" altLang="zh-CN" b="1" dirty="0" smtClean="0"/>
              <a:t>Pre-training</a:t>
            </a:r>
            <a:r>
              <a:rPr lang="zh-CN" altLang="en-US" b="1" dirty="0" smtClean="0"/>
              <a:t>）</a:t>
            </a:r>
            <a:r>
              <a:rPr lang="zh-CN" altLang="en-US" b="0" dirty="0" smtClean="0"/>
              <a:t>是通过在大规模无标注数据上训练模型，学习通用的特征表示，而</a:t>
            </a:r>
            <a:r>
              <a:rPr lang="zh-CN" altLang="en-US" b="1" dirty="0" smtClean="0"/>
              <a:t>微调（</a:t>
            </a:r>
            <a:r>
              <a:rPr lang="en-US" altLang="zh-CN" b="1" dirty="0" smtClean="0"/>
              <a:t>Fine-tuning</a:t>
            </a:r>
            <a:r>
              <a:rPr lang="zh-CN" altLang="en-US" b="1" dirty="0" smtClean="0"/>
              <a:t>）</a:t>
            </a:r>
            <a:r>
              <a:rPr lang="zh-CN" altLang="en-US" dirty="0" smtClean="0"/>
              <a:t>是通过在特定任务的标注数据上对预训练模型进行调整，以适应特定任务。</a:t>
            </a:r>
            <a:endParaRPr lang="zh-CN" altLang="en-US" dirty="0" smtClean="0"/>
          </a:p>
          <a:p>
            <a:r>
              <a:rPr lang="zh-CN" altLang="en-US" dirty="0" smtClean="0"/>
              <a:t>预训练和微调的流程如下：</a:t>
            </a:r>
            <a:endParaRPr lang="zh-CN" altLang="en-US" dirty="0" smtClean="0"/>
          </a:p>
          <a:p>
            <a:r>
              <a:rPr lang="zh-CN" altLang="en-US" b="1" dirty="0" smtClean="0"/>
              <a:t>预训练阶段</a:t>
            </a:r>
            <a:r>
              <a:rPr lang="zh-CN" altLang="en-US" dirty="0" smtClean="0"/>
              <a:t>：在大规模无标注数据集上，使用自监督学习任务进行预训练，学习数据的表示。</a:t>
            </a:r>
            <a:endParaRPr lang="zh-CN" altLang="en-US" dirty="0" smtClean="0"/>
          </a:p>
          <a:p>
            <a:r>
              <a:rPr lang="zh-CN" altLang="en-US" b="1" dirty="0" smtClean="0"/>
              <a:t>微调阶段</a:t>
            </a:r>
            <a:r>
              <a:rPr lang="zh-CN" altLang="en-US" dirty="0" smtClean="0"/>
              <a:t>：在有标注的数据集上进行微调，调整模型参数，使其能够适应特定的任务。</a:t>
            </a:r>
            <a:endParaRPr lang="zh-CN" altLang="en-US" dirty="0" smtClean="0"/>
          </a:p>
          <a:p>
            <a:r>
              <a:rPr lang="zh-CN" altLang="en-US" dirty="0" smtClean="0"/>
              <a:t>优点：</a:t>
            </a:r>
            <a:endParaRPr lang="zh-CN" altLang="en-US" dirty="0" smtClean="0"/>
          </a:p>
          <a:p>
            <a:r>
              <a:rPr lang="zh-CN" altLang="en-US" b="1" dirty="0" smtClean="0"/>
              <a:t>大规模数据学习</a:t>
            </a:r>
            <a:r>
              <a:rPr lang="zh-CN" altLang="en-US" dirty="0" smtClean="0"/>
              <a:t>：预训练能够让模型在无标注数据上学习到丰富的语法和语义知识。</a:t>
            </a:r>
            <a:endParaRPr lang="zh-CN" altLang="en-US" dirty="0" smtClean="0"/>
          </a:p>
          <a:p>
            <a:r>
              <a:rPr lang="zh-CN" altLang="en-US" b="1" dirty="0" smtClean="0"/>
              <a:t>高效迁移</a:t>
            </a:r>
            <a:r>
              <a:rPr lang="zh-CN" altLang="en-US" dirty="0" smtClean="0"/>
              <a:t>：微调使得预训练模型能够快速适应新的任务，节省了大量的训练时间。</a:t>
            </a:r>
            <a:endParaRPr lang="zh-CN" altLang="en-US" dirty="0" smtClean="0"/>
          </a:p>
          <a:p>
            <a:r>
              <a:rPr lang="zh-CN" altLang="en-US" b="1" dirty="0" smtClean="0"/>
              <a:t>提高泛化能力</a:t>
            </a:r>
            <a:r>
              <a:rPr lang="zh-CN" altLang="en-US" dirty="0" smtClean="0"/>
              <a:t>：通过在不同任务上微调，模型能够增强其泛化能力。</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数据隐私与安全问题</a:t>
            </a:r>
            <a:endParaRPr lang="zh-CN" altLang="en-US" b="1" dirty="0" smtClean="0"/>
          </a:p>
          <a:p>
            <a:r>
              <a:rPr lang="zh-CN" altLang="en-US" dirty="0" smtClean="0"/>
              <a:t>随着大模型对数据依赖性的增强，数据隐私和安全问题愈发突出。在大模型的训练过程中，可能会涉及到用户的敏感数据，包括个人身份信息、健康数据、金融信息等。如果数据在未授权的情况下被使用或泄露，将可能引发严重的隐私侵犯问题。因此，如何确保大模型在数据使用上的透明度和安全性，防止数据泄漏和滥用，是一个亟待解决的挑战。</a:t>
            </a:r>
            <a:endParaRPr lang="zh-CN" altLang="en-US" dirty="0" smtClean="0"/>
          </a:p>
          <a:p>
            <a:r>
              <a:rPr lang="zh-CN" altLang="en-US" b="1" dirty="0" smtClean="0"/>
              <a:t>偏见与公平性</a:t>
            </a:r>
            <a:endParaRPr lang="zh-CN" altLang="en-US" b="1" dirty="0" smtClean="0"/>
          </a:p>
          <a:p>
            <a:r>
              <a:rPr lang="zh-CN" altLang="en-US" dirty="0" smtClean="0"/>
              <a:t>由于大模型训练依赖于大量的历史数据，这些数据往往反映了社会中固有的偏见和不公平现象。如果这些偏见没有得到有效控制，模型的预测结果可能会加强这些偏见。例如，招聘系统中的性别或种族偏见，医疗诊断中的不公平性等。因此，如何识别和消除模型训练过程中的偏见，确保模型的公平性，是目前大模型面临的重要伦理问题。</a:t>
            </a:r>
            <a:endParaRPr lang="zh-CN" altLang="en-US" dirty="0" smtClean="0"/>
          </a:p>
          <a:p>
            <a:r>
              <a:rPr lang="zh-CN" altLang="en-US" b="1" dirty="0" smtClean="0"/>
              <a:t>模型滥用与安全风险</a:t>
            </a:r>
            <a:endParaRPr lang="zh-CN" altLang="en-US" b="1" dirty="0" smtClean="0"/>
          </a:p>
          <a:p>
            <a:r>
              <a:rPr lang="zh-CN" altLang="en-US" dirty="0" smtClean="0"/>
              <a:t>大模型的强大生成能力也可能带来滥用的风险。例如，恶意用户可能利用大模型生成虚假的新闻、恶搞视频、伪造语音等，进而进行网络攻击或误导舆论。因此，确保大模型在开放和应用过程中的安全性，防止其被滥用，是目前的另一大挑战。</a:t>
            </a:r>
            <a:endParaRPr lang="zh-CN" altLang="en-US" dirty="0" smtClean="0"/>
          </a:p>
          <a:p>
            <a:r>
              <a:rPr lang="zh-CN" altLang="en-US" b="1" dirty="0" smtClean="0"/>
              <a:t>可解释性与透明度</a:t>
            </a:r>
            <a:endParaRPr lang="zh-CN" altLang="en-US" b="1" dirty="0" smtClean="0"/>
          </a:p>
          <a:p>
            <a:r>
              <a:rPr lang="zh-CN" altLang="en-US" dirty="0" smtClean="0"/>
              <a:t>大模型被称为“黑盒”，因为它们内部的决策过程往往难以理解和追溯。在某些关键应用场景（如医疗、司法等），大模型的可解释性和透明度至关重要。如何使这些模型的行为可解释，并能让用户理解模型为何做出某个决定，已成为大模型发展的一个重要课题。</a:t>
            </a:r>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幻觉问题</a:t>
            </a:r>
            <a:endParaRPr lang="en-US" altLang="zh-CN" b="1" dirty="0" smtClean="0"/>
          </a:p>
          <a:p>
            <a:r>
              <a:rPr lang="zh-CN" altLang="en-US" sz="1200" kern="1200" dirty="0" smtClean="0">
                <a:solidFill>
                  <a:schemeClr val="tx1"/>
                </a:solidFill>
                <a:effectLst/>
                <a:latin typeface="+mn-lt"/>
                <a:ea typeface="+mn-ea"/>
                <a:cs typeface="+mn-cs"/>
              </a:rPr>
              <a:t>大模型的幻觉问题指的是在生成文本或其他类型输出时，</a:t>
            </a:r>
            <a:r>
              <a:rPr lang="zh-CN" altLang="en-US" sz="1200" b="1" kern="1200" dirty="0" smtClean="0">
                <a:solidFill>
                  <a:schemeClr val="tx1"/>
                </a:solidFill>
                <a:effectLst/>
                <a:latin typeface="+mn-lt"/>
                <a:ea typeface="+mn-ea"/>
                <a:cs typeface="+mn-cs"/>
              </a:rPr>
              <a:t>模型产生的信息与事实不符或完全虚构的现象，</a:t>
            </a:r>
            <a:r>
              <a:rPr lang="zh-CN" altLang="en-US" sz="1200" kern="1200" dirty="0" smtClean="0">
                <a:solidFill>
                  <a:schemeClr val="tx1"/>
                </a:solidFill>
                <a:effectLst/>
                <a:latin typeface="+mn-lt"/>
                <a:ea typeface="+mn-ea"/>
                <a:cs typeface="+mn-cs"/>
              </a:rPr>
              <a:t>严重影响了模型的</a:t>
            </a:r>
            <a:r>
              <a:rPr lang="zh-CN" altLang="en-US" sz="1200" b="1" kern="1200" dirty="0" smtClean="0">
                <a:solidFill>
                  <a:schemeClr val="tx1"/>
                </a:solidFill>
                <a:effectLst/>
                <a:latin typeface="+mn-lt"/>
                <a:ea typeface="+mn-ea"/>
                <a:cs typeface="+mn-cs"/>
              </a:rPr>
              <a:t>可靠性和可用性</a:t>
            </a:r>
            <a:r>
              <a:rPr lang="zh-CN" altLang="en-US" sz="1200" kern="1200" dirty="0" smtClean="0">
                <a:solidFill>
                  <a:schemeClr val="tx1"/>
                </a:solidFill>
                <a:effectLst/>
                <a:latin typeface="+mn-lt"/>
                <a:ea typeface="+mn-ea"/>
                <a:cs typeface="+mn-cs"/>
              </a:rPr>
              <a:t>。幻觉问题分为两个方面： </a:t>
            </a:r>
            <a:endParaRPr lang="zh-CN" altLang="en-US" dirty="0" smtClean="0"/>
          </a:p>
          <a:p>
            <a:r>
              <a:rPr lang="zh-CN" altLang="en-US" sz="1200" kern="1200" dirty="0" smtClean="0">
                <a:solidFill>
                  <a:schemeClr val="tx1"/>
                </a:solidFill>
                <a:effectLst/>
                <a:latin typeface="+mn-lt"/>
                <a:ea typeface="+mn-ea"/>
                <a:cs typeface="+mn-cs"/>
              </a:rPr>
              <a:t>事实性幻觉（</a:t>
            </a:r>
            <a:r>
              <a:rPr lang="en-US" altLang="zh-CN" sz="1200" kern="1200" dirty="0" smtClean="0">
                <a:solidFill>
                  <a:schemeClr val="tx1"/>
                </a:solidFill>
                <a:effectLst/>
                <a:latin typeface="+mn-lt"/>
                <a:ea typeface="+mn-ea"/>
                <a:cs typeface="+mn-cs"/>
              </a:rPr>
              <a:t>Factuality Hallucination</a:t>
            </a:r>
            <a:r>
              <a:rPr lang="zh-CN" altLang="en-US" sz="1200" kern="1200" dirty="0" smtClean="0">
                <a:solidFill>
                  <a:schemeClr val="tx1"/>
                </a:solidFill>
                <a:effectLst/>
                <a:latin typeface="+mn-lt"/>
                <a:ea typeface="+mn-ea"/>
                <a:cs typeface="+mn-cs"/>
              </a:rPr>
              <a:t>）：模型生成的内容包含了</a:t>
            </a:r>
            <a:r>
              <a:rPr lang="zh-CN" altLang="en-US" sz="1200" b="1" kern="1200" dirty="0" smtClean="0">
                <a:solidFill>
                  <a:schemeClr val="tx1"/>
                </a:solidFill>
                <a:effectLst/>
                <a:latin typeface="+mn-lt"/>
                <a:ea typeface="+mn-ea"/>
                <a:cs typeface="+mn-cs"/>
              </a:rPr>
              <a:t>事实上不正确</a:t>
            </a:r>
            <a:r>
              <a:rPr lang="zh-CN" altLang="en-US" sz="1200" kern="1200" dirty="0" smtClean="0">
                <a:solidFill>
                  <a:schemeClr val="tx1"/>
                </a:solidFill>
                <a:effectLst/>
                <a:latin typeface="+mn-lt"/>
                <a:ea typeface="+mn-ea"/>
                <a:cs typeface="+mn-cs"/>
              </a:rPr>
              <a:t>或完全虚构的信息。 </a:t>
            </a:r>
            <a:endParaRPr lang="zh-CN" altLang="en-US" dirty="0" smtClean="0"/>
          </a:p>
          <a:p>
            <a:r>
              <a:rPr lang="zh-CN" altLang="en-US" sz="1200" kern="1200" dirty="0" smtClean="0">
                <a:solidFill>
                  <a:schemeClr val="tx1"/>
                </a:solidFill>
                <a:effectLst/>
                <a:latin typeface="+mn-lt"/>
                <a:ea typeface="+mn-ea"/>
                <a:cs typeface="+mn-cs"/>
              </a:rPr>
              <a:t>忠实性幻觉（</a:t>
            </a:r>
            <a:r>
              <a:rPr lang="en-US" altLang="zh-CN" sz="1200" kern="1200" dirty="0" smtClean="0">
                <a:solidFill>
                  <a:schemeClr val="tx1"/>
                </a:solidFill>
                <a:effectLst/>
                <a:latin typeface="+mn-lt"/>
                <a:ea typeface="+mn-ea"/>
                <a:cs typeface="+mn-cs"/>
              </a:rPr>
              <a:t>Faithfulness Hallucination</a:t>
            </a:r>
            <a:r>
              <a:rPr lang="zh-CN" altLang="en-US" sz="1200" kern="1200" dirty="0" smtClean="0">
                <a:solidFill>
                  <a:schemeClr val="tx1"/>
                </a:solidFill>
                <a:effectLst/>
                <a:latin typeface="+mn-lt"/>
                <a:ea typeface="+mn-ea"/>
                <a:cs typeface="+mn-cs"/>
              </a:rPr>
              <a:t>）：模型生成的内容虽然可能在某种程度上看起来合理，但并</a:t>
            </a:r>
            <a:r>
              <a:rPr lang="zh-CN" altLang="en-US" sz="1200" b="1" kern="1200" dirty="0" smtClean="0">
                <a:solidFill>
                  <a:schemeClr val="tx1"/>
                </a:solidFill>
                <a:effectLst/>
                <a:latin typeface="+mn-lt"/>
                <a:ea typeface="+mn-ea"/>
                <a:cs typeface="+mn-cs"/>
              </a:rPr>
              <a:t>不忠实于输入信息</a:t>
            </a:r>
            <a:r>
              <a:rPr lang="zh-CN" altLang="en-US" sz="1200" kern="1200" dirty="0" smtClean="0">
                <a:solidFill>
                  <a:schemeClr val="tx1"/>
                </a:solidFill>
                <a:effectLst/>
                <a:latin typeface="+mn-lt"/>
                <a:ea typeface="+mn-ea"/>
                <a:cs typeface="+mn-cs"/>
              </a:rPr>
              <a:t>或背景材料。 </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数据去骗与过滤：</a:t>
            </a:r>
            <a:r>
              <a:rPr lang="zh-CN" altLang="en-US" sz="1200" kern="1200" dirty="0" smtClean="0">
                <a:solidFill>
                  <a:schemeClr val="tx1"/>
                </a:solidFill>
                <a:effectLst/>
                <a:latin typeface="+mn-lt"/>
                <a:ea typeface="+mn-ea"/>
                <a:cs typeface="+mn-cs"/>
              </a:rPr>
              <a:t>低质量训练数据带来的</a:t>
            </a:r>
            <a:r>
              <a:rPr lang="zh-CN" altLang="en-US" sz="1200" b="1" kern="1200" dirty="0" smtClean="0">
                <a:solidFill>
                  <a:schemeClr val="tx1"/>
                </a:solidFill>
                <a:effectLst/>
                <a:latin typeface="+mn-lt"/>
                <a:ea typeface="+mn-ea"/>
                <a:cs typeface="+mn-cs"/>
              </a:rPr>
              <a:t>信息错误与知识缺失</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知识检索增强：</a:t>
            </a:r>
            <a:r>
              <a:rPr lang="zh-CN" altLang="en-US" sz="1200" kern="1200" dirty="0" smtClean="0">
                <a:solidFill>
                  <a:schemeClr val="tx1"/>
                </a:solidFill>
                <a:effectLst/>
                <a:latin typeface="+mn-lt"/>
                <a:ea typeface="+mn-ea"/>
                <a:cs typeface="+mn-cs"/>
              </a:rPr>
              <a:t>检索对齐世界知识修正或减轻幻觉</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解码过程增强：</a:t>
            </a:r>
            <a:r>
              <a:rPr lang="zh-CN" altLang="en-US" sz="1200" kern="1200" dirty="0" smtClean="0">
                <a:solidFill>
                  <a:schemeClr val="tx1"/>
                </a:solidFill>
                <a:effectLst/>
                <a:latin typeface="+mn-lt"/>
                <a:ea typeface="+mn-ea"/>
                <a:cs typeface="+mn-cs"/>
              </a:rPr>
              <a:t>优化解码提高</a:t>
            </a:r>
            <a:r>
              <a:rPr lang="zh-CN" altLang="en-US" sz="1200" b="1" kern="1200" dirty="0" smtClean="0">
                <a:solidFill>
                  <a:schemeClr val="tx1"/>
                </a:solidFill>
                <a:effectLst/>
                <a:latin typeface="+mn-lt"/>
                <a:ea typeface="+mn-ea"/>
                <a:cs typeface="+mn-cs"/>
              </a:rPr>
              <a:t>上下文的忠实性</a:t>
            </a:r>
            <a:endParaRPr lang="en-US" altLang="zh-CN" sz="1200" b="1" kern="1200" dirty="0" smtClean="0">
              <a:solidFill>
                <a:schemeClr val="tx1"/>
              </a:solidFill>
              <a:effectLst/>
              <a:latin typeface="+mn-lt"/>
              <a:ea typeface="+mn-ea"/>
              <a:cs typeface="+mn-cs"/>
            </a:endParaRPr>
          </a:p>
          <a:p>
            <a:endParaRPr lang="en-US" altLang="zh-CN" b="0" dirty="0" smtClean="0"/>
          </a:p>
          <a:p>
            <a:r>
              <a:rPr lang="zh-CN" altLang="en-US" b="1" dirty="0" smtClean="0"/>
              <a:t>计算与资源瓶颈</a:t>
            </a:r>
            <a:endParaRPr lang="zh-CN" altLang="en-US" b="1" dirty="0" smtClean="0"/>
          </a:p>
          <a:p>
            <a:r>
              <a:rPr lang="zh-CN" altLang="en-US" dirty="0" smtClean="0"/>
              <a:t>尽管大模型取得了显著的成果，但其庞大的计算资源需求也是一大瓶颈。训练这些模型需要巨大的硬件支持，如数百台甚至数千台</a:t>
            </a:r>
            <a:r>
              <a:rPr lang="en-US" altLang="zh-CN" dirty="0" smtClean="0"/>
              <a:t>GPU</a:t>
            </a:r>
            <a:r>
              <a:rPr lang="zh-CN" altLang="en-US" dirty="0" smtClean="0"/>
              <a:t>或</a:t>
            </a:r>
            <a:r>
              <a:rPr lang="en-US" altLang="zh-CN" dirty="0" smtClean="0"/>
              <a:t>TPU</a:t>
            </a:r>
            <a:r>
              <a:rPr lang="zh-CN" altLang="en-US" dirty="0" smtClean="0"/>
              <a:t>进行并行计算。随着模型规模的不断增加，如何克服计算瓶颈、降低资源消耗并提高计算效率，将是未来发展的关键问题。为了将大模型应用于边缘设备和移动设备上，需要对其进行优化。通过这些技术，能够大幅度减少模型的计算量和存储需求，同时保持其在实际应用中的性能。</a:t>
            </a:r>
            <a:endParaRPr lang="en-US" altLang="zh-CN" dirty="0" smtClean="0"/>
          </a:p>
          <a:p>
            <a:r>
              <a:rPr lang="zh-CN" altLang="en-US" dirty="0" smtClean="0"/>
              <a:t>量化：降低权重和激活值的计算精度</a:t>
            </a:r>
            <a:r>
              <a:rPr lang="zh-CN" altLang="en-US" sz="1200" kern="1200" dirty="0" smtClean="0">
                <a:solidFill>
                  <a:schemeClr val="tx1"/>
                </a:solidFill>
                <a:effectLst/>
                <a:latin typeface="+mn-lt"/>
                <a:ea typeface="+mn-ea"/>
                <a:cs typeface="+mn-cs"/>
              </a:rPr>
              <a:t>来减少模型的内存占用</a:t>
            </a:r>
            <a:endParaRPr lang="en-US" altLang="zh-CN" dirty="0" smtClean="0"/>
          </a:p>
          <a:p>
            <a:r>
              <a:rPr lang="zh-CN" altLang="en-US" dirty="0" smtClean="0"/>
              <a:t>剪枝：</a:t>
            </a:r>
            <a:r>
              <a:rPr lang="zh-CN" altLang="en-US" sz="1200" kern="1200" dirty="0" smtClean="0">
                <a:solidFill>
                  <a:schemeClr val="tx1"/>
                </a:solidFill>
                <a:effectLst/>
                <a:latin typeface="+mn-lt"/>
                <a:ea typeface="+mn-ea"/>
                <a:cs typeface="+mn-cs"/>
              </a:rPr>
              <a:t>移除给定模型中的部分权重，而不降低其性能</a:t>
            </a:r>
            <a:endParaRPr lang="en-US" altLang="zh-CN" sz="1200" kern="1200" dirty="0" smtClean="0">
              <a:solidFill>
                <a:schemeClr val="tx1"/>
              </a:solidFill>
              <a:effectLst/>
              <a:latin typeface="+mn-lt"/>
              <a:ea typeface="+mn-ea"/>
              <a:cs typeface="+mn-cs"/>
            </a:endParaRPr>
          </a:p>
          <a:p>
            <a:r>
              <a:rPr lang="zh-CN" altLang="en-US" dirty="0" smtClean="0"/>
              <a:t>蒸馏：</a:t>
            </a:r>
            <a:r>
              <a:rPr lang="zh-CN" altLang="en-US" sz="1200" kern="1200" dirty="0" smtClean="0">
                <a:solidFill>
                  <a:schemeClr val="tx1"/>
                </a:solidFill>
                <a:effectLst/>
                <a:latin typeface="+mn-lt"/>
                <a:ea typeface="+mn-ea"/>
                <a:cs typeface="+mn-cs"/>
              </a:rPr>
              <a:t>将大模型的知识蒸馏到更小的模型</a:t>
            </a:r>
            <a:endParaRPr lang="en-US" altLang="zh-CN" dirty="0" smtClean="0"/>
          </a:p>
          <a:p>
            <a:endParaRPr lang="zh-CN" altLang="en-US" dirty="0" smtClean="0"/>
          </a:p>
          <a:p>
            <a:r>
              <a:rPr lang="zh-CN" altLang="en-US" b="1" dirty="0" smtClean="0"/>
              <a:t>未来发展趋势</a:t>
            </a:r>
            <a:endParaRPr lang="zh-CN" altLang="en-US" b="1" dirty="0" smtClean="0"/>
          </a:p>
          <a:p>
            <a:r>
              <a:rPr lang="zh-CN" altLang="en-US" dirty="0" smtClean="0"/>
              <a:t>未来的大模型将会在多个方向上取得创新进展。将成为研究的热点，未来的大模型可能不仅能够单一地处理文本或图像或音频，而是能够理解和生成多模态数据。</a:t>
            </a:r>
            <a:endParaRPr lang="en-US" altLang="zh-CN" dirty="0" smtClean="0"/>
          </a:p>
          <a:p>
            <a:r>
              <a:rPr lang="zh-CN" altLang="en-US" sz="1200" b="1" i="0" kern="1200" dirty="0" smtClean="0">
                <a:solidFill>
                  <a:schemeClr val="tx1"/>
                </a:solidFill>
                <a:effectLst/>
                <a:latin typeface="+mn-lt"/>
                <a:ea typeface="+mn-ea"/>
                <a:cs typeface="+mn-cs"/>
              </a:rPr>
              <a:t>跨模态学习（</a:t>
            </a:r>
            <a:r>
              <a:rPr lang="en-US" altLang="zh-CN" sz="1200" b="1" i="0" kern="1200" dirty="0" smtClean="0">
                <a:solidFill>
                  <a:schemeClr val="tx1"/>
                </a:solidFill>
                <a:effectLst/>
                <a:latin typeface="+mn-lt"/>
                <a:ea typeface="+mn-ea"/>
                <a:cs typeface="+mn-cs"/>
              </a:rPr>
              <a:t>Cross-modal Learning</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是一种在不同模态之间进行信息传递和理解的学习过程。</a:t>
            </a:r>
            <a:r>
              <a:rPr lang="zh-CN" altLang="en-US" dirty="0" smtClean="0"/>
              <a:t>关键是信息传递、相关性和互补性。</a:t>
            </a:r>
            <a:endParaRPr lang="en-US" altLang="zh-CN" dirty="0" smtClean="0"/>
          </a:p>
          <a:p>
            <a:r>
              <a:rPr lang="zh-CN" altLang="en-US" sz="1200" b="1" i="0" kern="1200" dirty="0" smtClean="0">
                <a:solidFill>
                  <a:schemeClr val="tx1"/>
                </a:solidFill>
                <a:effectLst/>
                <a:latin typeface="+mn-lt"/>
                <a:ea typeface="+mn-ea"/>
                <a:cs typeface="+mn-cs"/>
              </a:rPr>
              <a:t>多模态学习（</a:t>
            </a:r>
            <a:r>
              <a:rPr lang="en-US" altLang="zh-CN" sz="1200" b="1" i="0" kern="1200" dirty="0" smtClean="0">
                <a:solidFill>
                  <a:schemeClr val="tx1"/>
                </a:solidFill>
                <a:effectLst/>
                <a:latin typeface="+mn-lt"/>
                <a:ea typeface="+mn-ea"/>
                <a:cs typeface="+mn-cs"/>
              </a:rPr>
              <a:t>Multimodal Learning</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是一种利用来自多种不同感官或交互方式的数据进行学习的方法。关键是整合和分析。</a:t>
            </a:r>
            <a:endParaRPr lang="en-US" altLang="zh-CN" dirty="0" smtClean="0"/>
          </a:p>
          <a:p>
            <a:r>
              <a:rPr lang="zh-CN" altLang="en-US" b="1" dirty="0" smtClean="0"/>
              <a:t>少样本学习（</a:t>
            </a:r>
            <a:r>
              <a:rPr lang="en-US" altLang="zh-CN" b="1" dirty="0" smtClean="0"/>
              <a:t>Few-Shot Learning</a:t>
            </a:r>
            <a:r>
              <a:rPr lang="zh-CN" altLang="en-US" b="1" dirty="0" smtClean="0"/>
              <a:t>）</a:t>
            </a:r>
            <a:r>
              <a:rPr lang="zh-CN" altLang="en-US" dirty="0" smtClean="0"/>
              <a:t>也将得到进一步发展，使得大模型能够在有限的标注数据上进行训练，拓宽其在数据稀缺领域的应用范围。</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lvl="0" hangingPunct="1">
                  <a:lnSpc>
                    <a:spcPct val="150000"/>
                  </a:lnSpc>
                </a:pPr>
                <a:r>
                  <a:rPr lang="zh-CN" altLang="en-US" b="1" dirty="0" smtClean="0"/>
                  <a:t>神经元</a:t>
                </a:r>
                <a:endParaRPr lang="en-US" altLang="zh-CN" b="1" dirty="0" smtClean="0"/>
              </a:p>
              <a:p>
                <a:pPr lvl="0" hangingPunct="1">
                  <a:lnSpc>
                    <a:spcPct val="150000"/>
                  </a:lnSpc>
                </a:pPr>
                <a:r>
                  <a:rPr lang="zh-CN" altLang="en-US" b="1" dirty="0" smtClean="0"/>
                  <a:t>输入层：</a:t>
                </a:r>
                <a:r>
                  <a:rPr lang="zh-CN" altLang="en-US" dirty="0"/>
                  <a:t>神经元接收来自上一层（输入层或隐藏层）的信号，每个输入都有一个权重。</a:t>
                </a:r>
                <a:endParaRPr lang="zh-CN" altLang="en-US" dirty="0"/>
              </a:p>
              <a:p>
                <a:pPr lvl="0" hangingPunct="1">
                  <a:lnSpc>
                    <a:spcPct val="150000"/>
                  </a:lnSpc>
                </a:pPr>
                <a:r>
                  <a:rPr lang="zh-CN" altLang="en-US" b="1" dirty="0"/>
                  <a:t>加权求和：</a:t>
                </a:r>
                <a:r>
                  <a:rPr lang="zh-CN" altLang="en-US" dirty="0"/>
                  <a:t>神经元将输入信号与对应的权重进行加权求和，并加上一个偏置</a:t>
                </a:r>
                <a:r>
                  <a:rPr lang="zh-CN" altLang="en-US" dirty="0" smtClean="0"/>
                  <a:t>项 </a:t>
                </a:r>
                <a14:m>
                  <m:oMath xmlns:m="http://schemas.openxmlformats.org/officeDocument/2006/math">
                    <m:r>
                      <a:rPr lang="en-US" altLang="zh-CN" i="1" dirty="0" smtClean="0">
                        <a:latin typeface="Cambria Math" panose="02040503050406030204" pitchFamily="18" charset="0"/>
                      </a:rPr>
                      <m:t>𝑏</m:t>
                    </m:r>
                  </m:oMath>
                </a14:m>
                <a:r>
                  <a:rPr lang="zh-CN" altLang="en-US" dirty="0" smtClean="0"/>
                  <a:t>，</a:t>
                </a:r>
                <a:r>
                  <a:rPr lang="zh-CN" altLang="en-US" dirty="0"/>
                  <a:t>得到一个总和 </a:t>
                </a:r>
                <a14:m>
                  <m:oMath xmlns:m="http://schemas.openxmlformats.org/officeDocument/2006/math">
                    <m:r>
                      <a:rPr lang="en-US" altLang="zh-CN" i="1" dirty="0" smtClean="0">
                        <a:latin typeface="Cambria Math" panose="02040503050406030204" pitchFamily="18" charset="0"/>
                      </a:rPr>
                      <m:t>𝑧</m:t>
                    </m:r>
                    <m:r>
                      <a:rPr lang="en-US" altLang="zh-CN" i="1" dirty="0" smtClean="0">
                        <a:latin typeface="Cambria Math" panose="02040503050406030204" pitchFamily="18" charset="0"/>
                      </a:rPr>
                      <m:t>=</m:t>
                    </m:r>
                    <m:nary>
                      <m:naryPr>
                        <m:chr m:val="∑"/>
                        <m:ctrlPr>
                          <a:rPr lang="en-US" altLang="zh-CN" i="1" dirty="0" smtClean="0">
                            <a:latin typeface="Cambria Math" panose="02040503050406030204" pitchFamily="18" charset="0"/>
                          </a:rPr>
                        </m:ctrlPr>
                      </m:naryPr>
                      <m:sub>
                        <m:r>
                          <a:rPr lang="en-US" altLang="zh-CN" i="1" dirty="0">
                            <a:latin typeface="Cambria Math" panose="02040503050406030204" pitchFamily="18" charset="0"/>
                          </a:rPr>
                          <m:t>𝑛</m:t>
                        </m:r>
                      </m:sub>
                      <m:sup>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sup>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e>
                    </m:nary>
                    <m:r>
                      <a:rPr lang="en-US" altLang="zh-CN" i="1" dirty="0">
                        <a:latin typeface="Cambria Math" panose="02040503050406030204" pitchFamily="18" charset="0"/>
                      </a:rPr>
                      <m:t>+</m:t>
                    </m:r>
                    <m:r>
                      <a:rPr lang="en-US" altLang="zh-CN" i="1" dirty="0" smtClean="0">
                        <a:latin typeface="Cambria Math" panose="02040503050406030204" pitchFamily="18" charset="0"/>
                      </a:rPr>
                      <m:t>𝑏</m:t>
                    </m:r>
                    <m:r>
                      <a:rPr lang="en-US" altLang="zh-CN" b="0" i="1" dirty="0" smtClean="0">
                        <a:latin typeface="Cambria Math" panose="02040503050406030204" pitchFamily="18" charset="0"/>
                      </a:rPr>
                      <m:t> </m:t>
                    </m:r>
                  </m:oMath>
                </a14:m>
                <a:r>
                  <a:rPr lang="zh-CN" altLang="en-US" dirty="0" smtClean="0"/>
                  <a:t>。</a:t>
                </a:r>
                <a:endParaRPr lang="zh-CN" altLang="en-US" dirty="0"/>
              </a:p>
              <a:p>
                <a:pPr lvl="0" hangingPunct="1">
                  <a:lnSpc>
                    <a:spcPct val="150000"/>
                  </a:lnSpc>
                </a:pPr>
                <a:r>
                  <a:rPr lang="zh-CN" altLang="en-US" b="1" dirty="0"/>
                  <a:t>激活函数：</a:t>
                </a:r>
                <a:r>
                  <a:rPr lang="zh-CN" altLang="en-US" dirty="0"/>
                  <a:t>加权求和的结果通过一个激活函数进行非线性变换，得到神经元的输出。这个输出会被传递给下一层神经元。</a:t>
                </a:r>
                <a:endParaRPr lang="zh-CN" altLang="en-US" dirty="0"/>
              </a:p>
              <a:p>
                <a:endParaRPr lang="en-US" altLang="zh-CN" b="1" dirty="0" smtClean="0"/>
              </a:p>
              <a:p>
                <a:r>
                  <a:rPr lang="zh-CN" altLang="en-US" b="1" dirty="0" smtClean="0"/>
                  <a:t>神经网络</a:t>
                </a:r>
                <a:endParaRPr lang="en-US" altLang="zh-CN" b="1" dirty="0" smtClean="0"/>
              </a:p>
              <a:p>
                <a:r>
                  <a:rPr lang="zh-CN" altLang="en-US" b="1" dirty="0" smtClean="0"/>
                  <a:t>输入层</a:t>
                </a:r>
                <a:r>
                  <a:rPr lang="zh-CN" altLang="en-US" dirty="0" smtClean="0"/>
                  <a:t>：接收原始输入数据。</a:t>
                </a:r>
                <a:endParaRPr lang="en-US" altLang="zh-CN" dirty="0" smtClean="0"/>
              </a:p>
              <a:p>
                <a:r>
                  <a:rPr lang="zh-CN" altLang="en-US" b="1" dirty="0" smtClean="0"/>
                  <a:t>隐藏层</a:t>
                </a:r>
                <a:r>
                  <a:rPr lang="zh-CN" altLang="en-US" dirty="0" smtClean="0"/>
                  <a:t>：由多个神经元组成，进行特征抽取和数据处理，通常包含多个隐藏层（深度神经网络就是多层隐藏层的网络，关键是深度性和激活函数的非线性）。</a:t>
                </a:r>
                <a:endParaRPr lang="en-US" altLang="zh-CN" dirty="0" smtClean="0"/>
              </a:p>
              <a:p>
                <a:r>
                  <a:rPr lang="zh-CN" altLang="en-US" b="1" dirty="0" smtClean="0"/>
                  <a:t>输出层</a:t>
                </a:r>
                <a:r>
                  <a:rPr lang="zh-CN" altLang="en-US" dirty="0" smtClean="0"/>
                  <a:t>：输出网络的最终结果，通常用于回归问题（例如预测值）或分类问题（例如标签分类）。</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r="-106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b="1" dirty="0" smtClean="0"/>
                  <a:t>Sigmoid </a:t>
                </a:r>
                <a:r>
                  <a:rPr lang="zh-CN" altLang="en-US" b="1" dirty="0" smtClean="0"/>
                  <a:t>函数</a:t>
                </a:r>
                <a:endParaRPr lang="zh-CN" altLang="en-US" b="1" dirty="0" smtClean="0"/>
              </a:p>
              <a:p>
                <a:r>
                  <a:rPr lang="en-US" altLang="zh-CN" dirty="0" smtClean="0"/>
                  <a:t>Sigmoid </a:t>
                </a:r>
                <a:r>
                  <a:rPr lang="zh-CN" altLang="en-US" dirty="0" smtClean="0"/>
                  <a:t>是一个</a:t>
                </a:r>
                <a:r>
                  <a:rPr lang="en-US" altLang="zh-CN" dirty="0" smtClean="0"/>
                  <a:t>S</a:t>
                </a:r>
                <a:r>
                  <a:rPr lang="zh-CN" altLang="en-US" dirty="0" smtClean="0"/>
                  <a:t>型的函数，输出值范围在 </a:t>
                </a:r>
                <a:r>
                  <a:rPr lang="en-US" altLang="zh-CN" dirty="0" smtClean="0"/>
                  <a:t>(0, 1) </a:t>
                </a:r>
                <a:r>
                  <a:rPr lang="zh-CN" altLang="en-US" dirty="0" smtClean="0"/>
                  <a:t>之间，常用在二分类任务中，表示概率。</a:t>
                </a:r>
                <a:endParaRPr lang="zh-CN" altLang="en-US" dirty="0" smtClean="0"/>
              </a:p>
              <a:p>
                <a:r>
                  <a:rPr lang="zh-CN" altLang="en-US" dirty="0" smtClean="0"/>
                  <a:t>特点：</a:t>
                </a:r>
                <a:endParaRPr lang="zh-CN" altLang="en-US" dirty="0" smtClean="0"/>
              </a:p>
              <a:p>
                <a:r>
                  <a:rPr lang="zh-CN" altLang="en-US" dirty="0" smtClean="0"/>
                  <a:t>由于输出范围限制在 </a:t>
                </a:r>
                <a:r>
                  <a:rPr lang="en-US" altLang="zh-CN" dirty="0" smtClean="0"/>
                  <a:t>(0, 1)</a:t>
                </a:r>
                <a:r>
                  <a:rPr lang="zh-CN" altLang="en-US" dirty="0" smtClean="0"/>
                  <a:t>，它可以将任意输入映射到</a:t>
                </a:r>
                <a:r>
                  <a:rPr lang="en-US" altLang="zh-CN" dirty="0" smtClean="0"/>
                  <a:t>0</a:t>
                </a:r>
                <a:r>
                  <a:rPr lang="zh-CN" altLang="en-US" dirty="0" smtClean="0"/>
                  <a:t>到</a:t>
                </a:r>
                <a:r>
                  <a:rPr lang="en-US" altLang="zh-CN" dirty="0" smtClean="0"/>
                  <a:t>1</a:t>
                </a:r>
                <a:r>
                  <a:rPr lang="zh-CN" altLang="en-US" dirty="0" smtClean="0"/>
                  <a:t>之间，常用于输出层（尤其是二分类问题）。</a:t>
                </a:r>
                <a:endParaRPr lang="zh-CN" altLang="en-US" dirty="0" smtClean="0"/>
              </a:p>
              <a:p>
                <a:r>
                  <a:rPr lang="zh-CN" altLang="en-US" dirty="0" smtClean="0"/>
                  <a:t>由于梯度消失问题，</a:t>
                </a:r>
                <a:r>
                  <a:rPr lang="en-US" altLang="zh-CN" dirty="0" smtClean="0"/>
                  <a:t>Sigmoid </a:t>
                </a:r>
                <a:r>
                  <a:rPr lang="zh-CN" altLang="en-US" dirty="0" smtClean="0"/>
                  <a:t>在训练深层网络时效果不佳，尤其是在层数较多时，梯度在反向传播时可能变得非常小，导致学习速度变慢。</a:t>
                </a:r>
                <a:endParaRPr lang="zh-CN" altLang="en-US" dirty="0" smtClean="0"/>
              </a:p>
              <a:p>
                <a:r>
                  <a:rPr lang="en-US" altLang="zh-CN" b="1" dirty="0" err="1" smtClean="0"/>
                  <a:t>Tanh</a:t>
                </a:r>
                <a:r>
                  <a:rPr lang="en-US" altLang="zh-CN" b="1" dirty="0" smtClean="0"/>
                  <a:t> </a:t>
                </a:r>
                <a:r>
                  <a:rPr lang="zh-CN" altLang="en-US" b="1" dirty="0" smtClean="0"/>
                  <a:t>函数</a:t>
                </a:r>
                <a:endParaRPr lang="zh-CN" altLang="en-US" b="1" dirty="0" smtClean="0"/>
              </a:p>
              <a:p>
                <a:r>
                  <a:rPr lang="en-US" altLang="zh-CN" dirty="0" err="1" smtClean="0"/>
                  <a:t>Tanh</a:t>
                </a:r>
                <a:r>
                  <a:rPr lang="en-US" altLang="zh-CN" dirty="0" smtClean="0"/>
                  <a:t> </a:t>
                </a:r>
                <a:r>
                  <a:rPr lang="zh-CN" altLang="en-US" dirty="0" smtClean="0"/>
                  <a:t>函数与 </a:t>
                </a:r>
                <a:r>
                  <a:rPr lang="en-US" altLang="zh-CN" dirty="0" smtClean="0"/>
                  <a:t>Sigmoid </a:t>
                </a:r>
                <a:r>
                  <a:rPr lang="zh-CN" altLang="en-US" dirty="0" smtClean="0"/>
                  <a:t>函数类似，但它的输出范围是 </a:t>
                </a:r>
                <a:r>
                  <a:rPr lang="en-US" altLang="zh-CN" dirty="0" smtClean="0"/>
                  <a:t>(-1, 1)</a:t>
                </a:r>
                <a:r>
                  <a:rPr lang="zh-CN" altLang="en-US" dirty="0" smtClean="0"/>
                  <a:t>。</a:t>
                </a:r>
                <a:endParaRPr lang="zh-CN" altLang="en-US" dirty="0" smtClean="0"/>
              </a:p>
              <a:p>
                <a:r>
                  <a:rPr lang="zh-CN" altLang="en-US" dirty="0" smtClean="0"/>
                  <a:t>特点：</a:t>
                </a:r>
                <a:endParaRPr lang="zh-CN" altLang="en-US" dirty="0" smtClean="0"/>
              </a:p>
              <a:p>
                <a:r>
                  <a:rPr lang="zh-CN" altLang="en-US" dirty="0" smtClean="0"/>
                  <a:t>与 </a:t>
                </a:r>
                <a:r>
                  <a:rPr lang="en-US" altLang="zh-CN" dirty="0" smtClean="0"/>
                  <a:t>Sigmoid </a:t>
                </a:r>
                <a:r>
                  <a:rPr lang="zh-CN" altLang="en-US" dirty="0" smtClean="0"/>
                  <a:t>类似，但输出范围为 </a:t>
                </a:r>
                <a:r>
                  <a:rPr lang="en-US" altLang="zh-CN" dirty="0" smtClean="0"/>
                  <a:t>(-1, 1)</a:t>
                </a:r>
                <a:r>
                  <a:rPr lang="zh-CN" altLang="en-US" dirty="0" smtClean="0"/>
                  <a:t>，这使得它的梯度在训练过程中更加稳定。</a:t>
                </a:r>
                <a:endParaRPr lang="zh-CN" altLang="en-US" dirty="0" smtClean="0"/>
              </a:p>
              <a:p>
                <a:r>
                  <a:rPr lang="zh-CN" altLang="en-US" dirty="0" smtClean="0"/>
                  <a:t>然而，</a:t>
                </a:r>
                <a:r>
                  <a:rPr lang="en-US" altLang="zh-CN" dirty="0" err="1" smtClean="0"/>
                  <a:t>Tanh</a:t>
                </a:r>
                <a:r>
                  <a:rPr lang="en-US" altLang="zh-CN" dirty="0" smtClean="0"/>
                  <a:t> </a:t>
                </a:r>
                <a:r>
                  <a:rPr lang="zh-CN" altLang="en-US" dirty="0" smtClean="0"/>
                  <a:t>也存在梯度消失的问题，特别是在较深的网络中，仍然会导致训练效率低下。</a:t>
                </a:r>
                <a:endParaRPr lang="zh-CN" altLang="en-US" dirty="0" smtClean="0"/>
              </a:p>
              <a:p>
                <a:r>
                  <a:rPr lang="en-US" altLang="zh-CN" b="1" dirty="0" err="1" smtClean="0"/>
                  <a:t>ReLU</a:t>
                </a:r>
                <a:r>
                  <a:rPr lang="zh-CN" altLang="en-US" b="1" dirty="0" smtClean="0"/>
                  <a:t>（</a:t>
                </a:r>
                <a:r>
                  <a:rPr lang="en-US" altLang="zh-CN" b="1" dirty="0" smtClean="0"/>
                  <a:t>Rectified Linear Unit</a:t>
                </a:r>
                <a:r>
                  <a:rPr lang="zh-CN" altLang="en-US" b="1" dirty="0" smtClean="0"/>
                  <a:t>）整流线性单元</a:t>
                </a:r>
                <a:endParaRPr lang="zh-CN" altLang="en-US" b="1" dirty="0" smtClean="0"/>
              </a:p>
              <a:p>
                <a:r>
                  <a:rPr lang="en-US" altLang="zh-CN" dirty="0" err="1" smtClean="0"/>
                  <a:t>ReLU</a:t>
                </a:r>
                <a:r>
                  <a:rPr lang="en-US" altLang="zh-CN" dirty="0" smtClean="0"/>
                  <a:t> </a:t>
                </a:r>
                <a:r>
                  <a:rPr lang="zh-CN" altLang="en-US" dirty="0" smtClean="0"/>
                  <a:t>是目前最常用的激活函数之一。</a:t>
                </a:r>
                <a:endParaRPr lang="zh-CN" altLang="en-US" dirty="0" smtClean="0"/>
              </a:p>
              <a:p>
                <a:r>
                  <a:rPr lang="zh-CN" altLang="en-US" dirty="0" smtClean="0"/>
                  <a:t>特点：</a:t>
                </a:r>
                <a:endParaRPr lang="zh-CN" altLang="en-US" dirty="0" smtClean="0"/>
              </a:p>
              <a:p>
                <a:r>
                  <a:rPr lang="zh-CN" altLang="en-US" dirty="0" smtClean="0"/>
                  <a:t>非线性，且非常简单，计算速度快。</a:t>
                </a:r>
                <a:endParaRPr lang="zh-CN" altLang="en-US" dirty="0" smtClean="0"/>
              </a:p>
              <a:p>
                <a:r>
                  <a:rPr lang="zh-CN" altLang="en-US" dirty="0" smtClean="0"/>
                  <a:t>输出范围是 </a:t>
                </a:r>
                <a:r>
                  <a:rPr lang="en-US" altLang="zh-CN" dirty="0" smtClean="0"/>
                  <a:t>(0, ∞)</a:t>
                </a:r>
                <a:r>
                  <a:rPr lang="zh-CN" altLang="en-US" dirty="0" smtClean="0"/>
                  <a:t>，对正输入值有良好的响应，对于负值输出</a:t>
                </a:r>
                <a:r>
                  <a:rPr lang="en-US" altLang="zh-CN" dirty="0" smtClean="0"/>
                  <a:t>0</a:t>
                </a:r>
                <a:r>
                  <a:rPr lang="zh-CN" altLang="en-US" dirty="0" smtClean="0"/>
                  <a:t>，避免了梯度消失问题。</a:t>
                </a:r>
                <a:endParaRPr lang="zh-CN" altLang="en-US" dirty="0" smtClean="0"/>
              </a:p>
              <a:p>
                <a:r>
                  <a:rPr lang="en-US" altLang="zh-CN" dirty="0" err="1" smtClean="0"/>
                  <a:t>ReLU</a:t>
                </a:r>
                <a:r>
                  <a:rPr lang="en-US" altLang="zh-CN" dirty="0" smtClean="0"/>
                  <a:t> </a:t>
                </a:r>
                <a:r>
                  <a:rPr lang="zh-CN" altLang="en-US" dirty="0" smtClean="0"/>
                  <a:t>的缺点是它可能会“死亡”</a:t>
                </a:r>
                <a:r>
                  <a:rPr lang="en-US" altLang="zh-CN" dirty="0" smtClean="0"/>
                  <a:t>——</a:t>
                </a:r>
                <a:r>
                  <a:rPr lang="zh-CN" altLang="en-US" dirty="0" smtClean="0"/>
                  <a:t>即在反向传播过程中，某些神经元的梯度始终为</a:t>
                </a:r>
                <a:r>
                  <a:rPr lang="en-US" altLang="zh-CN" dirty="0" smtClean="0"/>
                  <a:t>0</a:t>
                </a:r>
                <a:r>
                  <a:rPr lang="zh-CN" altLang="en-US" dirty="0" smtClean="0"/>
                  <a:t>，导致这些神经元的参数永远无法更新。为了解决这一问题，衍生出了 </a:t>
                </a:r>
                <a:r>
                  <a:rPr lang="en-US" altLang="zh-CN" dirty="0" smtClean="0"/>
                  <a:t>Leaky </a:t>
                </a:r>
                <a:r>
                  <a:rPr lang="en-US" altLang="zh-CN" dirty="0" err="1" smtClean="0"/>
                  <a:t>ReLU</a:t>
                </a:r>
                <a:r>
                  <a:rPr lang="en-US" altLang="zh-CN" dirty="0" smtClean="0"/>
                  <a:t> </a:t>
                </a:r>
                <a:r>
                  <a:rPr lang="zh-CN" altLang="en-US" dirty="0" smtClean="0"/>
                  <a:t>和 </a:t>
                </a:r>
                <a:r>
                  <a:rPr lang="en-US" altLang="zh-CN" dirty="0" smtClean="0"/>
                  <a:t>Parametric </a:t>
                </a:r>
                <a:r>
                  <a:rPr lang="en-US" altLang="zh-CN" dirty="0" err="1" smtClean="0"/>
                  <a:t>ReLU</a:t>
                </a:r>
                <a:r>
                  <a:rPr lang="zh-CN" altLang="en-US" dirty="0" smtClean="0"/>
                  <a:t>。</a:t>
                </a:r>
                <a:endParaRPr lang="zh-CN" altLang="en-US" dirty="0" smtClean="0"/>
              </a:p>
              <a:p>
                <a:r>
                  <a:rPr lang="en-US" altLang="zh-CN" b="1" dirty="0" smtClean="0"/>
                  <a:t>Leaky </a:t>
                </a:r>
                <a:r>
                  <a:rPr lang="en-US" altLang="zh-CN" b="1" dirty="0" err="1" smtClean="0"/>
                  <a:t>ReLU</a:t>
                </a:r>
                <a:endParaRPr lang="en-US" altLang="zh-CN" b="1" dirty="0" smtClean="0"/>
              </a:p>
              <a:p>
                <a:r>
                  <a:rPr lang="en-US" altLang="zh-CN" dirty="0" smtClean="0"/>
                  <a:t>Leaky </a:t>
                </a:r>
                <a:r>
                  <a:rPr lang="en-US" altLang="zh-CN" dirty="0" err="1" smtClean="0"/>
                  <a:t>ReLU</a:t>
                </a:r>
                <a:r>
                  <a:rPr lang="en-US" altLang="zh-CN" dirty="0" smtClean="0"/>
                  <a:t> </a:t>
                </a:r>
                <a:r>
                  <a:rPr lang="zh-CN" altLang="en-US" dirty="0" smtClean="0"/>
                  <a:t>是对 </a:t>
                </a:r>
                <a:r>
                  <a:rPr lang="en-US" altLang="zh-CN" dirty="0" err="1" smtClean="0"/>
                  <a:t>ReLU</a:t>
                </a:r>
                <a:r>
                  <a:rPr lang="en-US" altLang="zh-CN" dirty="0" smtClean="0"/>
                  <a:t> </a:t>
                </a:r>
                <a:r>
                  <a:rPr lang="zh-CN" altLang="en-US" dirty="0" smtClean="0"/>
                  <a:t>的一种改进，它允许在输入为负时，输出一个小的线性值（而非完全为</a:t>
                </a:r>
                <a:r>
                  <a:rPr lang="en-US" altLang="zh-CN" dirty="0" smtClean="0"/>
                  <a:t>0</a:t>
                </a:r>
                <a:r>
                  <a:rPr lang="zh-CN" altLang="en-US" dirty="0" smtClean="0"/>
                  <a:t>）。</a:t>
                </a:r>
                <a:endParaRPr lang="zh-CN" altLang="en-US" dirty="0" smtClean="0"/>
              </a:p>
              <a:p>
                <a:r>
                  <a:rPr lang="zh-CN" altLang="en-US" dirty="0" smtClean="0"/>
                  <a:t>其中</a:t>
                </a:r>
                <a:r>
                  <a:rPr lang="en-US" altLang="zh-CN" dirty="0" smtClean="0"/>
                  <a:t>α</a:t>
                </a:r>
                <a:r>
                  <a:rPr lang="zh-CN" altLang="en-US" dirty="0" smtClean="0"/>
                  <a:t>是一个很小的常数</a:t>
                </a:r>
                <a:endParaRPr lang="zh-CN" altLang="en-US" dirty="0" smtClean="0"/>
              </a:p>
              <a:p>
                <a:r>
                  <a:rPr lang="zh-CN" altLang="en-US" dirty="0" smtClean="0"/>
                  <a:t>特点：</a:t>
                </a:r>
                <a:endParaRPr lang="zh-CN" altLang="en-US" dirty="0" smtClean="0"/>
              </a:p>
              <a:p>
                <a:r>
                  <a:rPr lang="zh-CN" altLang="en-US" dirty="0" smtClean="0"/>
                  <a:t>通过引入一个小的斜率（通常是</a:t>
                </a:r>
                <a:r>
                  <a:rPr lang="en-US" altLang="zh-CN" dirty="0" smtClean="0"/>
                  <a:t>0.01</a:t>
                </a:r>
                <a:r>
                  <a:rPr lang="zh-CN" altLang="en-US" dirty="0" smtClean="0"/>
                  <a:t>），避免了</a:t>
                </a:r>
                <a:r>
                  <a:rPr lang="en-US" altLang="zh-CN" dirty="0" err="1" smtClean="0"/>
                  <a:t>ReLU</a:t>
                </a:r>
                <a:r>
                  <a:rPr lang="en-US" altLang="zh-CN" dirty="0" smtClean="0"/>
                  <a:t>“</a:t>
                </a:r>
                <a:r>
                  <a:rPr lang="zh-CN" altLang="en-US" dirty="0" smtClean="0"/>
                  <a:t>死神经元”问题。</a:t>
                </a:r>
                <a:endParaRPr lang="zh-CN" altLang="en-US" dirty="0" smtClean="0"/>
              </a:p>
              <a:p>
                <a:r>
                  <a:rPr lang="en-US" altLang="zh-CN" b="1" dirty="0" err="1" smtClean="0"/>
                  <a:t>Softmax</a:t>
                </a:r>
                <a:r>
                  <a:rPr lang="en-US" altLang="zh-CN" b="1" dirty="0" smtClean="0"/>
                  <a:t> </a:t>
                </a:r>
                <a:r>
                  <a:rPr lang="zh-CN" altLang="en-US" b="1" dirty="0" smtClean="0"/>
                  <a:t>函数</a:t>
                </a:r>
                <a:endParaRPr lang="zh-CN" altLang="en-US" b="1" dirty="0" smtClean="0"/>
              </a:p>
              <a:p>
                <a:r>
                  <a:rPr lang="en-US" altLang="zh-CN" dirty="0" err="1" smtClean="0"/>
                  <a:t>Softmax</a:t>
                </a:r>
                <a:r>
                  <a:rPr lang="en-US" altLang="zh-CN" dirty="0" smtClean="0"/>
                  <a:t> </a:t>
                </a:r>
                <a:r>
                  <a:rPr lang="zh-CN" altLang="en-US" dirty="0" smtClean="0"/>
                  <a:t>常用于多分类任务的输出层，将一个向量转换为概率分布。对于每个类，它计算其相对概率，公式为：</a:t>
                </a:r>
                <a14:m>
                  <m:oMath xmlns:m="http://schemas.openxmlformats.org/officeDocument/2006/math">
                    <m:r>
                      <a:rPr lang="en-US" altLang="zh-CN" i="1" dirty="0" smtClean="0">
                        <a:latin typeface="Cambria Math" panose="02040503050406030204" pitchFamily="18" charset="0"/>
                      </a:rPr>
                      <m:t>𝑆𝑜𝑓𝑡𝑚𝑎𝑥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𝑥𝑖</m:t>
                    </m:r>
                    <m:r>
                      <a:rPr lang="en-US" altLang="zh-CN" i="1" dirty="0" smtClean="0">
                        <a:latin typeface="Cambria Math" panose="02040503050406030204" pitchFamily="18" charset="0"/>
                      </a:rPr>
                      <m:t>)=</m:t>
                    </m:r>
                    <m:f>
                      <m:fPr>
                        <m:type m:val="lin"/>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𝑒</m:t>
                        </m:r>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num>
                      <m:den>
                        <m:nary>
                          <m:naryPr>
                            <m:chr m:val="∑"/>
                            <m:ctrlPr>
                              <a:rPr lang="en-US" altLang="zh-CN" i="1" dirty="0" smtClean="0">
                                <a:latin typeface="Cambria Math" panose="02040503050406030204" pitchFamily="18" charset="0"/>
                              </a:rPr>
                            </m:ctrlPr>
                          </m:naryPr>
                          <m:sub>
                            <m:r>
                              <a:rPr lang="en-US" altLang="zh-CN" i="1" dirty="0" smtClean="0">
                                <a:latin typeface="Cambria Math" panose="02040503050406030204" pitchFamily="18" charset="0"/>
                              </a:rPr>
                              <m:t>𝑛</m:t>
                            </m:r>
                          </m:sub>
                          <m:sup>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1</m:t>
                            </m:r>
                          </m:sup>
                          <m:e>
                            <m:r>
                              <a:rPr lang="en-US" altLang="zh-CN" i="1" dirty="0" smtClean="0">
                                <a:latin typeface="Cambria Math" panose="02040503050406030204" pitchFamily="18" charset="0"/>
                              </a:rPr>
                              <m:t>𝑒</m:t>
                            </m:r>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b="0" i="1" dirty="0" smtClean="0">
                                    <a:latin typeface="Cambria Math" panose="02040503050406030204" pitchFamily="18" charset="0"/>
                                  </a:rPr>
                                  <m:t>𝑗</m:t>
                                </m:r>
                              </m:sub>
                            </m:sSub>
                          </m:e>
                        </m:nary>
                      </m:den>
                    </m:f>
                  </m:oMath>
                </a14:m>
                <a:endParaRPr lang="en-US" altLang="zh-CN" dirty="0" smtClean="0"/>
              </a:p>
              <a:p>
                <a:r>
                  <a:rPr lang="en-US" altLang="zh-CN" dirty="0" smtClean="0"/>
                  <a:t>​</a:t>
                </a:r>
                <a:r>
                  <a:rPr lang="zh-CN" altLang="en-US" dirty="0" smtClean="0"/>
                  <a:t>特点：</a:t>
                </a:r>
                <a:endParaRPr lang="zh-CN" altLang="en-US" dirty="0" smtClean="0"/>
              </a:p>
              <a:p>
                <a:r>
                  <a:rPr lang="zh-CN" altLang="en-US" dirty="0" smtClean="0"/>
                  <a:t>输出是一个概率分布，所有输出值的和为</a:t>
                </a:r>
                <a:r>
                  <a:rPr lang="en-US" altLang="zh-CN" dirty="0" smtClean="0"/>
                  <a:t>1</a:t>
                </a:r>
                <a:r>
                  <a:rPr lang="zh-CN" altLang="en-US" dirty="0" smtClean="0"/>
                  <a:t>，适用于分类任务。</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r="-417" b="-75026"/>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正则化技术用于减少模型的复杂度，防止过拟合（</a:t>
            </a:r>
            <a:r>
              <a:rPr lang="en-US" altLang="zh-CN" dirty="0" smtClean="0"/>
              <a:t>overfitting</a:t>
            </a:r>
            <a:r>
              <a:rPr lang="zh-CN" altLang="en-US" dirty="0" smtClean="0"/>
              <a:t>）。过拟合是指模型在训练数据上表现良好，但在测试数据上性能较差，通常是由于模型在训练过程中“记住”了噪声而不是学习到数据的实际规律。以下是几种常见的正则化技术</a:t>
            </a:r>
            <a:r>
              <a:rPr lang="zh-CN" altLang="en-US" dirty="0" smtClean="0">
                <a:sym typeface="Wingdings" panose="05000000000000000000" pitchFamily="2" charset="2"/>
              </a:rPr>
              <a:t>（</a:t>
            </a:r>
            <a:r>
              <a:rPr lang="en-US" altLang="zh-CN" dirty="0" smtClean="0"/>
              <a:t>L1</a:t>
            </a:r>
            <a:r>
              <a:rPr lang="zh-CN" altLang="en-US" dirty="0" smtClean="0"/>
              <a:t>正则化有助于稀疏化权重，</a:t>
            </a:r>
            <a:r>
              <a:rPr lang="en-US" altLang="zh-CN" dirty="0" smtClean="0"/>
              <a:t>L2</a:t>
            </a:r>
            <a:r>
              <a:rPr lang="zh-CN" altLang="en-US" dirty="0" smtClean="0"/>
              <a:t>正则化则会使权重趋向较小值。</a:t>
            </a:r>
            <a:r>
              <a:rPr lang="zh-CN" altLang="en-US" dirty="0" smtClean="0">
                <a:sym typeface="Wingdings" panose="05000000000000000000" pitchFamily="2" charset="2"/>
              </a:rPr>
              <a:t>）</a:t>
            </a:r>
            <a:endParaRPr lang="zh-CN" altLang="en-US" dirty="0" smtClean="0"/>
          </a:p>
          <a:p>
            <a:r>
              <a:rPr lang="en-US" altLang="zh-CN" b="1" dirty="0" smtClean="0"/>
              <a:t>L2 </a:t>
            </a:r>
            <a:r>
              <a:rPr lang="zh-CN" altLang="en-US" b="1" dirty="0" smtClean="0"/>
              <a:t>正则化（</a:t>
            </a:r>
            <a:r>
              <a:rPr lang="en-US" altLang="zh-CN" b="1" dirty="0" smtClean="0"/>
              <a:t>Ridge Regularization</a:t>
            </a:r>
            <a:r>
              <a:rPr lang="zh-CN" altLang="en-US" b="1" dirty="0" smtClean="0"/>
              <a:t>）</a:t>
            </a:r>
            <a:endParaRPr lang="zh-CN" altLang="en-US" b="1" dirty="0" smtClean="0"/>
          </a:p>
          <a:p>
            <a:r>
              <a:rPr lang="en-US" altLang="zh-CN" dirty="0" smtClean="0"/>
              <a:t>L2 </a:t>
            </a:r>
            <a:r>
              <a:rPr lang="zh-CN" altLang="en-US" dirty="0" smtClean="0"/>
              <a:t>正则化通过惩罚模型参数的平方和来防止过拟合，其目标是限制模型权重的大小。它的损失函数在原有的损失函数上增加一个正则项：</a:t>
            </a:r>
            <a:endParaRPr lang="zh-CN" altLang="en-US" dirty="0" smtClean="0"/>
          </a:p>
          <a:p>
            <a:r>
              <a:rPr lang="zh-CN" altLang="en-US" dirty="0" smtClean="0"/>
              <a:t>特点：</a:t>
            </a:r>
            <a:endParaRPr lang="zh-CN" altLang="en-US" dirty="0" smtClean="0"/>
          </a:p>
          <a:p>
            <a:r>
              <a:rPr lang="en-US" altLang="zh-CN" dirty="0" smtClean="0"/>
              <a:t>L2 </a:t>
            </a:r>
            <a:r>
              <a:rPr lang="zh-CN" altLang="en-US" dirty="0" smtClean="0"/>
              <a:t>正则化可以有效地减少模型的复杂度，使得参数保持在较小的范围内。</a:t>
            </a:r>
            <a:endParaRPr lang="zh-CN" altLang="en-US" dirty="0" smtClean="0"/>
          </a:p>
          <a:p>
            <a:r>
              <a:rPr lang="en-US" altLang="zh-CN" dirty="0" smtClean="0"/>
              <a:t>L2 </a:t>
            </a:r>
            <a:r>
              <a:rPr lang="zh-CN" altLang="en-US" dirty="0" smtClean="0"/>
              <a:t>正则化的效果是使得一些权重变得非常小，接近于零，但通常不会将其完全归零。</a:t>
            </a:r>
            <a:endParaRPr lang="zh-CN" altLang="en-US" dirty="0" smtClean="0"/>
          </a:p>
          <a:p>
            <a:r>
              <a:rPr lang="en-US" altLang="zh-CN" b="1" dirty="0" smtClean="0"/>
              <a:t>L1 </a:t>
            </a:r>
            <a:r>
              <a:rPr lang="zh-CN" altLang="en-US" b="1" dirty="0" smtClean="0"/>
              <a:t>正则化（</a:t>
            </a:r>
            <a:r>
              <a:rPr lang="en-US" altLang="zh-CN" b="1" dirty="0" smtClean="0"/>
              <a:t>Lasso Regularization</a:t>
            </a:r>
            <a:r>
              <a:rPr lang="zh-CN" altLang="en-US" b="1" dirty="0" smtClean="0"/>
              <a:t>）</a:t>
            </a:r>
            <a:endParaRPr lang="zh-CN" altLang="en-US" b="1" dirty="0" smtClean="0"/>
          </a:p>
          <a:p>
            <a:r>
              <a:rPr lang="en-US" altLang="zh-CN" dirty="0" smtClean="0"/>
              <a:t>L1 </a:t>
            </a:r>
            <a:r>
              <a:rPr lang="zh-CN" altLang="en-US" dirty="0" smtClean="0"/>
              <a:t>正则化与 </a:t>
            </a:r>
            <a:r>
              <a:rPr lang="en-US" altLang="zh-CN" dirty="0" smtClean="0"/>
              <a:t>L2 </a:t>
            </a:r>
            <a:r>
              <a:rPr lang="zh-CN" altLang="en-US" dirty="0" smtClean="0"/>
              <a:t>类似，但是它惩罚的是参数的绝对值之和。</a:t>
            </a:r>
            <a:endParaRPr lang="en-US" altLang="zh-CN" dirty="0" smtClean="0"/>
          </a:p>
          <a:p>
            <a:r>
              <a:rPr lang="zh-CN" altLang="en-US" dirty="0" smtClean="0"/>
              <a:t>特点：</a:t>
            </a:r>
            <a:endParaRPr lang="zh-CN" altLang="en-US" dirty="0" smtClean="0"/>
          </a:p>
          <a:p>
            <a:r>
              <a:rPr lang="en-US" altLang="zh-CN" dirty="0" smtClean="0"/>
              <a:t>L1 </a:t>
            </a:r>
            <a:r>
              <a:rPr lang="zh-CN" altLang="en-US" dirty="0" smtClean="0"/>
              <a:t>正则化的效果是使得一些权重完全为零，这也有助于特征选择，自动去除不重要的特征。</a:t>
            </a:r>
            <a:endParaRPr lang="zh-CN" altLang="en-US" dirty="0" smtClean="0"/>
          </a:p>
          <a:p>
            <a:r>
              <a:rPr lang="zh-CN" altLang="en-US" dirty="0" smtClean="0"/>
              <a:t>在高维稀疏数据中，</a:t>
            </a:r>
            <a:r>
              <a:rPr lang="en-US" altLang="zh-CN" dirty="0" smtClean="0"/>
              <a:t>L1 </a:t>
            </a:r>
            <a:r>
              <a:rPr lang="zh-CN" altLang="en-US" dirty="0" smtClean="0"/>
              <a:t>正则化常常能够获得更简洁的模型。</a:t>
            </a:r>
            <a:endParaRPr lang="zh-CN" altLang="en-US" dirty="0" smtClean="0"/>
          </a:p>
          <a:p>
            <a:r>
              <a:rPr lang="en-US" altLang="zh-CN" b="1" dirty="0" smtClean="0"/>
              <a:t>Dropout</a:t>
            </a:r>
            <a:endParaRPr lang="en-US" altLang="zh-CN" b="1" dirty="0" smtClean="0"/>
          </a:p>
          <a:p>
            <a:r>
              <a:rPr lang="en-US" altLang="zh-CN" dirty="0" smtClean="0"/>
              <a:t>Dropout </a:t>
            </a:r>
            <a:r>
              <a:rPr lang="zh-CN" altLang="en-US" dirty="0" smtClean="0"/>
              <a:t>是一种随机丢弃神经元的正则化方法。在训练过程中，随机选择网络中的一部分神经元，在每次前向传播时将其“丢弃”（即将其输出设为</a:t>
            </a:r>
            <a:r>
              <a:rPr lang="en-US" altLang="zh-CN" dirty="0" smtClean="0"/>
              <a:t>0</a:t>
            </a:r>
            <a:r>
              <a:rPr lang="zh-CN" altLang="en-US" dirty="0" smtClean="0"/>
              <a:t>）。这强迫网络在训练过程中不得不依赖于多个不同的神经元组合来进行预测，从而有效降低过拟合。</a:t>
            </a:r>
            <a:endParaRPr lang="zh-CN" altLang="en-US" dirty="0" smtClean="0"/>
          </a:p>
          <a:p>
            <a:r>
              <a:rPr lang="en-US" altLang="zh-CN" dirty="0" smtClean="0"/>
              <a:t>Dropout</a:t>
            </a:r>
            <a:r>
              <a:rPr lang="zh-CN" altLang="en-US" dirty="0" smtClean="0"/>
              <a:t>的工作原理：</a:t>
            </a:r>
            <a:endParaRPr lang="zh-CN" altLang="en-US" dirty="0" smtClean="0"/>
          </a:p>
          <a:p>
            <a:r>
              <a:rPr lang="zh-CN" altLang="en-US" dirty="0" smtClean="0"/>
              <a:t>在每个训练步骤中，按一定的概率随机“丢弃”一些神经元，使得网络不依赖于任何单一的神经元，防止某些神经元对结果过于敏感。</a:t>
            </a:r>
            <a:endParaRPr lang="zh-CN" altLang="en-US" dirty="0" smtClean="0"/>
          </a:p>
          <a:p>
            <a:r>
              <a:rPr lang="en-US" altLang="zh-CN" dirty="0" smtClean="0"/>
              <a:t>Dropout</a:t>
            </a:r>
            <a:r>
              <a:rPr lang="zh-CN" altLang="en-US" dirty="0" smtClean="0"/>
              <a:t>通常在训练时使用，而在测试时会恢复所有神经元的计算。</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最小化损失函数</a:t>
            </a:r>
            <a:endParaRPr lang="en-US" altLang="zh-CN" b="1" dirty="0" smtClean="0"/>
          </a:p>
          <a:p>
            <a:r>
              <a:rPr lang="zh-CN" altLang="en-US" b="1" dirty="0" smtClean="0"/>
              <a:t>梯度下降的基本步骤</a:t>
            </a:r>
            <a:r>
              <a:rPr lang="zh-CN" altLang="en-US" dirty="0" smtClean="0"/>
              <a:t>：</a:t>
            </a:r>
            <a:endParaRPr lang="zh-CN" altLang="en-US" dirty="0" smtClean="0"/>
          </a:p>
          <a:p>
            <a:r>
              <a:rPr lang="zh-CN" altLang="en-US" b="1" dirty="0" smtClean="0"/>
              <a:t>计算梯度</a:t>
            </a:r>
            <a:r>
              <a:rPr lang="zh-CN" altLang="en-US" dirty="0" smtClean="0"/>
              <a:t>：通过反向传播算法计算损失函数对每个参数的梯度。</a:t>
            </a:r>
            <a:endParaRPr lang="zh-CN" altLang="en-US" dirty="0" smtClean="0"/>
          </a:p>
          <a:p>
            <a:r>
              <a:rPr lang="zh-CN" altLang="en-US" b="1" dirty="0" smtClean="0"/>
              <a:t>更新参数</a:t>
            </a:r>
            <a:r>
              <a:rPr lang="zh-CN" altLang="en-US" dirty="0" smtClean="0"/>
              <a:t>：根据梯度信息更新模型的参数，通常通过调整学习率来控制更新的步伐。</a:t>
            </a:r>
            <a:endParaRPr lang="en-US" altLang="zh-CN" dirty="0" smtClean="0"/>
          </a:p>
          <a:p>
            <a:br>
              <a:rPr lang="en-US" altLang="zh-CN" b="1" dirty="0" smtClean="0"/>
            </a:br>
            <a:r>
              <a:rPr lang="zh-CN" altLang="en-US" b="1" dirty="0" smtClean="0"/>
              <a:t>随机梯度下降（</a:t>
            </a:r>
            <a:r>
              <a:rPr lang="en-US" altLang="zh-CN" b="1" dirty="0" smtClean="0"/>
              <a:t>SGD, Stochastic Gradient Descent</a:t>
            </a:r>
            <a:r>
              <a:rPr lang="zh-CN" altLang="en-US" b="1" dirty="0" smtClean="0"/>
              <a:t>）</a:t>
            </a:r>
            <a:r>
              <a:rPr lang="zh-CN" altLang="en-US" dirty="0" smtClean="0"/>
              <a:t>：</a:t>
            </a:r>
            <a:endParaRPr lang="en-US" altLang="zh-CN" dirty="0" smtClean="0"/>
          </a:p>
          <a:p>
            <a:r>
              <a:rPr lang="zh-CN" altLang="en-US" b="0" dirty="0" smtClean="0"/>
              <a:t>基本原理：</a:t>
            </a:r>
            <a:r>
              <a:rPr lang="en-US" altLang="zh-CN" dirty="0" smtClean="0"/>
              <a:t>SGD</a:t>
            </a:r>
            <a:r>
              <a:rPr lang="zh-CN" altLang="en-US" dirty="0" smtClean="0"/>
              <a:t>是最基本的优化算法，它通过计算每个训练样本的梯度来更新权重。每次迭代时，</a:t>
            </a:r>
            <a:r>
              <a:rPr lang="en-US" altLang="zh-CN" dirty="0" smtClean="0"/>
              <a:t>SGD</a:t>
            </a:r>
            <a:r>
              <a:rPr lang="zh-CN" altLang="en-US" dirty="0" smtClean="0"/>
              <a:t>选择一个样本来计算梯度，从而得到一个近似的方向</a:t>
            </a:r>
            <a:endParaRPr lang="en-US" altLang="zh-CN" dirty="0" smtClean="0"/>
          </a:p>
          <a:p>
            <a:r>
              <a:rPr lang="zh-CN" altLang="en-US" dirty="0" smtClean="0"/>
              <a:t>优点：计算量小，更新速度快。</a:t>
            </a:r>
            <a:endParaRPr lang="en-US" altLang="zh-CN" dirty="0" smtClean="0"/>
          </a:p>
          <a:p>
            <a:r>
              <a:rPr lang="zh-CN" altLang="en-US" dirty="0" smtClean="0"/>
              <a:t>缺点：容易陷入局部最优，且更新不稳定。</a:t>
            </a:r>
            <a:endParaRPr lang="zh-CN" altLang="en-US" dirty="0" smtClean="0"/>
          </a:p>
          <a:p>
            <a:r>
              <a:rPr lang="en-US" altLang="zh-CN" b="1" dirty="0" smtClean="0"/>
              <a:t>Adam</a:t>
            </a:r>
            <a:r>
              <a:rPr lang="zh-CN" altLang="en-US" b="1" dirty="0" smtClean="0"/>
              <a:t>（</a:t>
            </a:r>
            <a:r>
              <a:rPr lang="en-US" altLang="zh-CN" b="1" dirty="0" smtClean="0"/>
              <a:t>Adaptive Moment Estimation</a:t>
            </a:r>
            <a:r>
              <a:rPr lang="zh-CN" altLang="en-US" b="1" dirty="0" smtClean="0"/>
              <a:t>）</a:t>
            </a:r>
            <a:r>
              <a:rPr lang="zh-CN" altLang="en-US" dirty="0" smtClean="0"/>
              <a:t>：</a:t>
            </a:r>
            <a:endParaRPr lang="en-US" altLang="zh-CN" dirty="0" smtClean="0"/>
          </a:p>
          <a:p>
            <a:r>
              <a:rPr lang="zh-CN" altLang="en-US" b="0" dirty="0" smtClean="0"/>
              <a:t>基本原理：</a:t>
            </a:r>
            <a:r>
              <a:rPr lang="en-US" altLang="zh-CN" dirty="0" smtClean="0"/>
              <a:t>Adam</a:t>
            </a:r>
            <a:r>
              <a:rPr lang="zh-CN" altLang="en-US" dirty="0" smtClean="0"/>
              <a:t>算法结合了动量法（</a:t>
            </a:r>
            <a:r>
              <a:rPr lang="en-US" altLang="zh-CN" dirty="0" smtClean="0"/>
              <a:t>Momentum</a:t>
            </a:r>
            <a:r>
              <a:rPr lang="zh-CN" altLang="en-US" dirty="0" smtClean="0"/>
              <a:t>）和</a:t>
            </a:r>
            <a:r>
              <a:rPr lang="en-US" altLang="zh-CN" dirty="0" err="1" smtClean="0"/>
              <a:t>RMSProp</a:t>
            </a:r>
            <a:r>
              <a:rPr lang="zh-CN" altLang="en-US" dirty="0" smtClean="0"/>
              <a:t>算法。它通过计算梯度的第一阶矩（即均值）和第二阶矩（即方差）来动态调整每个参数的学习率，使得每个参数有适应性地更新。</a:t>
            </a:r>
            <a:endParaRPr lang="en-US" altLang="zh-CN" dirty="0" smtClean="0"/>
          </a:p>
          <a:p>
            <a:r>
              <a:rPr lang="zh-CN" altLang="en-US" dirty="0" smtClean="0"/>
              <a:t>优点：相比</a:t>
            </a:r>
            <a:r>
              <a:rPr lang="en-US" altLang="zh-CN" dirty="0" smtClean="0"/>
              <a:t>SGD</a:t>
            </a:r>
            <a:r>
              <a:rPr lang="zh-CN" altLang="en-US" dirty="0" smtClean="0"/>
              <a:t>，</a:t>
            </a:r>
            <a:r>
              <a:rPr lang="en-US" altLang="zh-CN" dirty="0" smtClean="0"/>
              <a:t>Adam</a:t>
            </a:r>
            <a:r>
              <a:rPr lang="zh-CN" altLang="en-US" dirty="0" smtClean="0"/>
              <a:t>可以更好地处理稀疏梯度问题，并且具有较好的收敛速度。</a:t>
            </a:r>
            <a:endParaRPr lang="en-US" altLang="zh-CN" dirty="0" smtClean="0"/>
          </a:p>
          <a:p>
            <a:r>
              <a:rPr lang="zh-CN" altLang="en-US" dirty="0" smtClean="0"/>
              <a:t>缺点：有时在某些问题上可能收敛到一个不太理想的局部最优。</a:t>
            </a:r>
            <a:endParaRPr lang="zh-CN" altLang="en-US" dirty="0" smtClean="0"/>
          </a:p>
          <a:p>
            <a:r>
              <a:rPr lang="en-US" altLang="zh-CN" b="1" dirty="0" smtClean="0"/>
              <a:t>LAMB</a:t>
            </a:r>
            <a:r>
              <a:rPr lang="zh-CN" altLang="en-US" b="1" dirty="0" smtClean="0"/>
              <a:t>（</a:t>
            </a:r>
            <a:r>
              <a:rPr lang="en-US" altLang="zh-CN" b="1" dirty="0" smtClean="0"/>
              <a:t>Layer-wise Adaptive Moments for Batch training</a:t>
            </a:r>
            <a:r>
              <a:rPr lang="zh-CN" altLang="en-US" b="1" dirty="0" smtClean="0"/>
              <a:t>）</a:t>
            </a:r>
            <a:r>
              <a:rPr lang="zh-CN" altLang="en-US" dirty="0" smtClean="0"/>
              <a:t>：</a:t>
            </a:r>
            <a:endParaRPr lang="en-US" altLang="zh-CN" dirty="0" smtClean="0"/>
          </a:p>
          <a:p>
            <a:r>
              <a:rPr lang="zh-CN" altLang="en-US" b="1" dirty="0" smtClean="0"/>
              <a:t>基本原理</a:t>
            </a:r>
            <a:r>
              <a:rPr lang="zh-CN" altLang="en-US" dirty="0" smtClean="0"/>
              <a:t>：</a:t>
            </a:r>
            <a:r>
              <a:rPr lang="en-US" altLang="zh-CN" dirty="0" smtClean="0"/>
              <a:t>LAMB</a:t>
            </a:r>
            <a:r>
              <a:rPr lang="zh-CN" altLang="en-US" dirty="0" smtClean="0"/>
              <a:t>是为大规模训练任务（如</a:t>
            </a:r>
            <a:r>
              <a:rPr lang="en-US" altLang="zh-CN" dirty="0" smtClean="0"/>
              <a:t>BERT</a:t>
            </a:r>
            <a:r>
              <a:rPr lang="zh-CN" altLang="en-US" dirty="0" smtClean="0"/>
              <a:t>、</a:t>
            </a:r>
            <a:r>
              <a:rPr lang="en-US" altLang="zh-CN" dirty="0" smtClean="0"/>
              <a:t>GPT</a:t>
            </a:r>
            <a:r>
              <a:rPr lang="zh-CN" altLang="en-US" dirty="0" smtClean="0"/>
              <a:t>等）设计的优化算法，它在每层的参数更新时采用不同的学习率，旨在提高大规模模型的训练效率和性能。</a:t>
            </a:r>
            <a:endParaRPr lang="en-US" altLang="zh-CN" dirty="0" smtClean="0"/>
          </a:p>
          <a:p>
            <a:r>
              <a:rPr lang="zh-CN" altLang="en-US" dirty="0" smtClean="0"/>
              <a:t>优点：适合大模型和大批量训练，能够在大规模数据集上有效训练。</a:t>
            </a:r>
            <a:endParaRPr lang="en-US" altLang="zh-CN" dirty="0" smtClean="0"/>
          </a:p>
          <a:p>
            <a:r>
              <a:rPr lang="zh-CN" altLang="en-US" dirty="0" smtClean="0"/>
              <a:t>缺点：相较于</a:t>
            </a:r>
            <a:r>
              <a:rPr lang="en-US" altLang="zh-CN" dirty="0" smtClean="0"/>
              <a:t>Adam</a:t>
            </a:r>
            <a:r>
              <a:rPr lang="zh-CN" altLang="en-US" dirty="0" smtClean="0"/>
              <a:t>，</a:t>
            </a:r>
            <a:r>
              <a:rPr lang="en-US" altLang="zh-CN" dirty="0" smtClean="0"/>
              <a:t>LAMB</a:t>
            </a:r>
            <a:r>
              <a:rPr lang="zh-CN" altLang="en-US" dirty="0" smtClean="0"/>
              <a:t>在一些小规模数据集上可能表现不如预期。</a:t>
            </a:r>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自适应学习率</a:t>
            </a:r>
            <a:r>
              <a:rPr lang="zh-CN" altLang="en-US" dirty="0" smtClean="0"/>
              <a:t>指的是在训练过程中，学习率能够根据模型的训练进展自动调整。合理的学习率调整可以加速模型收敛，并避免训练过程中陷入局部最优。</a:t>
            </a:r>
            <a:endParaRPr lang="en-US" altLang="zh-CN" dirty="0" smtClean="0"/>
          </a:p>
          <a:p>
            <a:endParaRPr lang="zh-CN" altLang="en-US" dirty="0" smtClean="0"/>
          </a:p>
          <a:p>
            <a:r>
              <a:rPr lang="zh-CN" altLang="en-US" b="1" dirty="0" smtClean="0"/>
              <a:t>自适应学习率策略</a:t>
            </a:r>
            <a:r>
              <a:rPr lang="zh-CN" altLang="en-US" dirty="0" smtClean="0"/>
              <a:t>：</a:t>
            </a:r>
            <a:endParaRPr lang="en-US" altLang="zh-CN" dirty="0" smtClean="0"/>
          </a:p>
          <a:p>
            <a:r>
              <a:rPr lang="zh-CN" altLang="en-US" b="1" dirty="0" smtClean="0"/>
              <a:t>学习率衰减（</a:t>
            </a:r>
            <a:r>
              <a:rPr lang="en-US" altLang="zh-CN" b="1" dirty="0" smtClean="0"/>
              <a:t>Learning Rate Decay</a:t>
            </a:r>
            <a:r>
              <a:rPr lang="zh-CN" altLang="en-US" b="1" dirty="0" smtClean="0"/>
              <a:t>）</a:t>
            </a:r>
            <a:r>
              <a:rPr lang="zh-CN" altLang="en-US" dirty="0" smtClean="0"/>
              <a:t>：随着训练的进行，逐渐降低学习率。常见方法包括阶梯衰减、指数衰减等。</a:t>
            </a:r>
            <a:endParaRPr lang="en-US" altLang="zh-CN" dirty="0" smtClean="0"/>
          </a:p>
          <a:p>
            <a:r>
              <a:rPr lang="zh-CN" altLang="en-US" b="1" dirty="0" smtClean="0"/>
              <a:t>循环学习率（</a:t>
            </a:r>
            <a:r>
              <a:rPr lang="en-US" altLang="zh-CN" b="1" dirty="0" smtClean="0"/>
              <a:t>Cyclic Learning Rate</a:t>
            </a:r>
            <a:r>
              <a:rPr lang="zh-CN" altLang="en-US" b="1" dirty="0" smtClean="0"/>
              <a:t>）</a:t>
            </a:r>
            <a:r>
              <a:rPr lang="zh-CN" altLang="en-US" dirty="0" smtClean="0"/>
              <a:t>：这种方法在训练过程中周期性地调整学习率，通过不断增加和减少学习率，使模型在不同的训练阶段有不同的学习速率，从而避免局部最优。</a:t>
            </a:r>
            <a:endParaRPr lang="en-US" altLang="zh-CN" dirty="0" smtClean="0"/>
          </a:p>
          <a:p>
            <a:r>
              <a:rPr lang="zh-CN" altLang="en-US" b="1" dirty="0" smtClean="0"/>
              <a:t>学习率预热（</a:t>
            </a:r>
            <a:r>
              <a:rPr lang="en-US" altLang="zh-CN" b="1" dirty="0" smtClean="0"/>
              <a:t>Learning Rate Warmup</a:t>
            </a:r>
            <a:r>
              <a:rPr lang="zh-CN" altLang="en-US" b="1" dirty="0" smtClean="0"/>
              <a:t>）</a:t>
            </a:r>
            <a:r>
              <a:rPr lang="zh-CN" altLang="en-US" dirty="0" smtClean="0"/>
              <a:t>：在训练初期，使用较小的学习率，随着训练的进行逐渐增大，帮助模型更好地适应训练数据。</a:t>
            </a:r>
            <a:endParaRPr lang="en-US" altLang="zh-CN" dirty="0" smtClean="0"/>
          </a:p>
          <a:p>
            <a:endParaRPr lang="zh-CN" altLang="en-US" dirty="0" smtClean="0"/>
          </a:p>
          <a:p>
            <a:r>
              <a:rPr lang="zh-CN" altLang="en-US" b="1" dirty="0" smtClean="0"/>
              <a:t>动态调整策略</a:t>
            </a:r>
            <a:r>
              <a:rPr lang="zh-CN" altLang="en-US" dirty="0" smtClean="0"/>
              <a:t>：</a:t>
            </a:r>
            <a:endParaRPr lang="en-US" altLang="zh-CN" dirty="0" smtClean="0"/>
          </a:p>
          <a:p>
            <a:r>
              <a:rPr lang="en-US" altLang="zh-CN" b="1" dirty="0" smtClean="0"/>
              <a:t>Early Stopping</a:t>
            </a:r>
            <a:r>
              <a:rPr lang="zh-CN" altLang="en-US" dirty="0" smtClean="0"/>
              <a:t>：在验证集的误差停止下降时，提前终止训练。这种策略能够防止过拟合，并节省训练时间。</a:t>
            </a:r>
            <a:endParaRPr lang="en-US" altLang="zh-CN" dirty="0" smtClean="0"/>
          </a:p>
          <a:p>
            <a:r>
              <a:rPr lang="zh-CN" altLang="en-US" b="1" dirty="0" smtClean="0"/>
              <a:t>梯度裁剪（</a:t>
            </a:r>
            <a:r>
              <a:rPr lang="en-US" altLang="zh-CN" b="1" dirty="0" smtClean="0"/>
              <a:t>Gradient Clipping</a:t>
            </a:r>
            <a:r>
              <a:rPr lang="zh-CN" altLang="en-US" b="1" dirty="0" smtClean="0"/>
              <a:t>）</a:t>
            </a:r>
            <a:r>
              <a:rPr lang="zh-CN" altLang="en-US" dirty="0" smtClean="0"/>
              <a:t>：通过限制梯度的最大值来防止梯度爆炸。适用于训练大规模网络时。</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122" name="Picture 6"/>
          <p:cNvPicPr>
            <a:picLocks noChangeAspect="1"/>
          </p:cNvPicPr>
          <p:nvPr/>
        </p:nvPicPr>
        <p:blipFill>
          <a:blip r:embed="rId2"/>
          <a:stretch>
            <a:fillRect/>
          </a:stretch>
        </p:blipFill>
        <p:spPr>
          <a:xfrm>
            <a:off x="0" y="3641725"/>
            <a:ext cx="9144000" cy="212725"/>
          </a:xfrm>
          <a:prstGeom prst="rect">
            <a:avLst/>
          </a:prstGeom>
          <a:noFill/>
          <a:ln w="9525">
            <a:noFill/>
          </a:ln>
        </p:spPr>
      </p:pic>
      <p:pic>
        <p:nvPicPr>
          <p:cNvPr id="5123" name="Picture 7"/>
          <p:cNvPicPr>
            <a:picLocks noChangeAspect="1"/>
          </p:cNvPicPr>
          <p:nvPr/>
        </p:nvPicPr>
        <p:blipFill>
          <a:blip r:embed="rId3"/>
          <a:stretch>
            <a:fillRect/>
          </a:stretch>
        </p:blipFill>
        <p:spPr>
          <a:xfrm>
            <a:off x="142875" y="60325"/>
            <a:ext cx="1085850" cy="1079500"/>
          </a:xfrm>
          <a:prstGeom prst="rect">
            <a:avLst/>
          </a:prstGeom>
          <a:noFill/>
          <a:ln w="9525">
            <a:noFill/>
          </a:ln>
        </p:spPr>
      </p:pic>
      <p:sp>
        <p:nvSpPr>
          <p:cNvPr id="2" name="标题 1"/>
          <p:cNvSpPr>
            <a:spLocks noGrp="1"/>
          </p:cNvSpPr>
          <p:nvPr>
            <p:ph type="ctrTitle"/>
          </p:nvPr>
        </p:nvSpPr>
        <p:spPr>
          <a:xfrm>
            <a:off x="685800" y="2130427"/>
            <a:ext cx="7772400" cy="1470025"/>
          </a:xfrm>
        </p:spPr>
        <p:txBody>
          <a:bodyPr>
            <a:normAutofit/>
          </a:bodyPr>
          <a:lstStyle>
            <a:lvl1pPr>
              <a:defRPr lang="en-US" altLang="zh-CN" sz="3600" b="1" kern="12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j-cs"/>
              </a:defRPr>
            </a:lvl1pPr>
          </a:lstStyle>
          <a:p>
            <a:r>
              <a:rPr lang="en-US" altLang="zh-CN" dirty="0" smtClean="0"/>
              <a:t>Click to edit Master title style</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zh-CN" dirty="0" smtClean="0"/>
              <a:t>Click to edit Master subtitle style</a:t>
            </a:r>
            <a:endParaRPr lang="zh-CN" altLang="en-US" dirty="0"/>
          </a:p>
        </p:txBody>
      </p:sp>
      <p:sp>
        <p:nvSpPr>
          <p:cNvPr id="4" name="日期占位符 3"/>
          <p:cNvSpPr>
            <a:spLocks noGrp="1"/>
          </p:cNvSpPr>
          <p:nvPr>
            <p:ph type="dt" sz="half" idx="10"/>
          </p:nvPr>
        </p:nvSpPr>
        <p:spPr/>
        <p:txBody>
          <a:bodyPr/>
          <a:lstStyle/>
          <a:p>
            <a:pPr lvl="0" eaLnBrk="1" hangingPunct="1"/>
            <a:fld id="{BB962C8B-B14F-4D97-AF65-F5344CB8AC3E}" type="datetimeFigureOut">
              <a:rPr lang="en-US">
                <a:latin typeface="Calibri" panose="020F0502020204030204"/>
              </a:rPr>
            </a:fld>
            <a:endParaRPr lang="en-US">
              <a:latin typeface="Calibri" panose="020F0502020204030204"/>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atin typeface="Calibri" panose="020F0502020204030204"/>
              </a:rPr>
            </a:fld>
            <a:endParaRPr lang="en-US">
              <a:latin typeface="Calibri" panose="020F0502020204030204"/>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28650" y="1127250"/>
            <a:ext cx="7886700" cy="43632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21100" y="1127250"/>
            <a:ext cx="8100000" cy="540000"/>
          </a:xfrm>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j-ea"/>
                <a:ea typeface="+mj-ea"/>
                <a:cs typeface="+mj-ea"/>
                <a:sym typeface="+mj-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521494" y="1829276"/>
            <a:ext cx="8100060" cy="431959"/>
          </a:xfrm>
        </p:spPr>
        <p:txBody>
          <a:bodyPr wrap="square" anchor="t">
            <a:normAutofit/>
          </a:bodyPr>
          <a:lstStyle>
            <a:lvl1pPr marL="0" indent="0">
              <a:buNone/>
              <a:defRPr sz="28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55601" y="1225550"/>
            <a:ext cx="8432800" cy="2223700"/>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5624513"/>
            <a:ext cx="2057400" cy="273844"/>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355601" y="3810049"/>
            <a:ext cx="8432799" cy="1739852"/>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122" name="Picture 6"/>
          <p:cNvPicPr>
            <a:picLocks noChangeAspect="1"/>
          </p:cNvPicPr>
          <p:nvPr/>
        </p:nvPicPr>
        <p:blipFill>
          <a:blip r:embed="rId2"/>
          <a:stretch>
            <a:fillRect/>
          </a:stretch>
        </p:blipFill>
        <p:spPr>
          <a:xfrm>
            <a:off x="0" y="3641725"/>
            <a:ext cx="9144000" cy="212725"/>
          </a:xfrm>
          <a:prstGeom prst="rect">
            <a:avLst/>
          </a:prstGeom>
          <a:noFill/>
          <a:ln w="9525">
            <a:noFill/>
          </a:ln>
        </p:spPr>
      </p:pic>
      <p:pic>
        <p:nvPicPr>
          <p:cNvPr id="5123" name="Picture 7"/>
          <p:cNvPicPr>
            <a:picLocks noChangeAspect="1"/>
          </p:cNvPicPr>
          <p:nvPr/>
        </p:nvPicPr>
        <p:blipFill>
          <a:blip r:embed="rId3"/>
          <a:stretch>
            <a:fillRect/>
          </a:stretch>
        </p:blipFill>
        <p:spPr>
          <a:xfrm>
            <a:off x="142875" y="60325"/>
            <a:ext cx="1085850" cy="1079500"/>
          </a:xfrm>
          <a:prstGeom prst="rect">
            <a:avLst/>
          </a:prstGeom>
          <a:noFill/>
          <a:ln w="9525">
            <a:noFill/>
          </a:ln>
        </p:spPr>
      </p:pic>
      <p:sp>
        <p:nvSpPr>
          <p:cNvPr id="2" name="标题 1"/>
          <p:cNvSpPr>
            <a:spLocks noGrp="1"/>
          </p:cNvSpPr>
          <p:nvPr>
            <p:ph type="ctrTitle"/>
          </p:nvPr>
        </p:nvSpPr>
        <p:spPr>
          <a:xfrm>
            <a:off x="685800" y="2130427"/>
            <a:ext cx="7772400" cy="1470025"/>
          </a:xfrm>
        </p:spPr>
        <p:txBody>
          <a:bodyPr>
            <a:normAutofit/>
          </a:bodyPr>
          <a:lstStyle>
            <a:lvl1pPr>
              <a:defRPr lang="en-US" altLang="zh-CN" sz="3600" b="1" kern="12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j-cs"/>
              </a:defRPr>
            </a:lvl1pPr>
          </a:lstStyle>
          <a:p>
            <a:r>
              <a:rPr lang="en-US" altLang="zh-CN" dirty="0" smtClean="0"/>
              <a:t>Click to edit Master title style</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zh-CN" dirty="0" smtClean="0"/>
              <a:t>Click to edit Master subtitle style</a:t>
            </a:r>
            <a:endParaRPr lang="zh-CN" altLang="en-US" dirty="0"/>
          </a:p>
        </p:txBody>
      </p:sp>
      <p:sp>
        <p:nvSpPr>
          <p:cNvPr id="4" name="日期占位符 3"/>
          <p:cNvSpPr>
            <a:spLocks noGrp="1"/>
          </p:cNvSpPr>
          <p:nvPr>
            <p:ph type="dt" sz="half" idx="10"/>
          </p:nvPr>
        </p:nvSpPr>
        <p:spPr/>
        <p:txBody>
          <a:bodyPr/>
          <a:lstStyle/>
          <a:p>
            <a:pPr lvl="0" eaLnBrk="1" hangingPunct="1"/>
            <a:fld id="{BB962C8B-B14F-4D97-AF65-F5344CB8AC3E}" type="datetimeFigureOut">
              <a:rPr lang="en-US">
                <a:latin typeface="Calibri" panose="020F0502020204030204"/>
              </a:rPr>
            </a:fld>
            <a:endParaRPr lang="en-US">
              <a:latin typeface="Calibri" panose="020F0502020204030204"/>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atin typeface="Calibri" panose="020F0502020204030204"/>
              </a:rPr>
            </a:fld>
            <a:endParaRPr lang="en-US">
              <a:latin typeface="Calibri" panose="020F0502020204030204"/>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146" name="Picture 11"/>
          <p:cNvPicPr>
            <a:picLocks noChangeAspect="1"/>
          </p:cNvPicPr>
          <p:nvPr/>
        </p:nvPicPr>
        <p:blipFill>
          <a:blip r:embed="rId2"/>
          <a:stretch>
            <a:fillRect/>
          </a:stretch>
        </p:blipFill>
        <p:spPr>
          <a:xfrm>
            <a:off x="8405813" y="100013"/>
            <a:ext cx="730250" cy="730250"/>
          </a:xfrm>
          <a:prstGeom prst="rect">
            <a:avLst/>
          </a:prstGeom>
          <a:noFill/>
          <a:ln w="9525">
            <a:noFill/>
          </a:ln>
        </p:spPr>
      </p:pic>
      <p:pic>
        <p:nvPicPr>
          <p:cNvPr id="6147" name="Picture 7"/>
          <p:cNvPicPr>
            <a:picLocks noChangeAspect="1"/>
          </p:cNvPicPr>
          <p:nvPr/>
        </p:nvPicPr>
        <p:blipFill>
          <a:blip r:embed="rId3"/>
          <a:stretch>
            <a:fillRect/>
          </a:stretch>
        </p:blipFill>
        <p:spPr>
          <a:xfrm>
            <a:off x="0" y="817563"/>
            <a:ext cx="9144000" cy="212725"/>
          </a:xfrm>
          <a:prstGeom prst="rect">
            <a:avLst/>
          </a:prstGeom>
          <a:noFill/>
          <a:ln w="9525">
            <a:noFill/>
          </a:ln>
        </p:spPr>
      </p:pic>
      <p:sp>
        <p:nvSpPr>
          <p:cNvPr id="9" name="Rectangle 8"/>
          <p:cNvSpPr/>
          <p:nvPr/>
        </p:nvSpPr>
        <p:spPr>
          <a:xfrm>
            <a:off x="2160349" y="6407511"/>
            <a:ext cx="5087162" cy="346249"/>
          </a:xfrm>
          <a:prstGeom prst="rect">
            <a:avLst/>
          </a:prstGeom>
          <a:noFill/>
        </p:spPr>
        <p:txBody>
          <a:bodyPr wrap="non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Beijing</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Institute</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of</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Technology</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 </a:t>
            </a:r>
            <a:r>
              <a:rPr kumimoji="0" lang="en-US" altLang="zh-CN" sz="1800" b="1" i="0" u="none" strike="noStrike" kern="1200" cap="none" spc="0" normalizeH="0" baseline="0" noProof="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rPr>
              <a:t>DataHammer</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rPr>
              <a:t>Group</a:t>
            </a:r>
            <a:endPar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endParaRPr>
          </a:p>
        </p:txBody>
      </p:sp>
      <p:pic>
        <p:nvPicPr>
          <p:cNvPr id="6149" name="Picture 9"/>
          <p:cNvPicPr>
            <a:picLocks noChangeAspect="1"/>
          </p:cNvPicPr>
          <p:nvPr/>
        </p:nvPicPr>
        <p:blipFill>
          <a:blip r:embed="rId3"/>
          <a:stretch>
            <a:fillRect/>
          </a:stretch>
        </p:blipFill>
        <p:spPr>
          <a:xfrm rot="10800000">
            <a:off x="-7937" y="6264275"/>
            <a:ext cx="9144000" cy="212725"/>
          </a:xfrm>
          <a:prstGeom prst="rect">
            <a:avLst/>
          </a:prstGeom>
          <a:noFill/>
          <a:ln w="9525">
            <a:noFill/>
          </a:ln>
        </p:spPr>
      </p:pic>
      <p:sp>
        <p:nvSpPr>
          <p:cNvPr id="3" name="内容占位符 2"/>
          <p:cNvSpPr>
            <a:spLocks noGrp="1"/>
          </p:cNvSpPr>
          <p:nvPr>
            <p:ph idx="1"/>
          </p:nvPr>
        </p:nvSpPr>
        <p:spPr>
          <a:xfrm>
            <a:off x="457200" y="1184567"/>
            <a:ext cx="8229600" cy="4525963"/>
          </a:xfrm>
        </p:spPr>
        <p:txBody>
          <a:bodyPr/>
          <a:lstStyle>
            <a:lvl1pPr marL="257175" indent="-257175">
              <a:buClr>
                <a:srgbClr val="FF0000"/>
              </a:buClr>
              <a:buFont typeface="ZapfDingbatsITC" charset="0"/>
              <a:buChar char="❈"/>
              <a:defRPr/>
            </a:lvl1pPr>
            <a:lvl2pPr marL="557530" indent="-214630">
              <a:buClr>
                <a:srgbClr val="FF0000"/>
              </a:buClr>
              <a:buFont typeface="ArialUnicodeMS" charset="0"/>
              <a:buChar char="❆"/>
              <a:defRPr/>
            </a:lvl2pPr>
            <a:lvl3pPr marL="857250" indent="-171450">
              <a:buClr>
                <a:srgbClr val="FF0000"/>
              </a:buClr>
              <a:buFont typeface="ZapfDingbatsITC" charset="0"/>
              <a:buChar char="❁"/>
              <a:defRPr/>
            </a:lvl3pPr>
            <a:lvl4pPr marL="1200150" indent="-171450">
              <a:buClr>
                <a:srgbClr val="FF0000"/>
              </a:buClr>
              <a:buFont typeface="ZapfDingbatsITC" charset="0"/>
              <a:buChar char="✥"/>
              <a:defRPr/>
            </a:lvl4pPr>
            <a:lvl5pPr marL="1543050" indent="-171450">
              <a:buClr>
                <a:srgbClr val="FF0000"/>
              </a:buClr>
              <a:buFont typeface="Wingdings" panose="05000000000000000000" pitchFamily="2" charset="2"/>
              <a:buChar char="Ø"/>
              <a:defRPr/>
            </a:lvl5p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11" name="标题 1"/>
          <p:cNvSpPr>
            <a:spLocks noGrp="1"/>
          </p:cNvSpPr>
          <p:nvPr>
            <p:ph type="ctrTitle"/>
          </p:nvPr>
        </p:nvSpPr>
        <p:spPr>
          <a:xfrm>
            <a:off x="457200" y="212389"/>
            <a:ext cx="7938000" cy="711200"/>
          </a:xfrm>
        </p:spPr>
        <p:txBody>
          <a:bodyPr>
            <a:normAutofit/>
          </a:bodyPr>
          <a:lstStyle>
            <a:lvl1pPr algn="l">
              <a:defRPr lang="zh-CN" altLang="en-US" sz="2800" b="1" kern="1200" dirty="0">
                <a:solidFill>
                  <a:srgbClr val="0000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j-cs"/>
              </a:defRPr>
            </a:lvl1pPr>
          </a:lstStyle>
          <a:p>
            <a:r>
              <a:rPr lang="en-US" altLang="zh-CN" dirty="0" smtClean="0"/>
              <a:t>Click to edit Master title style</a:t>
            </a:r>
            <a:endParaRPr lang="zh-CN" altLang="en-US" dirty="0"/>
          </a:p>
        </p:txBody>
      </p:sp>
      <p:sp>
        <p:nvSpPr>
          <p:cNvPr id="2" name="Date Placeholder 18"/>
          <p:cNvSpPr>
            <a:spLocks noGrp="1"/>
          </p:cNvSpPr>
          <p:nvPr>
            <p:ph type="dt" sz="half" idx="2"/>
          </p:nvPr>
        </p:nvSpPr>
        <p:spPr>
          <a:xfrm>
            <a:off x="207963" y="6467475"/>
            <a:ext cx="1111250" cy="390525"/>
          </a:xfrm>
          <a:prstGeom prst="rect">
            <a:avLst/>
          </a:prstGeom>
        </p:spPr>
        <p:txBody>
          <a:bodyPr vert="horz" lIns="91440" tIns="45720" rIns="91440" bIns="45720" rtlCol="0" anchor="ctr"/>
          <a:lstStyle/>
          <a:p>
            <a:pPr eaLnBrk="1" hangingPunct="1"/>
            <a:fld id="{BB962C8B-B14F-4D97-AF65-F5344CB8AC3E}" type="datetimeFigureOut">
              <a:rPr lang="en-US" sz="1500"/>
            </a:fld>
            <a:endParaRPr lang="en-US" sz="1500"/>
          </a:p>
        </p:txBody>
      </p:sp>
      <p:sp>
        <p:nvSpPr>
          <p:cNvPr id="12" name="Slide Number Placeholder 19"/>
          <p:cNvSpPr>
            <a:spLocks noGrp="1"/>
          </p:cNvSpPr>
          <p:nvPr>
            <p:ph type="sldNum" sz="quarter" idx="4"/>
          </p:nvPr>
        </p:nvSpPr>
        <p:spPr>
          <a:xfrm>
            <a:off x="8088313" y="6467475"/>
            <a:ext cx="898525" cy="390525"/>
          </a:xfrm>
          <a:prstGeom prst="rect">
            <a:avLst/>
          </a:prstGeom>
        </p:spPr>
        <p:txBody>
          <a:bodyPr vert="horz" lIns="91440" tIns="45720" rIns="91440" bIns="45720" rtlCol="0" anchor="ctr"/>
          <a:lstStyle/>
          <a:p>
            <a:pPr algn="r" eaLnBrk="1" hangingPunct="1"/>
            <a:fld id="{9A0DB2DC-4C9A-4742-B13C-FB6460FD3503}" type="slidenum">
              <a:rPr lang="en-US" sz="1500"/>
            </a:fld>
            <a:endParaRPr lang="en-US" sz="150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en-US">
                <a:latin typeface="Calibri" panose="020F0502020204030204"/>
              </a:rPr>
            </a:fld>
            <a:endParaRPr lang="en-US">
              <a:latin typeface="Calibri" panose="020F0502020204030204"/>
            </a:endParaRPr>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atin typeface="Calibri" panose="020F0502020204030204"/>
              </a:rPr>
            </a:fld>
            <a:endParaRPr lang="en-US">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wrap="square">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5593050"/>
            <a:ext cx="2970000" cy="237600"/>
          </a:xfrm>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wrap="square">
            <a:normAutofit/>
          </a:body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146" name="Picture 11"/>
          <p:cNvPicPr>
            <a:picLocks noChangeAspect="1"/>
          </p:cNvPicPr>
          <p:nvPr/>
        </p:nvPicPr>
        <p:blipFill>
          <a:blip r:embed="rId2"/>
          <a:stretch>
            <a:fillRect/>
          </a:stretch>
        </p:blipFill>
        <p:spPr>
          <a:xfrm>
            <a:off x="8405813" y="100013"/>
            <a:ext cx="730250" cy="730250"/>
          </a:xfrm>
          <a:prstGeom prst="rect">
            <a:avLst/>
          </a:prstGeom>
          <a:noFill/>
          <a:ln w="9525">
            <a:noFill/>
          </a:ln>
        </p:spPr>
      </p:pic>
      <p:pic>
        <p:nvPicPr>
          <p:cNvPr id="6147" name="Picture 7"/>
          <p:cNvPicPr>
            <a:picLocks noChangeAspect="1"/>
          </p:cNvPicPr>
          <p:nvPr/>
        </p:nvPicPr>
        <p:blipFill>
          <a:blip r:embed="rId3"/>
          <a:stretch>
            <a:fillRect/>
          </a:stretch>
        </p:blipFill>
        <p:spPr>
          <a:xfrm>
            <a:off x="0" y="817563"/>
            <a:ext cx="9144000" cy="212725"/>
          </a:xfrm>
          <a:prstGeom prst="rect">
            <a:avLst/>
          </a:prstGeom>
          <a:noFill/>
          <a:ln w="9525">
            <a:noFill/>
          </a:ln>
        </p:spPr>
      </p:pic>
      <p:sp>
        <p:nvSpPr>
          <p:cNvPr id="9" name="Rectangle 8"/>
          <p:cNvSpPr/>
          <p:nvPr/>
        </p:nvSpPr>
        <p:spPr>
          <a:xfrm>
            <a:off x="2160349" y="6407511"/>
            <a:ext cx="5087162" cy="346249"/>
          </a:xfrm>
          <a:prstGeom prst="rect">
            <a:avLst/>
          </a:prstGeom>
          <a:noFill/>
        </p:spPr>
        <p:txBody>
          <a:bodyPr wrap="non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Beijing</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Institute</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of</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Technology</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pple Chancery" charset="0"/>
                <a:ea typeface="Apple Chancery" charset="0"/>
                <a:cs typeface="Apple Chancery" charset="0"/>
              </a:rPr>
              <a:t> ∙ </a:t>
            </a:r>
            <a:r>
              <a:rPr kumimoji="0" lang="en-US" altLang="zh-CN" sz="1800" b="1" i="0" u="none" strike="noStrike" kern="1200" cap="none" spc="0" normalizeH="0" baseline="0" noProof="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rPr>
              <a:t>DataHammer</a:t>
            </a:r>
            <a:r>
              <a:rPr kumimoji="0" lang="zh-CN" altLang="en-US"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rPr>
              <a:t> </a:t>
            </a:r>
            <a:r>
              <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rPr>
              <a:t>Group</a:t>
            </a:r>
            <a:endParaRPr kumimoji="0" lang="en-US" altLang="zh-CN" sz="1800" b="1"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Curlz MT" panose="04040404050702020202" charset="0"/>
              <a:ea typeface="Curlz MT" panose="04040404050702020202" charset="0"/>
              <a:cs typeface="Curlz MT" panose="04040404050702020202" charset="0"/>
            </a:endParaRPr>
          </a:p>
        </p:txBody>
      </p:sp>
      <p:pic>
        <p:nvPicPr>
          <p:cNvPr id="6149" name="Picture 9"/>
          <p:cNvPicPr>
            <a:picLocks noChangeAspect="1"/>
          </p:cNvPicPr>
          <p:nvPr/>
        </p:nvPicPr>
        <p:blipFill>
          <a:blip r:embed="rId3"/>
          <a:stretch>
            <a:fillRect/>
          </a:stretch>
        </p:blipFill>
        <p:spPr>
          <a:xfrm rot="10800000">
            <a:off x="-7937" y="6264275"/>
            <a:ext cx="9144000" cy="212725"/>
          </a:xfrm>
          <a:prstGeom prst="rect">
            <a:avLst/>
          </a:prstGeom>
          <a:noFill/>
          <a:ln w="9525">
            <a:noFill/>
          </a:ln>
        </p:spPr>
      </p:pic>
      <p:sp>
        <p:nvSpPr>
          <p:cNvPr id="3" name="内容占位符 2"/>
          <p:cNvSpPr>
            <a:spLocks noGrp="1"/>
          </p:cNvSpPr>
          <p:nvPr>
            <p:ph idx="1"/>
          </p:nvPr>
        </p:nvSpPr>
        <p:spPr>
          <a:xfrm>
            <a:off x="457200" y="1184567"/>
            <a:ext cx="8229600" cy="4525963"/>
          </a:xfrm>
        </p:spPr>
        <p:txBody>
          <a:bodyPr/>
          <a:lstStyle>
            <a:lvl1pPr marL="257175" indent="-257175">
              <a:buClr>
                <a:srgbClr val="FF0000"/>
              </a:buClr>
              <a:buFont typeface="ZapfDingbatsITC" charset="0"/>
              <a:buChar char="❈"/>
              <a:defRPr/>
            </a:lvl1pPr>
            <a:lvl2pPr marL="557530" indent="-214630">
              <a:buClr>
                <a:srgbClr val="FF0000"/>
              </a:buClr>
              <a:buFont typeface="ArialUnicodeMS" charset="0"/>
              <a:buChar char="❆"/>
              <a:defRPr/>
            </a:lvl2pPr>
            <a:lvl3pPr marL="857250" indent="-171450">
              <a:buClr>
                <a:srgbClr val="FF0000"/>
              </a:buClr>
              <a:buFont typeface="ZapfDingbatsITC" charset="0"/>
              <a:buChar char="❁"/>
              <a:defRPr/>
            </a:lvl3pPr>
            <a:lvl4pPr marL="1200150" indent="-171450">
              <a:buClr>
                <a:srgbClr val="FF0000"/>
              </a:buClr>
              <a:buFont typeface="ZapfDingbatsITC" charset="0"/>
              <a:buChar char="✥"/>
              <a:defRPr/>
            </a:lvl4pPr>
            <a:lvl5pPr marL="1543050" indent="-171450">
              <a:buClr>
                <a:srgbClr val="FF0000"/>
              </a:buClr>
              <a:buFont typeface="Wingdings" panose="05000000000000000000" pitchFamily="2" charset="2"/>
              <a:buChar char="Ø"/>
              <a:defRPr/>
            </a:lvl5pPr>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11" name="标题 1"/>
          <p:cNvSpPr>
            <a:spLocks noGrp="1"/>
          </p:cNvSpPr>
          <p:nvPr>
            <p:ph type="ctrTitle"/>
          </p:nvPr>
        </p:nvSpPr>
        <p:spPr>
          <a:xfrm>
            <a:off x="457200" y="212389"/>
            <a:ext cx="7938000" cy="711200"/>
          </a:xfrm>
        </p:spPr>
        <p:txBody>
          <a:bodyPr>
            <a:normAutofit/>
          </a:bodyPr>
          <a:lstStyle>
            <a:lvl1pPr algn="l">
              <a:defRPr lang="zh-CN" altLang="en-US" sz="2800" b="1" kern="1200" dirty="0">
                <a:solidFill>
                  <a:srgbClr val="0000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j-cs"/>
              </a:defRPr>
            </a:lvl1pPr>
          </a:lstStyle>
          <a:p>
            <a:r>
              <a:rPr lang="en-US" altLang="zh-CN" dirty="0" smtClean="0"/>
              <a:t>Click to edit Master title style</a:t>
            </a:r>
            <a:endParaRPr lang="zh-CN" altLang="en-US" dirty="0"/>
          </a:p>
        </p:txBody>
      </p:sp>
      <p:sp>
        <p:nvSpPr>
          <p:cNvPr id="2" name="Date Placeholder 18"/>
          <p:cNvSpPr>
            <a:spLocks noGrp="1"/>
          </p:cNvSpPr>
          <p:nvPr>
            <p:ph type="dt" sz="half" idx="2"/>
          </p:nvPr>
        </p:nvSpPr>
        <p:spPr>
          <a:xfrm>
            <a:off x="207963" y="6467475"/>
            <a:ext cx="1111250" cy="390525"/>
          </a:xfrm>
          <a:prstGeom prst="rect">
            <a:avLst/>
          </a:prstGeom>
        </p:spPr>
        <p:txBody>
          <a:bodyPr vert="horz" lIns="91440" tIns="45720" rIns="91440" bIns="45720" rtlCol="0" anchor="ctr"/>
          <a:lstStyle/>
          <a:p>
            <a:pPr eaLnBrk="1" hangingPunct="1"/>
            <a:fld id="{BB962C8B-B14F-4D97-AF65-F5344CB8AC3E}" type="datetimeFigureOut">
              <a:rPr lang="en-US" sz="1500"/>
            </a:fld>
            <a:endParaRPr lang="en-US" sz="1500"/>
          </a:p>
        </p:txBody>
      </p:sp>
      <p:sp>
        <p:nvSpPr>
          <p:cNvPr id="12" name="Slide Number Placeholder 19"/>
          <p:cNvSpPr>
            <a:spLocks noGrp="1"/>
          </p:cNvSpPr>
          <p:nvPr>
            <p:ph type="sldNum" sz="quarter" idx="4"/>
          </p:nvPr>
        </p:nvSpPr>
        <p:spPr>
          <a:xfrm>
            <a:off x="8088313" y="6467475"/>
            <a:ext cx="898525" cy="390525"/>
          </a:xfrm>
          <a:prstGeom prst="rect">
            <a:avLst/>
          </a:prstGeom>
        </p:spPr>
        <p:txBody>
          <a:bodyPr vert="horz" lIns="91440" tIns="45720" rIns="91440" bIns="45720" rtlCol="0" anchor="ctr"/>
          <a:lstStyle/>
          <a:p>
            <a:pPr algn="r" eaLnBrk="1" hangingPunct="1"/>
            <a:fld id="{9A0DB2DC-4C9A-4742-B13C-FB6460FD3503}" type="slidenum">
              <a:rPr lang="en-US" sz="1500"/>
            </a:fld>
            <a:endParaRPr lang="en-US" sz="150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BB962C8B-B14F-4D97-AF65-F5344CB8AC3E}" type="datetimeFigureOut">
              <a:rPr lang="en-US">
                <a:latin typeface="Calibri" panose="020F0502020204030204"/>
              </a:rPr>
            </a:fld>
            <a:endParaRPr lang="en-US">
              <a:latin typeface="Calibri" panose="020F0502020204030204"/>
            </a:endParaRPr>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atin typeface="Calibri" panose="020F0502020204030204"/>
              </a:rPr>
            </a:fld>
            <a:endParaRPr lang="en-US">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07976" y="959644"/>
            <a:ext cx="8528050" cy="2470556"/>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5"/>
            </p:custDataLst>
          </p:nvPr>
        </p:nvSpPr>
        <p:spPr>
          <a:xfrm>
            <a:off x="6457950" y="5624513"/>
            <a:ext cx="2057400" cy="273844"/>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307976" y="3815098"/>
            <a:ext cx="8528049" cy="1707020"/>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3341" y="1470024"/>
            <a:ext cx="2160000" cy="3867150"/>
          </a:xfrm>
        </p:spPr>
        <p:txBody>
          <a:bodyPr wrap="square" anchor="ctr">
            <a:normAutofit/>
          </a:bodyPr>
          <a:lstStyle>
            <a:lvl1pPr algn="ctr">
              <a:defRPr sz="5000">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15975" y="3627833"/>
            <a:ext cx="7512050" cy="1839517"/>
          </a:xfrm>
        </p:spPr>
        <p:txBody>
          <a:bodyPr wrap="square" anchor="t">
            <a:normAutofit/>
          </a:bodyPr>
          <a:lstStyle>
            <a:lvl1pPr algn="ctr">
              <a:defRPr sz="4200">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3"/>
            </p:custDataLst>
          </p:nvPr>
        </p:nvSpPr>
        <p:spPr>
          <a:xfrm>
            <a:off x="815975" y="1092201"/>
            <a:ext cx="7512050" cy="2196305"/>
          </a:xfrm>
        </p:spPr>
        <p:txBody>
          <a:bodyPr wrap="square" anchor="b">
            <a:normAutofit/>
          </a:bodyPr>
          <a:lstStyle>
            <a:lvl1pPr marL="0" indent="0" algn="ctr">
              <a:buNone/>
              <a:defRPr sz="8000" b="1">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5"/>
            </p:custDataLst>
          </p:nvPr>
        </p:nvSpPr>
        <p:spPr/>
        <p:txBody>
          <a:bodyPr/>
          <a:lstStyle/>
          <a:p>
            <a:endParaRPr lang="zh-CN" altLang="en-US"/>
          </a:p>
        </p:txBody>
      </p:sp>
      <p:sp>
        <p:nvSpPr>
          <p:cNvPr id="6" name="灯片编号占位符 6"/>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521018" y="1880550"/>
            <a:ext cx="3886200" cy="36099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4734878" y="1880550"/>
            <a:ext cx="3886200" cy="36099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21100" y="1127250"/>
            <a:ext cx="8100000" cy="540000"/>
          </a:xfrm>
        </p:spPr>
        <p:txBody>
          <a:bodyPr vert="horz" wrap="square" lIns="0" tIns="0" rIns="0" bIns="0" rtlCol="0" anchor="b">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520780" y="1884360"/>
            <a:ext cx="3868340" cy="405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4"/>
            </p:custDataLst>
          </p:nvPr>
        </p:nvSpPr>
        <p:spPr>
          <a:xfrm>
            <a:off x="520780" y="2407016"/>
            <a:ext cx="3868340" cy="3096291"/>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4733449" y="1873406"/>
            <a:ext cx="3887391" cy="405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6"/>
            </p:custDataLst>
          </p:nvPr>
        </p:nvSpPr>
        <p:spPr>
          <a:xfrm>
            <a:off x="4733449" y="2396063"/>
            <a:ext cx="3887391" cy="3096291"/>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8" Type="http://schemas.openxmlformats.org/officeDocument/2006/relationships/theme" Target="../theme/theme2.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sz="900">
                <a:solidFill>
                  <a:srgbClr val="898989"/>
                </a:solidFill>
              </a:defRPr>
            </a:lvl1pPr>
          </a:lstStyle>
          <a:p>
            <a:pPr lvl="0" eaLnBrk="1" hangingPunct="1"/>
            <a:fld id="{BB962C8B-B14F-4D97-AF65-F5344CB8AC3E}" type="datetimeFigureOut">
              <a:rPr lang="en-US">
                <a:latin typeface="Calibri" panose="020F0502020204030204"/>
              </a:rPr>
            </a:fld>
            <a:endParaRPr lang="en-US">
              <a:latin typeface="Calibri" panose="020F0502020204030204"/>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rgbClr val="898989"/>
                </a:solidFill>
              </a:defRPr>
            </a:lvl1pPr>
          </a:lstStyle>
          <a:p>
            <a:pPr lvl="0" eaLnBrk="1" hangingPunct="1"/>
            <a:fld id="{9A0DB2DC-4C9A-4742-B13C-FB6460FD3503}" type="slidenum">
              <a:rPr lang="en-US">
                <a:latin typeface="Calibri" panose="020F0502020204030204"/>
              </a:rPr>
            </a:fld>
            <a:endParaRPr lang="en-US">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sldNum="0" hdr="0" ftr="0" dt="0"/>
  <p:txStyles>
    <p:titleStyle>
      <a:lvl1pPr algn="ctr" defTabSz="342900" rtl="0" eaLnBrk="0" fontAlgn="base" hangingPunct="0">
        <a:spcBef>
          <a:spcPct val="0"/>
        </a:spcBef>
        <a:spcAft>
          <a:spcPct val="0"/>
        </a:spcAft>
        <a:defRPr sz="3300" kern="1200">
          <a:solidFill>
            <a:schemeClr val="tx1"/>
          </a:solidFill>
          <a:latin typeface="+mj-lt"/>
          <a:ea typeface="+mj-ea"/>
          <a:cs typeface="+mj-cs"/>
        </a:defRPr>
      </a:lvl1pPr>
      <a:lvl2pPr algn="ctr" defTabSz="342900" rtl="0" eaLnBrk="0" fontAlgn="base" hangingPunct="0">
        <a:spcBef>
          <a:spcPct val="0"/>
        </a:spcBef>
        <a:spcAft>
          <a:spcPct val="0"/>
        </a:spcAft>
        <a:defRPr sz="3300">
          <a:solidFill>
            <a:schemeClr val="tx1"/>
          </a:solidFill>
          <a:latin typeface="Calibri" panose="020F0502020204030204" charset="0"/>
        </a:defRPr>
      </a:lvl2pPr>
      <a:lvl3pPr algn="ctr" defTabSz="342900" rtl="0" eaLnBrk="0" fontAlgn="base" hangingPunct="0">
        <a:spcBef>
          <a:spcPct val="0"/>
        </a:spcBef>
        <a:spcAft>
          <a:spcPct val="0"/>
        </a:spcAft>
        <a:defRPr sz="3300">
          <a:solidFill>
            <a:schemeClr val="tx1"/>
          </a:solidFill>
          <a:latin typeface="Calibri" panose="020F0502020204030204" charset="0"/>
        </a:defRPr>
      </a:lvl3pPr>
      <a:lvl4pPr algn="ctr" defTabSz="342900" rtl="0" eaLnBrk="0" fontAlgn="base" hangingPunct="0">
        <a:spcBef>
          <a:spcPct val="0"/>
        </a:spcBef>
        <a:spcAft>
          <a:spcPct val="0"/>
        </a:spcAft>
        <a:defRPr sz="3300">
          <a:solidFill>
            <a:schemeClr val="tx1"/>
          </a:solidFill>
          <a:latin typeface="Calibri" panose="020F0502020204030204" charset="0"/>
        </a:defRPr>
      </a:lvl4pPr>
      <a:lvl5pPr algn="ctr" defTabSz="342900" rtl="0" eaLnBrk="0" fontAlgn="base" hangingPunct="0">
        <a:spcBef>
          <a:spcPct val="0"/>
        </a:spcBef>
        <a:spcAft>
          <a:spcPct val="0"/>
        </a:spcAft>
        <a:defRPr sz="3300">
          <a:solidFill>
            <a:schemeClr val="tx1"/>
          </a:solidFill>
          <a:latin typeface="Calibri" panose="020F0502020204030204" charset="0"/>
        </a:defRPr>
      </a:lvl5pPr>
      <a:lvl6pPr marL="457200" algn="ctr" defTabSz="342900" rtl="0" fontAlgn="base">
        <a:spcBef>
          <a:spcPct val="0"/>
        </a:spcBef>
        <a:spcAft>
          <a:spcPct val="0"/>
        </a:spcAft>
        <a:defRPr sz="3300">
          <a:solidFill>
            <a:schemeClr val="tx1"/>
          </a:solidFill>
          <a:latin typeface="Calibri" panose="020F0502020204030204" charset="0"/>
        </a:defRPr>
      </a:lvl6pPr>
      <a:lvl7pPr marL="914400" algn="ctr" defTabSz="342900" rtl="0" fontAlgn="base">
        <a:spcBef>
          <a:spcPct val="0"/>
        </a:spcBef>
        <a:spcAft>
          <a:spcPct val="0"/>
        </a:spcAft>
        <a:defRPr sz="3300">
          <a:solidFill>
            <a:schemeClr val="tx1"/>
          </a:solidFill>
          <a:latin typeface="Calibri" panose="020F0502020204030204" charset="0"/>
        </a:defRPr>
      </a:lvl7pPr>
      <a:lvl8pPr marL="1371600" algn="ctr" defTabSz="342900" rtl="0" fontAlgn="base">
        <a:spcBef>
          <a:spcPct val="0"/>
        </a:spcBef>
        <a:spcAft>
          <a:spcPct val="0"/>
        </a:spcAft>
        <a:defRPr sz="3300">
          <a:solidFill>
            <a:schemeClr val="tx1"/>
          </a:solidFill>
          <a:latin typeface="Calibri" panose="020F0502020204030204" charset="0"/>
        </a:defRPr>
      </a:lvl8pPr>
      <a:lvl9pPr marL="1828800" algn="ctr" defTabSz="342900" rtl="0" fontAlgn="base">
        <a:spcBef>
          <a:spcPct val="0"/>
        </a:spcBef>
        <a:spcAft>
          <a:spcPct val="0"/>
        </a:spcAft>
        <a:defRPr sz="3300">
          <a:solidFill>
            <a:schemeClr val="tx1"/>
          </a:solidFill>
          <a:latin typeface="Calibri" panose="020F0502020204030204"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9pPr>
    </p:bodyStyle>
    <p:otherStyle>
      <a:defPPr>
        <a:defRPr lang="zh-CN"/>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521100" y="1127250"/>
            <a:ext cx="8100000" cy="54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3"/>
            </p:custDataLst>
          </p:nvPr>
        </p:nvSpPr>
        <p:spPr>
          <a:xfrm>
            <a:off x="521018" y="1880711"/>
            <a:ext cx="8099584" cy="360997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521018" y="5624513"/>
            <a:ext cx="2057400" cy="273844"/>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3028950" y="5624513"/>
            <a:ext cx="3086100" cy="273844"/>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6565583" y="5624513"/>
            <a:ext cx="2057400" cy="273844"/>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7"/>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100000"/>
        </a:lnSpc>
        <a:spcBef>
          <a:spcPct val="0"/>
        </a:spcBef>
        <a:buNone/>
        <a:defRPr sz="3200" b="1" kern="1200">
          <a:solidFill>
            <a:schemeClr val="tx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sz="900">
                <a:solidFill>
                  <a:srgbClr val="898989"/>
                </a:solidFill>
              </a:defRPr>
            </a:lvl1pPr>
          </a:lstStyle>
          <a:p>
            <a:pPr lvl="0" eaLnBrk="1" hangingPunct="1"/>
            <a:fld id="{BB962C8B-B14F-4D97-AF65-F5344CB8AC3E}" type="datetimeFigureOut">
              <a:rPr lang="en-US">
                <a:latin typeface="Calibri" panose="020F0502020204030204"/>
              </a:rPr>
            </a:fld>
            <a:endParaRPr lang="en-US">
              <a:latin typeface="Calibri" panose="020F0502020204030204"/>
            </a:endParaRPr>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rgbClr val="898989"/>
                </a:solidFill>
              </a:defRPr>
            </a:lvl1pPr>
          </a:lstStyle>
          <a:p>
            <a:pPr lvl="0" eaLnBrk="1" hangingPunct="1"/>
            <a:fld id="{9A0DB2DC-4C9A-4742-B13C-FB6460FD3503}" type="slidenum">
              <a:rPr lang="en-US">
                <a:latin typeface="Calibri" panose="020F0502020204030204"/>
              </a:rPr>
            </a:fld>
            <a:endParaRPr lang="en-US">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iming>
    <p:tnLst>
      <p:par>
        <p:cTn id="1" dur="indefinite" restart="never" nodeType="tmRoot"/>
      </p:par>
    </p:tnLst>
  </p:timing>
  <p:hf sldNum="0" hdr="0" ftr="0" dt="0"/>
  <p:txStyles>
    <p:titleStyle>
      <a:lvl1pPr algn="ctr" defTabSz="342900" rtl="0" eaLnBrk="0" fontAlgn="base" hangingPunct="0">
        <a:spcBef>
          <a:spcPct val="0"/>
        </a:spcBef>
        <a:spcAft>
          <a:spcPct val="0"/>
        </a:spcAft>
        <a:defRPr sz="3300" kern="1200">
          <a:solidFill>
            <a:schemeClr val="tx1"/>
          </a:solidFill>
          <a:latin typeface="+mj-lt"/>
          <a:ea typeface="+mj-ea"/>
          <a:cs typeface="+mj-cs"/>
        </a:defRPr>
      </a:lvl1pPr>
      <a:lvl2pPr algn="ctr" defTabSz="342900" rtl="0" eaLnBrk="0" fontAlgn="base" hangingPunct="0">
        <a:spcBef>
          <a:spcPct val="0"/>
        </a:spcBef>
        <a:spcAft>
          <a:spcPct val="0"/>
        </a:spcAft>
        <a:defRPr sz="3300">
          <a:solidFill>
            <a:schemeClr val="tx1"/>
          </a:solidFill>
          <a:latin typeface="Calibri" panose="020F0502020204030204" charset="0"/>
        </a:defRPr>
      </a:lvl2pPr>
      <a:lvl3pPr algn="ctr" defTabSz="342900" rtl="0" eaLnBrk="0" fontAlgn="base" hangingPunct="0">
        <a:spcBef>
          <a:spcPct val="0"/>
        </a:spcBef>
        <a:spcAft>
          <a:spcPct val="0"/>
        </a:spcAft>
        <a:defRPr sz="3300">
          <a:solidFill>
            <a:schemeClr val="tx1"/>
          </a:solidFill>
          <a:latin typeface="Calibri" panose="020F0502020204030204" charset="0"/>
        </a:defRPr>
      </a:lvl3pPr>
      <a:lvl4pPr algn="ctr" defTabSz="342900" rtl="0" eaLnBrk="0" fontAlgn="base" hangingPunct="0">
        <a:spcBef>
          <a:spcPct val="0"/>
        </a:spcBef>
        <a:spcAft>
          <a:spcPct val="0"/>
        </a:spcAft>
        <a:defRPr sz="3300">
          <a:solidFill>
            <a:schemeClr val="tx1"/>
          </a:solidFill>
          <a:latin typeface="Calibri" panose="020F0502020204030204" charset="0"/>
        </a:defRPr>
      </a:lvl4pPr>
      <a:lvl5pPr algn="ctr" defTabSz="342900" rtl="0" eaLnBrk="0" fontAlgn="base" hangingPunct="0">
        <a:spcBef>
          <a:spcPct val="0"/>
        </a:spcBef>
        <a:spcAft>
          <a:spcPct val="0"/>
        </a:spcAft>
        <a:defRPr sz="3300">
          <a:solidFill>
            <a:schemeClr val="tx1"/>
          </a:solidFill>
          <a:latin typeface="Calibri" panose="020F0502020204030204" charset="0"/>
        </a:defRPr>
      </a:lvl5pPr>
      <a:lvl6pPr marL="457200" algn="ctr" defTabSz="342900" rtl="0" fontAlgn="base">
        <a:spcBef>
          <a:spcPct val="0"/>
        </a:spcBef>
        <a:spcAft>
          <a:spcPct val="0"/>
        </a:spcAft>
        <a:defRPr sz="3300">
          <a:solidFill>
            <a:schemeClr val="tx1"/>
          </a:solidFill>
          <a:latin typeface="Calibri" panose="020F0502020204030204" charset="0"/>
        </a:defRPr>
      </a:lvl6pPr>
      <a:lvl7pPr marL="914400" algn="ctr" defTabSz="342900" rtl="0" fontAlgn="base">
        <a:spcBef>
          <a:spcPct val="0"/>
        </a:spcBef>
        <a:spcAft>
          <a:spcPct val="0"/>
        </a:spcAft>
        <a:defRPr sz="3300">
          <a:solidFill>
            <a:schemeClr val="tx1"/>
          </a:solidFill>
          <a:latin typeface="Calibri" panose="020F0502020204030204" charset="0"/>
        </a:defRPr>
      </a:lvl7pPr>
      <a:lvl8pPr marL="1371600" algn="ctr" defTabSz="342900" rtl="0" fontAlgn="base">
        <a:spcBef>
          <a:spcPct val="0"/>
        </a:spcBef>
        <a:spcAft>
          <a:spcPct val="0"/>
        </a:spcAft>
        <a:defRPr sz="3300">
          <a:solidFill>
            <a:schemeClr val="tx1"/>
          </a:solidFill>
          <a:latin typeface="Calibri" panose="020F0502020204030204" charset="0"/>
        </a:defRPr>
      </a:lvl8pPr>
      <a:lvl9pPr marL="1828800" algn="ctr" defTabSz="342900" rtl="0" fontAlgn="base">
        <a:spcBef>
          <a:spcPct val="0"/>
        </a:spcBef>
        <a:spcAft>
          <a:spcPct val="0"/>
        </a:spcAft>
        <a:defRPr sz="3300">
          <a:solidFill>
            <a:schemeClr val="tx1"/>
          </a:solidFill>
          <a:latin typeface="Calibri" panose="020F0502020204030204"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9pPr>
    </p:bodyStyle>
    <p:otherStyle>
      <a:defPPr>
        <a:defRPr lang="zh-CN"/>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9" Type="http://schemas.openxmlformats.org/officeDocument/2006/relationships/image" Target="../media/image22.svg"/><Relationship Id="rId8" Type="http://schemas.openxmlformats.org/officeDocument/2006/relationships/image" Target="../media/image21.png"/><Relationship Id="rId7" Type="http://schemas.openxmlformats.org/officeDocument/2006/relationships/image" Target="../media/image20.svg"/><Relationship Id="rId6" Type="http://schemas.openxmlformats.org/officeDocument/2006/relationships/image" Target="../media/image19.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3" Type="http://schemas.openxmlformats.org/officeDocument/2006/relationships/notesSlide" Target="../notesSlides/notesSlide16.xml"/><Relationship Id="rId12" Type="http://schemas.openxmlformats.org/officeDocument/2006/relationships/slideLayout" Target="../slideLayouts/slideLayout16.xml"/><Relationship Id="rId11" Type="http://schemas.openxmlformats.org/officeDocument/2006/relationships/image" Target="../media/image24.svg"/><Relationship Id="rId10" Type="http://schemas.openxmlformats.org/officeDocument/2006/relationships/image" Target="../media/image23.png"/><Relationship Id="rId1"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slideLayout" Target="../slideLayouts/slideLayout6.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6.xml"/><Relationship Id="rId2" Type="http://schemas.openxmlformats.org/officeDocument/2006/relationships/image" Target="../media/image4.webp"/><Relationship Id="rId1" Type="http://schemas.openxmlformats.org/officeDocument/2006/relationships/tags" Target="../tags/tag7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tags" Target="../tags/tag7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tags" Target="../tags/tag80.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6.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6.xml"/><Relationship Id="rId3" Type="http://schemas.openxmlformats.org/officeDocument/2006/relationships/image" Target="../media/image10.png"/><Relationship Id="rId2" Type="http://schemas.openxmlformats.org/officeDocument/2006/relationships/tags" Target="../tags/tag83.xml"/><Relationship Id="rId1"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wrap="square" lIns="91440" tIns="45720" rIns="91440" bIns="45720" numCol="1" rtlCol="0" anchor="ctr" anchorCtr="0" compatLnSpc="1">
            <a:normAutofit/>
          </a:bodyPr>
          <a:lstStyle/>
          <a:p>
            <a:pPr marL="0" marR="0" lvl="0" indent="0" algn="ctr" defTabSz="3429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j-cs"/>
              </a:rPr>
              <a:t>大模型原理</a:t>
            </a:r>
            <a:endParaRPr kumimoji="0" lang="zh-CN" altLang="en-US" sz="36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j-cs"/>
            </a:endParaRPr>
          </a:p>
        </p:txBody>
      </p:sp>
      <p:sp>
        <p:nvSpPr>
          <p:cNvPr id="3" name="Subtitle 2"/>
          <p:cNvSpPr>
            <a:spLocks noGrp="1"/>
          </p:cNvSpPr>
          <p:nvPr>
            <p:ph type="subTitle" idx="1"/>
          </p:nvPr>
        </p:nvSpPr>
        <p:spPr/>
        <p:txBody>
          <a:bodyPr vert="horz" wrap="square" lIns="91440" tIns="45720" rIns="91440" bIns="45720" numCol="1" rtlCol="0" anchor="t" anchorCtr="0" compatLnSpc="1"/>
          <a:lstStyle/>
          <a:p>
            <a:pPr defTabSz="342900" eaLnBrk="1" hangingPunct="1">
              <a:buClrTx/>
              <a:buSzTx/>
            </a:pPr>
            <a:r>
              <a:rPr lang="zh-CN" kern="1200">
                <a:solidFill>
                  <a:srgbClr val="898989"/>
                </a:solidFill>
                <a:latin typeface="+mn-lt"/>
                <a:ea typeface="+mn-ea"/>
                <a:cs typeface="+mn-cs"/>
              </a:rPr>
              <a:t>汇报人：陆芊羽</a:t>
            </a:r>
            <a:endParaRPr lang="zh-CN" kern="1200">
              <a:solidFill>
                <a:srgbClr val="898989"/>
              </a:solidFill>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hangingPunct="1">
              <a:lnSpc>
                <a:spcPct val="150000"/>
              </a:lnSpc>
            </a:pPr>
            <a:r>
              <a:rPr lang="zh-CN" altLang="en-US" b="1" dirty="0"/>
              <a:t>优化</a:t>
            </a:r>
            <a:r>
              <a:rPr lang="zh-CN" altLang="en-US" b="1" dirty="0" smtClean="0"/>
              <a:t>算法</a:t>
            </a:r>
            <a:endParaRPr lang="en-US" altLang="zh-CN" b="1" dirty="0" smtClean="0"/>
          </a:p>
          <a:p>
            <a:pPr lvl="1" hangingPunct="1">
              <a:lnSpc>
                <a:spcPct val="150000"/>
              </a:lnSpc>
            </a:pPr>
            <a:r>
              <a:rPr lang="zh-CN" altLang="en-US" dirty="0" smtClean="0"/>
              <a:t>梯度下降基本步骤</a:t>
            </a:r>
            <a:endParaRPr lang="en-US" altLang="zh-CN" dirty="0" smtClean="0"/>
          </a:p>
          <a:p>
            <a:pPr lvl="2" hangingPunct="1">
              <a:lnSpc>
                <a:spcPct val="150000"/>
              </a:lnSpc>
            </a:pPr>
            <a:r>
              <a:rPr lang="zh-CN" altLang="en-US" dirty="0"/>
              <a:t>计算</a:t>
            </a:r>
            <a:r>
              <a:rPr lang="zh-CN" altLang="en-US" dirty="0" smtClean="0"/>
              <a:t>梯度</a:t>
            </a:r>
            <a:r>
              <a:rPr lang="en-US" altLang="zh-CN" dirty="0" smtClean="0"/>
              <a:t> </a:t>
            </a:r>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 </a:t>
            </a:r>
            <a:r>
              <a:rPr lang="zh-CN" altLang="en-US" dirty="0" smtClean="0"/>
              <a:t>更新参数、调整学习率</a:t>
            </a:r>
            <a:endParaRPr lang="zh-CN" altLang="en-US" dirty="0"/>
          </a:p>
          <a:p>
            <a:pPr lvl="1" hangingPunct="1">
              <a:lnSpc>
                <a:spcPct val="150000"/>
              </a:lnSpc>
            </a:pPr>
            <a:r>
              <a:rPr lang="zh-CN" altLang="en-US" dirty="0" smtClean="0">
                <a:sym typeface="Wingdings" panose="05000000000000000000" pitchFamily="2" charset="2"/>
              </a:rPr>
              <a:t>随机</a:t>
            </a:r>
            <a:r>
              <a:rPr lang="zh-CN" altLang="en-US" dirty="0">
                <a:sym typeface="Wingdings" panose="05000000000000000000" pitchFamily="2" charset="2"/>
              </a:rPr>
              <a:t>梯度</a:t>
            </a:r>
            <a:r>
              <a:rPr lang="zh-CN" altLang="en-US" dirty="0" smtClean="0">
                <a:sym typeface="Wingdings" panose="05000000000000000000" pitchFamily="2" charset="2"/>
              </a:rPr>
              <a:t>下降（</a:t>
            </a:r>
            <a:r>
              <a:rPr lang="en-US" altLang="zh-CN" dirty="0" smtClean="0">
                <a:sym typeface="Wingdings" panose="05000000000000000000" pitchFamily="2" charset="2"/>
              </a:rPr>
              <a:t>SGD</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lvl="2" hangingPunct="1">
              <a:lnSpc>
                <a:spcPct val="150000"/>
              </a:lnSpc>
            </a:pPr>
            <a:r>
              <a:rPr lang="zh-CN" altLang="en-US" dirty="0">
                <a:sym typeface="Wingdings" panose="05000000000000000000" pitchFamily="2" charset="2"/>
              </a:rPr>
              <a:t>每次</a:t>
            </a:r>
            <a:r>
              <a:rPr lang="zh-CN" altLang="en-US" dirty="0" smtClean="0">
                <a:sym typeface="Wingdings" panose="05000000000000000000" pitchFamily="2" charset="2"/>
              </a:rPr>
              <a:t>迭代选择一个样本计算梯度。</a:t>
            </a:r>
            <a:endParaRPr lang="en-US" altLang="zh-CN" dirty="0">
              <a:sym typeface="Wingdings" panose="05000000000000000000" pitchFamily="2" charset="2"/>
            </a:endParaRPr>
          </a:p>
          <a:p>
            <a:pPr lvl="1" hangingPunct="1">
              <a:lnSpc>
                <a:spcPct val="150000"/>
              </a:lnSpc>
            </a:pPr>
            <a:r>
              <a:rPr lang="en-US" altLang="zh-CN" dirty="0" smtClean="0">
                <a:sym typeface="Wingdings" panose="05000000000000000000" pitchFamily="2" charset="2"/>
              </a:rPr>
              <a:t>Adam</a:t>
            </a:r>
            <a:endParaRPr lang="en-US" altLang="zh-CN" dirty="0" smtClean="0">
              <a:sym typeface="Wingdings" panose="05000000000000000000" pitchFamily="2" charset="2"/>
            </a:endParaRPr>
          </a:p>
          <a:p>
            <a:pPr lvl="2" hangingPunct="1">
              <a:lnSpc>
                <a:spcPct val="150000"/>
              </a:lnSpc>
            </a:pPr>
            <a:r>
              <a:rPr lang="zh-CN" altLang="en-US" dirty="0" smtClean="0">
                <a:sym typeface="Wingdings" panose="05000000000000000000" pitchFamily="2" charset="2"/>
              </a:rPr>
              <a:t>计算梯度的第一阶矩和第二阶矩。</a:t>
            </a:r>
            <a:endParaRPr lang="en-US" altLang="zh-CN" dirty="0">
              <a:sym typeface="Wingdings" panose="05000000000000000000" pitchFamily="2" charset="2"/>
            </a:endParaRPr>
          </a:p>
          <a:p>
            <a:pPr lvl="1" hangingPunct="1">
              <a:lnSpc>
                <a:spcPct val="150000"/>
              </a:lnSpc>
            </a:pPr>
            <a:r>
              <a:rPr lang="en-US" altLang="zh-CN" dirty="0" smtClean="0"/>
              <a:t>LAMB</a:t>
            </a:r>
            <a:endParaRPr lang="en-US" altLang="zh-CN" dirty="0" smtClean="0"/>
          </a:p>
          <a:p>
            <a:pPr lvl="2" hangingPunct="1">
              <a:lnSpc>
                <a:spcPct val="150000"/>
              </a:lnSpc>
            </a:pPr>
            <a:r>
              <a:rPr lang="zh-CN" altLang="en-US" dirty="0" smtClean="0"/>
              <a:t>每层参数更新采用不同学习率。</a:t>
            </a:r>
            <a:endParaRPr lang="zh-CN" altLang="en-US" dirty="0"/>
          </a:p>
        </p:txBody>
      </p:sp>
      <p:sp>
        <p:nvSpPr>
          <p:cNvPr id="3" name="标题 2"/>
          <p:cNvSpPr>
            <a:spLocks noGrp="1"/>
          </p:cNvSpPr>
          <p:nvPr>
            <p:ph type="ctrTitle"/>
          </p:nvPr>
        </p:nvSpPr>
        <p:spPr/>
        <p:txBody>
          <a:bodyPr/>
          <a:lstStyle/>
          <a:p>
            <a:r>
              <a:rPr lang="zh-CN" altLang="en-US" dirty="0" smtClean="0"/>
              <a:t>深度神经网络基础</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a:t>自适应学习</a:t>
            </a:r>
            <a:r>
              <a:rPr lang="zh-CN" altLang="en-US" b="1" dirty="0" smtClean="0"/>
              <a:t>率</a:t>
            </a:r>
            <a:endParaRPr lang="en-US" altLang="zh-CN" b="1" dirty="0" smtClean="0"/>
          </a:p>
          <a:p>
            <a:pPr lvl="1">
              <a:lnSpc>
                <a:spcPct val="150000"/>
              </a:lnSpc>
            </a:pPr>
            <a:r>
              <a:rPr lang="zh-CN" altLang="en-US" dirty="0" smtClean="0"/>
              <a:t>学习率衰减：随训练降低学习率。</a:t>
            </a:r>
            <a:endParaRPr lang="en-US" altLang="zh-CN" dirty="0" smtClean="0"/>
          </a:p>
          <a:p>
            <a:pPr lvl="1">
              <a:lnSpc>
                <a:spcPct val="150000"/>
              </a:lnSpc>
            </a:pPr>
            <a:r>
              <a:rPr lang="zh-CN" altLang="en-US" dirty="0" smtClean="0"/>
              <a:t>循环学习率：周期性调整学习率。</a:t>
            </a:r>
            <a:endParaRPr lang="en-US" altLang="zh-CN" dirty="0" smtClean="0"/>
          </a:p>
          <a:p>
            <a:pPr lvl="1">
              <a:lnSpc>
                <a:spcPct val="150000"/>
              </a:lnSpc>
            </a:pPr>
            <a:r>
              <a:rPr lang="zh-CN" altLang="en-US" dirty="0" smtClean="0"/>
              <a:t>学习率预热：初期较小，随训练增大学习率。</a:t>
            </a:r>
            <a:endParaRPr lang="en-US" altLang="zh-CN" dirty="0" smtClean="0"/>
          </a:p>
          <a:p>
            <a:pPr lvl="1">
              <a:lnSpc>
                <a:spcPct val="150000"/>
              </a:lnSpc>
            </a:pPr>
            <a:endParaRPr lang="en-US" altLang="zh-CN" dirty="0" smtClean="0"/>
          </a:p>
          <a:p>
            <a:pPr>
              <a:lnSpc>
                <a:spcPct val="150000"/>
              </a:lnSpc>
            </a:pPr>
            <a:r>
              <a:rPr lang="zh-CN" altLang="en-US" b="1" dirty="0" smtClean="0"/>
              <a:t>动态调整</a:t>
            </a:r>
            <a:endParaRPr lang="en-US" altLang="zh-CN" b="1" dirty="0" smtClean="0"/>
          </a:p>
          <a:p>
            <a:pPr lvl="1">
              <a:lnSpc>
                <a:spcPct val="150000"/>
              </a:lnSpc>
            </a:pPr>
            <a:r>
              <a:rPr lang="zh-CN" altLang="en-US" dirty="0" smtClean="0"/>
              <a:t>早停（</a:t>
            </a:r>
            <a:r>
              <a:rPr lang="en-US" altLang="zh-CN" dirty="0" smtClean="0"/>
              <a:t>Early Stopping</a:t>
            </a:r>
            <a:r>
              <a:rPr lang="zh-CN" altLang="en-US" dirty="0" smtClean="0"/>
              <a:t>）：误差停止下降时提前终止训练。</a:t>
            </a:r>
            <a:endParaRPr lang="en-US" altLang="zh-CN" dirty="0" smtClean="0"/>
          </a:p>
          <a:p>
            <a:pPr lvl="1">
              <a:lnSpc>
                <a:spcPct val="150000"/>
              </a:lnSpc>
            </a:pPr>
            <a:r>
              <a:rPr lang="zh-CN" altLang="en-US" dirty="0" smtClean="0"/>
              <a:t>梯度裁剪：限制梯度最大值。</a:t>
            </a:r>
            <a:endParaRPr lang="en-US" altLang="zh-CN" dirty="0" smtClean="0"/>
          </a:p>
          <a:p>
            <a:pPr>
              <a:lnSpc>
                <a:spcPct val="150000"/>
              </a:lnSpc>
            </a:pPr>
            <a:endParaRPr lang="zh-CN" altLang="en-US" dirty="0"/>
          </a:p>
        </p:txBody>
      </p:sp>
      <p:sp>
        <p:nvSpPr>
          <p:cNvPr id="3" name="标题 2"/>
          <p:cNvSpPr>
            <a:spLocks noGrp="1"/>
          </p:cNvSpPr>
          <p:nvPr>
            <p:ph type="ctrTitle"/>
          </p:nvPr>
        </p:nvSpPr>
        <p:spPr/>
        <p:txBody>
          <a:bodyPr/>
          <a:lstStyle/>
          <a:p>
            <a:r>
              <a:rPr lang="zh-CN" altLang="en-US" dirty="0"/>
              <a:t>深度神经网络基础</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a:lnSpc>
                    <a:spcPct val="150000"/>
                  </a:lnSpc>
                </a:pPr>
                <a:r>
                  <a:rPr lang="zh-CN" altLang="en-US" b="1" dirty="0" smtClean="0"/>
                  <a:t>基于统计方法的语言模型</a:t>
                </a:r>
                <a:endParaRPr lang="en-US" altLang="zh-CN" b="1" dirty="0" smtClean="0"/>
              </a:p>
              <a:p>
                <a:pPr>
                  <a:lnSpc>
                    <a:spcPct val="150000"/>
                  </a:lnSpc>
                </a:pPr>
                <a:endParaRPr lang="en-US" altLang="zh-CN" b="1" dirty="0" smtClean="0"/>
              </a:p>
              <a:p>
                <a:pPr lvl="1">
                  <a:lnSpc>
                    <a:spcPct val="150000"/>
                  </a:lnSpc>
                </a:pPr>
                <a:r>
                  <a:rPr lang="en-US" altLang="zh-CN" dirty="0" smtClean="0"/>
                  <a:t> n-gram </a:t>
                </a:r>
                <a:r>
                  <a:rPr lang="zh-CN" altLang="en-US" dirty="0" smtClean="0"/>
                  <a:t>模型：</a:t>
                </a:r>
                <a:r>
                  <a:rPr lang="en-US" altLang="zh-CN" dirty="0" smtClean="0"/>
                  <a:t>n </a:t>
                </a:r>
                <a:r>
                  <a:rPr lang="zh-CN" altLang="en-US" dirty="0" smtClean="0"/>
                  <a:t>阶马尔科夫假设</a:t>
                </a:r>
                <a:endParaRPr lang="en-US" altLang="zh-CN" dirty="0"/>
              </a:p>
              <a:p>
                <a:pPr marL="342900" lvl="1" indent="0">
                  <a:lnSpc>
                    <a:spcPct val="150000"/>
                  </a:lnSpc>
                  <a:buNone/>
                </a:pPr>
                <a14:m>
                  <m:oMathPara xmlns:m="http://schemas.openxmlformats.org/officeDocument/2006/math">
                    <m:oMathParaPr>
                      <m:jc m:val="center"/>
                    </m:oMathParaPr>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m:rPr>
                              <m:sty m:val="p"/>
                            </m:rPr>
                            <a:rPr lang="en-US" altLang="zh-CN" i="1" dirty="0">
                              <a:latin typeface="Cambria Math" panose="02040503050406030204" pitchFamily="18" charset="0"/>
                            </a:rPr>
                            <m:t>n</m:t>
                          </m:r>
                        </m:sub>
                      </m:sSub>
                      <m:r>
                        <a:rPr lang="en-US" altLang="zh-CN" i="1" dirty="0" smtClean="0">
                          <a:latin typeface="Cambria Math" panose="02040503050406030204" pitchFamily="18" charset="0"/>
                        </a:rPr>
                        <m:t>)=</m:t>
                      </m:r>
                      <m:nary>
                        <m:naryPr>
                          <m:chr m:val="∏"/>
                          <m:ctrlPr>
                            <a:rPr lang="en-US" altLang="zh-CN" i="1" dirty="0" smtClean="0">
                              <a:latin typeface="Cambria Math" panose="02040503050406030204" pitchFamily="18" charset="0"/>
                            </a:rPr>
                          </m:ctrlPr>
                        </m:naryPr>
                        <m:sub>
                          <m:r>
                            <a:rPr lang="en-US" altLang="zh-CN" i="1" dirty="0">
                              <a:latin typeface="Cambria Math" panose="02040503050406030204" pitchFamily="18" charset="0"/>
                            </a:rPr>
                            <m:t>𝑛</m:t>
                          </m:r>
                        </m:sub>
                        <m:sup>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sup>
                        <m:e>
                          <m:r>
                            <a:rPr lang="en-US" altLang="zh-CN" i="1" dirty="0">
                              <a:latin typeface="Cambria Math" panose="02040503050406030204" pitchFamily="18" charset="0"/>
                            </a:rPr>
                            <m:t>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sub>
                          </m:sSub>
                          <m:r>
                            <a:rPr lang="en-US" altLang="zh-CN" i="1" dirty="0">
                              <a:latin typeface="Cambria Math" panose="02040503050406030204" pitchFamily="18" charset="0"/>
                            </a:rPr>
                            <m:t>)</m:t>
                          </m:r>
                        </m:e>
                      </m:nary>
                    </m:oMath>
                  </m:oMathPara>
                </a14:m>
                <a:endParaRPr lang="en-US" altLang="zh-CN" i="1" dirty="0" smtClean="0"/>
              </a:p>
              <a:p>
                <a:pPr lvl="1">
                  <a:lnSpc>
                    <a:spcPct val="150000"/>
                  </a:lnSpc>
                </a:pPr>
                <a:r>
                  <a:rPr lang="zh-CN" altLang="en-US" dirty="0" smtClean="0"/>
                  <a:t>平滑技术：调整概率估计</a:t>
                </a:r>
                <a:endParaRPr lang="en-US" altLang="zh-CN" dirty="0" smtClean="0"/>
              </a:p>
              <a:p>
                <a:pPr>
                  <a:lnSpc>
                    <a:spcPct val="150000"/>
                  </a:lnSpc>
                </a:pPr>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t="-6" b="13"/>
                </a:stretch>
              </a:blipFill>
            </p:spPr>
            <p:txBody>
              <a:bodyPr/>
              <a:lstStyle/>
              <a:p>
                <a:r>
                  <a:rPr lang="zh-CN" altLang="en-US">
                    <a:noFill/>
                  </a:rPr>
                  <a:t> </a:t>
                </a:r>
              </a:p>
            </p:txBody>
          </p:sp>
        </mc:Fallback>
      </mc:AlternateContent>
      <p:sp>
        <p:nvSpPr>
          <p:cNvPr id="3" name="标题 2"/>
          <p:cNvSpPr>
            <a:spLocks noGrp="1"/>
          </p:cNvSpPr>
          <p:nvPr>
            <p:ph type="ctrTitle"/>
          </p:nvPr>
        </p:nvSpPr>
        <p:spPr/>
        <p:txBody>
          <a:bodyPr/>
          <a:lstStyle/>
          <a:p>
            <a:r>
              <a:rPr lang="zh-CN" altLang="en-US" dirty="0" smtClean="0"/>
              <a:t>语言模型</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smtClean="0"/>
              <a:t>基于</a:t>
            </a:r>
            <a:r>
              <a:rPr lang="zh-CN" altLang="en-US" b="1" dirty="0"/>
              <a:t>循环</a:t>
            </a:r>
            <a:r>
              <a:rPr lang="zh-CN" altLang="en-US" b="1" dirty="0" smtClean="0"/>
              <a:t>神经网络</a:t>
            </a:r>
            <a:r>
              <a:rPr lang="zh-CN" altLang="en-US" b="1" dirty="0" smtClean="0"/>
              <a:t>的</a:t>
            </a:r>
            <a:r>
              <a:rPr lang="zh-CN" altLang="en-US" b="1" dirty="0" smtClean="0"/>
              <a:t>语言模型</a:t>
            </a:r>
            <a:endParaRPr lang="en-US" altLang="zh-CN" b="1" dirty="0" smtClean="0"/>
          </a:p>
          <a:p>
            <a:pPr>
              <a:lnSpc>
                <a:spcPct val="150000"/>
              </a:lnSpc>
            </a:pPr>
            <a:endParaRPr lang="zh-CN" altLang="en-US" dirty="0"/>
          </a:p>
        </p:txBody>
      </p:sp>
      <p:sp>
        <p:nvSpPr>
          <p:cNvPr id="3" name="标题 2"/>
          <p:cNvSpPr>
            <a:spLocks noGrp="1"/>
          </p:cNvSpPr>
          <p:nvPr>
            <p:ph type="ctrTitle"/>
          </p:nvPr>
        </p:nvSpPr>
        <p:spPr/>
        <p:txBody>
          <a:bodyPr/>
          <a:lstStyle/>
          <a:p>
            <a:r>
              <a:rPr lang="zh-CN" altLang="en-US" dirty="0" smtClean="0"/>
              <a:t>语言模型</a:t>
            </a:r>
            <a:endParaRPr lang="zh-CN" altLang="en-US" dirty="0"/>
          </a:p>
        </p:txBody>
      </p:sp>
      <p:graphicFrame>
        <p:nvGraphicFramePr>
          <p:cNvPr id="7" name="图示 6"/>
          <p:cNvGraphicFramePr/>
          <p:nvPr/>
        </p:nvGraphicFramePr>
        <p:xfrm>
          <a:off x="1832882" y="2166787"/>
          <a:ext cx="5478236" cy="354374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graphicEl>
                                              <a:dgm id="{A1507D15-5F72-48FC-A93A-FC817F0B0B5B}"/>
                                            </p:graphicEl>
                                          </p:spTgt>
                                        </p:tgtEl>
                                        <p:attrNameLst>
                                          <p:attrName>style.visibility</p:attrName>
                                        </p:attrNameLst>
                                      </p:cBhvr>
                                      <p:to>
                                        <p:strVal val="visible"/>
                                      </p:to>
                                    </p:set>
                                    <p:animEffect transition="in" filter="fade">
                                      <p:cBhvr>
                                        <p:cTn id="7" dur="500"/>
                                        <p:tgtEl>
                                          <p:spTgt spid="7">
                                            <p:graphicEl>
                                              <a:dgm id="{A1507D15-5F72-48FC-A93A-FC817F0B0B5B}"/>
                                            </p:graphicEl>
                                          </p:spTgt>
                                        </p:tgtEl>
                                      </p:cBhvr>
                                    </p:animEffect>
                                    <p:anim calcmode="lin" valueType="num">
                                      <p:cBhvr>
                                        <p:cTn id="8" dur="500" fill="hold"/>
                                        <p:tgtEl>
                                          <p:spTgt spid="7">
                                            <p:graphicEl>
                                              <a:dgm id="{A1507D15-5F72-48FC-A93A-FC817F0B0B5B}"/>
                                            </p:graphicEl>
                                          </p:spTgt>
                                        </p:tgtEl>
                                        <p:attrNameLst>
                                          <p:attrName>ppt_x</p:attrName>
                                        </p:attrNameLst>
                                      </p:cBhvr>
                                      <p:tavLst>
                                        <p:tav tm="0">
                                          <p:val>
                                            <p:strVal val="#ppt_x"/>
                                          </p:val>
                                        </p:tav>
                                        <p:tav tm="100000">
                                          <p:val>
                                            <p:strVal val="#ppt_x"/>
                                          </p:val>
                                        </p:tav>
                                      </p:tavLst>
                                    </p:anim>
                                    <p:anim calcmode="lin" valueType="num">
                                      <p:cBhvr>
                                        <p:cTn id="9" dur="500" fill="hold"/>
                                        <p:tgtEl>
                                          <p:spTgt spid="7">
                                            <p:graphicEl>
                                              <a:dgm id="{A1507D15-5F72-48FC-A93A-FC817F0B0B5B}"/>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7">
                                            <p:graphicEl>
                                              <a:dgm id="{D0752F12-7533-49D5-B0F9-9EFDC9E0F7DE}"/>
                                            </p:graphicEl>
                                          </p:spTgt>
                                        </p:tgtEl>
                                        <p:attrNameLst>
                                          <p:attrName>style.visibility</p:attrName>
                                        </p:attrNameLst>
                                      </p:cBhvr>
                                      <p:to>
                                        <p:strVal val="visible"/>
                                      </p:to>
                                    </p:set>
                                    <p:animEffect transition="in" filter="fade">
                                      <p:cBhvr>
                                        <p:cTn id="13" dur="500"/>
                                        <p:tgtEl>
                                          <p:spTgt spid="7">
                                            <p:graphicEl>
                                              <a:dgm id="{D0752F12-7533-49D5-B0F9-9EFDC9E0F7DE}"/>
                                            </p:graphicEl>
                                          </p:spTgt>
                                        </p:tgtEl>
                                      </p:cBhvr>
                                    </p:animEffect>
                                    <p:anim calcmode="lin" valueType="num">
                                      <p:cBhvr>
                                        <p:cTn id="14" dur="500" fill="hold"/>
                                        <p:tgtEl>
                                          <p:spTgt spid="7">
                                            <p:graphicEl>
                                              <a:dgm id="{D0752F12-7533-49D5-B0F9-9EFDC9E0F7DE}"/>
                                            </p:graphicEl>
                                          </p:spTgt>
                                        </p:tgtEl>
                                        <p:attrNameLst>
                                          <p:attrName>ppt_x</p:attrName>
                                        </p:attrNameLst>
                                      </p:cBhvr>
                                      <p:tavLst>
                                        <p:tav tm="0">
                                          <p:val>
                                            <p:strVal val="#ppt_x"/>
                                          </p:val>
                                        </p:tav>
                                        <p:tav tm="100000">
                                          <p:val>
                                            <p:strVal val="#ppt_x"/>
                                          </p:val>
                                        </p:tav>
                                      </p:tavLst>
                                    </p:anim>
                                    <p:anim calcmode="lin" valueType="num">
                                      <p:cBhvr>
                                        <p:cTn id="15" dur="500" fill="hold"/>
                                        <p:tgtEl>
                                          <p:spTgt spid="7">
                                            <p:graphicEl>
                                              <a:dgm id="{D0752F12-7533-49D5-B0F9-9EFDC9E0F7DE}"/>
                                            </p:graphicEl>
                                          </p:spTgt>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7">
                                            <p:graphicEl>
                                              <a:dgm id="{24A3BCD0-E2D7-46D0-9459-8672FF339A63}"/>
                                            </p:graphicEl>
                                          </p:spTgt>
                                        </p:tgtEl>
                                        <p:attrNameLst>
                                          <p:attrName>style.visibility</p:attrName>
                                        </p:attrNameLst>
                                      </p:cBhvr>
                                      <p:to>
                                        <p:strVal val="visible"/>
                                      </p:to>
                                    </p:set>
                                    <p:animEffect transition="in" filter="fade">
                                      <p:cBhvr>
                                        <p:cTn id="18" dur="500"/>
                                        <p:tgtEl>
                                          <p:spTgt spid="7">
                                            <p:graphicEl>
                                              <a:dgm id="{24A3BCD0-E2D7-46D0-9459-8672FF339A63}"/>
                                            </p:graphicEl>
                                          </p:spTgt>
                                        </p:tgtEl>
                                      </p:cBhvr>
                                    </p:animEffect>
                                    <p:anim calcmode="lin" valueType="num">
                                      <p:cBhvr>
                                        <p:cTn id="19" dur="500" fill="hold"/>
                                        <p:tgtEl>
                                          <p:spTgt spid="7">
                                            <p:graphicEl>
                                              <a:dgm id="{24A3BCD0-E2D7-46D0-9459-8672FF339A63}"/>
                                            </p:graphicEl>
                                          </p:spTgt>
                                        </p:tgtEl>
                                        <p:attrNameLst>
                                          <p:attrName>ppt_x</p:attrName>
                                        </p:attrNameLst>
                                      </p:cBhvr>
                                      <p:tavLst>
                                        <p:tav tm="0">
                                          <p:val>
                                            <p:strVal val="#ppt_x"/>
                                          </p:val>
                                        </p:tav>
                                        <p:tav tm="100000">
                                          <p:val>
                                            <p:strVal val="#ppt_x"/>
                                          </p:val>
                                        </p:tav>
                                      </p:tavLst>
                                    </p:anim>
                                    <p:anim calcmode="lin" valueType="num">
                                      <p:cBhvr>
                                        <p:cTn id="20" dur="500" fill="hold"/>
                                        <p:tgtEl>
                                          <p:spTgt spid="7">
                                            <p:graphicEl>
                                              <a:dgm id="{24A3BCD0-E2D7-46D0-9459-8672FF339A63}"/>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7" presetClass="entr" presetSubtype="0" fill="hold" grpId="0" nodeType="afterEffect">
                                  <p:stCondLst>
                                    <p:cond delay="0"/>
                                  </p:stCondLst>
                                  <p:childTnLst>
                                    <p:set>
                                      <p:cBhvr>
                                        <p:cTn id="23" dur="1" fill="hold">
                                          <p:stCondLst>
                                            <p:cond delay="0"/>
                                          </p:stCondLst>
                                        </p:cTn>
                                        <p:tgtEl>
                                          <p:spTgt spid="7">
                                            <p:graphicEl>
                                              <a:dgm id="{33B2F3D7-C765-4239-A1EE-C4DB4F47478E}"/>
                                            </p:graphicEl>
                                          </p:spTgt>
                                        </p:tgtEl>
                                        <p:attrNameLst>
                                          <p:attrName>style.visibility</p:attrName>
                                        </p:attrNameLst>
                                      </p:cBhvr>
                                      <p:to>
                                        <p:strVal val="visible"/>
                                      </p:to>
                                    </p:set>
                                    <p:animEffect transition="in" filter="fade">
                                      <p:cBhvr>
                                        <p:cTn id="24" dur="500"/>
                                        <p:tgtEl>
                                          <p:spTgt spid="7">
                                            <p:graphicEl>
                                              <a:dgm id="{33B2F3D7-C765-4239-A1EE-C4DB4F47478E}"/>
                                            </p:graphicEl>
                                          </p:spTgt>
                                        </p:tgtEl>
                                      </p:cBhvr>
                                    </p:animEffect>
                                    <p:anim calcmode="lin" valueType="num">
                                      <p:cBhvr>
                                        <p:cTn id="25" dur="500" fill="hold"/>
                                        <p:tgtEl>
                                          <p:spTgt spid="7">
                                            <p:graphicEl>
                                              <a:dgm id="{33B2F3D7-C765-4239-A1EE-C4DB4F47478E}"/>
                                            </p:graphicEl>
                                          </p:spTgt>
                                        </p:tgtEl>
                                        <p:attrNameLst>
                                          <p:attrName>ppt_x</p:attrName>
                                        </p:attrNameLst>
                                      </p:cBhvr>
                                      <p:tavLst>
                                        <p:tav tm="0">
                                          <p:val>
                                            <p:strVal val="#ppt_x"/>
                                          </p:val>
                                        </p:tav>
                                        <p:tav tm="100000">
                                          <p:val>
                                            <p:strVal val="#ppt_x"/>
                                          </p:val>
                                        </p:tav>
                                      </p:tavLst>
                                    </p:anim>
                                    <p:anim calcmode="lin" valueType="num">
                                      <p:cBhvr>
                                        <p:cTn id="26" dur="500" fill="hold"/>
                                        <p:tgtEl>
                                          <p:spTgt spid="7">
                                            <p:graphicEl>
                                              <a:dgm id="{33B2F3D7-C765-4239-A1EE-C4DB4F47478E}"/>
                                            </p:graphic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7">
                                            <p:graphicEl>
                                              <a:dgm id="{3E959CC4-1F6E-49B2-8BFD-B1EA300A45A1}"/>
                                            </p:graphicEl>
                                          </p:spTgt>
                                        </p:tgtEl>
                                        <p:attrNameLst>
                                          <p:attrName>style.visibility</p:attrName>
                                        </p:attrNameLst>
                                      </p:cBhvr>
                                      <p:to>
                                        <p:strVal val="visible"/>
                                      </p:to>
                                    </p:set>
                                    <p:animEffect transition="in" filter="fade">
                                      <p:cBhvr>
                                        <p:cTn id="29" dur="500"/>
                                        <p:tgtEl>
                                          <p:spTgt spid="7">
                                            <p:graphicEl>
                                              <a:dgm id="{3E959CC4-1F6E-49B2-8BFD-B1EA300A45A1}"/>
                                            </p:graphicEl>
                                          </p:spTgt>
                                        </p:tgtEl>
                                      </p:cBhvr>
                                    </p:animEffect>
                                    <p:anim calcmode="lin" valueType="num">
                                      <p:cBhvr>
                                        <p:cTn id="30" dur="500" fill="hold"/>
                                        <p:tgtEl>
                                          <p:spTgt spid="7">
                                            <p:graphicEl>
                                              <a:dgm id="{3E959CC4-1F6E-49B2-8BFD-B1EA300A45A1}"/>
                                            </p:graphicEl>
                                          </p:spTgt>
                                        </p:tgtEl>
                                        <p:attrNameLst>
                                          <p:attrName>ppt_x</p:attrName>
                                        </p:attrNameLst>
                                      </p:cBhvr>
                                      <p:tavLst>
                                        <p:tav tm="0">
                                          <p:val>
                                            <p:strVal val="#ppt_x"/>
                                          </p:val>
                                        </p:tav>
                                        <p:tav tm="100000">
                                          <p:val>
                                            <p:strVal val="#ppt_x"/>
                                          </p:val>
                                        </p:tav>
                                      </p:tavLst>
                                    </p:anim>
                                    <p:anim calcmode="lin" valueType="num">
                                      <p:cBhvr>
                                        <p:cTn id="31" dur="500" fill="hold"/>
                                        <p:tgtEl>
                                          <p:spTgt spid="7">
                                            <p:graphicEl>
                                              <a:dgm id="{3E959CC4-1F6E-49B2-8BFD-B1EA300A45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smtClean="0"/>
              <a:t>基于</a:t>
            </a:r>
            <a:r>
              <a:rPr lang="en-US" altLang="zh-CN" b="1" dirty="0" smtClean="0"/>
              <a:t>Transformer</a:t>
            </a:r>
            <a:r>
              <a:rPr lang="zh-CN" altLang="en-US" b="1" dirty="0" smtClean="0"/>
              <a:t>的语言模型</a:t>
            </a:r>
            <a:endParaRPr lang="zh-CN" altLang="en-US" b="1" dirty="0" smtClean="0"/>
          </a:p>
          <a:p>
            <a:endParaRPr lang="zh-CN" altLang="en-US" dirty="0"/>
          </a:p>
        </p:txBody>
      </p:sp>
      <p:sp>
        <p:nvSpPr>
          <p:cNvPr id="3" name="标题 2"/>
          <p:cNvSpPr>
            <a:spLocks noGrp="1"/>
          </p:cNvSpPr>
          <p:nvPr>
            <p:ph type="ctrTitle"/>
          </p:nvPr>
        </p:nvSpPr>
        <p:spPr/>
        <p:txBody>
          <a:bodyPr/>
          <a:lstStyle/>
          <a:p>
            <a:r>
              <a:rPr lang="zh-CN" altLang="en-US" dirty="0"/>
              <a:t>语言模型</a:t>
            </a:r>
            <a:endParaRPr lang="zh-CN" altLang="en-US" dirty="0"/>
          </a:p>
        </p:txBody>
      </p:sp>
      <p:graphicFrame>
        <p:nvGraphicFramePr>
          <p:cNvPr id="7" name="图示 6"/>
          <p:cNvGraphicFramePr/>
          <p:nvPr/>
        </p:nvGraphicFramePr>
        <p:xfrm>
          <a:off x="2024380" y="1727835"/>
          <a:ext cx="4763770" cy="4406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graphicEl>
                                              <a:dgm id="{E37BDAB2-3222-4267-BD99-CC7F2EAA2A27}"/>
                                            </p:graphicEl>
                                          </p:spTgt>
                                        </p:tgtEl>
                                        <p:attrNameLst>
                                          <p:attrName>style.visibility</p:attrName>
                                        </p:attrNameLst>
                                      </p:cBhvr>
                                      <p:to>
                                        <p:strVal val="visible"/>
                                      </p:to>
                                    </p:set>
                                    <p:anim calcmode="lin" valueType="num">
                                      <p:cBhvr>
                                        <p:cTn id="7" dur="1000" fill="hold"/>
                                        <p:tgtEl>
                                          <p:spTgt spid="7">
                                            <p:graphicEl>
                                              <a:dgm id="{E37BDAB2-3222-4267-BD99-CC7F2EAA2A27}"/>
                                            </p:graphicEl>
                                          </p:spTgt>
                                        </p:tgtEl>
                                        <p:attrNameLst>
                                          <p:attrName>ppt_w</p:attrName>
                                        </p:attrNameLst>
                                      </p:cBhvr>
                                      <p:tavLst>
                                        <p:tav tm="0">
                                          <p:val>
                                            <p:fltVal val="0"/>
                                          </p:val>
                                        </p:tav>
                                        <p:tav tm="100000">
                                          <p:val>
                                            <p:strVal val="#ppt_w"/>
                                          </p:val>
                                        </p:tav>
                                      </p:tavLst>
                                    </p:anim>
                                    <p:anim calcmode="lin" valueType="num">
                                      <p:cBhvr>
                                        <p:cTn id="8" dur="1000" fill="hold"/>
                                        <p:tgtEl>
                                          <p:spTgt spid="7">
                                            <p:graphicEl>
                                              <a:dgm id="{E37BDAB2-3222-4267-BD99-CC7F2EAA2A27}"/>
                                            </p:graphicEl>
                                          </p:spTgt>
                                        </p:tgtEl>
                                        <p:attrNameLst>
                                          <p:attrName>ppt_h</p:attrName>
                                        </p:attrNameLst>
                                      </p:cBhvr>
                                      <p:tavLst>
                                        <p:tav tm="0">
                                          <p:val>
                                            <p:fltVal val="0"/>
                                          </p:val>
                                        </p:tav>
                                        <p:tav tm="100000">
                                          <p:val>
                                            <p:strVal val="#ppt_h"/>
                                          </p:val>
                                        </p:tav>
                                      </p:tavLst>
                                    </p:anim>
                                    <p:anim calcmode="lin" valueType="num">
                                      <p:cBhvr>
                                        <p:cTn id="9" dur="1000" fill="hold"/>
                                        <p:tgtEl>
                                          <p:spTgt spid="7">
                                            <p:graphicEl>
                                              <a:dgm id="{E37BDAB2-3222-4267-BD99-CC7F2EAA2A27}"/>
                                            </p:graphicEl>
                                          </p:spTgt>
                                        </p:tgtEl>
                                        <p:attrNameLst>
                                          <p:attrName>style.rotation</p:attrName>
                                        </p:attrNameLst>
                                      </p:cBhvr>
                                      <p:tavLst>
                                        <p:tav tm="0">
                                          <p:val>
                                            <p:fltVal val="90"/>
                                          </p:val>
                                        </p:tav>
                                        <p:tav tm="100000">
                                          <p:val>
                                            <p:fltVal val="0"/>
                                          </p:val>
                                        </p:tav>
                                      </p:tavLst>
                                    </p:anim>
                                    <p:animEffect transition="in" filter="fade">
                                      <p:cBhvr>
                                        <p:cTn id="10" dur="1000"/>
                                        <p:tgtEl>
                                          <p:spTgt spid="7">
                                            <p:graphicEl>
                                              <a:dgm id="{E37BDAB2-3222-4267-BD99-CC7F2EAA2A27}"/>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graphicEl>
                                              <a:dgm id="{E4AE8D36-721A-4725-AD91-9E632E97C420}"/>
                                            </p:graphicEl>
                                          </p:spTgt>
                                        </p:tgtEl>
                                        <p:attrNameLst>
                                          <p:attrName>style.visibility</p:attrName>
                                        </p:attrNameLst>
                                      </p:cBhvr>
                                      <p:to>
                                        <p:strVal val="visible"/>
                                      </p:to>
                                    </p:set>
                                    <p:anim calcmode="lin" valueType="num">
                                      <p:cBhvr>
                                        <p:cTn id="13" dur="1000" fill="hold"/>
                                        <p:tgtEl>
                                          <p:spTgt spid="7">
                                            <p:graphicEl>
                                              <a:dgm id="{E4AE8D36-721A-4725-AD91-9E632E97C420}"/>
                                            </p:graphicEl>
                                          </p:spTgt>
                                        </p:tgtEl>
                                        <p:attrNameLst>
                                          <p:attrName>ppt_w</p:attrName>
                                        </p:attrNameLst>
                                      </p:cBhvr>
                                      <p:tavLst>
                                        <p:tav tm="0">
                                          <p:val>
                                            <p:fltVal val="0"/>
                                          </p:val>
                                        </p:tav>
                                        <p:tav tm="100000">
                                          <p:val>
                                            <p:strVal val="#ppt_w"/>
                                          </p:val>
                                        </p:tav>
                                      </p:tavLst>
                                    </p:anim>
                                    <p:anim calcmode="lin" valueType="num">
                                      <p:cBhvr>
                                        <p:cTn id="14" dur="1000" fill="hold"/>
                                        <p:tgtEl>
                                          <p:spTgt spid="7">
                                            <p:graphicEl>
                                              <a:dgm id="{E4AE8D36-721A-4725-AD91-9E632E97C420}"/>
                                            </p:graphicEl>
                                          </p:spTgt>
                                        </p:tgtEl>
                                        <p:attrNameLst>
                                          <p:attrName>ppt_h</p:attrName>
                                        </p:attrNameLst>
                                      </p:cBhvr>
                                      <p:tavLst>
                                        <p:tav tm="0">
                                          <p:val>
                                            <p:fltVal val="0"/>
                                          </p:val>
                                        </p:tav>
                                        <p:tav tm="100000">
                                          <p:val>
                                            <p:strVal val="#ppt_h"/>
                                          </p:val>
                                        </p:tav>
                                      </p:tavLst>
                                    </p:anim>
                                    <p:anim calcmode="lin" valueType="num">
                                      <p:cBhvr>
                                        <p:cTn id="15" dur="1000" fill="hold"/>
                                        <p:tgtEl>
                                          <p:spTgt spid="7">
                                            <p:graphicEl>
                                              <a:dgm id="{E4AE8D36-721A-4725-AD91-9E632E97C420}"/>
                                            </p:graphicEl>
                                          </p:spTgt>
                                        </p:tgtEl>
                                        <p:attrNameLst>
                                          <p:attrName>style.rotation</p:attrName>
                                        </p:attrNameLst>
                                      </p:cBhvr>
                                      <p:tavLst>
                                        <p:tav tm="0">
                                          <p:val>
                                            <p:fltVal val="90"/>
                                          </p:val>
                                        </p:tav>
                                        <p:tav tm="100000">
                                          <p:val>
                                            <p:fltVal val="0"/>
                                          </p:val>
                                        </p:tav>
                                      </p:tavLst>
                                    </p:anim>
                                    <p:animEffect transition="in" filter="fade">
                                      <p:cBhvr>
                                        <p:cTn id="16" dur="1000"/>
                                        <p:tgtEl>
                                          <p:spTgt spid="7">
                                            <p:graphicEl>
                                              <a:dgm id="{E4AE8D36-721A-4725-AD91-9E632E97C420}"/>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graphicEl>
                                              <a:dgm id="{5D484EEF-7C30-4BA1-B12C-150541061A79}"/>
                                            </p:graphicEl>
                                          </p:spTgt>
                                        </p:tgtEl>
                                        <p:attrNameLst>
                                          <p:attrName>style.visibility</p:attrName>
                                        </p:attrNameLst>
                                      </p:cBhvr>
                                      <p:to>
                                        <p:strVal val="visible"/>
                                      </p:to>
                                    </p:set>
                                    <p:anim calcmode="lin" valueType="num">
                                      <p:cBhvr>
                                        <p:cTn id="19" dur="1000" fill="hold"/>
                                        <p:tgtEl>
                                          <p:spTgt spid="7">
                                            <p:graphicEl>
                                              <a:dgm id="{5D484EEF-7C30-4BA1-B12C-150541061A79}"/>
                                            </p:graphicEl>
                                          </p:spTgt>
                                        </p:tgtEl>
                                        <p:attrNameLst>
                                          <p:attrName>ppt_w</p:attrName>
                                        </p:attrNameLst>
                                      </p:cBhvr>
                                      <p:tavLst>
                                        <p:tav tm="0">
                                          <p:val>
                                            <p:fltVal val="0"/>
                                          </p:val>
                                        </p:tav>
                                        <p:tav tm="100000">
                                          <p:val>
                                            <p:strVal val="#ppt_w"/>
                                          </p:val>
                                        </p:tav>
                                      </p:tavLst>
                                    </p:anim>
                                    <p:anim calcmode="lin" valueType="num">
                                      <p:cBhvr>
                                        <p:cTn id="20" dur="1000" fill="hold"/>
                                        <p:tgtEl>
                                          <p:spTgt spid="7">
                                            <p:graphicEl>
                                              <a:dgm id="{5D484EEF-7C30-4BA1-B12C-150541061A79}"/>
                                            </p:graphicEl>
                                          </p:spTgt>
                                        </p:tgtEl>
                                        <p:attrNameLst>
                                          <p:attrName>ppt_h</p:attrName>
                                        </p:attrNameLst>
                                      </p:cBhvr>
                                      <p:tavLst>
                                        <p:tav tm="0">
                                          <p:val>
                                            <p:fltVal val="0"/>
                                          </p:val>
                                        </p:tav>
                                        <p:tav tm="100000">
                                          <p:val>
                                            <p:strVal val="#ppt_h"/>
                                          </p:val>
                                        </p:tav>
                                      </p:tavLst>
                                    </p:anim>
                                    <p:anim calcmode="lin" valueType="num">
                                      <p:cBhvr>
                                        <p:cTn id="21" dur="1000" fill="hold"/>
                                        <p:tgtEl>
                                          <p:spTgt spid="7">
                                            <p:graphicEl>
                                              <a:dgm id="{5D484EEF-7C30-4BA1-B12C-150541061A79}"/>
                                            </p:graphicEl>
                                          </p:spTgt>
                                        </p:tgtEl>
                                        <p:attrNameLst>
                                          <p:attrName>style.rotation</p:attrName>
                                        </p:attrNameLst>
                                      </p:cBhvr>
                                      <p:tavLst>
                                        <p:tav tm="0">
                                          <p:val>
                                            <p:fltVal val="90"/>
                                          </p:val>
                                        </p:tav>
                                        <p:tav tm="100000">
                                          <p:val>
                                            <p:fltVal val="0"/>
                                          </p:val>
                                        </p:tav>
                                      </p:tavLst>
                                    </p:anim>
                                    <p:animEffect transition="in" filter="fade">
                                      <p:cBhvr>
                                        <p:cTn id="22" dur="1000"/>
                                        <p:tgtEl>
                                          <p:spTgt spid="7">
                                            <p:graphicEl>
                                              <a:dgm id="{5D484EEF-7C30-4BA1-B12C-150541061A79}"/>
                                            </p:graphic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graphicEl>
                                              <a:dgm id="{46CA3BB8-FA03-4769-AEE7-13435D25BEFB}"/>
                                            </p:graphicEl>
                                          </p:spTgt>
                                        </p:tgtEl>
                                        <p:attrNameLst>
                                          <p:attrName>style.visibility</p:attrName>
                                        </p:attrNameLst>
                                      </p:cBhvr>
                                      <p:to>
                                        <p:strVal val="visible"/>
                                      </p:to>
                                    </p:set>
                                    <p:anim calcmode="lin" valueType="num">
                                      <p:cBhvr>
                                        <p:cTn id="25" dur="1000" fill="hold"/>
                                        <p:tgtEl>
                                          <p:spTgt spid="7">
                                            <p:graphicEl>
                                              <a:dgm id="{46CA3BB8-FA03-4769-AEE7-13435D25BEFB}"/>
                                            </p:graphicEl>
                                          </p:spTgt>
                                        </p:tgtEl>
                                        <p:attrNameLst>
                                          <p:attrName>ppt_w</p:attrName>
                                        </p:attrNameLst>
                                      </p:cBhvr>
                                      <p:tavLst>
                                        <p:tav tm="0">
                                          <p:val>
                                            <p:fltVal val="0"/>
                                          </p:val>
                                        </p:tav>
                                        <p:tav tm="100000">
                                          <p:val>
                                            <p:strVal val="#ppt_w"/>
                                          </p:val>
                                        </p:tav>
                                      </p:tavLst>
                                    </p:anim>
                                    <p:anim calcmode="lin" valueType="num">
                                      <p:cBhvr>
                                        <p:cTn id="26" dur="1000" fill="hold"/>
                                        <p:tgtEl>
                                          <p:spTgt spid="7">
                                            <p:graphicEl>
                                              <a:dgm id="{46CA3BB8-FA03-4769-AEE7-13435D25BEFB}"/>
                                            </p:graphicEl>
                                          </p:spTgt>
                                        </p:tgtEl>
                                        <p:attrNameLst>
                                          <p:attrName>ppt_h</p:attrName>
                                        </p:attrNameLst>
                                      </p:cBhvr>
                                      <p:tavLst>
                                        <p:tav tm="0">
                                          <p:val>
                                            <p:fltVal val="0"/>
                                          </p:val>
                                        </p:tav>
                                        <p:tav tm="100000">
                                          <p:val>
                                            <p:strVal val="#ppt_h"/>
                                          </p:val>
                                        </p:tav>
                                      </p:tavLst>
                                    </p:anim>
                                    <p:anim calcmode="lin" valueType="num">
                                      <p:cBhvr>
                                        <p:cTn id="27" dur="1000" fill="hold"/>
                                        <p:tgtEl>
                                          <p:spTgt spid="7">
                                            <p:graphicEl>
                                              <a:dgm id="{46CA3BB8-FA03-4769-AEE7-13435D25BEFB}"/>
                                            </p:graphicEl>
                                          </p:spTgt>
                                        </p:tgtEl>
                                        <p:attrNameLst>
                                          <p:attrName>style.rotation</p:attrName>
                                        </p:attrNameLst>
                                      </p:cBhvr>
                                      <p:tavLst>
                                        <p:tav tm="0">
                                          <p:val>
                                            <p:fltVal val="90"/>
                                          </p:val>
                                        </p:tav>
                                        <p:tav tm="100000">
                                          <p:val>
                                            <p:fltVal val="0"/>
                                          </p:val>
                                        </p:tav>
                                      </p:tavLst>
                                    </p:anim>
                                    <p:animEffect transition="in" filter="fade">
                                      <p:cBhvr>
                                        <p:cTn id="28" dur="1000"/>
                                        <p:tgtEl>
                                          <p:spTgt spid="7">
                                            <p:graphicEl>
                                              <a:dgm id="{46CA3BB8-FA03-4769-AEE7-13435D25BEFB}"/>
                                            </p:graphic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graphicEl>
                                              <a:dgm id="{B86CF07A-7C0F-4B52-A2B5-2172B7FF1ECA}"/>
                                            </p:graphicEl>
                                          </p:spTgt>
                                        </p:tgtEl>
                                        <p:attrNameLst>
                                          <p:attrName>style.visibility</p:attrName>
                                        </p:attrNameLst>
                                      </p:cBhvr>
                                      <p:to>
                                        <p:strVal val="visible"/>
                                      </p:to>
                                    </p:set>
                                    <p:anim calcmode="lin" valueType="num">
                                      <p:cBhvr>
                                        <p:cTn id="31" dur="1000" fill="hold"/>
                                        <p:tgtEl>
                                          <p:spTgt spid="7">
                                            <p:graphicEl>
                                              <a:dgm id="{B86CF07A-7C0F-4B52-A2B5-2172B7FF1ECA}"/>
                                            </p:graphicEl>
                                          </p:spTgt>
                                        </p:tgtEl>
                                        <p:attrNameLst>
                                          <p:attrName>ppt_w</p:attrName>
                                        </p:attrNameLst>
                                      </p:cBhvr>
                                      <p:tavLst>
                                        <p:tav tm="0">
                                          <p:val>
                                            <p:fltVal val="0"/>
                                          </p:val>
                                        </p:tav>
                                        <p:tav tm="100000">
                                          <p:val>
                                            <p:strVal val="#ppt_w"/>
                                          </p:val>
                                        </p:tav>
                                      </p:tavLst>
                                    </p:anim>
                                    <p:anim calcmode="lin" valueType="num">
                                      <p:cBhvr>
                                        <p:cTn id="32" dur="1000" fill="hold"/>
                                        <p:tgtEl>
                                          <p:spTgt spid="7">
                                            <p:graphicEl>
                                              <a:dgm id="{B86CF07A-7C0F-4B52-A2B5-2172B7FF1ECA}"/>
                                            </p:graphicEl>
                                          </p:spTgt>
                                        </p:tgtEl>
                                        <p:attrNameLst>
                                          <p:attrName>ppt_h</p:attrName>
                                        </p:attrNameLst>
                                      </p:cBhvr>
                                      <p:tavLst>
                                        <p:tav tm="0">
                                          <p:val>
                                            <p:fltVal val="0"/>
                                          </p:val>
                                        </p:tav>
                                        <p:tav tm="100000">
                                          <p:val>
                                            <p:strVal val="#ppt_h"/>
                                          </p:val>
                                        </p:tav>
                                      </p:tavLst>
                                    </p:anim>
                                    <p:anim calcmode="lin" valueType="num">
                                      <p:cBhvr>
                                        <p:cTn id="33" dur="1000" fill="hold"/>
                                        <p:tgtEl>
                                          <p:spTgt spid="7">
                                            <p:graphicEl>
                                              <a:dgm id="{B86CF07A-7C0F-4B52-A2B5-2172B7FF1ECA}"/>
                                            </p:graphicEl>
                                          </p:spTgt>
                                        </p:tgtEl>
                                        <p:attrNameLst>
                                          <p:attrName>style.rotation</p:attrName>
                                        </p:attrNameLst>
                                      </p:cBhvr>
                                      <p:tavLst>
                                        <p:tav tm="0">
                                          <p:val>
                                            <p:fltVal val="90"/>
                                          </p:val>
                                        </p:tav>
                                        <p:tav tm="100000">
                                          <p:val>
                                            <p:fltVal val="0"/>
                                          </p:val>
                                        </p:tav>
                                      </p:tavLst>
                                    </p:anim>
                                    <p:animEffect transition="in" filter="fade">
                                      <p:cBhvr>
                                        <p:cTn id="34" dur="1000"/>
                                        <p:tgtEl>
                                          <p:spTgt spid="7">
                                            <p:graphicEl>
                                              <a:dgm id="{B86CF07A-7C0F-4B52-A2B5-2172B7FF1ECA}"/>
                                            </p:graphic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
                                            <p:graphicEl>
                                              <a:dgm id="{E6432219-A8EA-413E-A693-3D74C960A808}"/>
                                            </p:graphicEl>
                                          </p:spTgt>
                                        </p:tgtEl>
                                        <p:attrNameLst>
                                          <p:attrName>style.visibility</p:attrName>
                                        </p:attrNameLst>
                                      </p:cBhvr>
                                      <p:to>
                                        <p:strVal val="visible"/>
                                      </p:to>
                                    </p:set>
                                    <p:anim calcmode="lin" valueType="num">
                                      <p:cBhvr>
                                        <p:cTn id="37" dur="1000" fill="hold"/>
                                        <p:tgtEl>
                                          <p:spTgt spid="7">
                                            <p:graphicEl>
                                              <a:dgm id="{E6432219-A8EA-413E-A693-3D74C960A808}"/>
                                            </p:graphicEl>
                                          </p:spTgt>
                                        </p:tgtEl>
                                        <p:attrNameLst>
                                          <p:attrName>ppt_w</p:attrName>
                                        </p:attrNameLst>
                                      </p:cBhvr>
                                      <p:tavLst>
                                        <p:tav tm="0">
                                          <p:val>
                                            <p:fltVal val="0"/>
                                          </p:val>
                                        </p:tav>
                                        <p:tav tm="100000">
                                          <p:val>
                                            <p:strVal val="#ppt_w"/>
                                          </p:val>
                                        </p:tav>
                                      </p:tavLst>
                                    </p:anim>
                                    <p:anim calcmode="lin" valueType="num">
                                      <p:cBhvr>
                                        <p:cTn id="38" dur="1000" fill="hold"/>
                                        <p:tgtEl>
                                          <p:spTgt spid="7">
                                            <p:graphicEl>
                                              <a:dgm id="{E6432219-A8EA-413E-A693-3D74C960A808}"/>
                                            </p:graphicEl>
                                          </p:spTgt>
                                        </p:tgtEl>
                                        <p:attrNameLst>
                                          <p:attrName>ppt_h</p:attrName>
                                        </p:attrNameLst>
                                      </p:cBhvr>
                                      <p:tavLst>
                                        <p:tav tm="0">
                                          <p:val>
                                            <p:fltVal val="0"/>
                                          </p:val>
                                        </p:tav>
                                        <p:tav tm="100000">
                                          <p:val>
                                            <p:strVal val="#ppt_h"/>
                                          </p:val>
                                        </p:tav>
                                      </p:tavLst>
                                    </p:anim>
                                    <p:anim calcmode="lin" valueType="num">
                                      <p:cBhvr>
                                        <p:cTn id="39" dur="1000" fill="hold"/>
                                        <p:tgtEl>
                                          <p:spTgt spid="7">
                                            <p:graphicEl>
                                              <a:dgm id="{E6432219-A8EA-413E-A693-3D74C960A808}"/>
                                            </p:graphicEl>
                                          </p:spTgt>
                                        </p:tgtEl>
                                        <p:attrNameLst>
                                          <p:attrName>style.rotation</p:attrName>
                                        </p:attrNameLst>
                                      </p:cBhvr>
                                      <p:tavLst>
                                        <p:tav tm="0">
                                          <p:val>
                                            <p:fltVal val="90"/>
                                          </p:val>
                                        </p:tav>
                                        <p:tav tm="100000">
                                          <p:val>
                                            <p:fltVal val="0"/>
                                          </p:val>
                                        </p:tav>
                                      </p:tavLst>
                                    </p:anim>
                                    <p:animEffect transition="in" filter="fade">
                                      <p:cBhvr>
                                        <p:cTn id="40" dur="1000"/>
                                        <p:tgtEl>
                                          <p:spTgt spid="7">
                                            <p:graphicEl>
                                              <a:dgm id="{E6432219-A8EA-413E-A693-3D74C960A80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a:t>采样</a:t>
            </a:r>
            <a:r>
              <a:rPr lang="zh-CN" altLang="en-US" b="1" dirty="0" smtClean="0"/>
              <a:t>方法</a:t>
            </a:r>
            <a:endParaRPr lang="en-US" altLang="zh-CN" dirty="0" smtClean="0"/>
          </a:p>
          <a:p>
            <a:pPr lvl="1">
              <a:lnSpc>
                <a:spcPct val="150000"/>
              </a:lnSpc>
            </a:pPr>
            <a:r>
              <a:rPr lang="zh-CN" altLang="en-US" dirty="0" smtClean="0"/>
              <a:t>贪婪采样</a:t>
            </a:r>
            <a:endParaRPr lang="en-US" altLang="zh-CN" dirty="0" smtClean="0"/>
          </a:p>
          <a:p>
            <a:pPr lvl="2">
              <a:lnSpc>
                <a:spcPct val="150000"/>
              </a:lnSpc>
            </a:pPr>
            <a:r>
              <a:rPr lang="zh-CN" altLang="en-US" dirty="0" smtClean="0"/>
              <a:t>选择概率最高的词作为</a:t>
            </a:r>
            <a:r>
              <a:rPr lang="zh-CN" altLang="en-US" dirty="0"/>
              <a:t>输出</a:t>
            </a:r>
            <a:r>
              <a:rPr lang="zh-CN" altLang="en-US" dirty="0" smtClean="0"/>
              <a:t>。</a:t>
            </a:r>
            <a:endParaRPr lang="en-US" altLang="zh-CN" dirty="0" smtClean="0"/>
          </a:p>
          <a:p>
            <a:pPr lvl="1">
              <a:lnSpc>
                <a:spcPct val="150000"/>
              </a:lnSpc>
            </a:pPr>
            <a:r>
              <a:rPr lang="zh-CN" altLang="en-US" dirty="0" smtClean="0"/>
              <a:t>随机采样</a:t>
            </a:r>
            <a:endParaRPr lang="en-US" altLang="zh-CN" dirty="0"/>
          </a:p>
          <a:p>
            <a:pPr lvl="2">
              <a:lnSpc>
                <a:spcPct val="150000"/>
              </a:lnSpc>
            </a:pPr>
            <a:r>
              <a:rPr lang="zh-CN" altLang="en-US" dirty="0" smtClean="0"/>
              <a:t>根据输出概率分布随机选择下一个词。</a:t>
            </a:r>
            <a:endParaRPr lang="en-US" altLang="zh-CN" dirty="0" smtClean="0"/>
          </a:p>
          <a:p>
            <a:pPr lvl="1">
              <a:lnSpc>
                <a:spcPct val="150000"/>
              </a:lnSpc>
            </a:pPr>
            <a:r>
              <a:rPr lang="zh-CN" altLang="en-US" dirty="0" smtClean="0"/>
              <a:t>温度采样</a:t>
            </a:r>
            <a:endParaRPr lang="en-US" altLang="zh-CN" dirty="0" smtClean="0"/>
          </a:p>
          <a:p>
            <a:pPr lvl="2">
              <a:lnSpc>
                <a:spcPct val="150000"/>
              </a:lnSpc>
            </a:pPr>
            <a:r>
              <a:rPr lang="zh-CN" altLang="en-US" dirty="0" smtClean="0"/>
              <a:t>调整温度参数控制生成文本。</a:t>
            </a:r>
            <a:endParaRPr lang="en-US" altLang="zh-CN" dirty="0" smtClean="0"/>
          </a:p>
          <a:p>
            <a:pPr lvl="1">
              <a:lnSpc>
                <a:spcPct val="150000"/>
              </a:lnSpc>
            </a:pPr>
            <a:r>
              <a:rPr lang="zh-CN" altLang="en-US" dirty="0" smtClean="0"/>
              <a:t>束搜索</a:t>
            </a:r>
            <a:endParaRPr lang="en-US" altLang="zh-CN" dirty="0" smtClean="0"/>
          </a:p>
          <a:p>
            <a:pPr lvl="2">
              <a:lnSpc>
                <a:spcPct val="150000"/>
              </a:lnSpc>
            </a:pPr>
            <a:r>
              <a:rPr lang="zh-CN" altLang="en-US" dirty="0" smtClean="0"/>
              <a:t>多个候选序列中选择概率最高的前 </a:t>
            </a:r>
            <a:r>
              <a:rPr lang="en-US" altLang="zh-CN" dirty="0" smtClean="0"/>
              <a:t>k </a:t>
            </a:r>
            <a:r>
              <a:rPr lang="zh-CN" altLang="en-US" dirty="0" smtClean="0"/>
              <a:t>个。</a:t>
            </a:r>
            <a:endParaRPr lang="en-US" altLang="zh-CN" dirty="0" smtClean="0"/>
          </a:p>
          <a:p>
            <a:pPr>
              <a:lnSpc>
                <a:spcPct val="150000"/>
              </a:lnSpc>
            </a:pPr>
            <a:endParaRPr lang="en-US" altLang="zh-CN" dirty="0" smtClean="0"/>
          </a:p>
          <a:p>
            <a:endParaRPr lang="zh-CN" altLang="en-US" dirty="0"/>
          </a:p>
        </p:txBody>
      </p:sp>
      <p:sp>
        <p:nvSpPr>
          <p:cNvPr id="3" name="标题 2"/>
          <p:cNvSpPr>
            <a:spLocks noGrp="1"/>
          </p:cNvSpPr>
          <p:nvPr>
            <p:ph type="ctrTitle"/>
          </p:nvPr>
        </p:nvSpPr>
        <p:spPr/>
        <p:txBody>
          <a:bodyPr/>
          <a:lstStyle/>
          <a:p>
            <a:r>
              <a:rPr lang="zh-CN" altLang="en-US" dirty="0"/>
              <a:t>语言模型</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a:lnSpc>
                    <a:spcPct val="150000"/>
                  </a:lnSpc>
                </a:pPr>
                <a:r>
                  <a:rPr lang="zh-CN" altLang="en-US" b="1" dirty="0"/>
                  <a:t>评测</a:t>
                </a:r>
                <a:r>
                  <a:rPr lang="zh-CN" altLang="en-US" b="1" dirty="0" smtClean="0"/>
                  <a:t>方法</a:t>
                </a:r>
                <a:endParaRPr lang="en-US" altLang="zh-CN" b="1" dirty="0" smtClean="0"/>
              </a:p>
              <a:p>
                <a:pPr lvl="1">
                  <a:lnSpc>
                    <a:spcPct val="150000"/>
                  </a:lnSpc>
                </a:pPr>
                <a:r>
                  <a:rPr lang="zh-CN" altLang="en-US" dirty="0"/>
                  <a:t>困惑度（</a:t>
                </a:r>
                <a:r>
                  <a:rPr lang="en-US" altLang="zh-CN" dirty="0"/>
                  <a:t>Perplexity, PPL</a:t>
                </a:r>
                <a:r>
                  <a:rPr lang="zh-CN" altLang="en-US" dirty="0" smtClean="0"/>
                  <a:t>）</a:t>
                </a:r>
                <a:endParaRPr lang="en-US" altLang="zh-CN" dirty="0" smtClean="0"/>
              </a:p>
              <a:p>
                <a:pPr lvl="2">
                  <a:lnSpc>
                    <a:spcPct val="150000"/>
                  </a:lnSpc>
                </a:pPr>
                <a14:m>
                  <m:oMath xmlns:m="http://schemas.openxmlformats.org/officeDocument/2006/math">
                    <m:r>
                      <a:rPr lang="en-US" altLang="zh-CN" i="1" dirty="0">
                        <a:latin typeface="Cambria Math" panose="02040503050406030204" pitchFamily="18" charset="0"/>
                      </a:rPr>
                      <m:t>𝑃𝑃𝐿</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2</m:t>
                        </m:r>
                      </m:e>
                      <m:sup>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𝑝</m:t>
                        </m:r>
                        <m:r>
                          <a:rPr lang="en-US" altLang="zh-CN" i="1" dirty="0">
                            <a:latin typeface="Cambria Math" panose="02040503050406030204" pitchFamily="18" charset="0"/>
                          </a:rPr>
                          <m:t>)</m:t>
                        </m:r>
                      </m:sup>
                    </m:sSup>
                  </m:oMath>
                </a14:m>
                <a:r>
                  <a:rPr lang="zh-CN" altLang="en-US" dirty="0" smtClean="0"/>
                  <a:t>，</a:t>
                </a:r>
                <a14:m>
                  <m:oMath xmlns:m="http://schemas.openxmlformats.org/officeDocument/2006/math">
                    <m:r>
                      <a:rPr lang="en-US" altLang="zh-CN" i="1" dirty="0" smtClean="0">
                        <a:latin typeface="Cambria Math" panose="02040503050406030204" pitchFamily="18" charset="0"/>
                      </a:rPr>
                      <m:t>𝐻</m:t>
                    </m:r>
                    <m:r>
                      <a:rPr lang="en-US" altLang="zh-CN" i="1" dirty="0" smtClean="0">
                        <a:latin typeface="Cambria Math" panose="02040503050406030204" pitchFamily="18" charset="0"/>
                      </a:rPr>
                      <m:t>(</m:t>
                    </m:r>
                    <m:r>
                      <a:rPr lang="en-US" altLang="zh-CN" i="1" dirty="0">
                        <a:latin typeface="Cambria Math" panose="02040503050406030204" pitchFamily="18" charset="0"/>
                      </a:rPr>
                      <m:t>𝑝</m:t>
                    </m:r>
                    <m:r>
                      <a:rPr lang="en-US" altLang="zh-CN" i="1" dirty="0" smtClean="0">
                        <a:latin typeface="Cambria Math" panose="02040503050406030204" pitchFamily="18" charset="0"/>
                      </a:rPr>
                      <m:t>) </m:t>
                    </m:r>
                  </m:oMath>
                </a14:m>
                <a:r>
                  <a:rPr lang="zh-CN" altLang="en-US" dirty="0" smtClean="0"/>
                  <a:t>是模型对给定数据集的交叉熵</a:t>
                </a:r>
                <a:endParaRPr lang="en-US" altLang="zh-CN" dirty="0" smtClean="0"/>
              </a:p>
              <a:p>
                <a:pPr lvl="1">
                  <a:lnSpc>
                    <a:spcPct val="150000"/>
                  </a:lnSpc>
                </a:pPr>
                <a:r>
                  <a:rPr lang="en-US" altLang="zh-CN" dirty="0"/>
                  <a:t>BLEU</a:t>
                </a:r>
                <a:r>
                  <a:rPr lang="zh-CN" altLang="en-US" dirty="0"/>
                  <a:t>（</a:t>
                </a:r>
                <a:r>
                  <a:rPr lang="en-US" altLang="zh-CN" dirty="0"/>
                  <a:t>Bilingual Evaluation Understudy</a:t>
                </a:r>
                <a:r>
                  <a:rPr lang="zh-CN" altLang="en-US" dirty="0" smtClean="0"/>
                  <a:t>）</a:t>
                </a:r>
                <a:endParaRPr lang="en-US" altLang="zh-CN" dirty="0" smtClean="0"/>
              </a:p>
              <a:p>
                <a:pPr lvl="2">
                  <a:lnSpc>
                    <a:spcPct val="150000"/>
                  </a:lnSpc>
                </a:pPr>
                <a:r>
                  <a:rPr lang="zh-CN" altLang="en-US" dirty="0" smtClean="0"/>
                  <a:t>生成文本与参考文本的 </a:t>
                </a:r>
                <a:r>
                  <a:rPr lang="en-US" altLang="zh-CN" dirty="0" smtClean="0"/>
                  <a:t>n-gram </a:t>
                </a:r>
                <a:r>
                  <a:rPr lang="zh-CN" altLang="en-US" dirty="0" smtClean="0"/>
                  <a:t>重</a:t>
                </a:r>
                <a:r>
                  <a:rPr lang="zh-CN" altLang="en-US" dirty="0"/>
                  <a:t>合度</a:t>
                </a:r>
                <a:endParaRPr lang="en-US" altLang="zh-CN" dirty="0"/>
              </a:p>
              <a:p>
                <a:pPr lvl="1">
                  <a:lnSpc>
                    <a:spcPct val="150000"/>
                  </a:lnSpc>
                </a:pPr>
                <a:r>
                  <a:rPr lang="en-US" altLang="zh-CN" dirty="0"/>
                  <a:t>ROUGE</a:t>
                </a:r>
                <a:r>
                  <a:rPr lang="zh-CN" altLang="en-US" dirty="0"/>
                  <a:t>（</a:t>
                </a:r>
                <a:r>
                  <a:rPr lang="en-US" altLang="zh-CN" dirty="0"/>
                  <a:t>Recall-Oriented Understudy for </a:t>
                </a:r>
                <a:r>
                  <a:rPr lang="en-US" altLang="zh-CN" dirty="0" err="1"/>
                  <a:t>Gisting</a:t>
                </a:r>
                <a:r>
                  <a:rPr lang="en-US" altLang="zh-CN" dirty="0"/>
                  <a:t> Evaluation</a:t>
                </a:r>
                <a:r>
                  <a:rPr lang="zh-CN" altLang="en-US" dirty="0" smtClean="0"/>
                  <a:t>）</a:t>
                </a:r>
                <a:endParaRPr lang="en-US" altLang="zh-CN" dirty="0" smtClean="0"/>
              </a:p>
              <a:p>
                <a:pPr lvl="2">
                  <a:lnSpc>
                    <a:spcPct val="150000"/>
                  </a:lnSpc>
                </a:pPr>
                <a:r>
                  <a:rPr lang="zh-CN" altLang="en-US" dirty="0"/>
                  <a:t>生成文本与参考文本的 </a:t>
                </a:r>
                <a:r>
                  <a:rPr lang="en-US" altLang="zh-CN" dirty="0" smtClean="0"/>
                  <a:t>n-gram </a:t>
                </a:r>
                <a:r>
                  <a:rPr lang="zh-CN" altLang="en-US" dirty="0" smtClean="0"/>
                  <a:t>重</a:t>
                </a:r>
                <a:r>
                  <a:rPr lang="zh-CN" altLang="en-US" dirty="0"/>
                  <a:t>合度</a:t>
                </a:r>
                <a:endParaRPr lang="en-US" altLang="zh-CN" dirty="0" smtClean="0"/>
              </a:p>
              <a:p>
                <a:pPr lvl="1">
                  <a:lnSpc>
                    <a:spcPct val="150000"/>
                  </a:lnSpc>
                </a:pPr>
                <a:r>
                  <a:rPr lang="zh-CN" altLang="en-US" dirty="0" smtClean="0"/>
                  <a:t>人工评测</a:t>
                </a:r>
                <a:endParaRPr lang="en-US" altLang="zh-CN" dirty="0" smtClean="0"/>
              </a:p>
              <a:p>
                <a:pPr>
                  <a:lnSpc>
                    <a:spcPct val="150000"/>
                  </a:lnSpc>
                </a:pPr>
                <a:endParaRPr lang="en-US" altLang="zh-CN" dirty="0" smtClean="0"/>
              </a:p>
              <a:p>
                <a:pPr>
                  <a:lnSpc>
                    <a:spcPct val="150000"/>
                  </a:lnSpc>
                </a:pPr>
                <a:endParaRPr lang="en-US" altLang="zh-CN" dirty="0" smtClean="0"/>
              </a:p>
              <a:p>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t="-6" b="-29520"/>
                </a:stretch>
              </a:blipFill>
            </p:spPr>
            <p:txBody>
              <a:bodyPr/>
              <a:lstStyle/>
              <a:p>
                <a:r>
                  <a:rPr lang="zh-CN" altLang="en-US">
                    <a:noFill/>
                  </a:rPr>
                  <a:t> </a:t>
                </a:r>
              </a:p>
            </p:txBody>
          </p:sp>
        </mc:Fallback>
      </mc:AlternateContent>
      <p:sp>
        <p:nvSpPr>
          <p:cNvPr id="3" name="标题 2"/>
          <p:cNvSpPr>
            <a:spLocks noGrp="1"/>
          </p:cNvSpPr>
          <p:nvPr>
            <p:ph type="ctrTitle"/>
          </p:nvPr>
        </p:nvSpPr>
        <p:spPr/>
        <p:txBody>
          <a:bodyPr/>
          <a:lstStyle/>
          <a:p>
            <a:r>
              <a:rPr lang="zh-CN" altLang="en-US" dirty="0"/>
              <a:t>语言模型</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a:lnSpc>
                    <a:spcPct val="150000"/>
                  </a:lnSpc>
                </a:pPr>
                <a:r>
                  <a:rPr lang="zh-CN" altLang="en-US" b="1" dirty="0" smtClean="0"/>
                  <a:t>注意力机制（Attention Mechanism）</a:t>
                </a:r>
                <a:endParaRPr lang="en-US" altLang="zh-CN" b="1" dirty="0" smtClean="0"/>
              </a:p>
              <a:p>
                <a:pPr lvl="1">
                  <a:lnSpc>
                    <a:spcPct val="150000"/>
                  </a:lnSpc>
                </a:pPr>
                <a:r>
                  <a:rPr lang="zh-CN" altLang="en-US" dirty="0"/>
                  <a:t>自注意力</a:t>
                </a:r>
                <a:endParaRPr lang="en-US" altLang="zh-CN" dirty="0" smtClean="0"/>
              </a:p>
              <a:p>
                <a:pPr lvl="2">
                  <a:lnSpc>
                    <a:spcPct val="150000"/>
                  </a:lnSpc>
                </a:pPr>
                <a:r>
                  <a:rPr lang="zh-CN" altLang="en-US" dirty="0" smtClean="0"/>
                  <a:t>输入</a:t>
                </a:r>
                <a:r>
                  <a:rPr lang="zh-CN" altLang="en-US" dirty="0"/>
                  <a:t>序列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oMath>
                </a14:m>
                <a:endParaRPr lang="en-US" altLang="zh-CN" dirty="0" smtClean="0"/>
              </a:p>
              <a:p>
                <a:pPr lvl="2">
                  <a:lnSpc>
                    <a:spcPct val="150000"/>
                  </a:lnSpc>
                </a:pP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𝑊</m:t>
                        </m:r>
                      </m:e>
                      <m:sup>
                        <m:r>
                          <a:rPr lang="en-US" altLang="zh-CN" i="1" dirty="0">
                            <a:latin typeface="Cambria Math" panose="02040503050406030204" pitchFamily="18" charset="0"/>
                          </a:rPr>
                          <m:t>𝑄</m:t>
                        </m:r>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𝐾</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𝑊</m:t>
                        </m:r>
                      </m:e>
                      <m:sup>
                        <m:r>
                          <a:rPr lang="en-US" altLang="zh-CN" i="1" dirty="0">
                            <a:latin typeface="Cambria Math" panose="02040503050406030204" pitchFamily="18" charset="0"/>
                          </a:rPr>
                          <m:t>𝐾</m:t>
                        </m:r>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𝑊</m:t>
                        </m:r>
                      </m:e>
                      <m:sup>
                        <m:r>
                          <a:rPr lang="en-US" altLang="zh-CN" i="1" dirty="0">
                            <a:latin typeface="Cambria Math" panose="02040503050406030204" pitchFamily="18" charset="0"/>
                          </a:rPr>
                          <m:t>𝑉</m:t>
                        </m:r>
                        <m:r>
                          <m:rPr>
                            <m:nor/>
                          </m:rPr>
                          <a:rPr lang="en-US" altLang="zh-CN" dirty="0">
                            <a:latin typeface="Cambria Math" panose="02040503050406030204" pitchFamily="18" charset="0"/>
                          </a:rPr>
                          <m:t> </m:t>
                        </m:r>
                      </m:sup>
                    </m:sSup>
                  </m:oMath>
                </a14:m>
                <a:endParaRPr lang="en-US" altLang="zh-CN" dirty="0" smtClean="0"/>
              </a:p>
              <a:p>
                <a:pPr lvl="2">
                  <a:lnSpc>
                    <a:spcPct val="150000"/>
                  </a:lnSpc>
                </a:pPr>
                <a:r>
                  <a:rPr lang="zh-CN" altLang="en-US" dirty="0" smtClean="0"/>
                  <a:t>注意力权重：</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err="1">
                        <a:latin typeface="Cambria Math" panose="02040503050406030204" pitchFamily="18" charset="0"/>
                      </a:rPr>
                      <m:t>𝑠𝑜𝑓𝑡𝑚𝑎𝑥</m:t>
                    </m:r>
                    <m:r>
                      <a:rPr lang="en-US" altLang="zh-CN" i="1" dirty="0">
                        <a:latin typeface="Cambria Math" panose="02040503050406030204" pitchFamily="18" charset="0"/>
                      </a:rPr>
                      <m:t>(</m:t>
                    </m:r>
                    <m:f>
                      <m:fPr>
                        <m:type m:val="lin"/>
                        <m:ctrlPr>
                          <a:rPr lang="en-US" altLang="zh-CN" i="1" dirty="0">
                            <a:latin typeface="Cambria Math" panose="02040503050406030204" pitchFamily="18" charset="0"/>
                          </a:rPr>
                        </m:ctrlPr>
                      </m:fPr>
                      <m:num>
                        <m:r>
                          <a:rPr lang="en-US" altLang="zh-CN" i="1" dirty="0">
                            <a:latin typeface="Cambria Math" panose="02040503050406030204" pitchFamily="18" charset="0"/>
                          </a:rPr>
                          <m:t>𝑄</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𝐾</m:t>
                            </m:r>
                          </m:e>
                          <m:sup>
                            <m:r>
                              <a:rPr lang="en-US" altLang="zh-CN" i="1" dirty="0">
                                <a:latin typeface="Cambria Math" panose="02040503050406030204" pitchFamily="18" charset="0"/>
                              </a:rPr>
                              <m:t>𝑇</m:t>
                            </m:r>
                          </m:sup>
                        </m:sSup>
                      </m:num>
                      <m:den>
                        <m:rad>
                          <m:radPr>
                            <m:degHide m:val="on"/>
                            <m:ctrlPr>
                              <a:rPr lang="en-US" altLang="zh-CN" i="1" dirty="0">
                                <a:latin typeface="Cambria Math" panose="02040503050406030204" pitchFamily="18" charset="0"/>
                              </a:rPr>
                            </m:ctrlPr>
                          </m:radPr>
                          <m:deg/>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𝑘</m:t>
                                </m:r>
                              </m:sub>
                            </m:sSub>
                          </m:e>
                        </m:rad>
                      </m:den>
                    </m:f>
                    <m:r>
                      <a:rPr lang="en-US" altLang="zh-CN" i="1" dirty="0">
                        <a:latin typeface="Cambria Math" panose="02040503050406030204" pitchFamily="18" charset="0"/>
                      </a:rPr>
                      <m:t>)</m:t>
                    </m:r>
                  </m:oMath>
                </a14:m>
                <a:endParaRPr lang="en-US" altLang="zh-CN" dirty="0" smtClean="0"/>
              </a:p>
              <a:p>
                <a:pPr lvl="2">
                  <a:lnSpc>
                    <a:spcPct val="150000"/>
                  </a:lnSpc>
                </a:pPr>
                <a:r>
                  <a:rPr lang="zh-CN" altLang="en-US" dirty="0" smtClean="0"/>
                  <a:t>输出：</a:t>
                </a:r>
                <a14:m>
                  <m:oMath xmlns:m="http://schemas.openxmlformats.org/officeDocument/2006/math">
                    <m:r>
                      <a:rPr lang="en-US" altLang="zh-CN" i="1" dirty="0" smtClean="0">
                        <a:latin typeface="Cambria Math" panose="02040503050406030204" pitchFamily="18" charset="0"/>
                      </a:rPr>
                      <m:t>𝑂𝑢𝑡𝑝𝑢𝑡</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𝑉</m:t>
                    </m:r>
                  </m:oMath>
                </a14:m>
                <a:endParaRPr lang="en-US" altLang="zh-CN" dirty="0" smtClean="0"/>
              </a:p>
              <a:p>
                <a:pPr lvl="1">
                  <a:lnSpc>
                    <a:spcPct val="150000"/>
                  </a:lnSpc>
                </a:pPr>
                <a:r>
                  <a:rPr lang="zh-CN" altLang="en-US" dirty="0" smtClean="0"/>
                  <a:t>多头注意力</a:t>
                </a:r>
                <a:endParaRPr lang="en-US" altLang="zh-CN" dirty="0" smtClean="0"/>
              </a:p>
              <a:p>
                <a:pPr lvl="2">
                  <a:lnSpc>
                    <a:spcPct val="150000"/>
                  </a:lnSpc>
                </a:pPr>
                <a:r>
                  <a:rPr lang="zh-CN" altLang="en-US" dirty="0" smtClean="0"/>
                  <a:t>映射</a:t>
                </a:r>
                <a:r>
                  <a:rPr lang="zh-CN" altLang="en-US" dirty="0"/>
                  <a:t>到多个不同的</a:t>
                </a:r>
                <a:r>
                  <a:rPr lang="zh-CN" altLang="en-US" dirty="0" smtClean="0"/>
                  <a:t>子空间</a:t>
                </a:r>
                <a:r>
                  <a:rPr lang="zh-CN" altLang="en-US" dirty="0"/>
                  <a:t>并行计算</a:t>
                </a:r>
                <a:endParaRPr lang="en-US" altLang="zh-CN" dirty="0" smtClean="0"/>
              </a:p>
              <a:p>
                <a:pPr lvl="1">
                  <a:lnSpc>
                    <a:spcPct val="150000"/>
                  </a:lnSpc>
                </a:pPr>
                <a:r>
                  <a:rPr lang="zh-CN" altLang="en-US" dirty="0" smtClean="0"/>
                  <a:t>优势</a:t>
                </a:r>
                <a:endParaRPr lang="en-US" altLang="zh-CN" dirty="0" smtClean="0"/>
              </a:p>
              <a:p>
                <a:pPr lvl="2">
                  <a:lnSpc>
                    <a:spcPct val="150000"/>
                  </a:lnSpc>
                </a:pPr>
                <a:r>
                  <a:rPr lang="zh-CN" altLang="en-US" dirty="0" smtClean="0"/>
                  <a:t>长程依赖、并行计算、灵活性</a:t>
                </a:r>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t="-6" b="-14508"/>
                </a:stretch>
              </a:blipFill>
            </p:spPr>
            <p:txBody>
              <a:bodyPr/>
              <a:lstStyle/>
              <a:p>
                <a:r>
                  <a:rPr lang="zh-CN" altLang="en-US">
                    <a:noFill/>
                  </a:rPr>
                  <a:t> </a:t>
                </a:r>
              </a:p>
            </p:txBody>
          </p:sp>
        </mc:Fallback>
      </mc:AlternateContent>
      <p:sp>
        <p:nvSpPr>
          <p:cNvPr id="3" name="标题 2"/>
          <p:cNvSpPr>
            <a:spLocks noGrp="1"/>
          </p:cNvSpPr>
          <p:nvPr>
            <p:ph type="ctrTitle"/>
          </p:nvPr>
        </p:nvSpPr>
        <p:spPr/>
        <p:txBody>
          <a:bodyPr/>
          <a:lstStyle/>
          <a:p>
            <a:r>
              <a:rPr lang="zh-CN" altLang="en-US" dirty="0"/>
              <a:t>大</a:t>
            </a:r>
            <a:r>
              <a:rPr lang="zh-CN" altLang="en-US" dirty="0" smtClean="0"/>
              <a:t>模型架构</a:t>
            </a:r>
            <a:endParaRPr lang="zh-CN" altLang="en-US" dirty="0"/>
          </a:p>
        </p:txBody>
      </p:sp>
      <p:grpSp>
        <p:nvGrpSpPr>
          <p:cNvPr id="4" name="组合 3"/>
          <p:cNvGrpSpPr/>
          <p:nvPr/>
        </p:nvGrpSpPr>
        <p:grpSpPr>
          <a:xfrm>
            <a:off x="5305425" y="1819910"/>
            <a:ext cx="3903980" cy="2797810"/>
            <a:chOff x="8355" y="2586"/>
            <a:chExt cx="6148" cy="4406"/>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5" y="2586"/>
              <a:ext cx="6149" cy="4008"/>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8409" y="6410"/>
                  <a:ext cx="630" cy="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𝑄</m:t>
                        </m:r>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8409" y="6410"/>
                  <a:ext cx="630" cy="58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9029" y="2614"/>
                  <a:ext cx="640" cy="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𝐾</m:t>
                        </m:r>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9029" y="2614"/>
                  <a:ext cx="640" cy="582"/>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11935" y="2614"/>
                  <a:ext cx="630" cy="5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𝑉</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11935" y="2614"/>
                  <a:ext cx="630" cy="582"/>
                </a:xfrm>
                <a:prstGeom prst="rect">
                  <a:avLst/>
                </a:prstGeom>
                <a:blipFill rotWithShape="1">
                  <a:blip r:embed="rId5"/>
                </a:blipFill>
              </p:spPr>
              <p:txBody>
                <a:bodyPr/>
                <a:lstStyle/>
                <a:p>
                  <a:r>
                    <a:rPr lang="zh-CN" altLang="en-US">
                      <a:noFill/>
                    </a:rPr>
                    <a:t> </a:t>
                  </a:r>
                </a:p>
              </p:txBody>
            </p:sp>
          </mc:Fallback>
        </mc:AlternateContent>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b="1" dirty="0"/>
              <a:t>Transformer</a:t>
            </a:r>
            <a:r>
              <a:rPr lang="zh-CN" altLang="en-US" b="1" dirty="0" smtClean="0"/>
              <a:t>架构</a:t>
            </a:r>
            <a:endParaRPr lang="zh-CN" altLang="en-US" dirty="0"/>
          </a:p>
        </p:txBody>
      </p:sp>
      <p:sp>
        <p:nvSpPr>
          <p:cNvPr id="3" name="标题 2"/>
          <p:cNvSpPr>
            <a:spLocks noGrp="1"/>
          </p:cNvSpPr>
          <p:nvPr>
            <p:ph type="ctrTitle"/>
          </p:nvPr>
        </p:nvSpPr>
        <p:spPr/>
        <p:txBody>
          <a:bodyPr/>
          <a:lstStyle/>
          <a:p>
            <a:r>
              <a:rPr lang="zh-CN" altLang="en-US" dirty="0"/>
              <a:t>大模型架构</a:t>
            </a:r>
            <a:endParaRPr lang="zh-CN" altLang="en-US" dirty="0"/>
          </a:p>
        </p:txBody>
      </p:sp>
      <p:graphicFrame>
        <p:nvGraphicFramePr>
          <p:cNvPr id="5" name="图示 4"/>
          <p:cNvGraphicFramePr/>
          <p:nvPr/>
        </p:nvGraphicFramePr>
        <p:xfrm>
          <a:off x="1213424" y="2041071"/>
          <a:ext cx="6717151" cy="37671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descr="读书"/>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64822" y="2452008"/>
            <a:ext cx="914400" cy="914400"/>
          </a:xfrm>
          <a:prstGeom prst="rect">
            <a:avLst/>
          </a:prstGeom>
        </p:spPr>
      </p:pic>
      <p:pic>
        <p:nvPicPr>
          <p:cNvPr id="6" name="图片 5" descr="π"/>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67238" y="2458811"/>
            <a:ext cx="914400" cy="914400"/>
          </a:xfrm>
          <a:prstGeom prst="rect">
            <a:avLst/>
          </a:prstGeom>
        </p:spPr>
      </p:pic>
      <p:pic>
        <p:nvPicPr>
          <p:cNvPr id="7" name="图片 6" descr="刷新"/>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20112" y="2452008"/>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outVertical)">
                                      <p:cBhvr>
                                        <p:cTn id="10" dur="500"/>
                                        <p:tgtEl>
                                          <p:spTgt spid="7"/>
                                        </p:tgtEl>
                                      </p:cBhvr>
                                    </p:animEffect>
                                  </p:childTnLst>
                                </p:cTn>
                              </p:par>
                              <p:par>
                                <p:cTn id="11" presetID="16" presetClass="entr" presetSubtype="37" fill="hold"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par>
                                <p:cTn id="14" presetID="16" presetClass="entr" presetSubtype="37" fill="hold" nodeType="with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b="1" dirty="0" smtClean="0"/>
              <a:t>Encoder-Only</a:t>
            </a:r>
            <a:r>
              <a:rPr lang="zh-CN" altLang="en-US" b="1" dirty="0" smtClean="0"/>
              <a:t>架构</a:t>
            </a:r>
            <a:endParaRPr lang="en-US" altLang="zh-CN" b="1" dirty="0" smtClean="0"/>
          </a:p>
          <a:p>
            <a:endParaRPr lang="en-US" altLang="zh-CN" b="1" dirty="0" smtClean="0"/>
          </a:p>
          <a:p>
            <a:pPr lvl="1">
              <a:lnSpc>
                <a:spcPct val="150000"/>
              </a:lnSpc>
            </a:pPr>
            <a:r>
              <a:rPr lang="zh-CN" altLang="en-US" dirty="0" smtClean="0"/>
              <a:t>自</a:t>
            </a:r>
            <a:r>
              <a:rPr lang="zh-CN" altLang="en-US" dirty="0"/>
              <a:t>编码（</a:t>
            </a:r>
            <a:r>
              <a:rPr lang="en-US" altLang="zh-CN" dirty="0"/>
              <a:t>auto-encoding</a:t>
            </a:r>
            <a:r>
              <a:rPr lang="zh-CN" altLang="en-US" dirty="0"/>
              <a:t>）</a:t>
            </a:r>
            <a:r>
              <a:rPr lang="zh-CN" altLang="en-US" dirty="0"/>
              <a:t>模型</a:t>
            </a:r>
            <a:endParaRPr lang="zh-CN" altLang="en-US" dirty="0"/>
          </a:p>
          <a:p>
            <a:pPr lvl="2">
              <a:lnSpc>
                <a:spcPct val="150000"/>
              </a:lnSpc>
            </a:pPr>
            <a:r>
              <a:rPr lang="zh-CN" altLang="en-US" dirty="0"/>
              <a:t>“双向”</a:t>
            </a:r>
            <a:r>
              <a:rPr lang="zh-CN" altLang="en-US" dirty="0" smtClean="0"/>
              <a:t>注意力，注意力</a:t>
            </a:r>
            <a:r>
              <a:rPr lang="zh-CN" altLang="en-US" dirty="0"/>
              <a:t>层可以访问所有词语</a:t>
            </a:r>
            <a:endParaRPr lang="zh-CN" altLang="en-US" dirty="0"/>
          </a:p>
          <a:p>
            <a:pPr lvl="2">
              <a:lnSpc>
                <a:spcPct val="150000"/>
              </a:lnSpc>
            </a:pPr>
            <a:r>
              <a:rPr lang="zh-CN" altLang="en-US" dirty="0"/>
              <a:t>预</a:t>
            </a:r>
            <a:r>
              <a:rPr lang="zh-CN" altLang="en-US" dirty="0" smtClean="0"/>
              <a:t>训练方式：</a:t>
            </a:r>
            <a:r>
              <a:rPr lang="zh-CN" altLang="en-US" dirty="0"/>
              <a:t>破坏原句，模型重构</a:t>
            </a:r>
            <a:endParaRPr lang="zh-CN" altLang="en-US" dirty="0"/>
          </a:p>
          <a:p>
            <a:pPr lvl="2">
              <a:lnSpc>
                <a:spcPct val="150000"/>
              </a:lnSpc>
            </a:pPr>
            <a:r>
              <a:rPr lang="zh-CN" altLang="en-US" dirty="0"/>
              <a:t>适用</a:t>
            </a:r>
            <a:r>
              <a:rPr lang="zh-CN" altLang="en-US" dirty="0" smtClean="0"/>
              <a:t>场景：需要</a:t>
            </a:r>
            <a:r>
              <a:rPr lang="zh-CN" altLang="en-US" dirty="0"/>
              <a:t>理解整个句子语义的任务</a:t>
            </a:r>
            <a:endParaRPr lang="zh-CN" altLang="en-US" dirty="0"/>
          </a:p>
          <a:p>
            <a:pPr lvl="2">
              <a:lnSpc>
                <a:spcPct val="150000"/>
              </a:lnSpc>
            </a:pPr>
            <a:r>
              <a:rPr lang="zh-CN" altLang="en-US" dirty="0"/>
              <a:t>案例：</a:t>
            </a:r>
            <a:r>
              <a:rPr lang="en-US" altLang="zh-CN" dirty="0"/>
              <a:t>BERT</a:t>
            </a:r>
            <a:endParaRPr lang="en-US" altLang="zh-CN" dirty="0"/>
          </a:p>
          <a:p>
            <a:pPr>
              <a:lnSpc>
                <a:spcPct val="150000"/>
              </a:lnSpc>
            </a:pPr>
            <a:endParaRPr lang="zh-CN" altLang="en-US" dirty="0"/>
          </a:p>
        </p:txBody>
      </p:sp>
      <p:sp>
        <p:nvSpPr>
          <p:cNvPr id="3" name="标题 2"/>
          <p:cNvSpPr>
            <a:spLocks noGrp="1"/>
          </p:cNvSpPr>
          <p:nvPr>
            <p:ph type="ctrTitle"/>
          </p:nvPr>
        </p:nvSpPr>
        <p:spPr/>
        <p:txBody>
          <a:bodyPr/>
          <a:lstStyle/>
          <a:p>
            <a:r>
              <a:rPr lang="zh-CN" altLang="en-US" dirty="0"/>
              <a:t>大</a:t>
            </a:r>
            <a:r>
              <a:rPr lang="zh-CN" altLang="en-US" dirty="0" smtClean="0"/>
              <a:t>模型架构</a:t>
            </a:r>
            <a:endParaRPr lang="zh-CN" altLang="en-US" dirty="0"/>
          </a:p>
        </p:txBody>
      </p:sp>
      <p:pic>
        <p:nvPicPr>
          <p:cNvPr id="4" name="图片 3" descr="8a9b13c62e7babd33f691151839cbaad"/>
          <p:cNvPicPr>
            <a:picLocks noChangeAspect="1"/>
          </p:cNvPicPr>
          <p:nvPr/>
        </p:nvPicPr>
        <p:blipFill>
          <a:blip r:embed="rId1">
            <a:clrChange>
              <a:clrFrom>
                <a:srgbClr val="FFFFFF">
                  <a:alpha val="100000"/>
                </a:srgbClr>
              </a:clrFrom>
              <a:clrTo>
                <a:srgbClr val="FFFFFF">
                  <a:alpha val="100000"/>
                  <a:alpha val="0"/>
                </a:srgbClr>
              </a:clrTo>
            </a:clrChange>
          </a:blip>
          <a:srcRect l="59069" t="3090" r="4472" b="3321"/>
          <a:stretch>
            <a:fillRect/>
          </a:stretch>
        </p:blipFill>
        <p:spPr>
          <a:xfrm>
            <a:off x="5948680" y="1259205"/>
            <a:ext cx="2738120" cy="48660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wrap="square">
            <a:normAutofit/>
          </a:bodyPr>
          <a:lstStyle/>
          <a:p>
            <a:r>
              <a:rPr lang="zh-CN" altLang="en-US" dirty="0"/>
              <a:t>目录</a:t>
            </a:r>
            <a:endParaRPr lang="zh-CN" altLang="en-US" dirty="0"/>
          </a:p>
        </p:txBody>
      </p:sp>
      <p:sp>
        <p:nvSpPr>
          <p:cNvPr id="6" name="序号"/>
          <p:cNvSpPr txBox="1"/>
          <p:nvPr>
            <p:custDataLst>
              <p:tags r:id="rId2"/>
            </p:custDataLst>
          </p:nvPr>
        </p:nvSpPr>
        <p:spPr>
          <a:xfrm>
            <a:off x="3429000" y="1932896"/>
            <a:ext cx="568027" cy="378143"/>
          </a:xfrm>
          <a:prstGeom prst="rect">
            <a:avLst/>
          </a:prstGeom>
          <a:noFill/>
        </p:spPr>
        <p:txBody>
          <a:bodyPr wrap="square" lIns="0" tIns="0" rIns="0" bIns="0" rtlCol="0" anchor="ctr" anchorCtr="0">
            <a:normAutofit fontScale="95000"/>
          </a:bodyPr>
          <a:lstStyle/>
          <a:p>
            <a:pPr algn="r">
              <a:lnSpc>
                <a:spcPct val="100000"/>
              </a:lnSpc>
            </a:pPr>
            <a:r>
              <a:rPr lang="en-US" sz="2550" b="1" dirty="0">
                <a:solidFill>
                  <a:srgbClr val="0000FF"/>
                </a:solidFill>
                <a:latin typeface="+mn-ea"/>
                <a:cs typeface="+mn-ea"/>
                <a:sym typeface="+mn-ea"/>
              </a:rPr>
              <a:t>01</a:t>
            </a:r>
            <a:endParaRPr lang="en-US" sz="2550" b="1" dirty="0">
              <a:solidFill>
                <a:srgbClr val="0000FF"/>
              </a:solidFill>
              <a:latin typeface="+mn-ea"/>
              <a:cs typeface="+mn-ea"/>
              <a:sym typeface="+mn-ea"/>
            </a:endParaRPr>
          </a:p>
        </p:txBody>
      </p:sp>
      <p:sp>
        <p:nvSpPr>
          <p:cNvPr id="7" name="项标题"/>
          <p:cNvSpPr txBox="1"/>
          <p:nvPr>
            <p:custDataLst>
              <p:tags r:id="rId3"/>
            </p:custDataLst>
          </p:nvPr>
        </p:nvSpPr>
        <p:spPr>
          <a:xfrm>
            <a:off x="4325213" y="1932967"/>
            <a:ext cx="3525767" cy="378000"/>
          </a:xfrm>
          <a:prstGeom prst="rect">
            <a:avLst/>
          </a:prstGeom>
          <a:noFill/>
        </p:spPr>
        <p:txBody>
          <a:bodyPr wrap="square" lIns="0" tIns="0" rIns="0" bIns="0" rtlCol="0" anchor="ctr">
            <a:normAutofit/>
          </a:bodyPr>
          <a:lstStyle/>
          <a:p>
            <a:pPr>
              <a:lnSpc>
                <a:spcPct val="100000"/>
              </a:lnSpc>
            </a:pPr>
            <a:r>
              <a:rPr lang="zh-CN" altLang="en-US" sz="2100" spc="300" dirty="0">
                <a:solidFill>
                  <a:schemeClr val="tx1">
                    <a:lumMod val="85000"/>
                    <a:lumOff val="15000"/>
                  </a:schemeClr>
                </a:solidFill>
                <a:latin typeface="+mn-ea"/>
                <a:cs typeface="+mn-ea"/>
                <a:sym typeface="+mn-ea"/>
              </a:rPr>
              <a:t>引言</a:t>
            </a:r>
            <a:endParaRPr lang="zh-CN" altLang="en-US" sz="2100" spc="300" dirty="0">
              <a:solidFill>
                <a:schemeClr val="tx1">
                  <a:lumMod val="85000"/>
                  <a:lumOff val="15000"/>
                </a:schemeClr>
              </a:solidFill>
              <a:latin typeface="+mn-ea"/>
              <a:cs typeface="+mn-ea"/>
              <a:sym typeface="+mn-ea"/>
            </a:endParaRPr>
          </a:p>
        </p:txBody>
      </p:sp>
      <p:sp>
        <p:nvSpPr>
          <p:cNvPr id="14" name="序号"/>
          <p:cNvSpPr txBox="1"/>
          <p:nvPr>
            <p:custDataLst>
              <p:tags r:id="rId4"/>
            </p:custDataLst>
          </p:nvPr>
        </p:nvSpPr>
        <p:spPr>
          <a:xfrm>
            <a:off x="3429000" y="2586413"/>
            <a:ext cx="568027" cy="378143"/>
          </a:xfrm>
          <a:prstGeom prst="rect">
            <a:avLst/>
          </a:prstGeom>
          <a:noFill/>
        </p:spPr>
        <p:txBody>
          <a:bodyPr wrap="square" lIns="0" tIns="0" rIns="0" bIns="0" rtlCol="0" anchor="ctr" anchorCtr="0">
            <a:normAutofit fontScale="95000"/>
          </a:bodyPr>
          <a:lstStyle/>
          <a:p>
            <a:pPr algn="r">
              <a:lnSpc>
                <a:spcPct val="100000"/>
              </a:lnSpc>
            </a:pPr>
            <a:r>
              <a:rPr lang="en-US" sz="2550" b="1" dirty="0">
                <a:solidFill>
                  <a:srgbClr val="0000FF"/>
                </a:solidFill>
                <a:latin typeface="+mn-ea"/>
                <a:cs typeface="+mn-ea"/>
                <a:sym typeface="+mn-ea"/>
              </a:rPr>
              <a:t>02</a:t>
            </a:r>
            <a:endParaRPr lang="en-US" sz="2550" b="1" dirty="0">
              <a:solidFill>
                <a:srgbClr val="0000FF"/>
              </a:solidFill>
              <a:latin typeface="+mn-ea"/>
              <a:cs typeface="+mn-ea"/>
              <a:sym typeface="+mn-ea"/>
            </a:endParaRPr>
          </a:p>
        </p:txBody>
      </p:sp>
      <p:sp>
        <p:nvSpPr>
          <p:cNvPr id="15" name="项标题"/>
          <p:cNvSpPr txBox="1"/>
          <p:nvPr>
            <p:custDataLst>
              <p:tags r:id="rId5"/>
            </p:custDataLst>
          </p:nvPr>
        </p:nvSpPr>
        <p:spPr>
          <a:xfrm>
            <a:off x="4325213" y="2586484"/>
            <a:ext cx="3525767" cy="378000"/>
          </a:xfrm>
          <a:prstGeom prst="rect">
            <a:avLst/>
          </a:prstGeom>
          <a:noFill/>
        </p:spPr>
        <p:txBody>
          <a:bodyPr wrap="square" lIns="0" tIns="0" rIns="0" bIns="0" rtlCol="0" anchor="ctr">
            <a:normAutofit/>
          </a:bodyPr>
          <a:lstStyle/>
          <a:p>
            <a:pPr>
              <a:lnSpc>
                <a:spcPct val="100000"/>
              </a:lnSpc>
            </a:pPr>
            <a:r>
              <a:rPr lang="zh-CN" altLang="en-US" sz="2100" spc="300" dirty="0" smtClean="0">
                <a:solidFill>
                  <a:schemeClr val="tx1">
                    <a:lumMod val="85000"/>
                    <a:lumOff val="15000"/>
                  </a:schemeClr>
                </a:solidFill>
                <a:latin typeface="+mn-ea"/>
                <a:cs typeface="+mn-ea"/>
                <a:sym typeface="+mn-ea"/>
              </a:rPr>
              <a:t>深度神经网络基础</a:t>
            </a:r>
            <a:endParaRPr lang="zh-CN" altLang="en-US" sz="2100" spc="300" dirty="0">
              <a:solidFill>
                <a:schemeClr val="tx1">
                  <a:lumMod val="85000"/>
                  <a:lumOff val="15000"/>
                </a:schemeClr>
              </a:solidFill>
              <a:latin typeface="+mn-ea"/>
              <a:cs typeface="+mn-ea"/>
              <a:sym typeface="+mn-ea"/>
            </a:endParaRPr>
          </a:p>
        </p:txBody>
      </p:sp>
      <p:sp>
        <p:nvSpPr>
          <p:cNvPr id="17" name="序号"/>
          <p:cNvSpPr txBox="1"/>
          <p:nvPr>
            <p:custDataLst>
              <p:tags r:id="rId6"/>
            </p:custDataLst>
          </p:nvPr>
        </p:nvSpPr>
        <p:spPr>
          <a:xfrm>
            <a:off x="3429000" y="3239929"/>
            <a:ext cx="568027" cy="378143"/>
          </a:xfrm>
          <a:prstGeom prst="rect">
            <a:avLst/>
          </a:prstGeom>
          <a:noFill/>
        </p:spPr>
        <p:txBody>
          <a:bodyPr wrap="square" lIns="0" tIns="0" rIns="0" bIns="0" rtlCol="0" anchor="ctr" anchorCtr="0">
            <a:normAutofit fontScale="95000"/>
          </a:bodyPr>
          <a:lstStyle/>
          <a:p>
            <a:pPr algn="r">
              <a:lnSpc>
                <a:spcPct val="100000"/>
              </a:lnSpc>
            </a:pPr>
            <a:r>
              <a:rPr lang="en-US" sz="2550" b="1" dirty="0">
                <a:solidFill>
                  <a:srgbClr val="0000FF"/>
                </a:solidFill>
                <a:latin typeface="+mn-ea"/>
                <a:cs typeface="+mn-ea"/>
                <a:sym typeface="+mn-ea"/>
              </a:rPr>
              <a:t>03</a:t>
            </a:r>
            <a:endParaRPr lang="en-US" sz="2550" b="1" dirty="0">
              <a:solidFill>
                <a:srgbClr val="0000FF"/>
              </a:solidFill>
              <a:latin typeface="+mn-ea"/>
              <a:cs typeface="+mn-ea"/>
              <a:sym typeface="+mn-ea"/>
            </a:endParaRPr>
          </a:p>
        </p:txBody>
      </p:sp>
      <p:sp>
        <p:nvSpPr>
          <p:cNvPr id="18" name="项标题"/>
          <p:cNvSpPr txBox="1"/>
          <p:nvPr>
            <p:custDataLst>
              <p:tags r:id="rId7"/>
            </p:custDataLst>
          </p:nvPr>
        </p:nvSpPr>
        <p:spPr>
          <a:xfrm>
            <a:off x="4325213" y="3240000"/>
            <a:ext cx="3525767" cy="378000"/>
          </a:xfrm>
          <a:prstGeom prst="rect">
            <a:avLst/>
          </a:prstGeom>
          <a:noFill/>
        </p:spPr>
        <p:txBody>
          <a:bodyPr wrap="square" lIns="0" tIns="0" rIns="0" bIns="0" rtlCol="0" anchor="ctr">
            <a:normAutofit/>
          </a:bodyPr>
          <a:lstStyle/>
          <a:p>
            <a:pPr>
              <a:lnSpc>
                <a:spcPct val="100000"/>
              </a:lnSpc>
            </a:pPr>
            <a:r>
              <a:rPr lang="zh-CN" altLang="en-US" sz="2100" spc="300" dirty="0" smtClean="0">
                <a:solidFill>
                  <a:schemeClr val="tx1">
                    <a:lumMod val="85000"/>
                    <a:lumOff val="15000"/>
                  </a:schemeClr>
                </a:solidFill>
                <a:latin typeface="+mn-ea"/>
                <a:cs typeface="+mn-ea"/>
                <a:sym typeface="+mn-ea"/>
              </a:rPr>
              <a:t>语言模型</a:t>
            </a:r>
            <a:endParaRPr lang="zh-CN" altLang="en-US" sz="2100" spc="300" dirty="0">
              <a:solidFill>
                <a:schemeClr val="tx1">
                  <a:lumMod val="85000"/>
                  <a:lumOff val="15000"/>
                </a:schemeClr>
              </a:solidFill>
              <a:latin typeface="+mn-ea"/>
              <a:cs typeface="+mn-ea"/>
              <a:sym typeface="+mn-ea"/>
            </a:endParaRPr>
          </a:p>
        </p:txBody>
      </p:sp>
      <p:sp>
        <p:nvSpPr>
          <p:cNvPr id="20" name="序号"/>
          <p:cNvSpPr txBox="1"/>
          <p:nvPr>
            <p:custDataLst>
              <p:tags r:id="rId8"/>
            </p:custDataLst>
          </p:nvPr>
        </p:nvSpPr>
        <p:spPr>
          <a:xfrm>
            <a:off x="3429000" y="4546962"/>
            <a:ext cx="568027" cy="378143"/>
          </a:xfrm>
          <a:prstGeom prst="rect">
            <a:avLst/>
          </a:prstGeom>
          <a:noFill/>
        </p:spPr>
        <p:txBody>
          <a:bodyPr wrap="square" lIns="0" tIns="0" rIns="0" bIns="0" rtlCol="0" anchor="ctr" anchorCtr="0">
            <a:normAutofit fontScale="95000"/>
          </a:bodyPr>
          <a:lstStyle/>
          <a:p>
            <a:pPr algn="r">
              <a:lnSpc>
                <a:spcPct val="100000"/>
              </a:lnSpc>
            </a:pPr>
            <a:r>
              <a:rPr lang="en-US" sz="2550" b="1" dirty="0">
                <a:solidFill>
                  <a:srgbClr val="0000FF"/>
                </a:solidFill>
                <a:latin typeface="+mn-ea"/>
                <a:cs typeface="+mn-ea"/>
                <a:sym typeface="+mn-ea"/>
              </a:rPr>
              <a:t>05</a:t>
            </a:r>
            <a:endParaRPr lang="en-US" sz="2550" b="1" dirty="0">
              <a:solidFill>
                <a:srgbClr val="0000FF"/>
              </a:solidFill>
              <a:latin typeface="+mn-ea"/>
              <a:cs typeface="+mn-ea"/>
              <a:sym typeface="+mn-ea"/>
            </a:endParaRPr>
          </a:p>
        </p:txBody>
      </p:sp>
      <p:sp>
        <p:nvSpPr>
          <p:cNvPr id="21" name="项标题"/>
          <p:cNvSpPr txBox="1"/>
          <p:nvPr>
            <p:custDataLst>
              <p:tags r:id="rId9"/>
            </p:custDataLst>
          </p:nvPr>
        </p:nvSpPr>
        <p:spPr>
          <a:xfrm>
            <a:off x="4325213" y="4547033"/>
            <a:ext cx="3525767" cy="378000"/>
          </a:xfrm>
          <a:prstGeom prst="rect">
            <a:avLst/>
          </a:prstGeom>
          <a:noFill/>
        </p:spPr>
        <p:txBody>
          <a:bodyPr wrap="square" lIns="0" tIns="0" rIns="0" bIns="0" rtlCol="0" anchor="ctr">
            <a:normAutofit/>
          </a:bodyPr>
          <a:lstStyle/>
          <a:p>
            <a:pPr>
              <a:lnSpc>
                <a:spcPct val="100000"/>
              </a:lnSpc>
            </a:pPr>
            <a:r>
              <a:rPr lang="zh-CN" altLang="en-US" sz="2100" spc="300" dirty="0">
                <a:solidFill>
                  <a:schemeClr val="tx1">
                    <a:lumMod val="85000"/>
                    <a:lumOff val="15000"/>
                  </a:schemeClr>
                </a:solidFill>
                <a:latin typeface="+mn-ea"/>
                <a:cs typeface="+mn-ea"/>
                <a:sym typeface="+mn-ea"/>
              </a:rPr>
              <a:t>自监督学习和预训练技术</a:t>
            </a:r>
            <a:endParaRPr lang="zh-CN" altLang="en-US" sz="2100" spc="300" dirty="0">
              <a:solidFill>
                <a:schemeClr val="tx1">
                  <a:lumMod val="85000"/>
                  <a:lumOff val="15000"/>
                </a:schemeClr>
              </a:solidFill>
              <a:latin typeface="+mn-ea"/>
              <a:cs typeface="+mn-ea"/>
              <a:sym typeface="+mn-ea"/>
            </a:endParaRPr>
          </a:p>
        </p:txBody>
      </p:sp>
      <p:sp>
        <p:nvSpPr>
          <p:cNvPr id="3" name="序号"/>
          <p:cNvSpPr txBox="1"/>
          <p:nvPr>
            <p:custDataLst>
              <p:tags r:id="rId10"/>
            </p:custDataLst>
          </p:nvPr>
        </p:nvSpPr>
        <p:spPr>
          <a:xfrm>
            <a:off x="3429000" y="3893446"/>
            <a:ext cx="568027" cy="378143"/>
          </a:xfrm>
          <a:prstGeom prst="rect">
            <a:avLst/>
          </a:prstGeom>
          <a:noFill/>
        </p:spPr>
        <p:txBody>
          <a:bodyPr wrap="square" lIns="0" tIns="0" rIns="0" bIns="0" rtlCol="0" anchor="ctr" anchorCtr="0">
            <a:normAutofit fontScale="95000"/>
          </a:bodyPr>
          <a:lstStyle/>
          <a:p>
            <a:pPr algn="r">
              <a:lnSpc>
                <a:spcPct val="100000"/>
              </a:lnSpc>
            </a:pPr>
            <a:r>
              <a:rPr lang="en-US" sz="2550" b="1" dirty="0">
                <a:solidFill>
                  <a:srgbClr val="0000FF"/>
                </a:solidFill>
                <a:latin typeface="+mn-ea"/>
                <a:cs typeface="+mn-ea"/>
                <a:sym typeface="+mn-ea"/>
              </a:rPr>
              <a:t>04</a:t>
            </a:r>
            <a:endParaRPr lang="en-US" sz="2550" b="1" dirty="0">
              <a:solidFill>
                <a:srgbClr val="0000FF"/>
              </a:solidFill>
              <a:latin typeface="+mn-ea"/>
              <a:cs typeface="+mn-ea"/>
              <a:sym typeface="+mn-ea"/>
            </a:endParaRPr>
          </a:p>
        </p:txBody>
      </p:sp>
      <p:sp>
        <p:nvSpPr>
          <p:cNvPr id="5" name="项标题"/>
          <p:cNvSpPr txBox="1"/>
          <p:nvPr>
            <p:custDataLst>
              <p:tags r:id="rId11"/>
            </p:custDataLst>
          </p:nvPr>
        </p:nvSpPr>
        <p:spPr>
          <a:xfrm>
            <a:off x="4325213" y="3893517"/>
            <a:ext cx="3525767" cy="378000"/>
          </a:xfrm>
          <a:prstGeom prst="rect">
            <a:avLst/>
          </a:prstGeom>
          <a:noFill/>
        </p:spPr>
        <p:txBody>
          <a:bodyPr wrap="square" lIns="0" tIns="0" rIns="0" bIns="0" rtlCol="0" anchor="ctr">
            <a:normAutofit/>
          </a:bodyPr>
          <a:lstStyle/>
          <a:p>
            <a:pPr>
              <a:lnSpc>
                <a:spcPct val="100000"/>
              </a:lnSpc>
            </a:pPr>
            <a:r>
              <a:rPr lang="zh-CN" altLang="en-US" sz="2100" spc="300" dirty="0">
                <a:solidFill>
                  <a:schemeClr val="tx1">
                    <a:lumMod val="85000"/>
                    <a:lumOff val="15000"/>
                  </a:schemeClr>
                </a:solidFill>
                <a:latin typeface="+mn-ea"/>
                <a:cs typeface="+mn-ea"/>
                <a:sym typeface="+mn-ea"/>
              </a:rPr>
              <a:t>大</a:t>
            </a:r>
            <a:r>
              <a:rPr lang="zh-CN" altLang="en-US" sz="2100" spc="300" dirty="0" smtClean="0">
                <a:solidFill>
                  <a:schemeClr val="tx1">
                    <a:lumMod val="85000"/>
                    <a:lumOff val="15000"/>
                  </a:schemeClr>
                </a:solidFill>
                <a:latin typeface="+mn-ea"/>
                <a:cs typeface="+mn-ea"/>
                <a:sym typeface="+mn-ea"/>
              </a:rPr>
              <a:t>模型架构</a:t>
            </a:r>
            <a:endParaRPr lang="zh-CN" altLang="en-US" sz="2100" spc="300" dirty="0">
              <a:solidFill>
                <a:schemeClr val="tx1">
                  <a:lumMod val="85000"/>
                  <a:lumOff val="15000"/>
                </a:schemeClr>
              </a:solidFill>
              <a:latin typeface="+mn-ea"/>
              <a:cs typeface="+mn-ea"/>
              <a:sym typeface="+mn-ea"/>
            </a:endParaRPr>
          </a:p>
        </p:txBody>
      </p:sp>
      <p:cxnSp>
        <p:nvCxnSpPr>
          <p:cNvPr id="2" name="直接连接符 1"/>
          <p:cNvCxnSpPr/>
          <p:nvPr/>
        </p:nvCxnSpPr>
        <p:spPr>
          <a:xfrm>
            <a:off x="3025140" y="127000"/>
            <a:ext cx="0" cy="6641465"/>
          </a:xfrm>
          <a:prstGeom prst="line">
            <a:avLst/>
          </a:prstGeom>
          <a:ln w="63500">
            <a:gradFill>
              <a:gsLst>
                <a:gs pos="0">
                  <a:schemeClr val="accent1">
                    <a:lumMod val="5000"/>
                    <a:lumOff val="95000"/>
                  </a:schemeClr>
                </a:gs>
                <a:gs pos="0">
                  <a:srgbClr val="0000FF"/>
                </a:gs>
                <a:gs pos="100000">
                  <a:srgbClr val="D7D7FF"/>
                </a:gs>
              </a:gsLst>
              <a:lin ang="5400000" scaled="1"/>
            </a:gradFill>
          </a:ln>
        </p:spPr>
        <p:style>
          <a:lnRef idx="2">
            <a:schemeClr val="accent1"/>
          </a:lnRef>
          <a:fillRef idx="0">
            <a:srgbClr val="FFFFFF"/>
          </a:fillRef>
          <a:effectRef idx="0">
            <a:srgbClr val="FFFFFF"/>
          </a:effectRef>
          <a:fontRef idx="minor">
            <a:schemeClr val="tx1"/>
          </a:fontRef>
        </p:style>
      </p:cxnSp>
    </p:spTree>
    <p:custDataLst>
      <p:tags r:id="rId1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b="1" dirty="0" smtClean="0"/>
              <a:t>Decoder-Only</a:t>
            </a:r>
            <a:r>
              <a:rPr lang="zh-CN" altLang="en-US" b="1" dirty="0" smtClean="0"/>
              <a:t>架构</a:t>
            </a:r>
            <a:endParaRPr lang="en-US" altLang="zh-CN" b="1" dirty="0" smtClean="0"/>
          </a:p>
          <a:p>
            <a:endParaRPr lang="en-US" altLang="zh-CN" b="1" dirty="0" smtClean="0"/>
          </a:p>
          <a:p>
            <a:pPr lvl="1">
              <a:lnSpc>
                <a:spcPct val="150000"/>
              </a:lnSpc>
            </a:pPr>
            <a:r>
              <a:rPr lang="zh-CN" altLang="en-US" dirty="0" smtClean="0"/>
              <a:t>自</a:t>
            </a:r>
            <a:r>
              <a:rPr lang="zh-CN" altLang="en-US" dirty="0"/>
              <a:t>回归（</a:t>
            </a:r>
            <a:r>
              <a:rPr lang="en-US" altLang="zh-CN" dirty="0"/>
              <a:t>auto-regressive</a:t>
            </a:r>
            <a:r>
              <a:rPr lang="zh-CN" altLang="en-US" dirty="0"/>
              <a:t>）模型</a:t>
            </a:r>
            <a:endParaRPr lang="en-US" altLang="zh-CN" dirty="0" smtClean="0"/>
          </a:p>
          <a:p>
            <a:pPr lvl="2">
              <a:lnSpc>
                <a:spcPct val="150000"/>
              </a:lnSpc>
            </a:pPr>
            <a:r>
              <a:rPr lang="zh-CN" altLang="en-US" dirty="0"/>
              <a:t>注意力层只能访问在自己之前的词语</a:t>
            </a:r>
            <a:endParaRPr lang="zh-CN" altLang="en-US" dirty="0"/>
          </a:p>
          <a:p>
            <a:pPr lvl="2">
              <a:lnSpc>
                <a:spcPct val="150000"/>
              </a:lnSpc>
            </a:pPr>
            <a:r>
              <a:rPr lang="zh-CN" altLang="en-US" dirty="0"/>
              <a:t>预</a:t>
            </a:r>
            <a:r>
              <a:rPr lang="zh-CN" altLang="en-US" dirty="0" smtClean="0"/>
              <a:t>训练方式：</a:t>
            </a:r>
            <a:r>
              <a:rPr lang="zh-CN" altLang="en-US" dirty="0"/>
              <a:t>预测下一个单词</a:t>
            </a:r>
            <a:endParaRPr lang="zh-CN" altLang="en-US" dirty="0"/>
          </a:p>
          <a:p>
            <a:pPr lvl="2">
              <a:lnSpc>
                <a:spcPct val="150000"/>
              </a:lnSpc>
            </a:pPr>
            <a:r>
              <a:rPr lang="zh-CN" altLang="en-US" dirty="0" smtClean="0"/>
              <a:t>适用场景：只</a:t>
            </a:r>
            <a:r>
              <a:rPr lang="zh-CN" altLang="en-US" dirty="0"/>
              <a:t>涉及文本生成的任务</a:t>
            </a:r>
            <a:endParaRPr lang="zh-CN" altLang="en-US" dirty="0"/>
          </a:p>
          <a:p>
            <a:pPr lvl="2">
              <a:lnSpc>
                <a:spcPct val="150000"/>
              </a:lnSpc>
            </a:pPr>
            <a:r>
              <a:rPr lang="zh-CN" altLang="en-US" dirty="0"/>
              <a:t>案例：</a:t>
            </a:r>
            <a:r>
              <a:rPr lang="en-US" altLang="zh-CN" dirty="0"/>
              <a:t>GPT</a:t>
            </a:r>
            <a:endParaRPr lang="en-US" altLang="zh-CN" dirty="0"/>
          </a:p>
          <a:p>
            <a:pPr>
              <a:lnSpc>
                <a:spcPct val="150000"/>
              </a:lnSpc>
            </a:pPr>
            <a:endParaRPr lang="zh-CN" altLang="en-US" dirty="0"/>
          </a:p>
        </p:txBody>
      </p:sp>
      <p:sp>
        <p:nvSpPr>
          <p:cNvPr id="3" name="标题 2"/>
          <p:cNvSpPr>
            <a:spLocks noGrp="1"/>
          </p:cNvSpPr>
          <p:nvPr>
            <p:ph type="ctrTitle"/>
          </p:nvPr>
        </p:nvSpPr>
        <p:spPr/>
        <p:txBody>
          <a:bodyPr/>
          <a:lstStyle/>
          <a:p>
            <a:r>
              <a:rPr lang="zh-CN" altLang="en-US" dirty="0"/>
              <a:t>大</a:t>
            </a:r>
            <a:r>
              <a:rPr lang="zh-CN" altLang="en-US" dirty="0" smtClean="0"/>
              <a:t>模型架构</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08343" y="1184567"/>
            <a:ext cx="3660100" cy="496854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b="1" dirty="0" smtClean="0"/>
              <a:t>Encoder-Decoder</a:t>
            </a:r>
            <a:r>
              <a:rPr lang="zh-CN" altLang="en-US" b="1" dirty="0" smtClean="0"/>
              <a:t>架构</a:t>
            </a:r>
            <a:endParaRPr lang="zh-CN" altLang="en-US" b="1" dirty="0" smtClean="0"/>
          </a:p>
          <a:p>
            <a:pPr latinLnBrk="0">
              <a:lnSpc>
                <a:spcPct val="100000"/>
              </a:lnSpc>
              <a:spcBef>
                <a:spcPts val="0"/>
              </a:spcBef>
            </a:pPr>
            <a:endParaRPr lang="en-US" altLang="zh-CN" b="1" dirty="0" smtClean="0"/>
          </a:p>
          <a:p>
            <a:pPr lvl="1">
              <a:lnSpc>
                <a:spcPct val="150000"/>
              </a:lnSpc>
            </a:pPr>
            <a:r>
              <a:rPr lang="zh-CN" altLang="en-US" dirty="0" smtClean="0"/>
              <a:t>序列到序列</a:t>
            </a:r>
            <a:r>
              <a:rPr lang="zh-CN" altLang="en-US" dirty="0" smtClean="0">
                <a:sym typeface="+mn-ea"/>
              </a:rPr>
              <a:t>（</a:t>
            </a:r>
            <a:r>
              <a:rPr lang="en-US" altLang="zh-CN" dirty="0" smtClean="0">
                <a:sym typeface="+mn-ea"/>
              </a:rPr>
              <a:t>Seq2Seq</a:t>
            </a:r>
            <a:r>
              <a:rPr lang="zh-CN" altLang="en-US" dirty="0" smtClean="0"/>
              <a:t>）模型</a:t>
            </a:r>
            <a:endParaRPr lang="zh-CN" altLang="en-US" dirty="0"/>
          </a:p>
          <a:p>
            <a:pPr lvl="2">
              <a:lnSpc>
                <a:spcPct val="150000"/>
              </a:lnSpc>
            </a:pPr>
            <a:r>
              <a:rPr lang="en-US" altLang="zh-CN" dirty="0"/>
              <a:t>Encoder</a:t>
            </a:r>
            <a:r>
              <a:rPr lang="zh-CN" altLang="en-US" dirty="0"/>
              <a:t>注意力层可以访问所有词语</a:t>
            </a:r>
            <a:endParaRPr lang="zh-CN" altLang="en-US" dirty="0"/>
          </a:p>
          <a:p>
            <a:pPr lvl="2">
              <a:lnSpc>
                <a:spcPct val="150000"/>
              </a:lnSpc>
            </a:pPr>
            <a:r>
              <a:rPr lang="en-US" altLang="zh-CN" dirty="0"/>
              <a:t>Decoder</a:t>
            </a:r>
            <a:r>
              <a:rPr lang="zh-CN" altLang="en-US" dirty="0"/>
              <a:t>注意力层只能访问在自己之前的词语</a:t>
            </a:r>
            <a:endParaRPr lang="zh-CN" altLang="en-US" dirty="0"/>
          </a:p>
          <a:p>
            <a:pPr lvl="2">
              <a:lnSpc>
                <a:spcPct val="150000"/>
              </a:lnSpc>
            </a:pPr>
            <a:r>
              <a:rPr lang="zh-CN" altLang="en-US" dirty="0"/>
              <a:t>预</a:t>
            </a:r>
            <a:r>
              <a:rPr lang="zh-CN" altLang="en-US" dirty="0" smtClean="0"/>
              <a:t>训练方式：</a:t>
            </a:r>
            <a:r>
              <a:rPr lang="zh-CN" altLang="en-US" dirty="0"/>
              <a:t>前</a:t>
            </a:r>
            <a:r>
              <a:rPr lang="en-US" altLang="zh-CN" dirty="0"/>
              <a:t>2</a:t>
            </a:r>
            <a:r>
              <a:rPr lang="zh-CN" altLang="en-US" dirty="0"/>
              <a:t>种结合</a:t>
            </a:r>
            <a:r>
              <a:rPr lang="en-US" altLang="zh-CN" dirty="0"/>
              <a:t>+</a:t>
            </a:r>
            <a:r>
              <a:rPr lang="zh-CN" altLang="en-US" dirty="0"/>
              <a:t>更复杂的任务</a:t>
            </a:r>
            <a:endParaRPr lang="zh-CN" altLang="en-US" dirty="0"/>
          </a:p>
          <a:p>
            <a:pPr lvl="2">
              <a:lnSpc>
                <a:spcPct val="150000"/>
              </a:lnSpc>
            </a:pPr>
            <a:r>
              <a:rPr lang="zh-CN" altLang="en-US" dirty="0"/>
              <a:t>适用</a:t>
            </a:r>
            <a:r>
              <a:rPr lang="zh-CN" altLang="en-US" dirty="0" smtClean="0"/>
              <a:t>场景：</a:t>
            </a:r>
            <a:r>
              <a:rPr lang="zh-CN" altLang="en-US" dirty="0"/>
              <a:t>根据给定输入生成新文本的任务</a:t>
            </a:r>
            <a:endParaRPr lang="zh-CN" altLang="en-US" dirty="0"/>
          </a:p>
          <a:p>
            <a:pPr lvl="2">
              <a:lnSpc>
                <a:spcPct val="150000"/>
              </a:lnSpc>
            </a:pPr>
            <a:r>
              <a:rPr lang="zh-CN" altLang="en-US" dirty="0"/>
              <a:t>案例：</a:t>
            </a:r>
            <a:r>
              <a:rPr lang="en-US" altLang="zh-CN" dirty="0"/>
              <a:t>BART</a:t>
            </a:r>
            <a:r>
              <a:rPr lang="zh-CN" altLang="en-US" dirty="0"/>
              <a:t>、</a:t>
            </a:r>
            <a:r>
              <a:rPr lang="en-US" altLang="zh-CN" dirty="0"/>
              <a:t>T5</a:t>
            </a:r>
            <a:endParaRPr lang="en-US" altLang="zh-CN" dirty="0"/>
          </a:p>
          <a:p>
            <a:pPr>
              <a:lnSpc>
                <a:spcPct val="150000"/>
              </a:lnSpc>
            </a:pPr>
            <a:endParaRPr lang="zh-CN" altLang="en-US" dirty="0"/>
          </a:p>
        </p:txBody>
      </p:sp>
      <p:sp>
        <p:nvSpPr>
          <p:cNvPr id="3" name="标题 2"/>
          <p:cNvSpPr>
            <a:spLocks noGrp="1"/>
          </p:cNvSpPr>
          <p:nvPr>
            <p:ph type="ctrTitle"/>
          </p:nvPr>
        </p:nvSpPr>
        <p:spPr/>
        <p:txBody>
          <a:bodyPr/>
          <a:lstStyle/>
          <a:p>
            <a:r>
              <a:rPr lang="zh-CN" altLang="en-US" dirty="0"/>
              <a:t>大</a:t>
            </a:r>
            <a:r>
              <a:rPr lang="zh-CN" altLang="en-US" dirty="0" smtClean="0"/>
              <a:t>模型架构</a:t>
            </a:r>
            <a:endParaRPr lang="zh-CN" altLang="en-US" dirty="0"/>
          </a:p>
        </p:txBody>
      </p:sp>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rcRect b="7317"/>
          <a:stretch>
            <a:fillRect/>
          </a:stretch>
        </p:blipFill>
        <p:spPr>
          <a:xfrm>
            <a:off x="5750560" y="1184275"/>
            <a:ext cx="3393440" cy="47974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a:t>多任务</a:t>
            </a:r>
            <a:r>
              <a:rPr lang="zh-CN" altLang="en-US" b="1" dirty="0" smtClean="0"/>
              <a:t>学习</a:t>
            </a:r>
            <a:endParaRPr lang="en-US" altLang="zh-CN" b="1" dirty="0" smtClean="0"/>
          </a:p>
          <a:p>
            <a:pPr lvl="1">
              <a:lnSpc>
                <a:spcPct val="150000"/>
              </a:lnSpc>
            </a:pPr>
            <a:r>
              <a:rPr lang="zh-CN" altLang="en-US" dirty="0" smtClean="0"/>
              <a:t>基本原理</a:t>
            </a:r>
            <a:endParaRPr lang="en-US" altLang="zh-CN" dirty="0" smtClean="0"/>
          </a:p>
          <a:p>
            <a:pPr lvl="2">
              <a:lnSpc>
                <a:spcPct val="150000"/>
              </a:lnSpc>
            </a:pPr>
            <a:r>
              <a:rPr lang="zh-CN" altLang="en-US" dirty="0" smtClean="0"/>
              <a:t>共享的隐藏层表示学习</a:t>
            </a:r>
            <a:r>
              <a:rPr lang="zh-CN" altLang="en-US" dirty="0"/>
              <a:t>多个任务的共同</a:t>
            </a:r>
            <a:r>
              <a:rPr lang="zh-CN" altLang="en-US" dirty="0" smtClean="0"/>
              <a:t>特征</a:t>
            </a:r>
            <a:endParaRPr lang="en-US" altLang="zh-CN" dirty="0"/>
          </a:p>
          <a:p>
            <a:pPr lvl="2">
              <a:lnSpc>
                <a:spcPct val="150000"/>
              </a:lnSpc>
            </a:pPr>
            <a:r>
              <a:rPr lang="zh-CN" altLang="en-US" dirty="0" smtClean="0"/>
              <a:t>每个任务有</a:t>
            </a:r>
            <a:r>
              <a:rPr lang="zh-CN" altLang="en-US" dirty="0"/>
              <a:t>独立的输出层</a:t>
            </a:r>
            <a:endParaRPr lang="en-US" altLang="zh-CN" dirty="0" smtClean="0"/>
          </a:p>
          <a:p>
            <a:pPr lvl="1">
              <a:lnSpc>
                <a:spcPct val="150000"/>
              </a:lnSpc>
            </a:pPr>
            <a:r>
              <a:rPr lang="zh-CN" altLang="en-US" dirty="0"/>
              <a:t>应用</a:t>
            </a:r>
            <a:r>
              <a:rPr lang="zh-CN" altLang="en-US" dirty="0" smtClean="0"/>
              <a:t>场景</a:t>
            </a:r>
            <a:endParaRPr lang="en-US" altLang="zh-CN" dirty="0"/>
          </a:p>
          <a:p>
            <a:pPr lvl="2">
              <a:lnSpc>
                <a:spcPct val="150000"/>
              </a:lnSpc>
            </a:pPr>
            <a:r>
              <a:rPr lang="zh-CN" altLang="en-US" dirty="0"/>
              <a:t>跨</a:t>
            </a:r>
            <a:r>
              <a:rPr lang="zh-CN" altLang="en-US" dirty="0" smtClean="0"/>
              <a:t>领域模型</a:t>
            </a:r>
            <a:endParaRPr lang="en-US" altLang="zh-CN" dirty="0" smtClean="0"/>
          </a:p>
          <a:p>
            <a:pPr lvl="2">
              <a:lnSpc>
                <a:spcPct val="150000"/>
              </a:lnSpc>
            </a:pPr>
            <a:r>
              <a:rPr lang="zh-CN" altLang="en-US" dirty="0" smtClean="0"/>
              <a:t>大规模预训练模型</a:t>
            </a:r>
            <a:endParaRPr lang="en-US" altLang="zh-CN" dirty="0" smtClean="0"/>
          </a:p>
          <a:p>
            <a:pPr lvl="1">
              <a:lnSpc>
                <a:spcPct val="150000"/>
              </a:lnSpc>
            </a:pPr>
            <a:r>
              <a:rPr lang="zh-CN" altLang="en-US" dirty="0" smtClean="0"/>
              <a:t>挑战</a:t>
            </a:r>
            <a:endParaRPr lang="en-US" altLang="zh-CN" dirty="0" smtClean="0"/>
          </a:p>
          <a:p>
            <a:pPr lvl="2">
              <a:lnSpc>
                <a:spcPct val="150000"/>
              </a:lnSpc>
            </a:pPr>
            <a:r>
              <a:rPr lang="zh-CN" altLang="en-US" dirty="0" smtClean="0"/>
              <a:t>任务间冲突、任务加权策略、跨领域泛化能力等</a:t>
            </a:r>
            <a:endParaRPr lang="en-US" altLang="zh-CN" dirty="0" smtClean="0"/>
          </a:p>
        </p:txBody>
      </p:sp>
      <p:sp>
        <p:nvSpPr>
          <p:cNvPr id="3" name="标题 2"/>
          <p:cNvSpPr>
            <a:spLocks noGrp="1"/>
          </p:cNvSpPr>
          <p:nvPr>
            <p:ph type="ctrTitle"/>
          </p:nvPr>
        </p:nvSpPr>
        <p:spPr/>
        <p:txBody>
          <a:bodyPr/>
          <a:lstStyle/>
          <a:p>
            <a:r>
              <a:rPr lang="zh-CN" altLang="en-US" dirty="0"/>
              <a:t>大</a:t>
            </a:r>
            <a:r>
              <a:rPr lang="zh-CN" altLang="en-US" dirty="0" smtClean="0"/>
              <a:t>模型架构</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a:t>自</a:t>
            </a:r>
            <a:r>
              <a:rPr lang="zh-CN" altLang="en-US" b="1" dirty="0" smtClean="0"/>
              <a:t>监督学习</a:t>
            </a:r>
            <a:endParaRPr lang="en-US" altLang="zh-CN" b="1" dirty="0" smtClean="0"/>
          </a:p>
          <a:p>
            <a:pPr lvl="1">
              <a:lnSpc>
                <a:spcPct val="150000"/>
              </a:lnSpc>
            </a:pPr>
            <a:r>
              <a:rPr lang="zh-CN" altLang="en-US" dirty="0"/>
              <a:t>通过设计“预测任务”，让模型从输入数据中自我</a:t>
            </a:r>
            <a:r>
              <a:rPr lang="zh-CN" altLang="en-US" dirty="0" smtClean="0"/>
              <a:t>学习。</a:t>
            </a:r>
            <a:endParaRPr lang="en-US" altLang="zh-CN" dirty="0" smtClean="0"/>
          </a:p>
          <a:p>
            <a:pPr lvl="1">
              <a:lnSpc>
                <a:spcPct val="150000"/>
              </a:lnSpc>
            </a:pPr>
            <a:r>
              <a:rPr lang="zh-CN" altLang="en-US" dirty="0" smtClean="0"/>
              <a:t>预测任务</a:t>
            </a:r>
            <a:endParaRPr lang="en-US" altLang="zh-CN" dirty="0" smtClean="0"/>
          </a:p>
          <a:p>
            <a:pPr lvl="2">
              <a:lnSpc>
                <a:spcPct val="150000"/>
              </a:lnSpc>
            </a:pPr>
            <a:r>
              <a:rPr lang="zh-CN" altLang="en-US" dirty="0"/>
              <a:t>掩码</a:t>
            </a:r>
            <a:r>
              <a:rPr lang="zh-CN" altLang="en-US" dirty="0" smtClean="0"/>
              <a:t>语言建模（</a:t>
            </a:r>
            <a:r>
              <a:rPr lang="en-US" altLang="zh-CN" dirty="0" smtClean="0"/>
              <a:t>Masked Language Modeling</a:t>
            </a:r>
            <a:r>
              <a:rPr lang="zh-CN" altLang="en-US" dirty="0" smtClean="0"/>
              <a:t>）</a:t>
            </a:r>
            <a:endParaRPr lang="en-US" altLang="zh-CN" dirty="0" smtClean="0"/>
          </a:p>
          <a:p>
            <a:pPr lvl="2">
              <a:lnSpc>
                <a:spcPct val="150000"/>
              </a:lnSpc>
            </a:pPr>
            <a:r>
              <a:rPr lang="zh-CN" altLang="en-US" dirty="0" smtClean="0"/>
              <a:t>对比学习（</a:t>
            </a:r>
            <a:r>
              <a:rPr lang="en-US" altLang="zh-CN" dirty="0" smtClean="0"/>
              <a:t>Contrastive Learning</a:t>
            </a:r>
            <a:r>
              <a:rPr lang="zh-CN" altLang="en-US" dirty="0" smtClean="0"/>
              <a:t>）</a:t>
            </a:r>
            <a:endParaRPr lang="en-US" altLang="zh-CN" dirty="0"/>
          </a:p>
          <a:p>
            <a:pPr lvl="2">
              <a:lnSpc>
                <a:spcPct val="150000"/>
              </a:lnSpc>
            </a:pPr>
            <a:r>
              <a:rPr lang="zh-CN" altLang="en-US" dirty="0" smtClean="0"/>
              <a:t>因果语言建模（</a:t>
            </a:r>
            <a:r>
              <a:rPr lang="en-US" altLang="zh-CN" dirty="0" smtClean="0"/>
              <a:t>Casual </a:t>
            </a:r>
            <a:r>
              <a:rPr lang="en-US" altLang="zh-CN" dirty="0" smtClean="0"/>
              <a:t>Language </a:t>
            </a:r>
            <a:r>
              <a:rPr lang="en-US" altLang="zh-CN" dirty="0" smtClean="0"/>
              <a:t>Modelling</a:t>
            </a:r>
            <a:r>
              <a:rPr lang="zh-CN" altLang="en-US" dirty="0" smtClean="0"/>
              <a:t>）</a:t>
            </a:r>
            <a:endParaRPr lang="en-US" altLang="zh-CN" dirty="0" smtClean="0"/>
          </a:p>
          <a:p>
            <a:pPr lvl="1">
              <a:lnSpc>
                <a:spcPct val="150000"/>
              </a:lnSpc>
            </a:pPr>
            <a:r>
              <a:rPr lang="zh-CN" altLang="en-US" dirty="0" smtClean="0"/>
              <a:t>优点：高效预训练、通用性强</a:t>
            </a:r>
            <a:endParaRPr lang="en-US" altLang="zh-CN" dirty="0" smtClean="0"/>
          </a:p>
          <a:p>
            <a:pPr lvl="1">
              <a:lnSpc>
                <a:spcPct val="150000"/>
              </a:lnSpc>
            </a:pPr>
            <a:r>
              <a:rPr lang="zh-CN" altLang="en-US" dirty="0" smtClean="0"/>
              <a:t>缺点：任务设计复杂、计算开销大</a:t>
            </a:r>
            <a:endParaRPr lang="en-US" altLang="zh-CN" dirty="0" smtClean="0"/>
          </a:p>
          <a:p>
            <a:endParaRPr lang="zh-CN" altLang="en-US" dirty="0"/>
          </a:p>
        </p:txBody>
      </p:sp>
      <p:sp>
        <p:nvSpPr>
          <p:cNvPr id="3" name="标题 2"/>
          <p:cNvSpPr>
            <a:spLocks noGrp="1"/>
          </p:cNvSpPr>
          <p:nvPr>
            <p:ph type="ctrTitle"/>
          </p:nvPr>
        </p:nvSpPr>
        <p:spPr/>
        <p:txBody>
          <a:bodyPr/>
          <a:lstStyle/>
          <a:p>
            <a:r>
              <a:rPr lang="zh-CN" altLang="en-US"/>
              <a:t>自监督学习和预训练技术</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a:t>预</a:t>
            </a:r>
            <a:r>
              <a:rPr lang="zh-CN" altLang="en-US" b="1" dirty="0" smtClean="0"/>
              <a:t>训练</a:t>
            </a:r>
            <a:endParaRPr lang="en-US" altLang="zh-CN" b="1" dirty="0" smtClean="0"/>
          </a:p>
          <a:p>
            <a:pPr lvl="1">
              <a:lnSpc>
                <a:spcPct val="150000"/>
              </a:lnSpc>
            </a:pPr>
            <a:r>
              <a:rPr lang="zh-CN" altLang="en-US" dirty="0"/>
              <a:t>在</a:t>
            </a:r>
            <a:r>
              <a:rPr lang="zh-CN" altLang="en-US" dirty="0" smtClean="0"/>
              <a:t>大规模</a:t>
            </a:r>
            <a:r>
              <a:rPr lang="zh-CN" altLang="en-US" dirty="0"/>
              <a:t>无标注数据</a:t>
            </a:r>
            <a:r>
              <a:rPr lang="zh-CN" altLang="en-US" dirty="0" smtClean="0"/>
              <a:t>上，自监督学习任务训练</a:t>
            </a:r>
            <a:r>
              <a:rPr lang="zh-CN" altLang="en-US" dirty="0"/>
              <a:t>模型，学习通用的特征</a:t>
            </a:r>
            <a:r>
              <a:rPr lang="zh-CN" altLang="en-US" dirty="0" smtClean="0"/>
              <a:t>表示。</a:t>
            </a:r>
            <a:endParaRPr lang="en-US" altLang="zh-CN" dirty="0" smtClean="0"/>
          </a:p>
          <a:p>
            <a:pPr lvl="1">
              <a:lnSpc>
                <a:spcPct val="150000"/>
              </a:lnSpc>
            </a:pPr>
            <a:r>
              <a:rPr lang="zh-CN" altLang="en-US" dirty="0"/>
              <a:t>策略</a:t>
            </a:r>
            <a:endParaRPr lang="en-US" altLang="zh-CN" dirty="0" smtClean="0"/>
          </a:p>
          <a:p>
            <a:pPr lvl="2">
              <a:lnSpc>
                <a:spcPct val="150000"/>
              </a:lnSpc>
            </a:pPr>
            <a:r>
              <a:rPr lang="zh-CN" altLang="en-US" sz="1800" dirty="0"/>
              <a:t>无</a:t>
            </a:r>
            <a:r>
              <a:rPr lang="zh-CN" altLang="en-US" sz="1800" dirty="0" smtClean="0"/>
              <a:t>监督预训练</a:t>
            </a:r>
            <a:endParaRPr lang="en-US" altLang="zh-CN" sz="1800" dirty="0" smtClean="0"/>
          </a:p>
          <a:p>
            <a:pPr lvl="2">
              <a:lnSpc>
                <a:spcPct val="150000"/>
              </a:lnSpc>
            </a:pPr>
            <a:r>
              <a:rPr lang="zh-CN" altLang="en-US" sz="1800" dirty="0" smtClean="0"/>
              <a:t>半监督预训练</a:t>
            </a:r>
            <a:endParaRPr lang="en-US" altLang="zh-CN" sz="1800" dirty="0" smtClean="0"/>
          </a:p>
          <a:p>
            <a:pPr>
              <a:lnSpc>
                <a:spcPct val="150000"/>
              </a:lnSpc>
            </a:pPr>
            <a:r>
              <a:rPr lang="zh-CN" altLang="en-US" b="1" dirty="0" smtClean="0"/>
              <a:t>微调</a:t>
            </a:r>
            <a:endParaRPr lang="en-US" altLang="zh-CN" b="1" dirty="0" smtClean="0"/>
          </a:p>
          <a:p>
            <a:pPr lvl="1">
              <a:lnSpc>
                <a:spcPct val="150000"/>
              </a:lnSpc>
            </a:pPr>
            <a:r>
              <a:rPr lang="zh-CN" altLang="en-US" dirty="0"/>
              <a:t>在特定任务的标注数据上对预训练模型进行调整，以适应特定</a:t>
            </a:r>
            <a:r>
              <a:rPr lang="zh-CN" altLang="en-US" dirty="0" smtClean="0"/>
              <a:t>任务。</a:t>
            </a:r>
            <a:endParaRPr lang="en-US" altLang="zh-CN" b="1" dirty="0" smtClean="0"/>
          </a:p>
          <a:p>
            <a:pPr>
              <a:lnSpc>
                <a:spcPct val="150000"/>
              </a:lnSpc>
            </a:pPr>
            <a:endParaRPr lang="zh-CN" altLang="en-US" dirty="0"/>
          </a:p>
        </p:txBody>
      </p:sp>
      <p:sp>
        <p:nvSpPr>
          <p:cNvPr id="3" name="标题 2"/>
          <p:cNvSpPr>
            <a:spLocks noGrp="1"/>
          </p:cNvSpPr>
          <p:nvPr>
            <p:ph type="ctrTitle"/>
          </p:nvPr>
        </p:nvSpPr>
        <p:spPr/>
        <p:txBody>
          <a:bodyPr/>
          <a:lstStyle/>
          <a:p>
            <a:r>
              <a:rPr lang="zh-CN" altLang="en-US"/>
              <a:t>自监督学习和预训练技术</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Thanks</a:t>
            </a:r>
            <a:endParaRPr lang="zh-CN" altLang="en-US" dirty="0"/>
          </a:p>
        </p:txBody>
      </p:sp>
      <p:sp>
        <p:nvSpPr>
          <p:cNvPr id="3" name="副标题 2"/>
          <p:cNvSpPr>
            <a:spLocks noGrp="1"/>
          </p:cNvSpPr>
          <p:nvPr>
            <p:ph type="subTitle" idx="1"/>
          </p:nvPr>
        </p:nvSpPr>
        <p:spPr/>
        <p:txBody>
          <a:bodyPr/>
          <a:lstStyle/>
          <a:p>
            <a:r>
              <a:rPr lang="zh-CN" altLang="en-US" dirty="0" smtClean="0"/>
              <a:t>汇报人：陆芊羽</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pPr>
              <a:lnSpc>
                <a:spcPct val="150000"/>
              </a:lnSpc>
            </a:pPr>
            <a:r>
              <a:rPr lang="zh-CN" altLang="en-US" b="1" dirty="0"/>
              <a:t>大模型的定义</a:t>
            </a:r>
            <a:endParaRPr lang="zh-CN" altLang="en-US" b="1" dirty="0"/>
          </a:p>
          <a:p>
            <a:pPr lvl="1">
              <a:lnSpc>
                <a:spcPct val="150000"/>
              </a:lnSpc>
            </a:pPr>
            <a:r>
              <a:rPr lang="zh-CN" altLang="en-US" sz="2100" dirty="0"/>
              <a:t>什么是大模型？</a:t>
            </a:r>
            <a:endParaRPr lang="zh-CN" altLang="en-US" sz="2100" dirty="0"/>
          </a:p>
          <a:p>
            <a:pPr lvl="2" algn="l">
              <a:lnSpc>
                <a:spcPct val="150000"/>
              </a:lnSpc>
              <a:buSzTx/>
            </a:pPr>
            <a:r>
              <a:rPr lang="zh-CN" altLang="en-US" dirty="0"/>
              <a:t>具有</a:t>
            </a:r>
            <a:r>
              <a:rPr lang="zh-CN" altLang="en-US" b="1" dirty="0">
                <a:solidFill>
                  <a:srgbClr val="FF0000"/>
                </a:solidFill>
              </a:rPr>
              <a:t>大规模参数</a:t>
            </a:r>
            <a:r>
              <a:rPr lang="zh-CN" altLang="en-US" dirty="0"/>
              <a:t>和</a:t>
            </a:r>
            <a:r>
              <a:rPr lang="zh-CN" altLang="en-US" b="1" dirty="0">
                <a:solidFill>
                  <a:srgbClr val="FF0000"/>
                </a:solidFill>
              </a:rPr>
              <a:t>复杂计算结构</a:t>
            </a:r>
            <a:r>
              <a:rPr lang="zh-CN" altLang="en-US" dirty="0"/>
              <a:t>的深度学习</a:t>
            </a:r>
            <a:r>
              <a:rPr lang="zh-CN" altLang="en-US" dirty="0" smtClean="0"/>
              <a:t>模型</a:t>
            </a:r>
            <a:endParaRPr lang="zh-CN" altLang="en-US" b="1" dirty="0">
              <a:solidFill>
                <a:srgbClr val="FF0000"/>
              </a:solidFill>
            </a:endParaRPr>
          </a:p>
          <a:p>
            <a:pPr lvl="1">
              <a:lnSpc>
                <a:spcPct val="150000"/>
              </a:lnSpc>
            </a:pPr>
            <a:r>
              <a:rPr lang="zh-CN" altLang="en-US" sz="2100" dirty="0"/>
              <a:t>大模型</a:t>
            </a:r>
            <a:r>
              <a:rPr lang="en-US" altLang="zh-CN" sz="2100" dirty="0"/>
              <a:t> VS </a:t>
            </a:r>
            <a:r>
              <a:rPr lang="zh-CN" altLang="en-US" sz="2100" dirty="0"/>
              <a:t>传统小</a:t>
            </a:r>
            <a:r>
              <a:rPr lang="zh-CN" altLang="en-US" sz="2100" dirty="0" smtClean="0"/>
              <a:t>模型</a:t>
            </a:r>
            <a:endParaRPr lang="en-US" altLang="zh-CN" sz="2100" dirty="0" smtClean="0"/>
          </a:p>
          <a:p>
            <a:pPr lvl="2">
              <a:lnSpc>
                <a:spcPct val="150000"/>
              </a:lnSpc>
            </a:pPr>
            <a:r>
              <a:rPr lang="zh-CN" altLang="en-US" dirty="0" smtClean="0"/>
              <a:t>涌现能力（</a:t>
            </a:r>
            <a:r>
              <a:rPr lang="en-US" altLang="zh-CN" dirty="0" smtClean="0"/>
              <a:t>Emergent Abilities</a:t>
            </a:r>
            <a:r>
              <a:rPr lang="zh-CN" altLang="en-US" dirty="0" smtClean="0"/>
              <a:t>）</a:t>
            </a:r>
            <a:endParaRPr lang="en-US" altLang="zh-CN" dirty="0" smtClean="0"/>
          </a:p>
          <a:p>
            <a:pPr lvl="2"/>
            <a:endParaRPr lang="en-US" altLang="zh-CN" sz="2100" dirty="0" smtClean="0"/>
          </a:p>
          <a:p>
            <a:pPr marL="685800" lvl="2" indent="0">
              <a:buNone/>
            </a:pPr>
            <a:endParaRPr lang="en-US" altLang="zh-CN" sz="2100" dirty="0" smtClean="0"/>
          </a:p>
          <a:p>
            <a:pPr marL="685800" lvl="2" indent="0">
              <a:buNone/>
            </a:pPr>
            <a:endParaRPr lang="zh-CN" altLang="en-US" sz="2100" dirty="0"/>
          </a:p>
          <a:p>
            <a:pPr lvl="1"/>
            <a:endParaRPr lang="zh-CN" altLang="en-US" sz="2100" dirty="0"/>
          </a:p>
        </p:txBody>
      </p:sp>
      <p:sp>
        <p:nvSpPr>
          <p:cNvPr id="3" name="标题 2"/>
          <p:cNvSpPr>
            <a:spLocks noGrp="1"/>
          </p:cNvSpPr>
          <p:nvPr>
            <p:ph type="ctrTitle"/>
          </p:nvPr>
        </p:nvSpPr>
        <p:spPr/>
        <p:txBody>
          <a:bodyPr/>
          <a:lstStyle/>
          <a:p>
            <a:r>
              <a:rPr lang="zh-CN" altLang="en-US"/>
              <a:t>引言</a:t>
            </a:r>
            <a:endParaRPr lang="zh-CN" altLang="en-US"/>
          </a:p>
        </p:txBody>
      </p:sp>
      <p:graphicFrame>
        <p:nvGraphicFramePr>
          <p:cNvPr id="5" name="图示 4"/>
          <p:cNvGraphicFramePr/>
          <p:nvPr/>
        </p:nvGraphicFramePr>
        <p:xfrm>
          <a:off x="2541010" y="3486284"/>
          <a:ext cx="4061979" cy="30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0672F8AE-9279-4CFB-8304-867C77009C09}"/>
                                            </p:graphicEl>
                                          </p:spTgt>
                                        </p:tgtEl>
                                        <p:attrNameLst>
                                          <p:attrName>style.visibility</p:attrName>
                                        </p:attrNameLst>
                                      </p:cBhvr>
                                      <p:to>
                                        <p:strVal val="visible"/>
                                      </p:to>
                                    </p:set>
                                    <p:anim calcmode="lin" valueType="num">
                                      <p:cBhvr additive="base">
                                        <p:cTn id="7" dur="500" fill="hold"/>
                                        <p:tgtEl>
                                          <p:spTgt spid="5">
                                            <p:graphicEl>
                                              <a:dgm id="{0672F8AE-9279-4CFB-8304-867C77009C09}"/>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0672F8AE-9279-4CFB-8304-867C77009C09}"/>
                                            </p:graphicEl>
                                          </p:spTgt>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graphicEl>
                                              <a:dgm id="{88F16E92-DAD2-4540-B3E9-7CE30AE48693}"/>
                                            </p:graphicEl>
                                          </p:spTgt>
                                        </p:tgtEl>
                                        <p:attrNameLst>
                                          <p:attrName>style.visibility</p:attrName>
                                        </p:attrNameLst>
                                      </p:cBhvr>
                                      <p:to>
                                        <p:strVal val="visible"/>
                                      </p:to>
                                    </p:set>
                                    <p:anim calcmode="lin" valueType="num">
                                      <p:cBhvr additive="base">
                                        <p:cTn id="11" dur="500" fill="hold"/>
                                        <p:tgtEl>
                                          <p:spTgt spid="5">
                                            <p:graphicEl>
                                              <a:dgm id="{88F16E92-DAD2-4540-B3E9-7CE30AE48693}"/>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8F16E92-DAD2-4540-B3E9-7CE30AE48693}"/>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lvlAtOnc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pPr>
              <a:lnSpc>
                <a:spcPct val="150000"/>
              </a:lnSpc>
            </a:pPr>
            <a:r>
              <a:rPr lang="zh-CN" altLang="en-US" b="1" dirty="0"/>
              <a:t>大模型的发展背景</a:t>
            </a:r>
            <a:endParaRPr lang="zh-CN" altLang="en-US" b="1" dirty="0"/>
          </a:p>
        </p:txBody>
      </p:sp>
      <p:sp>
        <p:nvSpPr>
          <p:cNvPr id="3" name="标题 2"/>
          <p:cNvSpPr>
            <a:spLocks noGrp="1"/>
          </p:cNvSpPr>
          <p:nvPr>
            <p:ph type="ctrTitle"/>
          </p:nvPr>
        </p:nvSpPr>
        <p:spPr/>
        <p:txBody>
          <a:bodyPr/>
          <a:lstStyle/>
          <a:p>
            <a:r>
              <a:rPr lang="zh-CN" altLang="en-US" dirty="0"/>
              <a:t>引言</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07" y="1950180"/>
            <a:ext cx="8030385" cy="42605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pPr>
              <a:lnSpc>
                <a:spcPct val="150000"/>
              </a:lnSpc>
            </a:pPr>
            <a:r>
              <a:rPr lang="zh-CN" altLang="en-US" b="1" dirty="0"/>
              <a:t>大模型的伦理挑战与安全</a:t>
            </a:r>
            <a:r>
              <a:rPr lang="zh-CN" altLang="en-US" b="1" dirty="0" smtClean="0"/>
              <a:t>隐患</a:t>
            </a:r>
            <a:endParaRPr lang="en-US" altLang="zh-CN" b="1" dirty="0" smtClean="0"/>
          </a:p>
          <a:p>
            <a:pPr marL="342900" lvl="1" indent="0">
              <a:lnSpc>
                <a:spcPct val="150000"/>
              </a:lnSpc>
              <a:buNone/>
            </a:pPr>
            <a:endParaRPr lang="en-US" altLang="zh-CN" dirty="0" smtClean="0"/>
          </a:p>
        </p:txBody>
      </p:sp>
      <p:sp>
        <p:nvSpPr>
          <p:cNvPr id="3" name="标题 2"/>
          <p:cNvSpPr>
            <a:spLocks noGrp="1"/>
          </p:cNvSpPr>
          <p:nvPr>
            <p:ph type="ctrTitle"/>
          </p:nvPr>
        </p:nvSpPr>
        <p:spPr/>
        <p:txBody>
          <a:bodyPr/>
          <a:lstStyle/>
          <a:p>
            <a:r>
              <a:rPr lang="zh-CN" altLang="en-US"/>
              <a:t>引言</a:t>
            </a:r>
            <a:endParaRPr lang="zh-CN" altLang="en-US"/>
          </a:p>
        </p:txBody>
      </p:sp>
      <p:graphicFrame>
        <p:nvGraphicFramePr>
          <p:cNvPr id="5" name="图示 4"/>
          <p:cNvGraphicFramePr/>
          <p:nvPr/>
        </p:nvGraphicFramePr>
        <p:xfrm>
          <a:off x="910211" y="1942470"/>
          <a:ext cx="7052352" cy="406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
                                            <p:graphicEl>
                                              <a:dgm id="{9A010C03-7F0F-4581-AE14-8C06D725152E}"/>
                                            </p:graphicEl>
                                          </p:spTgt>
                                        </p:tgtEl>
                                        <p:attrNameLst>
                                          <p:attrName>style.visibility</p:attrName>
                                        </p:attrNameLst>
                                      </p:cBhvr>
                                      <p:to>
                                        <p:strVal val="visible"/>
                                      </p:to>
                                    </p:set>
                                    <p:anim calcmode="lin" valueType="num">
                                      <p:cBhvr>
                                        <p:cTn id="7" dur="1000" fill="hold"/>
                                        <p:tgtEl>
                                          <p:spTgt spid="5">
                                            <p:graphicEl>
                                              <a:dgm id="{9A010C03-7F0F-4581-AE14-8C06D725152E}"/>
                                            </p:graphicEl>
                                          </p:spTgt>
                                        </p:tgtEl>
                                        <p:attrNameLst>
                                          <p:attrName>ppt_w</p:attrName>
                                        </p:attrNameLst>
                                      </p:cBhvr>
                                      <p:tavLst>
                                        <p:tav tm="0">
                                          <p:val>
                                            <p:fltVal val="0"/>
                                          </p:val>
                                        </p:tav>
                                        <p:tav tm="100000">
                                          <p:val>
                                            <p:strVal val="#ppt_w"/>
                                          </p:val>
                                        </p:tav>
                                      </p:tavLst>
                                    </p:anim>
                                    <p:anim calcmode="lin" valueType="num">
                                      <p:cBhvr>
                                        <p:cTn id="8" dur="1000" fill="hold"/>
                                        <p:tgtEl>
                                          <p:spTgt spid="5">
                                            <p:graphicEl>
                                              <a:dgm id="{9A010C03-7F0F-4581-AE14-8C06D725152E}"/>
                                            </p:graphicEl>
                                          </p:spTgt>
                                        </p:tgtEl>
                                        <p:attrNameLst>
                                          <p:attrName>ppt_h</p:attrName>
                                        </p:attrNameLst>
                                      </p:cBhvr>
                                      <p:tavLst>
                                        <p:tav tm="0">
                                          <p:val>
                                            <p:fltVal val="0"/>
                                          </p:val>
                                        </p:tav>
                                        <p:tav tm="100000">
                                          <p:val>
                                            <p:strVal val="#ppt_h"/>
                                          </p:val>
                                        </p:tav>
                                      </p:tavLst>
                                    </p:anim>
                                    <p:anim calcmode="lin" valueType="num">
                                      <p:cBhvr>
                                        <p:cTn id="9" dur="1000" fill="hold"/>
                                        <p:tgtEl>
                                          <p:spTgt spid="5">
                                            <p:graphicEl>
                                              <a:dgm id="{9A010C03-7F0F-4581-AE14-8C06D725152E}"/>
                                            </p:graphicEl>
                                          </p:spTgt>
                                        </p:tgtEl>
                                        <p:attrNameLst>
                                          <p:attrName>style.rotation</p:attrName>
                                        </p:attrNameLst>
                                      </p:cBhvr>
                                      <p:tavLst>
                                        <p:tav tm="0">
                                          <p:val>
                                            <p:fltVal val="90"/>
                                          </p:val>
                                        </p:tav>
                                        <p:tav tm="100000">
                                          <p:val>
                                            <p:fltVal val="0"/>
                                          </p:val>
                                        </p:tav>
                                      </p:tavLst>
                                    </p:anim>
                                    <p:animEffect transition="in" filter="fade">
                                      <p:cBhvr>
                                        <p:cTn id="10" dur="1000"/>
                                        <p:tgtEl>
                                          <p:spTgt spid="5">
                                            <p:graphicEl>
                                              <a:dgm id="{9A010C03-7F0F-4581-AE14-8C06D725152E}"/>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graphicEl>
                                              <a:dgm id="{B6347CA9-276F-4D20-A8F3-7318BB0D8087}"/>
                                            </p:graphicEl>
                                          </p:spTgt>
                                        </p:tgtEl>
                                        <p:attrNameLst>
                                          <p:attrName>style.visibility</p:attrName>
                                        </p:attrNameLst>
                                      </p:cBhvr>
                                      <p:to>
                                        <p:strVal val="visible"/>
                                      </p:to>
                                    </p:set>
                                    <p:anim calcmode="lin" valueType="num">
                                      <p:cBhvr>
                                        <p:cTn id="13" dur="1000" fill="hold"/>
                                        <p:tgtEl>
                                          <p:spTgt spid="5">
                                            <p:graphicEl>
                                              <a:dgm id="{B6347CA9-276F-4D20-A8F3-7318BB0D8087}"/>
                                            </p:graphicEl>
                                          </p:spTgt>
                                        </p:tgtEl>
                                        <p:attrNameLst>
                                          <p:attrName>ppt_w</p:attrName>
                                        </p:attrNameLst>
                                      </p:cBhvr>
                                      <p:tavLst>
                                        <p:tav tm="0">
                                          <p:val>
                                            <p:fltVal val="0"/>
                                          </p:val>
                                        </p:tav>
                                        <p:tav tm="100000">
                                          <p:val>
                                            <p:strVal val="#ppt_w"/>
                                          </p:val>
                                        </p:tav>
                                      </p:tavLst>
                                    </p:anim>
                                    <p:anim calcmode="lin" valueType="num">
                                      <p:cBhvr>
                                        <p:cTn id="14" dur="1000" fill="hold"/>
                                        <p:tgtEl>
                                          <p:spTgt spid="5">
                                            <p:graphicEl>
                                              <a:dgm id="{B6347CA9-276F-4D20-A8F3-7318BB0D8087}"/>
                                            </p:graphicEl>
                                          </p:spTgt>
                                        </p:tgtEl>
                                        <p:attrNameLst>
                                          <p:attrName>ppt_h</p:attrName>
                                        </p:attrNameLst>
                                      </p:cBhvr>
                                      <p:tavLst>
                                        <p:tav tm="0">
                                          <p:val>
                                            <p:fltVal val="0"/>
                                          </p:val>
                                        </p:tav>
                                        <p:tav tm="100000">
                                          <p:val>
                                            <p:strVal val="#ppt_h"/>
                                          </p:val>
                                        </p:tav>
                                      </p:tavLst>
                                    </p:anim>
                                    <p:anim calcmode="lin" valueType="num">
                                      <p:cBhvr>
                                        <p:cTn id="15" dur="1000" fill="hold"/>
                                        <p:tgtEl>
                                          <p:spTgt spid="5">
                                            <p:graphicEl>
                                              <a:dgm id="{B6347CA9-276F-4D20-A8F3-7318BB0D8087}"/>
                                            </p:graphicEl>
                                          </p:spTgt>
                                        </p:tgtEl>
                                        <p:attrNameLst>
                                          <p:attrName>style.rotation</p:attrName>
                                        </p:attrNameLst>
                                      </p:cBhvr>
                                      <p:tavLst>
                                        <p:tav tm="0">
                                          <p:val>
                                            <p:fltVal val="90"/>
                                          </p:val>
                                        </p:tav>
                                        <p:tav tm="100000">
                                          <p:val>
                                            <p:fltVal val="0"/>
                                          </p:val>
                                        </p:tav>
                                      </p:tavLst>
                                    </p:anim>
                                    <p:animEffect transition="in" filter="fade">
                                      <p:cBhvr>
                                        <p:cTn id="16" dur="1000"/>
                                        <p:tgtEl>
                                          <p:spTgt spid="5">
                                            <p:graphicEl>
                                              <a:dgm id="{B6347CA9-276F-4D20-A8F3-7318BB0D8087}"/>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graphicEl>
                                              <a:dgm id="{ED15AEAD-37F9-4444-95D4-D3A3A41F9721}"/>
                                            </p:graphicEl>
                                          </p:spTgt>
                                        </p:tgtEl>
                                        <p:attrNameLst>
                                          <p:attrName>style.visibility</p:attrName>
                                        </p:attrNameLst>
                                      </p:cBhvr>
                                      <p:to>
                                        <p:strVal val="visible"/>
                                      </p:to>
                                    </p:set>
                                    <p:anim calcmode="lin" valueType="num">
                                      <p:cBhvr>
                                        <p:cTn id="19" dur="1000" fill="hold"/>
                                        <p:tgtEl>
                                          <p:spTgt spid="5">
                                            <p:graphicEl>
                                              <a:dgm id="{ED15AEAD-37F9-4444-95D4-D3A3A41F9721}"/>
                                            </p:graphicEl>
                                          </p:spTgt>
                                        </p:tgtEl>
                                        <p:attrNameLst>
                                          <p:attrName>ppt_w</p:attrName>
                                        </p:attrNameLst>
                                      </p:cBhvr>
                                      <p:tavLst>
                                        <p:tav tm="0">
                                          <p:val>
                                            <p:fltVal val="0"/>
                                          </p:val>
                                        </p:tav>
                                        <p:tav tm="100000">
                                          <p:val>
                                            <p:strVal val="#ppt_w"/>
                                          </p:val>
                                        </p:tav>
                                      </p:tavLst>
                                    </p:anim>
                                    <p:anim calcmode="lin" valueType="num">
                                      <p:cBhvr>
                                        <p:cTn id="20" dur="1000" fill="hold"/>
                                        <p:tgtEl>
                                          <p:spTgt spid="5">
                                            <p:graphicEl>
                                              <a:dgm id="{ED15AEAD-37F9-4444-95D4-D3A3A41F9721}"/>
                                            </p:graphicEl>
                                          </p:spTgt>
                                        </p:tgtEl>
                                        <p:attrNameLst>
                                          <p:attrName>ppt_h</p:attrName>
                                        </p:attrNameLst>
                                      </p:cBhvr>
                                      <p:tavLst>
                                        <p:tav tm="0">
                                          <p:val>
                                            <p:fltVal val="0"/>
                                          </p:val>
                                        </p:tav>
                                        <p:tav tm="100000">
                                          <p:val>
                                            <p:strVal val="#ppt_h"/>
                                          </p:val>
                                        </p:tav>
                                      </p:tavLst>
                                    </p:anim>
                                    <p:anim calcmode="lin" valueType="num">
                                      <p:cBhvr>
                                        <p:cTn id="21" dur="1000" fill="hold"/>
                                        <p:tgtEl>
                                          <p:spTgt spid="5">
                                            <p:graphicEl>
                                              <a:dgm id="{ED15AEAD-37F9-4444-95D4-D3A3A41F9721}"/>
                                            </p:graphicEl>
                                          </p:spTgt>
                                        </p:tgtEl>
                                        <p:attrNameLst>
                                          <p:attrName>style.rotation</p:attrName>
                                        </p:attrNameLst>
                                      </p:cBhvr>
                                      <p:tavLst>
                                        <p:tav tm="0">
                                          <p:val>
                                            <p:fltVal val="90"/>
                                          </p:val>
                                        </p:tav>
                                        <p:tav tm="100000">
                                          <p:val>
                                            <p:fltVal val="0"/>
                                          </p:val>
                                        </p:tav>
                                      </p:tavLst>
                                    </p:anim>
                                    <p:animEffect transition="in" filter="fade">
                                      <p:cBhvr>
                                        <p:cTn id="22" dur="1000"/>
                                        <p:tgtEl>
                                          <p:spTgt spid="5">
                                            <p:graphicEl>
                                              <a:dgm id="{ED15AEAD-37F9-4444-95D4-D3A3A41F9721}"/>
                                            </p:graphic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
                                            <p:graphicEl>
                                              <a:dgm id="{E1AF72C8-F018-4A41-9738-802E93E1B6DA}"/>
                                            </p:graphicEl>
                                          </p:spTgt>
                                        </p:tgtEl>
                                        <p:attrNameLst>
                                          <p:attrName>style.visibility</p:attrName>
                                        </p:attrNameLst>
                                      </p:cBhvr>
                                      <p:to>
                                        <p:strVal val="visible"/>
                                      </p:to>
                                    </p:set>
                                    <p:anim calcmode="lin" valueType="num">
                                      <p:cBhvr>
                                        <p:cTn id="25" dur="1000" fill="hold"/>
                                        <p:tgtEl>
                                          <p:spTgt spid="5">
                                            <p:graphicEl>
                                              <a:dgm id="{E1AF72C8-F018-4A41-9738-802E93E1B6DA}"/>
                                            </p:graphicEl>
                                          </p:spTgt>
                                        </p:tgtEl>
                                        <p:attrNameLst>
                                          <p:attrName>ppt_w</p:attrName>
                                        </p:attrNameLst>
                                      </p:cBhvr>
                                      <p:tavLst>
                                        <p:tav tm="0">
                                          <p:val>
                                            <p:fltVal val="0"/>
                                          </p:val>
                                        </p:tav>
                                        <p:tav tm="100000">
                                          <p:val>
                                            <p:strVal val="#ppt_w"/>
                                          </p:val>
                                        </p:tav>
                                      </p:tavLst>
                                    </p:anim>
                                    <p:anim calcmode="lin" valueType="num">
                                      <p:cBhvr>
                                        <p:cTn id="26" dur="1000" fill="hold"/>
                                        <p:tgtEl>
                                          <p:spTgt spid="5">
                                            <p:graphicEl>
                                              <a:dgm id="{E1AF72C8-F018-4A41-9738-802E93E1B6DA}"/>
                                            </p:graphicEl>
                                          </p:spTgt>
                                        </p:tgtEl>
                                        <p:attrNameLst>
                                          <p:attrName>ppt_h</p:attrName>
                                        </p:attrNameLst>
                                      </p:cBhvr>
                                      <p:tavLst>
                                        <p:tav tm="0">
                                          <p:val>
                                            <p:fltVal val="0"/>
                                          </p:val>
                                        </p:tav>
                                        <p:tav tm="100000">
                                          <p:val>
                                            <p:strVal val="#ppt_h"/>
                                          </p:val>
                                        </p:tav>
                                      </p:tavLst>
                                    </p:anim>
                                    <p:anim calcmode="lin" valueType="num">
                                      <p:cBhvr>
                                        <p:cTn id="27" dur="1000" fill="hold"/>
                                        <p:tgtEl>
                                          <p:spTgt spid="5">
                                            <p:graphicEl>
                                              <a:dgm id="{E1AF72C8-F018-4A41-9738-802E93E1B6DA}"/>
                                            </p:graphicEl>
                                          </p:spTgt>
                                        </p:tgtEl>
                                        <p:attrNameLst>
                                          <p:attrName>style.rotation</p:attrName>
                                        </p:attrNameLst>
                                      </p:cBhvr>
                                      <p:tavLst>
                                        <p:tav tm="0">
                                          <p:val>
                                            <p:fltVal val="90"/>
                                          </p:val>
                                        </p:tav>
                                        <p:tav tm="100000">
                                          <p:val>
                                            <p:fltVal val="0"/>
                                          </p:val>
                                        </p:tav>
                                      </p:tavLst>
                                    </p:anim>
                                    <p:animEffect transition="in" filter="fade">
                                      <p:cBhvr>
                                        <p:cTn id="28" dur="1000"/>
                                        <p:tgtEl>
                                          <p:spTgt spid="5">
                                            <p:graphicEl>
                                              <a:dgm id="{E1AF72C8-F018-4A41-9738-802E93E1B6DA}"/>
                                            </p:graphic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5">
                                            <p:graphicEl>
                                              <a:dgm id="{3EF1E837-3036-46DF-9A3E-0D4E8985D649}"/>
                                            </p:graphicEl>
                                          </p:spTgt>
                                        </p:tgtEl>
                                        <p:attrNameLst>
                                          <p:attrName>style.visibility</p:attrName>
                                        </p:attrNameLst>
                                      </p:cBhvr>
                                      <p:to>
                                        <p:strVal val="visible"/>
                                      </p:to>
                                    </p:set>
                                    <p:anim calcmode="lin" valueType="num">
                                      <p:cBhvr>
                                        <p:cTn id="31" dur="1000" fill="hold"/>
                                        <p:tgtEl>
                                          <p:spTgt spid="5">
                                            <p:graphicEl>
                                              <a:dgm id="{3EF1E837-3036-46DF-9A3E-0D4E8985D649}"/>
                                            </p:graphicEl>
                                          </p:spTgt>
                                        </p:tgtEl>
                                        <p:attrNameLst>
                                          <p:attrName>ppt_w</p:attrName>
                                        </p:attrNameLst>
                                      </p:cBhvr>
                                      <p:tavLst>
                                        <p:tav tm="0">
                                          <p:val>
                                            <p:fltVal val="0"/>
                                          </p:val>
                                        </p:tav>
                                        <p:tav tm="100000">
                                          <p:val>
                                            <p:strVal val="#ppt_w"/>
                                          </p:val>
                                        </p:tav>
                                      </p:tavLst>
                                    </p:anim>
                                    <p:anim calcmode="lin" valueType="num">
                                      <p:cBhvr>
                                        <p:cTn id="32" dur="1000" fill="hold"/>
                                        <p:tgtEl>
                                          <p:spTgt spid="5">
                                            <p:graphicEl>
                                              <a:dgm id="{3EF1E837-3036-46DF-9A3E-0D4E8985D649}"/>
                                            </p:graphicEl>
                                          </p:spTgt>
                                        </p:tgtEl>
                                        <p:attrNameLst>
                                          <p:attrName>ppt_h</p:attrName>
                                        </p:attrNameLst>
                                      </p:cBhvr>
                                      <p:tavLst>
                                        <p:tav tm="0">
                                          <p:val>
                                            <p:fltVal val="0"/>
                                          </p:val>
                                        </p:tav>
                                        <p:tav tm="100000">
                                          <p:val>
                                            <p:strVal val="#ppt_h"/>
                                          </p:val>
                                        </p:tav>
                                      </p:tavLst>
                                    </p:anim>
                                    <p:anim calcmode="lin" valueType="num">
                                      <p:cBhvr>
                                        <p:cTn id="33" dur="1000" fill="hold"/>
                                        <p:tgtEl>
                                          <p:spTgt spid="5">
                                            <p:graphicEl>
                                              <a:dgm id="{3EF1E837-3036-46DF-9A3E-0D4E8985D649}"/>
                                            </p:graphicEl>
                                          </p:spTgt>
                                        </p:tgtEl>
                                        <p:attrNameLst>
                                          <p:attrName>style.rotation</p:attrName>
                                        </p:attrNameLst>
                                      </p:cBhvr>
                                      <p:tavLst>
                                        <p:tav tm="0">
                                          <p:val>
                                            <p:fltVal val="90"/>
                                          </p:val>
                                        </p:tav>
                                        <p:tav tm="100000">
                                          <p:val>
                                            <p:fltVal val="0"/>
                                          </p:val>
                                        </p:tav>
                                      </p:tavLst>
                                    </p:anim>
                                    <p:animEffect transition="in" filter="fade">
                                      <p:cBhvr>
                                        <p:cTn id="34" dur="1000"/>
                                        <p:tgtEl>
                                          <p:spTgt spid="5">
                                            <p:graphicEl>
                                              <a:dgm id="{3EF1E837-3036-46DF-9A3E-0D4E8985D64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txBox="1"/>
          <p:nvPr>
            <p:custDataLst>
              <p:tags r:id="rId1"/>
            </p:custDataLst>
          </p:nvPr>
        </p:nvSpPr>
        <p:spPr>
          <a:xfrm>
            <a:off x="457200" y="1184567"/>
            <a:ext cx="8229600" cy="4525963"/>
          </a:xfrm>
          <a:prstGeom prst="rect">
            <a:avLst/>
          </a:prstGeom>
          <a:noFill/>
          <a:ln w="9525">
            <a:noFill/>
          </a:ln>
        </p:spPr>
        <p:txBody>
          <a:bodyPr/>
          <a:lstStyle>
            <a:lvl1pPr marL="257175" indent="-257175" algn="l" defTabSz="342900" rtl="0" eaLnBrk="0" fontAlgn="base" hangingPunct="0">
              <a:spcBef>
                <a:spcPct val="20000"/>
              </a:spcBef>
              <a:spcAft>
                <a:spcPct val="0"/>
              </a:spcAft>
              <a:buClr>
                <a:srgbClr val="FF0000"/>
              </a:buClr>
              <a:buFont typeface="ZapfDingbatsITC" charset="0"/>
              <a:buChar char="❈"/>
              <a:defRPr sz="2400" kern="1200">
                <a:solidFill>
                  <a:schemeClr val="tx1"/>
                </a:solidFill>
                <a:latin typeface="+mn-lt"/>
                <a:ea typeface="+mn-ea"/>
                <a:cs typeface="+mn-cs"/>
              </a:defRPr>
            </a:lvl1pPr>
            <a:lvl2pPr marL="557530" indent="-214630" algn="l" defTabSz="342900" rtl="0" eaLnBrk="0" fontAlgn="base" hangingPunct="0">
              <a:spcBef>
                <a:spcPct val="20000"/>
              </a:spcBef>
              <a:spcAft>
                <a:spcPct val="0"/>
              </a:spcAft>
              <a:buClr>
                <a:srgbClr val="FF0000"/>
              </a:buClr>
              <a:buFont typeface="ArialUnicodeMS" charset="0"/>
              <a:buChar char="❆"/>
              <a:defRPr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Clr>
                <a:srgbClr val="FF0000"/>
              </a:buClr>
              <a:buFont typeface="ZapfDingbatsITC" charset="0"/>
              <a:buChar char="❁"/>
              <a:defRPr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Clr>
                <a:srgbClr val="FF0000"/>
              </a:buClr>
              <a:buFont typeface="ZapfDingbatsITC" charset="0"/>
              <a:buChar char="✥"/>
              <a:defRPr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Clr>
                <a:srgbClr val="FF0000"/>
              </a:buClr>
              <a:buFont typeface="Wingdings" panose="05000000000000000000" pitchFamily="2" charset="2"/>
              <a:buChar char="Ø"/>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panose="020B0604020202020204"/>
              <a:buChar char="•"/>
              <a:defRPr sz="1500" kern="1200">
                <a:solidFill>
                  <a:schemeClr val="tx1"/>
                </a:solidFill>
                <a:latin typeface="+mn-lt"/>
                <a:ea typeface="+mn-ea"/>
                <a:cs typeface="+mn-cs"/>
              </a:defRPr>
            </a:lvl9pPr>
          </a:lstStyle>
          <a:p>
            <a:pPr>
              <a:lnSpc>
                <a:spcPct val="150000"/>
              </a:lnSpc>
            </a:pPr>
            <a:r>
              <a:rPr lang="zh-CN" altLang="en-US" b="1" dirty="0" smtClean="0"/>
              <a:t>大模型未来发展</a:t>
            </a:r>
            <a:endParaRPr lang="en-US" altLang="zh-CN" b="1" dirty="0" smtClean="0"/>
          </a:p>
          <a:p>
            <a:pPr marL="342900" lvl="1" indent="0">
              <a:lnSpc>
                <a:spcPct val="150000"/>
              </a:lnSpc>
              <a:buFont typeface="ArialUnicodeMS" charset="0"/>
              <a:buNone/>
            </a:pPr>
            <a:endParaRPr lang="en-US" altLang="zh-CN" dirty="0" smtClean="0"/>
          </a:p>
        </p:txBody>
      </p:sp>
      <p:graphicFrame>
        <p:nvGraphicFramePr>
          <p:cNvPr id="7" name="内容占位符 6"/>
          <p:cNvGraphicFramePr>
            <a:graphicFrameLocks noGrp="1"/>
          </p:cNvGraphicFramePr>
          <p:nvPr>
            <p:ph idx="1"/>
          </p:nvPr>
        </p:nvGraphicFramePr>
        <p:xfrm>
          <a:off x="457200" y="165498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ctrTitle"/>
          </p:nvPr>
        </p:nvSpPr>
        <p:spPr/>
        <p:txBody>
          <a:bodyPr/>
          <a:lstStyle/>
          <a:p>
            <a:r>
              <a:rPr lang="zh-CN" altLang="en-US"/>
              <a:t>引言</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graphicEl>
                                              <a:dgm id="{EFA69913-C14D-4A8B-877A-64422D0C04C2}"/>
                                            </p:graphicEl>
                                          </p:spTgt>
                                        </p:tgtEl>
                                        <p:attrNameLst>
                                          <p:attrName>style.visibility</p:attrName>
                                        </p:attrNameLst>
                                      </p:cBhvr>
                                      <p:to>
                                        <p:strVal val="visible"/>
                                      </p:to>
                                    </p:set>
                                    <p:anim calcmode="lin" valueType="num">
                                      <p:cBhvr additive="base">
                                        <p:cTn id="7" dur="500" fill="hold"/>
                                        <p:tgtEl>
                                          <p:spTgt spid="7">
                                            <p:graphicEl>
                                              <a:dgm id="{EFA69913-C14D-4A8B-877A-64422D0C04C2}"/>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graphicEl>
                                              <a:dgm id="{EFA69913-C14D-4A8B-877A-64422D0C04C2}"/>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graphicEl>
                                              <a:dgm id="{42984519-4EA7-478F-A050-E8F973DB97B3}"/>
                                            </p:graphicEl>
                                          </p:spTgt>
                                        </p:tgtEl>
                                        <p:attrNameLst>
                                          <p:attrName>style.visibility</p:attrName>
                                        </p:attrNameLst>
                                      </p:cBhvr>
                                      <p:to>
                                        <p:strVal val="visible"/>
                                      </p:to>
                                    </p:set>
                                    <p:anim calcmode="lin" valueType="num">
                                      <p:cBhvr additive="base">
                                        <p:cTn id="11" dur="500" fill="hold"/>
                                        <p:tgtEl>
                                          <p:spTgt spid="7">
                                            <p:graphicEl>
                                              <a:dgm id="{42984519-4EA7-478F-A050-E8F973DB97B3}"/>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graphicEl>
                                              <a:dgm id="{42984519-4EA7-478F-A050-E8F973DB97B3}"/>
                                            </p:graphic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graphicEl>
                                              <a:dgm id="{12DD61B7-9B46-43E2-A220-C4F8EFBA3A0A}"/>
                                            </p:graphicEl>
                                          </p:spTgt>
                                        </p:tgtEl>
                                        <p:attrNameLst>
                                          <p:attrName>style.visibility</p:attrName>
                                        </p:attrNameLst>
                                      </p:cBhvr>
                                      <p:to>
                                        <p:strVal val="visible"/>
                                      </p:to>
                                    </p:set>
                                    <p:anim calcmode="lin" valueType="num">
                                      <p:cBhvr additive="base">
                                        <p:cTn id="15" dur="500" fill="hold"/>
                                        <p:tgtEl>
                                          <p:spTgt spid="7">
                                            <p:graphicEl>
                                              <a:dgm id="{12DD61B7-9B46-43E2-A220-C4F8EFBA3A0A}"/>
                                            </p:graphic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graphicEl>
                                              <a:dgm id="{12DD61B7-9B46-43E2-A220-C4F8EFBA3A0A}"/>
                                            </p:graphic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graphicEl>
                                              <a:dgm id="{5B46525A-FFD0-44EE-9557-26A5734971CF}"/>
                                            </p:graphicEl>
                                          </p:spTgt>
                                        </p:tgtEl>
                                        <p:attrNameLst>
                                          <p:attrName>style.visibility</p:attrName>
                                        </p:attrNameLst>
                                      </p:cBhvr>
                                      <p:to>
                                        <p:strVal val="visible"/>
                                      </p:to>
                                    </p:set>
                                    <p:anim calcmode="lin" valueType="num">
                                      <p:cBhvr additive="base">
                                        <p:cTn id="19" dur="500" fill="hold"/>
                                        <p:tgtEl>
                                          <p:spTgt spid="7">
                                            <p:graphicEl>
                                              <a:dgm id="{5B46525A-FFD0-44EE-9557-26A5734971CF}"/>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graphicEl>
                                              <a:dgm id="{5B46525A-FFD0-44EE-9557-26A5734971CF}"/>
                                            </p:graphic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graphicEl>
                                              <a:dgm id="{CB6FACA2-0927-4307-8EBF-0AB6DDFCA1EB}"/>
                                            </p:graphicEl>
                                          </p:spTgt>
                                        </p:tgtEl>
                                        <p:attrNameLst>
                                          <p:attrName>style.visibility</p:attrName>
                                        </p:attrNameLst>
                                      </p:cBhvr>
                                      <p:to>
                                        <p:strVal val="visible"/>
                                      </p:to>
                                    </p:set>
                                    <p:anim calcmode="lin" valueType="num">
                                      <p:cBhvr additive="base">
                                        <p:cTn id="23" dur="500" fill="hold"/>
                                        <p:tgtEl>
                                          <p:spTgt spid="7">
                                            <p:graphicEl>
                                              <a:dgm id="{CB6FACA2-0927-4307-8EBF-0AB6DDFCA1EB}"/>
                                            </p:graphic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graphicEl>
                                              <a:dgm id="{CB6FACA2-0927-4307-8EBF-0AB6DDFCA1EB}"/>
                                            </p:graphic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graphicEl>
                                              <a:dgm id="{993B1687-FC98-4A62-B66D-B542294A73FB}"/>
                                            </p:graphicEl>
                                          </p:spTgt>
                                        </p:tgtEl>
                                        <p:attrNameLst>
                                          <p:attrName>style.visibility</p:attrName>
                                        </p:attrNameLst>
                                      </p:cBhvr>
                                      <p:to>
                                        <p:strVal val="visible"/>
                                      </p:to>
                                    </p:set>
                                    <p:anim calcmode="lin" valueType="num">
                                      <p:cBhvr additive="base">
                                        <p:cTn id="27" dur="500" fill="hold"/>
                                        <p:tgtEl>
                                          <p:spTgt spid="7">
                                            <p:graphicEl>
                                              <a:dgm id="{993B1687-FC98-4A62-B66D-B542294A73FB}"/>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graphicEl>
                                              <a:dgm id="{993B1687-FC98-4A62-B66D-B542294A73FB}"/>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
                                            <p:graphicEl>
                                              <a:dgm id="{0E21ECB5-22A6-48F5-8711-8225A92385CF}"/>
                                            </p:graphicEl>
                                          </p:spTgt>
                                        </p:tgtEl>
                                        <p:attrNameLst>
                                          <p:attrName>style.visibility</p:attrName>
                                        </p:attrNameLst>
                                      </p:cBhvr>
                                      <p:to>
                                        <p:strVal val="visible"/>
                                      </p:to>
                                    </p:set>
                                    <p:anim calcmode="lin" valueType="num">
                                      <p:cBhvr additive="base">
                                        <p:cTn id="31" dur="500" fill="hold"/>
                                        <p:tgtEl>
                                          <p:spTgt spid="7">
                                            <p:graphicEl>
                                              <a:dgm id="{0E21ECB5-22A6-48F5-8711-8225A92385CF}"/>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graphicEl>
                                              <a:dgm id="{0E21ECB5-22A6-48F5-8711-8225A92385CF}"/>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
                                            <p:graphicEl>
                                              <a:dgm id="{2D4AEA00-AFDC-41B5-879B-F0E7AFE00F05}"/>
                                            </p:graphicEl>
                                          </p:spTgt>
                                        </p:tgtEl>
                                        <p:attrNameLst>
                                          <p:attrName>style.visibility</p:attrName>
                                        </p:attrNameLst>
                                      </p:cBhvr>
                                      <p:to>
                                        <p:strVal val="visible"/>
                                      </p:to>
                                    </p:set>
                                    <p:anim calcmode="lin" valueType="num">
                                      <p:cBhvr additive="base">
                                        <p:cTn id="35" dur="500" fill="hold"/>
                                        <p:tgtEl>
                                          <p:spTgt spid="7">
                                            <p:graphicEl>
                                              <a:dgm id="{2D4AEA00-AFDC-41B5-879B-F0E7AFE00F05}"/>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
                                            <p:graphicEl>
                                              <a:dgm id="{2D4AEA00-AFDC-41B5-879B-F0E7AFE00F05}"/>
                                            </p:graphic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
                                            <p:graphicEl>
                                              <a:dgm id="{5FD235F3-41AE-4D12-B23E-12529ED73F42}"/>
                                            </p:graphicEl>
                                          </p:spTgt>
                                        </p:tgtEl>
                                        <p:attrNameLst>
                                          <p:attrName>style.visibility</p:attrName>
                                        </p:attrNameLst>
                                      </p:cBhvr>
                                      <p:to>
                                        <p:strVal val="visible"/>
                                      </p:to>
                                    </p:set>
                                    <p:anim calcmode="lin" valueType="num">
                                      <p:cBhvr additive="base">
                                        <p:cTn id="39" dur="500" fill="hold"/>
                                        <p:tgtEl>
                                          <p:spTgt spid="7">
                                            <p:graphicEl>
                                              <a:dgm id="{5FD235F3-41AE-4D12-B23E-12529ED73F42}"/>
                                            </p:graphic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
                                            <p:graphicEl>
                                              <a:dgm id="{5FD235F3-41AE-4D12-B23E-12529ED73F42}"/>
                                            </p:graphic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
                                            <p:graphicEl>
                                              <a:dgm id="{A102FDFA-D82B-4B16-8F64-15ECD6BDEF01}"/>
                                            </p:graphicEl>
                                          </p:spTgt>
                                        </p:tgtEl>
                                        <p:attrNameLst>
                                          <p:attrName>style.visibility</p:attrName>
                                        </p:attrNameLst>
                                      </p:cBhvr>
                                      <p:to>
                                        <p:strVal val="visible"/>
                                      </p:to>
                                    </p:set>
                                    <p:anim calcmode="lin" valueType="num">
                                      <p:cBhvr additive="base">
                                        <p:cTn id="43" dur="500" fill="hold"/>
                                        <p:tgtEl>
                                          <p:spTgt spid="7">
                                            <p:graphicEl>
                                              <a:dgm id="{A102FDFA-D82B-4B16-8F64-15ECD6BDEF01}"/>
                                            </p:graphic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graphicEl>
                                              <a:dgm id="{A102FDFA-D82B-4B16-8F64-15ECD6BDEF01}"/>
                                            </p:graphic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
                                            <p:graphicEl>
                                              <a:dgm id="{2DD300B5-8E03-4243-BC73-5B7E2E62B835}"/>
                                            </p:graphicEl>
                                          </p:spTgt>
                                        </p:tgtEl>
                                        <p:attrNameLst>
                                          <p:attrName>style.visibility</p:attrName>
                                        </p:attrNameLst>
                                      </p:cBhvr>
                                      <p:to>
                                        <p:strVal val="visible"/>
                                      </p:to>
                                    </p:set>
                                    <p:anim calcmode="lin" valueType="num">
                                      <p:cBhvr additive="base">
                                        <p:cTn id="47" dur="500" fill="hold"/>
                                        <p:tgtEl>
                                          <p:spTgt spid="7">
                                            <p:graphicEl>
                                              <a:dgm id="{2DD300B5-8E03-4243-BC73-5B7E2E62B835}"/>
                                            </p:graphic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
                                            <p:graphicEl>
                                              <a:dgm id="{2DD300B5-8E03-4243-BC73-5B7E2E62B835}"/>
                                            </p:graphic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
                                            <p:graphicEl>
                                              <a:dgm id="{1BC81C50-7829-403C-ABDC-2E3B5840A54C}"/>
                                            </p:graphicEl>
                                          </p:spTgt>
                                        </p:tgtEl>
                                        <p:attrNameLst>
                                          <p:attrName>style.visibility</p:attrName>
                                        </p:attrNameLst>
                                      </p:cBhvr>
                                      <p:to>
                                        <p:strVal val="visible"/>
                                      </p:to>
                                    </p:set>
                                    <p:anim calcmode="lin" valueType="num">
                                      <p:cBhvr additive="base">
                                        <p:cTn id="51" dur="500" fill="hold"/>
                                        <p:tgtEl>
                                          <p:spTgt spid="7">
                                            <p:graphicEl>
                                              <a:dgm id="{1BC81C50-7829-403C-ABDC-2E3B5840A54C}"/>
                                            </p:graphic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
                                            <p:graphicEl>
                                              <a:dgm id="{1BC81C50-7829-403C-ABDC-2E3B5840A54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内容占位符 30"/>
          <p:cNvSpPr>
            <a:spLocks noGrp="1"/>
          </p:cNvSpPr>
          <p:nvPr>
            <p:ph idx="1"/>
          </p:nvPr>
        </p:nvSpPr>
        <p:spPr/>
        <p:txBody>
          <a:bodyPr/>
          <a:lstStyle/>
          <a:p>
            <a:pPr>
              <a:lnSpc>
                <a:spcPct val="150000"/>
              </a:lnSpc>
            </a:pPr>
            <a:r>
              <a:rPr lang="zh-CN" altLang="en-US" b="1" dirty="0" smtClean="0"/>
              <a:t>神经元</a:t>
            </a:r>
            <a:endParaRPr lang="en-US" altLang="zh-CN" b="1" dirty="0" smtClean="0"/>
          </a:p>
          <a:p>
            <a:pPr marL="0" indent="0">
              <a:lnSpc>
                <a:spcPct val="150000"/>
              </a:lnSpc>
              <a:buNone/>
            </a:pPr>
            <a:endParaRPr lang="en-US" altLang="zh-CN" b="1" dirty="0"/>
          </a:p>
          <a:p>
            <a:pPr>
              <a:lnSpc>
                <a:spcPct val="150000"/>
              </a:lnSpc>
              <a:spcBef>
                <a:spcPts val="2400"/>
              </a:spcBef>
            </a:pPr>
            <a:r>
              <a:rPr lang="zh-CN" altLang="en-US" b="1" dirty="0" smtClean="0"/>
              <a:t>神经网络</a:t>
            </a:r>
            <a:endParaRPr lang="zh-CN" altLang="en-US" b="1" dirty="0"/>
          </a:p>
        </p:txBody>
      </p:sp>
      <p:sp>
        <p:nvSpPr>
          <p:cNvPr id="3" name="标题 2"/>
          <p:cNvSpPr>
            <a:spLocks noGrp="1"/>
          </p:cNvSpPr>
          <p:nvPr>
            <p:ph type="ctrTitle"/>
          </p:nvPr>
        </p:nvSpPr>
        <p:spPr/>
        <p:txBody>
          <a:bodyPr/>
          <a:lstStyle/>
          <a:p>
            <a:r>
              <a:rPr lang="zh-CN" altLang="en-US" dirty="0" smtClean="0"/>
              <a:t>深度神经网络基础</a:t>
            </a:r>
            <a:endParaRPr lang="zh-CN" altLang="en-US" dirty="0"/>
          </a:p>
        </p:txBody>
      </p:sp>
      <p:pic>
        <p:nvPicPr>
          <p:cNvPr id="133" name="图片 1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62357" y="2917889"/>
            <a:ext cx="6019880" cy="3320243"/>
          </a:xfrm>
          <a:prstGeom prst="rect">
            <a:avLst/>
          </a:prstGeom>
        </p:spPr>
      </p:pic>
      <p:pic>
        <p:nvPicPr>
          <p:cNvPr id="134" name="图片 1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031" y="1276666"/>
            <a:ext cx="3328401" cy="1415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pPr>
              <a:lnSpc>
                <a:spcPct val="150000"/>
              </a:lnSpc>
            </a:pPr>
            <a:r>
              <a:rPr lang="zh-CN" altLang="en-US" b="1" dirty="0" smtClean="0"/>
              <a:t>激活函数</a:t>
            </a:r>
            <a:endParaRPr lang="zh-CN" altLang="en-US" b="1" dirty="0"/>
          </a:p>
        </p:txBody>
      </p:sp>
      <p:sp>
        <p:nvSpPr>
          <p:cNvPr id="3" name="标题 2"/>
          <p:cNvSpPr>
            <a:spLocks noGrp="1"/>
          </p:cNvSpPr>
          <p:nvPr>
            <p:ph type="ctrTitle"/>
          </p:nvPr>
        </p:nvSpPr>
        <p:spPr/>
        <p:txBody>
          <a:bodyPr/>
          <a:lstStyle/>
          <a:p>
            <a:r>
              <a:rPr lang="zh-CN" altLang="en-US" dirty="0" smtClean="0"/>
              <a:t>深度神经网络基础</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93" y="1858306"/>
            <a:ext cx="8715122" cy="404037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custDataLst>
                  <p:tags r:id="rId1"/>
                </p:custDataLst>
              </p:nvPr>
            </p:nvSpPr>
            <p:spPr/>
            <p:txBody>
              <a:bodyPr/>
              <a:lstStyle/>
              <a:p>
                <a:pPr>
                  <a:lnSpc>
                    <a:spcPct val="150000"/>
                  </a:lnSpc>
                </a:pPr>
                <a:r>
                  <a:rPr lang="zh-CN" altLang="en-US" b="1" dirty="0" smtClean="0"/>
                  <a:t>正则化技术</a:t>
                </a:r>
                <a:endParaRPr lang="en-US" altLang="zh-CN" b="1" dirty="0" smtClean="0"/>
              </a:p>
              <a:p>
                <a:pPr lvl="1">
                  <a:lnSpc>
                    <a:spcPct val="150000"/>
                  </a:lnSpc>
                </a:pPr>
                <a:r>
                  <a:rPr lang="en-US" altLang="zh-CN" dirty="0" smtClean="0"/>
                  <a:t>L1</a:t>
                </a:r>
                <a:r>
                  <a:rPr lang="zh-CN" altLang="en-US" dirty="0" smtClean="0"/>
                  <a:t>正</a:t>
                </a:r>
                <a:r>
                  <a:rPr lang="zh-CN" altLang="en-US" dirty="0"/>
                  <a:t>则化：</a:t>
                </a:r>
                <a:r>
                  <a:rPr lang="zh-CN" altLang="en-US" dirty="0" smtClean="0"/>
                  <a:t>惩罚参数</a:t>
                </a:r>
                <a:r>
                  <a:rPr lang="zh-CN" altLang="en-US" dirty="0"/>
                  <a:t>的平方和</a:t>
                </a:r>
                <a:endParaRPr lang="en-US" altLang="zh-CN" dirty="0"/>
              </a:p>
              <a:p>
                <a:pPr marL="0" indent="0" algn="ctr">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𝐿</m:t>
                      </m:r>
                      <m:r>
                        <a:rPr lang="en-US" altLang="zh-CN" sz="2100" i="1">
                          <a:latin typeface="Cambria Math" panose="02040503050406030204" pitchFamily="18" charset="0"/>
                        </a:rPr>
                        <m:t>2</m:t>
                      </m:r>
                      <m:r>
                        <a:rPr lang="en-US" altLang="zh-CN" sz="2100" i="1">
                          <a:latin typeface="Cambria Math" panose="02040503050406030204" pitchFamily="18" charset="0"/>
                        </a:rPr>
                        <m:t>=</m:t>
                      </m:r>
                      <m:r>
                        <a:rPr lang="el-GR" altLang="zh-CN" sz="2100" i="1">
                          <a:latin typeface="Cambria Math" panose="02040503050406030204" pitchFamily="18" charset="0"/>
                        </a:rPr>
                        <m:t>𝜆</m:t>
                      </m:r>
                      <m:nary>
                        <m:naryPr>
                          <m:chr m:val="∑"/>
                          <m:limLoc m:val="subSup"/>
                          <m:ctrlPr>
                            <a:rPr lang="el-GR" altLang="zh-CN" sz="2100" i="1" smtClean="0">
                              <a:latin typeface="Cambria Math" panose="02040503050406030204" pitchFamily="18" charset="0"/>
                            </a:rPr>
                          </m:ctrlPr>
                        </m:naryPr>
                        <m:sub>
                          <m:r>
                            <a:rPr lang="en-US" altLang="zh-CN" sz="2100" i="1">
                              <a:latin typeface="Cambria Math" panose="02040503050406030204" pitchFamily="18" charset="0"/>
                            </a:rPr>
                            <m:t>𝑛</m:t>
                          </m:r>
                        </m:sub>
                        <m:sup>
                          <m:r>
                            <a:rPr lang="en-US" altLang="zh-CN" sz="2100" i="1">
                              <a:latin typeface="Cambria Math" panose="02040503050406030204" pitchFamily="18" charset="0"/>
                            </a:rPr>
                            <m:t>𝑖</m:t>
                          </m:r>
                          <m:r>
                            <a:rPr lang="en-US" altLang="zh-CN" sz="2100" i="1">
                              <a:latin typeface="Cambria Math" panose="02040503050406030204" pitchFamily="18" charset="0"/>
                            </a:rPr>
                            <m:t>=</m:t>
                          </m:r>
                          <m:r>
                            <a:rPr lang="en-US" altLang="zh-CN" sz="2100" i="1">
                              <a:latin typeface="Cambria Math" panose="02040503050406030204" pitchFamily="18" charset="0"/>
                            </a:rPr>
                            <m:t>1</m:t>
                          </m:r>
                        </m:sup>
                        <m:e>
                          <m:sSup>
                            <m:sSupPr>
                              <m:ctrlPr>
                                <a:rPr lang="el-GR" altLang="zh-CN" sz="2100" i="1">
                                  <a:latin typeface="Cambria Math" panose="02040503050406030204" pitchFamily="18" charset="0"/>
                                </a:rPr>
                              </m:ctrlPr>
                            </m:sSup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𝑖</m:t>
                                  </m:r>
                                </m:sub>
                              </m:sSub>
                            </m:e>
                            <m:sup>
                              <m:r>
                                <a:rPr lang="en-US" altLang="zh-CN" sz="2100" i="1">
                                  <a:latin typeface="Cambria Math" panose="02040503050406030204" pitchFamily="18" charset="0"/>
                                </a:rPr>
                                <m:t>2</m:t>
                              </m:r>
                              <m:r>
                                <a:rPr lang="en-US" altLang="zh-CN" sz="2100" i="1">
                                  <a:latin typeface="Cambria Math" panose="02040503050406030204" pitchFamily="18" charset="0"/>
                                </a:rPr>
                                <m:t>​</m:t>
                              </m:r>
                            </m:sup>
                          </m:sSup>
                        </m:e>
                      </m:nary>
                      <m:r>
                        <a:rPr lang="en-US" altLang="zh-CN" sz="2100" i="1" smtClean="0">
                          <a:latin typeface="Cambria Math" panose="02040503050406030204" pitchFamily="18" charset="0"/>
                        </a:rPr>
                        <m:t>​</m:t>
                      </m:r>
                    </m:oMath>
                  </m:oMathPara>
                </a14:m>
                <a:endParaRPr lang="en-US" altLang="zh-CN" sz="2100" dirty="0" smtClean="0"/>
              </a:p>
              <a:p>
                <a:pPr lvl="1">
                  <a:lnSpc>
                    <a:spcPct val="150000"/>
                  </a:lnSpc>
                </a:pPr>
                <a:r>
                  <a:rPr lang="en-US" altLang="zh-CN" dirty="0" smtClean="0"/>
                  <a:t>L2</a:t>
                </a:r>
                <a:r>
                  <a:rPr lang="zh-CN" altLang="en-US" dirty="0" smtClean="0"/>
                  <a:t>正</a:t>
                </a:r>
                <a:r>
                  <a:rPr lang="zh-CN" altLang="en-US" dirty="0"/>
                  <a:t>则化：</a:t>
                </a:r>
                <a:r>
                  <a:rPr lang="zh-CN" altLang="en-US" dirty="0" smtClean="0"/>
                  <a:t>惩罚参数</a:t>
                </a:r>
                <a:r>
                  <a:rPr lang="zh-CN" altLang="en-US" dirty="0"/>
                  <a:t>的绝对值之和</a:t>
                </a:r>
                <a:endParaRPr lang="en-US" altLang="zh-CN" dirty="0" smtClean="0"/>
              </a:p>
              <a:p>
                <a:pPr marL="0" indent="0" algn="ctr">
                  <a:lnSpc>
                    <a:spcPct val="150000"/>
                  </a:lnSpc>
                  <a:buNone/>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𝐿</m:t>
                      </m:r>
                      <m:r>
                        <a:rPr lang="en-US" altLang="zh-CN" sz="2100" b="0" i="1" smtClean="0">
                          <a:latin typeface="Cambria Math" panose="02040503050406030204" pitchFamily="18" charset="0"/>
                        </a:rPr>
                        <m:t>1</m:t>
                      </m:r>
                      <m:r>
                        <a:rPr lang="en-US" altLang="zh-CN" sz="2100" i="1">
                          <a:latin typeface="Cambria Math" panose="02040503050406030204" pitchFamily="18" charset="0"/>
                        </a:rPr>
                        <m:t>=</m:t>
                      </m:r>
                      <m:r>
                        <a:rPr lang="el-GR" altLang="zh-CN" sz="2100" i="1">
                          <a:latin typeface="Cambria Math" panose="02040503050406030204" pitchFamily="18" charset="0"/>
                        </a:rPr>
                        <m:t>𝜆</m:t>
                      </m:r>
                      <m:nary>
                        <m:naryPr>
                          <m:chr m:val="∑"/>
                          <m:limLoc m:val="subSup"/>
                          <m:ctrlPr>
                            <a:rPr lang="el-GR" altLang="zh-CN" sz="2100" i="1">
                              <a:latin typeface="Cambria Math" panose="02040503050406030204" pitchFamily="18" charset="0"/>
                            </a:rPr>
                          </m:ctrlPr>
                        </m:naryPr>
                        <m:sub>
                          <m:r>
                            <a:rPr lang="en-US" altLang="zh-CN" sz="2100" i="1">
                              <a:latin typeface="Cambria Math" panose="02040503050406030204" pitchFamily="18" charset="0"/>
                            </a:rPr>
                            <m:t>𝑛</m:t>
                          </m:r>
                        </m:sub>
                        <m:sup>
                          <m:r>
                            <a:rPr lang="en-US" altLang="zh-CN" sz="2100" i="1">
                              <a:latin typeface="Cambria Math" panose="02040503050406030204" pitchFamily="18" charset="0"/>
                            </a:rPr>
                            <m:t>𝑖</m:t>
                          </m:r>
                          <m:r>
                            <a:rPr lang="en-US" altLang="zh-CN" sz="2100" i="1">
                              <a:latin typeface="Cambria Math" panose="02040503050406030204" pitchFamily="18" charset="0"/>
                            </a:rPr>
                            <m:t>=</m:t>
                          </m:r>
                          <m:r>
                            <a:rPr lang="en-US" altLang="zh-CN" sz="2100" i="1">
                              <a:latin typeface="Cambria Math" panose="02040503050406030204" pitchFamily="18" charset="0"/>
                            </a:rPr>
                            <m:t>1</m:t>
                          </m:r>
                        </m:sup>
                        <m:e>
                          <m:r>
                            <a:rPr lang="en-US" altLang="zh-CN" sz="2100" b="0" i="1" smtClean="0">
                              <a:latin typeface="Cambria Math" panose="02040503050406030204" pitchFamily="18" charset="0"/>
                            </a:rPr>
                            <m:t>|</m:t>
                          </m:r>
                          <m:sSup>
                            <m:sSupPr>
                              <m:ctrlPr>
                                <a:rPr lang="el-GR" altLang="zh-CN" sz="2100" i="1">
                                  <a:latin typeface="Cambria Math" panose="02040503050406030204" pitchFamily="18" charset="0"/>
                                </a:rPr>
                              </m:ctrlPr>
                            </m:sSupPr>
                            <m:e>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𝑤</m:t>
                                  </m:r>
                                </m:e>
                                <m:sub>
                                  <m:r>
                                    <a:rPr lang="en-US" altLang="zh-CN" sz="2100" i="1">
                                      <a:latin typeface="Cambria Math" panose="02040503050406030204" pitchFamily="18" charset="0"/>
                                    </a:rPr>
                                    <m:t>𝑖</m:t>
                                  </m:r>
                                </m:sub>
                              </m:sSub>
                            </m:e>
                            <m:sup>
                              <m:r>
                                <a:rPr lang="en-US" altLang="zh-CN" sz="2100" i="1">
                                  <a:latin typeface="Cambria Math" panose="02040503050406030204" pitchFamily="18" charset="0"/>
                                </a:rPr>
                                <m:t>​</m:t>
                              </m:r>
                            </m:sup>
                          </m:sSup>
                          <m:r>
                            <a:rPr lang="en-US" altLang="zh-CN" sz="2100" b="0" i="1" smtClean="0">
                              <a:latin typeface="Cambria Math" panose="02040503050406030204" pitchFamily="18" charset="0"/>
                            </a:rPr>
                            <m:t>|</m:t>
                          </m:r>
                        </m:e>
                      </m:nary>
                    </m:oMath>
                  </m:oMathPara>
                </a14:m>
                <a:endParaRPr lang="en-US" altLang="zh-CN" sz="2100" dirty="0" smtClean="0"/>
              </a:p>
              <a:p>
                <a:pPr lvl="1">
                  <a:lnSpc>
                    <a:spcPct val="150000"/>
                  </a:lnSpc>
                </a:pPr>
                <a:r>
                  <a:rPr lang="en-US" altLang="zh-CN" dirty="0" smtClean="0"/>
                  <a:t>Dropout</a:t>
                </a:r>
                <a:r>
                  <a:rPr lang="zh-CN" altLang="en-US" dirty="0" smtClean="0"/>
                  <a:t>：随机</a:t>
                </a:r>
                <a:r>
                  <a:rPr lang="zh-CN" altLang="en-US" dirty="0"/>
                  <a:t>丢弃神经元</a:t>
                </a:r>
                <a:endParaRPr lang="en-US" altLang="zh-CN" dirty="0" smtClean="0"/>
              </a:p>
              <a:p>
                <a:pPr marL="0" indent="0" algn="ctr">
                  <a:lnSpc>
                    <a:spcPct val="150000"/>
                  </a:lnSpc>
                  <a:buNone/>
                </a:pPr>
                <a:endParaRPr lang="en-US" altLang="zh-CN" sz="2100" dirty="0"/>
              </a:p>
              <a:p>
                <a:pPr lvl="1">
                  <a:lnSpc>
                    <a:spcPct val="150000"/>
                  </a:lnSpc>
                </a:pPr>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custDataLst>
                  <p:tags r:id="rId2"/>
                </p:custDataLst>
              </p:nvPr>
            </p:nvSpPr>
            <p:spPr>
              <a:blipFill rotWithShape="1">
                <a:blip r:embed="rId3"/>
                <a:stretch>
                  <a:fillRect t="-6" b="-16612"/>
                </a:stretch>
              </a:blipFill>
            </p:spPr>
            <p:txBody>
              <a:bodyPr/>
              <a:lstStyle/>
              <a:p>
                <a:r>
                  <a:rPr lang="zh-CN" altLang="en-US">
                    <a:noFill/>
                  </a:rPr>
                  <a:t> </a:t>
                </a:r>
              </a:p>
            </p:txBody>
          </p:sp>
        </mc:Fallback>
      </mc:AlternateContent>
      <p:sp>
        <p:nvSpPr>
          <p:cNvPr id="3" name="标题 2"/>
          <p:cNvSpPr>
            <a:spLocks noGrp="1"/>
          </p:cNvSpPr>
          <p:nvPr>
            <p:ph type="ctrTitle"/>
          </p:nvPr>
        </p:nvSpPr>
        <p:spPr/>
        <p:txBody>
          <a:bodyPr/>
          <a:lstStyle/>
          <a:p>
            <a:r>
              <a:rPr lang="zh-CN" altLang="en-US" dirty="0" smtClean="0"/>
              <a:t>深度神经网络基础</a:t>
            </a: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50"/>
  <p:tag name="KSO_WM_TEMPLATE_CATEGORY" val="custom"/>
  <p:tag name="KSO_WM_TEMPLATE_INDEX" val="20233488"/>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48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88"/>
  <p:tag name="KSO_WM_TEMPLATE_THUMBS_INDEX" val="1、9"/>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488_5*a*1"/>
  <p:tag name="KSO_WM_TEMPLATE_CATEGORY" val="custom"/>
  <p:tag name="KSO_WM_TEMPLATE_INDEX" val="20233488"/>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3488_5*l_h_i*1_1_1"/>
  <p:tag name="KSO_WM_TEMPLATE_CATEGORY" val="custom"/>
  <p:tag name="KSO_WM_TEMPLATE_INDEX" val="20233488"/>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6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3488_5*l_h_a*1_1_1"/>
  <p:tag name="KSO_WM_TEMPLATE_CATEGORY" val="custom"/>
  <p:tag name="KSO_WM_TEMPLATE_INDEX" val="20233488"/>
  <p:tag name="KSO_WM_UNIT_LAYERLEVEL" val="1_1_1"/>
  <p:tag name="KSO_WM_TAG_VERSION" val="3.0"/>
  <p:tag name="KSO_WM_BEAUTIFY_FLAG" val="#wm#"/>
  <p:tag name="KSO_WM_DIAGRAM_GROUP_CODE" val="l1-1"/>
  <p:tag name="KSO_WM_UNIT_PRESET_TEXT" val="单击添加目录项标题"/>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3488_5*l_h_i*1_2_1"/>
  <p:tag name="KSO_WM_TEMPLATE_CATEGORY" val="custom"/>
  <p:tag name="KSO_WM_TEMPLATE_INDEX" val="20233488"/>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6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3488_5*l_h_a*1_2_1"/>
  <p:tag name="KSO_WM_TEMPLATE_CATEGORY" val="custom"/>
  <p:tag name="KSO_WM_TEMPLATE_INDEX" val="20233488"/>
  <p:tag name="KSO_WM_UNIT_LAYERLEVEL" val="1_1_1"/>
  <p:tag name="KSO_WM_TAG_VERSION" val="3.0"/>
  <p:tag name="KSO_WM_DIAGRAM_GROUP_CODE" val="l1-1"/>
  <p:tag name="KSO_WM_UNIT_PRESET_TEXT" val="单击添加目录项标题"/>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488_5*l_h_i*1_3_1"/>
  <p:tag name="KSO_WM_TEMPLATE_CATEGORY" val="custom"/>
  <p:tag name="KSO_WM_TEMPLATE_INDEX" val="20233488"/>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7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3488_5*l_h_a*1_3_1"/>
  <p:tag name="KSO_WM_TEMPLATE_CATEGORY" val="custom"/>
  <p:tag name="KSO_WM_TEMPLATE_INDEX" val="20233488"/>
  <p:tag name="KSO_WM_UNIT_LAYERLEVEL" val="1_1_1"/>
  <p:tag name="KSO_WM_TAG_VERSION" val="3.0"/>
  <p:tag name="KSO_WM_DIAGRAM_GROUP_CODE" val="l1-1"/>
  <p:tag name="KSO_WM_UNIT_PRESET_TEXT" val="单击添加目录项标题"/>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1"/>
  <p:tag name="KSO_WM_UNIT_ID" val="custom20233488_5*l_h_i*1_5_1"/>
  <p:tag name="KSO_WM_TEMPLATE_CATEGORY" val="custom"/>
  <p:tag name="KSO_WM_TEMPLATE_INDEX" val="20233488"/>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7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custom20233488_5*l_h_a*1_5_1"/>
  <p:tag name="KSO_WM_TEMPLATE_CATEGORY" val="custom"/>
  <p:tag name="KSO_WM_TEMPLATE_INDEX" val="20233488"/>
  <p:tag name="KSO_WM_UNIT_LAYERLEVEL" val="1_1_1"/>
  <p:tag name="KSO_WM_TAG_VERSION" val="3.0"/>
  <p:tag name="KSO_WM_DIAGRAM_GROUP_CODE" val="l1-1"/>
  <p:tag name="KSO_WM_UNIT_PRESET_TEXT" val="单击添加目录项标题"/>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3488_5*l_h_i*1_4_1"/>
  <p:tag name="KSO_WM_TEMPLATE_CATEGORY" val="custom"/>
  <p:tag name="KSO_WM_TEMPLATE_INDEX" val="20233488"/>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5"/>
  <p:tag name="KSO_WM_UNIT_TEXT_FILL_TYPE" val="1"/>
  <p:tag name="KSO_WM_UNIT_USESOURCEFORMAT_APPLY" val="1"/>
</p:tagLst>
</file>

<file path=ppt/tags/tag7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3488_5*l_h_a*1_4_1"/>
  <p:tag name="KSO_WM_TEMPLATE_CATEGORY" val="custom"/>
  <p:tag name="KSO_WM_TEMPLATE_INDEX" val="20233488"/>
  <p:tag name="KSO_WM_UNIT_LAYERLEVEL" val="1_1_1"/>
  <p:tag name="KSO_WM_TAG_VERSION" val="3.0"/>
  <p:tag name="KSO_WM_DIAGRAM_GROUP_CODE" val="l1-1"/>
  <p:tag name="KSO_WM_UNIT_PRESET_TEXT" val="单击添加目录项标题"/>
  <p:tag name="KSO_WM_DIAGRAM_VERSION" val="3"/>
  <p:tag name="KSO_WM_DIAGRAM_COLOR_TRICK" val="1"/>
  <p:tag name="KSO_WM_DIAGRAM_COLOR_TEXT_CAN_REMOVE" val="n"/>
  <p:tag name="KSO_WM_DIAGRAM_MAX_ITEMCNT" val="6"/>
  <p:tag name="KSO_WM_DIAGRAM_MIN_ITEMCNT" val="2"/>
  <p:tag name="KSO_WM_DIAGRAM_VIRTUALLY_FRAME" val="{&quot;height&quot;:383.14266967773443,&quot;left&quot;:211.96874656376878,&quot;top&quot;:78.42870453121154,&quot;width&quot;:464.24990844726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SLIDE_ID" val="custom20233488_5"/>
  <p:tag name="KSO_WM_TEMPLATE_SUBCATEGORY" val="29"/>
  <p:tag name="KSO_WM_TEMPLATE_MASTER_TYPE" val="0"/>
  <p:tag name="KSO_WM_TEMPLATE_COLOR_TYPE" val="0"/>
  <p:tag name="KSO_WM_SLIDE_ITEM_CNT" val="5"/>
  <p:tag name="KSO_WM_SLIDE_INDEX" val="5"/>
  <p:tag name="KSO_WM_TAG_VERSION" val="3.0"/>
  <p:tag name="KSO_WM_BEAUTIFY_FLAG" val="#wm#"/>
  <p:tag name="KSO_WM_TEMPLATE_CATEGORY" val="custom"/>
  <p:tag name="KSO_WM_TEMPLATE_INDEX" val="20233488"/>
  <p:tag name="KSO_WM_SLIDE_LAYOUT" val="a_l"/>
  <p:tag name="KSO_WM_SLIDE_LAYOUT_CNT" val="1_1"/>
  <p:tag name="KSO_WM_SLIDE_TYPE" val="contents"/>
  <p:tag name="KSO_WM_SLIDE_SUBTYPE" val="diag"/>
  <p:tag name="KSO_WM_DIAGRAM_GROUP_CODE" val="l1-1"/>
  <p:tag name="KSO_WM_SLIDE_DIAGTYPE" val="l"/>
</p:tagLst>
</file>

<file path=ppt/tags/tag77.xml><?xml version="1.0" encoding="utf-8"?>
<p:tagLst xmlns:p="http://schemas.openxmlformats.org/presentationml/2006/main">
  <p:tag name="KSO_WM_UNIT_INDEX" val="1"/>
  <p:tag name="KSO_WM_UNIT_TEXT_SUBTYPE" val="a"/>
  <p:tag name="KSO_WM_UNIT_SUBTYPE" val="a"/>
  <p:tag name="KSO_WM_UNIT_TYPE" val="f"/>
  <p:tag name="KSO_WM_BEAUTIFY_FLAG" val="#wm#"/>
  <p:tag name="SLIDEZORDER" val="1"/>
  <p:tag name="KSO_WM_SHAPE_PLACEHOLDEROBJECT" val="1"/>
</p:tagLst>
</file>

<file path=ppt/tags/tag78.xml><?xml version="1.0" encoding="utf-8"?>
<p:tagLst xmlns:p="http://schemas.openxmlformats.org/presentationml/2006/main">
  <p:tag name="KSO_WM_UNIT_INDEX" val="1"/>
  <p:tag name="KSO_WM_UNIT_TEXT_SUBTYPE" val="a"/>
  <p:tag name="KSO_WM_UNIT_SUBTYPE" val="a"/>
  <p:tag name="KSO_WM_UNIT_TYPE" val="f"/>
  <p:tag name="KSO_WM_BEAUTIFY_FLAG" val="#wm#"/>
  <p:tag name="SLIDEZORDER" val="1"/>
  <p:tag name="KSO_WM_SHAPE_PLACEHOLDEROBJECT" val="1"/>
</p:tagLst>
</file>

<file path=ppt/tags/tag79.xml><?xml version="1.0" encoding="utf-8"?>
<p:tagLst xmlns:p="http://schemas.openxmlformats.org/presentationml/2006/main">
  <p:tag name="KSO_WM_UNIT_INDEX" val="1"/>
  <p:tag name="KSO_WM_UNIT_TEXT_SUBTYPE" val="a"/>
  <p:tag name="KSO_WM_UNIT_SUBTYPE" val="a"/>
  <p:tag name="KSO_WM_UNIT_TYPE" val="f"/>
  <p:tag name="KSO_WM_BEAUTIFY_FLAG" val="#wm#"/>
  <p:tag name="SLIDEZORDER" val="1"/>
  <p:tag name="KSO_WM_SHAPE_PLACEHOLDEROBJEC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0.xml><?xml version="1.0" encoding="utf-8"?>
<p:tagLst xmlns:p="http://schemas.openxmlformats.org/presentationml/2006/main">
  <p:tag name="KSO_WM_UNIT_INDEX" val="1"/>
  <p:tag name="KSO_WM_UNIT_TEXT_SUBTYPE" val="a"/>
  <p:tag name="KSO_WM_UNIT_SUBTYPE" val="a"/>
  <p:tag name="KSO_WM_UNIT_TYPE" val="f"/>
  <p:tag name="KSO_WM_BEAUTIFY_FLAG" val="#wm#"/>
  <p:tag name="SLIDEZORDER" val="1"/>
  <p:tag name="KSO_WM_SHAPE_PLACEHOLDEROBJECT" val="1"/>
</p:tagLst>
</file>

<file path=ppt/tags/tag81.xml><?xml version="1.0" encoding="utf-8"?>
<p:tagLst xmlns:p="http://schemas.openxmlformats.org/presentationml/2006/main">
  <p:tag name="KSO_WM_UNIT_INDEX" val="1"/>
  <p:tag name="KSO_WM_UNIT_TEXT_SUBTYPE" val="a"/>
  <p:tag name="KSO_WM_UNIT_SUBTYPE" val="a"/>
  <p:tag name="KSO_WM_UNIT_TYPE" val="f"/>
  <p:tag name="KSO_WM_BEAUTIFY_FLAG" val="#wm#"/>
  <p:tag name="SLIDEZORDER" val="1"/>
  <p:tag name="KSO_WM_SHAPE_PLACEHOLDEROBJECT" val="1"/>
</p:tagLst>
</file>

<file path=ppt/tags/tag82.xml><?xml version="1.0" encoding="utf-8"?>
<p:tagLst xmlns:p="http://schemas.openxmlformats.org/presentationml/2006/main">
  <p:tag name="KSO_WM_UNIT_INDEX" val="1"/>
  <p:tag name="KSO_WM_UNIT_TEXT_SUBTYPE" val="a"/>
  <p:tag name="KSO_WM_UNIT_SUBTYPE" val="a"/>
  <p:tag name="KSO_WM_UNIT_TYPE" val="f"/>
  <p:tag name="KSO_WM_BEAUTIFY_FLAG" val="#wm#"/>
  <p:tag name="SLIDEZORDER" val="1"/>
  <p:tag name="KSO_WM_SHAPE_PLACEHOLDEROBJECT" val="1"/>
</p:tagLst>
</file>

<file path=ppt/tags/tag83.xml><?xml version="1.0" encoding="utf-8"?>
<p:tagLst xmlns:p="http://schemas.openxmlformats.org/presentationml/2006/main">
  <p:tag name="KSO_WM_UNIT_INDEX" val="1"/>
  <p:tag name="KSO_WM_UNIT_TEXT_SUBTYPE" val="a"/>
  <p:tag name="KSO_WM_UNIT_SUBTYPE" val="a"/>
  <p:tag name="KSO_WM_UNIT_TYPE" val="f"/>
  <p:tag name="KSO_WM_BEAUTIFY_FLAG" val="#wm#"/>
  <p:tag name="SLIDEZORDER" val="1"/>
  <p:tag name="KSO_WM_SHAPE_PLACEHOLDEROBJECT" val="1"/>
</p:tagLst>
</file>

<file path=ppt/tags/tag84.xml><?xml version="1.0" encoding="utf-8"?>
<p:tagLst xmlns:p="http://schemas.openxmlformats.org/presentationml/2006/main">
  <p:tag name="COMMONDATA" val="eyJoZGlkIjoiYjYwZmZiYzE1NjVkOGMwYzIxYTAwMTM5YWE3MzNmYWYifQ=="/>
  <p:tag name="RESOURCE_RECORD_KEY" val="{&quot;10&quot;:[20090652,20090598,20093090],&quot;65&quot;:[2023348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heme/theme1.xml><?xml version="1.0" encoding="utf-8"?>
<a:theme xmlns:a="http://schemas.openxmlformats.org/drawingml/2006/main" name="shinning_stype_bit">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9">
      <a:dk1>
        <a:srgbClr val="000000"/>
      </a:dk1>
      <a:lt1>
        <a:srgbClr val="FFFFFF"/>
      </a:lt1>
      <a:dk2>
        <a:srgbClr val="44546A"/>
      </a:dk2>
      <a:lt2>
        <a:srgbClr val="FEFEFE"/>
      </a:lt2>
      <a:accent1>
        <a:srgbClr val="4874CB"/>
      </a:accent1>
      <a:accent2>
        <a:srgbClr val="EE822F"/>
      </a:accent2>
      <a:accent3>
        <a:srgbClr val="F2BA02"/>
      </a:accent3>
      <a:accent4>
        <a:srgbClr val="75BD42"/>
      </a:accent4>
      <a:accent5>
        <a:srgbClr val="30C0B4"/>
      </a:accent5>
      <a:accent6>
        <a:srgbClr val="E54C5E"/>
      </a:accent6>
      <a:hlink>
        <a:srgbClr val="658BD5"/>
      </a:hlink>
      <a:folHlink>
        <a:srgbClr val="A16AA5"/>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hinning_stype_bit">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1879</Words>
  <Application>WPS 演示</Application>
  <PresentationFormat>全屏显示(4:3)</PresentationFormat>
  <Paragraphs>240</Paragraphs>
  <Slides>25</Slides>
  <Notes>22</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25</vt:i4>
      </vt:variant>
    </vt:vector>
  </HeadingPairs>
  <TitlesOfParts>
    <vt:vector size="42" baseType="lpstr">
      <vt:lpstr>Arial</vt:lpstr>
      <vt:lpstr>宋体</vt:lpstr>
      <vt:lpstr>Wingdings</vt:lpstr>
      <vt:lpstr>Calibri</vt:lpstr>
      <vt:lpstr>Calibri</vt:lpstr>
      <vt:lpstr>Arial</vt:lpstr>
      <vt:lpstr>微软雅黑</vt:lpstr>
      <vt:lpstr>Apple Chancery</vt:lpstr>
      <vt:lpstr>Curlz MT</vt:lpstr>
      <vt:lpstr>ZapfDingbatsITC</vt:lpstr>
      <vt:lpstr>ArialUnicodeMS</vt:lpstr>
      <vt:lpstr>AMGDT</vt:lpstr>
      <vt:lpstr>Cambria Math</vt:lpstr>
      <vt:lpstr>Arial Unicode MS</vt:lpstr>
      <vt:lpstr>shinning_stype_bit</vt:lpstr>
      <vt:lpstr>Office 主题​​</vt:lpstr>
      <vt:lpstr>1_shinning_stype_bit</vt:lpstr>
      <vt:lpstr>大模型原理</vt:lpstr>
      <vt:lpstr>目录</vt:lpstr>
      <vt:lpstr>引言</vt:lpstr>
      <vt:lpstr>引言</vt:lpstr>
      <vt:lpstr>引言</vt:lpstr>
      <vt:lpstr>引言</vt:lpstr>
      <vt:lpstr>深度神经网络基础</vt:lpstr>
      <vt:lpstr>深度神经网络基础</vt:lpstr>
      <vt:lpstr>深度神经网络基础</vt:lpstr>
      <vt:lpstr>深度神经网络基础</vt:lpstr>
      <vt:lpstr>深度神经网络基础</vt:lpstr>
      <vt:lpstr>语言模型</vt:lpstr>
      <vt:lpstr>语言模型</vt:lpstr>
      <vt:lpstr>语言模型</vt:lpstr>
      <vt:lpstr>语言模型</vt:lpstr>
      <vt:lpstr>语言模型</vt:lpstr>
      <vt:lpstr>大模型架构</vt:lpstr>
      <vt:lpstr>大模型架构</vt:lpstr>
      <vt:lpstr>大模型架构</vt:lpstr>
      <vt:lpstr>大模型架构</vt:lpstr>
      <vt:lpstr>大模型架构</vt:lpstr>
      <vt:lpstr>大模型架构</vt:lpstr>
      <vt:lpstr>自监督学习和预训练技术</vt:lpstr>
      <vt:lpstr>自监督学习和预训练技术</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mxl.cs.pku@gmail.com</dc:creator>
  <cp:lastModifiedBy>清昼深。</cp:lastModifiedBy>
  <cp:revision>95</cp:revision>
  <dcterms:created xsi:type="dcterms:W3CDTF">2020-04-12T02:03:00Z</dcterms:created>
  <dcterms:modified xsi:type="dcterms:W3CDTF">2024-11-22T14:52:53Z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DC06D49EC1CB4111B7A81B101B7390D8_11</vt:lpwstr>
  </property>
  <property fmtid="{D5CDD505-2E9C-101B-9397-08002B2CF9AE}" pid="3" name="KSOProductBuildVer">
    <vt:lpwstr>2052-12.1.0.18912</vt:lpwstr>
  </property>
</Properties>
</file>