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handoutMasterIdLst>
    <p:handoutMasterId r:id="rId28"/>
  </p:handoutMasterIdLst>
  <p:sldIdLst>
    <p:sldId id="256" r:id="rId4"/>
    <p:sldId id="266" r:id="rId5"/>
    <p:sldId id="305" r:id="rId7"/>
    <p:sldId id="475" r:id="rId8"/>
    <p:sldId id="457" r:id="rId9"/>
    <p:sldId id="458" r:id="rId10"/>
    <p:sldId id="463" r:id="rId11"/>
    <p:sldId id="464" r:id="rId12"/>
    <p:sldId id="542" r:id="rId13"/>
    <p:sldId id="545" r:id="rId14"/>
    <p:sldId id="546" r:id="rId15"/>
    <p:sldId id="547" r:id="rId16"/>
    <p:sldId id="548" r:id="rId17"/>
    <p:sldId id="466" r:id="rId18"/>
    <p:sldId id="467" r:id="rId19"/>
    <p:sldId id="469" r:id="rId20"/>
    <p:sldId id="543" r:id="rId21"/>
    <p:sldId id="470" r:id="rId22"/>
    <p:sldId id="544" r:id="rId23"/>
    <p:sldId id="471" r:id="rId24"/>
    <p:sldId id="472" r:id="rId25"/>
    <p:sldId id="477" r:id="rId26"/>
    <p:sldId id="540" r:id="rId27"/>
  </p:sldIdLst>
  <p:sldSz cx="9144000" cy="6858000" type="screen4x3"/>
  <p:notesSz cx="7102475" cy="10234930"/>
  <p:custDataLst>
    <p:tags r:id="rId33"/>
  </p:custDataLst>
  <p:defaultTextStyle>
    <a:defPPr>
      <a:defRPr lang="en-US"/>
    </a:defPPr>
    <a:lvl1pPr marL="0" lvl="0"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j"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3300"/>
    <a:srgbClr val="00CC00"/>
    <a:srgbClr val="FF6600"/>
    <a:srgbClr val="FF7C80"/>
    <a:srgbClr val="FFFF66"/>
    <a:srgbClr val="CC33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24"/>
    <p:restoredTop sz="94687"/>
  </p:normalViewPr>
  <p:slideViewPr>
    <p:cSldViewPr showGuides="1">
      <p:cViewPr>
        <p:scale>
          <a:sx n="70" d="100"/>
          <a:sy n="70" d="100"/>
        </p:scale>
        <p:origin x="-1770" y="-6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gs" Target="tags/tag8.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idx="2">
    <p:pos x="10" y="10"/>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1986" name="Rectangle 2"/>
          <p:cNvSpPr>
            <a:spLocks noGrp="1" noChangeArrowheads="1"/>
          </p:cNvSpPr>
          <p:nvPr>
            <p:ph type="hdr" sz="quarter"/>
          </p:nvPr>
        </p:nvSpPr>
        <p:spPr bwMode="auto">
          <a:xfrm>
            <a:off x="0" y="0"/>
            <a:ext cx="3078163" cy="511175"/>
          </a:xfrm>
          <a:prstGeom prst="rect">
            <a:avLst/>
          </a:prstGeom>
          <a:noFill/>
          <a:ln w="9525">
            <a:noFill/>
            <a:miter lim="800000"/>
          </a:ln>
          <a:effectLst/>
        </p:spPr>
        <p:txBody>
          <a:bodyPr vert="horz" wrap="square" lIns="99066" tIns="49533" rIns="99066" bIns="49533" numCol="1" anchor="t" anchorCtr="0" compatLnSpc="1"/>
          <a:lstStyle>
            <a:lvl1pPr defTabSz="990600">
              <a:defRPr kumimoji="1" sz="1300" b="0">
                <a:solidFill>
                  <a:schemeClr val="tx1"/>
                </a:solidFill>
                <a:latin typeface="Times New Roman" panose="02020603050405020304" pitchFamily="18" charset="0"/>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987" name="Rectangle 3"/>
          <p:cNvSpPr>
            <a:spLocks noGrp="1" noChangeArrowheads="1"/>
          </p:cNvSpPr>
          <p:nvPr>
            <p:ph type="dt" sz="quarter" idx="1"/>
          </p:nvPr>
        </p:nvSpPr>
        <p:spPr bwMode="auto">
          <a:xfrm>
            <a:off x="4022725" y="0"/>
            <a:ext cx="3078163" cy="511175"/>
          </a:xfrm>
          <a:prstGeom prst="rect">
            <a:avLst/>
          </a:prstGeom>
          <a:noFill/>
          <a:ln w="9525">
            <a:noFill/>
            <a:miter lim="800000"/>
          </a:ln>
          <a:effectLst/>
        </p:spPr>
        <p:txBody>
          <a:bodyPr vert="horz" wrap="square" lIns="99066" tIns="49533" rIns="99066" bIns="49533" numCol="1" anchor="t" anchorCtr="0" compatLnSpc="1"/>
          <a:lstStyle>
            <a:lvl1pPr algn="r" defTabSz="990600">
              <a:defRPr kumimoji="1" sz="1300" b="0">
                <a:solidFill>
                  <a:schemeClr val="tx1"/>
                </a:solidFill>
                <a:latin typeface="Times New Roman" panose="02020603050405020304" pitchFamily="18" charset="0"/>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C0831022-5C96-476A-AE33-041B538AEB50}" type="datetime8">
              <a:rPr kumimoji="1"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988" name="Rectangle 4"/>
          <p:cNvSpPr>
            <a:spLocks noGrp="1" noChangeArrowheads="1"/>
          </p:cNvSpPr>
          <p:nvPr>
            <p:ph type="ftr" sz="quarter" idx="2"/>
          </p:nvPr>
        </p:nvSpPr>
        <p:spPr bwMode="auto">
          <a:xfrm>
            <a:off x="0" y="9721850"/>
            <a:ext cx="3078163" cy="511175"/>
          </a:xfrm>
          <a:prstGeom prst="rect">
            <a:avLst/>
          </a:prstGeom>
          <a:noFill/>
          <a:ln w="9525">
            <a:noFill/>
            <a:miter lim="800000"/>
          </a:ln>
          <a:effectLst/>
        </p:spPr>
        <p:txBody>
          <a:bodyPr vert="horz" wrap="square" lIns="99066" tIns="49533" rIns="99066" bIns="49533" numCol="1" anchor="b" anchorCtr="0" compatLnSpc="1"/>
          <a:lstStyle>
            <a:lvl1pPr defTabSz="990600">
              <a:defRPr kumimoji="1" sz="1300" b="0">
                <a:solidFill>
                  <a:schemeClr val="tx1"/>
                </a:solidFill>
                <a:latin typeface="Times New Roman" panose="02020603050405020304" pitchFamily="18" charset="0"/>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989" name="Rectangle 5"/>
          <p:cNvSpPr>
            <a:spLocks noGrp="1" noChangeArrowheads="1"/>
          </p:cNvSpPr>
          <p:nvPr>
            <p:ph type="sldNum" sz="quarter" idx="3"/>
          </p:nvPr>
        </p:nvSpPr>
        <p:spPr bwMode="auto">
          <a:xfrm>
            <a:off x="4022725" y="9721850"/>
            <a:ext cx="3078163" cy="511175"/>
          </a:xfrm>
          <a:prstGeom prst="rect">
            <a:avLst/>
          </a:prstGeom>
          <a:noFill/>
          <a:ln w="9525">
            <a:noFill/>
            <a:miter lim="800000"/>
          </a:ln>
          <a:effectLst/>
        </p:spPr>
        <p:txBody>
          <a:bodyPr vert="horz" wrap="square" lIns="99066" tIns="49533" rIns="99066" bIns="49533" numCol="1" anchor="b" anchorCtr="0" compatLnSpc="1"/>
          <a:p>
            <a:pPr lvl="0" algn="r" defTabSz="990600" eaLnBrk="1" hangingPunct="1">
              <a:buNone/>
            </a:pPr>
            <a:fld id="{9A0DB2DC-4C9A-4742-B13C-FB6460FD3503}" type="slidenum">
              <a:rPr lang="zh-CN" altLang="en-US" sz="1300" b="0" dirty="0">
                <a:solidFill>
                  <a:schemeClr val="tx1"/>
                </a:solidFill>
                <a:latin typeface="Times New Roman" panose="02020603050405020304" pitchFamily="18" charset="0"/>
              </a:rPr>
            </a:fld>
            <a:endParaRPr lang="zh-CN" altLang="en-US" sz="1300" b="0" dirty="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7634" name="Rectangle 2"/>
          <p:cNvSpPr>
            <a:spLocks noGrp="1" noChangeArrowheads="1"/>
          </p:cNvSpPr>
          <p:nvPr>
            <p:ph type="hdr" sz="quarter"/>
          </p:nvPr>
        </p:nvSpPr>
        <p:spPr bwMode="auto">
          <a:xfrm>
            <a:off x="0" y="0"/>
            <a:ext cx="3078163" cy="511175"/>
          </a:xfrm>
          <a:prstGeom prst="rect">
            <a:avLst/>
          </a:prstGeom>
          <a:noFill/>
          <a:ln w="9525">
            <a:noFill/>
            <a:miter lim="800000"/>
          </a:ln>
          <a:effectLst/>
        </p:spPr>
        <p:txBody>
          <a:bodyPr vert="horz" wrap="square" lIns="99066" tIns="49533" rIns="99066" bIns="49533" numCol="1" anchor="t" anchorCtr="0" compatLnSpc="1"/>
          <a:lstStyle>
            <a:lvl1pPr defTabSz="990600">
              <a:defRPr kumimoji="1" sz="1300" b="0">
                <a:solidFill>
                  <a:schemeClr val="tx1"/>
                </a:solidFill>
                <a:latin typeface="Times New Roman" panose="02020603050405020304" pitchFamily="18" charset="0"/>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7635" name="Rectangle 3"/>
          <p:cNvSpPr>
            <a:spLocks noGrp="1" noChangeArrowheads="1"/>
          </p:cNvSpPr>
          <p:nvPr>
            <p:ph type="dt" idx="1"/>
          </p:nvPr>
        </p:nvSpPr>
        <p:spPr bwMode="auto">
          <a:xfrm>
            <a:off x="4022725" y="0"/>
            <a:ext cx="3078163" cy="511175"/>
          </a:xfrm>
          <a:prstGeom prst="rect">
            <a:avLst/>
          </a:prstGeom>
          <a:noFill/>
          <a:ln w="9525">
            <a:noFill/>
            <a:miter lim="800000"/>
          </a:ln>
          <a:effectLst/>
        </p:spPr>
        <p:txBody>
          <a:bodyPr vert="horz" wrap="square" lIns="99066" tIns="49533" rIns="99066" bIns="49533" numCol="1" anchor="t" anchorCtr="0" compatLnSpc="1"/>
          <a:lstStyle>
            <a:lvl1pPr algn="r" defTabSz="990600">
              <a:defRPr kumimoji="1" sz="1300" b="0">
                <a:solidFill>
                  <a:schemeClr val="tx1"/>
                </a:solidFill>
                <a:latin typeface="Times New Roman" panose="02020603050405020304" pitchFamily="18" charset="0"/>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558C3168-EB2A-42D9-91EF-3D8388D461B7}" type="datetime8">
              <a:rPr kumimoji="1"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0660" name="Rectangle 4"/>
          <p:cNvSpPr>
            <a:spLocks noRot="1" noTextEdit="1"/>
          </p:cNvSpPr>
          <p:nvPr>
            <p:ph type="sldImg" idx="2"/>
          </p:nvPr>
        </p:nvSpPr>
        <p:spPr>
          <a:xfrm>
            <a:off x="992188" y="768350"/>
            <a:ext cx="5118100" cy="3836988"/>
          </a:xfrm>
          <a:prstGeom prst="rect">
            <a:avLst/>
          </a:prstGeom>
          <a:noFill/>
          <a:ln w="9525" cap="flat" cmpd="sng">
            <a:solidFill>
              <a:srgbClr val="000000"/>
            </a:solidFill>
            <a:prstDash val="solid"/>
            <a:miter/>
            <a:headEnd type="none" w="med" len="med"/>
            <a:tailEnd type="none" w="med" len="med"/>
          </a:ln>
        </p:spPr>
      </p:sp>
      <p:sp>
        <p:nvSpPr>
          <p:cNvPr id="197637" name="Rectangle 5"/>
          <p:cNvSpPr>
            <a:spLocks noGrp="1" noChangeArrowheads="1"/>
          </p:cNvSpPr>
          <p:nvPr>
            <p:ph type="body" sz="quarter" idx="3"/>
          </p:nvPr>
        </p:nvSpPr>
        <p:spPr bwMode="auto">
          <a:xfrm>
            <a:off x="709613" y="4860925"/>
            <a:ext cx="5683250" cy="4605338"/>
          </a:xfrm>
          <a:prstGeom prst="rect">
            <a:avLst/>
          </a:prstGeom>
          <a:noFill/>
          <a:ln w="9525">
            <a:noFill/>
            <a:miter lim="800000"/>
          </a:ln>
          <a:effectLst/>
        </p:spPr>
        <p:txBody>
          <a:bodyPr vert="horz" wrap="square" lIns="99066" tIns="49533" rIns="99066" bIns="49533"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7638" name="Rectangle 6"/>
          <p:cNvSpPr>
            <a:spLocks noGrp="1" noChangeArrowheads="1"/>
          </p:cNvSpPr>
          <p:nvPr>
            <p:ph type="ftr" sz="quarter" idx="4"/>
          </p:nvPr>
        </p:nvSpPr>
        <p:spPr bwMode="auto">
          <a:xfrm>
            <a:off x="0" y="9721850"/>
            <a:ext cx="6235700" cy="511175"/>
          </a:xfrm>
          <a:prstGeom prst="rect">
            <a:avLst/>
          </a:prstGeom>
          <a:noFill/>
          <a:ln w="9525">
            <a:noFill/>
            <a:miter lim="800000"/>
          </a:ln>
          <a:effectLst/>
        </p:spPr>
        <p:txBody>
          <a:bodyPr vert="horz" wrap="square" lIns="99066" tIns="49533" rIns="99066" bIns="49533" numCol="1" anchor="b" anchorCtr="0" compatLnSpc="1"/>
          <a:lstStyle>
            <a:lvl1pPr defTabSz="990600">
              <a:defRPr kumimoji="1" sz="1300" b="0">
                <a:solidFill>
                  <a:schemeClr val="tx1"/>
                </a:solidFill>
                <a:latin typeface="Times New Roman" panose="02020603050405020304" pitchFamily="18" charset="0"/>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7639" name="Rectangle 7"/>
          <p:cNvSpPr>
            <a:spLocks noGrp="1" noChangeArrowheads="1"/>
          </p:cNvSpPr>
          <p:nvPr>
            <p:ph type="sldNum" sz="quarter" idx="5"/>
          </p:nvPr>
        </p:nvSpPr>
        <p:spPr bwMode="auto">
          <a:xfrm>
            <a:off x="4022725" y="9721850"/>
            <a:ext cx="3078163" cy="511175"/>
          </a:xfrm>
          <a:prstGeom prst="rect">
            <a:avLst/>
          </a:prstGeom>
          <a:noFill/>
          <a:ln w="9525">
            <a:noFill/>
            <a:miter lim="800000"/>
          </a:ln>
          <a:effectLst/>
        </p:spPr>
        <p:txBody>
          <a:bodyPr vert="horz" wrap="square" lIns="99066" tIns="49533" rIns="99066" bIns="49533" numCol="1" anchor="b" anchorCtr="0" compatLnSpc="1"/>
          <a:p>
            <a:pPr lvl="0" algn="r" defTabSz="990600" eaLnBrk="1" hangingPunct="1">
              <a:buNone/>
            </a:pPr>
            <a:fld id="{9A0DB2DC-4C9A-4742-B13C-FB6460FD3503}" type="slidenum">
              <a:rPr lang="zh-CN" altLang="en-US" sz="1300" b="0" dirty="0">
                <a:solidFill>
                  <a:schemeClr val="tx1"/>
                </a:solidFill>
                <a:latin typeface="Times New Roman" panose="02020603050405020304" pitchFamily="18" charset="0"/>
              </a:rPr>
            </a:fld>
            <a:endParaRPr lang="zh-CN" altLang="en-US" sz="1300" b="0" dirty="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3"/>
          <p:cNvSpPr txBox="1">
            <a:spLocks noGrp="1"/>
          </p:cNvSpPr>
          <p:nvPr>
            <p:ph type="dt" sz="half"/>
          </p:nvPr>
        </p:nvSpPr>
        <p:spPr>
          <a:xfrm>
            <a:off x="4022725" y="0"/>
            <a:ext cx="3078163" cy="511175"/>
          </a:xfrm>
          <a:prstGeom prst="rect">
            <a:avLst/>
          </a:prstGeom>
          <a:noFill/>
          <a:ln w="9525">
            <a:noFill/>
          </a:ln>
        </p:spPr>
        <p:txBody>
          <a:bodyPr lIns="99066" tIns="49533" rIns="99066" bIns="49533"/>
          <a:p>
            <a:pPr lvl="0" algn="r" defTabSz="990600" eaLnBrk="1" hangingPunct="1"/>
            <a:fld id="{BB962C8B-B14F-4D97-AF65-F5344CB8AC3E}" type="datetime8">
              <a:rPr lang="zh-CN" altLang="en-US" sz="1300" b="0" dirty="0">
                <a:solidFill>
                  <a:schemeClr val="tx1"/>
                </a:solidFill>
                <a:latin typeface="Times New Roman" panose="02020603050405020304" pitchFamily="18" charset="0"/>
              </a:rPr>
            </a:fld>
            <a:endParaRPr lang="zh-CN" altLang="en-US" sz="1300" b="0" dirty="0">
              <a:solidFill>
                <a:schemeClr val="tx1"/>
              </a:solidFill>
              <a:latin typeface="Times New Roman" panose="02020603050405020304" pitchFamily="18" charset="0"/>
            </a:endParaRPr>
          </a:p>
        </p:txBody>
      </p:sp>
      <p:sp>
        <p:nvSpPr>
          <p:cNvPr id="71683" name="Rectangle 7"/>
          <p:cNvSpPr txBox="1">
            <a:spLocks noGrp="1"/>
          </p:cNvSpPr>
          <p:nvPr>
            <p:ph type="sldNum" sz="quarter"/>
          </p:nvPr>
        </p:nvSpPr>
        <p:spPr>
          <a:xfrm>
            <a:off x="4022725" y="9721850"/>
            <a:ext cx="3078163" cy="511175"/>
          </a:xfrm>
          <a:prstGeom prst="rect">
            <a:avLst/>
          </a:prstGeom>
          <a:noFill/>
          <a:ln w="9525">
            <a:noFill/>
          </a:ln>
        </p:spPr>
        <p:txBody>
          <a:bodyPr lIns="99066" tIns="49533" rIns="99066" bIns="49533" anchor="b" anchorCtr="0"/>
          <a:p>
            <a:pPr lvl="0" algn="r" defTabSz="990600" eaLnBrk="1" hangingPunct="1"/>
            <a:fld id="{9A0DB2DC-4C9A-4742-B13C-FB6460FD3503}" type="slidenum">
              <a:rPr lang="zh-CN" altLang="en-US" sz="1300" b="0" dirty="0">
                <a:solidFill>
                  <a:schemeClr val="tx1"/>
                </a:solidFill>
                <a:latin typeface="Times New Roman" panose="02020603050405020304" pitchFamily="18" charset="0"/>
              </a:rPr>
            </a:fld>
            <a:endParaRPr lang="zh-CN" altLang="en-US" sz="1300" b="0" dirty="0">
              <a:solidFill>
                <a:schemeClr val="tx1"/>
              </a:solidFill>
              <a:latin typeface="Times New Roman" panose="02020603050405020304" pitchFamily="18" charset="0"/>
            </a:endParaRPr>
          </a:p>
        </p:txBody>
      </p:sp>
      <p:sp>
        <p:nvSpPr>
          <p:cNvPr id="71684" name="Rectangle 2"/>
          <p:cNvSpPr>
            <a:spLocks noRot="1" noTextEdit="1"/>
          </p:cNvSpPr>
          <p:nvPr>
            <p:ph type="sldImg"/>
          </p:nvPr>
        </p:nvSpPr>
        <p:spPr>
          <a:xfrm>
            <a:off x="993775" y="768350"/>
            <a:ext cx="5114925" cy="3836988"/>
          </a:xfrm>
        </p:spPr>
      </p:sp>
      <p:sp>
        <p:nvSpPr>
          <p:cNvPr id="71685" name="Rectangle 3"/>
          <p:cNvSpPr>
            <a:spLocks noGrp="1"/>
          </p:cNvSpPr>
          <p:nvPr>
            <p:ph type="body" idx="1"/>
          </p:nvPr>
        </p:nvSpPr>
        <p:spPr/>
        <p:txBody>
          <a:bodyPr wrap="square" lIns="99066" tIns="49533" rIns="99066" bIns="49533" anchor="t" anchorCtr="0"/>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2056" name="Rectangle 3"/>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eaLnBrk="1" hangingPunct="1"/>
              <a:endParaRPr lang="zh-CN" altLang="en-US" sz="2400" b="0" dirty="0">
                <a:solidFill>
                  <a:schemeClr val="tx1"/>
                </a:solidFill>
                <a:latin typeface="Times New Roman" panose="02020603050405020304" pitchFamily="18" charset="0"/>
              </a:endParaRPr>
            </a:p>
          </p:txBody>
        </p:sp>
        <p:sp>
          <p:nvSpPr>
            <p:cNvPr id="2057" name="Rectangle 4"/>
            <p:cNvSpPr/>
            <p:nvPr/>
          </p:nvSpPr>
          <p:spPr>
            <a:xfrm>
              <a:off x="1081" y="1065"/>
              <a:ext cx="4679" cy="1596"/>
            </a:xfrm>
            <a:prstGeom prst="rect">
              <a:avLst/>
            </a:prstGeom>
            <a:solidFill>
              <a:schemeClr val="bg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grpSp>
          <p:nvGrpSpPr>
            <p:cNvPr id="2058" name="Group 5"/>
            <p:cNvGrpSpPr/>
            <p:nvPr/>
          </p:nvGrpSpPr>
          <p:grpSpPr>
            <a:xfrm>
              <a:off x="0" y="672"/>
              <a:ext cx="1806" cy="1989"/>
              <a:chOff x="0" y="672"/>
              <a:chExt cx="1806" cy="1989"/>
            </a:xfrm>
          </p:grpSpPr>
          <p:sp>
            <p:nvSpPr>
              <p:cNvPr id="2059" name="Rectangle 6"/>
              <p:cNvSpPr/>
              <p:nvPr userDrawn="1"/>
            </p:nvSpPr>
            <p:spPr>
              <a:xfrm>
                <a:off x="361" y="2257"/>
                <a:ext cx="363" cy="404"/>
              </a:xfrm>
              <a:prstGeom prst="rect">
                <a:avLst/>
              </a:prstGeom>
              <a:solidFill>
                <a:schemeClr val="accent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0" name="Rectangle 7"/>
              <p:cNvSpPr/>
              <p:nvPr userDrawn="1"/>
            </p:nvSpPr>
            <p:spPr>
              <a:xfrm>
                <a:off x="1081" y="1065"/>
                <a:ext cx="362" cy="405"/>
              </a:xfrm>
              <a:prstGeom prst="rect">
                <a:avLst/>
              </a:prstGeom>
              <a:solidFill>
                <a:schemeClr val="folHlink"/>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1" name="Rectangle 8"/>
              <p:cNvSpPr/>
              <p:nvPr userDrawn="1"/>
            </p:nvSpPr>
            <p:spPr>
              <a:xfrm>
                <a:off x="1437" y="672"/>
                <a:ext cx="369" cy="400"/>
              </a:xfrm>
              <a:prstGeom prst="rect">
                <a:avLst/>
              </a:prstGeom>
              <a:solidFill>
                <a:schemeClr val="folHlink"/>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2" name="Rectangle 9"/>
              <p:cNvSpPr/>
              <p:nvPr userDrawn="1"/>
            </p:nvSpPr>
            <p:spPr>
              <a:xfrm>
                <a:off x="719" y="2257"/>
                <a:ext cx="368" cy="404"/>
              </a:xfrm>
              <a:prstGeom prst="rect">
                <a:avLst/>
              </a:prstGeom>
              <a:solidFill>
                <a:schemeClr val="bg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3" name="Rectangle 10"/>
              <p:cNvSpPr/>
              <p:nvPr userDrawn="1"/>
            </p:nvSpPr>
            <p:spPr>
              <a:xfrm>
                <a:off x="1437" y="1065"/>
                <a:ext cx="369" cy="405"/>
              </a:xfrm>
              <a:prstGeom prst="rect">
                <a:avLst/>
              </a:prstGeom>
              <a:solidFill>
                <a:schemeClr val="accent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4" name="Rectangle 11"/>
              <p:cNvSpPr/>
              <p:nvPr userDrawn="1"/>
            </p:nvSpPr>
            <p:spPr>
              <a:xfrm>
                <a:off x="719" y="1464"/>
                <a:ext cx="368" cy="399"/>
              </a:xfrm>
              <a:prstGeom prst="rect">
                <a:avLst/>
              </a:prstGeom>
              <a:solidFill>
                <a:schemeClr val="folHlink"/>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5" name="Rectangle 12"/>
              <p:cNvSpPr/>
              <p:nvPr userDrawn="1"/>
            </p:nvSpPr>
            <p:spPr>
              <a:xfrm>
                <a:off x="0" y="1464"/>
                <a:ext cx="367" cy="399"/>
              </a:xfrm>
              <a:prstGeom prst="rect">
                <a:avLst/>
              </a:prstGeom>
              <a:solidFill>
                <a:schemeClr val="bg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6" name="Rectangle 13"/>
              <p:cNvSpPr/>
              <p:nvPr userDrawn="1"/>
            </p:nvSpPr>
            <p:spPr>
              <a:xfrm>
                <a:off x="1081" y="1464"/>
                <a:ext cx="362" cy="399"/>
              </a:xfrm>
              <a:prstGeom prst="rect">
                <a:avLst/>
              </a:prstGeom>
              <a:solidFill>
                <a:schemeClr val="accent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7" name="Rectangle 14"/>
              <p:cNvSpPr/>
              <p:nvPr userDrawn="1"/>
            </p:nvSpPr>
            <p:spPr>
              <a:xfrm>
                <a:off x="361" y="1857"/>
                <a:ext cx="363" cy="406"/>
              </a:xfrm>
              <a:prstGeom prst="rect">
                <a:avLst/>
              </a:prstGeom>
              <a:solidFill>
                <a:schemeClr val="folHlink"/>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8" name="Rectangle 15"/>
              <p:cNvSpPr/>
              <p:nvPr userDrawn="1"/>
            </p:nvSpPr>
            <p:spPr>
              <a:xfrm>
                <a:off x="719" y="1857"/>
                <a:ext cx="368" cy="406"/>
              </a:xfrm>
              <a:prstGeom prst="rect">
                <a:avLst/>
              </a:prstGeom>
              <a:solidFill>
                <a:schemeClr val="accent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grpSp>
      </p:grpSp>
      <p:sp>
        <p:nvSpPr>
          <p:cNvPr id="6163"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r>
              <a:rPr lang="zh-CN" altLang="en-US"/>
              <a:t>单击此处编辑母版标题样式</a:t>
            </a:r>
            <a:endParaRPr lang="zh-CN" altLang="en-US"/>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EE72C29-C239-4520-973F-D006639BEBC7}"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latin typeface="Arial Black" panose="020B0A04020102020204" pitchFamily="34" charset="0"/>
              </a:rPr>
            </a:fld>
            <a:endParaRPr lang="zh-CN" altLang="en-US" dirty="0">
              <a:latin typeface="Arial Black" panose="020B0A040201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2056" name="Rectangle 3"/>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eaLnBrk="1" hangingPunct="1"/>
              <a:endParaRPr lang="zh-CN" altLang="en-US" sz="2400" b="0" dirty="0">
                <a:solidFill>
                  <a:schemeClr val="tx1"/>
                </a:solidFill>
                <a:latin typeface="Times New Roman" panose="02020603050405020304" pitchFamily="18" charset="0"/>
              </a:endParaRPr>
            </a:p>
          </p:txBody>
        </p:sp>
        <p:sp>
          <p:nvSpPr>
            <p:cNvPr id="2057" name="Rectangle 4"/>
            <p:cNvSpPr/>
            <p:nvPr/>
          </p:nvSpPr>
          <p:spPr>
            <a:xfrm>
              <a:off x="1081" y="1065"/>
              <a:ext cx="4679" cy="1596"/>
            </a:xfrm>
            <a:prstGeom prst="rect">
              <a:avLst/>
            </a:prstGeom>
            <a:solidFill>
              <a:schemeClr val="bg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grpSp>
          <p:nvGrpSpPr>
            <p:cNvPr id="2058" name="Group 5"/>
            <p:cNvGrpSpPr/>
            <p:nvPr/>
          </p:nvGrpSpPr>
          <p:grpSpPr>
            <a:xfrm>
              <a:off x="0" y="672"/>
              <a:ext cx="1806" cy="1989"/>
              <a:chOff x="0" y="672"/>
              <a:chExt cx="1806" cy="1989"/>
            </a:xfrm>
          </p:grpSpPr>
          <p:sp>
            <p:nvSpPr>
              <p:cNvPr id="2059" name="Rectangle 6"/>
              <p:cNvSpPr/>
              <p:nvPr userDrawn="1"/>
            </p:nvSpPr>
            <p:spPr>
              <a:xfrm>
                <a:off x="361" y="2257"/>
                <a:ext cx="363" cy="404"/>
              </a:xfrm>
              <a:prstGeom prst="rect">
                <a:avLst/>
              </a:prstGeom>
              <a:solidFill>
                <a:schemeClr val="accent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0" name="Rectangle 7"/>
              <p:cNvSpPr/>
              <p:nvPr userDrawn="1"/>
            </p:nvSpPr>
            <p:spPr>
              <a:xfrm>
                <a:off x="1081" y="1065"/>
                <a:ext cx="362" cy="405"/>
              </a:xfrm>
              <a:prstGeom prst="rect">
                <a:avLst/>
              </a:prstGeom>
              <a:solidFill>
                <a:schemeClr val="folHlink"/>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1" name="Rectangle 8"/>
              <p:cNvSpPr/>
              <p:nvPr userDrawn="1"/>
            </p:nvSpPr>
            <p:spPr>
              <a:xfrm>
                <a:off x="1437" y="672"/>
                <a:ext cx="369" cy="400"/>
              </a:xfrm>
              <a:prstGeom prst="rect">
                <a:avLst/>
              </a:prstGeom>
              <a:solidFill>
                <a:schemeClr val="folHlink"/>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2" name="Rectangle 9"/>
              <p:cNvSpPr/>
              <p:nvPr userDrawn="1"/>
            </p:nvSpPr>
            <p:spPr>
              <a:xfrm>
                <a:off x="719" y="2257"/>
                <a:ext cx="368" cy="404"/>
              </a:xfrm>
              <a:prstGeom prst="rect">
                <a:avLst/>
              </a:prstGeom>
              <a:solidFill>
                <a:schemeClr val="bg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3" name="Rectangle 10"/>
              <p:cNvSpPr/>
              <p:nvPr userDrawn="1"/>
            </p:nvSpPr>
            <p:spPr>
              <a:xfrm>
                <a:off x="1437" y="1065"/>
                <a:ext cx="369" cy="405"/>
              </a:xfrm>
              <a:prstGeom prst="rect">
                <a:avLst/>
              </a:prstGeom>
              <a:solidFill>
                <a:schemeClr val="accent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4" name="Rectangle 11"/>
              <p:cNvSpPr/>
              <p:nvPr userDrawn="1"/>
            </p:nvSpPr>
            <p:spPr>
              <a:xfrm>
                <a:off x="719" y="1464"/>
                <a:ext cx="368" cy="399"/>
              </a:xfrm>
              <a:prstGeom prst="rect">
                <a:avLst/>
              </a:prstGeom>
              <a:solidFill>
                <a:schemeClr val="folHlink"/>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5" name="Rectangle 12"/>
              <p:cNvSpPr/>
              <p:nvPr userDrawn="1"/>
            </p:nvSpPr>
            <p:spPr>
              <a:xfrm>
                <a:off x="0" y="1464"/>
                <a:ext cx="367" cy="399"/>
              </a:xfrm>
              <a:prstGeom prst="rect">
                <a:avLst/>
              </a:prstGeom>
              <a:solidFill>
                <a:schemeClr val="bg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6" name="Rectangle 13"/>
              <p:cNvSpPr/>
              <p:nvPr userDrawn="1"/>
            </p:nvSpPr>
            <p:spPr>
              <a:xfrm>
                <a:off x="1081" y="1464"/>
                <a:ext cx="362" cy="399"/>
              </a:xfrm>
              <a:prstGeom prst="rect">
                <a:avLst/>
              </a:prstGeom>
              <a:solidFill>
                <a:schemeClr val="accent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7" name="Rectangle 14"/>
              <p:cNvSpPr/>
              <p:nvPr userDrawn="1"/>
            </p:nvSpPr>
            <p:spPr>
              <a:xfrm>
                <a:off x="361" y="1857"/>
                <a:ext cx="363" cy="406"/>
              </a:xfrm>
              <a:prstGeom prst="rect">
                <a:avLst/>
              </a:prstGeom>
              <a:solidFill>
                <a:schemeClr val="folHlink"/>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2068" name="Rectangle 15"/>
              <p:cNvSpPr/>
              <p:nvPr userDrawn="1"/>
            </p:nvSpPr>
            <p:spPr>
              <a:xfrm>
                <a:off x="719" y="1857"/>
                <a:ext cx="368" cy="406"/>
              </a:xfrm>
              <a:prstGeom prst="rect">
                <a:avLst/>
              </a:prstGeom>
              <a:solidFill>
                <a:schemeClr val="accent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grpSp>
      </p:grpSp>
      <p:sp>
        <p:nvSpPr>
          <p:cNvPr id="6163"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r>
              <a:rPr lang="zh-CN" altLang="en-US"/>
              <a:t>单击此处编辑母版标题样式</a:t>
            </a:r>
            <a:endParaRPr lang="zh-CN" altLang="en-US"/>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EE72C29-C239-4520-973F-D006639BEBC7}"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latin typeface="Arial Black" panose="020B0A04020102020204" pitchFamily="34" charset="0"/>
              </a:rPr>
            </a:fld>
            <a:endParaRPr lang="zh-CN" altLang="en-US" dirty="0">
              <a:latin typeface="Arial Black" panose="020B0A040201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b="0">
                <a:solidFill>
                  <a:schemeClr val="tx1"/>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b="0">
                <a:solidFill>
                  <a:schemeClr val="tx1"/>
                </a:solidFill>
                <a:latin typeface="Arial Black" panose="020B0A04020102020204" pitchFamily="34"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grpSp>
        <p:nvGrpSpPr>
          <p:cNvPr id="1028" name="Group 4"/>
          <p:cNvGrpSpPr/>
          <p:nvPr/>
        </p:nvGrpSpPr>
        <p:grpSpPr>
          <a:xfrm>
            <a:off x="0" y="0"/>
            <a:ext cx="9144000" cy="546100"/>
            <a:chOff x="0" y="0"/>
            <a:chExt cx="5760" cy="344"/>
          </a:xfrm>
        </p:grpSpPr>
        <p:sp>
          <p:nvSpPr>
            <p:cNvPr id="1032" name="Rectangle 5"/>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eaLnBrk="1" hangingPunct="1"/>
              <a:endParaRPr lang="zh-CN" altLang="en-US" sz="2400" b="0" dirty="0">
                <a:solidFill>
                  <a:schemeClr val="tx1"/>
                </a:solidFill>
                <a:latin typeface="Times New Roman" panose="02020603050405020304" pitchFamily="18" charset="0"/>
              </a:endParaRPr>
            </a:p>
          </p:txBody>
        </p:sp>
        <p:sp>
          <p:nvSpPr>
            <p:cNvPr id="1033" name="Rectangle 6"/>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1034" name="Rectangle 7"/>
            <p:cNvSpPr/>
            <p:nvPr/>
          </p:nvSpPr>
          <p:spPr>
            <a:xfrm>
              <a:off x="258" y="85"/>
              <a:ext cx="87" cy="89"/>
            </a:xfrm>
            <a:prstGeom prst="rect">
              <a:avLst/>
            </a:prstGeom>
            <a:solidFill>
              <a:schemeClr val="folHlink"/>
            </a:solidFill>
            <a:ln w="9525">
              <a:noFill/>
            </a:ln>
          </p:spPr>
          <p:txBody>
            <a:bodyPr/>
            <a:p>
              <a:pPr lvl="0" eaLnBrk="1" hangingPunct="1"/>
              <a:endParaRPr lang="zh-CN" altLang="en-US" b="0" dirty="0">
                <a:solidFill>
                  <a:schemeClr val="hlink"/>
                </a:solidFill>
                <a:latin typeface="Arial" panose="020B0604020202020204" pitchFamily="34" charset="0"/>
              </a:endParaRPr>
            </a:p>
          </p:txBody>
        </p:sp>
        <p:sp>
          <p:nvSpPr>
            <p:cNvPr id="1035" name="Rectangle 8"/>
            <p:cNvSpPr/>
            <p:nvPr/>
          </p:nvSpPr>
          <p:spPr>
            <a:xfrm>
              <a:off x="345" y="0"/>
              <a:ext cx="88" cy="87"/>
            </a:xfrm>
            <a:prstGeom prst="rect">
              <a:avLst/>
            </a:prstGeom>
            <a:solidFill>
              <a:schemeClr val="folHlink"/>
            </a:solidFill>
            <a:ln w="9525">
              <a:noFill/>
            </a:ln>
          </p:spPr>
          <p:txBody>
            <a:bodyPr/>
            <a:p>
              <a:pPr lvl="0" eaLnBrk="1" hangingPunct="1"/>
              <a:endParaRPr lang="zh-CN" altLang="en-US" b="0" dirty="0">
                <a:solidFill>
                  <a:schemeClr val="hlink"/>
                </a:solidFill>
                <a:latin typeface="Arial" panose="020B0604020202020204" pitchFamily="34" charset="0"/>
              </a:endParaRPr>
            </a:p>
          </p:txBody>
        </p:sp>
        <p:sp>
          <p:nvSpPr>
            <p:cNvPr id="1036" name="Rectangle 9"/>
            <p:cNvSpPr/>
            <p:nvPr/>
          </p:nvSpPr>
          <p:spPr>
            <a:xfrm>
              <a:off x="345" y="85"/>
              <a:ext cx="88" cy="89"/>
            </a:xfrm>
            <a:prstGeom prst="rect">
              <a:avLst/>
            </a:prstGeom>
            <a:solidFill>
              <a:schemeClr val="accent2"/>
            </a:solidFill>
            <a:ln w="9525">
              <a:noFill/>
            </a:ln>
          </p:spPr>
          <p:txBody>
            <a:bodyPr/>
            <a:p>
              <a:pPr lvl="0" eaLnBrk="1" hangingPunct="1"/>
              <a:endParaRPr lang="zh-CN" altLang="en-US" b="0" dirty="0">
                <a:solidFill>
                  <a:schemeClr val="accent2"/>
                </a:solidFill>
                <a:latin typeface="Arial" panose="020B0604020202020204" pitchFamily="34" charset="0"/>
              </a:endParaRPr>
            </a:p>
          </p:txBody>
        </p:sp>
        <p:sp>
          <p:nvSpPr>
            <p:cNvPr id="1037" name="Rectangle 10"/>
            <p:cNvSpPr/>
            <p:nvPr/>
          </p:nvSpPr>
          <p:spPr>
            <a:xfrm>
              <a:off x="173" y="173"/>
              <a:ext cx="86" cy="87"/>
            </a:xfrm>
            <a:prstGeom prst="rect">
              <a:avLst/>
            </a:prstGeom>
            <a:solidFill>
              <a:schemeClr val="folHlink"/>
            </a:solidFill>
            <a:ln w="9525">
              <a:noFill/>
            </a:ln>
          </p:spPr>
          <p:txBody>
            <a:bodyPr/>
            <a:p>
              <a:pPr lvl="0" eaLnBrk="1" hangingPunct="1"/>
              <a:endParaRPr lang="zh-CN" altLang="en-US" b="0" dirty="0">
                <a:solidFill>
                  <a:schemeClr val="hlink"/>
                </a:solidFill>
                <a:latin typeface="Arial" panose="020B0604020202020204" pitchFamily="34" charset="0"/>
              </a:endParaRPr>
            </a:p>
          </p:txBody>
        </p:sp>
        <p:sp>
          <p:nvSpPr>
            <p:cNvPr id="1038" name="Rectangle 11"/>
            <p:cNvSpPr/>
            <p:nvPr/>
          </p:nvSpPr>
          <p:spPr>
            <a:xfrm>
              <a:off x="83" y="86"/>
              <a:ext cx="89" cy="87"/>
            </a:xfrm>
            <a:prstGeom prst="rect">
              <a:avLst/>
            </a:prstGeom>
            <a:solidFill>
              <a:schemeClr val="bg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1039" name="Rectangle 12"/>
            <p:cNvSpPr/>
            <p:nvPr/>
          </p:nvSpPr>
          <p:spPr>
            <a:xfrm>
              <a:off x="258" y="171"/>
              <a:ext cx="87" cy="87"/>
            </a:xfrm>
            <a:prstGeom prst="rect">
              <a:avLst/>
            </a:prstGeom>
            <a:solidFill>
              <a:schemeClr val="accent2"/>
            </a:solidFill>
            <a:ln w="9525">
              <a:noFill/>
            </a:ln>
          </p:spPr>
          <p:txBody>
            <a:bodyPr/>
            <a:p>
              <a:pPr lvl="0" eaLnBrk="1" hangingPunct="1"/>
              <a:endParaRPr lang="zh-CN" altLang="en-US" b="0" dirty="0">
                <a:solidFill>
                  <a:schemeClr val="accent2"/>
                </a:solidFill>
                <a:latin typeface="Arial" panose="020B0604020202020204" pitchFamily="34" charset="0"/>
              </a:endParaRPr>
            </a:p>
          </p:txBody>
        </p:sp>
        <p:sp>
          <p:nvSpPr>
            <p:cNvPr id="1040" name="Rectangle 13"/>
            <p:cNvSpPr/>
            <p:nvPr/>
          </p:nvSpPr>
          <p:spPr>
            <a:xfrm>
              <a:off x="173" y="258"/>
              <a:ext cx="86" cy="86"/>
            </a:xfrm>
            <a:prstGeom prst="rect">
              <a:avLst/>
            </a:prstGeom>
            <a:solidFill>
              <a:schemeClr val="accent2"/>
            </a:solidFill>
            <a:ln w="9525">
              <a:noFill/>
            </a:ln>
          </p:spPr>
          <p:txBody>
            <a:bodyPr/>
            <a:p>
              <a:pPr lvl="0" eaLnBrk="1" hangingPunct="1"/>
              <a:endParaRPr lang="zh-CN" altLang="en-US" b="0" dirty="0">
                <a:solidFill>
                  <a:schemeClr val="accent2"/>
                </a:solidFill>
                <a:latin typeface="Arial" panose="020B0604020202020204" pitchFamily="34" charset="0"/>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rtl="0" eaLnBrk="0" fontAlgn="base" hangingPunct="0">
        <a:spcBef>
          <a:spcPct val="0"/>
        </a:spcBef>
        <a:spcAft>
          <a:spcPct val="0"/>
        </a:spcAft>
        <a:defRPr sz="3600">
          <a:solidFill>
            <a:srgbClr val="FF0000"/>
          </a:solidFill>
          <a:latin typeface="+mj-lt"/>
          <a:ea typeface="+mj-ea"/>
          <a:cs typeface="+mj-cs"/>
        </a:defRPr>
      </a:lvl1pPr>
      <a:lvl2pPr algn="l" rtl="0" eaLnBrk="0" fontAlgn="base" hangingPunct="0">
        <a:spcBef>
          <a:spcPct val="0"/>
        </a:spcBef>
        <a:spcAft>
          <a:spcPct val="0"/>
        </a:spcAft>
        <a:defRPr sz="3600">
          <a:solidFill>
            <a:srgbClr val="FF0000"/>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a:solidFill>
            <a:srgbClr val="FF0000"/>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a:solidFill>
            <a:srgbClr val="FF0000"/>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a:solidFill>
            <a:srgbClr val="FF0000"/>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rgbClr val="FF0000"/>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rgbClr val="FF0000"/>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rgbClr val="FF0000"/>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rgbClr val="FF00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b="0">
                <a:solidFill>
                  <a:schemeClr val="tx1"/>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网络与通信实验</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b="0">
                <a:solidFill>
                  <a:schemeClr val="tx1"/>
                </a:solidFill>
                <a:latin typeface="Arial Black" panose="020B0A04020102020204" pitchFamily="34"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grpSp>
        <p:nvGrpSpPr>
          <p:cNvPr id="1028" name="Group 4"/>
          <p:cNvGrpSpPr/>
          <p:nvPr/>
        </p:nvGrpSpPr>
        <p:grpSpPr>
          <a:xfrm>
            <a:off x="0" y="0"/>
            <a:ext cx="9144000" cy="546100"/>
            <a:chOff x="0" y="0"/>
            <a:chExt cx="5760" cy="344"/>
          </a:xfrm>
        </p:grpSpPr>
        <p:sp>
          <p:nvSpPr>
            <p:cNvPr id="1032" name="Rectangle 5"/>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eaLnBrk="1" hangingPunct="1"/>
              <a:endParaRPr lang="zh-CN" altLang="en-US" sz="2400" b="0" dirty="0">
                <a:solidFill>
                  <a:schemeClr val="tx1"/>
                </a:solidFill>
                <a:latin typeface="Times New Roman" panose="02020603050405020304" pitchFamily="18" charset="0"/>
              </a:endParaRPr>
            </a:p>
          </p:txBody>
        </p:sp>
        <p:sp>
          <p:nvSpPr>
            <p:cNvPr id="1033" name="Rectangle 6"/>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1034" name="Rectangle 7"/>
            <p:cNvSpPr/>
            <p:nvPr/>
          </p:nvSpPr>
          <p:spPr>
            <a:xfrm>
              <a:off x="258" y="85"/>
              <a:ext cx="87" cy="89"/>
            </a:xfrm>
            <a:prstGeom prst="rect">
              <a:avLst/>
            </a:prstGeom>
            <a:solidFill>
              <a:schemeClr val="folHlink"/>
            </a:solidFill>
            <a:ln w="9525">
              <a:noFill/>
            </a:ln>
          </p:spPr>
          <p:txBody>
            <a:bodyPr/>
            <a:p>
              <a:pPr lvl="0" eaLnBrk="1" hangingPunct="1"/>
              <a:endParaRPr lang="zh-CN" altLang="en-US" b="0" dirty="0">
                <a:solidFill>
                  <a:schemeClr val="hlink"/>
                </a:solidFill>
                <a:latin typeface="Arial" panose="020B0604020202020204" pitchFamily="34" charset="0"/>
              </a:endParaRPr>
            </a:p>
          </p:txBody>
        </p:sp>
        <p:sp>
          <p:nvSpPr>
            <p:cNvPr id="1035" name="Rectangle 8"/>
            <p:cNvSpPr/>
            <p:nvPr/>
          </p:nvSpPr>
          <p:spPr>
            <a:xfrm>
              <a:off x="345" y="0"/>
              <a:ext cx="88" cy="87"/>
            </a:xfrm>
            <a:prstGeom prst="rect">
              <a:avLst/>
            </a:prstGeom>
            <a:solidFill>
              <a:schemeClr val="folHlink"/>
            </a:solidFill>
            <a:ln w="9525">
              <a:noFill/>
            </a:ln>
          </p:spPr>
          <p:txBody>
            <a:bodyPr/>
            <a:p>
              <a:pPr lvl="0" eaLnBrk="1" hangingPunct="1"/>
              <a:endParaRPr lang="zh-CN" altLang="en-US" b="0" dirty="0">
                <a:solidFill>
                  <a:schemeClr val="hlink"/>
                </a:solidFill>
                <a:latin typeface="Arial" panose="020B0604020202020204" pitchFamily="34" charset="0"/>
              </a:endParaRPr>
            </a:p>
          </p:txBody>
        </p:sp>
        <p:sp>
          <p:nvSpPr>
            <p:cNvPr id="1036" name="Rectangle 9"/>
            <p:cNvSpPr/>
            <p:nvPr/>
          </p:nvSpPr>
          <p:spPr>
            <a:xfrm>
              <a:off x="345" y="85"/>
              <a:ext cx="88" cy="89"/>
            </a:xfrm>
            <a:prstGeom prst="rect">
              <a:avLst/>
            </a:prstGeom>
            <a:solidFill>
              <a:schemeClr val="accent2"/>
            </a:solidFill>
            <a:ln w="9525">
              <a:noFill/>
            </a:ln>
          </p:spPr>
          <p:txBody>
            <a:bodyPr/>
            <a:p>
              <a:pPr lvl="0" eaLnBrk="1" hangingPunct="1"/>
              <a:endParaRPr lang="zh-CN" altLang="en-US" b="0" dirty="0">
                <a:solidFill>
                  <a:schemeClr val="accent2"/>
                </a:solidFill>
                <a:latin typeface="Arial" panose="020B0604020202020204" pitchFamily="34" charset="0"/>
              </a:endParaRPr>
            </a:p>
          </p:txBody>
        </p:sp>
        <p:sp>
          <p:nvSpPr>
            <p:cNvPr id="1037" name="Rectangle 10"/>
            <p:cNvSpPr/>
            <p:nvPr/>
          </p:nvSpPr>
          <p:spPr>
            <a:xfrm>
              <a:off x="173" y="173"/>
              <a:ext cx="86" cy="87"/>
            </a:xfrm>
            <a:prstGeom prst="rect">
              <a:avLst/>
            </a:prstGeom>
            <a:solidFill>
              <a:schemeClr val="folHlink"/>
            </a:solidFill>
            <a:ln w="9525">
              <a:noFill/>
            </a:ln>
          </p:spPr>
          <p:txBody>
            <a:bodyPr/>
            <a:p>
              <a:pPr lvl="0" eaLnBrk="1" hangingPunct="1"/>
              <a:endParaRPr lang="zh-CN" altLang="en-US" b="0" dirty="0">
                <a:solidFill>
                  <a:schemeClr val="hlink"/>
                </a:solidFill>
                <a:latin typeface="Arial" panose="020B0604020202020204" pitchFamily="34" charset="0"/>
              </a:endParaRPr>
            </a:p>
          </p:txBody>
        </p:sp>
        <p:sp>
          <p:nvSpPr>
            <p:cNvPr id="1038" name="Rectangle 11"/>
            <p:cNvSpPr/>
            <p:nvPr/>
          </p:nvSpPr>
          <p:spPr>
            <a:xfrm>
              <a:off x="83" y="86"/>
              <a:ext cx="89" cy="87"/>
            </a:xfrm>
            <a:prstGeom prst="rect">
              <a:avLst/>
            </a:prstGeom>
            <a:solidFill>
              <a:schemeClr val="bg2"/>
            </a:solidFill>
            <a:ln w="9525">
              <a:noFill/>
            </a:ln>
          </p:spPr>
          <p:txBody>
            <a:bodyPr/>
            <a:p>
              <a:pPr lvl="0" eaLnBrk="1" hangingPunct="1"/>
              <a:endParaRPr lang="zh-CN" altLang="en-US" sz="2400" b="0" dirty="0">
                <a:solidFill>
                  <a:schemeClr val="tx1"/>
                </a:solidFill>
                <a:latin typeface="Times New Roman" panose="02020603050405020304" pitchFamily="18" charset="0"/>
              </a:endParaRPr>
            </a:p>
          </p:txBody>
        </p:sp>
        <p:sp>
          <p:nvSpPr>
            <p:cNvPr id="1039" name="Rectangle 12"/>
            <p:cNvSpPr/>
            <p:nvPr/>
          </p:nvSpPr>
          <p:spPr>
            <a:xfrm>
              <a:off x="258" y="171"/>
              <a:ext cx="87" cy="87"/>
            </a:xfrm>
            <a:prstGeom prst="rect">
              <a:avLst/>
            </a:prstGeom>
            <a:solidFill>
              <a:schemeClr val="accent2"/>
            </a:solidFill>
            <a:ln w="9525">
              <a:noFill/>
            </a:ln>
          </p:spPr>
          <p:txBody>
            <a:bodyPr/>
            <a:p>
              <a:pPr lvl="0" eaLnBrk="1" hangingPunct="1"/>
              <a:endParaRPr lang="zh-CN" altLang="en-US" b="0" dirty="0">
                <a:solidFill>
                  <a:schemeClr val="accent2"/>
                </a:solidFill>
                <a:latin typeface="Arial" panose="020B0604020202020204" pitchFamily="34" charset="0"/>
              </a:endParaRPr>
            </a:p>
          </p:txBody>
        </p:sp>
        <p:sp>
          <p:nvSpPr>
            <p:cNvPr id="1040" name="Rectangle 13"/>
            <p:cNvSpPr/>
            <p:nvPr/>
          </p:nvSpPr>
          <p:spPr>
            <a:xfrm>
              <a:off x="173" y="258"/>
              <a:ext cx="86" cy="86"/>
            </a:xfrm>
            <a:prstGeom prst="rect">
              <a:avLst/>
            </a:prstGeom>
            <a:solidFill>
              <a:schemeClr val="accent2"/>
            </a:solidFill>
            <a:ln w="9525">
              <a:noFill/>
            </a:ln>
          </p:spPr>
          <p:txBody>
            <a:bodyPr/>
            <a:p>
              <a:pPr lvl="0" eaLnBrk="1" hangingPunct="1"/>
              <a:endParaRPr lang="zh-CN" altLang="en-US" b="0" dirty="0">
                <a:solidFill>
                  <a:schemeClr val="accent2"/>
                </a:solidFill>
                <a:latin typeface="Arial" panose="020B0604020202020204" pitchFamily="34" charset="0"/>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rtl="0" eaLnBrk="0" fontAlgn="base" hangingPunct="0">
        <a:spcBef>
          <a:spcPct val="0"/>
        </a:spcBef>
        <a:spcAft>
          <a:spcPct val="0"/>
        </a:spcAft>
        <a:defRPr sz="3600">
          <a:solidFill>
            <a:srgbClr val="FF0000"/>
          </a:solidFill>
          <a:latin typeface="+mj-lt"/>
          <a:ea typeface="+mj-ea"/>
          <a:cs typeface="+mj-cs"/>
        </a:defRPr>
      </a:lvl1pPr>
      <a:lvl2pPr algn="l" rtl="0" eaLnBrk="0" fontAlgn="base" hangingPunct="0">
        <a:spcBef>
          <a:spcPct val="0"/>
        </a:spcBef>
        <a:spcAft>
          <a:spcPct val="0"/>
        </a:spcAft>
        <a:defRPr sz="3600">
          <a:solidFill>
            <a:srgbClr val="FF0000"/>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a:solidFill>
            <a:srgbClr val="FF0000"/>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a:solidFill>
            <a:srgbClr val="FF0000"/>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a:solidFill>
            <a:srgbClr val="FF0000"/>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rgbClr val="FF0000"/>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rgbClr val="FF0000"/>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rgbClr val="FF0000"/>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rgbClr val="FF00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7.e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0.emf"/><Relationship Id="rId3" Type="http://schemas.openxmlformats.org/officeDocument/2006/relationships/oleObject" Target="../embeddings/oleObject6.bin"/><Relationship Id="rId2" Type="http://schemas.openxmlformats.org/officeDocument/2006/relationships/image" Target="../media/image9.emf"/><Relationship Id="rId1"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slide" Target="slide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6" Type="http://schemas.openxmlformats.org/officeDocument/2006/relationships/comments" Target="../comments/comment2.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16"/>
          <p:cNvSpPr txBox="1">
            <a:spLocks noGrp="1"/>
          </p:cNvSpPr>
          <p:nvPr>
            <p:ph type="dt" sz="half" idx="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3075" name="Rectangle 17"/>
          <p:cNvSpPr txBox="1">
            <a:spLocks noGrp="1"/>
          </p:cNvSpPr>
          <p:nvPr>
            <p:ph type="ftr" sz="quarter" idx="3"/>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3076" name="Rectangle 2"/>
          <p:cNvSpPr>
            <a:spLocks noGrp="1"/>
          </p:cNvSpPr>
          <p:nvPr>
            <p:ph type="ctrTitle"/>
          </p:nvPr>
        </p:nvSpPr>
        <p:spPr>
          <a:xfrm>
            <a:off x="2411730" y="1917065"/>
            <a:ext cx="6019800" cy="2209800"/>
          </a:xfrm>
        </p:spPr>
        <p:txBody>
          <a:bodyPr vert="horz" wrap="square" lIns="91440" tIns="45720" rIns="91440" bIns="45720" anchor="ctr" anchorCtr="0"/>
          <a:p>
            <a:pPr algn="r" eaLnBrk="1" hangingPunct="1">
              <a:buClrTx/>
              <a:buSzTx/>
              <a:buFontTx/>
            </a:pPr>
            <a:r>
              <a:rPr lang="zh-CN" altLang="en-US" sz="5400" dirty="0">
                <a:solidFill>
                  <a:srgbClr val="FFFFFF"/>
                </a:solidFill>
                <a:latin typeface="+mj-lt"/>
                <a:ea typeface="楷体_GB2312" pitchFamily="49" charset="-122"/>
                <a:cs typeface="+mj-cs"/>
              </a:rPr>
              <a:t>计算机通信与网络</a:t>
            </a:r>
            <a:br>
              <a:rPr lang="zh-CN" altLang="en-US" sz="7300" dirty="0">
                <a:solidFill>
                  <a:srgbClr val="FFFFFF"/>
                </a:solidFill>
                <a:latin typeface="+mj-lt"/>
                <a:ea typeface="楷体_GB2312" pitchFamily="49" charset="-122"/>
                <a:cs typeface="+mj-cs"/>
              </a:rPr>
            </a:br>
            <a:r>
              <a:rPr lang="en-US" altLang="zh-CN" sz="3600" dirty="0">
                <a:solidFill>
                  <a:srgbClr val="FFFFFF"/>
                </a:solidFill>
                <a:latin typeface="+mj-lt"/>
                <a:ea typeface="楷体_GB2312" pitchFamily="49" charset="-122"/>
                <a:cs typeface="+mj-cs"/>
              </a:rPr>
              <a:t>-</a:t>
            </a:r>
            <a:r>
              <a:rPr lang="zh-CN" altLang="en-US" sz="3600" dirty="0">
                <a:solidFill>
                  <a:srgbClr val="FFFFFF"/>
                </a:solidFill>
                <a:latin typeface="+mj-lt"/>
                <a:ea typeface="楷体_GB2312" pitchFamily="49" charset="-122"/>
                <a:cs typeface="+mj-cs"/>
              </a:rPr>
              <a:t>网络实验</a:t>
            </a:r>
            <a:r>
              <a:rPr lang="en-US" altLang="zh-CN" sz="3600" dirty="0">
                <a:solidFill>
                  <a:srgbClr val="FFFFFF"/>
                </a:solidFill>
                <a:latin typeface="+mj-lt"/>
                <a:ea typeface="楷体_GB2312" pitchFamily="49" charset="-122"/>
                <a:cs typeface="+mj-cs"/>
              </a:rPr>
              <a:t>-H3C</a:t>
            </a:r>
            <a:r>
              <a:rPr lang="zh-CN" altLang="en-US" sz="3600" dirty="0">
                <a:solidFill>
                  <a:srgbClr val="FFFFFF"/>
                </a:solidFill>
                <a:latin typeface="+mj-lt"/>
                <a:ea typeface="楷体_GB2312" pitchFamily="49" charset="-122"/>
                <a:cs typeface="+mj-cs"/>
              </a:rPr>
              <a:t>设备</a:t>
            </a:r>
            <a:endParaRPr lang="zh-CN" altLang="en-US" sz="3600" dirty="0">
              <a:solidFill>
                <a:srgbClr val="FFFFFF"/>
              </a:solidFill>
              <a:latin typeface="+mj-lt"/>
              <a:ea typeface="楷体_GB2312" pitchFamily="49" charset="-122"/>
              <a:cs typeface="+mj-cs"/>
            </a:endParaRPr>
          </a:p>
        </p:txBody>
      </p:sp>
      <p:sp>
        <p:nvSpPr>
          <p:cNvPr id="3077" name="Rectangle 3"/>
          <p:cNvSpPr>
            <a:spLocks noGrp="1"/>
          </p:cNvSpPr>
          <p:nvPr>
            <p:ph type="subTitle" idx="1"/>
          </p:nvPr>
        </p:nvSpPr>
        <p:spPr>
          <a:xfrm>
            <a:off x="1116013" y="4868863"/>
            <a:ext cx="7127875" cy="1249362"/>
          </a:xfrm>
        </p:spPr>
        <p:txBody>
          <a:bodyPr vert="horz" wrap="square" lIns="91440" tIns="45720" rIns="91440" bIns="45720" anchor="t" anchorCtr="0"/>
          <a:p>
            <a:pPr eaLnBrk="1" hangingPunct="1">
              <a:buSzPct val="75000"/>
            </a:pPr>
            <a:endParaRPr lang="zh-CN" altLang="en-US" sz="2800" b="1" dirty="0">
              <a:latin typeface="+mn-lt"/>
              <a:ea typeface="+mn-ea"/>
              <a:cs typeface="+mn-cs"/>
            </a:endParaRPr>
          </a:p>
          <a:p>
            <a:pPr eaLnBrk="1" hangingPunct="1">
              <a:buSzPct val="75000"/>
            </a:pPr>
            <a:r>
              <a:rPr lang="zh-CN" altLang="en-US" sz="2800" b="1" dirty="0">
                <a:latin typeface="+mn-lt"/>
                <a:ea typeface="+mn-ea"/>
                <a:cs typeface="+mn-cs"/>
              </a:rPr>
              <a:t>华三</a:t>
            </a:r>
            <a:r>
              <a:rPr lang="en-US" altLang="zh-CN" sz="2800" b="1" dirty="0">
                <a:latin typeface="+mn-lt"/>
                <a:ea typeface="+mn-ea"/>
                <a:cs typeface="+mn-cs"/>
              </a:rPr>
              <a:t>H3C</a:t>
            </a:r>
            <a:r>
              <a:rPr lang="zh-CN" altLang="en-US" sz="2800" b="1" dirty="0">
                <a:latin typeface="+mn-lt"/>
                <a:ea typeface="+mn-ea"/>
                <a:cs typeface="+mn-cs"/>
              </a:rPr>
              <a:t>设备</a:t>
            </a:r>
            <a:r>
              <a:rPr lang="en-US" altLang="zh-CN" sz="2800" dirty="0">
                <a:latin typeface="+mn-lt"/>
                <a:ea typeface="+mn-ea"/>
                <a:cs typeface="+mn-cs"/>
              </a:rPr>
              <a:t>,   </a:t>
            </a:r>
            <a:r>
              <a:rPr lang="zh-CN" altLang="en-US" sz="2800" b="1" dirty="0">
                <a:latin typeface="+mn-lt"/>
                <a:ea typeface="+mn-ea"/>
                <a:cs typeface="+mn-cs"/>
              </a:rPr>
              <a:t>主讲：王宗武</a:t>
            </a:r>
            <a:endParaRPr lang="zh-CN" altLang="en-US" sz="2800" b="1" dirty="0">
              <a:latin typeface="+mn-lt"/>
              <a:ea typeface="+mn-ea"/>
              <a:cs typeface="+mn-cs"/>
            </a:endParaRPr>
          </a:p>
          <a:p>
            <a:pPr eaLnBrk="1" hangingPunct="1">
              <a:buSzPct val="75000"/>
            </a:pPr>
            <a:endParaRPr lang="zh-CN" altLang="en-US" sz="2800" b="1"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360" y="548640"/>
            <a:ext cx="8229600" cy="572770"/>
          </a:xfrm>
        </p:spPr>
        <p:txBody>
          <a:bodyPr/>
          <a:p>
            <a:r>
              <a:rPr lang="zh-CN" altLang="en-US">
                <a:sym typeface="+mn-ea"/>
              </a:rPr>
              <a:t>动态路由和静态路由</a:t>
            </a:r>
            <a:endParaRPr lang="zh-CN" altLang="en-US"/>
          </a:p>
        </p:txBody>
      </p:sp>
      <p:sp>
        <p:nvSpPr>
          <p:cNvPr id="3" name="内容占位符 2"/>
          <p:cNvSpPr>
            <a:spLocks noGrp="1"/>
          </p:cNvSpPr>
          <p:nvPr>
            <p:ph idx="1"/>
          </p:nvPr>
        </p:nvSpPr>
        <p:spPr>
          <a:xfrm>
            <a:off x="457200" y="1193165"/>
            <a:ext cx="8229600" cy="5471795"/>
          </a:xfrm>
        </p:spPr>
        <p:txBody>
          <a:bodyPr/>
          <a:p>
            <a:r>
              <a:rPr lang="zh-CN" altLang="en-US" sz="2400"/>
              <a:t>动态路由应用在复杂的网络环境，静态路由一般适用于比较简单的网络。具体区别：</a:t>
            </a:r>
            <a:endParaRPr lang="zh-CN" altLang="en-US" sz="2400"/>
          </a:p>
          <a:p>
            <a:r>
              <a:rPr lang="zh-CN" altLang="en-US" sz="2400"/>
              <a:t>一、动态路由是与静态路由相对的一个概念，指路由器能够根据路由器之间交换的特定路由信息，自动的建立自己的路由表（自动根据网络拓扑结构生成路由</a:t>
            </a:r>
            <a:r>
              <a:rPr lang="zh-CN" altLang="en-US" sz="2400"/>
              <a:t>信息），并且能够根据链路和节点的变化适时地进行自动调整，当网络中节点或节点间的链路发生变化（网络拓扑</a:t>
            </a:r>
            <a:r>
              <a:rPr lang="zh-CN" altLang="en-US" sz="2400"/>
              <a:t>结构），或存在其它可用路由时，动态路由可以自行选择最佳的可用路由并继续转发报文。</a:t>
            </a:r>
            <a:endParaRPr lang="zh-CN" altLang="en-US" sz="2400"/>
          </a:p>
          <a:p>
            <a:r>
              <a:rPr lang="zh-CN" altLang="en-US" sz="2400"/>
              <a:t>二、使用静态路由的好处是网络安全保密性高，动态路由因为需要路由器之间频繁的交换各自的路由表，而对路由表的分析可以揭示网络的拓扑结构和网络地址等信息，因此，网络出于安全方面的考虑也可以采用静态路由，不占用网络带宽，因为静态路由不会产生更新流量。</a:t>
            </a:r>
            <a:endParaRPr lang="zh-CN" altLang="en-US" sz="2400"/>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7650" y="764540"/>
            <a:ext cx="8849360" cy="3886200"/>
          </a:xfrm>
        </p:spPr>
        <p:txBody>
          <a:bodyPr/>
          <a:p>
            <a:r>
              <a:rPr lang="zh-CN" altLang="en-US" sz="2000"/>
              <a:t>常见的动态路由协议有：</a:t>
            </a:r>
            <a:endParaRPr lang="zh-CN" altLang="en-US" sz="2000"/>
          </a:p>
          <a:p>
            <a:r>
              <a:rPr lang="zh-CN" altLang="en-US" sz="2000"/>
              <a:t>RIP（Routing Information Protocol，路由信息协议）、</a:t>
            </a:r>
            <a:endParaRPr lang="zh-CN" altLang="en-US" sz="2000"/>
          </a:p>
          <a:p>
            <a:r>
              <a:rPr lang="zh-CN" altLang="en-US" sz="2000"/>
              <a:t>OSPF（Open Shortest Path First，开放最短路径优先）、</a:t>
            </a:r>
            <a:endParaRPr lang="zh-CN" altLang="en-US" sz="2000"/>
          </a:p>
          <a:p>
            <a:r>
              <a:rPr lang="zh-CN" altLang="en-US" sz="2000"/>
              <a:t>IS-IS（Intermediate System-to-Intermediate System中间系统到中间系统</a:t>
            </a:r>
            <a:endParaRPr lang="zh-CN" altLang="en-US" sz="2000"/>
          </a:p>
          <a:p>
            <a:r>
              <a:rPr lang="zh-CN" altLang="en-US" sz="2000"/>
              <a:t>BGP（Border Gateway Protocol，边界网关协议）</a:t>
            </a:r>
            <a:endParaRPr lang="zh-CN" altLang="en-US" sz="2000"/>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内容占位符 2"/>
          <p:cNvSpPr>
            <a:spLocks noGrp="1"/>
          </p:cNvSpPr>
          <p:nvPr>
            <p:custDataLst>
              <p:tags r:id="rId1"/>
            </p:custDataLst>
          </p:nvPr>
        </p:nvSpPr>
        <p:spPr>
          <a:xfrm>
            <a:off x="323215" y="2780665"/>
            <a:ext cx="8849360" cy="3886200"/>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a:buNone/>
            </a:pPr>
            <a:r>
              <a:rPr lang="zh-CN" altLang="en-US" sz="2000"/>
              <a:t>动态路由协议虽然有很多，但是有两条通用规则：</a:t>
            </a:r>
            <a:endParaRPr lang="zh-CN" altLang="en-US" sz="2000"/>
          </a:p>
          <a:p>
            <a:r>
              <a:rPr lang="zh-CN" altLang="en-US" sz="2000"/>
              <a:t>（1）路由器之间需要实时地交换路由信息。动态路由之所以能够根据网络的情况自动计算路由、选择转发路径，是由于当网络发生变化时，路由器之间彼此交换的路由信息会告知对方网络的这种变化，通过信息扩散使得所有路由器都能得知网络的变化。</a:t>
            </a:r>
            <a:endParaRPr lang="zh-CN" altLang="en-US" sz="2000"/>
          </a:p>
          <a:p>
            <a:r>
              <a:rPr lang="zh-CN" altLang="en-US" sz="2000"/>
              <a:t>（2）路由器根据路由算法把收集到的路由信息加工成路由表，供路由器在转发IP报文时查阅。在网络发生变化时，路由器收集到最新的路由信息后，重新计算路由，从而可以得到最新的路由表。</a:t>
            </a:r>
            <a:endParaRPr lang="zh-CN" altLang="en-US" sz="2000"/>
          </a:p>
          <a:p>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982980"/>
            <a:ext cx="8229600" cy="4517390"/>
          </a:xfrm>
        </p:spPr>
        <p:txBody>
          <a:bodyPr/>
          <a:p>
            <a:r>
              <a:rPr lang="zh-CN" altLang="en-US" sz="2000">
                <a:sym typeface="+mn-ea"/>
              </a:rPr>
              <a:t> 路由器之间的路由信息在不同路由协议中交换的过程和原则是不同的。交换路由信息的最终目的在于通过路由表找到一条转发IP报文的最佳路径。</a:t>
            </a:r>
            <a:endParaRPr lang="zh-CN" altLang="en-US" sz="2000">
              <a:sym typeface="+mn-ea"/>
            </a:endParaRPr>
          </a:p>
          <a:p>
            <a:r>
              <a:rPr lang="zh-CN" altLang="en-US" sz="2000">
                <a:sym typeface="+mn-ea"/>
              </a:rPr>
              <a:t>每一种路由算法都有其衡量”最佳“的一套原则，大多数是在综合多个特性的基础上进行计算。</a:t>
            </a:r>
            <a:endParaRPr lang="zh-CN" altLang="en-US" sz="2000"/>
          </a:p>
          <a:p>
            <a:endParaRPr lang="zh-CN" altLang="en-US" sz="2000"/>
          </a:p>
          <a:p>
            <a:pPr marL="0" indent="0">
              <a:buNone/>
            </a:pPr>
            <a:r>
              <a:rPr lang="zh-CN" altLang="en-US" sz="2000">
                <a:sym typeface="+mn-ea"/>
              </a:rPr>
              <a:t>这些特性有：</a:t>
            </a:r>
            <a:endParaRPr lang="zh-CN" altLang="en-US" sz="2000">
              <a:sym typeface="+mn-ea"/>
            </a:endParaRPr>
          </a:p>
          <a:p>
            <a:r>
              <a:rPr lang="zh-CN" altLang="en-US" sz="2000">
                <a:sym typeface="+mn-ea"/>
              </a:rPr>
              <a:t>路径所包含的路由节点数（hop count）、</a:t>
            </a:r>
            <a:endParaRPr lang="zh-CN" altLang="en-US" sz="2000">
              <a:sym typeface="+mn-ea"/>
            </a:endParaRPr>
          </a:p>
          <a:p>
            <a:r>
              <a:rPr lang="zh-CN" altLang="en-US" sz="2000">
                <a:sym typeface="+mn-ea"/>
              </a:rPr>
              <a:t>网络传输</a:t>
            </a:r>
            <a:r>
              <a:rPr lang="zh-CN" altLang="en-US" sz="2000">
                <a:sym typeface="+mn-ea"/>
              </a:rPr>
              <a:t>开销（cost）、</a:t>
            </a:r>
            <a:endParaRPr lang="zh-CN" altLang="en-US" sz="2000">
              <a:sym typeface="+mn-ea"/>
            </a:endParaRPr>
          </a:p>
          <a:p>
            <a:r>
              <a:rPr lang="zh-CN" altLang="en-US" sz="2000">
                <a:sym typeface="+mn-ea"/>
              </a:rPr>
              <a:t>带宽（bandwidth）、</a:t>
            </a:r>
            <a:endParaRPr lang="zh-CN" altLang="en-US" sz="2000">
              <a:sym typeface="+mn-ea"/>
            </a:endParaRPr>
          </a:p>
          <a:p>
            <a:r>
              <a:rPr lang="zh-CN" altLang="en-US" sz="2000">
                <a:sym typeface="+mn-ea"/>
              </a:rPr>
              <a:t>延迟（delay）、</a:t>
            </a:r>
            <a:endParaRPr lang="zh-CN" altLang="en-US" sz="2000">
              <a:sym typeface="+mn-ea"/>
            </a:endParaRPr>
          </a:p>
          <a:p>
            <a:r>
              <a:rPr lang="zh-CN" altLang="en-US" sz="2000">
                <a:sym typeface="+mn-ea"/>
              </a:rPr>
              <a:t>负载（load）、</a:t>
            </a:r>
            <a:endParaRPr lang="zh-CN" altLang="en-US" sz="2000">
              <a:sym typeface="+mn-ea"/>
            </a:endParaRPr>
          </a:p>
          <a:p>
            <a:r>
              <a:rPr lang="zh-CN" altLang="en-US" sz="2000">
                <a:sym typeface="+mn-ea"/>
              </a:rPr>
              <a:t>可靠性（reliability）</a:t>
            </a:r>
            <a:endParaRPr lang="zh-CN" altLang="en-US" sz="2000">
              <a:sym typeface="+mn-ea"/>
            </a:endParaRPr>
          </a:p>
          <a:p>
            <a:r>
              <a:rPr lang="zh-CN" altLang="en-US" sz="2000">
                <a:sym typeface="+mn-ea"/>
              </a:rPr>
              <a:t>最大传输单元MTU（maximum transmission unit）。</a:t>
            </a:r>
            <a:endParaRPr lang="zh-CN" altLang="en-US" sz="2000"/>
          </a:p>
          <a:p>
            <a:endParaRPr lang="zh-CN" altLang="en-US" sz="2000"/>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02A82F4-406A-409C-8F98-BFFB4B5F750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图片 4"/>
          <p:cNvPicPr>
            <a:picLocks noChangeAspect="1"/>
          </p:cNvPicPr>
          <p:nvPr/>
        </p:nvPicPr>
        <p:blipFill>
          <a:blip r:embed="rId1"/>
          <a:stretch>
            <a:fillRect/>
          </a:stretch>
        </p:blipFill>
        <p:spPr>
          <a:xfrm>
            <a:off x="1204595" y="326390"/>
            <a:ext cx="6734175" cy="64217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页脚占位符 4"/>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62467" name="日期占位符 6"/>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62468" name="Rectangle 2"/>
          <p:cNvSpPr>
            <a:spLocks noGrp="1"/>
          </p:cNvSpPr>
          <p:nvPr>
            <p:ph type="title"/>
          </p:nvPr>
        </p:nvSpPr>
        <p:spPr>
          <a:xfrm>
            <a:off x="457200" y="457200"/>
            <a:ext cx="8229600" cy="757238"/>
          </a:xfrm>
        </p:spPr>
        <p:txBody>
          <a:bodyPr vert="horz" wrap="square" lIns="91440" tIns="45720" rIns="91440" bIns="45720" anchor="ctr" anchorCtr="0"/>
          <a:p>
            <a:pPr eaLnBrk="1" hangingPunct="1"/>
            <a:r>
              <a:rPr lang="zh-CN" altLang="en-US" dirty="0"/>
              <a:t>实验五</a:t>
            </a:r>
            <a:r>
              <a:rPr lang="en-US" altLang="zh-CN" dirty="0"/>
              <a:t>   </a:t>
            </a:r>
            <a:r>
              <a:rPr lang="zh-CN" altLang="en-US" dirty="0"/>
              <a:t>静态路由配置</a:t>
            </a:r>
            <a:endParaRPr lang="zh-CN" altLang="en-US" dirty="0"/>
          </a:p>
        </p:txBody>
      </p:sp>
      <p:sp>
        <p:nvSpPr>
          <p:cNvPr id="62469" name="Rectangle 3"/>
          <p:cNvSpPr>
            <a:spLocks noGrp="1"/>
          </p:cNvSpPr>
          <p:nvPr>
            <p:ph type="body" sz="half" idx="1"/>
          </p:nvPr>
        </p:nvSpPr>
        <p:spPr>
          <a:xfrm>
            <a:off x="357188" y="1143000"/>
            <a:ext cx="8002587" cy="4171950"/>
          </a:xfrm>
        </p:spPr>
        <p:txBody>
          <a:bodyPr vert="horz" wrap="square" lIns="91440" tIns="45720" rIns="91440" bIns="45720" anchor="t" anchorCtr="0"/>
          <a:p>
            <a:pPr eaLnBrk="1" hangingPunct="1">
              <a:buClr>
                <a:schemeClr val="bg2"/>
              </a:buClr>
              <a:buSzPct val="75000"/>
              <a:buFont typeface="Wingdings" panose="05000000000000000000" pitchFamily="2" charset="2"/>
            </a:pPr>
            <a:r>
              <a:rPr lang="zh-CN" altLang="en-US" sz="2800" dirty="0"/>
              <a:t>实验拓扑</a:t>
            </a:r>
            <a:endParaRPr lang="zh-CN" altLang="en-US" sz="2800" dirty="0"/>
          </a:p>
          <a:p>
            <a:pPr lvl="1" eaLnBrk="1" hangingPunct="1">
              <a:buClr>
                <a:schemeClr val="accent2"/>
              </a:buClr>
              <a:buSzPct val="80000"/>
              <a:buFont typeface="Wingdings" panose="05000000000000000000" pitchFamily="2" charset="2"/>
            </a:pPr>
            <a:r>
              <a:rPr lang="zh-CN" altLang="en-US" sz="2400" dirty="0">
                <a:latin typeface="宋体" panose="02010600030101010101" pitchFamily="2" charset="-122"/>
              </a:rPr>
              <a:t>两个或多个小组之间，通过配置静态路由表信息协议来实现路由器的互连，查看各路由器的路由表信息</a:t>
            </a:r>
            <a:endParaRPr lang="zh-CN" altLang="en-US" sz="2400" dirty="0">
              <a:latin typeface="宋体" panose="02010600030101010101" pitchFamily="2" charset="-122"/>
            </a:endParaRPr>
          </a:p>
        </p:txBody>
      </p:sp>
      <p:graphicFrame>
        <p:nvGraphicFramePr>
          <p:cNvPr id="62470" name="Object 4"/>
          <p:cNvGraphicFramePr>
            <a:graphicFrameLocks noChangeAspect="1"/>
          </p:cNvGraphicFramePr>
          <p:nvPr>
            <p:ph sz="half" idx="2"/>
          </p:nvPr>
        </p:nvGraphicFramePr>
        <p:xfrm>
          <a:off x="214313" y="2549525"/>
          <a:ext cx="7429500" cy="4308475"/>
        </p:xfrm>
        <a:graphic>
          <a:graphicData uri="http://schemas.openxmlformats.org/presentationml/2006/ole">
            <mc:AlternateContent xmlns:mc="http://schemas.openxmlformats.org/markup-compatibility/2006">
              <mc:Choice xmlns:v="urn:schemas-microsoft-com:vml" Requires="v">
                <p:oleObj spid="_x0000_s3081" name="" r:id="rId1" imgW="5114290" imgH="3285490" progId="Visio.Drawing.6">
                  <p:embed/>
                </p:oleObj>
              </mc:Choice>
              <mc:Fallback>
                <p:oleObj name="" r:id="rId1" imgW="5114290" imgH="3285490" progId="Visio.Drawing.6">
                  <p:embed/>
                  <p:pic>
                    <p:nvPicPr>
                      <p:cNvPr id="0" name="图片 3080"/>
                      <p:cNvPicPr/>
                      <p:nvPr/>
                    </p:nvPicPr>
                    <p:blipFill>
                      <a:blip r:embed="rId2"/>
                      <a:srcRect/>
                      <a:stretch>
                        <a:fillRect/>
                      </a:stretch>
                    </p:blipFill>
                    <p:spPr>
                      <a:xfrm>
                        <a:off x="214313" y="2549525"/>
                        <a:ext cx="7429500" cy="4308475"/>
                      </a:xfrm>
                      <a:prstGeom prst="rect">
                        <a:avLst/>
                      </a:prstGeom>
                      <a:noFill/>
                      <a:ln w="38100">
                        <a:miter/>
                      </a:ln>
                    </p:spPr>
                  </p:pic>
                </p:oleObj>
              </mc:Fallback>
            </mc:AlternateContent>
          </a:graphicData>
        </a:graphic>
      </p:graphicFrame>
      <p:sp>
        <p:nvSpPr>
          <p:cNvPr id="62471" name="TextBox 6"/>
          <p:cNvSpPr txBox="1"/>
          <p:nvPr/>
        </p:nvSpPr>
        <p:spPr>
          <a:xfrm>
            <a:off x="6572250" y="3714750"/>
            <a:ext cx="2286000" cy="3140075"/>
          </a:xfrm>
          <a:prstGeom prst="rect">
            <a:avLst/>
          </a:prstGeom>
          <a:noFill/>
          <a:ln w="9525">
            <a:noFill/>
          </a:ln>
        </p:spPr>
        <p:txBody>
          <a:bodyPr>
            <a:spAutoFit/>
          </a:bodyPr>
          <a:p>
            <a:r>
              <a:rPr lang="zh-CN" altLang="en-US" dirty="0">
                <a:latin typeface="Arial" panose="020B0604020202020204" pitchFamily="34" charset="0"/>
              </a:rPr>
              <a:t>可以用一根网线</a:t>
            </a:r>
            <a:endParaRPr lang="en-US" altLang="zh-CN" dirty="0">
              <a:latin typeface="Arial" panose="020B0604020202020204" pitchFamily="34" charset="0"/>
            </a:endParaRPr>
          </a:p>
          <a:p>
            <a:r>
              <a:rPr lang="zh-CN" altLang="en-US" dirty="0">
                <a:latin typeface="Arial" panose="020B0604020202020204" pitchFamily="34" charset="0"/>
              </a:rPr>
              <a:t>连接两个路由器的</a:t>
            </a:r>
            <a:endParaRPr lang="en-US" altLang="zh-CN" dirty="0">
              <a:latin typeface="Arial" panose="020B0604020202020204" pitchFamily="34" charset="0"/>
            </a:endParaRPr>
          </a:p>
          <a:p>
            <a:r>
              <a:rPr lang="en-US" altLang="zh-CN" dirty="0">
                <a:latin typeface="Arial" panose="020B0604020202020204" pitchFamily="34" charset="0"/>
              </a:rPr>
              <a:t>wan</a:t>
            </a:r>
            <a:r>
              <a:rPr lang="zh-CN" altLang="en-US" dirty="0">
                <a:latin typeface="Arial" panose="020B0604020202020204" pitchFamily="34" charset="0"/>
              </a:rPr>
              <a:t>口</a:t>
            </a:r>
            <a:r>
              <a:rPr lang="en-US" altLang="zh-CN" dirty="0">
                <a:latin typeface="Arial" panose="020B0604020202020204" pitchFamily="34" charset="0"/>
              </a:rPr>
              <a:t>----wan</a:t>
            </a:r>
            <a:r>
              <a:rPr lang="zh-CN" altLang="en-US" dirty="0">
                <a:latin typeface="Arial" panose="020B0604020202020204" pitchFamily="34" charset="0"/>
              </a:rPr>
              <a:t>口；</a:t>
            </a:r>
            <a:endParaRPr lang="en-US" altLang="zh-CN" dirty="0">
              <a:latin typeface="Arial" panose="020B0604020202020204" pitchFamily="34" charset="0"/>
            </a:endParaRPr>
          </a:p>
          <a:p>
            <a:r>
              <a:rPr lang="zh-CN" altLang="en-US" dirty="0">
                <a:latin typeface="Arial" panose="020B0604020202020204" pitchFamily="34" charset="0"/>
              </a:rPr>
              <a:t>代替图中的交换机</a:t>
            </a:r>
            <a:r>
              <a:rPr lang="en-US" altLang="zh-CN" dirty="0">
                <a:latin typeface="Arial" panose="020B0604020202020204" pitchFamily="34" charset="0"/>
              </a:rPr>
              <a:t>3</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路由器使用</a:t>
            </a:r>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口</a:t>
            </a:r>
            <a:endParaRPr lang="en-US" altLang="zh-CN" dirty="0">
              <a:latin typeface="Arial" panose="020B0604020202020204" pitchFamily="34" charset="0"/>
            </a:endParaRPr>
          </a:p>
          <a:p>
            <a:r>
              <a:rPr lang="en-US" altLang="zh-CN" dirty="0">
                <a:latin typeface="Arial" panose="020B0604020202020204" pitchFamily="34" charset="0"/>
              </a:rPr>
              <a:t>Wan</a:t>
            </a:r>
            <a:r>
              <a:rPr lang="zh-CN" altLang="en-US" dirty="0">
                <a:latin typeface="Arial" panose="020B0604020202020204" pitchFamily="34" charset="0"/>
              </a:rPr>
              <a:t>口 </a:t>
            </a:r>
            <a:endParaRPr lang="en-US" altLang="zh-CN" dirty="0">
              <a:latin typeface="Arial" panose="020B0604020202020204" pitchFamily="34" charset="0"/>
            </a:endParaRPr>
          </a:p>
          <a:p>
            <a:r>
              <a:rPr lang="zh-CN" altLang="en-US" dirty="0">
                <a:latin typeface="Arial" panose="020B0604020202020204" pitchFamily="34" charset="0"/>
              </a:rPr>
              <a:t>模式：</a:t>
            </a:r>
            <a:r>
              <a:rPr lang="en-US" altLang="zh-CN" dirty="0">
                <a:latin typeface="Arial" panose="020B0604020202020204" pitchFamily="34" charset="0"/>
              </a:rPr>
              <a:t>route</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zh-CN" altLang="en-US"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63491" name="日期占位符 5"/>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63492" name="Rectangle 2"/>
          <p:cNvSpPr>
            <a:spLocks noGrp="1"/>
          </p:cNvSpPr>
          <p:nvPr>
            <p:ph type="title"/>
          </p:nvPr>
        </p:nvSpPr>
        <p:spPr/>
        <p:txBody>
          <a:bodyPr vert="horz" wrap="square" lIns="91440" tIns="45720" rIns="91440" bIns="45720" anchor="ctr" anchorCtr="0"/>
          <a:p>
            <a:pPr eaLnBrk="1" hangingPunct="1"/>
            <a:r>
              <a:rPr lang="zh-CN" altLang="en-US" dirty="0"/>
              <a:t>实验五</a:t>
            </a:r>
            <a:r>
              <a:rPr lang="en-US" altLang="zh-CN" dirty="0"/>
              <a:t>   </a:t>
            </a:r>
            <a:r>
              <a:rPr lang="zh-CN" altLang="en-US" dirty="0"/>
              <a:t>静态路由配置</a:t>
            </a:r>
            <a:endParaRPr lang="zh-CN" altLang="en-US" dirty="0"/>
          </a:p>
        </p:txBody>
      </p:sp>
      <p:sp>
        <p:nvSpPr>
          <p:cNvPr id="63493" name="Rectangle 3"/>
          <p:cNvSpPr>
            <a:spLocks noGrp="1"/>
          </p:cNvSpPr>
          <p:nvPr>
            <p:ph idx="1"/>
          </p:nvPr>
        </p:nvSpPr>
        <p:spPr/>
        <p:txBody>
          <a:bodyPr vert="horz" wrap="square" lIns="91440" tIns="45720" rIns="91440" bIns="45720" anchor="t" anchorCtr="0"/>
          <a:p>
            <a:pPr eaLnBrk="1" hangingPunct="1"/>
            <a:r>
              <a:rPr lang="zh-CN" altLang="en-US" dirty="0"/>
              <a:t>实验步骤</a:t>
            </a:r>
            <a:endParaRPr lang="zh-CN" altLang="en-US" dirty="0"/>
          </a:p>
          <a:p>
            <a:pPr lvl="1" eaLnBrk="1" hangingPunct="1"/>
            <a:r>
              <a:rPr lang="zh-CN" altLang="en-US" dirty="0"/>
              <a:t>按划分的网段将硬件设备连接好，打开电源；</a:t>
            </a:r>
            <a:endParaRPr lang="zh-CN" altLang="en-US" dirty="0"/>
          </a:p>
          <a:p>
            <a:pPr lvl="1" eaLnBrk="1" hangingPunct="1"/>
            <a:r>
              <a:rPr lang="zh-CN" altLang="en-US" dirty="0"/>
              <a:t>确定实际需要的网段的网络地址和</a:t>
            </a:r>
            <a:r>
              <a:rPr lang="en-US" altLang="zh-CN" dirty="0"/>
              <a:t>ip</a:t>
            </a:r>
            <a:r>
              <a:rPr lang="zh-CN" altLang="en-US" dirty="0"/>
              <a:t>地址；</a:t>
            </a:r>
            <a:endParaRPr lang="zh-CN" altLang="en-US" dirty="0"/>
          </a:p>
          <a:p>
            <a:pPr lvl="1" eaLnBrk="1" hangingPunct="1"/>
            <a:r>
              <a:rPr lang="zh-CN" altLang="en-US" dirty="0"/>
              <a:t>配置路由器</a:t>
            </a:r>
            <a:r>
              <a:rPr lang="en-US" altLang="zh-CN" dirty="0"/>
              <a:t>ip</a:t>
            </a:r>
            <a:r>
              <a:rPr lang="zh-CN" altLang="en-US" dirty="0"/>
              <a:t>地址和路由表；</a:t>
            </a:r>
            <a:endParaRPr lang="zh-CN" altLang="en-US" dirty="0"/>
          </a:p>
          <a:p>
            <a:pPr lvl="1" eaLnBrk="1" hangingPunct="1"/>
            <a:r>
              <a:rPr lang="zh-CN" altLang="en-US" dirty="0"/>
              <a:t>配置计算机</a:t>
            </a:r>
            <a:r>
              <a:rPr lang="en-US" altLang="zh-CN" dirty="0"/>
              <a:t>ip</a:t>
            </a:r>
            <a:r>
              <a:rPr lang="zh-CN" altLang="en-US" dirty="0"/>
              <a:t>地址、子网掩码和</a:t>
            </a:r>
            <a:r>
              <a:rPr lang="zh-CN" altLang="en-US" dirty="0">
                <a:solidFill>
                  <a:srgbClr val="FF0000"/>
                </a:solidFill>
              </a:rPr>
              <a:t>网关</a:t>
            </a:r>
            <a:r>
              <a:rPr lang="zh-CN" altLang="en-US" dirty="0"/>
              <a:t>；</a:t>
            </a:r>
            <a:endParaRPr lang="en-US" altLang="zh-CN" dirty="0"/>
          </a:p>
          <a:p>
            <a:pPr lvl="1" eaLnBrk="1" hangingPunct="1"/>
            <a:r>
              <a:rPr lang="zh-CN" altLang="en-US" dirty="0"/>
              <a:t>测试网络连接。</a:t>
            </a:r>
            <a:endParaRPr lang="zh-CN" altLang="en-US" dirty="0"/>
          </a:p>
          <a:p>
            <a:pPr lvl="1" eaLnBrk="1" hangingPunct="1"/>
            <a:endParaRPr lang="zh-CN" altLang="en-US" dirty="0"/>
          </a:p>
          <a:p>
            <a:pPr eaLnBrk="1" hangingPunct="1"/>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65539" name="日期占位符 5"/>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65540" name="Rectangle 2"/>
          <p:cNvSpPr>
            <a:spLocks noGrp="1"/>
          </p:cNvSpPr>
          <p:nvPr>
            <p:ph type="title"/>
          </p:nvPr>
        </p:nvSpPr>
        <p:spPr>
          <a:xfrm>
            <a:off x="500063" y="285750"/>
            <a:ext cx="8229600" cy="757238"/>
          </a:xfrm>
        </p:spPr>
        <p:txBody>
          <a:bodyPr vert="horz" wrap="square" lIns="91440" tIns="45720" rIns="91440" bIns="45720" anchor="ctr" anchorCtr="0"/>
          <a:p>
            <a:pPr eaLnBrk="1" hangingPunct="1"/>
            <a:r>
              <a:rPr lang="zh-CN" altLang="en-US" dirty="0"/>
              <a:t>实验五</a:t>
            </a:r>
            <a:r>
              <a:rPr lang="en-US" altLang="zh-CN" dirty="0"/>
              <a:t>   </a:t>
            </a:r>
            <a:r>
              <a:rPr lang="zh-CN" altLang="en-US" dirty="0"/>
              <a:t>静态路由配置</a:t>
            </a:r>
            <a:endParaRPr lang="zh-CN" altLang="en-US" dirty="0"/>
          </a:p>
        </p:txBody>
      </p:sp>
      <p:sp>
        <p:nvSpPr>
          <p:cNvPr id="65541" name="Rectangle 3"/>
          <p:cNvSpPr>
            <a:spLocks noGrp="1"/>
          </p:cNvSpPr>
          <p:nvPr>
            <p:ph idx="1"/>
          </p:nvPr>
        </p:nvSpPr>
        <p:spPr>
          <a:xfrm>
            <a:off x="428625" y="1000125"/>
            <a:ext cx="8229600" cy="5143500"/>
          </a:xfrm>
        </p:spPr>
        <p:txBody>
          <a:bodyPr vert="horz" wrap="square" lIns="91440" tIns="45720" rIns="91440" bIns="45720" anchor="t" anchorCtr="0"/>
          <a:p>
            <a:pPr eaLnBrk="1" hangingPunct="1"/>
            <a:r>
              <a:rPr lang="zh-CN" altLang="en-US" dirty="0"/>
              <a:t>网络拓扑图</a:t>
            </a:r>
            <a:endParaRPr lang="zh-CN" altLang="en-US" dirty="0"/>
          </a:p>
          <a:p>
            <a:pPr lvl="1" eaLnBrk="1" hangingPunct="1"/>
            <a:r>
              <a:rPr lang="zh-CN" altLang="en-US" sz="2000" dirty="0"/>
              <a:t>需要设置的</a:t>
            </a:r>
            <a:r>
              <a:rPr lang="en-US" altLang="zh-CN" sz="2000" dirty="0"/>
              <a:t>ip</a:t>
            </a:r>
            <a:r>
              <a:rPr lang="zh-CN" altLang="en-US" sz="2000" dirty="0"/>
              <a:t>、路由器的</a:t>
            </a:r>
            <a:r>
              <a:rPr lang="en-US" altLang="zh-CN" sz="2000" dirty="0"/>
              <a:t>ip</a:t>
            </a:r>
            <a:r>
              <a:rPr lang="zh-CN" altLang="en-US" sz="2000" dirty="0"/>
              <a:t>就是对应网络的网关</a:t>
            </a:r>
            <a:endParaRPr lang="zh-CN" altLang="en-US" sz="2000" dirty="0"/>
          </a:p>
        </p:txBody>
      </p:sp>
      <p:grpSp>
        <p:nvGrpSpPr>
          <p:cNvPr id="65542" name="Group 14"/>
          <p:cNvGrpSpPr/>
          <p:nvPr/>
        </p:nvGrpSpPr>
        <p:grpSpPr>
          <a:xfrm>
            <a:off x="214313" y="1916113"/>
            <a:ext cx="9144000" cy="4725987"/>
            <a:chOff x="339" y="2249"/>
            <a:chExt cx="5760" cy="2064"/>
          </a:xfrm>
        </p:grpSpPr>
        <p:graphicFrame>
          <p:nvGraphicFramePr>
            <p:cNvPr id="65543" name="Object 4"/>
            <p:cNvGraphicFramePr>
              <a:graphicFrameLocks noChangeAspect="1"/>
            </p:cNvGraphicFramePr>
            <p:nvPr/>
          </p:nvGraphicFramePr>
          <p:xfrm>
            <a:off x="1239" y="2249"/>
            <a:ext cx="3210" cy="2064"/>
          </p:xfrm>
          <a:graphic>
            <a:graphicData uri="http://schemas.openxmlformats.org/presentationml/2006/ole">
              <mc:AlternateContent xmlns:mc="http://schemas.openxmlformats.org/markup-compatibility/2006">
                <mc:Choice xmlns:v="urn:schemas-microsoft-com:vml" Requires="v">
                  <p:oleObj spid="_x0000_s3080" name="" r:id="rId1" imgW="5114290" imgH="3285490" progId="Visio.Drawing.6">
                    <p:embed/>
                  </p:oleObj>
                </mc:Choice>
                <mc:Fallback>
                  <p:oleObj name="" r:id="rId1" imgW="5114290" imgH="3285490" progId="Visio.Drawing.6">
                    <p:embed/>
                    <p:pic>
                      <p:nvPicPr>
                        <p:cNvPr id="0" name="图片 3079"/>
                        <p:cNvPicPr/>
                        <p:nvPr/>
                      </p:nvPicPr>
                      <p:blipFill>
                        <a:blip r:embed="rId2"/>
                        <a:stretch>
                          <a:fillRect/>
                        </a:stretch>
                      </p:blipFill>
                      <p:spPr>
                        <a:xfrm>
                          <a:off x="1239" y="2249"/>
                          <a:ext cx="3210" cy="2064"/>
                        </a:xfrm>
                        <a:prstGeom prst="rect">
                          <a:avLst/>
                        </a:prstGeom>
                        <a:noFill/>
                        <a:ln w="38100">
                          <a:noFill/>
                          <a:miter/>
                        </a:ln>
                      </p:spPr>
                    </p:pic>
                  </p:oleObj>
                </mc:Fallback>
              </mc:AlternateContent>
            </a:graphicData>
          </a:graphic>
        </p:graphicFrame>
        <p:sp>
          <p:nvSpPr>
            <p:cNvPr id="65544" name="Text Box 5"/>
            <p:cNvSpPr txBox="1"/>
            <p:nvPr/>
          </p:nvSpPr>
          <p:spPr>
            <a:xfrm>
              <a:off x="1202" y="2319"/>
              <a:ext cx="1297" cy="146"/>
            </a:xfrm>
            <a:prstGeom prst="rect">
              <a:avLst/>
            </a:prstGeom>
            <a:noFill/>
            <a:ln w="28575">
              <a:noFill/>
            </a:ln>
          </p:spPr>
          <p:txBody>
            <a:bodyPr>
              <a:spAutoFit/>
            </a:bodyPr>
            <a:p>
              <a:pPr>
                <a:spcBef>
                  <a:spcPct val="50000"/>
                </a:spcBef>
              </a:pPr>
              <a:r>
                <a:rPr lang="zh-CN" altLang="en-US" sz="1400" dirty="0">
                  <a:solidFill>
                    <a:srgbClr val="FF0000"/>
                  </a:solidFill>
                  <a:latin typeface="Arial" panose="020B0604020202020204" pitchFamily="34" charset="0"/>
                </a:rPr>
                <a:t>网段</a:t>
              </a:r>
              <a:r>
                <a:rPr lang="en-US" altLang="zh-CN" sz="1400" dirty="0">
                  <a:solidFill>
                    <a:srgbClr val="FF0000"/>
                  </a:solidFill>
                  <a:latin typeface="Arial" panose="020B0604020202020204" pitchFamily="34" charset="0"/>
                </a:rPr>
                <a:t>1      192.168.0.0</a:t>
              </a:r>
              <a:endParaRPr lang="en-US" altLang="zh-CN" sz="1400" dirty="0">
                <a:solidFill>
                  <a:srgbClr val="FF0000"/>
                </a:solidFill>
                <a:latin typeface="Arial" panose="020B0604020202020204" pitchFamily="34" charset="0"/>
              </a:endParaRPr>
            </a:p>
          </p:txBody>
        </p:sp>
        <p:sp>
          <p:nvSpPr>
            <p:cNvPr id="65545" name="Text Box 6"/>
            <p:cNvSpPr txBox="1"/>
            <p:nvPr/>
          </p:nvSpPr>
          <p:spPr>
            <a:xfrm>
              <a:off x="4014" y="3022"/>
              <a:ext cx="1119" cy="146"/>
            </a:xfrm>
            <a:prstGeom prst="rect">
              <a:avLst/>
            </a:prstGeom>
            <a:noFill/>
            <a:ln w="28575">
              <a:noFill/>
            </a:ln>
          </p:spPr>
          <p:txBody>
            <a:bodyPr>
              <a:spAutoFit/>
            </a:bodyPr>
            <a:p>
              <a:pPr algn="ctr">
                <a:spcBef>
                  <a:spcPct val="50000"/>
                </a:spcBef>
              </a:pPr>
              <a:r>
                <a:rPr lang="zh-CN" altLang="en-US" sz="1400" dirty="0">
                  <a:solidFill>
                    <a:srgbClr val="FF0000"/>
                  </a:solidFill>
                  <a:latin typeface="Arial" panose="020B0604020202020204" pitchFamily="34" charset="0"/>
                </a:rPr>
                <a:t>网段</a:t>
              </a:r>
              <a:r>
                <a:rPr lang="en-US" altLang="zh-CN" sz="1400" dirty="0">
                  <a:solidFill>
                    <a:srgbClr val="FF0000"/>
                  </a:solidFill>
                  <a:latin typeface="Arial" panose="020B0604020202020204" pitchFamily="34" charset="0"/>
                </a:rPr>
                <a:t>2   192.168.3.0</a:t>
              </a:r>
              <a:endParaRPr lang="en-US" altLang="zh-CN" sz="1400" dirty="0">
                <a:solidFill>
                  <a:srgbClr val="FF0000"/>
                </a:solidFill>
                <a:latin typeface="Arial" panose="020B0604020202020204" pitchFamily="34" charset="0"/>
              </a:endParaRPr>
            </a:p>
          </p:txBody>
        </p:sp>
        <p:sp>
          <p:nvSpPr>
            <p:cNvPr id="65546" name="Text Box 7"/>
            <p:cNvSpPr txBox="1"/>
            <p:nvPr/>
          </p:nvSpPr>
          <p:spPr>
            <a:xfrm>
              <a:off x="1689" y="3705"/>
              <a:ext cx="1225" cy="146"/>
            </a:xfrm>
            <a:prstGeom prst="rect">
              <a:avLst/>
            </a:prstGeom>
            <a:noFill/>
            <a:ln w="28575">
              <a:noFill/>
            </a:ln>
          </p:spPr>
          <p:txBody>
            <a:bodyPr>
              <a:spAutoFit/>
            </a:bodyPr>
            <a:p>
              <a:pPr algn="ctr">
                <a:spcBef>
                  <a:spcPct val="50000"/>
                </a:spcBef>
              </a:pPr>
              <a:r>
                <a:rPr lang="zh-CN" altLang="en-US" sz="1400" dirty="0">
                  <a:solidFill>
                    <a:srgbClr val="FF0000"/>
                  </a:solidFill>
                  <a:latin typeface="Arial" panose="020B0604020202020204" pitchFamily="34" charset="0"/>
                </a:rPr>
                <a:t>网段</a:t>
              </a:r>
              <a:r>
                <a:rPr lang="en-US" altLang="zh-CN" sz="1400" dirty="0">
                  <a:solidFill>
                    <a:srgbClr val="FF0000"/>
                  </a:solidFill>
                  <a:latin typeface="Arial" panose="020B0604020202020204" pitchFamily="34" charset="0"/>
                </a:rPr>
                <a:t>3    192.168.2.0</a:t>
              </a:r>
              <a:endParaRPr lang="en-US" altLang="zh-CN" sz="1400" dirty="0">
                <a:solidFill>
                  <a:srgbClr val="FF0000"/>
                </a:solidFill>
                <a:latin typeface="Arial" panose="020B0604020202020204" pitchFamily="34" charset="0"/>
              </a:endParaRPr>
            </a:p>
          </p:txBody>
        </p:sp>
        <p:sp>
          <p:nvSpPr>
            <p:cNvPr id="65547" name="Text Box 8"/>
            <p:cNvSpPr txBox="1"/>
            <p:nvPr/>
          </p:nvSpPr>
          <p:spPr>
            <a:xfrm>
              <a:off x="2904" y="2285"/>
              <a:ext cx="1395" cy="299"/>
            </a:xfrm>
            <a:prstGeom prst="rect">
              <a:avLst/>
            </a:prstGeom>
            <a:noFill/>
            <a:ln w="28575">
              <a:noFill/>
            </a:ln>
          </p:spPr>
          <p:txBody>
            <a:bodyPr>
              <a:spAutoFit/>
            </a:bodyPr>
            <a:p>
              <a:pPr algn="ctr">
                <a:spcBef>
                  <a:spcPct val="50000"/>
                </a:spcBef>
              </a:pPr>
              <a:r>
                <a:rPr lang="en-US" altLang="zh-CN" sz="1400" dirty="0">
                  <a:solidFill>
                    <a:srgbClr val="FF0000"/>
                  </a:solidFill>
                  <a:latin typeface="Arial" panose="020B0604020202020204" pitchFamily="34" charset="0"/>
                </a:rPr>
                <a:t>PC: Ip:192.168.0.2</a:t>
              </a:r>
              <a:endParaRPr lang="en-US" altLang="zh-CN" sz="1400" dirty="0">
                <a:solidFill>
                  <a:srgbClr val="FF0000"/>
                </a:solidFill>
                <a:latin typeface="Arial" panose="020B0604020202020204" pitchFamily="34" charset="0"/>
              </a:endParaRPr>
            </a:p>
            <a:p>
              <a:pPr algn="ctr">
                <a:spcBef>
                  <a:spcPct val="50000"/>
                </a:spcBef>
              </a:pPr>
              <a:r>
                <a:rPr lang="zh-CN" altLang="en-US" sz="1400" dirty="0">
                  <a:solidFill>
                    <a:srgbClr val="FF0000"/>
                  </a:solidFill>
                  <a:latin typeface="Arial" panose="020B0604020202020204" pitchFamily="34" charset="0"/>
                </a:rPr>
                <a:t>网关：</a:t>
              </a:r>
              <a:r>
                <a:rPr lang="en-US" altLang="zh-CN" sz="1400" dirty="0">
                  <a:solidFill>
                    <a:srgbClr val="FF0000"/>
                  </a:solidFill>
                  <a:latin typeface="Arial" panose="020B0604020202020204" pitchFamily="34" charset="0"/>
                </a:rPr>
                <a:t>192.168.0.1</a:t>
              </a:r>
              <a:endParaRPr lang="en-US" altLang="zh-CN" sz="1400" dirty="0">
                <a:solidFill>
                  <a:srgbClr val="FF0000"/>
                </a:solidFill>
                <a:latin typeface="Arial" panose="020B0604020202020204" pitchFamily="34" charset="0"/>
              </a:endParaRPr>
            </a:p>
          </p:txBody>
        </p:sp>
        <p:sp>
          <p:nvSpPr>
            <p:cNvPr id="65548" name="Text Box 9"/>
            <p:cNvSpPr txBox="1"/>
            <p:nvPr/>
          </p:nvSpPr>
          <p:spPr>
            <a:xfrm>
              <a:off x="2274" y="2713"/>
              <a:ext cx="875" cy="146"/>
            </a:xfrm>
            <a:prstGeom prst="rect">
              <a:avLst/>
            </a:prstGeom>
            <a:noFill/>
            <a:ln w="28575">
              <a:noFill/>
            </a:ln>
          </p:spPr>
          <p:txBody>
            <a:bodyPr>
              <a:spAutoFit/>
            </a:bodyPr>
            <a:p>
              <a:pPr algn="ctr">
                <a:spcBef>
                  <a:spcPct val="50000"/>
                </a:spcBef>
              </a:pPr>
              <a:r>
                <a:rPr lang="en-US" altLang="zh-CN" sz="1400" dirty="0">
                  <a:solidFill>
                    <a:srgbClr val="FF0000"/>
                  </a:solidFill>
                  <a:latin typeface="Arial" panose="020B0604020202020204" pitchFamily="34" charset="0"/>
                </a:rPr>
                <a:t>192.168.0.1</a:t>
              </a:r>
              <a:endParaRPr lang="en-US" altLang="zh-CN" sz="1400" dirty="0">
                <a:solidFill>
                  <a:srgbClr val="FF0000"/>
                </a:solidFill>
                <a:latin typeface="Arial" panose="020B0604020202020204" pitchFamily="34" charset="0"/>
              </a:endParaRPr>
            </a:p>
          </p:txBody>
        </p:sp>
        <p:sp>
          <p:nvSpPr>
            <p:cNvPr id="65549" name="Text Box 10"/>
            <p:cNvSpPr txBox="1"/>
            <p:nvPr/>
          </p:nvSpPr>
          <p:spPr>
            <a:xfrm>
              <a:off x="1509" y="2893"/>
              <a:ext cx="838" cy="146"/>
            </a:xfrm>
            <a:prstGeom prst="rect">
              <a:avLst/>
            </a:prstGeom>
            <a:noFill/>
            <a:ln w="28575">
              <a:noFill/>
            </a:ln>
          </p:spPr>
          <p:txBody>
            <a:bodyPr>
              <a:spAutoFit/>
            </a:bodyPr>
            <a:p>
              <a:pPr algn="ctr">
                <a:spcBef>
                  <a:spcPct val="50000"/>
                </a:spcBef>
              </a:pPr>
              <a:r>
                <a:rPr lang="en-US" altLang="zh-CN" sz="1400" dirty="0">
                  <a:solidFill>
                    <a:srgbClr val="FF0000"/>
                  </a:solidFill>
                  <a:latin typeface="Arial" panose="020B0604020202020204" pitchFamily="34" charset="0"/>
                </a:rPr>
                <a:t>192.168.3.2</a:t>
              </a:r>
              <a:endParaRPr lang="en-US" altLang="zh-CN" sz="1400" dirty="0">
                <a:solidFill>
                  <a:srgbClr val="FF0000"/>
                </a:solidFill>
                <a:latin typeface="Arial" panose="020B0604020202020204" pitchFamily="34" charset="0"/>
              </a:endParaRPr>
            </a:p>
          </p:txBody>
        </p:sp>
        <p:sp>
          <p:nvSpPr>
            <p:cNvPr id="65550" name="Text Box 11"/>
            <p:cNvSpPr txBox="1"/>
            <p:nvPr/>
          </p:nvSpPr>
          <p:spPr>
            <a:xfrm>
              <a:off x="2814" y="3121"/>
              <a:ext cx="825" cy="146"/>
            </a:xfrm>
            <a:prstGeom prst="rect">
              <a:avLst/>
            </a:prstGeom>
            <a:noFill/>
            <a:ln w="28575">
              <a:noFill/>
            </a:ln>
          </p:spPr>
          <p:txBody>
            <a:bodyPr>
              <a:spAutoFit/>
            </a:bodyPr>
            <a:p>
              <a:pPr algn="ctr">
                <a:spcBef>
                  <a:spcPct val="50000"/>
                </a:spcBef>
              </a:pPr>
              <a:r>
                <a:rPr lang="en-US" altLang="zh-CN" sz="1400" dirty="0">
                  <a:solidFill>
                    <a:srgbClr val="FF0000"/>
                  </a:solidFill>
                  <a:latin typeface="Arial" panose="020B0604020202020204" pitchFamily="34" charset="0"/>
                </a:rPr>
                <a:t>192.168.3.3</a:t>
              </a:r>
              <a:endParaRPr lang="en-US" altLang="zh-CN" sz="1400" dirty="0">
                <a:solidFill>
                  <a:srgbClr val="FF0000"/>
                </a:solidFill>
                <a:latin typeface="Arial" panose="020B0604020202020204" pitchFamily="34" charset="0"/>
              </a:endParaRPr>
            </a:p>
          </p:txBody>
        </p:sp>
        <p:sp>
          <p:nvSpPr>
            <p:cNvPr id="65551" name="Text Box 12"/>
            <p:cNvSpPr txBox="1"/>
            <p:nvPr/>
          </p:nvSpPr>
          <p:spPr>
            <a:xfrm>
              <a:off x="2049" y="3333"/>
              <a:ext cx="834" cy="146"/>
            </a:xfrm>
            <a:prstGeom prst="rect">
              <a:avLst/>
            </a:prstGeom>
            <a:noFill/>
            <a:ln w="28575">
              <a:noFill/>
            </a:ln>
          </p:spPr>
          <p:txBody>
            <a:bodyPr>
              <a:spAutoFit/>
            </a:bodyPr>
            <a:p>
              <a:pPr algn="ctr">
                <a:spcBef>
                  <a:spcPct val="50000"/>
                </a:spcBef>
              </a:pPr>
              <a:r>
                <a:rPr lang="en-US" altLang="zh-CN" sz="1400" dirty="0">
                  <a:solidFill>
                    <a:srgbClr val="FF0000"/>
                  </a:solidFill>
                  <a:latin typeface="Arial" panose="020B0604020202020204" pitchFamily="34" charset="0"/>
                </a:rPr>
                <a:t>192.168.2.1</a:t>
              </a:r>
              <a:endParaRPr lang="en-US" altLang="zh-CN" sz="1400" dirty="0">
                <a:solidFill>
                  <a:srgbClr val="FF0000"/>
                </a:solidFill>
                <a:latin typeface="Arial" panose="020B0604020202020204" pitchFamily="34" charset="0"/>
              </a:endParaRPr>
            </a:p>
          </p:txBody>
        </p:sp>
        <p:sp>
          <p:nvSpPr>
            <p:cNvPr id="65552" name="Text Box 13"/>
            <p:cNvSpPr txBox="1"/>
            <p:nvPr/>
          </p:nvSpPr>
          <p:spPr>
            <a:xfrm>
              <a:off x="339" y="4067"/>
              <a:ext cx="5760" cy="160"/>
            </a:xfrm>
            <a:prstGeom prst="rect">
              <a:avLst/>
            </a:prstGeom>
            <a:noFill/>
            <a:ln w="28575">
              <a:noFill/>
            </a:ln>
          </p:spPr>
          <p:txBody>
            <a:bodyPr>
              <a:spAutoFit/>
            </a:bodyPr>
            <a:p>
              <a:pPr>
                <a:spcBef>
                  <a:spcPct val="50000"/>
                </a:spcBef>
              </a:pPr>
              <a:r>
                <a:rPr lang="zh-CN" altLang="en-US" sz="1600" dirty="0">
                  <a:solidFill>
                    <a:schemeClr val="tx1"/>
                  </a:solidFill>
                  <a:latin typeface="Arial" panose="020B0604020202020204" pitchFamily="34" charset="0"/>
                </a:rPr>
                <a:t>路由器</a:t>
              </a:r>
              <a:r>
                <a:rPr lang="en-US" altLang="zh-CN" sz="1600" dirty="0">
                  <a:solidFill>
                    <a:schemeClr val="tx1"/>
                  </a:solidFill>
                  <a:latin typeface="Arial" panose="020B0604020202020204" pitchFamily="34" charset="0"/>
                </a:rPr>
                <a:t>1</a:t>
              </a:r>
              <a:r>
                <a:rPr lang="zh-CN" altLang="en-US" sz="1600" dirty="0">
                  <a:solidFill>
                    <a:schemeClr val="tx1"/>
                  </a:solidFill>
                  <a:latin typeface="Arial" panose="020B0604020202020204" pitchFamily="34" charset="0"/>
                </a:rPr>
                <a:t>：</a:t>
              </a:r>
              <a:r>
                <a:rPr lang="en-US" altLang="zh-CN" sz="1600" dirty="0">
                  <a:solidFill>
                    <a:schemeClr val="tx1"/>
                  </a:solidFill>
                  <a:latin typeface="Arial" panose="020B0604020202020204" pitchFamily="34" charset="0"/>
                </a:rPr>
                <a:t>Ip  route-static   </a:t>
              </a:r>
              <a:r>
                <a:rPr lang="en-US" altLang="zh-CN" sz="1600" dirty="0">
                  <a:solidFill>
                    <a:srgbClr val="FF0000"/>
                  </a:solidFill>
                  <a:latin typeface="Arial" panose="020B0604020202020204" pitchFamily="34" charset="0"/>
                </a:rPr>
                <a:t>192.168.2.0(</a:t>
              </a:r>
              <a:r>
                <a:rPr lang="zh-CN" altLang="en-US" sz="1600" dirty="0">
                  <a:solidFill>
                    <a:srgbClr val="FF0000"/>
                  </a:solidFill>
                  <a:latin typeface="Arial" panose="020B0604020202020204" pitchFamily="34" charset="0"/>
                </a:rPr>
                <a:t>目标网段</a:t>
              </a:r>
              <a:r>
                <a:rPr lang="en-US" altLang="zh-CN" sz="1600" dirty="0">
                  <a:solidFill>
                    <a:srgbClr val="FF0000"/>
                  </a:solidFill>
                  <a:latin typeface="Arial" panose="020B0604020202020204" pitchFamily="34" charset="0"/>
                </a:rPr>
                <a:t>)</a:t>
              </a:r>
              <a:r>
                <a:rPr lang="en-US" altLang="zh-CN" sz="1600" dirty="0">
                  <a:solidFill>
                    <a:schemeClr val="tx1"/>
                  </a:solidFill>
                  <a:latin typeface="Arial" panose="020B0604020202020204" pitchFamily="34" charset="0"/>
                </a:rPr>
                <a:t>  255.255.255.0  </a:t>
              </a:r>
              <a:r>
                <a:rPr lang="en-US" altLang="zh-CN" sz="1600" dirty="0">
                  <a:solidFill>
                    <a:srgbClr val="FF0000"/>
                  </a:solidFill>
                  <a:latin typeface="Arial" panose="020B0604020202020204" pitchFamily="34" charset="0"/>
                </a:rPr>
                <a:t>192.168.3.3(</a:t>
              </a:r>
              <a:r>
                <a:rPr lang="zh-CN" altLang="en-US" sz="1600" dirty="0">
                  <a:solidFill>
                    <a:srgbClr val="FF0000"/>
                  </a:solidFill>
                  <a:latin typeface="Arial" panose="020B0604020202020204" pitchFamily="34" charset="0"/>
                </a:rPr>
                <a:t>跳点</a:t>
              </a:r>
              <a:r>
                <a:rPr lang="en-US" altLang="zh-CN" sz="1600" dirty="0">
                  <a:solidFill>
                    <a:srgbClr val="FF0000"/>
                  </a:solidFill>
                  <a:latin typeface="Arial" panose="020B0604020202020204" pitchFamily="34" charset="0"/>
                </a:rPr>
                <a:t>)  next hop</a:t>
              </a:r>
              <a:endParaRPr lang="zh-CN" altLang="en-US" sz="1600" dirty="0">
                <a:solidFill>
                  <a:srgbClr val="FF0000"/>
                </a:solidFill>
                <a:latin typeface="Arial" panose="020B0604020202020204" pitchFamily="34"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474132" y="536282"/>
            <a:ext cx="8212667" cy="1092518"/>
          </a:xfrm>
        </p:spPr>
        <p:txBody>
          <a:bodyPr/>
          <a:lstStyle/>
          <a:p>
            <a:pPr eaLnBrk="1" hangingPunct="1"/>
            <a:r>
              <a:rPr lang="en-US" altLang="zh-CN" dirty="0"/>
              <a:t> </a:t>
            </a:r>
            <a:r>
              <a:rPr lang="zh-CN" altLang="en-US" dirty="0"/>
              <a:t>静态路由配置</a:t>
            </a:r>
            <a:endParaRPr lang="zh-CN" altLang="en-US" dirty="0"/>
          </a:p>
        </p:txBody>
      </p:sp>
      <p:sp>
        <p:nvSpPr>
          <p:cNvPr id="70660" name="Text Box 4"/>
          <p:cNvSpPr>
            <a:spLocks noGrp="1" noChangeArrowheads="1"/>
          </p:cNvSpPr>
          <p:nvPr>
            <p:ph idx="1"/>
          </p:nvPr>
        </p:nvSpPr>
        <p:spPr>
          <a:xfrm>
            <a:off x="323528" y="1572196"/>
            <a:ext cx="8334697" cy="488652"/>
          </a:xfrm>
          <a:noFill/>
        </p:spPr>
        <p:txBody>
          <a:bodyPr/>
          <a:lstStyle/>
          <a:p>
            <a:pPr eaLnBrk="1" hangingPunct="1"/>
            <a:r>
              <a:rPr lang="zh-CN" altLang="en-US" sz="2800" b="1" dirty="0"/>
              <a:t>实际用到的命令</a:t>
            </a:r>
            <a:r>
              <a:rPr lang="zh-CN" altLang="en-US" sz="1400" b="1" dirty="0">
                <a:solidFill>
                  <a:srgbClr val="00CC00"/>
                </a:solidFill>
                <a:sym typeface="Wingdings" panose="05000000000000000000" pitchFamily="2" charset="2"/>
              </a:rPr>
              <a:t>（路由器</a:t>
            </a:r>
            <a:r>
              <a:rPr lang="en-US" altLang="zh-CN" sz="1400" b="1" dirty="0">
                <a:solidFill>
                  <a:srgbClr val="00CC00"/>
                </a:solidFill>
                <a:sym typeface="Wingdings" panose="05000000000000000000" pitchFamily="2" charset="2"/>
              </a:rPr>
              <a:t>1</a:t>
            </a:r>
            <a:r>
              <a:rPr lang="zh-CN" altLang="en-US" sz="1400" b="1" dirty="0">
                <a:solidFill>
                  <a:srgbClr val="00CC00"/>
                </a:solidFill>
                <a:sym typeface="Wingdings" panose="05000000000000000000" pitchFamily="2" charset="2"/>
              </a:rPr>
              <a:t>的配置如下，路由器</a:t>
            </a:r>
            <a:r>
              <a:rPr lang="en-US" altLang="zh-CN" sz="1400" b="1" dirty="0">
                <a:solidFill>
                  <a:srgbClr val="00CC00"/>
                </a:solidFill>
                <a:sym typeface="Wingdings" panose="05000000000000000000" pitchFamily="2" charset="2"/>
              </a:rPr>
              <a:t>2</a:t>
            </a:r>
            <a:r>
              <a:rPr lang="zh-CN" altLang="en-US" sz="1400" b="1" dirty="0">
                <a:solidFill>
                  <a:srgbClr val="00CC00"/>
                </a:solidFill>
                <a:sym typeface="Wingdings" panose="05000000000000000000" pitchFamily="2" charset="2"/>
              </a:rPr>
              <a:t>参照此命令配置）</a:t>
            </a:r>
            <a:endParaRPr lang="en-US" altLang="zh-CN" sz="1400" b="1" dirty="0">
              <a:solidFill>
                <a:srgbClr val="00CC00"/>
              </a:solidFill>
            </a:endParaRPr>
          </a:p>
        </p:txBody>
      </p:sp>
      <p:sp>
        <p:nvSpPr>
          <p:cNvPr id="7065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b="0">
                <a:solidFill>
                  <a:schemeClr val="tx1"/>
                </a:solidFill>
              </a:rPr>
              <a:t>计算机通信与网络实验</a:t>
            </a:r>
            <a:endParaRPr lang="en-US" altLang="zh-CN" b="0">
              <a:solidFill>
                <a:schemeClr val="tx1"/>
              </a:solidFill>
            </a:endParaRPr>
          </a:p>
        </p:txBody>
      </p:sp>
      <p:sp>
        <p:nvSpPr>
          <p:cNvPr id="10246" name="Text Box 5"/>
          <p:cNvSpPr txBox="1">
            <a:spLocks noChangeArrowheads="1"/>
          </p:cNvSpPr>
          <p:nvPr/>
        </p:nvSpPr>
        <p:spPr bwMode="auto">
          <a:xfrm>
            <a:off x="107950" y="2132965"/>
            <a:ext cx="7178675" cy="1229995"/>
          </a:xfrm>
          <a:prstGeom prst="rect">
            <a:avLst/>
          </a:prstGeom>
          <a:noFill/>
          <a:ln w="28575" algn="ctr">
            <a:noFill/>
            <a:miter lim="800000"/>
          </a:ln>
        </p:spPr>
        <p:txBody>
          <a:bodyPr wrap="square">
            <a:spAutoFit/>
          </a:bodyPr>
          <a:lstStyle/>
          <a:p>
            <a:pPr>
              <a:lnSpc>
                <a:spcPct val="80000"/>
              </a:lnSpc>
              <a:defRPr/>
            </a:pPr>
            <a:endParaRPr lang="en-US" altLang="zh-CN" sz="2000" b="0" dirty="0">
              <a:solidFill>
                <a:srgbClr val="0000FF"/>
              </a:solidFill>
            </a:endParaRPr>
          </a:p>
          <a:p>
            <a:pPr>
              <a:lnSpc>
                <a:spcPct val="80000"/>
              </a:lnSpc>
              <a:defRPr/>
            </a:pPr>
            <a:r>
              <a:rPr lang="zh-CN" altLang="en-US" sz="2000" b="0" dirty="0">
                <a:solidFill>
                  <a:schemeClr val="tx1"/>
                </a:solidFill>
              </a:rPr>
              <a:t>带</a:t>
            </a:r>
            <a:r>
              <a:rPr lang="zh-CN" altLang="en-US" sz="2000" b="0" dirty="0">
                <a:solidFill>
                  <a:schemeClr val="tx1"/>
                </a:solidFill>
              </a:rPr>
              <a:t>下一跳</a:t>
            </a:r>
            <a:r>
              <a:rPr lang="zh-CN" altLang="en-US" sz="2000" b="0" dirty="0">
                <a:solidFill>
                  <a:schemeClr val="tx1"/>
                </a:solidFill>
              </a:rPr>
              <a:t>的静态路由：</a:t>
            </a:r>
            <a:endParaRPr lang="zh-CN" altLang="en-US" sz="2000" b="0" dirty="0">
              <a:solidFill>
                <a:schemeClr val="tx1"/>
              </a:solidFill>
            </a:endParaRPr>
          </a:p>
          <a:p>
            <a:pPr fontAlgn="t">
              <a:spcBef>
                <a:spcPct val="50000"/>
              </a:spcBef>
              <a:defRPr/>
            </a:pPr>
            <a:r>
              <a:rPr lang="en-US" altLang="zh-CN" sz="2800" b="0" dirty="0">
                <a:solidFill>
                  <a:srgbClr val="FF0000"/>
                </a:solidFill>
              </a:rPr>
              <a:t>                           </a:t>
            </a:r>
            <a:endParaRPr lang="en-US" altLang="zh-CN" sz="2800" b="0" dirty="0">
              <a:solidFill>
                <a:srgbClr val="FF0000"/>
              </a:solidFill>
            </a:endParaRPr>
          </a:p>
        </p:txBody>
      </p:sp>
      <p:graphicFrame>
        <p:nvGraphicFramePr>
          <p:cNvPr id="2" name="对象 1"/>
          <p:cNvGraphicFramePr/>
          <p:nvPr/>
        </p:nvGraphicFramePr>
        <p:xfrm>
          <a:off x="1188085" y="4725670"/>
          <a:ext cx="7270115" cy="1470660"/>
        </p:xfrm>
        <a:graphic>
          <a:graphicData uri="http://schemas.openxmlformats.org/presentationml/2006/ole">
            <mc:AlternateContent xmlns:mc="http://schemas.openxmlformats.org/markup-compatibility/2006">
              <mc:Choice xmlns:v="urn:schemas-microsoft-com:vml" Requires="v">
                <p:oleObj spid="_x0000_s3" name="" r:id="rId1" imgW="4837430" imgH="740410" progId="Visio.Drawing.15">
                  <p:embed/>
                </p:oleObj>
              </mc:Choice>
              <mc:Fallback>
                <p:oleObj name="" r:id="rId1" imgW="4837430" imgH="740410" progId="Visio.Drawing.15">
                  <p:embed/>
                  <p:pic>
                    <p:nvPicPr>
                      <p:cNvPr id="0" name="图片 2"/>
                      <p:cNvPicPr/>
                      <p:nvPr/>
                    </p:nvPicPr>
                    <p:blipFill>
                      <a:blip r:embed="rId2"/>
                      <a:stretch>
                        <a:fillRect/>
                      </a:stretch>
                    </p:blipFill>
                    <p:spPr>
                      <a:xfrm>
                        <a:off x="1188085" y="4725670"/>
                        <a:ext cx="7270115" cy="1470660"/>
                      </a:xfrm>
                      <a:prstGeom prst="rect">
                        <a:avLst/>
                      </a:prstGeom>
                    </p:spPr>
                  </p:pic>
                </p:oleObj>
              </mc:Fallback>
            </mc:AlternateContent>
          </a:graphicData>
        </a:graphic>
      </p:graphicFrame>
      <p:graphicFrame>
        <p:nvGraphicFramePr>
          <p:cNvPr id="4" name="对象 3"/>
          <p:cNvGraphicFramePr/>
          <p:nvPr/>
        </p:nvGraphicFramePr>
        <p:xfrm>
          <a:off x="1115695" y="2925445"/>
          <a:ext cx="7270115" cy="1470660"/>
        </p:xfrm>
        <a:graphic>
          <a:graphicData uri="http://schemas.openxmlformats.org/presentationml/2006/ole">
            <mc:AlternateContent xmlns:mc="http://schemas.openxmlformats.org/markup-compatibility/2006">
              <mc:Choice xmlns:v="urn:schemas-microsoft-com:vml" Requires="v">
                <p:oleObj spid="_x0000_s5" name="" r:id="rId3" imgW="4837430" imgH="740410" progId="Visio.Drawing.15">
                  <p:embed/>
                </p:oleObj>
              </mc:Choice>
              <mc:Fallback>
                <p:oleObj name="" r:id="rId3" imgW="4837430" imgH="740410" progId="Visio.Drawing.15">
                  <p:embed/>
                  <p:pic>
                    <p:nvPicPr>
                      <p:cNvPr id="0" name="图片 2"/>
                      <p:cNvPicPr/>
                      <p:nvPr/>
                    </p:nvPicPr>
                    <p:blipFill>
                      <a:blip r:embed="rId4"/>
                      <a:stretch>
                        <a:fillRect/>
                      </a:stretch>
                    </p:blipFill>
                    <p:spPr>
                      <a:xfrm>
                        <a:off x="1115695" y="2925445"/>
                        <a:ext cx="7270115" cy="147066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66563" name="日期占位符 5"/>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66564" name="Rectangle 2"/>
          <p:cNvSpPr>
            <a:spLocks noGrp="1"/>
          </p:cNvSpPr>
          <p:nvPr>
            <p:ph type="title"/>
          </p:nvPr>
        </p:nvSpPr>
        <p:spPr/>
        <p:txBody>
          <a:bodyPr vert="horz" wrap="square" lIns="91440" tIns="45720" rIns="91440" bIns="45720" anchor="ctr" anchorCtr="0"/>
          <a:p>
            <a:pPr eaLnBrk="1" hangingPunct="1"/>
            <a:r>
              <a:rPr lang="zh-CN" altLang="en-US" dirty="0"/>
              <a:t>实验五   静态路由配置</a:t>
            </a:r>
            <a:endParaRPr lang="zh-CN" altLang="en-US" dirty="0"/>
          </a:p>
        </p:txBody>
      </p:sp>
      <p:sp>
        <p:nvSpPr>
          <p:cNvPr id="66565" name="Text Box 4"/>
          <p:cNvSpPr/>
          <p:nvPr>
            <p:ph idx="1"/>
          </p:nvPr>
        </p:nvSpPr>
        <p:spPr>
          <a:xfrm>
            <a:off x="428625" y="1500188"/>
            <a:ext cx="8229600" cy="3886200"/>
          </a:xfrm>
        </p:spPr>
        <p:txBody>
          <a:bodyPr vert="horz" wrap="square" lIns="91440" tIns="45720" rIns="91440" bIns="45720" anchor="t" anchorCtr="0"/>
          <a:p>
            <a:pPr eaLnBrk="1" hangingPunct="1"/>
            <a:r>
              <a:rPr lang="zh-CN" altLang="en-US" b="1" dirty="0"/>
              <a:t>实际用到的命令</a:t>
            </a:r>
            <a:r>
              <a:rPr lang="zh-CN" altLang="en-US" sz="1400" b="1" dirty="0">
                <a:solidFill>
                  <a:srgbClr val="00CC00"/>
                </a:solidFill>
                <a:sym typeface="Wingdings" panose="05000000000000000000" pitchFamily="2" charset="2"/>
              </a:rPr>
              <a:t>（路由器</a:t>
            </a:r>
            <a:r>
              <a:rPr lang="en-US" altLang="zh-CN" sz="1400" b="1" dirty="0">
                <a:solidFill>
                  <a:srgbClr val="00CC00"/>
                </a:solidFill>
                <a:sym typeface="Wingdings" panose="05000000000000000000" pitchFamily="2" charset="2"/>
              </a:rPr>
              <a:t>1</a:t>
            </a:r>
            <a:r>
              <a:rPr lang="zh-CN" altLang="en-US" sz="1400" b="1" dirty="0">
                <a:solidFill>
                  <a:srgbClr val="00CC00"/>
                </a:solidFill>
                <a:sym typeface="Wingdings" panose="05000000000000000000" pitchFamily="2" charset="2"/>
              </a:rPr>
              <a:t>的配置，路由器</a:t>
            </a:r>
            <a:r>
              <a:rPr lang="en-US" altLang="zh-CN" sz="1400" b="1" dirty="0">
                <a:solidFill>
                  <a:srgbClr val="00CC00"/>
                </a:solidFill>
                <a:sym typeface="Wingdings" panose="05000000000000000000" pitchFamily="2" charset="2"/>
              </a:rPr>
              <a:t>2</a:t>
            </a:r>
            <a:r>
              <a:rPr lang="zh-CN" altLang="en-US" sz="1400" b="1" dirty="0">
                <a:solidFill>
                  <a:srgbClr val="00CC00"/>
                </a:solidFill>
                <a:sym typeface="Wingdings" panose="05000000000000000000" pitchFamily="2" charset="2"/>
              </a:rPr>
              <a:t>参照此命令配置）</a:t>
            </a:r>
            <a:endParaRPr lang="en-US" altLang="zh-CN" sz="1400" b="1" dirty="0">
              <a:solidFill>
                <a:srgbClr val="00CC00"/>
              </a:solidFill>
            </a:endParaRPr>
          </a:p>
        </p:txBody>
      </p:sp>
      <p:sp>
        <p:nvSpPr>
          <p:cNvPr id="10246" name="Text Box 5"/>
          <p:cNvSpPr txBox="1">
            <a:spLocks noChangeArrowheads="1"/>
          </p:cNvSpPr>
          <p:nvPr/>
        </p:nvSpPr>
        <p:spPr bwMode="auto">
          <a:xfrm>
            <a:off x="0" y="2214563"/>
            <a:ext cx="9144000" cy="4949825"/>
          </a:xfrm>
          <a:prstGeom prst="rect">
            <a:avLst/>
          </a:prstGeom>
          <a:noFill/>
          <a:ln w="28575" algn="ctr">
            <a:noFill/>
            <a:miter lim="800000"/>
          </a:ln>
        </p:spPr>
        <p:txBody>
          <a:bodyPr>
            <a:spAutoFit/>
          </a:bodyPr>
          <a:lstStyle/>
          <a:p>
            <a:pPr marR="0" defTabSz="914400">
              <a:lnSpc>
                <a:spcPct val="80000"/>
              </a:lnSpc>
              <a:buClrTx/>
              <a:buSzTx/>
              <a:buFontTx/>
              <a:buNone/>
              <a:defRPr/>
            </a:pPr>
            <a:r>
              <a:rPr kumimoji="0" lang="zh-CN" altLang="en-US" sz="2400" kern="1200" cap="none" spc="0" normalizeH="0" baseline="0" noProof="0" dirty="0">
                <a:solidFill>
                  <a:srgbClr val="0000FF"/>
                </a:solidFill>
                <a:latin typeface="Arial" panose="020B0604020202020204" pitchFamily="34" charset="0"/>
                <a:ea typeface="宋体" panose="02010600030101010101" pitchFamily="2" charset="-122"/>
                <a:cs typeface="+mn-cs"/>
              </a:rPr>
              <a:t>配置端口：</a:t>
            </a:r>
            <a:endPar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endParaRPr>
          </a:p>
          <a:p>
            <a:pPr marR="0" defTabSz="914400">
              <a:lnSpc>
                <a:spcPct val="80000"/>
              </a:lnSpc>
              <a:buClrTx/>
              <a:buSzTx/>
              <a:buFontTx/>
              <a:buNone/>
              <a:defRPr/>
            </a:pPr>
            <a:r>
              <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rPr>
              <a:t>    interface   Ethernet0/1</a:t>
            </a:r>
            <a:endPar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endParaRPr>
          </a:p>
          <a:p>
            <a:pPr marR="0" defTabSz="914400">
              <a:lnSpc>
                <a:spcPct val="80000"/>
              </a:lnSpc>
              <a:buClrTx/>
              <a:buSzTx/>
              <a:buFontTx/>
              <a:buNone/>
              <a:defRPr/>
            </a:pPr>
            <a:r>
              <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rPr>
              <a:t>      port link-mode route        </a:t>
            </a:r>
            <a:r>
              <a:rPr kumimoji="0" lang="en-US" altLang="zh-CN" sz="2400" kern="1200" cap="none" spc="0" normalizeH="0" baseline="0" noProof="0" dirty="0">
                <a:solidFill>
                  <a:schemeClr val="tx1">
                    <a:lumMod val="95000"/>
                    <a:lumOff val="5000"/>
                  </a:schemeClr>
                </a:solidFill>
                <a:latin typeface="Arial" panose="020B0604020202020204" pitchFamily="34" charset="0"/>
                <a:ea typeface="宋体" panose="02010600030101010101" pitchFamily="2" charset="-122"/>
                <a:cs typeface="+mn-cs"/>
              </a:rPr>
              <a:t>----</a:t>
            </a:r>
            <a:r>
              <a:rPr kumimoji="0" lang="zh-CN" altLang="en-US" sz="2400" kern="1200" cap="none" spc="0" normalizeH="0" baseline="0" noProof="0" dirty="0">
                <a:solidFill>
                  <a:schemeClr val="tx1">
                    <a:lumMod val="95000"/>
                    <a:lumOff val="5000"/>
                  </a:schemeClr>
                </a:solidFill>
                <a:latin typeface="Arial" panose="020B0604020202020204" pitchFamily="34" charset="0"/>
                <a:ea typeface="宋体" panose="02010600030101010101" pitchFamily="2" charset="-122"/>
                <a:cs typeface="+mn-cs"/>
              </a:rPr>
              <a:t>将</a:t>
            </a:r>
            <a:r>
              <a:rPr kumimoji="0" lang="en-US" altLang="zh-CN" sz="2400" kern="1200" cap="none" spc="0" normalizeH="0" baseline="0" noProof="0" dirty="0">
                <a:solidFill>
                  <a:schemeClr val="tx1">
                    <a:lumMod val="95000"/>
                    <a:lumOff val="5000"/>
                  </a:schemeClr>
                </a:solidFill>
                <a:latin typeface="Arial" panose="020B0604020202020204" pitchFamily="34" charset="0"/>
                <a:ea typeface="宋体" panose="02010600030101010101" pitchFamily="2" charset="-122"/>
                <a:cs typeface="+mn-cs"/>
              </a:rPr>
              <a:t>e0/1</a:t>
            </a:r>
            <a:r>
              <a:rPr kumimoji="0" lang="zh-CN" altLang="en-US" sz="2400" kern="1200" cap="none" spc="0" normalizeH="0" baseline="0" noProof="0" dirty="0">
                <a:solidFill>
                  <a:schemeClr val="tx1">
                    <a:lumMod val="95000"/>
                    <a:lumOff val="5000"/>
                  </a:schemeClr>
                </a:solidFill>
                <a:latin typeface="Arial" panose="020B0604020202020204" pitchFamily="34" charset="0"/>
                <a:ea typeface="宋体" panose="02010600030101010101" pitchFamily="2" charset="-122"/>
                <a:cs typeface="+mn-cs"/>
              </a:rPr>
              <a:t>设置为路由模式</a:t>
            </a:r>
            <a:endParaRPr kumimoji="0" lang="en-US" altLang="zh-CN" sz="2400" kern="1200" cap="none" spc="0" normalizeH="0" baseline="0" noProof="0" dirty="0">
              <a:solidFill>
                <a:schemeClr val="tx1">
                  <a:lumMod val="95000"/>
                  <a:lumOff val="5000"/>
                </a:schemeClr>
              </a:solidFill>
              <a:latin typeface="Arial" panose="020B0604020202020204" pitchFamily="34" charset="0"/>
              <a:ea typeface="宋体" panose="02010600030101010101" pitchFamily="2" charset="-122"/>
              <a:cs typeface="+mn-cs"/>
            </a:endParaRPr>
          </a:p>
          <a:p>
            <a:pPr marR="0" defTabSz="914400">
              <a:lnSpc>
                <a:spcPct val="80000"/>
              </a:lnSpc>
              <a:buClrTx/>
              <a:buSzTx/>
              <a:buFontTx/>
              <a:buNone/>
              <a:defRPr/>
            </a:pPr>
            <a:r>
              <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rPr>
              <a:t>      </a:t>
            </a:r>
            <a:r>
              <a:rPr kumimoji="0" lang="en-US" altLang="zh-CN" sz="2400" kern="1200" cap="none" spc="0" normalizeH="0" baseline="0" noProof="0" dirty="0" err="1">
                <a:solidFill>
                  <a:srgbClr val="0000FF"/>
                </a:solidFill>
                <a:latin typeface="Arial" panose="020B0604020202020204" pitchFamily="34" charset="0"/>
                <a:ea typeface="宋体" panose="02010600030101010101" pitchFamily="2" charset="-122"/>
                <a:cs typeface="+mn-cs"/>
              </a:rPr>
              <a:t>ip</a:t>
            </a:r>
            <a:r>
              <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rPr>
              <a:t> address 192.168.3.3  255.255.255.0  ---</a:t>
            </a:r>
            <a:r>
              <a:rPr kumimoji="0" lang="en-US" altLang="zh-CN" sz="2400" kern="1200" cap="none" spc="0" normalizeH="0" baseline="0" noProof="0" dirty="0">
                <a:solidFill>
                  <a:schemeClr val="tx1">
                    <a:lumMod val="95000"/>
                    <a:lumOff val="5000"/>
                  </a:schemeClr>
                </a:solidFill>
                <a:latin typeface="Arial" panose="020B0604020202020204" pitchFamily="34" charset="0"/>
                <a:ea typeface="宋体" panose="02010600030101010101" pitchFamily="2" charset="-122"/>
                <a:cs typeface="+mn-cs"/>
              </a:rPr>
              <a:t>e0/1</a:t>
            </a:r>
            <a:r>
              <a:rPr kumimoji="0" lang="zh-CN" altLang="en-US" sz="2400" kern="1200" cap="none" spc="0" normalizeH="0" baseline="0" noProof="0" dirty="0">
                <a:solidFill>
                  <a:schemeClr val="tx1">
                    <a:lumMod val="95000"/>
                    <a:lumOff val="5000"/>
                  </a:schemeClr>
                </a:solidFill>
                <a:latin typeface="Arial" panose="020B0604020202020204" pitchFamily="34" charset="0"/>
                <a:ea typeface="宋体" panose="02010600030101010101" pitchFamily="2" charset="-122"/>
                <a:cs typeface="+mn-cs"/>
              </a:rPr>
              <a:t>配</a:t>
            </a:r>
            <a:r>
              <a:rPr kumimoji="0" lang="en-US" altLang="zh-CN" sz="2400" kern="1200" cap="none" spc="0" normalizeH="0" baseline="0" noProof="0" dirty="0">
                <a:solidFill>
                  <a:schemeClr val="tx1">
                    <a:lumMod val="95000"/>
                    <a:lumOff val="5000"/>
                  </a:schemeClr>
                </a:solidFill>
                <a:latin typeface="Arial" panose="020B0604020202020204" pitchFamily="34" charset="0"/>
                <a:ea typeface="宋体" panose="02010600030101010101" pitchFamily="2" charset="-122"/>
                <a:cs typeface="+mn-cs"/>
              </a:rPr>
              <a:t>IP</a:t>
            </a:r>
            <a:endPar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endParaRPr>
          </a:p>
          <a:p>
            <a:pPr marR="0" defTabSz="914400">
              <a:lnSpc>
                <a:spcPct val="80000"/>
              </a:lnSpc>
              <a:buClrTx/>
              <a:buSzTx/>
              <a:buFontTx/>
              <a:buNone/>
              <a:defRPr/>
            </a:pPr>
            <a:r>
              <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rPr>
              <a:t>     undo shutdown</a:t>
            </a:r>
            <a:endPar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endParaRPr>
          </a:p>
          <a:p>
            <a:pPr marR="0" defTabSz="914400">
              <a:lnSpc>
                <a:spcPct val="80000"/>
              </a:lnSpc>
              <a:buClrTx/>
              <a:buSzTx/>
              <a:buFontTx/>
              <a:buNone/>
              <a:defRPr/>
            </a:pPr>
            <a:r>
              <a:rPr kumimoji="0" lang="zh-CN" altLang="en-US" sz="2400" kern="1200" cap="none" spc="0" normalizeH="0" baseline="0" noProof="0" dirty="0">
                <a:solidFill>
                  <a:srgbClr val="0000FF"/>
                </a:solidFill>
                <a:latin typeface="Arial" panose="020B0604020202020204" pitchFamily="34" charset="0"/>
                <a:ea typeface="宋体" panose="02010600030101010101" pitchFamily="2" charset="-122"/>
                <a:cs typeface="+mn-cs"/>
              </a:rPr>
              <a:t>注意：取消</a:t>
            </a:r>
            <a:r>
              <a:rPr kumimoji="0" lang="en-US" altLang="zh-CN" sz="2400" kern="1200" cap="none" spc="0" normalizeH="0" baseline="0" noProof="0" dirty="0" err="1">
                <a:solidFill>
                  <a:srgbClr val="0000FF"/>
                </a:solidFill>
                <a:latin typeface="Arial" panose="020B0604020202020204" pitchFamily="34" charset="0"/>
                <a:ea typeface="宋体" panose="02010600030101010101" pitchFamily="2" charset="-122"/>
                <a:cs typeface="+mn-cs"/>
              </a:rPr>
              <a:t>vlan</a:t>
            </a:r>
            <a:r>
              <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rPr>
              <a:t> 1 </a:t>
            </a:r>
            <a:r>
              <a:rPr kumimoji="0" lang="zh-CN" altLang="en-US" sz="2400" kern="1200" cap="none" spc="0" normalizeH="0" baseline="0" noProof="0" dirty="0">
                <a:solidFill>
                  <a:srgbClr val="0000FF"/>
                </a:solidFill>
                <a:latin typeface="Arial" panose="020B0604020202020204" pitchFamily="34" charset="0"/>
                <a:ea typeface="宋体" panose="02010600030101010101" pitchFamily="2" charset="-122"/>
                <a:cs typeface="+mn-cs"/>
              </a:rPr>
              <a:t>的</a:t>
            </a:r>
            <a:r>
              <a:rPr kumimoji="0" lang="en-US" altLang="zh-CN" sz="2400" kern="1200" cap="none" spc="0" normalizeH="0" baseline="0" noProof="0" dirty="0" err="1">
                <a:solidFill>
                  <a:srgbClr val="0000FF"/>
                </a:solidFill>
                <a:latin typeface="Arial" panose="020B0604020202020204" pitchFamily="34" charset="0"/>
                <a:ea typeface="宋体" panose="02010600030101010101" pitchFamily="2" charset="-122"/>
                <a:cs typeface="+mn-cs"/>
              </a:rPr>
              <a:t>ip</a:t>
            </a:r>
            <a:r>
              <a:rPr kumimoji="0" lang="zh-CN" altLang="en-US" sz="2400" kern="1200" cap="none" spc="0" normalizeH="0" baseline="0" noProof="0" dirty="0">
                <a:solidFill>
                  <a:srgbClr val="0000FF"/>
                </a:solidFill>
                <a:latin typeface="Arial" panose="020B0604020202020204" pitchFamily="34" charset="0"/>
                <a:ea typeface="宋体" panose="02010600030101010101" pitchFamily="2" charset="-122"/>
                <a:cs typeface="+mn-cs"/>
              </a:rPr>
              <a:t>地址 </a:t>
            </a:r>
            <a:r>
              <a:rPr kumimoji="0" lang="en-US" altLang="zh-CN" sz="2400" kern="1200" cap="none" spc="0" normalizeH="0" baseline="0" noProof="0" dirty="0">
                <a:solidFill>
                  <a:srgbClr val="FF0000"/>
                </a:solidFill>
                <a:latin typeface="Arial" panose="020B0604020202020204" pitchFamily="34" charset="0"/>
                <a:ea typeface="宋体" panose="02010600030101010101" pitchFamily="2" charset="-122"/>
                <a:cs typeface="+mn-cs"/>
              </a:rPr>
              <a:t>192.168.1.1------</a:t>
            </a:r>
            <a:r>
              <a:rPr kumimoji="0" lang="en-US" altLang="zh-CN" sz="2400" kern="1200" cap="none" spc="0" normalizeH="0" baseline="0" noProof="0" dirty="0" err="1">
                <a:solidFill>
                  <a:srgbClr val="FF0000"/>
                </a:solidFill>
                <a:latin typeface="Arial" panose="020B0604020202020204" pitchFamily="34" charset="0"/>
                <a:ea typeface="宋体" panose="02010600030101010101" pitchFamily="2" charset="-122"/>
                <a:cs typeface="+mn-cs"/>
              </a:rPr>
              <a:t>vlan</a:t>
            </a:r>
            <a:r>
              <a:rPr kumimoji="0" lang="en-US" altLang="zh-CN" sz="2400" kern="1200" cap="none" spc="0" normalizeH="0" baseline="0" noProof="0" dirty="0">
                <a:solidFill>
                  <a:srgbClr val="FF0000"/>
                </a:solidFill>
                <a:latin typeface="Arial" panose="020B0604020202020204" pitchFamily="34" charset="0"/>
                <a:ea typeface="宋体" panose="02010600030101010101" pitchFamily="2" charset="-122"/>
                <a:cs typeface="+mn-cs"/>
              </a:rPr>
              <a:t> 1 </a:t>
            </a:r>
            <a:r>
              <a:rPr kumimoji="0" lang="en-US" altLang="zh-CN" sz="2400" kern="1200" cap="none" spc="0" normalizeH="0" baseline="0" noProof="0" dirty="0" err="1">
                <a:solidFill>
                  <a:srgbClr val="FF0000"/>
                </a:solidFill>
                <a:latin typeface="Arial" panose="020B0604020202020204" pitchFamily="34" charset="0"/>
                <a:ea typeface="宋体" panose="02010600030101010101" pitchFamily="2" charset="-122"/>
                <a:cs typeface="+mn-cs"/>
              </a:rPr>
              <a:t>ip</a:t>
            </a:r>
            <a:r>
              <a:rPr kumimoji="0" lang="en-US" altLang="zh-CN" sz="2400" kern="1200" cap="none" spc="0" normalizeH="0" baseline="0" noProof="0" dirty="0">
                <a:solidFill>
                  <a:srgbClr val="FF0000"/>
                </a:solidFill>
                <a:latin typeface="Arial" panose="020B0604020202020204" pitchFamily="34" charset="0"/>
                <a:ea typeface="宋体" panose="02010600030101010101" pitchFamily="2" charset="-122"/>
                <a:cs typeface="+mn-cs"/>
              </a:rPr>
              <a:t> </a:t>
            </a:r>
            <a:endParaRPr kumimoji="0" lang="en-US" altLang="zh-CN" sz="2400" kern="1200" cap="none" spc="0" normalizeH="0" baseline="0" noProof="0" dirty="0">
              <a:solidFill>
                <a:srgbClr val="FF0000"/>
              </a:solidFill>
              <a:latin typeface="Arial" panose="020B0604020202020204" pitchFamily="34" charset="0"/>
              <a:ea typeface="宋体" panose="02010600030101010101" pitchFamily="2" charset="-122"/>
              <a:cs typeface="+mn-cs"/>
            </a:endParaRPr>
          </a:p>
          <a:p>
            <a:pPr marR="0" defTabSz="914400">
              <a:lnSpc>
                <a:spcPct val="80000"/>
              </a:lnSpc>
              <a:buClrTx/>
              <a:buSzTx/>
              <a:buFontTx/>
              <a:buNone/>
              <a:defRPr/>
            </a:pPr>
            <a:r>
              <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rPr>
              <a:t>   Interface </a:t>
            </a:r>
            <a:r>
              <a:rPr kumimoji="0" lang="en-US" altLang="zh-CN" sz="2400" kern="1200" cap="none" spc="0" normalizeH="0" baseline="0" noProof="0" dirty="0" err="1">
                <a:solidFill>
                  <a:srgbClr val="0000FF"/>
                </a:solidFill>
                <a:latin typeface="Arial" panose="020B0604020202020204" pitchFamily="34" charset="0"/>
                <a:ea typeface="宋体" panose="02010600030101010101" pitchFamily="2" charset="-122"/>
                <a:cs typeface="+mn-cs"/>
              </a:rPr>
              <a:t>vlan</a:t>
            </a:r>
            <a:r>
              <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rPr>
              <a:t> 1</a:t>
            </a:r>
            <a:endPar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endParaRPr>
          </a:p>
          <a:p>
            <a:pPr marR="0" defTabSz="914400">
              <a:lnSpc>
                <a:spcPct val="80000"/>
              </a:lnSpc>
              <a:buClrTx/>
              <a:buSzTx/>
              <a:buFontTx/>
              <a:buNone/>
              <a:defRPr/>
            </a:pPr>
            <a:r>
              <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rPr>
              <a:t>   undo </a:t>
            </a:r>
            <a:r>
              <a:rPr kumimoji="0" lang="en-US" altLang="zh-CN" sz="2400" kern="1200" cap="none" spc="0" normalizeH="0" baseline="0" noProof="0" dirty="0" err="1">
                <a:solidFill>
                  <a:srgbClr val="0000FF"/>
                </a:solidFill>
                <a:latin typeface="Arial" panose="020B0604020202020204" pitchFamily="34" charset="0"/>
                <a:ea typeface="宋体" panose="02010600030101010101" pitchFamily="2" charset="-122"/>
                <a:cs typeface="+mn-cs"/>
              </a:rPr>
              <a:t>ip</a:t>
            </a:r>
            <a:r>
              <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rPr>
              <a:t> add</a:t>
            </a:r>
            <a:endParaRPr kumimoji="0" lang="en-US" altLang="zh-CN" sz="2400" kern="1200" cap="none" spc="0" normalizeH="0" baseline="0" noProof="0" dirty="0">
              <a:solidFill>
                <a:srgbClr val="0000FF"/>
              </a:solidFill>
              <a:latin typeface="Arial" panose="020B0604020202020204" pitchFamily="34" charset="0"/>
              <a:ea typeface="宋体" panose="02010600030101010101" pitchFamily="2" charset="-122"/>
              <a:cs typeface="+mn-cs"/>
            </a:endParaRPr>
          </a:p>
          <a:p>
            <a:pPr marR="0" defTabSz="914400" fontAlgn="t">
              <a:spcBef>
                <a:spcPct val="50000"/>
              </a:spcBef>
              <a:buClrTx/>
              <a:buSzTx/>
              <a:buFontTx/>
              <a:buNone/>
              <a:defRPr/>
            </a:pPr>
            <a:r>
              <a:rPr kumimoji="0" lang="en-US" altLang="zh-CN" sz="2000" kern="1200" cap="none" spc="0" normalizeH="0" baseline="0" noProof="0" dirty="0" err="1">
                <a:solidFill>
                  <a:schemeClr val="tx1"/>
                </a:solidFill>
                <a:latin typeface="Arial" panose="020B0604020202020204" pitchFamily="34" charset="0"/>
                <a:ea typeface="宋体" panose="02010600030101010101" pitchFamily="2" charset="-122"/>
                <a:cs typeface="+mn-cs"/>
              </a:rPr>
              <a:t>ip</a:t>
            </a:r>
            <a:r>
              <a:rPr kumimoji="0" lang="en-US" altLang="zh-CN" sz="2000" kern="1200" cap="none" spc="0" normalizeH="0" baseline="0" noProof="0" dirty="0">
                <a:solidFill>
                  <a:schemeClr val="tx1"/>
                </a:solidFill>
                <a:latin typeface="Arial" panose="020B0604020202020204" pitchFamily="34" charset="0"/>
                <a:ea typeface="宋体" panose="02010600030101010101" pitchFamily="2" charset="-122"/>
                <a:cs typeface="+mn-cs"/>
              </a:rPr>
              <a:t> route-static </a:t>
            </a:r>
            <a:r>
              <a:rPr kumimoji="0" lang="en-US" altLang="zh-CN" sz="2000" kern="1200" cap="none" spc="0" normalizeH="0" baseline="0" noProof="0" dirty="0">
                <a:solidFill>
                  <a:srgbClr val="FF0000"/>
                </a:solidFill>
                <a:latin typeface="Arial" panose="020B0604020202020204" pitchFamily="34" charset="0"/>
                <a:ea typeface="宋体" panose="02010600030101010101" pitchFamily="2" charset="-122"/>
                <a:cs typeface="+mn-cs"/>
              </a:rPr>
              <a:t>192.168.2.0</a:t>
            </a:r>
            <a:r>
              <a:rPr kumimoji="0" lang="en-US" altLang="zh-CN" sz="2000" kern="1200" cap="none" spc="0" normalizeH="0" baseline="0" noProof="0" dirty="0">
                <a:solidFill>
                  <a:schemeClr val="tx1"/>
                </a:solidFill>
                <a:latin typeface="Arial" panose="020B0604020202020204" pitchFamily="34" charset="0"/>
                <a:ea typeface="宋体" panose="02010600030101010101" pitchFamily="2" charset="-122"/>
                <a:cs typeface="+mn-cs"/>
              </a:rPr>
              <a:t> 255.255.255.0 </a:t>
            </a:r>
            <a:r>
              <a:rPr kumimoji="0" lang="en-US" altLang="zh-CN" sz="2000" kern="1200" cap="none" spc="0" normalizeH="0" baseline="0" noProof="0" dirty="0">
                <a:solidFill>
                  <a:srgbClr val="FF0000"/>
                </a:solidFill>
                <a:latin typeface="Arial" panose="020B0604020202020204" pitchFamily="34" charset="0"/>
                <a:ea typeface="宋体" panose="02010600030101010101" pitchFamily="2" charset="-122"/>
                <a:cs typeface="+mn-cs"/>
              </a:rPr>
              <a:t>192.168.3.3                                  ------</a:t>
            </a:r>
            <a:r>
              <a:rPr kumimoji="0" lang="zh-CN" altLang="en-US" sz="2000" kern="1200" cap="none" spc="0" normalizeH="0" baseline="0" noProof="0" dirty="0">
                <a:solidFill>
                  <a:srgbClr val="00CC00"/>
                </a:solidFill>
                <a:latin typeface="Arial" panose="020B0604020202020204" pitchFamily="34" charset="0"/>
                <a:ea typeface="宋体" panose="02010600030101010101" pitchFamily="2" charset="-122"/>
                <a:cs typeface="+mn-cs"/>
              </a:rPr>
              <a:t>设置静态路由表</a:t>
            </a:r>
            <a:endParaRPr kumimoji="0" lang="en-US" altLang="zh-CN" sz="2000" kern="1200" cap="none" spc="0" normalizeH="0" baseline="0" noProof="0" dirty="0">
              <a:solidFill>
                <a:srgbClr val="00CC00"/>
              </a:solidFill>
              <a:latin typeface="Arial" panose="020B0604020202020204" pitchFamily="34" charset="0"/>
              <a:ea typeface="宋体" panose="02010600030101010101" pitchFamily="2" charset="-122"/>
              <a:cs typeface="+mn-cs"/>
            </a:endParaRPr>
          </a:p>
          <a:p>
            <a:pPr marR="0" defTabSz="914400" fontAlgn="t">
              <a:spcBef>
                <a:spcPct val="50000"/>
              </a:spcBef>
              <a:buClrTx/>
              <a:buSzTx/>
              <a:buFontTx/>
              <a:buNone/>
              <a:defRPr/>
            </a:pPr>
            <a:r>
              <a:rPr kumimoji="0" lang="en-US" altLang="zh-CN" sz="2000" kern="1200" cap="none" spc="0" normalizeH="0" baseline="0" noProof="0" dirty="0">
                <a:solidFill>
                  <a:srgbClr val="FF0000"/>
                </a:solidFill>
                <a:latin typeface="Arial" panose="020B0604020202020204" pitchFamily="34" charset="0"/>
                <a:ea typeface="宋体" panose="02010600030101010101" pitchFamily="2" charset="-122"/>
                <a:cs typeface="+mn-cs"/>
              </a:rPr>
              <a:t> </a:t>
            </a:r>
            <a:r>
              <a:rPr kumimoji="0" lang="zh-CN" altLang="en-US" sz="2000" kern="1200" cap="none" spc="0" normalizeH="0" baseline="0" noProof="0" dirty="0">
                <a:solidFill>
                  <a:srgbClr val="FF0000"/>
                </a:solidFill>
                <a:latin typeface="Arial" panose="020B0604020202020204" pitchFamily="34" charset="0"/>
                <a:ea typeface="宋体" panose="02010600030101010101" pitchFamily="2" charset="-122"/>
                <a:cs typeface="+mn-cs"/>
              </a:rPr>
              <a:t>解释：从源路由器，要到达</a:t>
            </a:r>
            <a:r>
              <a:rPr kumimoji="0" lang="zh-CN" altLang="en-US" sz="2000" kern="1200" cap="none" spc="0" normalizeH="0" baseline="0" noProof="0" dirty="0">
                <a:solidFill>
                  <a:schemeClr val="bg2">
                    <a:lumMod val="60000"/>
                    <a:lumOff val="40000"/>
                  </a:schemeClr>
                </a:solidFill>
                <a:latin typeface="Arial" panose="020B0604020202020204" pitchFamily="34" charset="0"/>
                <a:ea typeface="宋体" panose="02010600030101010101" pitchFamily="2" charset="-122"/>
                <a:cs typeface="+mn-cs"/>
              </a:rPr>
              <a:t>目标网段</a:t>
            </a:r>
            <a:r>
              <a:rPr kumimoji="0" lang="en-US" altLang="zh-CN" sz="2000" kern="1200" cap="none" spc="0" normalizeH="0" baseline="0" noProof="0" dirty="0">
                <a:solidFill>
                  <a:schemeClr val="bg2">
                    <a:lumMod val="60000"/>
                    <a:lumOff val="40000"/>
                  </a:schemeClr>
                </a:solidFill>
                <a:latin typeface="Arial" panose="020B0604020202020204" pitchFamily="34" charset="0"/>
                <a:ea typeface="宋体" panose="02010600030101010101" pitchFamily="2" charset="-122"/>
                <a:cs typeface="+mn-cs"/>
              </a:rPr>
              <a:t>192.168.2.0</a:t>
            </a:r>
            <a:r>
              <a:rPr kumimoji="0" lang="zh-CN" altLang="en-US" sz="2000" kern="1200" cap="none" spc="0" normalizeH="0" baseline="0" noProof="0" dirty="0">
                <a:solidFill>
                  <a:srgbClr val="FF0000"/>
                </a:solidFill>
                <a:latin typeface="Arial" panose="020B0604020202020204" pitchFamily="34" charset="0"/>
                <a:ea typeface="宋体" panose="02010600030101010101" pitchFamily="2" charset="-122"/>
                <a:cs typeface="+mn-cs"/>
              </a:rPr>
              <a:t>，</a:t>
            </a:r>
            <a:endParaRPr kumimoji="0" lang="en-US" altLang="zh-CN" sz="2000" kern="1200" cap="none" spc="0" normalizeH="0" baseline="0" noProof="0" dirty="0">
              <a:solidFill>
                <a:srgbClr val="FF0000"/>
              </a:solidFill>
              <a:latin typeface="Arial" panose="020B0604020202020204" pitchFamily="34" charset="0"/>
              <a:ea typeface="宋体" panose="02010600030101010101" pitchFamily="2" charset="-122"/>
              <a:cs typeface="+mn-cs"/>
            </a:endParaRPr>
          </a:p>
          <a:p>
            <a:pPr marR="0" defTabSz="914400" fontAlgn="t">
              <a:spcBef>
                <a:spcPct val="50000"/>
              </a:spcBef>
              <a:buClrTx/>
              <a:buSzTx/>
              <a:buFontTx/>
              <a:buNone/>
              <a:defRPr/>
            </a:pPr>
            <a:r>
              <a:rPr kumimoji="0" lang="en-US" altLang="zh-CN" sz="2000" kern="1200" cap="none" spc="0" normalizeH="0" baseline="0" noProof="0" dirty="0">
                <a:solidFill>
                  <a:srgbClr val="FF0000"/>
                </a:solidFill>
                <a:latin typeface="Arial" panose="020B0604020202020204" pitchFamily="34" charset="0"/>
                <a:ea typeface="宋体" panose="02010600030101010101" pitchFamily="2" charset="-122"/>
                <a:cs typeface="+mn-cs"/>
              </a:rPr>
              <a:t>                      </a:t>
            </a:r>
            <a:r>
              <a:rPr kumimoji="0" lang="zh-CN" altLang="en-US" sz="2000" kern="1200" cap="none" spc="0" normalizeH="0" baseline="0" noProof="0" dirty="0">
                <a:solidFill>
                  <a:srgbClr val="FF0000"/>
                </a:solidFill>
                <a:latin typeface="Arial" panose="020B0604020202020204" pitchFamily="34" charset="0"/>
                <a:ea typeface="宋体" panose="02010600030101010101" pitchFamily="2" charset="-122"/>
                <a:cs typeface="+mn-cs"/>
              </a:rPr>
              <a:t>它的</a:t>
            </a:r>
            <a:r>
              <a:rPr kumimoji="0" lang="zh-CN" altLang="en-US" sz="2000" kern="1200" cap="none" spc="0" normalizeH="0" baseline="0" noProof="0" dirty="0">
                <a:solidFill>
                  <a:schemeClr val="bg2">
                    <a:lumMod val="60000"/>
                    <a:lumOff val="40000"/>
                  </a:schemeClr>
                </a:solidFill>
                <a:latin typeface="Arial" panose="020B0604020202020204" pitchFamily="34" charset="0"/>
                <a:ea typeface="宋体" panose="02010600030101010101" pitchFamily="2" charset="-122"/>
                <a:cs typeface="+mn-cs"/>
              </a:rPr>
              <a:t>下一个路由跳点</a:t>
            </a:r>
            <a:r>
              <a:rPr kumimoji="0" lang="zh-CN" altLang="en-US" sz="2000" kern="1200" cap="none" spc="0" normalizeH="0" baseline="0" noProof="0" dirty="0">
                <a:solidFill>
                  <a:srgbClr val="FF0000"/>
                </a:solidFill>
                <a:latin typeface="Arial" panose="020B0604020202020204" pitchFamily="34" charset="0"/>
                <a:ea typeface="宋体" panose="02010600030101010101" pitchFamily="2" charset="-122"/>
                <a:cs typeface="+mn-cs"/>
              </a:rPr>
              <a:t>是</a:t>
            </a:r>
            <a:r>
              <a:rPr kumimoji="0" lang="en-US" altLang="zh-CN" sz="2000" kern="1200" cap="none" spc="0" normalizeH="0" baseline="0" noProof="0" dirty="0">
                <a:solidFill>
                  <a:srgbClr val="FF0000"/>
                </a:solidFill>
                <a:latin typeface="Arial" panose="020B0604020202020204" pitchFamily="34" charset="0"/>
                <a:ea typeface="宋体" panose="02010600030101010101" pitchFamily="2" charset="-122"/>
                <a:cs typeface="+mn-cs"/>
              </a:rPr>
              <a:t>192.168.3.3</a:t>
            </a:r>
            <a:endParaRPr kumimoji="0" lang="zh-CN" altLang="en-US" sz="2000" kern="1200" cap="none" spc="0" normalizeH="0" baseline="0" noProof="0" dirty="0">
              <a:solidFill>
                <a:srgbClr val="FF0000"/>
              </a:solidFill>
              <a:latin typeface="Arial" panose="020B0604020202020204" pitchFamily="34" charset="0"/>
              <a:ea typeface="宋体" panose="02010600030101010101" pitchFamily="2" charset="-122"/>
              <a:cs typeface="+mn-cs"/>
            </a:endParaRPr>
          </a:p>
          <a:p>
            <a:pPr marR="0" defTabSz="914400" fontAlgn="t">
              <a:spcBef>
                <a:spcPct val="50000"/>
              </a:spcBef>
              <a:buClrTx/>
              <a:buSzTx/>
              <a:buFontTx/>
              <a:buNone/>
              <a:defRPr/>
            </a:pPr>
            <a:endParaRPr kumimoji="0" lang="zh-CN" altLang="en-US" sz="2800" kern="1200" cap="none" spc="0" normalizeH="0" baseline="0" noProof="0" dirty="0">
              <a:solidFill>
                <a:srgbClr val="00CC00"/>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457200" y="836712"/>
            <a:ext cx="8229600" cy="1143000"/>
          </a:xfrm>
        </p:spPr>
        <p:txBody>
          <a:bodyPr/>
          <a:lstStyle/>
          <a:p>
            <a:pPr eaLnBrk="1" hangingPunct="1"/>
            <a:r>
              <a:rPr lang="en-US" altLang="zh-CN" dirty="0"/>
              <a:t> </a:t>
            </a:r>
            <a:r>
              <a:rPr lang="zh-CN" altLang="en-US" dirty="0"/>
              <a:t>静态路由配置</a:t>
            </a:r>
            <a:endParaRPr lang="zh-CN" altLang="en-US" dirty="0"/>
          </a:p>
        </p:txBody>
      </p:sp>
      <p:sp>
        <p:nvSpPr>
          <p:cNvPr id="7168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b="0">
                <a:solidFill>
                  <a:schemeClr val="tx1"/>
                </a:solidFill>
              </a:rPr>
              <a:t>计算机通信与网络实验</a:t>
            </a:r>
            <a:endParaRPr lang="en-US" altLang="zh-CN" b="0">
              <a:solidFill>
                <a:schemeClr val="tx1"/>
              </a:solidFill>
            </a:endParaRPr>
          </a:p>
        </p:txBody>
      </p:sp>
      <p:sp>
        <p:nvSpPr>
          <p:cNvPr id="71684" name="Text Box 5"/>
          <p:cNvSpPr txBox="1">
            <a:spLocks noChangeArrowheads="1"/>
          </p:cNvSpPr>
          <p:nvPr/>
        </p:nvSpPr>
        <p:spPr bwMode="auto">
          <a:xfrm>
            <a:off x="0" y="1916113"/>
            <a:ext cx="914400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2800" dirty="0">
                <a:solidFill>
                  <a:schemeClr val="tx1"/>
                </a:solidFill>
              </a:rPr>
              <a:t>查看路由表，方法</a:t>
            </a:r>
            <a:r>
              <a:rPr lang="en-US" altLang="zh-CN" sz="2800" dirty="0">
                <a:solidFill>
                  <a:schemeClr val="tx1"/>
                </a:solidFill>
              </a:rPr>
              <a:t>2</a:t>
            </a:r>
            <a:r>
              <a:rPr lang="zh-CN" altLang="en-US" sz="2800" dirty="0">
                <a:solidFill>
                  <a:schemeClr val="tx1"/>
                </a:solidFill>
              </a:rPr>
              <a:t>：</a:t>
            </a:r>
            <a:endParaRPr lang="en-US" altLang="zh-CN" sz="2800" dirty="0">
              <a:solidFill>
                <a:schemeClr val="tx1"/>
              </a:solidFill>
            </a:endParaRPr>
          </a:p>
          <a:p>
            <a:pPr eaLnBrk="1" hangingPunct="1"/>
            <a:r>
              <a:rPr lang="en-US" altLang="zh-CN" sz="2800" dirty="0">
                <a:solidFill>
                  <a:schemeClr val="tx1"/>
                </a:solidFill>
                <a:sym typeface="+mn-ea"/>
              </a:rPr>
              <a:t>   </a:t>
            </a:r>
            <a:r>
              <a:rPr lang="en-US" altLang="zh-CN" sz="2800" dirty="0">
                <a:solidFill>
                  <a:schemeClr val="tx1"/>
                </a:solidFill>
              </a:rPr>
              <a:t>   [H3C]display  </a:t>
            </a:r>
            <a:r>
              <a:rPr lang="en-US" altLang="zh-CN" sz="2800" dirty="0" err="1">
                <a:solidFill>
                  <a:schemeClr val="tx1"/>
                </a:solidFill>
              </a:rPr>
              <a:t>ip</a:t>
            </a:r>
            <a:r>
              <a:rPr lang="en-US" altLang="zh-CN" sz="2800" dirty="0">
                <a:solidFill>
                  <a:schemeClr val="tx1"/>
                </a:solidFill>
              </a:rPr>
              <a:t>  routing-table             </a:t>
            </a:r>
            <a:r>
              <a:rPr lang="en-US" altLang="zh-CN" sz="2000" dirty="0">
                <a:solidFill>
                  <a:srgbClr val="FF0000"/>
                </a:solidFill>
              </a:rPr>
              <a:t>(</a:t>
            </a:r>
            <a:r>
              <a:rPr lang="zh-CN" altLang="en-US" sz="2000" dirty="0">
                <a:solidFill>
                  <a:srgbClr val="FF0000"/>
                </a:solidFill>
              </a:rPr>
              <a:t>查看路由信息</a:t>
            </a:r>
            <a:r>
              <a:rPr lang="en-US" altLang="zh-CN" sz="2000" dirty="0">
                <a:solidFill>
                  <a:srgbClr val="FF0000"/>
                </a:solidFill>
              </a:rPr>
              <a:t>)</a:t>
            </a:r>
            <a:endParaRPr lang="en-US" altLang="zh-CN" sz="2000" dirty="0">
              <a:solidFill>
                <a:srgbClr val="FF0000"/>
              </a:solidFill>
            </a:endParaRPr>
          </a:p>
          <a:p>
            <a:pPr lvl="2" eaLnBrk="1" hangingPunct="1"/>
            <a:endParaRPr lang="en-US" altLang="zh-CN" sz="1600" dirty="0">
              <a:solidFill>
                <a:schemeClr val="tx2"/>
              </a:solidFill>
            </a:endParaRPr>
          </a:p>
          <a:p>
            <a:pPr lvl="2" eaLnBrk="1" hangingPunct="1"/>
            <a:r>
              <a:rPr lang="en-US" altLang="zh-CN" sz="1600" dirty="0">
                <a:solidFill>
                  <a:schemeClr val="tx2"/>
                </a:solidFill>
              </a:rPr>
              <a:t>192.168.10.0/32        Direct  0   0           192.168.10.1    GE0/0</a:t>
            </a:r>
            <a:endParaRPr lang="en-US" altLang="zh-CN" sz="1600" dirty="0">
              <a:solidFill>
                <a:schemeClr val="tx2"/>
              </a:solidFill>
            </a:endParaRPr>
          </a:p>
          <a:p>
            <a:pPr lvl="2" eaLnBrk="1" hangingPunct="1"/>
            <a:r>
              <a:rPr lang="en-US" altLang="zh-CN" sz="1600" dirty="0">
                <a:solidFill>
                  <a:schemeClr val="tx2"/>
                </a:solidFill>
              </a:rPr>
              <a:t>192.168.10.1/32        Direct  0   0           127.0.0.1          InLoop0</a:t>
            </a:r>
            <a:endParaRPr lang="en-US" altLang="zh-CN" sz="1600" dirty="0">
              <a:solidFill>
                <a:schemeClr val="tx2"/>
              </a:solidFill>
            </a:endParaRPr>
          </a:p>
          <a:p>
            <a:pPr lvl="2" eaLnBrk="1" hangingPunct="1"/>
            <a:r>
              <a:rPr lang="en-US" altLang="zh-CN" sz="1600" dirty="0">
                <a:solidFill>
                  <a:schemeClr val="tx2"/>
                </a:solidFill>
              </a:rPr>
              <a:t>192.168.10.255/32    Direct  0   0           192.168.10.1    GE0/0</a:t>
            </a:r>
            <a:endParaRPr lang="en-US" altLang="zh-CN" sz="1600" dirty="0">
              <a:solidFill>
                <a:schemeClr val="tx2"/>
              </a:solidFill>
            </a:endParaRPr>
          </a:p>
          <a:p>
            <a:pPr lvl="2" eaLnBrk="1" hangingPunct="1"/>
            <a:r>
              <a:rPr lang="en-US" altLang="zh-CN" sz="1600" dirty="0">
                <a:solidFill>
                  <a:schemeClr val="tx2"/>
                </a:solidFill>
              </a:rPr>
              <a:t>192.168.11.0/24        Direct  0   0           192.168.11.1    GE0/1</a:t>
            </a:r>
            <a:endParaRPr lang="en-US" altLang="zh-CN" sz="1600" dirty="0">
              <a:solidFill>
                <a:schemeClr val="tx2"/>
              </a:solidFill>
            </a:endParaRPr>
          </a:p>
          <a:p>
            <a:pPr lvl="2" eaLnBrk="1" hangingPunct="1"/>
            <a:r>
              <a:rPr lang="en-US" altLang="zh-CN" sz="1600" dirty="0">
                <a:solidFill>
                  <a:schemeClr val="tx2"/>
                </a:solidFill>
              </a:rPr>
              <a:t>192.168.11.0/32        Direct  0   0           192.168.11.1    GE0/1</a:t>
            </a:r>
            <a:endParaRPr lang="en-US" altLang="zh-CN" sz="1600" dirty="0">
              <a:solidFill>
                <a:schemeClr val="tx2"/>
              </a:solidFill>
            </a:endParaRPr>
          </a:p>
          <a:p>
            <a:pPr lvl="2" eaLnBrk="1" hangingPunct="1"/>
            <a:r>
              <a:rPr lang="en-US" altLang="zh-CN" sz="1600" dirty="0">
                <a:solidFill>
                  <a:schemeClr val="tx2"/>
                </a:solidFill>
              </a:rPr>
              <a:t>192.168.11.1/32        Direct  0   0           127.0.0.1          InLoop0</a:t>
            </a:r>
            <a:endParaRPr lang="en-US" altLang="zh-CN" sz="1600" dirty="0">
              <a:solidFill>
                <a:schemeClr val="tx2"/>
              </a:solidFill>
            </a:endParaRPr>
          </a:p>
          <a:p>
            <a:pPr lvl="2" eaLnBrk="1" hangingPunct="1"/>
            <a:r>
              <a:rPr lang="en-US" altLang="zh-CN" sz="1600" dirty="0">
                <a:solidFill>
                  <a:schemeClr val="tx2"/>
                </a:solidFill>
              </a:rPr>
              <a:t>192.168.11.255/32    Direct  0   0           192.168.11.1    GE0/1</a:t>
            </a:r>
            <a:endParaRPr lang="en-US" altLang="zh-CN" sz="1600" dirty="0">
              <a:solidFill>
                <a:schemeClr val="tx2"/>
              </a:solidFill>
            </a:endParaRPr>
          </a:p>
          <a:p>
            <a:pPr lvl="2" eaLnBrk="1" hangingPunct="1"/>
            <a:r>
              <a:rPr lang="en-US" altLang="zh-CN" sz="1600" dirty="0">
                <a:solidFill>
                  <a:srgbClr val="FF0000"/>
                </a:solidFill>
              </a:rPr>
              <a:t>192.168.20.0/24       Static  60  0           192.168.11.2    GE0/1    //静态路由</a:t>
            </a:r>
            <a:endParaRPr lang="en-US" altLang="zh-CN" sz="1600" dirty="0">
              <a:solidFill>
                <a:srgbClr val="FF0000"/>
              </a:solidFill>
            </a:endParaRPr>
          </a:p>
          <a:p>
            <a:pPr eaLnBrk="1" hangingPunct="1"/>
            <a:endParaRPr lang="en-US" altLang="zh-CN" sz="16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5123" name="日期占位符 5"/>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5124" name="Rectangle 2"/>
          <p:cNvSpPr>
            <a:spLocks noGrp="1"/>
          </p:cNvSpPr>
          <p:nvPr>
            <p:ph type="title"/>
          </p:nvPr>
        </p:nvSpPr>
        <p:spPr/>
        <p:txBody>
          <a:bodyPr vert="horz" wrap="square" lIns="91440" tIns="45720" rIns="91440" bIns="45720" anchor="ctr" anchorCtr="0"/>
          <a:p>
            <a:pPr eaLnBrk="1" hangingPunct="1"/>
            <a:r>
              <a:rPr lang="zh-CN" altLang="en-US" dirty="0"/>
              <a:t>实验注意事项</a:t>
            </a:r>
            <a:endParaRPr lang="zh-CN" altLang="en-US" dirty="0"/>
          </a:p>
        </p:txBody>
      </p:sp>
      <p:sp>
        <p:nvSpPr>
          <p:cNvPr id="5125" name="Rectangle 3"/>
          <p:cNvSpPr>
            <a:spLocks noGrp="1"/>
          </p:cNvSpPr>
          <p:nvPr>
            <p:ph idx="1"/>
          </p:nvPr>
        </p:nvSpPr>
        <p:spPr>
          <a:xfrm>
            <a:off x="500063" y="1571625"/>
            <a:ext cx="8229600" cy="4714875"/>
          </a:xfrm>
        </p:spPr>
        <p:txBody>
          <a:bodyPr vert="horz" wrap="square" lIns="91440" tIns="45720" rIns="91440" bIns="45720" anchor="t" anchorCtr="0"/>
          <a:p>
            <a:r>
              <a:rPr lang="zh-CN" altLang="x-none" dirty="0"/>
              <a:t>实验全部完成后一周左右，</a:t>
            </a:r>
            <a:endParaRPr lang="zh-CN" altLang="x-none" dirty="0"/>
          </a:p>
          <a:p>
            <a:pPr>
              <a:buNone/>
            </a:pPr>
            <a:r>
              <a:rPr lang="en-US" altLang="zh-CN" dirty="0"/>
              <a:t>   </a:t>
            </a:r>
            <a:r>
              <a:rPr lang="zh-CN" altLang="x-none" dirty="0"/>
              <a:t>统一交实验报告到</a:t>
            </a:r>
            <a:r>
              <a:rPr lang="en-US" altLang="zh-CN" dirty="0"/>
              <a:t>E-II-321</a:t>
            </a:r>
            <a:r>
              <a:rPr lang="zh-CN" altLang="en-US" dirty="0"/>
              <a:t>的报告箱</a:t>
            </a:r>
            <a:r>
              <a:rPr lang="zh-CN" altLang="x-none" dirty="0"/>
              <a:t>，</a:t>
            </a:r>
            <a:endParaRPr lang="zh-CN" altLang="x-none" dirty="0"/>
          </a:p>
          <a:p>
            <a:pPr>
              <a:buNone/>
            </a:pPr>
            <a:r>
              <a:rPr lang="en-US" altLang="zh-CN" dirty="0"/>
              <a:t>   </a:t>
            </a:r>
            <a:r>
              <a:rPr lang="zh-CN" altLang="x-none" dirty="0"/>
              <a:t>提倡手写实验报告</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67587" name="日期占位符 5"/>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67588" name="Rectangle 2"/>
          <p:cNvSpPr>
            <a:spLocks noGrp="1"/>
          </p:cNvSpPr>
          <p:nvPr>
            <p:ph type="title"/>
          </p:nvPr>
        </p:nvSpPr>
        <p:spPr/>
        <p:txBody>
          <a:bodyPr vert="horz" wrap="square" lIns="91440" tIns="45720" rIns="91440" bIns="45720" anchor="ctr" anchorCtr="0"/>
          <a:p>
            <a:pPr eaLnBrk="1" hangingPunct="1"/>
            <a:r>
              <a:rPr lang="zh-CN" altLang="en-US" dirty="0"/>
              <a:t>实验五   静态路由配置</a:t>
            </a:r>
            <a:endParaRPr lang="zh-CN" altLang="en-US" dirty="0"/>
          </a:p>
        </p:txBody>
      </p:sp>
      <p:sp>
        <p:nvSpPr>
          <p:cNvPr id="67589" name="Text Box 5"/>
          <p:cNvSpPr txBox="1"/>
          <p:nvPr/>
        </p:nvSpPr>
        <p:spPr>
          <a:xfrm>
            <a:off x="0" y="1916113"/>
            <a:ext cx="9144000" cy="3970337"/>
          </a:xfrm>
          <a:prstGeom prst="rect">
            <a:avLst/>
          </a:prstGeom>
          <a:noFill/>
          <a:ln w="28575">
            <a:noFill/>
          </a:ln>
        </p:spPr>
        <p:txBody>
          <a:bodyPr>
            <a:spAutoFit/>
          </a:bodyPr>
          <a:p>
            <a:r>
              <a:rPr lang="zh-CN" altLang="en-US" sz="2800" dirty="0">
                <a:solidFill>
                  <a:schemeClr val="tx1"/>
                </a:solidFill>
                <a:latin typeface="Arial" panose="020B0604020202020204" pitchFamily="34" charset="0"/>
              </a:rPr>
              <a:t>查看路由器信息命令：</a:t>
            </a:r>
            <a:endParaRPr lang="en-US" altLang="zh-CN" sz="2800" dirty="0">
              <a:solidFill>
                <a:schemeClr val="tx1"/>
              </a:solidFill>
              <a:latin typeface="Arial" panose="020B0604020202020204" pitchFamily="34" charset="0"/>
            </a:endParaRPr>
          </a:p>
          <a:p>
            <a:r>
              <a:rPr lang="en-US" altLang="zh-CN" sz="2800" dirty="0">
                <a:solidFill>
                  <a:schemeClr val="tx1"/>
                </a:solidFill>
                <a:latin typeface="Arial" panose="020B0604020202020204" pitchFamily="34" charset="0"/>
              </a:rPr>
              <a:t>Display  ip  routing-table              (</a:t>
            </a:r>
            <a:r>
              <a:rPr lang="zh-CN" altLang="en-US" sz="2800" dirty="0">
                <a:solidFill>
                  <a:schemeClr val="tx1"/>
                </a:solidFill>
                <a:latin typeface="Arial" panose="020B0604020202020204" pitchFamily="34" charset="0"/>
              </a:rPr>
              <a:t>查看路由信息</a:t>
            </a:r>
            <a:r>
              <a:rPr lang="en-US" altLang="zh-CN" sz="2800" dirty="0">
                <a:solidFill>
                  <a:schemeClr val="tx1"/>
                </a:solidFill>
                <a:latin typeface="Arial" panose="020B0604020202020204" pitchFamily="34" charset="0"/>
              </a:rPr>
              <a:t>)</a:t>
            </a:r>
            <a:endParaRPr lang="en-US" altLang="zh-CN" sz="2800" dirty="0">
              <a:solidFill>
                <a:schemeClr val="tx1"/>
              </a:solidFill>
              <a:latin typeface="Arial" panose="020B0604020202020204" pitchFamily="34" charset="0"/>
            </a:endParaRPr>
          </a:p>
          <a:p>
            <a:r>
              <a:rPr lang="en-US" altLang="zh-CN" sz="2800" dirty="0">
                <a:solidFill>
                  <a:schemeClr val="tx1"/>
                </a:solidFill>
                <a:latin typeface="Arial" panose="020B0604020202020204" pitchFamily="34" charset="0"/>
              </a:rPr>
              <a:t>display  current-configuration      (</a:t>
            </a:r>
            <a:r>
              <a:rPr lang="zh-CN" altLang="en-US" sz="2800" dirty="0">
                <a:solidFill>
                  <a:schemeClr val="tx1"/>
                </a:solidFill>
                <a:latin typeface="Arial" panose="020B0604020202020204" pitchFamily="34" charset="0"/>
              </a:rPr>
              <a:t>查看当前配置信息 </a:t>
            </a:r>
            <a:r>
              <a:rPr lang="en-US" altLang="zh-CN" sz="2800" dirty="0">
                <a:solidFill>
                  <a:schemeClr val="tx1"/>
                </a:solidFill>
                <a:latin typeface="Arial" panose="020B0604020202020204" pitchFamily="34" charset="0"/>
              </a:rPr>
              <a:t>)</a:t>
            </a:r>
            <a:endParaRPr lang="en-US" altLang="zh-CN" sz="2800" dirty="0">
              <a:solidFill>
                <a:schemeClr val="tx1"/>
              </a:solidFill>
              <a:latin typeface="Arial" panose="020B0604020202020204" pitchFamily="34" charset="0"/>
            </a:endParaRPr>
          </a:p>
          <a:p>
            <a:endParaRPr lang="en-US" altLang="zh-CN" sz="2800" dirty="0">
              <a:solidFill>
                <a:schemeClr val="tx1"/>
              </a:solidFill>
              <a:latin typeface="Arial" panose="020B0604020202020204" pitchFamily="34" charset="0"/>
            </a:endParaRPr>
          </a:p>
          <a:p>
            <a:r>
              <a:rPr lang="en-US" altLang="zh-CN" sz="2800" dirty="0">
                <a:solidFill>
                  <a:schemeClr val="tx1"/>
                </a:solidFill>
                <a:latin typeface="Arial" panose="020B0604020202020204" pitchFamily="34" charset="0"/>
              </a:rPr>
              <a:t>ip route-static 192.168.2.0  255.255.255.0 192.168.3.3 </a:t>
            </a:r>
            <a:endParaRPr lang="en-US" altLang="zh-CN" sz="2800" dirty="0">
              <a:solidFill>
                <a:schemeClr val="tx1"/>
              </a:solidFill>
              <a:latin typeface="Arial" panose="020B0604020202020204" pitchFamily="34" charset="0"/>
            </a:endParaRPr>
          </a:p>
          <a:p>
            <a:r>
              <a:rPr lang="en-US" altLang="zh-CN" sz="2800" dirty="0">
                <a:solidFill>
                  <a:schemeClr val="tx1"/>
                </a:solidFill>
                <a:latin typeface="Arial" panose="020B0604020202020204" pitchFamily="34" charset="0"/>
              </a:rPr>
              <a:t>…</a:t>
            </a:r>
            <a:endParaRPr lang="en-US" altLang="zh-CN" sz="2800" dirty="0">
              <a:solidFill>
                <a:schemeClr val="tx1"/>
              </a:solidFill>
              <a:latin typeface="Arial" panose="020B0604020202020204" pitchFamily="34" charset="0"/>
            </a:endParaRPr>
          </a:p>
          <a:p>
            <a:endParaRPr lang="en-US" altLang="zh-CN" sz="2800" dirty="0">
              <a:solidFill>
                <a:schemeClr val="tx1"/>
              </a:solidFill>
              <a:latin typeface="Arial" panose="020B0604020202020204" pitchFamily="34" charset="0"/>
            </a:endParaRPr>
          </a:p>
          <a:p>
            <a:r>
              <a:rPr lang="en-US" altLang="zh-CN" sz="2800" dirty="0">
                <a:solidFill>
                  <a:schemeClr val="tx1"/>
                </a:solidFill>
                <a:latin typeface="Arial" panose="020B0604020202020204" pitchFamily="34" charset="0"/>
              </a:rPr>
              <a:t>Ipconfig</a:t>
            </a:r>
            <a:endParaRPr lang="en-US" altLang="zh-CN" sz="2800" dirty="0">
              <a:solidFill>
                <a:schemeClr val="tx1"/>
              </a:solidFill>
              <a:latin typeface="Arial" panose="020B0604020202020204" pitchFamily="34" charset="0"/>
            </a:endParaRPr>
          </a:p>
          <a:p>
            <a:r>
              <a:rPr lang="en-US" altLang="zh-CN" sz="2800" dirty="0">
                <a:solidFill>
                  <a:schemeClr val="tx1"/>
                </a:solidFill>
                <a:latin typeface="Arial" panose="020B0604020202020204" pitchFamily="34" charset="0"/>
              </a:rPr>
              <a:t>ping</a:t>
            </a:r>
            <a:endParaRPr lang="en-US" altLang="zh-CN" sz="2800" dirty="0">
              <a:solidFill>
                <a:schemeClr val="tx1"/>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68611" name="日期占位符 5"/>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68612" name="Rectangle 2"/>
          <p:cNvSpPr>
            <a:spLocks noGrp="1"/>
          </p:cNvSpPr>
          <p:nvPr>
            <p:ph type="title"/>
          </p:nvPr>
        </p:nvSpPr>
        <p:spPr/>
        <p:txBody>
          <a:bodyPr vert="horz" wrap="square" lIns="91440" tIns="45720" rIns="91440" bIns="45720" anchor="ctr" anchorCtr="0"/>
          <a:p>
            <a:pPr eaLnBrk="1" hangingPunct="1"/>
            <a:r>
              <a:rPr lang="zh-CN" altLang="en-US" dirty="0"/>
              <a:t>实验五</a:t>
            </a:r>
            <a:r>
              <a:rPr lang="en-US" altLang="zh-CN" dirty="0"/>
              <a:t>   </a:t>
            </a:r>
            <a:r>
              <a:rPr lang="zh-CN" altLang="en-US" dirty="0"/>
              <a:t>静态路由配置</a:t>
            </a:r>
            <a:endParaRPr lang="zh-CN" altLang="en-US" dirty="0"/>
          </a:p>
        </p:txBody>
      </p:sp>
      <p:sp>
        <p:nvSpPr>
          <p:cNvPr id="68613" name="Rectangle 3"/>
          <p:cNvSpPr>
            <a:spLocks noGrp="1"/>
          </p:cNvSpPr>
          <p:nvPr>
            <p:ph idx="1"/>
          </p:nvPr>
        </p:nvSpPr>
        <p:spPr>
          <a:xfrm>
            <a:off x="428625" y="1500188"/>
            <a:ext cx="8229600" cy="3886200"/>
          </a:xfrm>
        </p:spPr>
        <p:txBody>
          <a:bodyPr vert="horz" wrap="square" lIns="91440" tIns="45720" rIns="91440" bIns="45720" anchor="t" anchorCtr="0"/>
          <a:p>
            <a:pPr eaLnBrk="1" hangingPunct="1"/>
            <a:r>
              <a:rPr lang="zh-CN" altLang="en-US" dirty="0"/>
              <a:t>结果测试</a:t>
            </a:r>
            <a:endParaRPr lang="zh-CN" altLang="en-US" dirty="0"/>
          </a:p>
          <a:p>
            <a:pPr lvl="1" eaLnBrk="1" hangingPunct="1"/>
            <a:r>
              <a:rPr lang="en-US" altLang="zh-CN" dirty="0"/>
              <a:t>Ping</a:t>
            </a:r>
            <a:r>
              <a:rPr lang="zh-CN" altLang="en-US" dirty="0"/>
              <a:t>命令的使用</a:t>
            </a:r>
            <a:endParaRPr lang="zh-CN" altLang="en-US" dirty="0"/>
          </a:p>
          <a:p>
            <a:pPr lvl="2" eaLnBrk="1" hangingPunct="1"/>
            <a:r>
              <a:rPr lang="en-US" altLang="zh-CN" dirty="0"/>
              <a:t>Dos</a:t>
            </a:r>
            <a:r>
              <a:rPr lang="zh-CN" altLang="en-US" dirty="0"/>
              <a:t>方式下</a:t>
            </a:r>
            <a:r>
              <a:rPr lang="en-US" altLang="zh-CN" dirty="0"/>
              <a:t>ping</a:t>
            </a:r>
            <a:r>
              <a:rPr lang="zh-CN" altLang="en-US" dirty="0"/>
              <a:t>命令从网卡发送和接收数据。</a:t>
            </a:r>
            <a:endParaRPr lang="zh-CN" altLang="en-US" dirty="0"/>
          </a:p>
          <a:p>
            <a:pPr lvl="2" eaLnBrk="1" hangingPunct="1"/>
            <a:endParaRPr lang="zh-CN" altLang="en-US" dirty="0"/>
          </a:p>
          <a:p>
            <a:pPr lvl="2" eaLnBrk="1" hangingPunct="1"/>
            <a:endParaRPr lang="zh-CN" altLang="en-US" dirty="0"/>
          </a:p>
          <a:p>
            <a:pPr lvl="2" eaLnBrk="1" hangingPunct="1"/>
            <a:endParaRPr lang="zh-CN" altLang="en-US" dirty="0"/>
          </a:p>
          <a:p>
            <a:pPr lvl="2" eaLnBrk="1" hangingPunct="1"/>
            <a:endParaRPr lang="zh-CN" altLang="en-US" dirty="0"/>
          </a:p>
          <a:p>
            <a:pPr lvl="2" eaLnBrk="1" hangingPunct="1"/>
            <a:r>
              <a:rPr lang="zh-CN" altLang="en-US" dirty="0"/>
              <a:t>控制台方式下</a:t>
            </a:r>
            <a:r>
              <a:rPr lang="en-US" altLang="zh-CN" dirty="0"/>
              <a:t>ping</a:t>
            </a:r>
            <a:r>
              <a:rPr lang="zh-CN" altLang="en-US" dirty="0"/>
              <a:t>命令从</a:t>
            </a:r>
            <a:r>
              <a:rPr lang="en-US" altLang="zh-CN" dirty="0"/>
              <a:t>console</a:t>
            </a:r>
            <a:r>
              <a:rPr lang="zh-CN" altLang="en-US" dirty="0"/>
              <a:t>电缆发送。</a:t>
            </a:r>
            <a:endParaRPr lang="zh-CN" altLang="en-US" dirty="0"/>
          </a:p>
          <a:p>
            <a:pPr lvl="2" eaLnBrk="1" hangingPunct="1"/>
            <a:endParaRPr lang="zh-CN" altLang="en-US" dirty="0"/>
          </a:p>
        </p:txBody>
      </p:sp>
      <p:sp>
        <p:nvSpPr>
          <p:cNvPr id="68614" name="AutoShape 6">
            <a:hlinkClick r:id="rId1" action="ppaction://hlinksldjump"/>
          </p:cNvPr>
          <p:cNvSpPr/>
          <p:nvPr/>
        </p:nvSpPr>
        <p:spPr>
          <a:xfrm>
            <a:off x="8101013" y="5734050"/>
            <a:ext cx="900112" cy="863600"/>
          </a:xfrm>
          <a:prstGeom prst="curvedLeftArrow">
            <a:avLst>
              <a:gd name="adj1" fmla="val 20000"/>
              <a:gd name="adj2" fmla="val 40000"/>
              <a:gd name="adj3" fmla="val 34742"/>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15" name="Text Box 7"/>
          <p:cNvSpPr txBox="1"/>
          <p:nvPr/>
        </p:nvSpPr>
        <p:spPr>
          <a:xfrm>
            <a:off x="8243888" y="5949950"/>
            <a:ext cx="720725" cy="336550"/>
          </a:xfrm>
          <a:prstGeom prst="rect">
            <a:avLst/>
          </a:prstGeom>
          <a:noFill/>
          <a:ln w="28575">
            <a:noFill/>
          </a:ln>
        </p:spPr>
        <p:txBody>
          <a:bodyPr>
            <a:spAutoFit/>
          </a:bodyPr>
          <a:p>
            <a:pPr>
              <a:spcBef>
                <a:spcPct val="50000"/>
              </a:spcBef>
            </a:pPr>
            <a:r>
              <a:rPr lang="zh-CN" altLang="en-US" sz="1600" dirty="0">
                <a:latin typeface="Arial" panose="020B0604020202020204" pitchFamily="34" charset="0"/>
              </a:rPr>
              <a:t>返回</a:t>
            </a:r>
            <a:endParaRPr lang="zh-CN" altLang="en-US" sz="1600" dirty="0">
              <a:latin typeface="Arial" panose="020B0604020202020204" pitchFamily="34" charset="0"/>
            </a:endParaRPr>
          </a:p>
        </p:txBody>
      </p:sp>
      <p:sp>
        <p:nvSpPr>
          <p:cNvPr id="68616" name="Text Box 5"/>
          <p:cNvSpPr txBox="1"/>
          <p:nvPr/>
        </p:nvSpPr>
        <p:spPr>
          <a:xfrm>
            <a:off x="1547813" y="5286375"/>
            <a:ext cx="6264275" cy="1184275"/>
          </a:xfrm>
          <a:prstGeom prst="rect">
            <a:avLst/>
          </a:prstGeom>
          <a:noFill/>
          <a:ln w="28575" cap="flat" cmpd="sng">
            <a:solidFill>
              <a:schemeClr val="accent1"/>
            </a:solidFill>
            <a:prstDash val="solid"/>
            <a:miter/>
            <a:headEnd type="none" w="med" len="med"/>
            <a:tailEnd type="none" w="med" len="med"/>
          </a:ln>
        </p:spPr>
        <p:txBody>
          <a:bodyPr>
            <a:spAutoFit/>
          </a:bodyPr>
          <a:p>
            <a:r>
              <a:rPr lang="en-US" altLang="zh-CN" sz="1400" dirty="0">
                <a:solidFill>
                  <a:schemeClr val="tx1"/>
                </a:solidFill>
                <a:latin typeface="Arial" panose="020B0604020202020204" pitchFamily="34" charset="0"/>
              </a:rPr>
              <a:t>Router#ping 192.168.1.1 </a:t>
            </a:r>
            <a:endParaRPr lang="en-US" altLang="zh-CN" sz="1400" dirty="0">
              <a:solidFill>
                <a:schemeClr val="tx1"/>
              </a:solidFill>
              <a:latin typeface="Arial" panose="020B0604020202020204" pitchFamily="34" charset="0"/>
            </a:endParaRPr>
          </a:p>
          <a:p>
            <a:r>
              <a:rPr lang="en-US" altLang="zh-CN" sz="1400" dirty="0">
                <a:solidFill>
                  <a:schemeClr val="tx1"/>
                </a:solidFill>
                <a:latin typeface="Arial" panose="020B0604020202020204" pitchFamily="34" charset="0"/>
              </a:rPr>
              <a:t>Type escape sequence to abort.</a:t>
            </a:r>
            <a:endParaRPr lang="en-US" altLang="zh-CN" sz="1400" dirty="0">
              <a:solidFill>
                <a:schemeClr val="tx1"/>
              </a:solidFill>
              <a:latin typeface="Arial" panose="020B0604020202020204" pitchFamily="34" charset="0"/>
            </a:endParaRPr>
          </a:p>
          <a:p>
            <a:r>
              <a:rPr lang="en-US" altLang="zh-CN" sz="1400" dirty="0">
                <a:solidFill>
                  <a:schemeClr val="tx1"/>
                </a:solidFill>
                <a:latin typeface="Arial" panose="020B0604020202020204" pitchFamily="34" charset="0"/>
              </a:rPr>
              <a:t>Sending 5, 100-byte ICMP Echos to 192.168.1.1, time out is 2 seconds:</a:t>
            </a:r>
            <a:endParaRPr lang="en-US" altLang="zh-CN" sz="1400" dirty="0">
              <a:solidFill>
                <a:schemeClr val="tx1"/>
              </a:solidFill>
              <a:latin typeface="Arial" panose="020B0604020202020204" pitchFamily="34" charset="0"/>
            </a:endParaRPr>
          </a:p>
          <a:p>
            <a:r>
              <a:rPr lang="en-US" altLang="zh-CN" sz="1400" dirty="0">
                <a:solidFill>
                  <a:schemeClr val="tx1"/>
                </a:solidFill>
                <a:latin typeface="Arial" panose="020B0604020202020204" pitchFamily="34" charset="0"/>
              </a:rPr>
              <a:t>!!!!!!</a:t>
            </a:r>
            <a:endParaRPr lang="en-US" altLang="zh-CN" sz="1400" dirty="0">
              <a:solidFill>
                <a:schemeClr val="tx1"/>
              </a:solidFill>
              <a:latin typeface="Arial" panose="020B0604020202020204" pitchFamily="34" charset="0"/>
            </a:endParaRPr>
          </a:p>
          <a:p>
            <a:r>
              <a:rPr lang="en-US" altLang="zh-CN" sz="1400" dirty="0">
                <a:solidFill>
                  <a:schemeClr val="tx1"/>
                </a:solidFill>
                <a:latin typeface="Arial" panose="020B0604020202020204" pitchFamily="34" charset="0"/>
              </a:rPr>
              <a:t>Success rate is 100 percent(5/5), round-trip min/avg/nax=4/4/4 ms</a:t>
            </a:r>
            <a:endParaRPr lang="zh-CN" altLang="en-US" sz="1400" dirty="0">
              <a:solidFill>
                <a:schemeClr val="tx1"/>
              </a:solidFill>
              <a:latin typeface="Arial" panose="020B0604020202020204" pitchFamily="34" charset="0"/>
            </a:endParaRPr>
          </a:p>
        </p:txBody>
      </p:sp>
      <p:pic>
        <p:nvPicPr>
          <p:cNvPr id="68617" name="Picture 9"/>
          <p:cNvPicPr>
            <a:picLocks noChangeAspect="1"/>
          </p:cNvPicPr>
          <p:nvPr/>
        </p:nvPicPr>
        <p:blipFill>
          <a:blip r:embed="rId2"/>
          <a:stretch>
            <a:fillRect/>
          </a:stretch>
        </p:blipFill>
        <p:spPr>
          <a:xfrm>
            <a:off x="1908175" y="3071813"/>
            <a:ext cx="4751388" cy="1665287"/>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69635" name="日期占位符 5"/>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69636" name="Rectangle 2"/>
          <p:cNvSpPr>
            <a:spLocks noGrp="1"/>
          </p:cNvSpPr>
          <p:nvPr>
            <p:ph type="title"/>
          </p:nvPr>
        </p:nvSpPr>
        <p:spPr/>
        <p:txBody>
          <a:bodyPr vert="horz" wrap="square" lIns="91440" tIns="45720" rIns="91440" bIns="45720" anchor="ctr" anchorCtr="0"/>
          <a:p>
            <a:pPr eaLnBrk="1" hangingPunct="1"/>
            <a:r>
              <a:rPr lang="zh-CN" altLang="en-US" dirty="0"/>
              <a:t>实验五</a:t>
            </a:r>
            <a:r>
              <a:rPr lang="en-US" altLang="zh-CN" dirty="0"/>
              <a:t>   </a:t>
            </a:r>
            <a:r>
              <a:rPr lang="zh-CN" altLang="en-US" dirty="0"/>
              <a:t>静态路由配置</a:t>
            </a:r>
            <a:endParaRPr lang="zh-CN" altLang="en-US" dirty="0"/>
          </a:p>
        </p:txBody>
      </p:sp>
      <p:sp>
        <p:nvSpPr>
          <p:cNvPr id="68613" name="Rectangle 3"/>
          <p:cNvSpPr>
            <a:spLocks noGrp="1" noChangeArrowheads="1"/>
          </p:cNvSpPr>
          <p:nvPr>
            <p:ph idx="1"/>
          </p:nvPr>
        </p:nvSpPr>
        <p:spPr>
          <a:xfrm>
            <a:off x="392113" y="1412875"/>
            <a:ext cx="8229600" cy="44497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测试验收</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uLnTx/>
                <a:uFillTx/>
                <a:latin typeface="+mn-lt"/>
                <a:ea typeface="+mn-ea"/>
              </a:rPr>
              <a:t>画好详细的网络拓扑图，包括：</a:t>
            </a:r>
            <a:r>
              <a:rPr kumimoji="0" lang="en-US" altLang="zh-CN" sz="2800" b="0" i="0" u="none" strike="noStrike" kern="0" cap="none" spc="0" normalizeH="0" baseline="0" noProof="0" dirty="0" smtClean="0">
                <a:ln>
                  <a:noFill/>
                </a:ln>
                <a:solidFill>
                  <a:schemeClr val="tx1"/>
                </a:solidFill>
                <a:effectLst/>
                <a:uLnTx/>
                <a:uFillTx/>
                <a:latin typeface="+mn-lt"/>
                <a:ea typeface="+mn-ea"/>
              </a:rPr>
              <a:t>PC</a:t>
            </a:r>
            <a:r>
              <a:rPr kumimoji="0" lang="zh-CN" altLang="en-US" sz="2800" b="0" i="0" u="none" strike="noStrike" kern="0" cap="none" spc="0" normalizeH="0" baseline="0" noProof="0" dirty="0" smtClean="0">
                <a:ln>
                  <a:noFill/>
                </a:ln>
                <a:solidFill>
                  <a:schemeClr val="tx1"/>
                </a:solidFill>
                <a:effectLst/>
                <a:uLnTx/>
                <a:uFillTx/>
                <a:latin typeface="+mn-lt"/>
                <a:ea typeface="+mn-ea"/>
              </a:rPr>
              <a:t>机的</a:t>
            </a:r>
            <a:r>
              <a:rPr kumimoji="0" lang="en-US" altLang="zh-CN" sz="2800" b="0" i="0" u="none" strike="noStrike" kern="0" cap="none" spc="0" normalizeH="0" baseline="0" noProof="0" dirty="0" err="1" smtClean="0">
                <a:ln>
                  <a:noFill/>
                </a:ln>
                <a:solidFill>
                  <a:schemeClr val="tx1"/>
                </a:solidFill>
                <a:effectLst/>
                <a:uLnTx/>
                <a:uFillTx/>
                <a:latin typeface="+mn-lt"/>
                <a:ea typeface="+mn-ea"/>
              </a:rPr>
              <a:t>ip</a:t>
            </a:r>
            <a:r>
              <a:rPr kumimoji="0" lang="en-US" altLang="zh-CN" sz="2800" b="0" i="0" u="none" strike="noStrike" kern="0" cap="none" spc="0" normalizeH="0" baseline="0" noProof="0" dirty="0" smtClean="0">
                <a:ln>
                  <a:noFill/>
                </a:ln>
                <a:solidFill>
                  <a:schemeClr val="tx1"/>
                </a:solidFill>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uLnTx/>
                <a:uFillTx/>
                <a:latin typeface="+mn-lt"/>
                <a:ea typeface="+mn-ea"/>
              </a:rPr>
              <a:t>网关、路由器的端口号及</a:t>
            </a:r>
            <a:r>
              <a:rPr kumimoji="0" lang="en-US" altLang="zh-CN" sz="2800" b="0" i="0" u="none" strike="noStrike" kern="0" cap="none" spc="0" normalizeH="0" baseline="0" noProof="0" dirty="0" err="1" smtClean="0">
                <a:ln>
                  <a:noFill/>
                </a:ln>
                <a:solidFill>
                  <a:schemeClr val="tx1"/>
                </a:solidFill>
                <a:effectLst/>
                <a:uLnTx/>
                <a:uFillTx/>
                <a:latin typeface="+mn-lt"/>
                <a:ea typeface="+mn-ea"/>
              </a:rPr>
              <a:t>ip</a:t>
            </a:r>
            <a:r>
              <a:rPr kumimoji="0" lang="zh-CN" altLang="en-US" sz="2800" b="0" i="0" u="none" strike="noStrike" kern="0" cap="none" spc="0" normalizeH="0" baseline="0" noProof="0" dirty="0" smtClean="0">
                <a:ln>
                  <a:noFill/>
                </a:ln>
                <a:solidFill>
                  <a:schemeClr val="tx1"/>
                </a:solidFill>
                <a:effectLst/>
                <a:uLnTx/>
                <a:uFillTx/>
                <a:latin typeface="+mn-lt"/>
                <a:ea typeface="+mn-ea"/>
              </a:rPr>
              <a:t>、</a:t>
            </a:r>
            <a:r>
              <a:rPr kumimoji="0" lang="en-US" altLang="zh-CN" sz="2800" b="0" i="0" u="none" strike="noStrike" kern="0" cap="none" spc="0" normalizeH="0" baseline="0" noProof="0" dirty="0" err="1" smtClean="0">
                <a:ln>
                  <a:noFill/>
                </a:ln>
                <a:solidFill>
                  <a:schemeClr val="tx1"/>
                </a:solidFill>
                <a:effectLst/>
                <a:uLnTx/>
                <a:uFillTx/>
                <a:latin typeface="+mn-lt"/>
                <a:ea typeface="+mn-ea"/>
              </a:rPr>
              <a:t>vlan</a:t>
            </a:r>
            <a:r>
              <a:rPr kumimoji="0" lang="zh-CN" altLang="en-US" sz="2800" b="0" i="0" u="none" strike="noStrike" kern="0" cap="none" spc="0" normalizeH="0" baseline="0" noProof="0" dirty="0" smtClean="0">
                <a:ln>
                  <a:noFill/>
                </a:ln>
                <a:solidFill>
                  <a:schemeClr val="tx1"/>
                </a:solidFill>
                <a:effectLst/>
                <a:uLnTx/>
                <a:uFillTx/>
                <a:latin typeface="+mn-lt"/>
                <a:ea typeface="+mn-ea"/>
              </a:rPr>
              <a:t>信息等</a:t>
            </a:r>
            <a:endParaRPr kumimoji="0" lang="en-US" altLang="zh-CN" sz="28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a:pPr>
            <a:r>
              <a:rPr kumimoji="0" lang="en-US" altLang="zh-CN" sz="2800" b="0" i="0" u="none" strike="noStrike" kern="0" cap="none" spc="0" normalizeH="0" baseline="0" noProof="0" dirty="0" err="1" smtClean="0">
                <a:ln>
                  <a:noFill/>
                </a:ln>
                <a:solidFill>
                  <a:schemeClr val="tx1"/>
                </a:solidFill>
                <a:effectLst/>
                <a:uLnTx/>
                <a:uFillTx/>
                <a:latin typeface="+mn-lt"/>
                <a:ea typeface="+mn-ea"/>
              </a:rPr>
              <a:t>Ipconfig</a:t>
            </a:r>
            <a:r>
              <a:rPr kumimoji="0" lang="zh-CN" altLang="en-US" sz="2800" b="0" i="0" u="none" strike="noStrike" kern="0" cap="none" spc="0" normalizeH="0" baseline="0" noProof="0" dirty="0" smtClean="0">
                <a:ln>
                  <a:noFill/>
                </a:ln>
                <a:solidFill>
                  <a:schemeClr val="tx1"/>
                </a:solidFill>
                <a:effectLst/>
                <a:uLnTx/>
                <a:uFillTx/>
                <a:latin typeface="+mn-lt"/>
                <a:ea typeface="+mn-ea"/>
              </a:rPr>
              <a:t>查看自己机器网卡的</a:t>
            </a:r>
            <a:r>
              <a:rPr kumimoji="0" lang="en-US" altLang="zh-CN" sz="2800" b="0" i="0" u="none" strike="noStrike" kern="0" cap="none" spc="0" normalizeH="0" baseline="0" noProof="0" dirty="0" err="1" smtClean="0">
                <a:ln>
                  <a:noFill/>
                </a:ln>
                <a:solidFill>
                  <a:schemeClr val="tx1"/>
                </a:solidFill>
                <a:effectLst/>
                <a:uLnTx/>
                <a:uFillTx/>
                <a:latin typeface="+mn-lt"/>
                <a:ea typeface="+mn-ea"/>
              </a:rPr>
              <a:t>ip</a:t>
            </a:r>
            <a:r>
              <a:rPr kumimoji="0" lang="zh-CN" altLang="en-US" sz="2800" b="0" i="0" u="none" strike="noStrike" kern="0" cap="none" spc="0" normalizeH="0" baseline="0" noProof="0" dirty="0" smtClean="0">
                <a:ln>
                  <a:noFill/>
                </a:ln>
                <a:solidFill>
                  <a:schemeClr val="tx1"/>
                </a:solidFill>
                <a:effectLst/>
                <a:uLnTx/>
                <a:uFillTx/>
                <a:latin typeface="+mn-lt"/>
                <a:ea typeface="+mn-ea"/>
              </a:rPr>
              <a:t>等信息</a:t>
            </a:r>
            <a:endParaRPr kumimoji="0" lang="en-US" altLang="zh-CN" sz="28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rPr>
              <a:t>Ping</a:t>
            </a:r>
            <a:r>
              <a:rPr kumimoji="0" lang="zh-CN" altLang="en-US" sz="2800" b="0" i="0" u="none" strike="noStrike" kern="0" cap="none" spc="0" normalizeH="0" baseline="0" noProof="0" dirty="0" smtClean="0">
                <a:ln>
                  <a:noFill/>
                </a:ln>
                <a:solidFill>
                  <a:schemeClr val="tx1"/>
                </a:solidFill>
                <a:effectLst/>
                <a:uLnTx/>
                <a:uFillTx/>
                <a:latin typeface="+mn-lt"/>
                <a:ea typeface="+mn-ea"/>
              </a:rPr>
              <a:t>命令，由近到远测试，网关、路由器的另外一个端口</a:t>
            </a:r>
            <a:r>
              <a:rPr kumimoji="0" lang="en-US" altLang="zh-CN" sz="2800" b="0" i="0" u="none" strike="noStrike" kern="0" cap="none" spc="0" normalizeH="0" baseline="0" noProof="0" dirty="0" err="1" smtClean="0">
                <a:ln>
                  <a:noFill/>
                </a:ln>
                <a:solidFill>
                  <a:schemeClr val="tx1"/>
                </a:solidFill>
                <a:effectLst/>
                <a:uLnTx/>
                <a:uFillTx/>
                <a:latin typeface="+mn-lt"/>
                <a:ea typeface="+mn-ea"/>
              </a:rPr>
              <a:t>ip</a:t>
            </a:r>
            <a:r>
              <a:rPr kumimoji="0" lang="zh-CN" altLang="en-US" sz="2800" b="0" i="0" u="none" strike="noStrike" kern="0" cap="none" spc="0" normalizeH="0" baseline="0" noProof="0" dirty="0" smtClean="0">
                <a:ln>
                  <a:noFill/>
                </a:ln>
                <a:solidFill>
                  <a:schemeClr val="tx1"/>
                </a:solidFill>
                <a:effectLst/>
                <a:uLnTx/>
                <a:uFillTx/>
                <a:latin typeface="+mn-lt"/>
                <a:ea typeface="+mn-ea"/>
              </a:rPr>
              <a:t>、</a:t>
            </a:r>
            <a:r>
              <a:rPr kumimoji="0" lang="en-US" altLang="zh-CN" sz="2800" b="0" i="0" u="none" strike="noStrike" kern="0" cap="none" spc="0" normalizeH="0" baseline="0" noProof="0" dirty="0" err="1" smtClean="0">
                <a:ln>
                  <a:noFill/>
                </a:ln>
                <a:solidFill>
                  <a:schemeClr val="tx1"/>
                </a:solidFill>
                <a:effectLst/>
                <a:uLnTx/>
                <a:uFillTx/>
                <a:latin typeface="+mn-lt"/>
                <a:ea typeface="+mn-ea"/>
              </a:rPr>
              <a:t>nexthop</a:t>
            </a:r>
            <a:r>
              <a:rPr kumimoji="0" lang="zh-CN" altLang="en-US" sz="2800" b="0" i="0" u="none" strike="noStrike" kern="0" cap="none" spc="0" normalizeH="0" baseline="0" noProof="0" dirty="0" smtClean="0">
                <a:ln>
                  <a:noFill/>
                </a:ln>
                <a:solidFill>
                  <a:schemeClr val="tx1"/>
                </a:solidFill>
                <a:effectLst/>
                <a:uLnTx/>
                <a:uFillTx/>
                <a:latin typeface="+mn-lt"/>
                <a:ea typeface="+mn-ea"/>
              </a:rPr>
              <a:t>、路由端口（网关）、目标主机</a:t>
            </a:r>
            <a:r>
              <a:rPr kumimoji="0" lang="en-US" altLang="zh-CN" sz="2800" b="0" i="0" u="none" strike="noStrike" kern="0" cap="none" spc="0" normalizeH="0" baseline="0" noProof="0" dirty="0" smtClean="0">
                <a:ln>
                  <a:noFill/>
                </a:ln>
                <a:solidFill>
                  <a:schemeClr val="tx1"/>
                </a:solidFill>
                <a:effectLst/>
                <a:uLnTx/>
                <a:uFillTx/>
                <a:latin typeface="+mn-lt"/>
                <a:ea typeface="+mn-ea"/>
              </a:rPr>
              <a:t>IP</a:t>
            </a:r>
            <a:endParaRPr kumimoji="0" lang="zh-CN" altLang="en-US" sz="2800" b="0"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a:pPr>
            <a:endParaRPr kumimoji="0" lang="zh-CN" altLang="en-US" sz="2400" b="0"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a:pPr>
            <a:endParaRPr kumimoji="0" lang="zh-CN" altLang="en-US" sz="2400" b="0"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a:pPr>
            <a:endParaRPr kumimoji="0" lang="zh-CN" altLang="en-US" sz="2400" b="0" i="0" u="none" strike="noStrike" kern="0" cap="none" spc="0" normalizeH="0" baseline="0" noProof="0" dirty="0" smtClean="0">
              <a:ln>
                <a:noFill/>
              </a:ln>
              <a:solidFill>
                <a:schemeClr val="tx1"/>
              </a:solidFill>
              <a:effectLst/>
              <a:uLnTx/>
              <a:uFillTx/>
              <a:latin typeface="+mn-lt"/>
              <a:ea typeface="+mn-ea"/>
            </a:endParaRPr>
          </a:p>
        </p:txBody>
      </p:sp>
      <p:sp>
        <p:nvSpPr>
          <p:cNvPr id="69638" name="AutoShape 6">
            <a:hlinkClick r:id="rId1" action="ppaction://hlinksldjump"/>
          </p:cNvPr>
          <p:cNvSpPr/>
          <p:nvPr/>
        </p:nvSpPr>
        <p:spPr>
          <a:xfrm>
            <a:off x="8101013" y="5734050"/>
            <a:ext cx="900112" cy="863600"/>
          </a:xfrm>
          <a:prstGeom prst="curvedLeftArrow">
            <a:avLst>
              <a:gd name="adj1" fmla="val 20000"/>
              <a:gd name="adj2" fmla="val 40000"/>
              <a:gd name="adj3" fmla="val 34742"/>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9639" name="Text Box 7"/>
          <p:cNvSpPr txBox="1"/>
          <p:nvPr/>
        </p:nvSpPr>
        <p:spPr>
          <a:xfrm>
            <a:off x="8243888" y="5949950"/>
            <a:ext cx="720725" cy="336550"/>
          </a:xfrm>
          <a:prstGeom prst="rect">
            <a:avLst/>
          </a:prstGeom>
          <a:noFill/>
          <a:ln w="28575">
            <a:noFill/>
          </a:ln>
        </p:spPr>
        <p:txBody>
          <a:bodyPr>
            <a:spAutoFit/>
          </a:bodyPr>
          <a:p>
            <a:pPr>
              <a:spcBef>
                <a:spcPct val="50000"/>
              </a:spcBef>
            </a:pPr>
            <a:r>
              <a:rPr lang="zh-CN" altLang="en-US" sz="1600" dirty="0">
                <a:latin typeface="Arial" panose="020B0604020202020204" pitchFamily="34" charset="0"/>
              </a:rPr>
              <a:t>返回</a:t>
            </a:r>
            <a:endParaRPr lang="zh-CN" altLang="en-US" sz="1600"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57347" name="日期占位符 5"/>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57349" name="Rectangle 3"/>
          <p:cNvSpPr>
            <a:spLocks noGrp="1"/>
          </p:cNvSpPr>
          <p:nvPr>
            <p:ph idx="1"/>
          </p:nvPr>
        </p:nvSpPr>
        <p:spPr>
          <a:xfrm>
            <a:off x="214630" y="851535"/>
            <a:ext cx="8686800" cy="5739765"/>
          </a:xfrm>
        </p:spPr>
        <p:txBody>
          <a:bodyPr vert="horz" wrap="square" lIns="91440" tIns="45720" rIns="91440" bIns="45720" anchor="t" anchorCtr="0"/>
          <a:p>
            <a:pPr marL="0" indent="0" eaLnBrk="1" hangingPunct="1">
              <a:lnSpc>
                <a:spcPct val="90000"/>
              </a:lnSpc>
              <a:buNone/>
            </a:pPr>
            <a:r>
              <a:rPr lang="zh-CN" altLang="en-US" sz="3600" b="1" dirty="0"/>
              <a:t>我们实验室的路由器，出厂时，</a:t>
            </a:r>
            <a:endParaRPr lang="zh-CN" altLang="en-US" sz="3600" b="1" dirty="0"/>
          </a:p>
          <a:p>
            <a:pPr marL="0" indent="0" eaLnBrk="1" hangingPunct="1">
              <a:lnSpc>
                <a:spcPct val="90000"/>
              </a:lnSpc>
              <a:buNone/>
            </a:pPr>
            <a:r>
              <a:rPr lang="zh-CN" altLang="en-US" sz="3600" b="1" dirty="0">
                <a:solidFill>
                  <a:srgbClr val="0000FF"/>
                </a:solidFill>
              </a:rPr>
              <a:t>内部已经使用过了</a:t>
            </a:r>
            <a:r>
              <a:rPr lang="en-US" altLang="zh-CN" sz="3600" b="1" dirty="0">
                <a:solidFill>
                  <a:srgbClr val="0000FF"/>
                </a:solidFill>
              </a:rPr>
              <a:t> 192.168.0.0</a:t>
            </a:r>
            <a:r>
              <a:rPr lang="zh-CN" altLang="en-US" sz="3600" b="1" dirty="0">
                <a:solidFill>
                  <a:srgbClr val="0000FF"/>
                </a:solidFill>
              </a:rPr>
              <a:t>子网</a:t>
            </a:r>
            <a:endParaRPr lang="zh-CN" altLang="en-US" sz="3600" b="1" dirty="0">
              <a:solidFill>
                <a:srgbClr val="0000FF"/>
              </a:solidFill>
            </a:endParaRPr>
          </a:p>
          <a:p>
            <a:pPr marL="0" indent="0" eaLnBrk="1" hangingPunct="1">
              <a:lnSpc>
                <a:spcPct val="90000"/>
              </a:lnSpc>
              <a:buNone/>
            </a:pPr>
            <a:r>
              <a:rPr lang="en-US" altLang="zh-CN" sz="3600" b="1" dirty="0">
                <a:solidFill>
                  <a:srgbClr val="0000FF"/>
                </a:solidFill>
              </a:rPr>
              <a:t>                          </a:t>
            </a:r>
            <a:r>
              <a:rPr lang="zh-CN" altLang="en-US" sz="3600" b="1" dirty="0">
                <a:solidFill>
                  <a:srgbClr val="0000FF"/>
                </a:solidFill>
              </a:rPr>
              <a:t>和</a:t>
            </a:r>
            <a:r>
              <a:rPr lang="en-US" altLang="zh-CN" sz="3600" b="1" dirty="0">
                <a:solidFill>
                  <a:srgbClr val="0000FF"/>
                </a:solidFill>
              </a:rPr>
              <a:t> 192.168.1.0</a:t>
            </a:r>
            <a:r>
              <a:rPr lang="zh-CN" altLang="en-US" sz="3600" b="1" dirty="0">
                <a:solidFill>
                  <a:srgbClr val="0000FF"/>
                </a:solidFill>
              </a:rPr>
              <a:t>子网</a:t>
            </a:r>
            <a:endParaRPr lang="zh-CN" altLang="en-US" sz="3600" b="1" dirty="0">
              <a:solidFill>
                <a:srgbClr val="0000FF"/>
              </a:solidFill>
            </a:endParaRPr>
          </a:p>
          <a:p>
            <a:pPr marL="0" indent="0" eaLnBrk="1" hangingPunct="1">
              <a:lnSpc>
                <a:spcPct val="90000"/>
              </a:lnSpc>
              <a:buNone/>
            </a:pPr>
            <a:r>
              <a:rPr lang="zh-CN" altLang="en-US" sz="3600" b="1" dirty="0">
                <a:solidFill>
                  <a:srgbClr val="0000FF"/>
                </a:solidFill>
              </a:rPr>
              <a:t>实验中：不要使用</a:t>
            </a:r>
            <a:r>
              <a:rPr lang="en-US" altLang="zh-CN" sz="3600" b="1" dirty="0">
                <a:solidFill>
                  <a:srgbClr val="0000FF"/>
                </a:solidFill>
              </a:rPr>
              <a:t> </a:t>
            </a:r>
            <a:r>
              <a:rPr lang="zh-CN" altLang="en-US" sz="3600" b="1" dirty="0">
                <a:solidFill>
                  <a:srgbClr val="0000FF"/>
                </a:solidFill>
              </a:rPr>
              <a:t>这两个子网网段的</a:t>
            </a:r>
            <a:r>
              <a:rPr lang="en-US" altLang="zh-CN" sz="3600" b="1" dirty="0">
                <a:solidFill>
                  <a:srgbClr val="0000FF"/>
                </a:solidFill>
              </a:rPr>
              <a:t>ip</a:t>
            </a:r>
            <a:r>
              <a:rPr lang="zh-CN" altLang="en-US" sz="3600" b="1" dirty="0">
                <a:solidFill>
                  <a:srgbClr val="0000FF"/>
                </a:solidFill>
              </a:rPr>
              <a:t>；</a:t>
            </a:r>
            <a:endParaRPr lang="zh-CN" altLang="en-US" sz="3600" b="1" dirty="0">
              <a:solidFill>
                <a:srgbClr val="0000FF"/>
              </a:solidFill>
            </a:endParaRPr>
          </a:p>
          <a:p>
            <a:pPr marL="0" indent="0" eaLnBrk="1" hangingPunct="1">
              <a:lnSpc>
                <a:spcPct val="90000"/>
              </a:lnSpc>
              <a:buNone/>
            </a:pPr>
            <a:r>
              <a:rPr lang="zh-CN" altLang="en-US" sz="3600" b="1" dirty="0">
                <a:solidFill>
                  <a:srgbClr val="FF0000"/>
                </a:solidFill>
              </a:rPr>
              <a:t>如果使用，会出错误！！！</a:t>
            </a:r>
            <a:endParaRPr lang="zh-CN" altLang="en-US" sz="3600" b="1" dirty="0">
              <a:solidFill>
                <a:srgbClr val="0000FF"/>
              </a:solidFill>
            </a:endParaRPr>
          </a:p>
          <a:p>
            <a:pPr marL="0" indent="0" eaLnBrk="1" hangingPunct="1">
              <a:lnSpc>
                <a:spcPct val="90000"/>
              </a:lnSpc>
              <a:buNone/>
            </a:pPr>
            <a:endParaRPr lang="zh-CN" altLang="en-US" sz="3600" b="1" dirty="0">
              <a:solidFill>
                <a:srgbClr val="0000FF"/>
              </a:solidFill>
            </a:endParaRPr>
          </a:p>
          <a:p>
            <a:pPr marL="0" indent="0" eaLnBrk="1" hangingPunct="1">
              <a:lnSpc>
                <a:spcPct val="90000"/>
              </a:lnSpc>
              <a:buNone/>
            </a:pPr>
            <a:r>
              <a:rPr lang="zh-CN" altLang="en-US" sz="3600" b="1" dirty="0">
                <a:solidFill>
                  <a:srgbClr val="0000FF"/>
                </a:solidFill>
              </a:rPr>
              <a:t>实验</a:t>
            </a:r>
            <a:r>
              <a:rPr lang="zh-CN" sz="3600" b="1" dirty="0">
                <a:solidFill>
                  <a:srgbClr val="0000FF"/>
                </a:solidFill>
              </a:rPr>
              <a:t>：</a:t>
            </a:r>
            <a:r>
              <a:rPr lang="zh-CN" altLang="en-US" sz="3600" b="1" dirty="0">
                <a:solidFill>
                  <a:srgbClr val="0000FF"/>
                </a:solidFill>
              </a:rPr>
              <a:t>用</a:t>
            </a:r>
            <a:r>
              <a:rPr lang="en-US" altLang="zh-CN" sz="3600" b="1" dirty="0">
                <a:solidFill>
                  <a:srgbClr val="0000FF"/>
                </a:solidFill>
              </a:rPr>
              <a:t>2</a:t>
            </a:r>
            <a:r>
              <a:rPr lang="zh-CN" altLang="en-US" sz="3600" b="1" dirty="0">
                <a:solidFill>
                  <a:srgbClr val="0000FF"/>
                </a:solidFill>
              </a:rPr>
              <a:t>台路由器做实验</a:t>
            </a:r>
            <a:r>
              <a:rPr lang="en-US" altLang="zh-CN" sz="3600" b="1" dirty="0">
                <a:solidFill>
                  <a:srgbClr val="0000FF"/>
                </a:solidFill>
              </a:rPr>
              <a:t>2</a:t>
            </a:r>
            <a:r>
              <a:rPr lang="zh-CN" altLang="en-US" sz="3600" b="1" dirty="0">
                <a:solidFill>
                  <a:srgbClr val="0000FF"/>
                </a:solidFill>
              </a:rPr>
              <a:t>（静态</a:t>
            </a:r>
            <a:r>
              <a:rPr lang="zh-CN" altLang="en-US" sz="3600" b="1" dirty="0">
                <a:solidFill>
                  <a:srgbClr val="0000FF"/>
                </a:solidFill>
              </a:rPr>
              <a:t>路由）</a:t>
            </a:r>
            <a:endParaRPr lang="zh-CN" altLang="en-US" sz="3600" b="1" dirty="0">
              <a:solidFill>
                <a:srgbClr val="0000FF"/>
              </a:solidFill>
            </a:endParaRPr>
          </a:p>
          <a:p>
            <a:pPr marL="0" indent="0" eaLnBrk="1" hangingPunct="1">
              <a:lnSpc>
                <a:spcPct val="90000"/>
              </a:lnSpc>
              <a:buNone/>
            </a:pPr>
            <a:r>
              <a:rPr lang="en-US" altLang="zh-CN" sz="3600" b="1" dirty="0">
                <a:solidFill>
                  <a:srgbClr val="0000FF"/>
                </a:solidFill>
              </a:rPr>
              <a:t>    </a:t>
            </a:r>
            <a:r>
              <a:rPr lang="zh-CN" altLang="en-US" sz="3600" b="1" dirty="0">
                <a:solidFill>
                  <a:srgbClr val="0000FF"/>
                </a:solidFill>
              </a:rPr>
              <a:t>路由器：</a:t>
            </a:r>
            <a:r>
              <a:rPr lang="en-US" altLang="zh-CN" sz="3600" b="1" dirty="0">
                <a:solidFill>
                  <a:srgbClr val="0000FF"/>
                </a:solidFill>
              </a:rPr>
              <a:t>2010E,</a:t>
            </a:r>
            <a:endParaRPr lang="en-US" altLang="zh-CN" sz="3600" b="1" dirty="0">
              <a:solidFill>
                <a:srgbClr val="0000FF"/>
              </a:solidFill>
            </a:endParaRPr>
          </a:p>
          <a:p>
            <a:pPr marL="0" indent="0" eaLnBrk="1" hangingPunct="1">
              <a:lnSpc>
                <a:spcPct val="90000"/>
              </a:lnSpc>
              <a:buNone/>
            </a:pPr>
            <a:r>
              <a:rPr lang="en-US" altLang="zh-CN" sz="3600" b="1" dirty="0">
                <a:solidFill>
                  <a:srgbClr val="0000FF"/>
                </a:solidFill>
              </a:rPr>
              <a:t>    </a:t>
            </a:r>
            <a:r>
              <a:rPr lang="zh-CN" altLang="en-US" sz="3600" b="1" dirty="0">
                <a:solidFill>
                  <a:srgbClr val="0000FF"/>
                </a:solidFill>
              </a:rPr>
              <a:t>三层交换机：</a:t>
            </a:r>
            <a:r>
              <a:rPr lang="en-US" altLang="zh-CN" sz="3600" b="1" dirty="0">
                <a:solidFill>
                  <a:srgbClr val="0000FF"/>
                </a:solidFill>
              </a:rPr>
              <a:t>5120</a:t>
            </a:r>
            <a:endParaRPr lang="en-US" altLang="zh-CN" sz="3600" b="1"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6147" name="日期占位符 5"/>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6148" name="Rectangle 2"/>
          <p:cNvSpPr>
            <a:spLocks noGrp="1"/>
          </p:cNvSpPr>
          <p:nvPr>
            <p:ph type="title"/>
          </p:nvPr>
        </p:nvSpPr>
        <p:spPr/>
        <p:txBody>
          <a:bodyPr vert="horz" wrap="square" lIns="91440" tIns="45720" rIns="91440" bIns="45720" anchor="ctr" anchorCtr="0"/>
          <a:p>
            <a:pPr eaLnBrk="1" hangingPunct="1"/>
            <a:r>
              <a:rPr lang="zh-CN" altLang="en-US" dirty="0"/>
              <a:t>实验报告内容</a:t>
            </a:r>
            <a:endParaRPr lang="zh-CN" altLang="en-US" dirty="0"/>
          </a:p>
        </p:txBody>
      </p:sp>
      <p:sp>
        <p:nvSpPr>
          <p:cNvPr id="6149" name="Rectangle 3"/>
          <p:cNvSpPr>
            <a:spLocks noGrp="1"/>
          </p:cNvSpPr>
          <p:nvPr>
            <p:ph idx="1"/>
          </p:nvPr>
        </p:nvSpPr>
        <p:spPr>
          <a:xfrm>
            <a:off x="214313" y="2000250"/>
            <a:ext cx="8686800" cy="3886200"/>
          </a:xfrm>
        </p:spPr>
        <p:txBody>
          <a:bodyPr vert="horz" wrap="square" lIns="91440" tIns="45720" rIns="91440" bIns="45720" anchor="t" anchorCtr="0"/>
          <a:p>
            <a:pPr lvl="1" eaLnBrk="1" hangingPunct="1"/>
            <a:r>
              <a:rPr lang="zh-CN" altLang="en-US" sz="2400" dirty="0">
                <a:latin typeface="宋体" panose="02010600030101010101" pitchFamily="2" charset="-122"/>
              </a:rPr>
              <a:t>实验目的、要求及实验设备名称、型号、数量等；</a:t>
            </a:r>
            <a:r>
              <a:rPr lang="zh-CN" altLang="en-US" sz="2400" dirty="0"/>
              <a:t> </a:t>
            </a:r>
            <a:endParaRPr lang="zh-CN" altLang="en-US" sz="2400" dirty="0"/>
          </a:p>
          <a:p>
            <a:pPr lvl="1" eaLnBrk="1" hangingPunct="1"/>
            <a:r>
              <a:rPr lang="zh-CN" altLang="en-US" sz="2400" dirty="0">
                <a:latin typeface="宋体" panose="02010600030101010101" pitchFamily="2" charset="-122"/>
              </a:rPr>
              <a:t>画好（设计）详细的拓扑结构图，图中应标明每个设备的</a:t>
            </a:r>
            <a:r>
              <a:rPr lang="en-US" altLang="zh-CN" sz="2400" dirty="0">
                <a:cs typeface="Times New Roman" panose="02020603050405020304" pitchFamily="18" charset="0"/>
              </a:rPr>
              <a:t>IP</a:t>
            </a:r>
            <a:r>
              <a:rPr lang="zh-CN" altLang="en-US" sz="2400" dirty="0">
                <a:cs typeface="Times New Roman" panose="02020603050405020304" pitchFamily="18" charset="0"/>
              </a:rPr>
              <a:t>、网关及有关信息、连接的端口</a:t>
            </a:r>
            <a:r>
              <a:rPr lang="en-US" altLang="zh-CN" sz="2400" dirty="0">
                <a:cs typeface="Times New Roman" panose="02020603050405020304" pitchFamily="18" charset="0"/>
              </a:rPr>
              <a:t>port</a:t>
            </a:r>
            <a:r>
              <a:rPr lang="zh-CN" altLang="en-US" sz="2400" dirty="0">
                <a:cs typeface="Times New Roman" panose="02020603050405020304" pitchFamily="18" charset="0"/>
              </a:rPr>
              <a:t>、所属</a:t>
            </a:r>
            <a:r>
              <a:rPr lang="en-US" altLang="zh-CN" sz="2400" dirty="0">
                <a:cs typeface="Times New Roman" panose="02020603050405020304" pitchFamily="18" charset="0"/>
              </a:rPr>
              <a:t>VLAN</a:t>
            </a:r>
            <a:r>
              <a:rPr lang="zh-CN" altLang="en-US" sz="2400" dirty="0">
                <a:cs typeface="Times New Roman" panose="02020603050405020304" pitchFamily="18" charset="0"/>
              </a:rPr>
              <a:t>等</a:t>
            </a:r>
            <a:r>
              <a:rPr lang="zh-CN" altLang="en-US" sz="2400" dirty="0">
                <a:latin typeface="宋体" panose="02010600030101010101" pitchFamily="2" charset="-122"/>
              </a:rPr>
              <a:t>；</a:t>
            </a:r>
            <a:endParaRPr lang="zh-CN" altLang="en-US" sz="2400" dirty="0">
              <a:latin typeface="宋体" panose="02010600030101010101" pitchFamily="2" charset="-122"/>
            </a:endParaRPr>
          </a:p>
          <a:p>
            <a:pPr lvl="1" eaLnBrk="1" hangingPunct="1"/>
            <a:r>
              <a:rPr lang="zh-CN" altLang="en-US" sz="2400" dirty="0">
                <a:latin typeface="宋体" panose="02010600030101010101" pitchFamily="2" charset="-122"/>
              </a:rPr>
              <a:t>有设备配置清单，有用的配置命令、配置结果及调试信息，用黑体字显示，并加以说明；</a:t>
            </a:r>
            <a:endParaRPr lang="zh-CN" altLang="en-US" sz="2400" dirty="0">
              <a:latin typeface="宋体" panose="02010600030101010101" pitchFamily="2" charset="-122"/>
            </a:endParaRPr>
          </a:p>
          <a:p>
            <a:pPr lvl="1" eaLnBrk="1" hangingPunct="1"/>
            <a:r>
              <a:rPr lang="zh-CN" altLang="en-US" sz="2400" dirty="0">
                <a:latin typeface="宋体" panose="02010600030101010101" pitchFamily="2" charset="-122"/>
              </a:rPr>
              <a:t>记录每一功能的安装、创建、配置的要点，并完成该功能的数据、文本、图形等信息的采集和加工； </a:t>
            </a:r>
            <a:endParaRPr lang="zh-CN" altLang="en-US" sz="2400" dirty="0">
              <a:latin typeface="宋体" panose="02010600030101010101" pitchFamily="2" charset="-122"/>
            </a:endParaRPr>
          </a:p>
          <a:p>
            <a:pPr lvl="1" eaLnBrk="1" hangingPunct="1"/>
            <a:r>
              <a:rPr lang="zh-CN" altLang="en-US" sz="2400" dirty="0">
                <a:latin typeface="宋体" panose="02010600030101010101" pitchFamily="2" charset="-122"/>
              </a:rPr>
              <a:t>心得体会，及对本实验的意见和建议；</a:t>
            </a:r>
            <a:endParaRPr lang="zh-CN" altLang="en-US" sz="2400" dirty="0"/>
          </a:p>
          <a:p>
            <a:pPr lvl="1" eaLnBrk="1" hangingPunct="1"/>
            <a:r>
              <a:rPr lang="zh-CN" altLang="en-US" sz="2400" dirty="0">
                <a:solidFill>
                  <a:srgbClr val="FF0000"/>
                </a:solidFill>
              </a:rPr>
              <a:t>实验全部完成后一周内交实验报告，提倡手写实验报告</a:t>
            </a:r>
            <a:r>
              <a:rPr lang="zh-CN" altLang="en-US" sz="2400" dirty="0"/>
              <a:t>。</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11267" name="日期占位符 4"/>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pic>
        <p:nvPicPr>
          <p:cNvPr id="11268" name="Picture 2" descr="http://b.hiphotos.baidu.com/zhidao/pic/item/0b7b02087bf40ad1dbcd99b9572c11dfa9eccebb.jpg"/>
          <p:cNvPicPr>
            <a:picLocks noChangeAspect="1"/>
          </p:cNvPicPr>
          <p:nvPr/>
        </p:nvPicPr>
        <p:blipFill>
          <a:blip r:embed="rId1"/>
          <a:stretch>
            <a:fillRect/>
          </a:stretch>
        </p:blipFill>
        <p:spPr>
          <a:xfrm>
            <a:off x="4214813" y="1571625"/>
            <a:ext cx="4929187" cy="4187825"/>
          </a:xfrm>
          <a:prstGeom prst="rect">
            <a:avLst/>
          </a:prstGeom>
          <a:noFill/>
          <a:ln w="9525">
            <a:noFill/>
          </a:ln>
        </p:spPr>
      </p:pic>
      <p:sp>
        <p:nvSpPr>
          <p:cNvPr id="11269" name="TextBox 6"/>
          <p:cNvSpPr txBox="1"/>
          <p:nvPr/>
        </p:nvSpPr>
        <p:spPr>
          <a:xfrm>
            <a:off x="1643063" y="785813"/>
            <a:ext cx="3890962" cy="523875"/>
          </a:xfrm>
          <a:prstGeom prst="rect">
            <a:avLst/>
          </a:prstGeom>
          <a:noFill/>
          <a:ln w="9525">
            <a:noFill/>
          </a:ln>
        </p:spPr>
        <p:txBody>
          <a:bodyPr wrap="none">
            <a:spAutoFit/>
          </a:bodyPr>
          <a:p>
            <a:r>
              <a:rPr lang="zh-CN" altLang="en-US" sz="2800" dirty="0">
                <a:latin typeface="Arial" panose="020B0604020202020204" pitchFamily="34" charset="0"/>
              </a:rPr>
              <a:t>星型以太网 网络拓扑图</a:t>
            </a:r>
            <a:endParaRPr lang="zh-CN" altLang="en-US" sz="2800" dirty="0">
              <a:latin typeface="Arial" panose="020B0604020202020204" pitchFamily="34" charset="0"/>
            </a:endParaRPr>
          </a:p>
        </p:txBody>
      </p:sp>
      <p:pic>
        <p:nvPicPr>
          <p:cNvPr id="11270" name="Picture 4" descr="http://i5.bbswater.fd.zol-img.com.cn/t_s800x5000/g5/M00/04/01/ChMkJ1ZSg5eIHywgAAEP9UT2KUgAAFPnQB5_64AARAN585.png"/>
          <p:cNvPicPr>
            <a:picLocks noChangeAspect="1"/>
          </p:cNvPicPr>
          <p:nvPr/>
        </p:nvPicPr>
        <p:blipFill>
          <a:blip r:embed="rId2"/>
          <a:stretch>
            <a:fillRect/>
          </a:stretch>
        </p:blipFill>
        <p:spPr>
          <a:xfrm>
            <a:off x="0" y="1928813"/>
            <a:ext cx="3143250" cy="4214812"/>
          </a:xfrm>
          <a:prstGeom prst="rect">
            <a:avLst/>
          </a:prstGeom>
          <a:noFill/>
          <a:ln w="9525">
            <a:noFill/>
          </a:ln>
        </p:spPr>
      </p:pic>
      <p:pic>
        <p:nvPicPr>
          <p:cNvPr id="11271" name="Picture 5"/>
          <p:cNvPicPr>
            <a:picLocks noChangeAspect="1"/>
          </p:cNvPicPr>
          <p:nvPr/>
        </p:nvPicPr>
        <p:blipFill>
          <a:blip r:embed="rId3"/>
          <a:stretch>
            <a:fillRect/>
          </a:stretch>
        </p:blipFill>
        <p:spPr>
          <a:xfrm>
            <a:off x="1857375" y="1785938"/>
            <a:ext cx="2643188" cy="785812"/>
          </a:xfrm>
          <a:prstGeom prst="rect">
            <a:avLst/>
          </a:prstGeom>
          <a:noFill/>
          <a:ln w="28575">
            <a:noFill/>
          </a:ln>
        </p:spPr>
      </p:pic>
      <p:sp>
        <p:nvSpPr>
          <p:cNvPr id="2" name="文本框 1"/>
          <p:cNvSpPr txBox="1"/>
          <p:nvPr/>
        </p:nvSpPr>
        <p:spPr>
          <a:xfrm>
            <a:off x="5076190" y="2277110"/>
            <a:ext cx="3048000" cy="368300"/>
          </a:xfrm>
          <a:prstGeom prst="rect">
            <a:avLst/>
          </a:prstGeom>
          <a:noFill/>
        </p:spPr>
        <p:txBody>
          <a:bodyPr wrap="square" rtlCol="0">
            <a:spAutoFit/>
          </a:bodyPr>
          <a:p>
            <a:r>
              <a:rPr lang="en-US" altLang="zh-CN"/>
              <a:t>192.168.5.1</a:t>
            </a:r>
            <a:endParaRPr lang="en-US" altLang="zh-CN"/>
          </a:p>
        </p:txBody>
      </p:sp>
      <p:sp>
        <p:nvSpPr>
          <p:cNvPr id="3" name="文本框 2"/>
          <p:cNvSpPr txBox="1"/>
          <p:nvPr/>
        </p:nvSpPr>
        <p:spPr>
          <a:xfrm>
            <a:off x="7203440" y="5706745"/>
            <a:ext cx="2287905" cy="645160"/>
          </a:xfrm>
          <a:prstGeom prst="rect">
            <a:avLst/>
          </a:prstGeom>
          <a:noFill/>
        </p:spPr>
        <p:txBody>
          <a:bodyPr wrap="square" rtlCol="0">
            <a:spAutoFit/>
          </a:bodyPr>
          <a:p>
            <a:r>
              <a:rPr lang="en-US" altLang="zh-CN"/>
              <a:t>192.168.5.5</a:t>
            </a:r>
            <a:endParaRPr lang="en-US" altLang="zh-CN"/>
          </a:p>
          <a:p>
            <a:r>
              <a:rPr lang="zh-CN" altLang="en-US"/>
              <a:t>网关</a:t>
            </a:r>
            <a:r>
              <a:rPr lang="en-US" altLang="zh-CN"/>
              <a:t>192.168.5.1</a:t>
            </a:r>
            <a:endParaRPr lang="en-US" altLang="zh-CN"/>
          </a:p>
        </p:txBody>
      </p:sp>
      <p:sp>
        <p:nvSpPr>
          <p:cNvPr id="4" name="文本框 3"/>
          <p:cNvSpPr txBox="1"/>
          <p:nvPr/>
        </p:nvSpPr>
        <p:spPr>
          <a:xfrm>
            <a:off x="3564255" y="2493010"/>
            <a:ext cx="3048000" cy="368300"/>
          </a:xfrm>
          <a:prstGeom prst="rect">
            <a:avLst/>
          </a:prstGeom>
          <a:noFill/>
        </p:spPr>
        <p:txBody>
          <a:bodyPr wrap="square" rtlCol="0">
            <a:spAutoFit/>
          </a:bodyPr>
          <a:p>
            <a:r>
              <a:rPr lang="en-US" altLang="zh-CN"/>
              <a:t>192.168.6.1</a:t>
            </a:r>
            <a:endParaRPr lang="en-US" altLang="zh-CN"/>
          </a:p>
        </p:txBody>
      </p:sp>
      <p:sp>
        <p:nvSpPr>
          <p:cNvPr id="6" name="文本框 5"/>
          <p:cNvSpPr txBox="1"/>
          <p:nvPr>
            <p:custDataLst>
              <p:tags r:id="rId4"/>
            </p:custDataLst>
          </p:nvPr>
        </p:nvSpPr>
        <p:spPr>
          <a:xfrm>
            <a:off x="1548130" y="2620010"/>
            <a:ext cx="1478915" cy="368300"/>
          </a:xfrm>
          <a:prstGeom prst="rect">
            <a:avLst/>
          </a:prstGeom>
          <a:noFill/>
        </p:spPr>
        <p:txBody>
          <a:bodyPr wrap="square" rtlCol="0">
            <a:spAutoFit/>
          </a:bodyPr>
          <a:p>
            <a:r>
              <a:rPr lang="en-US" altLang="zh-CN"/>
              <a:t>192.168.6.2</a:t>
            </a:r>
            <a:endParaRPr lang="en-US" altLang="zh-CN"/>
          </a:p>
        </p:txBody>
      </p:sp>
      <p:sp>
        <p:nvSpPr>
          <p:cNvPr id="7" name="文本框 6"/>
          <p:cNvSpPr txBox="1"/>
          <p:nvPr>
            <p:custDataLst>
              <p:tags r:id="rId5"/>
            </p:custDataLst>
          </p:nvPr>
        </p:nvSpPr>
        <p:spPr>
          <a:xfrm>
            <a:off x="179705" y="3213100"/>
            <a:ext cx="1478915" cy="368300"/>
          </a:xfrm>
          <a:prstGeom prst="rect">
            <a:avLst/>
          </a:prstGeom>
          <a:noFill/>
        </p:spPr>
        <p:txBody>
          <a:bodyPr wrap="square" rtlCol="0">
            <a:spAutoFit/>
          </a:bodyPr>
          <a:p>
            <a:r>
              <a:rPr lang="en-US" altLang="zh-CN"/>
              <a:t>192.168.7.2</a:t>
            </a:r>
            <a:endParaRPr lang="en-US" altLang="zh-CN"/>
          </a:p>
        </p:txBody>
      </p:sp>
      <p:sp>
        <p:nvSpPr>
          <p:cNvPr id="8" name="文本框 7"/>
          <p:cNvSpPr txBox="1"/>
          <p:nvPr>
            <p:custDataLst>
              <p:tags r:id="rId6"/>
            </p:custDataLst>
          </p:nvPr>
        </p:nvSpPr>
        <p:spPr>
          <a:xfrm>
            <a:off x="972185" y="6021705"/>
            <a:ext cx="2287905" cy="645160"/>
          </a:xfrm>
          <a:prstGeom prst="rect">
            <a:avLst/>
          </a:prstGeom>
          <a:noFill/>
        </p:spPr>
        <p:txBody>
          <a:bodyPr wrap="square" rtlCol="0">
            <a:spAutoFit/>
          </a:bodyPr>
          <a:p>
            <a:r>
              <a:rPr lang="en-US" altLang="zh-CN"/>
              <a:t>192.168.7.5</a:t>
            </a:r>
            <a:endParaRPr lang="en-US" altLang="zh-CN"/>
          </a:p>
          <a:p>
            <a:r>
              <a:rPr lang="zh-CN" altLang="en-US"/>
              <a:t>网关</a:t>
            </a:r>
            <a:r>
              <a:rPr lang="en-US" altLang="zh-CN"/>
              <a:t>192.168.7.2</a:t>
            </a:r>
            <a:endParaRPr lang="en-US" altLang="zh-CN"/>
          </a:p>
        </p:txBody>
      </p:sp>
      <p:sp>
        <p:nvSpPr>
          <p:cNvPr id="9" name="文本框 8"/>
          <p:cNvSpPr txBox="1"/>
          <p:nvPr>
            <p:custDataLst>
              <p:tags r:id="rId7"/>
            </p:custDataLst>
          </p:nvPr>
        </p:nvSpPr>
        <p:spPr>
          <a:xfrm>
            <a:off x="3636010" y="3213100"/>
            <a:ext cx="3048000" cy="368300"/>
          </a:xfrm>
          <a:prstGeom prst="rect">
            <a:avLst/>
          </a:prstGeom>
          <a:noFill/>
        </p:spPr>
        <p:txBody>
          <a:bodyPr wrap="square" rtlCol="0">
            <a:spAutoFit/>
          </a:bodyPr>
          <a:p>
            <a:r>
              <a:rPr lang="zh-CN" altLang="en-US"/>
              <a:t>路由器</a:t>
            </a:r>
            <a:r>
              <a:rPr lang="en-US" altLang="zh-CN"/>
              <a:t>2</a:t>
            </a:r>
            <a:endParaRPr lang="en-US" altLang="zh-CN"/>
          </a:p>
        </p:txBody>
      </p:sp>
      <p:sp>
        <p:nvSpPr>
          <p:cNvPr id="10" name="文本框 9"/>
          <p:cNvSpPr txBox="1"/>
          <p:nvPr>
            <p:custDataLst>
              <p:tags r:id="rId8"/>
            </p:custDataLst>
          </p:nvPr>
        </p:nvSpPr>
        <p:spPr>
          <a:xfrm>
            <a:off x="467995" y="2844800"/>
            <a:ext cx="1242695" cy="368300"/>
          </a:xfrm>
          <a:prstGeom prst="rect">
            <a:avLst/>
          </a:prstGeom>
          <a:noFill/>
        </p:spPr>
        <p:txBody>
          <a:bodyPr wrap="square" rtlCol="0">
            <a:spAutoFit/>
          </a:bodyPr>
          <a:p>
            <a:r>
              <a:rPr lang="zh-CN" altLang="en-US"/>
              <a:t>路由器</a:t>
            </a:r>
            <a:r>
              <a:rPr lang="en-US" altLang="zh-CN"/>
              <a:t>1</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53251" name="日期占位符 5"/>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53252" name="Rectangle 2"/>
          <p:cNvSpPr>
            <a:spLocks noGrp="1"/>
          </p:cNvSpPr>
          <p:nvPr>
            <p:ph type="title"/>
          </p:nvPr>
        </p:nvSpPr>
        <p:spPr>
          <a:xfrm>
            <a:off x="457200" y="457200"/>
            <a:ext cx="8229600" cy="811213"/>
          </a:xfrm>
        </p:spPr>
        <p:txBody>
          <a:bodyPr vert="horz" wrap="square" lIns="91440" tIns="45720" rIns="91440" bIns="45720" anchor="ctr" anchorCtr="0"/>
          <a:p>
            <a:pPr eaLnBrk="1" hangingPunct="1"/>
            <a:r>
              <a:rPr lang="zh-CN" altLang="en-US" dirty="0">
                <a:latin typeface="Arial" panose="020B0604020202020204" pitchFamily="34" charset="0"/>
                <a:sym typeface="+mn-ea"/>
              </a:rPr>
              <a:t>直连路由</a:t>
            </a:r>
            <a:endParaRPr lang="zh-CN" altLang="en-US" dirty="0"/>
          </a:p>
        </p:txBody>
      </p:sp>
      <p:sp>
        <p:nvSpPr>
          <p:cNvPr id="53253" name="Rectangle 3"/>
          <p:cNvSpPr>
            <a:spLocks noGrp="1"/>
          </p:cNvSpPr>
          <p:nvPr>
            <p:ph idx="1"/>
          </p:nvPr>
        </p:nvSpPr>
        <p:spPr>
          <a:xfrm>
            <a:off x="107315" y="1916748"/>
            <a:ext cx="9144000" cy="4391025"/>
          </a:xfrm>
        </p:spPr>
        <p:txBody>
          <a:bodyPr vert="horz" wrap="square" lIns="91440" tIns="45720" rIns="91440" bIns="45720" anchor="t" anchorCtr="0"/>
          <a:p>
            <a:pPr lvl="1" eaLnBrk="1" hangingPunct="1"/>
            <a:r>
              <a:rPr lang="zh-CN" altLang="en-US" sz="2400" dirty="0">
                <a:latin typeface="宋体" panose="02010600030101010101" pitchFamily="2" charset="-122"/>
              </a:rPr>
              <a:t> 用</a:t>
            </a:r>
            <a:r>
              <a:rPr lang="zh-CN" altLang="en-US" sz="2400" dirty="0">
                <a:latin typeface="Times New Roman" panose="02020603050405020304" pitchFamily="18" charset="0"/>
                <a:cs typeface="Times New Roman" panose="02020603050405020304" pitchFamily="18" charset="0"/>
              </a:rPr>
              <a:t>2</a:t>
            </a:r>
            <a:r>
              <a:rPr lang="zh-CN" altLang="en-US" sz="2400" dirty="0">
                <a:latin typeface="宋体" panose="02010600030101010101" pitchFamily="2" charset="-122"/>
              </a:rPr>
              <a:t>个交换机组建两个</a:t>
            </a:r>
            <a:r>
              <a:rPr lang="en-US" altLang="zh-CN" sz="2400" dirty="0">
                <a:latin typeface="Times New Roman" panose="02020603050405020304" pitchFamily="18" charset="0"/>
                <a:cs typeface="Times New Roman" panose="02020603050405020304" pitchFamily="18" charset="0"/>
              </a:rPr>
              <a:t>LAN</a:t>
            </a:r>
            <a:r>
              <a:rPr lang="zh-CN" altLang="en-US" sz="2400" dirty="0">
                <a:latin typeface="Times New Roman" panose="02020603050405020304" pitchFamily="18" charset="0"/>
                <a:cs typeface="Times New Roman" panose="02020603050405020304" pitchFamily="18" charset="0"/>
              </a:rPr>
              <a:t>，分别接路由器的</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口；</a:t>
            </a:r>
            <a:endParaRPr lang="zh-CN" altLang="en-US"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  用路由器将两个</a:t>
            </a:r>
            <a:r>
              <a:rPr lang="en-US" altLang="zh-CN" sz="2400" dirty="0">
                <a:latin typeface="Times New Roman" panose="02020603050405020304" pitchFamily="18" charset="0"/>
                <a:cs typeface="Times New Roman" panose="02020603050405020304" pitchFamily="18" charset="0"/>
              </a:rPr>
              <a:t>LAN</a:t>
            </a:r>
            <a:r>
              <a:rPr lang="zh-CN" altLang="en-US" sz="2400" dirty="0">
                <a:latin typeface="Times New Roman" panose="02020603050405020304" pitchFamily="18" charset="0"/>
                <a:cs typeface="Times New Roman" panose="02020603050405020304" pitchFamily="18" charset="0"/>
              </a:rPr>
              <a:t>连接；交换机的所有端口都在</a:t>
            </a:r>
            <a:r>
              <a:rPr lang="en-US" altLang="zh-CN" sz="2400" dirty="0">
                <a:latin typeface="Times New Roman" panose="02020603050405020304" pitchFamily="18" charset="0"/>
                <a:cs typeface="Times New Roman" panose="02020603050405020304" pitchFamily="18" charset="0"/>
              </a:rPr>
              <a:t>VLAN1;</a:t>
            </a:r>
            <a:endParaRPr lang="en-US" altLang="zh-CN"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宋体" panose="02010600030101010101" pitchFamily="2" charset="-122"/>
              </a:rPr>
              <a:t> 规划设置</a:t>
            </a:r>
            <a:r>
              <a:rPr lang="en-US" altLang="zh-CN" sz="2400" dirty="0">
                <a:latin typeface="Times New Roman" panose="02020603050405020304" pitchFamily="18" charset="0"/>
                <a:cs typeface="Times New Roman" panose="02020603050405020304" pitchFamily="18" charset="0"/>
              </a:rPr>
              <a:t>PC</a:t>
            </a:r>
            <a:r>
              <a:rPr lang="zh-CN" altLang="en-US" sz="2400" dirty="0">
                <a:latin typeface="宋体" panose="02010600030101010101" pitchFamily="2" charset="-122"/>
              </a:rPr>
              <a:t>机的</a:t>
            </a:r>
            <a:r>
              <a:rPr lang="en-US" altLang="zh-CN" sz="2400" dirty="0">
                <a:latin typeface="Times New Roman" panose="02020603050405020304" pitchFamily="18" charset="0"/>
                <a:cs typeface="Times New Roman" panose="02020603050405020304" pitchFamily="18" charset="0"/>
              </a:rPr>
              <a:t>IP</a:t>
            </a:r>
            <a:r>
              <a:rPr lang="zh-CN" altLang="en-US" sz="2400" dirty="0">
                <a:latin typeface="宋体" panose="02010600030101010101" pitchFamily="2" charset="-122"/>
              </a:rPr>
              <a:t>地址和掩码， </a:t>
            </a:r>
            <a:r>
              <a:rPr lang="en-US" altLang="zh-CN" sz="2400" dirty="0">
                <a:latin typeface="Times New Roman" panose="02020603050405020304" pitchFamily="18" charset="0"/>
                <a:cs typeface="Times New Roman" panose="02020603050405020304" pitchFamily="18" charset="0"/>
              </a:rPr>
              <a:t>PC</a:t>
            </a:r>
            <a:r>
              <a:rPr lang="zh-CN" altLang="en-US" sz="2400" dirty="0">
                <a:latin typeface="宋体" panose="02010600030101010101" pitchFamily="2" charset="-122"/>
              </a:rPr>
              <a:t>机的</a:t>
            </a:r>
            <a:r>
              <a:rPr lang="en-US" altLang="zh-CN" sz="2400" dirty="0">
                <a:latin typeface="宋体" panose="02010600030101010101" pitchFamily="2" charset="-122"/>
              </a:rPr>
              <a:t>ip</a:t>
            </a:r>
            <a:r>
              <a:rPr lang="zh-CN" altLang="en-US" sz="2400" dirty="0">
                <a:latin typeface="宋体" panose="02010600030101010101" pitchFamily="2" charset="-122"/>
              </a:rPr>
              <a:t>地址和所连接的路由端口</a:t>
            </a:r>
            <a:r>
              <a:rPr lang="en-US" altLang="zh-CN" sz="2400" dirty="0">
                <a:latin typeface="宋体" panose="02010600030101010101" pitchFamily="2" charset="-122"/>
              </a:rPr>
              <a:t>IP</a:t>
            </a:r>
            <a:r>
              <a:rPr lang="zh-CN" altLang="en-US" sz="2400" dirty="0">
                <a:latin typeface="宋体" panose="02010600030101010101" pitchFamily="2" charset="-122"/>
              </a:rPr>
              <a:t>保持在同一个网段，</a:t>
            </a:r>
            <a:r>
              <a:rPr lang="en-US" altLang="zh-CN" sz="2400" dirty="0">
                <a:latin typeface="Times New Roman" panose="02020603050405020304" pitchFamily="18" charset="0"/>
                <a:cs typeface="Times New Roman" panose="02020603050405020304" pitchFamily="18" charset="0"/>
              </a:rPr>
              <a:t> PC</a:t>
            </a:r>
            <a:r>
              <a:rPr lang="zh-CN" altLang="en-US" sz="2400" dirty="0">
                <a:latin typeface="宋体" panose="02010600030101010101" pitchFamily="2" charset="-122"/>
              </a:rPr>
              <a:t>机的网关设置为所连接的</a:t>
            </a:r>
            <a:r>
              <a:rPr lang="zh-CN" altLang="en-US" sz="2400" dirty="0">
                <a:latin typeface="Times New Roman" panose="02020603050405020304" pitchFamily="18" charset="0"/>
                <a:cs typeface="Times New Roman" panose="02020603050405020304" pitchFamily="18" charset="0"/>
              </a:rPr>
              <a:t>路由器的端口</a:t>
            </a:r>
            <a:r>
              <a:rPr lang="en-US" altLang="zh-CN" sz="2400" dirty="0">
                <a:latin typeface="Times New Roman" panose="02020603050405020304" pitchFamily="18" charset="0"/>
                <a:cs typeface="Times New Roman" panose="02020603050405020304" pitchFamily="18" charset="0"/>
              </a:rPr>
              <a:t>IP</a:t>
            </a:r>
            <a:r>
              <a:rPr lang="zh-CN" altLang="en-US" sz="2400" dirty="0"/>
              <a:t>。</a:t>
            </a:r>
            <a:endParaRPr lang="zh-CN" altLang="en-US" sz="2400" dirty="0"/>
          </a:p>
          <a:p>
            <a:pPr lvl="1" eaLnBrk="1" hangingPunct="1"/>
            <a:endParaRPr lang="zh-CN" altLang="en-US" sz="2400" dirty="0"/>
          </a:p>
        </p:txBody>
      </p:sp>
      <p:sp>
        <p:nvSpPr>
          <p:cNvPr id="53254" name="Rectangle 5"/>
          <p:cNvSpPr/>
          <p:nvPr/>
        </p:nvSpPr>
        <p:spPr>
          <a:xfrm>
            <a:off x="2271713" y="2043113"/>
            <a:ext cx="9144000" cy="0"/>
          </a:xfrm>
          <a:prstGeom prst="rect">
            <a:avLst/>
          </a:prstGeom>
          <a:noFill/>
          <a:ln w="28575">
            <a:noFill/>
          </a:ln>
        </p:spPr>
        <p:txBody>
          <a:bodyPr>
            <a:spAutoFit/>
          </a:bodyPr>
          <a:p>
            <a:endParaRPr lang="zh-CN" altLang="en-US" dirty="0">
              <a:latin typeface="Arial" panose="020B0604020202020204" pitchFamily="34" charset="0"/>
            </a:endParaRPr>
          </a:p>
        </p:txBody>
      </p:sp>
      <p:graphicFrame>
        <p:nvGraphicFramePr>
          <p:cNvPr id="53255" name="Object 4"/>
          <p:cNvGraphicFramePr>
            <a:graphicFrameLocks noChangeAspect="1"/>
          </p:cNvGraphicFramePr>
          <p:nvPr/>
        </p:nvGraphicFramePr>
        <p:xfrm>
          <a:off x="1187133" y="3681413"/>
          <a:ext cx="7129462" cy="3024187"/>
        </p:xfrm>
        <a:graphic>
          <a:graphicData uri="http://schemas.openxmlformats.org/presentationml/2006/ole">
            <mc:AlternateContent xmlns:mc="http://schemas.openxmlformats.org/markup-compatibility/2006">
              <mc:Choice xmlns:v="urn:schemas-microsoft-com:vml" Requires="v">
                <p:oleObj spid="_x0000_s3078" name="" r:id="rId1" imgW="4486910" imgH="2883535" progId="Visio.Drawing.6">
                  <p:embed/>
                </p:oleObj>
              </mc:Choice>
              <mc:Fallback>
                <p:oleObj name="" r:id="rId1" imgW="4486910" imgH="2883535" progId="Visio.Drawing.6">
                  <p:embed/>
                  <p:pic>
                    <p:nvPicPr>
                      <p:cNvPr id="0" name="图片 3077"/>
                      <p:cNvPicPr/>
                      <p:nvPr/>
                    </p:nvPicPr>
                    <p:blipFill>
                      <a:blip r:embed="rId2"/>
                      <a:stretch>
                        <a:fillRect/>
                      </a:stretch>
                    </p:blipFill>
                    <p:spPr>
                      <a:xfrm>
                        <a:off x="1187133" y="3681413"/>
                        <a:ext cx="7129462" cy="3024187"/>
                      </a:xfrm>
                      <a:prstGeom prst="rect">
                        <a:avLst/>
                      </a:prstGeom>
                      <a:noFill/>
                      <a:ln w="38100">
                        <a:noFill/>
                        <a:miter/>
                      </a:ln>
                    </p:spPr>
                  </p:pic>
                </p:oleObj>
              </mc:Fallback>
            </mc:AlternateContent>
          </a:graphicData>
        </a:graphic>
      </p:graphicFrame>
      <p:sp>
        <p:nvSpPr>
          <p:cNvPr id="2" name="Text Box 6"/>
          <p:cNvSpPr txBox="1"/>
          <p:nvPr>
            <p:custDataLst>
              <p:tags r:id="rId3"/>
            </p:custDataLst>
          </p:nvPr>
        </p:nvSpPr>
        <p:spPr>
          <a:xfrm>
            <a:off x="323533" y="1124585"/>
            <a:ext cx="8675687" cy="860425"/>
          </a:xfrm>
          <a:prstGeom prst="rect">
            <a:avLst/>
          </a:prstGeom>
          <a:noFill/>
          <a:ln w="28575">
            <a:noFill/>
          </a:ln>
        </p:spPr>
        <p:txBody>
          <a:bodyPr>
            <a:spAutoFit/>
          </a:bodyPr>
          <a:p>
            <a:pPr>
              <a:spcBef>
                <a:spcPct val="50000"/>
              </a:spcBef>
            </a:pPr>
            <a:r>
              <a:rPr lang="zh-CN" altLang="en-US" sz="2000" dirty="0">
                <a:solidFill>
                  <a:srgbClr val="FF0000"/>
                </a:solidFill>
                <a:latin typeface="Arial" panose="020B0604020202020204" pitchFamily="34" charset="0"/>
              </a:rPr>
              <a:t>注：</a:t>
            </a:r>
            <a:r>
              <a:rPr lang="zh-CN" altLang="en-US" sz="2000" dirty="0">
                <a:solidFill>
                  <a:srgbClr val="0000FF"/>
                </a:solidFill>
                <a:latin typeface="Arial" panose="020B0604020202020204" pitchFamily="34" charset="0"/>
              </a:rPr>
              <a:t>路由器的内部端口之间</a:t>
            </a:r>
            <a:r>
              <a:rPr lang="zh-CN" altLang="en-US" sz="2000" dirty="0">
                <a:solidFill>
                  <a:srgbClr val="FF0000"/>
                </a:solidFill>
                <a:latin typeface="Arial" panose="020B0604020202020204" pitchFamily="34" charset="0"/>
              </a:rPr>
              <a:t>可以</a:t>
            </a:r>
            <a:r>
              <a:rPr lang="zh-CN" altLang="en-US" sz="2000" dirty="0">
                <a:solidFill>
                  <a:srgbClr val="0000FF"/>
                </a:solidFill>
                <a:latin typeface="Arial" panose="020B0604020202020204" pitchFamily="34" charset="0"/>
              </a:rPr>
              <a:t>直接转发数据包</a:t>
            </a:r>
            <a:r>
              <a:rPr lang="zh-CN" altLang="en-US" sz="2000" dirty="0">
                <a:solidFill>
                  <a:srgbClr val="FF0000"/>
                </a:solidFill>
                <a:latin typeface="Arial" panose="020B0604020202020204" pitchFamily="34" charset="0"/>
              </a:rPr>
              <a:t>，可以连通不同的局域网</a:t>
            </a:r>
            <a:endParaRPr lang="zh-CN" altLang="en-US" sz="2000" dirty="0">
              <a:solidFill>
                <a:srgbClr val="FF0000"/>
              </a:solidFill>
              <a:latin typeface="Arial" panose="020B0604020202020204" pitchFamily="34" charset="0"/>
            </a:endParaRPr>
          </a:p>
          <a:p>
            <a:pPr>
              <a:spcBef>
                <a:spcPct val="50000"/>
              </a:spcBef>
            </a:pPr>
            <a:endParaRPr lang="zh-CN" altLang="en-US" sz="2000" dirty="0">
              <a:solidFill>
                <a:srgbClr val="FF0000"/>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54275" name="日期占位符 5"/>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54276" name="Rectangle 2"/>
          <p:cNvSpPr>
            <a:spLocks noGrp="1"/>
          </p:cNvSpPr>
          <p:nvPr>
            <p:ph type="title"/>
          </p:nvPr>
        </p:nvSpPr>
        <p:spPr>
          <a:xfrm>
            <a:off x="468313" y="404813"/>
            <a:ext cx="8229600" cy="1371600"/>
          </a:xfrm>
        </p:spPr>
        <p:txBody>
          <a:bodyPr vert="horz" wrap="square" lIns="91440" tIns="45720" rIns="91440" bIns="45720" anchor="ctr" anchorCtr="0"/>
          <a:p>
            <a:pPr eaLnBrk="1" hangingPunct="1"/>
            <a:r>
              <a:rPr lang="zh-CN" altLang="en-US" dirty="0"/>
              <a:t>实验四  路由器配置和子网交换</a:t>
            </a:r>
            <a:endParaRPr lang="zh-CN" altLang="en-US" dirty="0"/>
          </a:p>
        </p:txBody>
      </p:sp>
      <p:sp>
        <p:nvSpPr>
          <p:cNvPr id="54277" name="Rectangle 3"/>
          <p:cNvSpPr>
            <a:spLocks noGrp="1"/>
          </p:cNvSpPr>
          <p:nvPr>
            <p:ph idx="1"/>
          </p:nvPr>
        </p:nvSpPr>
        <p:spPr>
          <a:xfrm>
            <a:off x="395288" y="1700213"/>
            <a:ext cx="8229600" cy="3886200"/>
          </a:xfrm>
        </p:spPr>
        <p:txBody>
          <a:bodyPr vert="horz" wrap="square" lIns="91440" tIns="45720" rIns="91440" bIns="45720" anchor="t" anchorCtr="0"/>
          <a:p>
            <a:pPr eaLnBrk="1" hangingPunct="1"/>
            <a:r>
              <a:rPr lang="zh-CN" altLang="en-US" sz="2400" dirty="0"/>
              <a:t>网络地址的划分</a:t>
            </a:r>
            <a:endParaRPr lang="zh-CN" altLang="en-US" sz="2400" dirty="0"/>
          </a:p>
          <a:p>
            <a:pPr lvl="1" eaLnBrk="1" hangingPunct="1"/>
            <a:r>
              <a:rPr lang="zh-CN" altLang="en-US" sz="2000" dirty="0"/>
              <a:t>设置路由器的两个以太网端口（</a:t>
            </a:r>
            <a:r>
              <a:rPr lang="en-US" altLang="zh-CN" sz="2000" dirty="0"/>
              <a:t>f0/0, f0/1)</a:t>
            </a:r>
            <a:r>
              <a:rPr lang="zh-CN" altLang="en-US" sz="2000" dirty="0"/>
              <a:t>的</a:t>
            </a:r>
            <a:r>
              <a:rPr lang="en-US" altLang="zh-CN" sz="2000" dirty="0"/>
              <a:t>Ip</a:t>
            </a:r>
            <a:r>
              <a:rPr lang="zh-CN" altLang="en-US" sz="2000" dirty="0"/>
              <a:t>地址和掩码</a:t>
            </a:r>
            <a:endParaRPr lang="zh-CN" altLang="en-US" sz="2000" dirty="0"/>
          </a:p>
          <a:p>
            <a:pPr lvl="1" eaLnBrk="1" hangingPunct="1"/>
            <a:r>
              <a:rPr lang="zh-CN" altLang="en-US" sz="2000" dirty="0"/>
              <a:t>通过路由器将两个</a:t>
            </a:r>
            <a:r>
              <a:rPr lang="en-US" altLang="zh-CN" sz="2000" dirty="0"/>
              <a:t>LAN</a:t>
            </a:r>
            <a:r>
              <a:rPr lang="zh-CN" altLang="en-US" sz="2000" dirty="0"/>
              <a:t>互连，连个</a:t>
            </a:r>
            <a:r>
              <a:rPr lang="en-US" altLang="zh-CN" sz="2000" dirty="0"/>
              <a:t>LAN</a:t>
            </a:r>
            <a:r>
              <a:rPr lang="zh-CN" altLang="en-US" sz="2000" dirty="0"/>
              <a:t>之间的</a:t>
            </a:r>
            <a:r>
              <a:rPr lang="en-US" altLang="zh-CN" sz="2000" dirty="0"/>
              <a:t>PC</a:t>
            </a:r>
            <a:r>
              <a:rPr lang="zh-CN" altLang="en-US" sz="2000" dirty="0"/>
              <a:t>机互相能</a:t>
            </a:r>
            <a:r>
              <a:rPr lang="en-US" altLang="zh-CN" sz="2000" dirty="0"/>
              <a:t>Ping</a:t>
            </a:r>
            <a:r>
              <a:rPr lang="zh-CN" altLang="en-US" sz="2000" dirty="0"/>
              <a:t>通表示成功。</a:t>
            </a:r>
            <a:endParaRPr lang="zh-CN" altLang="en-US" sz="2000" dirty="0"/>
          </a:p>
          <a:p>
            <a:pPr eaLnBrk="1" hangingPunct="1"/>
            <a:endParaRPr lang="zh-CN" altLang="en-US" dirty="0"/>
          </a:p>
        </p:txBody>
      </p:sp>
      <p:graphicFrame>
        <p:nvGraphicFramePr>
          <p:cNvPr id="54278" name="Object 4"/>
          <p:cNvGraphicFramePr>
            <a:graphicFrameLocks noChangeAspect="1"/>
          </p:cNvGraphicFramePr>
          <p:nvPr/>
        </p:nvGraphicFramePr>
        <p:xfrm>
          <a:off x="1331913" y="3213100"/>
          <a:ext cx="4600575" cy="2771775"/>
        </p:xfrm>
        <a:graphic>
          <a:graphicData uri="http://schemas.openxmlformats.org/presentationml/2006/ole">
            <mc:AlternateContent xmlns:mc="http://schemas.openxmlformats.org/markup-compatibility/2006">
              <mc:Choice xmlns:v="urn:schemas-microsoft-com:vml" Requires="v">
                <p:oleObj spid="_x0000_s3079" name="" r:id="rId1" imgW="4486910" imgH="2883535" progId="Visio.Drawing.6">
                  <p:embed/>
                </p:oleObj>
              </mc:Choice>
              <mc:Fallback>
                <p:oleObj name="" r:id="rId1" imgW="4486910" imgH="2883535" progId="Visio.Drawing.6">
                  <p:embed/>
                  <p:pic>
                    <p:nvPicPr>
                      <p:cNvPr id="0" name="图片 3078"/>
                      <p:cNvPicPr/>
                      <p:nvPr/>
                    </p:nvPicPr>
                    <p:blipFill>
                      <a:blip r:embed="rId2"/>
                      <a:stretch>
                        <a:fillRect/>
                      </a:stretch>
                    </p:blipFill>
                    <p:spPr>
                      <a:xfrm>
                        <a:off x="1331913" y="3213100"/>
                        <a:ext cx="4600575" cy="2771775"/>
                      </a:xfrm>
                      <a:prstGeom prst="rect">
                        <a:avLst/>
                      </a:prstGeom>
                      <a:noFill/>
                      <a:ln w="38100">
                        <a:noFill/>
                        <a:miter/>
                      </a:ln>
                    </p:spPr>
                  </p:pic>
                </p:oleObj>
              </mc:Fallback>
            </mc:AlternateContent>
          </a:graphicData>
        </a:graphic>
      </p:graphicFrame>
      <p:sp>
        <p:nvSpPr>
          <p:cNvPr id="54279" name="AutoShape 5"/>
          <p:cNvSpPr/>
          <p:nvPr/>
        </p:nvSpPr>
        <p:spPr>
          <a:xfrm>
            <a:off x="5435600" y="4149725"/>
            <a:ext cx="2592388" cy="863600"/>
          </a:xfrm>
          <a:prstGeom prst="wedgeRoundRectCallout">
            <a:avLst>
              <a:gd name="adj1" fmla="val -93907"/>
              <a:gd name="adj2" fmla="val -7537"/>
              <a:gd name="adj3" fmla="val 16667"/>
            </a:avLst>
          </a:prstGeom>
          <a:noFill/>
          <a:ln w="28575" cap="flat" cmpd="sng">
            <a:solidFill>
              <a:srgbClr val="0000CC"/>
            </a:solidFill>
            <a:prstDash val="solid"/>
            <a:miter/>
            <a:headEnd type="none" w="med" len="med"/>
            <a:tailEnd type="none" w="med" len="med"/>
          </a:ln>
        </p:spPr>
        <p:txBody>
          <a:bodyPr anchor="ctr" anchorCtr="0"/>
          <a:p>
            <a:r>
              <a:rPr lang="zh-CN" altLang="en-US" sz="1400" dirty="0">
                <a:solidFill>
                  <a:schemeClr val="tx1"/>
                </a:solidFill>
                <a:latin typeface="Arial" panose="020B0604020202020204" pitchFamily="34" charset="0"/>
              </a:rPr>
              <a:t>需要设置</a:t>
            </a:r>
            <a:r>
              <a:rPr lang="en-US" altLang="zh-CN" sz="1400" dirty="0">
                <a:solidFill>
                  <a:schemeClr val="tx1"/>
                </a:solidFill>
                <a:latin typeface="Arial" panose="020B0604020202020204" pitchFamily="34" charset="0"/>
              </a:rPr>
              <a:t>IP</a:t>
            </a:r>
            <a:r>
              <a:rPr lang="zh-CN" altLang="en-US" sz="1400" dirty="0">
                <a:solidFill>
                  <a:schemeClr val="tx1"/>
                </a:solidFill>
                <a:latin typeface="Arial" panose="020B0604020202020204" pitchFamily="34" charset="0"/>
              </a:rPr>
              <a:t>、子网掩码和网关</a:t>
            </a:r>
            <a:r>
              <a:rPr lang="en-US" altLang="zh-CN" sz="1400" dirty="0">
                <a:solidFill>
                  <a:schemeClr val="tx1"/>
                </a:solidFill>
                <a:latin typeface="Arial" panose="020B0604020202020204" pitchFamily="34" charset="0"/>
              </a:rPr>
              <a:t>,</a:t>
            </a:r>
            <a:r>
              <a:rPr lang="zh-CN" altLang="en-US" sz="1400" dirty="0">
                <a:solidFill>
                  <a:schemeClr val="tx1"/>
                </a:solidFill>
                <a:latin typeface="Arial" panose="020B0604020202020204" pitchFamily="34" charset="0"/>
              </a:rPr>
              <a:t>连接交换机的端口要和其他</a:t>
            </a:r>
            <a:r>
              <a:rPr lang="en-US" altLang="zh-CN" sz="1400" dirty="0">
                <a:solidFill>
                  <a:schemeClr val="tx1"/>
                </a:solidFill>
                <a:latin typeface="Arial" panose="020B0604020202020204" pitchFamily="34" charset="0"/>
              </a:rPr>
              <a:t>PC</a:t>
            </a:r>
            <a:r>
              <a:rPr lang="zh-CN" altLang="en-US" sz="1400" dirty="0">
                <a:solidFill>
                  <a:schemeClr val="tx1"/>
                </a:solidFill>
                <a:latin typeface="Arial" panose="020B0604020202020204" pitchFamily="34" charset="0"/>
              </a:rPr>
              <a:t>机在同一个</a:t>
            </a:r>
            <a:r>
              <a:rPr lang="en-US" altLang="zh-CN" sz="1400" dirty="0">
                <a:solidFill>
                  <a:schemeClr val="tx1"/>
                </a:solidFill>
                <a:latin typeface="Arial" panose="020B0604020202020204" pitchFamily="34" charset="0"/>
              </a:rPr>
              <a:t>VLAN</a:t>
            </a:r>
            <a:r>
              <a:rPr lang="zh-CN" altLang="en-US" sz="1400" dirty="0">
                <a:solidFill>
                  <a:schemeClr val="tx1"/>
                </a:solidFill>
                <a:latin typeface="Arial" panose="020B0604020202020204" pitchFamily="34" charset="0"/>
              </a:rPr>
              <a:t>中</a:t>
            </a:r>
            <a:endParaRPr lang="zh-CN" altLang="en-US" sz="1400" dirty="0">
              <a:solidFill>
                <a:schemeClr val="tx1"/>
              </a:solidFill>
              <a:latin typeface="Arial" panose="020B0604020202020204" pitchFamily="34" charset="0"/>
            </a:endParaRPr>
          </a:p>
        </p:txBody>
      </p:sp>
      <p:pic>
        <p:nvPicPr>
          <p:cNvPr id="54280" name="Picture 6"/>
          <p:cNvPicPr>
            <a:picLocks noChangeAspect="1"/>
          </p:cNvPicPr>
          <p:nvPr/>
        </p:nvPicPr>
        <p:blipFill>
          <a:blip r:embed="rId3"/>
          <a:stretch>
            <a:fillRect/>
          </a:stretch>
        </p:blipFill>
        <p:spPr>
          <a:xfrm>
            <a:off x="4357688" y="2786063"/>
            <a:ext cx="2924175" cy="990600"/>
          </a:xfrm>
          <a:prstGeom prst="rect">
            <a:avLst/>
          </a:prstGeom>
          <a:noFill/>
          <a:ln w="9525">
            <a:noFill/>
          </a:ln>
        </p:spPr>
      </p:pic>
      <p:sp>
        <p:nvSpPr>
          <p:cNvPr id="54281" name="Text Box 7"/>
          <p:cNvSpPr txBox="1"/>
          <p:nvPr/>
        </p:nvSpPr>
        <p:spPr>
          <a:xfrm>
            <a:off x="1187450" y="3284538"/>
            <a:ext cx="2160588" cy="366712"/>
          </a:xfrm>
          <a:prstGeom prst="rect">
            <a:avLst/>
          </a:prstGeom>
          <a:noFill/>
          <a:ln w="28575">
            <a:noFill/>
          </a:ln>
        </p:spPr>
        <p:txBody>
          <a:bodyPr>
            <a:spAutoFit/>
          </a:bodyPr>
          <a:p>
            <a:pPr>
              <a:spcBef>
                <a:spcPct val="50000"/>
              </a:spcBef>
            </a:pPr>
            <a:r>
              <a:rPr lang="en-US" altLang="zh-CN" dirty="0">
                <a:latin typeface="Arial" panose="020B0604020202020204" pitchFamily="34" charset="0"/>
              </a:rPr>
              <a:t>192.168.0.0</a:t>
            </a:r>
            <a:endParaRPr lang="en-US" altLang="zh-CN" dirty="0">
              <a:latin typeface="Arial" panose="020B0604020202020204" pitchFamily="34" charset="0"/>
            </a:endParaRPr>
          </a:p>
        </p:txBody>
      </p:sp>
      <p:sp>
        <p:nvSpPr>
          <p:cNvPr id="54282" name="Text Box 8"/>
          <p:cNvSpPr txBox="1"/>
          <p:nvPr/>
        </p:nvSpPr>
        <p:spPr>
          <a:xfrm>
            <a:off x="1258888" y="5084763"/>
            <a:ext cx="2160587" cy="366712"/>
          </a:xfrm>
          <a:prstGeom prst="rect">
            <a:avLst/>
          </a:prstGeom>
          <a:noFill/>
          <a:ln w="28575">
            <a:noFill/>
          </a:ln>
        </p:spPr>
        <p:txBody>
          <a:bodyPr>
            <a:spAutoFit/>
          </a:bodyPr>
          <a:p>
            <a:pPr>
              <a:spcBef>
                <a:spcPct val="50000"/>
              </a:spcBef>
            </a:pPr>
            <a:r>
              <a:rPr lang="en-US" altLang="zh-CN" dirty="0">
                <a:latin typeface="Arial" panose="020B0604020202020204" pitchFamily="34" charset="0"/>
              </a:rPr>
              <a:t>192.168.2.0</a:t>
            </a:r>
            <a:endParaRPr lang="en-US" altLang="zh-CN" dirty="0">
              <a:latin typeface="Arial" panose="020B0604020202020204" pitchFamily="34" charset="0"/>
            </a:endParaRPr>
          </a:p>
        </p:txBody>
      </p:sp>
      <p:sp>
        <p:nvSpPr>
          <p:cNvPr id="54283" name="Text Box 9"/>
          <p:cNvSpPr txBox="1"/>
          <p:nvPr/>
        </p:nvSpPr>
        <p:spPr>
          <a:xfrm>
            <a:off x="5076825" y="5157788"/>
            <a:ext cx="3455988" cy="915987"/>
          </a:xfrm>
          <a:prstGeom prst="rect">
            <a:avLst/>
          </a:prstGeom>
          <a:noFill/>
          <a:ln w="28575">
            <a:noFill/>
          </a:ln>
        </p:spPr>
        <p:txBody>
          <a:bodyPr>
            <a:spAutoFit/>
          </a:bodyPr>
          <a:p>
            <a:pPr>
              <a:spcBef>
                <a:spcPct val="50000"/>
              </a:spcBef>
            </a:pPr>
            <a:r>
              <a:rPr lang="zh-CN" altLang="en-US" dirty="0">
                <a:solidFill>
                  <a:srgbClr val="00CC00"/>
                </a:solidFill>
                <a:latin typeface="Arial" panose="020B0604020202020204" pitchFamily="34" charset="0"/>
              </a:rPr>
              <a:t>注：全</a:t>
            </a:r>
            <a:r>
              <a:rPr lang="en-US" altLang="zh-CN" dirty="0">
                <a:solidFill>
                  <a:srgbClr val="00CC00"/>
                </a:solidFill>
                <a:latin typeface="Arial" panose="020B0604020202020204" pitchFamily="34" charset="0"/>
              </a:rPr>
              <a:t>0</a:t>
            </a:r>
            <a:r>
              <a:rPr lang="zh-CN" altLang="en-US" dirty="0">
                <a:solidFill>
                  <a:srgbClr val="00CC00"/>
                </a:solidFill>
                <a:latin typeface="Arial" panose="020B0604020202020204" pitchFamily="34" charset="0"/>
              </a:rPr>
              <a:t>地址是网络地址，全</a:t>
            </a:r>
            <a:r>
              <a:rPr lang="en-US" altLang="zh-CN" dirty="0">
                <a:solidFill>
                  <a:srgbClr val="00CC00"/>
                </a:solidFill>
                <a:latin typeface="Arial" panose="020B0604020202020204" pitchFamily="34" charset="0"/>
              </a:rPr>
              <a:t>1</a:t>
            </a:r>
            <a:r>
              <a:rPr lang="zh-CN" altLang="en-US" dirty="0">
                <a:solidFill>
                  <a:srgbClr val="00CC00"/>
                </a:solidFill>
                <a:latin typeface="Arial" panose="020B0604020202020204" pitchFamily="34" charset="0"/>
              </a:rPr>
              <a:t>地址是广播地址，这两个地址都是禁止用作具体的</a:t>
            </a:r>
            <a:r>
              <a:rPr lang="en-US" altLang="zh-CN" dirty="0">
                <a:solidFill>
                  <a:srgbClr val="00CC00"/>
                </a:solidFill>
                <a:latin typeface="Arial" panose="020B0604020202020204" pitchFamily="34" charset="0"/>
              </a:rPr>
              <a:t>IP</a:t>
            </a:r>
            <a:r>
              <a:rPr lang="zh-CN" altLang="en-US" dirty="0">
                <a:solidFill>
                  <a:srgbClr val="00CC00"/>
                </a:solidFill>
                <a:latin typeface="Arial" panose="020B0604020202020204" pitchFamily="34" charset="0"/>
              </a:rPr>
              <a:t>地址</a:t>
            </a:r>
            <a:endParaRPr lang="en-US" altLang="zh-CN" dirty="0">
              <a:solidFill>
                <a:srgbClr val="00CC00"/>
              </a:solidFill>
              <a:latin typeface="Arial" panose="020B0604020202020204" pitchFamily="34" charset="0"/>
            </a:endParaRPr>
          </a:p>
        </p:txBody>
      </p:sp>
      <p:sp>
        <p:nvSpPr>
          <p:cNvPr id="54284" name="Text Box 10"/>
          <p:cNvSpPr txBox="1"/>
          <p:nvPr/>
        </p:nvSpPr>
        <p:spPr>
          <a:xfrm>
            <a:off x="1042988" y="5949950"/>
            <a:ext cx="2952750" cy="366713"/>
          </a:xfrm>
          <a:prstGeom prst="rect">
            <a:avLst/>
          </a:prstGeom>
          <a:noFill/>
          <a:ln w="28575">
            <a:noFill/>
          </a:ln>
        </p:spPr>
        <p:txBody>
          <a:bodyPr>
            <a:spAutoFit/>
          </a:bodyPr>
          <a:p>
            <a:pPr>
              <a:spcBef>
                <a:spcPct val="50000"/>
              </a:spcBef>
            </a:pPr>
            <a:r>
              <a:rPr lang="zh-CN" altLang="en-US" dirty="0">
                <a:latin typeface="Arial" panose="020B0604020202020204" pitchFamily="34" charset="0"/>
              </a:rPr>
              <a:t>路由器的</a:t>
            </a:r>
            <a:r>
              <a:rPr lang="en-US" altLang="zh-CN" dirty="0">
                <a:latin typeface="Arial" panose="020B0604020202020204" pitchFamily="34" charset="0"/>
              </a:rPr>
              <a:t>IP</a:t>
            </a:r>
            <a:r>
              <a:rPr lang="zh-CN" altLang="en-US" dirty="0">
                <a:latin typeface="Arial" panose="020B0604020202020204" pitchFamily="34" charset="0"/>
              </a:rPr>
              <a:t>地址如何设置？</a:t>
            </a:r>
            <a:endParaRPr lang="zh-CN" altLang="en-US" dirty="0">
              <a:latin typeface="Arial" panose="020B0604020202020204" pitchFamily="34" charset="0"/>
            </a:endParaRPr>
          </a:p>
        </p:txBody>
      </p:sp>
      <p:sp>
        <p:nvSpPr>
          <p:cNvPr id="92171" name="AutoShape 11"/>
          <p:cNvSpPr/>
          <p:nvPr/>
        </p:nvSpPr>
        <p:spPr>
          <a:xfrm>
            <a:off x="7235825" y="2997200"/>
            <a:ext cx="1908175" cy="719138"/>
          </a:xfrm>
          <a:prstGeom prst="wedgeEllipseCallout">
            <a:avLst>
              <a:gd name="adj1" fmla="val -77787"/>
              <a:gd name="adj2" fmla="val 71190"/>
            </a:avLst>
          </a:prstGeom>
          <a:noFill/>
          <a:ln w="28575" cap="flat" cmpd="sng">
            <a:solidFill>
              <a:srgbClr val="0000CC"/>
            </a:solidFill>
            <a:prstDash val="solid"/>
            <a:miter/>
            <a:headEnd type="none" w="med" len="med"/>
            <a:tailEnd type="none" w="med" len="med"/>
          </a:ln>
        </p:spPr>
        <p:txBody>
          <a:bodyPr anchor="ctr" anchorCtr="0"/>
          <a:p>
            <a:pPr algn="ctr"/>
            <a:r>
              <a:rPr lang="zh-CN" altLang="en-US" sz="2000" dirty="0">
                <a:solidFill>
                  <a:srgbClr val="FF0000"/>
                </a:solidFill>
                <a:latin typeface="Arial" panose="020B0604020202020204" pitchFamily="34" charset="0"/>
              </a:rPr>
              <a:t>什么是</a:t>
            </a:r>
            <a:endParaRPr lang="zh-CN" altLang="en-US" sz="2000" dirty="0">
              <a:solidFill>
                <a:srgbClr val="FF0000"/>
              </a:solidFill>
              <a:latin typeface="Arial" panose="020B0604020202020204" pitchFamily="34" charset="0"/>
            </a:endParaRPr>
          </a:p>
          <a:p>
            <a:pPr algn="ctr"/>
            <a:r>
              <a:rPr lang="zh-CN" altLang="en-US" sz="2000" dirty="0">
                <a:solidFill>
                  <a:srgbClr val="FF0000"/>
                </a:solidFill>
                <a:latin typeface="Arial" panose="020B0604020202020204" pitchFamily="34" charset="0"/>
              </a:rPr>
              <a:t>网关？</a:t>
            </a:r>
            <a:endParaRPr lang="zh-CN" altLang="en-US" sz="2000" dirty="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71"/>
                                        </p:tgtEl>
                                        <p:attrNameLst>
                                          <p:attrName>style.visibility</p:attrName>
                                        </p:attrNameLst>
                                      </p:cBhvr>
                                      <p:to>
                                        <p:strVal val="visible"/>
                                      </p:to>
                                    </p:set>
                                    <p:anim calcmode="lin" valueType="num">
                                      <p:cBhvr additive="base">
                                        <p:cTn id="7" dur="500" fill="hold"/>
                                        <p:tgtEl>
                                          <p:spTgt spid="92171"/>
                                        </p:tgtEl>
                                        <p:attrNameLst>
                                          <p:attrName>ppt_x</p:attrName>
                                        </p:attrNameLst>
                                      </p:cBhvr>
                                      <p:tavLst>
                                        <p:tav tm="0">
                                          <p:val>
                                            <p:strVal val="#ppt_x"/>
                                          </p:val>
                                        </p:tav>
                                        <p:tav tm="100000">
                                          <p:val>
                                            <p:strVal val="#ppt_x"/>
                                          </p:val>
                                        </p:tav>
                                      </p:tavLst>
                                    </p:anim>
                                    <p:anim calcmode="lin" valueType="num">
                                      <p:cBhvr additive="base">
                                        <p:cTn id="8" dur="500" fill="hold"/>
                                        <p:tgtEl>
                                          <p:spTgt spid="92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16"/>
          <p:cNvSpPr txBox="1">
            <a:spLocks noGrp="1"/>
          </p:cNvSpPr>
          <p:nvPr>
            <p:ph type="dt" sz="half" idx="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59395" name="Rectangle 17"/>
          <p:cNvSpPr txBox="1">
            <a:spLocks noGrp="1"/>
          </p:cNvSpPr>
          <p:nvPr>
            <p:ph type="ftr" sz="quarter" idx="3"/>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59396" name="Rectangle 4"/>
          <p:cNvSpPr>
            <a:spLocks noGrp="1"/>
          </p:cNvSpPr>
          <p:nvPr>
            <p:ph type="ctrTitle"/>
          </p:nvPr>
        </p:nvSpPr>
        <p:spPr/>
        <p:txBody>
          <a:bodyPr vert="horz" wrap="square" lIns="91440" tIns="45720" rIns="91440" bIns="45720" anchor="ctr" anchorCtr="0"/>
          <a:p>
            <a:pPr eaLnBrk="1" hangingPunct="1">
              <a:buClrTx/>
              <a:buSzTx/>
              <a:buFontTx/>
            </a:pPr>
            <a:r>
              <a:rPr lang="zh-CN" altLang="en-US" dirty="0">
                <a:solidFill>
                  <a:srgbClr val="FFFFFF"/>
                </a:solidFill>
                <a:latin typeface="+mj-lt"/>
                <a:ea typeface="+mj-ea"/>
                <a:cs typeface="+mj-cs"/>
              </a:rPr>
              <a:t>实验五    静态路由配置</a:t>
            </a:r>
            <a:endParaRPr lang="zh-CN" altLang="en-US" dirty="0">
              <a:solidFill>
                <a:srgbClr val="FFFFFF"/>
              </a:solidFill>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页脚占位符 3"/>
          <p:cNvSpPr txBox="1">
            <a:spLocks noGrp="1"/>
          </p:cNvSpPr>
          <p:nvPr>
            <p:ph type="ftr"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algn="ctr" eaLnBrk="1" hangingPunct="1"/>
            <a:r>
              <a:rPr lang="zh-CN" altLang="en-US" sz="1200" b="0" dirty="0">
                <a:solidFill>
                  <a:schemeClr val="tx1"/>
                </a:solidFill>
              </a:rPr>
              <a:t>网络与通信实验</a:t>
            </a:r>
            <a:endParaRPr lang="en-US" altLang="zh-CN" sz="1200" b="0" dirty="0">
              <a:solidFill>
                <a:schemeClr val="tx1"/>
              </a:solidFill>
            </a:endParaRPr>
          </a:p>
        </p:txBody>
      </p:sp>
      <p:sp>
        <p:nvSpPr>
          <p:cNvPr id="60419" name="日期占位符 5"/>
          <p:cNvSpPr txBox="1">
            <a:spLocks noGrp="1"/>
          </p:cNvSpPr>
          <p:nvPr>
            <p:ph type="dt" sz="half"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CC3300"/>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CC3300"/>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200" b="0" dirty="0">
                <a:solidFill>
                  <a:schemeClr val="tx1"/>
                </a:solidFill>
              </a:rPr>
            </a:fld>
            <a:endParaRPr lang="zh-CN" altLang="en-US" sz="1200" b="0" dirty="0">
              <a:solidFill>
                <a:schemeClr val="tx1"/>
              </a:solidFill>
            </a:endParaRPr>
          </a:p>
        </p:txBody>
      </p:sp>
      <p:sp>
        <p:nvSpPr>
          <p:cNvPr id="60420" name="Rectangle 2"/>
          <p:cNvSpPr>
            <a:spLocks noGrp="1"/>
          </p:cNvSpPr>
          <p:nvPr>
            <p:ph type="title"/>
          </p:nvPr>
        </p:nvSpPr>
        <p:spPr/>
        <p:txBody>
          <a:bodyPr vert="horz" wrap="square" lIns="91440" tIns="45720" rIns="91440" bIns="45720" anchor="ctr" anchorCtr="0"/>
          <a:p>
            <a:pPr eaLnBrk="1" hangingPunct="1"/>
            <a:r>
              <a:rPr lang="zh-CN" altLang="en-US" dirty="0"/>
              <a:t>实验五</a:t>
            </a:r>
            <a:r>
              <a:rPr lang="en-US" altLang="zh-CN" dirty="0"/>
              <a:t>   </a:t>
            </a:r>
            <a:r>
              <a:rPr lang="zh-CN" altLang="en-US" dirty="0"/>
              <a:t>静态路由配置</a:t>
            </a:r>
            <a:endParaRPr lang="zh-CN" altLang="en-US" dirty="0"/>
          </a:p>
        </p:txBody>
      </p:sp>
      <p:sp>
        <p:nvSpPr>
          <p:cNvPr id="60421" name="Rectangle 3"/>
          <p:cNvSpPr>
            <a:spLocks noGrp="1"/>
          </p:cNvSpPr>
          <p:nvPr>
            <p:ph idx="1"/>
          </p:nvPr>
        </p:nvSpPr>
        <p:spPr/>
        <p:txBody>
          <a:bodyPr vert="horz" wrap="square" lIns="91440" tIns="45720" rIns="91440" bIns="45720" anchor="t" anchorCtr="0"/>
          <a:p>
            <a:pPr eaLnBrk="1" hangingPunct="1"/>
            <a:r>
              <a:rPr lang="zh-CN" altLang="en-US" dirty="0"/>
              <a:t>实验目的</a:t>
            </a:r>
            <a:endParaRPr lang="zh-CN" altLang="en-US" dirty="0"/>
          </a:p>
          <a:p>
            <a:pPr lvl="1" eaLnBrk="1" hangingPunct="1"/>
            <a:r>
              <a:rPr lang="zh-CN" altLang="en-US" dirty="0"/>
              <a:t>掌握静态路由原理</a:t>
            </a:r>
            <a:endParaRPr lang="zh-CN" altLang="en-US" dirty="0"/>
          </a:p>
          <a:p>
            <a:pPr lvl="1" eaLnBrk="1" hangingPunct="1"/>
            <a:r>
              <a:rPr lang="zh-CN" altLang="en-US" dirty="0"/>
              <a:t>配置静态路由</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457200" y="773832"/>
            <a:ext cx="8229600" cy="1143000"/>
          </a:xfrm>
        </p:spPr>
        <p:txBody>
          <a:bodyPr/>
          <a:lstStyle/>
          <a:p>
            <a:pPr eaLnBrk="1" hangingPunct="1"/>
            <a:r>
              <a:rPr lang="zh-CN" altLang="en-US" dirty="0"/>
              <a:t>静态路由配置</a:t>
            </a:r>
            <a:endParaRPr lang="zh-CN" altLang="en-US" dirty="0"/>
          </a:p>
        </p:txBody>
      </p:sp>
      <p:sp>
        <p:nvSpPr>
          <p:cNvPr id="65540" name="Rectangle 4"/>
          <p:cNvSpPr>
            <a:spLocks noGrp="1" noChangeArrowheads="1"/>
          </p:cNvSpPr>
          <p:nvPr>
            <p:ph idx="1"/>
          </p:nvPr>
        </p:nvSpPr>
        <p:spPr>
          <a:xfrm>
            <a:off x="457200" y="1999381"/>
            <a:ext cx="8229600" cy="4525963"/>
          </a:xfrm>
          <a:noFill/>
        </p:spPr>
        <p:txBody>
          <a:bodyPr/>
          <a:lstStyle/>
          <a:p>
            <a:pPr lvl="0" eaLnBrk="1" hangingPunct="1"/>
            <a:r>
              <a:rPr lang="zh-CN" altLang="en-US" dirty="0"/>
              <a:t>实验</a:t>
            </a:r>
            <a:r>
              <a:rPr lang="zh-CN" altLang="en-US" dirty="0"/>
              <a:t>原理                   </a:t>
            </a:r>
            <a:endParaRPr lang="zh-CN" altLang="en-US" dirty="0"/>
          </a:p>
          <a:p>
            <a:pPr lvl="1" eaLnBrk="1" hangingPunct="1"/>
            <a:r>
              <a:rPr lang="zh-CN" altLang="en-US" dirty="0"/>
              <a:t> 静态路由是指由用户或网络管理员手工配置的路由信息。当网络的拓扑结构或链路的状态发生变化时，网络管理员需要手工去修改路由表中相关的静态路由信息；</a:t>
            </a:r>
            <a:endParaRPr lang="zh-CN" altLang="en-US" dirty="0"/>
          </a:p>
          <a:p>
            <a:pPr lvl="1" eaLnBrk="1" hangingPunct="1"/>
            <a:r>
              <a:rPr lang="zh-CN" altLang="en-US" dirty="0"/>
              <a:t>适用于比较简单的网络</a:t>
            </a:r>
            <a:r>
              <a:rPr lang="zh-CN" altLang="en-US" dirty="0"/>
              <a:t>环境；</a:t>
            </a:r>
            <a:endParaRPr lang="zh-CN" altLang="en-US" dirty="0"/>
          </a:p>
          <a:p>
            <a:pPr lvl="1" eaLnBrk="1" hangingPunct="1"/>
            <a:r>
              <a:rPr lang="zh-CN" altLang="en-US" dirty="0"/>
              <a:t>缺点：不能自动适应网络拓扑结构的</a:t>
            </a:r>
            <a:r>
              <a:rPr lang="zh-CN" altLang="en-US" dirty="0"/>
              <a:t>变化。</a:t>
            </a:r>
            <a:endParaRPr lang="zh-CN" altLang="en-US" dirty="0"/>
          </a:p>
        </p:txBody>
      </p:sp>
      <p:sp>
        <p:nvSpPr>
          <p:cNvPr id="6553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b="0">
                <a:solidFill>
                  <a:schemeClr val="tx1"/>
                </a:solidFill>
              </a:rPr>
              <a:t>计算机通信与网络实验</a:t>
            </a:r>
            <a:endParaRPr lang="en-US" altLang="zh-CN" b="0">
              <a:solidFill>
                <a:schemeClr val="tx1"/>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PP_MARK_KEY" val="564d12f0-52e1-4b15-94bf-dc379e190870"/>
  <p:tag name="COMMONDATA" val="eyJoZGlkIjoiZWNlMjA1ZTI1NjMzOThjMzMwMzMwYzdlNjczYTA0MGEifQ=="/>
</p:tagLst>
</file>

<file path=ppt/theme/theme1.xml><?xml version="1.0" encoding="utf-8"?>
<a:theme xmlns:a="http://schemas.openxmlformats.org/drawingml/2006/main" name="微机原理课设课件－CheXQ">
  <a:themeElements>
    <a:clrScheme name="微机原理课设课件－CheXQ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微机原理课设课件－CheXQ">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00CC"/>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rgbClr val="CC33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28575" cap="flat" cmpd="sng" algn="ctr">
          <a:solidFill>
            <a:srgbClr val="0000CC"/>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rgbClr val="CC3300"/>
            </a:solidFill>
            <a:effectLst/>
            <a:latin typeface="Arial" panose="020B0604020202020204" pitchFamily="34" charset="0"/>
            <a:ea typeface="宋体" panose="02010600030101010101" pitchFamily="2" charset="-122"/>
          </a:defRPr>
        </a:defPPr>
      </a:lstStyle>
    </a:lnDef>
  </a:objectDefaults>
  <a:extraClrSchemeLst>
    <a:extraClrScheme>
      <a:clrScheme name="微机原理课设课件－CheXQ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微机原理课设课件－CheXQ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微机原理课设课件－CheXQ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微机原理课设课件－CheXQ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微机原理课设课件－CheXQ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微机原理课设课件－CheXQ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微机原理课设课件－CheXQ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微机原理课设课件－CheXQ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微机原理课设课件－CheXQ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微机原理课设课件－CheXQ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微机原理课设课件－CheXQ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微机原理课设课件－CheXQ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微机原理课设课件－CheXQ">
  <a:themeElements>
    <a:clrScheme name="微机原理课设课件－CheXQ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微机原理课设课件－CheXQ">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00CC"/>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rgbClr val="CC33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28575" cap="flat" cmpd="sng" algn="ctr">
          <a:solidFill>
            <a:srgbClr val="0000CC"/>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rgbClr val="CC3300"/>
            </a:solidFill>
            <a:effectLst/>
            <a:latin typeface="Arial" panose="020B0604020202020204" pitchFamily="34" charset="0"/>
            <a:ea typeface="宋体" panose="02010600030101010101" pitchFamily="2" charset="-122"/>
          </a:defRPr>
        </a:defPPr>
      </a:lstStyle>
    </a:lnDef>
  </a:objectDefaults>
  <a:extraClrSchemeLst>
    <a:extraClrScheme>
      <a:clrScheme name="微机原理课设课件－CheXQ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微机原理课设课件－CheXQ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微机原理课设课件－CheXQ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微机原理课设课件－CheXQ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微机原理课设课件－CheXQ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微机原理课设课件－CheXQ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微机原理课设课件－CheXQ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微机原理课设课件－CheXQ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微机原理课设课件－CheXQ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微机原理课设课件－CheXQ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微机原理课设课件－CheXQ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微机原理课设课件－CheXQ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I:\教学评估\微机原理课设课件－CheXQ.ppt</Template>
  <TotalTime>0</TotalTime>
  <Words>4460</Words>
  <Application>WPS 演示</Application>
  <PresentationFormat>全屏显示(4:3)</PresentationFormat>
  <Paragraphs>339</Paragraphs>
  <Slides>23</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6</vt:i4>
      </vt:variant>
      <vt:variant>
        <vt:lpstr>幻灯片标题</vt:lpstr>
      </vt:variant>
      <vt:variant>
        <vt:i4>23</vt:i4>
      </vt:variant>
    </vt:vector>
  </HeadingPairs>
  <TitlesOfParts>
    <vt:vector size="40" baseType="lpstr">
      <vt:lpstr>Arial</vt:lpstr>
      <vt:lpstr>宋体</vt:lpstr>
      <vt:lpstr>Wingdings</vt:lpstr>
      <vt:lpstr>Arial Black</vt:lpstr>
      <vt:lpstr>Times New Roman</vt:lpstr>
      <vt:lpstr>楷体_GB2312</vt:lpstr>
      <vt:lpstr>新宋体</vt:lpstr>
      <vt:lpstr>微软雅黑</vt:lpstr>
      <vt:lpstr>Arial Unicode MS</vt:lpstr>
      <vt:lpstr>微机原理课设课件－CheXQ</vt:lpstr>
      <vt:lpstr>1_微机原理课设课件－CheXQ</vt:lpstr>
      <vt:lpstr>Visio.Drawing.6</vt:lpstr>
      <vt:lpstr>Visio.Drawing.6</vt:lpstr>
      <vt:lpstr>Visio.Drawing.6</vt:lpstr>
      <vt:lpstr>Visio.Drawing.6</vt:lpstr>
      <vt:lpstr>Visio.Drawing.15</vt:lpstr>
      <vt:lpstr>Visio.Drawing.15</vt:lpstr>
      <vt:lpstr>计算机通信与网络 -网络实验-H3C设备</vt:lpstr>
      <vt:lpstr>实验注意事项</vt:lpstr>
      <vt:lpstr>实验报告内容</vt:lpstr>
      <vt:lpstr>PowerPoint 演示文稿</vt:lpstr>
      <vt:lpstr>直连路由</vt:lpstr>
      <vt:lpstr>实验四  路由器配置和子网交换</vt:lpstr>
      <vt:lpstr>实验五    静态路由配置</vt:lpstr>
      <vt:lpstr>实验五   静态路由配置</vt:lpstr>
      <vt:lpstr>静态路由配置</vt:lpstr>
      <vt:lpstr>动态路由和静态路由</vt:lpstr>
      <vt:lpstr>PowerPoint 演示文稿</vt:lpstr>
      <vt:lpstr>PowerPoint 演示文稿</vt:lpstr>
      <vt:lpstr>PowerPoint 演示文稿</vt:lpstr>
      <vt:lpstr>实验五   静态路由配置</vt:lpstr>
      <vt:lpstr>实验五   静态路由配置</vt:lpstr>
      <vt:lpstr>实验五   静态路由配置</vt:lpstr>
      <vt:lpstr> 静态路由配置</vt:lpstr>
      <vt:lpstr>实验五   静态路由配置</vt:lpstr>
      <vt:lpstr> 静态路由配置</vt:lpstr>
      <vt:lpstr>实验五   静态路由配置</vt:lpstr>
      <vt:lpstr>实验五   静态路由配置</vt:lpstr>
      <vt:lpstr>实验五   静态路由配置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Wangzw</dc:creator>
  <cp:lastModifiedBy>Administrator</cp:lastModifiedBy>
  <cp:revision>328</cp:revision>
  <dcterms:created xsi:type="dcterms:W3CDTF">2023-05-24T09:13:00Z</dcterms:created>
  <dcterms:modified xsi:type="dcterms:W3CDTF">2023-12-28T07:10:00Z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7B800001A4384166AD16B9B802E0BB20_12</vt:lpwstr>
  </property>
  <property fmtid="{D5CDD505-2E9C-101B-9397-08002B2CF9AE}" pid="3" name="KSOProductBuildVer">
    <vt:lpwstr>2052-12.1.0.16120</vt:lpwstr>
  </property>
</Properties>
</file>