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309" r:id="rId4"/>
    <p:sldId id="634" r:id="rId5"/>
    <p:sldId id="635" r:id="rId6"/>
    <p:sldId id="636" r:id="rId7"/>
    <p:sldId id="643" r:id="rId8"/>
    <p:sldId id="647" r:id="rId9"/>
    <p:sldId id="615" r:id="rId10"/>
    <p:sldId id="637" r:id="rId11"/>
    <p:sldId id="621" r:id="rId12"/>
    <p:sldId id="648" r:id="rId13"/>
    <p:sldId id="622" r:id="rId14"/>
    <p:sldId id="623" r:id="rId15"/>
    <p:sldId id="650" r:id="rId16"/>
    <p:sldId id="651" r:id="rId17"/>
    <p:sldId id="660" r:id="rId18"/>
    <p:sldId id="652" r:id="rId19"/>
    <p:sldId id="664" r:id="rId20"/>
    <p:sldId id="653" r:id="rId21"/>
    <p:sldId id="654" r:id="rId22"/>
    <p:sldId id="655" r:id="rId23"/>
    <p:sldId id="656" r:id="rId24"/>
    <p:sldId id="658" r:id="rId25"/>
    <p:sldId id="659" r:id="rId26"/>
    <p:sldId id="661" r:id="rId27"/>
    <p:sldId id="662" r:id="rId28"/>
    <p:sldId id="657" r:id="rId29"/>
    <p:sldId id="663" r:id="rId30"/>
    <p:sldId id="614" r:id="rId31"/>
    <p:sldId id="642" r:id="rId32"/>
    <p:sldId id="877" r:id="rId33"/>
  </p:sldIdLst>
  <p:sldSz cx="9144000" cy="6858000" type="screen4x3"/>
  <p:notesSz cx="7102475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76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FF5050"/>
    <a:srgbClr val="FF66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3811" autoAdjust="0"/>
  </p:normalViewPr>
  <p:slideViewPr>
    <p:cSldViewPr>
      <p:cViewPr varScale="1">
        <p:scale>
          <a:sx n="61" d="100"/>
          <a:sy n="61" d="100"/>
        </p:scale>
        <p:origin x="1382" y="48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7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  <a:pPr>
                <a:defRPr/>
              </a:pPr>
              <a:t>2021年5月19日11时57分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444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8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4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11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17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2021年5月19日10时40分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9" y="2130425"/>
            <a:ext cx="777262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9" y="3886200"/>
            <a:ext cx="640098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588" y="274638"/>
            <a:ext cx="205745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13" y="274638"/>
            <a:ext cx="601997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721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234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721" y="2017713"/>
            <a:ext cx="777262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3" y="4406900"/>
            <a:ext cx="77726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6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13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32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13" y="1535113"/>
            <a:ext cx="40403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13" y="2174875"/>
            <a:ext cx="40403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56" y="1535113"/>
            <a:ext cx="4041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6" y="2174875"/>
            <a:ext cx="4041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73050"/>
            <a:ext cx="30083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050"/>
            <a:ext cx="511189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435100"/>
            <a:ext cx="30083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9" y="4800600"/>
            <a:ext cx="5486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9" y="612775"/>
            <a:ext cx="548655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9" y="5367338"/>
            <a:ext cx="5486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13" y="274638"/>
            <a:ext cx="8229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13" y="1600200"/>
            <a:ext cx="8229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13" y="6356350"/>
            <a:ext cx="2133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88" y="6356350"/>
            <a:ext cx="2895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85" y="6356350"/>
            <a:ext cx="21336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1093648"/>
            <a:ext cx="7837018" cy="5246152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0" y="1880870"/>
            <a:ext cx="7186295" cy="140271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752" y="3673146"/>
            <a:ext cx="6076571" cy="1949375"/>
          </a:xfrm>
        </p:spPr>
        <p:txBody>
          <a:bodyPr/>
          <a:lstStyle/>
          <a:p>
            <a:pPr eaLnBrk="1" hangingPunct="1"/>
            <a:r>
              <a:rPr lang="zh-CN" altLang="en-US" sz="3070" b="1" dirty="0">
                <a:solidFill>
                  <a:srgbClr val="FF0000"/>
                </a:solidFill>
              </a:rPr>
              <a:t>（华三</a:t>
            </a:r>
            <a:r>
              <a:rPr lang="en-US" altLang="zh-CN" sz="3070" b="1" dirty="0">
                <a:solidFill>
                  <a:srgbClr val="FF0000"/>
                </a:solidFill>
              </a:rPr>
              <a:t>H3C</a:t>
            </a:r>
            <a:r>
              <a:rPr lang="zh-CN" altLang="en-US" sz="3070" b="1" dirty="0">
                <a:solidFill>
                  <a:srgbClr val="FF0000"/>
                </a:solidFill>
              </a:rPr>
              <a:t>网络设备）</a:t>
            </a:r>
          </a:p>
          <a:p>
            <a:pPr eaLnBrk="1" hangingPunct="1"/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07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979" y="5970604"/>
            <a:ext cx="3334671" cy="311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0">
                <a:solidFill>
                  <a:schemeClr val="tx1"/>
                </a:solidFill>
              </a:rPr>
              <a:t>《计算机通信与网络》实验</a:t>
            </a:r>
            <a:endParaRPr lang="en-US" altLang="zh-CN" sz="1705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119549-2573-4471-BD34-6388EAAA0485}"/>
              </a:ext>
            </a:extLst>
          </p:cNvPr>
          <p:cNvSpPr>
            <a:spLocks noGrp="1" noChangeArrowheads="1"/>
          </p:cNvSpPr>
          <p:nvPr/>
        </p:nvSpPr>
        <p:spPr>
          <a:xfrm>
            <a:off x="16447" y="2060848"/>
            <a:ext cx="8515993" cy="3835413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720000" algn="l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递归查询（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Recursive Query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）：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客户机送出查询请求后，本地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服务器告诉客户机正确的数据（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地址），如果本地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服务器内没有所需要的数据，则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服务器会代替客户机向其他的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服务器查询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。客户机只需接触一次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服务器系统，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最后由本地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服务器通知客户查到数据或者查询失败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045" b="1" dirty="0">
              <a:solidFill>
                <a:srgbClr val="0000FF"/>
              </a:solidFill>
              <a:latin typeface="+mn-ea"/>
              <a:ea typeface="+mn-ea"/>
              <a:sym typeface="+mn-ea"/>
            </a:endParaRPr>
          </a:p>
          <a:p>
            <a:pPr marL="457200" indent="720000" algn="l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迭代查询（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Iterative Query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）：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客户机送出查询请求后，若该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服务器中不包含所需数据，它会告诉客户机另外一台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地址，使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客户机自动转向另外一台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服务器查询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，依次类推，直到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最后一台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服务器通知客户查到数据或者查询失败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BEF6639-346F-428A-9C90-5D1783900DA0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4ABC8-4E6F-441E-9C8C-700EEC4E1EB7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的查询模式</a:t>
            </a:r>
          </a:p>
        </p:txBody>
      </p:sp>
    </p:spTree>
    <p:extLst>
      <p:ext uri="{BB962C8B-B14F-4D97-AF65-F5344CB8AC3E}">
        <p14:creationId xmlns:p14="http://schemas.microsoft.com/office/powerpoint/2010/main" val="8240628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842C54-49B1-4C1F-B84A-E7BE4365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8726"/>
            <a:ext cx="4934193" cy="3278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1B224-A6F5-47DD-92D5-D4CB9CED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29" y="2064661"/>
            <a:ext cx="4399041" cy="344003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641968F2-D83F-4A99-A711-36891D160361}"/>
              </a:ext>
            </a:extLst>
          </p:cNvPr>
          <p:cNvSpPr>
            <a:spLocks noGrp="1" noChangeArrowheads="1"/>
          </p:cNvSpPr>
          <p:nvPr/>
        </p:nvSpPr>
        <p:spPr>
          <a:xfrm>
            <a:off x="1691680" y="5645754"/>
            <a:ext cx="1872208" cy="4935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递归查询模式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D3BE9D1-D3FC-4067-890F-410BE51732A5}"/>
              </a:ext>
            </a:extLst>
          </p:cNvPr>
          <p:cNvSpPr>
            <a:spLocks noGrp="1" noChangeArrowheads="1"/>
          </p:cNvSpPr>
          <p:nvPr/>
        </p:nvSpPr>
        <p:spPr>
          <a:xfrm>
            <a:off x="5902775" y="5645754"/>
            <a:ext cx="1981593" cy="4935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迭代查询模式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AAA6B66-CB58-4172-AA13-2A0883A6D08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949A23-6345-441B-B232-907DDE6C45E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的查询模式 </a:t>
            </a:r>
          </a:p>
        </p:txBody>
      </p:sp>
    </p:spTree>
    <p:extLst>
      <p:ext uri="{BB962C8B-B14F-4D97-AF65-F5344CB8AC3E}">
        <p14:creationId xmlns:p14="http://schemas.microsoft.com/office/powerpoint/2010/main" val="3285037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BEF6639-346F-428A-9C90-5D1783900DA0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4ABC8-4E6F-441E-9C8C-700EEC4E1EB7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的查询模式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F9CF95-C3ED-42B8-9DE9-91003E9A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95726"/>
            <a:ext cx="7200800" cy="39341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DEF9CB-BFB0-48D1-9858-14498F577059}"/>
              </a:ext>
            </a:extLst>
          </p:cNvPr>
          <p:cNvSpPr txBox="1"/>
          <p:nvPr/>
        </p:nvSpPr>
        <p:spPr>
          <a:xfrm>
            <a:off x="2361503" y="5949315"/>
            <a:ext cx="4442745" cy="4070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altLang="zh-CN" sz="2045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域名解析是一个自上而下的过程 </a:t>
            </a:r>
          </a:p>
        </p:txBody>
      </p:sp>
    </p:spTree>
    <p:extLst>
      <p:ext uri="{BB962C8B-B14F-4D97-AF65-F5344CB8AC3E}">
        <p14:creationId xmlns:p14="http://schemas.microsoft.com/office/powerpoint/2010/main" val="42820502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16302" y="2636912"/>
            <a:ext cx="3240360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选择一台已经安装好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 2003 server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版本操作系统的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,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在这台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机上安装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服务器，确认其已安装了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协议，将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地址设为静态的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，并设置服务器自己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配置。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160786"/>
            <a:ext cx="3810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地址配置</a:t>
            </a:r>
          </a:p>
        </p:txBody>
      </p:sp>
    </p:spTree>
    <p:extLst>
      <p:ext uri="{BB962C8B-B14F-4D97-AF65-F5344CB8AC3E}">
        <p14:creationId xmlns:p14="http://schemas.microsoft.com/office/powerpoint/2010/main" val="27200466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设置”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控制面板”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添加或删除程序”，选择“添加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删除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组件”</a:t>
            </a:r>
            <a:r>
              <a:rPr lang="zh-CN" altLang="en-US" sz="2045" b="1" dirty="0">
                <a:latin typeface="+mn-ea"/>
                <a:ea typeface="+mn-ea"/>
              </a:rPr>
              <a:t>，弹出安装向导对话框，选择“网络服务”，点击“详细信息”按钮。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B7202D-8E86-4E8D-82A7-2AB1D49D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74" y="2060846"/>
            <a:ext cx="5262574" cy="41044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A83D47B-CD0B-476E-8E5E-B9778A1160C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380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选择“域名解析协议（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）、动态主机配置协议（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 复选框，单击“确定”按钮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30C0E3-C679-4124-8B84-1FEEF333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665" y="2095726"/>
            <a:ext cx="5367010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558854FC-BBF5-4DB9-A30D-56DC7D5BDECA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220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选择“域名解析协议（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）、动态主机配置协议（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 复选框，单击“确定”按钮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EFA4A4A-D28E-4E7B-8EB9-37B8B29B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8238" y="1832683"/>
            <a:ext cx="40290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4DC38BD-BE2B-43FA-BB26-6A17D841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8237" y="4349620"/>
            <a:ext cx="4029075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45112399-2F0D-41F2-AEC1-3014C2C5EAD4}"/>
              </a:ext>
            </a:extLst>
          </p:cNvPr>
          <p:cNvSpPr/>
          <p:nvPr/>
        </p:nvSpPr>
        <p:spPr>
          <a:xfrm>
            <a:off x="5022416" y="3763491"/>
            <a:ext cx="269663" cy="22671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DDAA47-9073-49A1-9932-4ACE6B07CECA}"/>
              </a:ext>
            </a:extLst>
          </p:cNvPr>
          <p:cNvSpPr/>
          <p:nvPr/>
        </p:nvSpPr>
        <p:spPr>
          <a:xfrm>
            <a:off x="4644008" y="6030624"/>
            <a:ext cx="1872208" cy="325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7C39BFF-2E1B-4A7F-B592-C55290E92579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73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4D4ABA-D800-4250-91F3-7B227D15AD3E}"/>
              </a:ext>
            </a:extLst>
          </p:cNvPr>
          <p:cNvSpPr/>
          <p:nvPr/>
        </p:nvSpPr>
        <p:spPr>
          <a:xfrm>
            <a:off x="35496" y="2996952"/>
            <a:ext cx="17281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902A612-630A-4087-AB8C-7A158C1E423F}"/>
              </a:ext>
            </a:extLst>
          </p:cNvPr>
          <p:cNvSpPr/>
          <p:nvPr/>
        </p:nvSpPr>
        <p:spPr>
          <a:xfrm rot="14358832">
            <a:off x="2143456" y="2453352"/>
            <a:ext cx="842082" cy="1333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8A731D7-88AA-42A0-935C-9A162A9257F7}"/>
              </a:ext>
            </a:extLst>
          </p:cNvPr>
          <p:cNvSpPr/>
          <p:nvPr/>
        </p:nvSpPr>
        <p:spPr>
          <a:xfrm rot="17751201">
            <a:off x="2236205" y="3682648"/>
            <a:ext cx="842082" cy="140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70786C0-307E-4448-B604-951213DB550D}"/>
              </a:ext>
            </a:extLst>
          </p:cNvPr>
          <p:cNvSpPr/>
          <p:nvPr/>
        </p:nvSpPr>
        <p:spPr>
          <a:xfrm>
            <a:off x="3352661" y="2147275"/>
            <a:ext cx="17281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正向解析区域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9002F5-AAE2-410A-AD0A-FFA187354C71}"/>
              </a:ext>
            </a:extLst>
          </p:cNvPr>
          <p:cNvSpPr/>
          <p:nvPr/>
        </p:nvSpPr>
        <p:spPr>
          <a:xfrm>
            <a:off x="3320266" y="4048045"/>
            <a:ext cx="17281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反向解析区域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2B165FFB-3911-4AF0-80E7-FD70A249EE65}"/>
              </a:ext>
            </a:extLst>
          </p:cNvPr>
          <p:cNvSpPr/>
          <p:nvPr/>
        </p:nvSpPr>
        <p:spPr>
          <a:xfrm rot="16200000">
            <a:off x="5257637" y="2443340"/>
            <a:ext cx="856286" cy="99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79384FA-2838-4B5D-A530-D03F315F1AC7}"/>
              </a:ext>
            </a:extLst>
          </p:cNvPr>
          <p:cNvSpPr/>
          <p:nvPr/>
        </p:nvSpPr>
        <p:spPr>
          <a:xfrm rot="16200000">
            <a:off x="5257637" y="4358131"/>
            <a:ext cx="856286" cy="99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D8963F-E26D-47DE-9040-12A33DD39956}"/>
              </a:ext>
            </a:extLst>
          </p:cNvPr>
          <p:cNvSpPr/>
          <p:nvPr/>
        </p:nvSpPr>
        <p:spPr>
          <a:xfrm>
            <a:off x="6181803" y="1864893"/>
            <a:ext cx="2962197" cy="20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创建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  <a:cs typeface="+mj-cs"/>
              </a:rPr>
              <a:t>正向解析区域文件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；</a:t>
            </a:r>
            <a:endParaRPr lang="en-US" altLang="zh-CN" sz="2000" b="1" dirty="0">
              <a:latin typeface="+mn-ea"/>
              <a:ea typeface="+mn-ea"/>
              <a:cs typeface="+mj-cs"/>
            </a:endParaRPr>
          </a:p>
          <a:p>
            <a:r>
              <a:rPr lang="zh-CN" altLang="en-US" sz="2000" b="1" dirty="0">
                <a:latin typeface="+mn-ea"/>
                <a:cs typeface="+mj-cs"/>
              </a:rPr>
              <a:t>（</a:t>
            </a:r>
            <a:r>
              <a:rPr lang="en-US" altLang="zh-CN" sz="2000" b="1" dirty="0">
                <a:latin typeface="+mn-ea"/>
                <a:cs typeface="+mj-cs"/>
              </a:rPr>
              <a:t>2</a:t>
            </a:r>
            <a:r>
              <a:rPr lang="zh-CN" altLang="en-US" sz="2000" b="1" dirty="0">
                <a:latin typeface="+mn-ea"/>
                <a:cs typeface="+mj-cs"/>
              </a:rPr>
              <a:t>）在新建正向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区域文件中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添加主机名称和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j-cs"/>
              </a:rPr>
              <a:t>IP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地址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等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主机记录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。</a:t>
            </a:r>
            <a:endParaRPr lang="zh-CN" altLang="en-US" sz="20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D5DC25-1177-4707-9493-B412248120C1}"/>
              </a:ext>
            </a:extLst>
          </p:cNvPr>
          <p:cNvSpPr/>
          <p:nvPr/>
        </p:nvSpPr>
        <p:spPr>
          <a:xfrm>
            <a:off x="6206136" y="4024651"/>
            <a:ext cx="2962197" cy="20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+mn-ea"/>
                <a:cs typeface="+mj-cs"/>
              </a:rPr>
              <a:t>（</a:t>
            </a:r>
            <a:r>
              <a:rPr lang="en-US" altLang="zh-CN" sz="2000" b="1" dirty="0">
                <a:latin typeface="+mn-ea"/>
                <a:cs typeface="+mj-cs"/>
              </a:rPr>
              <a:t>1</a:t>
            </a:r>
            <a:r>
              <a:rPr lang="zh-CN" altLang="en-US" sz="2000" b="1" dirty="0">
                <a:latin typeface="+mn-ea"/>
                <a:cs typeface="+mj-cs"/>
              </a:rPr>
              <a:t>）创建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反向解析区域文件</a:t>
            </a:r>
            <a:r>
              <a:rPr lang="zh-CN" altLang="en-US" sz="2000" b="1" dirty="0">
                <a:latin typeface="+mn-ea"/>
                <a:cs typeface="+mj-cs"/>
              </a:rPr>
              <a:t>；</a:t>
            </a:r>
          </a:p>
          <a:p>
            <a:r>
              <a:rPr lang="zh-CN" altLang="en-US" sz="2000" b="1" dirty="0">
                <a:latin typeface="+mn-ea"/>
                <a:cs typeface="+mj-cs"/>
              </a:rPr>
              <a:t>（</a:t>
            </a:r>
            <a:r>
              <a:rPr lang="en-US" altLang="zh-CN" sz="2000" b="1" dirty="0">
                <a:latin typeface="+mn-ea"/>
                <a:cs typeface="+mj-cs"/>
              </a:rPr>
              <a:t>2</a:t>
            </a:r>
            <a:r>
              <a:rPr lang="zh-CN" altLang="en-US" sz="2000" b="1" dirty="0">
                <a:latin typeface="+mn-ea"/>
                <a:cs typeface="+mj-cs"/>
              </a:rPr>
              <a:t>）在新建反向区域文件中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添加主机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j-cs"/>
              </a:rPr>
              <a:t>IP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号和主机名称</a:t>
            </a:r>
            <a:r>
              <a:rPr lang="zh-CN" altLang="en-US" sz="2000" b="1" dirty="0">
                <a:latin typeface="+mn-ea"/>
                <a:cs typeface="+mj-cs"/>
              </a:rPr>
              <a:t>等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指针记录</a:t>
            </a:r>
            <a:r>
              <a:rPr lang="zh-CN" altLang="en-US" sz="2000" b="1" dirty="0">
                <a:latin typeface="+mn-ea"/>
                <a:cs typeface="+mj-cs"/>
              </a:rPr>
              <a:t>。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9814A94-B96E-4430-9D6A-659A824F29A0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653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服务组件完成安装后，在“开始”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程序”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管理工具”应用程序组中会出现“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进入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服务器管理窗口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进行配置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00910E1-A282-468C-8234-A81B17B7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2094274"/>
            <a:ext cx="4859584" cy="396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227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2C515A42-2275-4E37-8902-A1583E8D4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77061"/>
              </p:ext>
            </p:extLst>
          </p:nvPr>
        </p:nvGraphicFramePr>
        <p:xfrm>
          <a:off x="3583748" y="2313346"/>
          <a:ext cx="5539168" cy="329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06272" imgH="2276793" progId="Paint.Picture">
                  <p:embed/>
                </p:oleObj>
              </mc:Choice>
              <mc:Fallback>
                <p:oleObj r:id="rId2" imgW="5706272" imgH="2276793" progId="Paint.Picture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368FAEA1-8550-443B-B5F1-A58BDB774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748" y="2313346"/>
                        <a:ext cx="5539168" cy="3298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516D0D0-86DD-4F84-BC5B-968E87710590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在“正向查找区域”选项中右键选择“新建区域”，输入新建主区域的区域名，然后点击下一步，创建新的区域文件，点击下一步，在出现的对话框中选择不允许动态更新，点击下一步，完成安装向导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C156B5-CC7D-4094-ADC4-B27984D502A0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52261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6" y="1304251"/>
            <a:ext cx="7015801" cy="974417"/>
          </a:xfrm>
        </p:spPr>
        <p:txBody>
          <a:bodyPr/>
          <a:lstStyle/>
          <a:p>
            <a:pPr algn="ctr" eaLnBrk="1" hangingPunct="1">
              <a:buClrTx/>
              <a:buSzTx/>
              <a:buFontTx/>
            </a:pPr>
            <a:r>
              <a:rPr lang="zh-CN" altLang="en-US" sz="3070">
                <a:solidFill>
                  <a:srgbClr val="0000FF"/>
                </a:solidFill>
                <a:sym typeface="+mn-ea"/>
              </a:rPr>
              <a:t>《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计算机通信与网络》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实验内容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64372" y="2278647"/>
            <a:ext cx="7015801" cy="345539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一、网络基础知识及双绞线制作、访问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二、交换机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VLAN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三、路由器基础配置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RIP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OSPF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七、扩展实验</a:t>
            </a:r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在“正向查找区域”选项中右键选择“新建区域”，输入新建主区域的区域名，然后点击下一步，创建新的区域文件，点击下一步，在出现的对话框中选择不允许动态更新，点击下一步，完成安装向导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87E8BEA-03EC-428B-9E78-370200D8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2223560"/>
            <a:ext cx="4996326" cy="358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31656E51-8DE0-4FCC-AF95-FA3FC0D45C6C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446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在“正向查找区域”选项中右键选择“新建区域”，输入新建主区域的区域名，然后点击下一步，创建新的区域文件，点击下一步，在出现的对话框中选择不允许动态更新，点击下一步，完成安装向导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14EDFE6-0DA9-4E81-81D3-06E3B068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4827" y="2348880"/>
            <a:ext cx="4975427" cy="35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9C2FDAB8-135C-452C-A3F1-B941839CB2B8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534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选中要添加主机记录的主区域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xidian.edu.cn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，右键单击选择菜单“新建主机”。在“名称”下输入新添加的主机的名字，在“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地址”文本框中输入相应的主机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249CB7D-C6C9-44EC-97FD-468F0E02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1864036"/>
            <a:ext cx="4772428" cy="408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81DA8F6-F42E-48BC-8DC5-B343470459C3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596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选中要添加主机记录的主区域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xidian.edu.cn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，右键单击选择菜单“新建主机”。在“名称”下输入新添加的主机的名字，在“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地址”文本框中输入相应的主机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14F13A8-4A20-43F1-9F81-A1F9EA23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045" y="1864036"/>
            <a:ext cx="4772427" cy="408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118E1C4-09BE-40E3-B99A-DF7F3BD41225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4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在“反向查找区域”选项中右键选择“新建区域”，添加反向查找区域，输入网络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ID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1DF3E44-8EE0-46AE-A02F-CBD03CAD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1321" y="2112329"/>
            <a:ext cx="5166177" cy="37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1EF87A58-5523-47F6-92BC-F0342C8897EF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318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F904A0A-6FCF-492A-8B7B-15F9C8F5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2095726"/>
            <a:ext cx="5197422" cy="37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27A9D2-8778-450F-A187-276DB9948FA0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在“反向查找区域”选项中右键选择“新建区域”，添加反向查找区域，输入网络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ID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579C516-541E-40A6-B2B5-8EDA110241C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229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27A9D2-8778-450F-A187-276DB9948FA0}"/>
              </a:ext>
            </a:extLst>
          </p:cNvPr>
          <p:cNvSpPr txBox="1"/>
          <p:nvPr/>
        </p:nvSpPr>
        <p:spPr>
          <a:xfrm>
            <a:off x="539552" y="2995455"/>
            <a:ext cx="309634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选中要添加指针记录的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192.168.5.x.subnet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主区域，右键单击选择菜单“新建指针（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PTR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）”。在“主机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号”下输入新添加指针的主机的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号，在“主机名”文本框中输入相应的主机名称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4ED0E50-7E4E-4CC9-AB79-CDD084F7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274" y="1681481"/>
            <a:ext cx="4572000" cy="467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2774281-FBD6-462E-8293-978B80F3283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218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27A9D2-8778-450F-A187-276DB9948FA0}"/>
              </a:ext>
            </a:extLst>
          </p:cNvPr>
          <p:cNvSpPr txBox="1"/>
          <p:nvPr/>
        </p:nvSpPr>
        <p:spPr>
          <a:xfrm>
            <a:off x="539552" y="2995455"/>
            <a:ext cx="309634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选中要添加指针记录的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192.168.5.x subnet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主区域，右键单击选择菜单“新建指针（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PTR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）”。在“主机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号”下输入新添加指针的主机的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号，在“主机名”文本框中输入相应的主机名称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B5670BF9-1D48-4D19-83B6-51FCF403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968" y="1745432"/>
            <a:ext cx="4499003" cy="461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984C1C9E-9E0B-491A-B047-20008CF1B66F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241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51519" y="2995455"/>
            <a:ext cx="3384377" cy="166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向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xidian.edu.cn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主区域添加两台名称分别为</a:t>
            </a:r>
            <a:r>
              <a:rPr lang="en-US" altLang="zh-CN" sz="2045" b="1" dirty="0" err="1">
                <a:latin typeface="+mn-ea"/>
                <a:ea typeface="+mn-ea"/>
                <a:cs typeface="+mj-cs"/>
              </a:rPr>
              <a:t>DNSserver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DNSclient1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的主机后，正向查找文件的资源列表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6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BEF3CED8-D67C-407F-A653-2E5605E71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971" y="2696413"/>
            <a:ext cx="5338039" cy="180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4BC485-FE90-4A42-A85E-E3D61B9CC267}"/>
              </a:ext>
            </a:extLst>
          </p:cNvPr>
          <p:cNvSpPr txBox="1"/>
          <p:nvPr/>
        </p:nvSpPr>
        <p:spPr>
          <a:xfrm>
            <a:off x="251518" y="4661296"/>
            <a:ext cx="3384377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向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192.168.5.xsubnet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主区域添加两个新的指针（主机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号和主机名称）后，反向查找文件资源列表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0591B75-0885-4E38-8696-AB7916CFC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881" y="4843056"/>
            <a:ext cx="5338038" cy="170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3A038981-76C8-4B0B-80AC-306245EB8E78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028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16302" y="2565916"/>
            <a:ext cx="3240360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配置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192.168.5.6/24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地址选项设置为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192.168.5.5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，此时客户机与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地址为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192.168.5.5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）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通过交换机互联且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在同一个网段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，客户机的查询请求和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服务器的查询结果就可以顺利到达对方。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客户机的</a:t>
            </a:r>
            <a:r>
              <a:rPr lang="en-US" altLang="zh-CN" dirty="0"/>
              <a:t>IP</a:t>
            </a:r>
            <a:r>
              <a:rPr lang="zh-CN" altLang="en-US" dirty="0"/>
              <a:t>地址配置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D72420-2158-4801-80A0-73F26EAA83E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928802"/>
            <a:ext cx="4105026" cy="442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AAAB30D-C571-4844-BD60-2DE9A4A1B4B2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.3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客户机配置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698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48690" y="1638935"/>
            <a:ext cx="7165975" cy="3152140"/>
          </a:xfrm>
        </p:spPr>
        <p:txBody>
          <a:bodyPr/>
          <a:lstStyle/>
          <a:p>
            <a:pPr algn="ctr" latinLnBrk="0"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sz="3070" b="1" dirty="0">
                <a:solidFill>
                  <a:srgbClr val="0000FF"/>
                </a:solidFill>
              </a:rPr>
              <a:t>实验</a:t>
            </a:r>
            <a:r>
              <a:rPr lang="en-US" altLang="zh-CN" sz="3070" b="1" dirty="0">
                <a:solidFill>
                  <a:srgbClr val="0000FF"/>
                </a:solidFill>
              </a:rPr>
              <a:t>5.1</a:t>
            </a:r>
            <a:br>
              <a:rPr lang="zh-CN" altLang="en-US" sz="1200" b="1" dirty="0">
                <a:solidFill>
                  <a:srgbClr val="0000FF"/>
                </a:solidFill>
              </a:rPr>
            </a:br>
            <a:r>
              <a:rPr lang="zh-CN" altLang="en-US" sz="1200" dirty="0"/>
              <a:t>    </a:t>
            </a:r>
            <a:br>
              <a:rPr lang="zh-CN" altLang="en-US" sz="1200" dirty="0"/>
            </a:b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br>
              <a:rPr lang="zh-CN" altLang="en-US" sz="3070" b="1" dirty="0"/>
            </a:br>
            <a:r>
              <a:rPr lang="zh-CN" altLang="en-US" sz="3755" b="1" dirty="0"/>
              <a:t>                  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95" y="1685195"/>
            <a:ext cx="9122307" cy="237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1</a:t>
            </a:r>
            <a:r>
              <a:rPr lang="zh-CN" altLang="en-US" sz="2030" dirty="0">
                <a:sym typeface="+mn-ea"/>
              </a:rPr>
              <a:t>、理解</a:t>
            </a:r>
            <a:r>
              <a:rPr lang="en-US" altLang="zh-CN" sz="2030" dirty="0">
                <a:sym typeface="+mn-ea"/>
              </a:rPr>
              <a:t>DNS</a:t>
            </a:r>
            <a:r>
              <a:rPr lang="zh-CN" altLang="en-US" sz="2030" dirty="0">
                <a:sym typeface="+mn-ea"/>
              </a:rPr>
              <a:t>服务器的基本概念和原理。</a:t>
            </a: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2</a:t>
            </a:r>
            <a:r>
              <a:rPr lang="zh-CN" altLang="en-US" sz="2030" dirty="0">
                <a:sym typeface="+mn-ea"/>
              </a:rPr>
              <a:t>、熟悉</a:t>
            </a:r>
            <a:r>
              <a:rPr lang="en-US" altLang="zh-CN" sz="2030" dirty="0">
                <a:sym typeface="+mn-ea"/>
              </a:rPr>
              <a:t>DNS</a:t>
            </a:r>
            <a:r>
              <a:rPr lang="zh-CN" altLang="en-US" sz="2030" dirty="0">
                <a:sym typeface="+mn-ea"/>
              </a:rPr>
              <a:t>服务器、客户机的配置方法。</a:t>
            </a: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、用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ping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命令测试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DNS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正向解析</a:t>
            </a:r>
            <a:r>
              <a:rPr lang="zh-CN" altLang="en-US" sz="2030" dirty="0">
                <a:sym typeface="+mn-ea"/>
              </a:rPr>
              <a:t>：</a:t>
            </a:r>
            <a:r>
              <a:rPr lang="en-US" altLang="zh-CN" sz="2030" dirty="0">
                <a:solidFill>
                  <a:srgbClr val="FF0000"/>
                </a:solidFill>
                <a:sym typeface="+mn-ea"/>
              </a:rPr>
              <a:t>ping </a:t>
            </a:r>
            <a:r>
              <a:rPr lang="zh-CN" altLang="en-US" sz="2030" dirty="0">
                <a:solidFill>
                  <a:srgbClr val="FF0000"/>
                </a:solidFill>
                <a:sym typeface="+mn-ea"/>
              </a:rPr>
              <a:t>域名</a:t>
            </a:r>
            <a:r>
              <a:rPr lang="zh-CN" altLang="en-US" sz="2030" dirty="0">
                <a:sym typeface="+mn-ea"/>
              </a:rPr>
              <a:t>，得到主机的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地址信息。</a:t>
            </a: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4</a:t>
            </a:r>
            <a:r>
              <a:rPr lang="zh-CN" altLang="en-US" sz="2030" dirty="0">
                <a:sym typeface="+mn-ea"/>
              </a:rPr>
              <a:t>、用</a:t>
            </a:r>
            <a:r>
              <a:rPr lang="en-US" altLang="zh-CN" sz="2030" dirty="0" err="1">
                <a:solidFill>
                  <a:srgbClr val="0000FF"/>
                </a:solidFill>
                <a:sym typeface="+mn-ea"/>
              </a:rPr>
              <a:t>nslookup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测试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DNS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反向解析</a:t>
            </a:r>
            <a:r>
              <a:rPr lang="zh-CN" altLang="en-US" sz="2030" dirty="0">
                <a:sym typeface="+mn-ea"/>
              </a:rPr>
              <a:t>：</a:t>
            </a:r>
            <a:r>
              <a:rPr lang="en-US" altLang="zh-CN" sz="2030" dirty="0" err="1">
                <a:solidFill>
                  <a:srgbClr val="FF0000"/>
                </a:solidFill>
                <a:sym typeface="+mn-ea"/>
              </a:rPr>
              <a:t>nslookup</a:t>
            </a:r>
            <a:r>
              <a:rPr lang="en-US" altLang="zh-CN" sz="2030" dirty="0">
                <a:solidFill>
                  <a:srgbClr val="FF0000"/>
                </a:solidFill>
                <a:sym typeface="+mn-ea"/>
              </a:rPr>
              <a:t> IP</a:t>
            </a:r>
            <a:r>
              <a:rPr lang="zh-CN" altLang="en-US" sz="2030" dirty="0">
                <a:solidFill>
                  <a:srgbClr val="FF0000"/>
                </a:solidFill>
                <a:sym typeface="+mn-ea"/>
              </a:rPr>
              <a:t>地址</a:t>
            </a:r>
            <a:r>
              <a:rPr lang="zh-CN" altLang="en-US" sz="2030" dirty="0">
                <a:sym typeface="+mn-ea"/>
              </a:rPr>
              <a:t>，得到主机域名信息。</a:t>
            </a:r>
            <a:endParaRPr lang="en-US" altLang="zh-CN" sz="203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52673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9690" y="3454965"/>
            <a:ext cx="5274310" cy="340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98075" y="1785926"/>
            <a:ext cx="3845925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ipconfig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/all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查看客户机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地址，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服务选项是否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配置正确。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43446"/>
            <a:ext cx="3845925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命令和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nslookup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命令查看能否利用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服务器进行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从域名到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地址的正向解析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地址到域名的反向解析。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60604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谢谢大家！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实验目的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服务器的基本概念和工作原理；</a:t>
            </a:r>
          </a:p>
          <a:p>
            <a:pPr lvl="1"/>
            <a:r>
              <a:rPr lang="zh-CN" altLang="en-US" sz="2400" dirty="0"/>
              <a:t>掌握在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服务器的方法；</a:t>
            </a:r>
          </a:p>
          <a:p>
            <a:pPr lvl="1"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服务器的配置方法；</a:t>
            </a:r>
          </a:p>
          <a:p>
            <a:pPr lvl="1"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DNS</a:t>
            </a:r>
            <a:r>
              <a:rPr lang="zh-CN" altLang="en-US" sz="2400" dirty="0"/>
              <a:t>域名解析的测试方法。</a:t>
            </a:r>
            <a:endParaRPr lang="en-US" altLang="zh-CN" sz="2400" dirty="0"/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设备需求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zh-CN" altLang="en-US" sz="2400" dirty="0"/>
              <a:t> 交换机                   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台</a:t>
            </a:r>
          </a:p>
          <a:p>
            <a:pPr lvl="1"/>
            <a:r>
              <a:rPr kumimoji="0" lang="en-US" altLang="zh-CN" sz="2400" dirty="0"/>
              <a:t> PC</a:t>
            </a:r>
            <a:r>
              <a:rPr kumimoji="0" lang="zh-CN" altLang="en-US" sz="2400" dirty="0"/>
              <a:t>机            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台                </a:t>
            </a:r>
            <a:r>
              <a:rPr kumimoji="0" lang="en-US" altLang="zh-CN" sz="2400" dirty="0"/>
              <a:t> </a:t>
            </a:r>
            <a:endParaRPr kumimoji="0" lang="zh-CN" altLang="en-US" sz="2400" dirty="0"/>
          </a:p>
          <a:p>
            <a:pPr lvl="1"/>
            <a:r>
              <a:rPr kumimoji="0" lang="zh-CN" altLang="en-US" sz="2400" dirty="0"/>
              <a:t> </a:t>
            </a:r>
            <a:r>
              <a:rPr kumimoji="0" lang="en-US" altLang="zh-CN" sz="2400" dirty="0"/>
              <a:t>RJ45</a:t>
            </a:r>
            <a:r>
              <a:rPr kumimoji="0" lang="zh-CN" altLang="en-US" sz="2400" dirty="0"/>
              <a:t>双绞线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根         </a:t>
            </a:r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marL="457200" lvl="1" indent="0">
              <a:buNone/>
            </a:pPr>
            <a:r>
              <a:rPr kumimoji="0" lang="zh-CN" altLang="en-US" sz="2400" dirty="0">
                <a:solidFill>
                  <a:srgbClr val="FF0000"/>
                </a:solidFill>
              </a:rPr>
              <a:t>需要注意：</a:t>
            </a:r>
            <a:r>
              <a:rPr kumimoji="0" lang="zh-CN" altLang="en-US" sz="2400" dirty="0"/>
              <a:t>作为</a:t>
            </a:r>
            <a:r>
              <a:rPr kumimoji="0" lang="en-US" altLang="zh-CN" sz="2400" dirty="0"/>
              <a:t>DNS</a:t>
            </a:r>
            <a:r>
              <a:rPr kumimoji="0" lang="zh-CN" altLang="en-US" sz="2400" dirty="0"/>
              <a:t>服务器的</a:t>
            </a:r>
            <a:r>
              <a:rPr kumimoji="0" lang="en-US" altLang="zh-CN" sz="2400" dirty="0"/>
              <a:t>PC</a:t>
            </a:r>
            <a:r>
              <a:rPr kumimoji="0" lang="zh-CN" altLang="en-US" sz="2400" dirty="0"/>
              <a:t>机必须安装</a:t>
            </a:r>
            <a:r>
              <a:rPr kumimoji="0" lang="en-US" altLang="zh-CN" sz="2400" dirty="0"/>
              <a:t>Windows Server</a:t>
            </a:r>
            <a:r>
              <a:rPr kumimoji="0" lang="zh-CN" altLang="en-US" sz="2400" dirty="0"/>
              <a:t>版本的操作系统</a:t>
            </a:r>
            <a:endParaRPr kumimoji="0" lang="en-US" altLang="zh-CN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pic>
        <p:nvPicPr>
          <p:cNvPr id="7" name="图片 29" descr="IMG_256">
            <a:extLst>
              <a:ext uri="{FF2B5EF4-FFF2-40B4-BE49-F238E27FC236}">
                <a16:creationId xmlns:a16="http://schemas.microsoft.com/office/drawing/2014/main" id="{6B714529-9A33-46AC-87EF-D2B7BB61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128821"/>
            <a:ext cx="2934970" cy="241109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6261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实验内容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84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上配置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</a:t>
            </a:r>
          </a:p>
          <a:p>
            <a:pPr marL="813600"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正向解析区域；</a:t>
            </a:r>
          </a:p>
          <a:p>
            <a:pPr marL="813600"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反向解析区域；</a:t>
            </a:r>
            <a:endParaRPr lang="en-US" altLang="zh-CN" sz="2400" dirty="0"/>
          </a:p>
          <a:p>
            <a:pPr lvl="1"/>
            <a:r>
              <a:rPr lang="zh-CN" altLang="en-US" sz="2400" dirty="0"/>
              <a:t>配置计算机成为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服务器的客户端；</a:t>
            </a:r>
            <a:endParaRPr lang="en-US" altLang="zh-CN" sz="2400" dirty="0"/>
          </a:p>
          <a:p>
            <a:pPr marL="813600" lvl="1" eaLnBrk="1" hangingPunct="1">
              <a:buFont typeface="Wingdings" pitchFamily="2" charset="2"/>
              <a:buChar char="ü"/>
            </a:pPr>
            <a:r>
              <a:rPr lang="zh-CN" altLang="en-US" sz="2400" dirty="0"/>
              <a:t>在客户端进行</a:t>
            </a:r>
            <a:r>
              <a:rPr lang="en-US" altLang="zh-CN" sz="2400" dirty="0"/>
              <a:t>DNS</a:t>
            </a:r>
            <a:r>
              <a:rPr lang="zh-CN" altLang="en-US" sz="2400" dirty="0"/>
              <a:t>正向解析测试；</a:t>
            </a:r>
            <a:endParaRPr lang="en-US" altLang="zh-CN" sz="2400" dirty="0"/>
          </a:p>
          <a:p>
            <a:pPr marL="813600" lvl="1" eaLnBrk="1" hangingPunct="1">
              <a:buFont typeface="Wingdings" pitchFamily="2" charset="2"/>
              <a:buChar char="ü"/>
            </a:pPr>
            <a:r>
              <a:rPr lang="zh-CN" altLang="en-US" sz="2400" dirty="0"/>
              <a:t>在客户端进行</a:t>
            </a:r>
            <a:r>
              <a:rPr lang="en-US" altLang="zh-CN" sz="2400" dirty="0"/>
              <a:t>DNS</a:t>
            </a:r>
            <a:r>
              <a:rPr lang="zh-CN" altLang="en-US" sz="2400" dirty="0"/>
              <a:t>反向解析测试。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4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的基本概念和工作原理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75907" y="2204864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地址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：互联网上的一台主机要访问另外一台主机时，必须获知其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,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 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地址通常用点分十进制的形式来表示，如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192.168.0.1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。尽管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地址能够唯一地标记网络上的计算机，但是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地址具有不方便记忆并且不能显示地址组织的名称和性质等缺点。</a:t>
            </a:r>
            <a:endParaRPr lang="en-US" altLang="zh-CN" sz="2045" b="1" dirty="0">
              <a:latin typeface="+mn-ea"/>
              <a:ea typeface="+mn-ea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F7A1B-DE25-4219-BF61-EAF10AD5A9F5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的基本概念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C7E47F9-7504-451D-8F4B-94249EAB3CC5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3933056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域名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：为了能够使人们更方便的访问互联网，发明了另一套字符型的地址方案，即所谓的域名。域名由一串用点分隔的名字组成，是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上某一台计算机或计算机组的名称，用于在数据传输时对计算机的定位标识。</a:t>
            </a:r>
          </a:p>
        </p:txBody>
      </p:sp>
    </p:spTree>
    <p:extLst>
      <p:ext uri="{BB962C8B-B14F-4D97-AF65-F5344CB8AC3E}">
        <p14:creationId xmlns:p14="http://schemas.microsoft.com/office/powerpoint/2010/main" val="8379095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的基本概念和工作原理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75907" y="2204864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（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Domain Name System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）：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是域名系统英文字母的缩写，它是一种组织成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域层次结构的计算机和网络服务命名系统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。域名系统允许用户使用友好的名字而不是难以记忆的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地址来访问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上的主机。当用户在应用程序中输入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名称时，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服务器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将此名称解析为与此名称相关联的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F7A1B-DE25-4219-BF61-EAF10AD5A9F5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的基本概念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487375-206C-4F43-A541-DE903F5A552E}"/>
              </a:ext>
            </a:extLst>
          </p:cNvPr>
          <p:cNvSpPr txBox="1"/>
          <p:nvPr/>
        </p:nvSpPr>
        <p:spPr>
          <a:xfrm>
            <a:off x="1259632" y="4810507"/>
            <a:ext cx="23593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www.baidu.com</a:t>
            </a:r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 易于记忆和使用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1DD3-86BD-4802-92EE-6622311D3966}"/>
              </a:ext>
            </a:extLst>
          </p:cNvPr>
          <p:cNvSpPr txBox="1"/>
          <p:nvPr/>
        </p:nvSpPr>
        <p:spPr>
          <a:xfrm>
            <a:off x="5763210" y="4810506"/>
            <a:ext cx="21211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14.215.177.38</a:t>
            </a:r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   网络寻址标识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6B4E2C60-9E6B-4C4E-9405-7709F74914E4}"/>
              </a:ext>
            </a:extLst>
          </p:cNvPr>
          <p:cNvSpPr/>
          <p:nvPr/>
        </p:nvSpPr>
        <p:spPr>
          <a:xfrm>
            <a:off x="4035320" y="4978601"/>
            <a:ext cx="1361392" cy="2308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24DE20-FB32-4CCF-BCDA-13F0D5D24049}"/>
              </a:ext>
            </a:extLst>
          </p:cNvPr>
          <p:cNvGrpSpPr/>
          <p:nvPr/>
        </p:nvGrpSpPr>
        <p:grpSpPr>
          <a:xfrm>
            <a:off x="3440170" y="5441949"/>
            <a:ext cx="2575980" cy="914400"/>
            <a:chOff x="3453515" y="5513247"/>
            <a:chExt cx="2575980" cy="91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498F7D-2B8A-4DD1-B8DE-BDBBA3273E0E}"/>
                </a:ext>
              </a:extLst>
            </p:cNvPr>
            <p:cNvSpPr/>
            <p:nvPr/>
          </p:nvSpPr>
          <p:spPr>
            <a:xfrm>
              <a:off x="3453515" y="5513247"/>
              <a:ext cx="257598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91ABDA7-6F89-449A-97D1-F69D1E543D89}"/>
                </a:ext>
              </a:extLst>
            </p:cNvPr>
            <p:cNvSpPr txBox="1"/>
            <p:nvPr/>
          </p:nvSpPr>
          <p:spPr>
            <a:xfrm>
              <a:off x="3478062" y="5616504"/>
              <a:ext cx="25442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DNS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服务器：域名到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地址的一一映射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6A9FC9B-AABB-408C-9F5F-B77835C7A537}"/>
              </a:ext>
            </a:extLst>
          </p:cNvPr>
          <p:cNvGrpSpPr/>
          <p:nvPr/>
        </p:nvGrpSpPr>
        <p:grpSpPr>
          <a:xfrm>
            <a:off x="2071173" y="4177561"/>
            <a:ext cx="1000561" cy="400111"/>
            <a:chOff x="2123727" y="4252739"/>
            <a:chExt cx="1000561" cy="4001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7BFCB4-A67B-4682-9494-809A0A5D3B2C}"/>
                </a:ext>
              </a:extLst>
            </p:cNvPr>
            <p:cNvSpPr/>
            <p:nvPr/>
          </p:nvSpPr>
          <p:spPr>
            <a:xfrm>
              <a:off x="2123727" y="4252739"/>
              <a:ext cx="1000561" cy="4001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2421FA1-E096-492E-815F-6050F9A9AF9F}"/>
                </a:ext>
              </a:extLst>
            </p:cNvPr>
            <p:cNvSpPr txBox="1"/>
            <p:nvPr/>
          </p:nvSpPr>
          <p:spPr>
            <a:xfrm>
              <a:off x="2267744" y="4252740"/>
              <a:ext cx="700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域名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8C8A52-9EFA-4C6E-BF09-76690273E979}"/>
              </a:ext>
            </a:extLst>
          </p:cNvPr>
          <p:cNvGrpSpPr/>
          <p:nvPr/>
        </p:nvGrpSpPr>
        <p:grpSpPr>
          <a:xfrm>
            <a:off x="6127222" y="4179756"/>
            <a:ext cx="1397106" cy="400111"/>
            <a:chOff x="6271238" y="4088419"/>
            <a:chExt cx="1397106" cy="4001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3CFAFD-B047-4184-865F-A2DABCD2B44C}"/>
                </a:ext>
              </a:extLst>
            </p:cNvPr>
            <p:cNvSpPr/>
            <p:nvPr/>
          </p:nvSpPr>
          <p:spPr>
            <a:xfrm>
              <a:off x="6271238" y="4088419"/>
              <a:ext cx="1397106" cy="4001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DE60B6-B29F-42C7-ACB1-F56CE3605E89}"/>
                </a:ext>
              </a:extLst>
            </p:cNvPr>
            <p:cNvSpPr txBox="1"/>
            <p:nvPr/>
          </p:nvSpPr>
          <p:spPr>
            <a:xfrm>
              <a:off x="6406955" y="4088420"/>
              <a:ext cx="11256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418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A0725A-6DDF-4997-9910-701BAEA3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2154403"/>
            <a:ext cx="5984473" cy="357885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A7166E3-2C77-4570-9D2F-26FDD2C129B0}"/>
              </a:ext>
            </a:extLst>
          </p:cNvPr>
          <p:cNvSpPr>
            <a:spLocks noGrp="1" noChangeArrowheads="1"/>
          </p:cNvSpPr>
          <p:nvPr/>
        </p:nvSpPr>
        <p:spPr>
          <a:xfrm>
            <a:off x="6019970" y="1989164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根域名服务器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526106A-A092-4B07-A8C6-8C4183B9B57C}"/>
              </a:ext>
            </a:extLst>
          </p:cNvPr>
          <p:cNvSpPr>
            <a:spLocks noGrp="1" noChangeArrowheads="1"/>
          </p:cNvSpPr>
          <p:nvPr/>
        </p:nvSpPr>
        <p:spPr>
          <a:xfrm>
            <a:off x="6019970" y="2794148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顶级域名服务器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89B94D5-F5B8-496F-B726-F6192C6F4D03}"/>
              </a:ext>
            </a:extLst>
          </p:cNvPr>
          <p:cNvSpPr>
            <a:spLocks noGrp="1" noChangeArrowheads="1"/>
          </p:cNvSpPr>
          <p:nvPr/>
        </p:nvSpPr>
        <p:spPr>
          <a:xfrm>
            <a:off x="6019970" y="3233046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二级域名服务器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0B10CA9-D7A3-4B09-8A0A-92A880959ED8}"/>
              </a:ext>
            </a:extLst>
          </p:cNvPr>
          <p:cNvSpPr>
            <a:spLocks noGrp="1" noChangeArrowheads="1"/>
          </p:cNvSpPr>
          <p:nvPr/>
        </p:nvSpPr>
        <p:spPr>
          <a:xfrm>
            <a:off x="6019970" y="3685025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三级域名服务器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77ED143-0F8C-4627-8223-F79DB545DF22}"/>
              </a:ext>
            </a:extLst>
          </p:cNvPr>
          <p:cNvSpPr>
            <a:spLocks noGrp="1" noChangeArrowheads="1"/>
          </p:cNvSpPr>
          <p:nvPr/>
        </p:nvSpPr>
        <p:spPr>
          <a:xfrm>
            <a:off x="6372200" y="4623542"/>
            <a:ext cx="1290763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.</a:t>
            </a:r>
          </a:p>
          <a:p>
            <a:pPr algn="l" latinLnBrk="0">
              <a:lnSpc>
                <a:spcPts val="3000"/>
              </a:lnSpc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.</a:t>
            </a:r>
          </a:p>
          <a:p>
            <a:pPr algn="l" latinLnBrk="0">
              <a:lnSpc>
                <a:spcPts val="3000"/>
              </a:lnSpc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5BE7272-D759-4F0C-BAAB-C1AA6EC67464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D9764-2115-4915-AD4E-E08F6B288B22}"/>
              </a:ext>
            </a:extLst>
          </p:cNvPr>
          <p:cNvSpPr txBox="1"/>
          <p:nvPr/>
        </p:nvSpPr>
        <p:spPr>
          <a:xfrm>
            <a:off x="140096" y="5784673"/>
            <a:ext cx="8863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FQDN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:(Fully Qualified Domain Name)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全限定域名，即同时带有主机名和域名的名称。例如主机名是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server1,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域名是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hnzz.edu.cn,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那么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FQDN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就是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server1.hnzz.edu.cn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。</a:t>
            </a:r>
            <a:endParaRPr lang="zh-CN" altLang="en-US" sz="1800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F0ED8B3-9F2D-4F71-B0A8-93FF1E33AC9F}"/>
              </a:ext>
            </a:extLst>
          </p:cNvPr>
          <p:cNvSpPr/>
          <p:nvPr/>
        </p:nvSpPr>
        <p:spPr>
          <a:xfrm>
            <a:off x="5924223" y="4622397"/>
            <a:ext cx="500151" cy="106163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B7899B-DD8C-4693-944F-30EB060E76E4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的域名空间树形结构</a:t>
            </a:r>
          </a:p>
        </p:txBody>
      </p:sp>
    </p:spTree>
    <p:extLst>
      <p:ext uri="{BB962C8B-B14F-4D97-AF65-F5344CB8AC3E}">
        <p14:creationId xmlns:p14="http://schemas.microsoft.com/office/powerpoint/2010/main" val="35379455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2134</Words>
  <Application>Microsoft Office PowerPoint</Application>
  <PresentationFormat>全屏显示(4:3)</PresentationFormat>
  <Paragraphs>205</Paragraphs>
  <Slides>32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楷体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Bitmap Image</vt:lpstr>
      <vt:lpstr>《计算机通信与网络》  网 络 实 验</vt:lpstr>
      <vt:lpstr>《计算机通信与网络》实验内容</vt:lpstr>
      <vt:lpstr> 实验5.1      Windows下的DNS服务器配置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jin</cp:lastModifiedBy>
  <cp:revision>595</cp:revision>
  <dcterms:created xsi:type="dcterms:W3CDTF">2113-01-01T00:00:00Z</dcterms:created>
  <dcterms:modified xsi:type="dcterms:W3CDTF">2021-05-19T05:14:31Z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