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handoutMasterIdLst>
    <p:handoutMasterId r:id="rId39"/>
  </p:handoutMasterIdLst>
  <p:sldIdLst>
    <p:sldId id="256" r:id="rId2"/>
    <p:sldId id="262" r:id="rId3"/>
    <p:sldId id="309" r:id="rId4"/>
    <p:sldId id="635" r:id="rId5"/>
    <p:sldId id="636" r:id="rId6"/>
    <p:sldId id="637" r:id="rId7"/>
    <p:sldId id="671" r:id="rId8"/>
    <p:sldId id="672" r:id="rId9"/>
    <p:sldId id="673" r:id="rId10"/>
    <p:sldId id="674" r:id="rId11"/>
    <p:sldId id="675" r:id="rId12"/>
    <p:sldId id="676" r:id="rId13"/>
    <p:sldId id="678" r:id="rId14"/>
    <p:sldId id="680" r:id="rId15"/>
    <p:sldId id="679" r:id="rId16"/>
    <p:sldId id="681" r:id="rId17"/>
    <p:sldId id="682" r:id="rId18"/>
    <p:sldId id="683" r:id="rId19"/>
    <p:sldId id="688" r:id="rId20"/>
    <p:sldId id="686" r:id="rId21"/>
    <p:sldId id="690" r:id="rId22"/>
    <p:sldId id="689" r:id="rId23"/>
    <p:sldId id="691" r:id="rId24"/>
    <p:sldId id="692" r:id="rId25"/>
    <p:sldId id="693" r:id="rId26"/>
    <p:sldId id="694" r:id="rId27"/>
    <p:sldId id="695" r:id="rId28"/>
    <p:sldId id="697" r:id="rId29"/>
    <p:sldId id="698" r:id="rId30"/>
    <p:sldId id="699" r:id="rId31"/>
    <p:sldId id="700" r:id="rId32"/>
    <p:sldId id="701" r:id="rId33"/>
    <p:sldId id="702" r:id="rId34"/>
    <p:sldId id="614" r:id="rId35"/>
    <p:sldId id="670" r:id="rId36"/>
    <p:sldId id="877" r:id="rId37"/>
  </p:sldIdLst>
  <p:sldSz cx="9144000" cy="6858000" type="screen4x3"/>
  <p:notesSz cx="7102475" cy="10234613"/>
  <p:defaultTextStyle>
    <a:defPPr>
      <a:defRPr lang="zh-CN"/>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6">
          <p15:clr>
            <a:srgbClr val="A4A3A4"/>
          </p15:clr>
        </p15:guide>
        <p15:guide id="2" pos="2880">
          <p15:clr>
            <a:srgbClr val="A4A3A4"/>
          </p15:clr>
        </p15:guide>
      </p15:sldGuideLst>
    </p:ext>
    <p:ext uri="{2D200454-40CA-4A62-9FC3-DE9A4176ACB9}">
      <p15:notesGuideLst xmlns:p15="http://schemas.microsoft.com/office/powerpoint/2012/main">
        <p15:guide id="1" orient="horz" pos="3276">
          <p15:clr>
            <a:srgbClr val="A4A3A4"/>
          </p15:clr>
        </p15:guide>
        <p15:guide id="2" pos="2237">
          <p15:clr>
            <a:srgbClr val="A4A3A4"/>
          </p15:clr>
        </p15:guide>
      </p15:notesGuideLst>
    </p:ext>
    <p:ext uri="{505F2C04-C923-438B-8C0F-E0CD2BADF298}">
      <wppc:fontMiss xmlns:wppc="http://www.wps.cn/officeDocument/PresentationCustomData" xmlns=""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j" initials="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5050"/>
    <a:srgbClr val="FF6600"/>
    <a:srgbClr val="00CC00"/>
    <a:srgbClr val="339933"/>
    <a:srgbClr val="993300"/>
    <a:srgbClr val="FF7C8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98" autoAdjust="0"/>
    <p:restoredTop sz="94687" autoAdjust="0"/>
  </p:normalViewPr>
  <p:slideViewPr>
    <p:cSldViewPr>
      <p:cViewPr varScale="1">
        <p:scale>
          <a:sx n="62" d="100"/>
          <a:sy n="62" d="100"/>
        </p:scale>
        <p:origin x="365" y="53"/>
      </p:cViewPr>
      <p:guideLst>
        <p:guide orient="horz" pos="219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3" d="100"/>
          <a:sy n="93" d="100"/>
        </p:scale>
        <p:origin x="-1434" y="-126"/>
      </p:cViewPr>
      <p:guideLst>
        <p:guide orient="horz" pos="3276"/>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3078163" cy="511175"/>
          </a:xfrm>
          <a:prstGeom prst="rect">
            <a:avLst/>
          </a:prstGeom>
          <a:noFill/>
          <a:ln w="9525">
            <a:noFill/>
            <a:miter lim="800000"/>
          </a:ln>
          <a:effectLst/>
        </p:spPr>
        <p:txBody>
          <a:bodyPr vert="horz" wrap="square" lIns="99066" tIns="49533" rIns="99066" bIns="49533" numCol="1" anchor="t" anchorCtr="0" compatLnSpc="1"/>
          <a:lstStyle>
            <a:lvl1pPr defTabSz="990600">
              <a:defRPr kumimoji="1" sz="1300" b="0">
                <a:solidFill>
                  <a:schemeClr val="tx1"/>
                </a:solidFill>
                <a:latin typeface="Times New Roman" panose="02020603050405020304" pitchFamily="18" charset="0"/>
              </a:defRPr>
            </a:lvl1pPr>
          </a:lstStyle>
          <a:p>
            <a:pPr>
              <a:defRPr/>
            </a:pPr>
            <a:endParaRPr lang="zh-CN" altLang="en-US"/>
          </a:p>
        </p:txBody>
      </p:sp>
      <p:sp>
        <p:nvSpPr>
          <p:cNvPr id="41987" name="Rectangle 3"/>
          <p:cNvSpPr>
            <a:spLocks noGrp="1" noChangeArrowheads="1"/>
          </p:cNvSpPr>
          <p:nvPr>
            <p:ph type="dt" sz="quarter" idx="1"/>
          </p:nvPr>
        </p:nvSpPr>
        <p:spPr bwMode="auto">
          <a:xfrm>
            <a:off x="4022725" y="0"/>
            <a:ext cx="3078163" cy="511175"/>
          </a:xfrm>
          <a:prstGeom prst="rect">
            <a:avLst/>
          </a:prstGeom>
          <a:noFill/>
          <a:ln w="9525">
            <a:noFill/>
            <a:miter lim="800000"/>
          </a:ln>
          <a:effectLst/>
        </p:spPr>
        <p:txBody>
          <a:bodyPr vert="horz" wrap="square" lIns="99066" tIns="49533" rIns="99066" bIns="49533" numCol="1" anchor="t" anchorCtr="0" compatLnSpc="1"/>
          <a:lstStyle>
            <a:lvl1pPr algn="r" defTabSz="990600">
              <a:defRPr kumimoji="1" sz="1300" b="0">
                <a:solidFill>
                  <a:schemeClr val="tx1"/>
                </a:solidFill>
                <a:latin typeface="Times New Roman" panose="02020603050405020304" pitchFamily="18" charset="0"/>
              </a:defRPr>
            </a:lvl1pPr>
          </a:lstStyle>
          <a:p>
            <a:pPr>
              <a:defRPr/>
            </a:pPr>
            <a:fld id="{F1D077F9-9431-4BCF-89B4-E20CA9147544}" type="datetime8">
              <a:rPr lang="zh-CN" altLang="en-US"/>
              <a:pPr>
                <a:defRPr/>
              </a:pPr>
              <a:t>2021年4月23日12时58分</a:t>
            </a:fld>
            <a:endParaRPr lang="en-US" altLang="zh-CN"/>
          </a:p>
        </p:txBody>
      </p:sp>
      <p:sp>
        <p:nvSpPr>
          <p:cNvPr id="41988" name="Rectangle 4"/>
          <p:cNvSpPr>
            <a:spLocks noGrp="1" noChangeArrowheads="1"/>
          </p:cNvSpPr>
          <p:nvPr>
            <p:ph type="ftr" sz="quarter" idx="2"/>
          </p:nvPr>
        </p:nvSpPr>
        <p:spPr bwMode="auto">
          <a:xfrm>
            <a:off x="0" y="9721850"/>
            <a:ext cx="3078163" cy="511175"/>
          </a:xfrm>
          <a:prstGeom prst="rect">
            <a:avLst/>
          </a:prstGeom>
          <a:noFill/>
          <a:ln w="9525">
            <a:noFill/>
            <a:miter lim="800000"/>
          </a:ln>
          <a:effectLst/>
        </p:spPr>
        <p:txBody>
          <a:bodyPr vert="horz" wrap="square" lIns="99066" tIns="49533" rIns="99066" bIns="49533" numCol="1" anchor="b" anchorCtr="0" compatLnSpc="1"/>
          <a:lstStyle>
            <a:lvl1pPr defTabSz="990600">
              <a:defRPr kumimoji="1" sz="1300" b="0">
                <a:solidFill>
                  <a:schemeClr val="tx1"/>
                </a:solidFill>
                <a:latin typeface="Times New Roman" panose="02020603050405020304" pitchFamily="18" charset="0"/>
              </a:defRPr>
            </a:lvl1pPr>
          </a:lstStyle>
          <a:p>
            <a:pPr>
              <a:defRPr/>
            </a:pPr>
            <a:endParaRPr lang="en-US" altLang="zh-CN"/>
          </a:p>
        </p:txBody>
      </p:sp>
      <p:sp>
        <p:nvSpPr>
          <p:cNvPr id="41989" name="Rectangle 5"/>
          <p:cNvSpPr>
            <a:spLocks noGrp="1" noChangeArrowheads="1"/>
          </p:cNvSpPr>
          <p:nvPr>
            <p:ph type="sldNum" sz="quarter" idx="3"/>
          </p:nvPr>
        </p:nvSpPr>
        <p:spPr bwMode="auto">
          <a:xfrm>
            <a:off x="4022725" y="9721850"/>
            <a:ext cx="3078163" cy="511175"/>
          </a:xfrm>
          <a:prstGeom prst="rect">
            <a:avLst/>
          </a:prstGeom>
          <a:noFill/>
          <a:ln w="9525">
            <a:noFill/>
            <a:miter lim="800000"/>
          </a:ln>
          <a:effectLst/>
        </p:spPr>
        <p:txBody>
          <a:bodyPr vert="horz" wrap="square" lIns="99066" tIns="49533" rIns="99066" bIns="49533" numCol="1" anchor="b" anchorCtr="0" compatLnSpc="1"/>
          <a:lstStyle>
            <a:lvl1pPr algn="r" defTabSz="990600">
              <a:defRPr kumimoji="1" sz="1300" b="0">
                <a:solidFill>
                  <a:schemeClr val="tx1"/>
                </a:solidFill>
                <a:latin typeface="Times New Roman" panose="02020603050405020304" pitchFamily="18" charset="0"/>
              </a:defRPr>
            </a:lvl1pPr>
          </a:lstStyle>
          <a:p>
            <a:pPr>
              <a:defRPr/>
            </a:pPr>
            <a:fld id="{9A148E0B-7E6D-4E1C-8769-D06485BF1472}"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3078163" cy="511175"/>
          </a:xfrm>
          <a:prstGeom prst="rect">
            <a:avLst/>
          </a:prstGeom>
          <a:noFill/>
          <a:ln w="9525">
            <a:noFill/>
            <a:miter lim="800000"/>
          </a:ln>
          <a:effectLst/>
        </p:spPr>
        <p:txBody>
          <a:bodyPr vert="horz" wrap="square" lIns="99066" tIns="49533" rIns="99066" bIns="49533" numCol="1" anchor="t" anchorCtr="0" compatLnSpc="1"/>
          <a:lstStyle>
            <a:lvl1pPr defTabSz="990600">
              <a:defRPr kumimoji="1" sz="1300" b="0">
                <a:solidFill>
                  <a:schemeClr val="tx1"/>
                </a:solidFill>
                <a:latin typeface="Times New Roman" panose="02020603050405020304" pitchFamily="18" charset="0"/>
              </a:defRPr>
            </a:lvl1pPr>
          </a:lstStyle>
          <a:p>
            <a:pPr>
              <a:defRPr/>
            </a:pPr>
            <a:endParaRPr lang="zh-CN" altLang="en-US"/>
          </a:p>
        </p:txBody>
      </p:sp>
      <p:sp>
        <p:nvSpPr>
          <p:cNvPr id="197635" name="Rectangle 3"/>
          <p:cNvSpPr>
            <a:spLocks noGrp="1" noChangeArrowheads="1"/>
          </p:cNvSpPr>
          <p:nvPr>
            <p:ph type="dt" idx="1"/>
          </p:nvPr>
        </p:nvSpPr>
        <p:spPr bwMode="auto">
          <a:xfrm>
            <a:off x="4022725" y="0"/>
            <a:ext cx="3078163" cy="511175"/>
          </a:xfrm>
          <a:prstGeom prst="rect">
            <a:avLst/>
          </a:prstGeom>
          <a:noFill/>
          <a:ln w="9525">
            <a:noFill/>
            <a:miter lim="800000"/>
          </a:ln>
          <a:effectLst/>
        </p:spPr>
        <p:txBody>
          <a:bodyPr vert="horz" wrap="square" lIns="99066" tIns="49533" rIns="99066" bIns="49533" numCol="1" anchor="t" anchorCtr="0" compatLnSpc="1"/>
          <a:lstStyle>
            <a:lvl1pPr algn="r" defTabSz="990600">
              <a:defRPr kumimoji="1" sz="1300" b="0">
                <a:solidFill>
                  <a:schemeClr val="tx1"/>
                </a:solidFill>
                <a:latin typeface="Times New Roman" panose="02020603050405020304" pitchFamily="18" charset="0"/>
              </a:defRPr>
            </a:lvl1pPr>
          </a:lstStyle>
          <a:p>
            <a:pPr>
              <a:defRPr/>
            </a:pPr>
            <a:fld id="{0B9DCD3C-0FFA-4237-9ACA-3A598BF9DCEA}" type="datetime8">
              <a:rPr lang="zh-CN" altLang="en-US"/>
              <a:pPr>
                <a:defRPr/>
              </a:pPr>
              <a:t>2021年4月23日12时56分</a:t>
            </a:fld>
            <a:endParaRPr lang="en-US" altLang="zh-CN"/>
          </a:p>
        </p:txBody>
      </p:sp>
      <p:sp>
        <p:nvSpPr>
          <p:cNvPr id="73732" name="Rectangle 4"/>
          <p:cNvSpPr>
            <a:spLocks noGrp="1" noRot="1" noChangeAspect="1" noChangeArrowheads="1" noTextEdit="1"/>
          </p:cNvSpPr>
          <p:nvPr>
            <p:ph type="sldImg" idx="2"/>
          </p:nvPr>
        </p:nvSpPr>
        <p:spPr bwMode="auto">
          <a:xfrm>
            <a:off x="993246" y="768350"/>
            <a:ext cx="5115984"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97637" name="Rectangle 5"/>
          <p:cNvSpPr>
            <a:spLocks noGrp="1" noChangeArrowheads="1"/>
          </p:cNvSpPr>
          <p:nvPr>
            <p:ph type="body" sz="quarter" idx="3"/>
          </p:nvPr>
        </p:nvSpPr>
        <p:spPr bwMode="auto">
          <a:xfrm>
            <a:off x="709613" y="4860925"/>
            <a:ext cx="5683250" cy="4605338"/>
          </a:xfrm>
          <a:prstGeom prst="rect">
            <a:avLst/>
          </a:prstGeom>
          <a:noFill/>
          <a:ln w="9525">
            <a:noFill/>
            <a:miter lim="800000"/>
          </a:ln>
          <a:effectLst/>
        </p:spPr>
        <p:txBody>
          <a:bodyPr vert="horz" wrap="square" lIns="99066" tIns="49533" rIns="99066" bIns="49533"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97638" name="Rectangle 6"/>
          <p:cNvSpPr>
            <a:spLocks noGrp="1" noChangeArrowheads="1"/>
          </p:cNvSpPr>
          <p:nvPr>
            <p:ph type="ftr" sz="quarter" idx="4"/>
          </p:nvPr>
        </p:nvSpPr>
        <p:spPr bwMode="auto">
          <a:xfrm>
            <a:off x="0" y="9721850"/>
            <a:ext cx="6235700" cy="511175"/>
          </a:xfrm>
          <a:prstGeom prst="rect">
            <a:avLst/>
          </a:prstGeom>
          <a:noFill/>
          <a:ln w="9525">
            <a:noFill/>
            <a:miter lim="800000"/>
          </a:ln>
          <a:effectLst/>
        </p:spPr>
        <p:txBody>
          <a:bodyPr vert="horz" wrap="square" lIns="99066" tIns="49533" rIns="99066" bIns="49533" numCol="1" anchor="b" anchorCtr="0" compatLnSpc="1"/>
          <a:lstStyle>
            <a:lvl1pPr defTabSz="990600">
              <a:defRPr kumimoji="1" sz="1300" b="0">
                <a:solidFill>
                  <a:schemeClr val="tx1"/>
                </a:solidFill>
                <a:latin typeface="Times New Roman" panose="02020603050405020304" pitchFamily="18" charset="0"/>
              </a:defRPr>
            </a:lvl1pPr>
          </a:lstStyle>
          <a:p>
            <a:pPr>
              <a:defRPr/>
            </a:pPr>
            <a:endParaRPr lang="en-US" altLang="zh-CN"/>
          </a:p>
        </p:txBody>
      </p:sp>
      <p:sp>
        <p:nvSpPr>
          <p:cNvPr id="197639" name="Rectangle 7"/>
          <p:cNvSpPr>
            <a:spLocks noGrp="1" noChangeArrowheads="1"/>
          </p:cNvSpPr>
          <p:nvPr>
            <p:ph type="sldNum" sz="quarter" idx="5"/>
          </p:nvPr>
        </p:nvSpPr>
        <p:spPr bwMode="auto">
          <a:xfrm>
            <a:off x="4022725" y="9721850"/>
            <a:ext cx="3078163" cy="511175"/>
          </a:xfrm>
          <a:prstGeom prst="rect">
            <a:avLst/>
          </a:prstGeom>
          <a:noFill/>
          <a:ln w="9525">
            <a:noFill/>
            <a:miter lim="800000"/>
          </a:ln>
          <a:effectLst/>
        </p:spPr>
        <p:txBody>
          <a:bodyPr vert="horz" wrap="square" lIns="99066" tIns="49533" rIns="99066" bIns="49533" numCol="1" anchor="b" anchorCtr="0" compatLnSpc="1"/>
          <a:lstStyle>
            <a:lvl1pPr algn="r" defTabSz="990600">
              <a:defRPr kumimoji="1" sz="1300" b="0">
                <a:solidFill>
                  <a:schemeClr val="tx1"/>
                </a:solidFill>
                <a:latin typeface="Times New Roman" panose="02020603050405020304" pitchFamily="18" charset="0"/>
              </a:defRPr>
            </a:lvl1pPr>
          </a:lstStyle>
          <a:p>
            <a:pPr>
              <a:defRPr/>
            </a:pPr>
            <a:fld id="{45587EE8-4802-4C9F-9CF6-B846E434352D}" type="slidenum">
              <a:rPr lang="zh-CN" altLang="en-US"/>
              <a:pPr>
                <a:defRPr/>
              </a:pPr>
              <a:t>‹#›</a:t>
            </a:fld>
            <a:endParaRPr lang="en-US" altLang="zh-CN"/>
          </a:p>
        </p:txBody>
      </p:sp>
    </p:spTree>
    <p:extLst>
      <p:ext uri="{BB962C8B-B14F-4D97-AF65-F5344CB8AC3E}">
        <p14:creationId xmlns:p14="http://schemas.microsoft.com/office/powerpoint/2010/main" val="295144451"/>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pPr>
              <a:defRPr/>
            </a:pPr>
            <a:fld id="{0B9DCD3C-0FFA-4237-9ACA-3A598BF9DCEA}" type="datetime8">
              <a:rPr lang="zh-CN" altLang="en-US" smtClean="0"/>
              <a:pPr>
                <a:defRPr/>
              </a:pPr>
              <a:t>2021年4月23日12时56分</a:t>
            </a:fld>
            <a:endParaRPr lang="en-US" altLang="zh-CN"/>
          </a:p>
        </p:txBody>
      </p:sp>
      <p:sp>
        <p:nvSpPr>
          <p:cNvPr id="5" name="灯片编号占位符 4"/>
          <p:cNvSpPr>
            <a:spLocks noGrp="1"/>
          </p:cNvSpPr>
          <p:nvPr>
            <p:ph type="sldNum" sz="quarter" idx="5"/>
          </p:nvPr>
        </p:nvSpPr>
        <p:spPr/>
        <p:txBody>
          <a:bodyPr/>
          <a:lstStyle/>
          <a:p>
            <a:pPr>
              <a:defRPr/>
            </a:pPr>
            <a:fld id="{45587EE8-4802-4C9F-9CF6-B846E434352D}" type="slidenum">
              <a:rPr lang="zh-CN" altLang="en-US" smtClean="0"/>
              <a:pPr>
                <a:defRPr/>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pPr>
              <a:defRPr/>
            </a:pPr>
            <a:fld id="{0B9DCD3C-0FFA-4237-9ACA-3A598BF9DCEA}" type="datetime8">
              <a:rPr lang="zh-CN" altLang="en-US" smtClean="0"/>
              <a:t>2021年4月23日12时58分</a:t>
            </a:fld>
            <a:endParaRPr lang="en-US" altLang="zh-CN"/>
          </a:p>
        </p:txBody>
      </p:sp>
      <p:sp>
        <p:nvSpPr>
          <p:cNvPr id="5" name="灯片编号占位符 4"/>
          <p:cNvSpPr>
            <a:spLocks noGrp="1"/>
          </p:cNvSpPr>
          <p:nvPr>
            <p:ph type="sldNum" sz="quarter" idx="5"/>
          </p:nvPr>
        </p:nvSpPr>
        <p:spPr/>
        <p:txBody>
          <a:bodyPr/>
          <a:lstStyle/>
          <a:p>
            <a:pPr>
              <a:defRPr/>
            </a:pPr>
            <a:fld id="{45587EE8-4802-4C9F-9CF6-B846E434352D}" type="slidenum">
              <a:rPr lang="zh-CN" altLang="en-US" smtClean="0"/>
              <a:t>36</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19" y="2130425"/>
            <a:ext cx="7772620" cy="1470025"/>
          </a:xfrm>
        </p:spPr>
        <p:txBody>
          <a:bodyPr/>
          <a:lstStyle/>
          <a:p>
            <a:r>
              <a:rPr lang="zh-CN" altLang="en-US"/>
              <a:t>单击此处编辑母版标题样式</a:t>
            </a:r>
          </a:p>
        </p:txBody>
      </p:sp>
      <p:sp>
        <p:nvSpPr>
          <p:cNvPr id="3" name="副标题 2"/>
          <p:cNvSpPr>
            <a:spLocks noGrp="1"/>
          </p:cNvSpPr>
          <p:nvPr>
            <p:ph type="subTitle" idx="1"/>
          </p:nvPr>
        </p:nvSpPr>
        <p:spPr>
          <a:xfrm>
            <a:off x="1371639" y="3886200"/>
            <a:ext cx="6400981"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938A2BB0-6029-43E0-B089-C9F8F029FC56}" type="datetime1">
              <a:rPr lang="zh-CN" altLang="en-US" smtClean="0"/>
              <a:pPr>
                <a:defRPr/>
              </a:pPr>
              <a:t>2021/4/23</a:t>
            </a:fld>
            <a:endParaRPr lang="en-US" altLang="zh-CN"/>
          </a:p>
        </p:txBody>
      </p:sp>
      <p:sp>
        <p:nvSpPr>
          <p:cNvPr id="5" name="页脚占位符 4"/>
          <p:cNvSpPr>
            <a:spLocks noGrp="1"/>
          </p:cNvSpPr>
          <p:nvPr>
            <p:ph type="ftr" sz="quarter" idx="11"/>
          </p:nvPr>
        </p:nvSpPr>
        <p:spPr/>
        <p:txBody>
          <a:bodyPr/>
          <a:lstStyle>
            <a:lvl1pPr>
              <a:defRPr/>
            </a:lvl1pPr>
          </a:lstStyle>
          <a:p>
            <a:pPr>
              <a:defRPr/>
            </a:pPr>
            <a:r>
              <a:rPr lang="zh-CN" altLang="en-US"/>
              <a:t>计算机通信与网络实验</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4D5CFEAB-ACDD-43AD-A349-00DCB3E34968}" type="slidenum">
              <a:rPr lang="zh-CN" altLang="en-US"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pPr>
              <a:defRPr/>
            </a:pPr>
            <a:fld id="{74C13BD2-0DB3-4E41-818F-A238A43E32DC}" type="datetime1">
              <a:rPr lang="zh-CN" altLang="en-US" smtClean="0"/>
              <a:pPr>
                <a:defRPr/>
              </a:pPr>
              <a:t>2021/4/23</a:t>
            </a:fld>
            <a:endParaRPr lang="en-US" altLang="zh-CN"/>
          </a:p>
        </p:txBody>
      </p:sp>
      <p:sp>
        <p:nvSpPr>
          <p:cNvPr id="5" name="页脚占位符 4"/>
          <p:cNvSpPr>
            <a:spLocks noGrp="1"/>
          </p:cNvSpPr>
          <p:nvPr>
            <p:ph type="ftr" sz="quarter" idx="11"/>
          </p:nvPr>
        </p:nvSpPr>
        <p:spPr/>
        <p:txBody>
          <a:bodyPr/>
          <a:lstStyle>
            <a:lvl1pPr>
              <a:defRPr/>
            </a:lvl1pPr>
          </a:lstStyle>
          <a:p>
            <a:pPr>
              <a:defRPr/>
            </a:pPr>
            <a:r>
              <a:rPr lang="zh-CN" altLang="en-US"/>
              <a:t>计算机通信与网络实验</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67116138-EC2A-4DD8-8622-2857B3A297B3}" type="slidenum">
              <a:rPr lang="zh-CN" altLang="en-US"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588" y="274638"/>
            <a:ext cx="2057458"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13" y="274638"/>
            <a:ext cx="601997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pPr>
              <a:defRPr/>
            </a:pPr>
            <a:fld id="{59FA577C-4EC1-4A49-A2D4-9F5131F0F1E6}" type="datetime1">
              <a:rPr lang="zh-CN" altLang="en-US" smtClean="0"/>
              <a:pPr>
                <a:defRPr/>
              </a:pPr>
              <a:t>2021/4/23</a:t>
            </a:fld>
            <a:endParaRPr lang="en-US" altLang="zh-CN"/>
          </a:p>
        </p:txBody>
      </p:sp>
      <p:sp>
        <p:nvSpPr>
          <p:cNvPr id="5" name="页脚占位符 4"/>
          <p:cNvSpPr>
            <a:spLocks noGrp="1"/>
          </p:cNvSpPr>
          <p:nvPr>
            <p:ph type="ftr" sz="quarter" idx="11"/>
          </p:nvPr>
        </p:nvSpPr>
        <p:spPr/>
        <p:txBody>
          <a:bodyPr/>
          <a:lstStyle>
            <a:lvl1pPr>
              <a:defRPr/>
            </a:lvl1pPr>
          </a:lstStyle>
          <a:p>
            <a:pPr>
              <a:defRPr/>
            </a:pPr>
            <a:r>
              <a:rPr lang="zh-CN" altLang="en-US"/>
              <a:t>计算机通信与网络实验</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58E1135-B1AB-49C1-BF22-0CCE1E84BF40}" type="slidenum">
              <a:rPr lang="zh-CN" altLang="en-US" smtClean="0"/>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71" y="617538"/>
            <a:ext cx="7793258"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82721" y="2017713"/>
            <a:ext cx="3810108"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145234" y="2017713"/>
            <a:ext cx="3810108"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3"/>
          <p:cNvSpPr>
            <a:spLocks noGrp="1"/>
          </p:cNvSpPr>
          <p:nvPr>
            <p:ph type="dt" sz="half" idx="10"/>
          </p:nvPr>
        </p:nvSpPr>
        <p:spPr/>
        <p:txBody>
          <a:bodyPr/>
          <a:lstStyle>
            <a:lvl1pPr>
              <a:defRPr/>
            </a:lvl1pPr>
          </a:lstStyle>
          <a:p>
            <a:pPr>
              <a:defRPr/>
            </a:pPr>
            <a:fld id="{EDB797C8-9FA1-44CA-8851-00CC0B9C1C29}" type="datetime1">
              <a:rPr lang="zh-CN" altLang="en-US" smtClean="0"/>
              <a:pPr>
                <a:defRPr/>
              </a:pPr>
              <a:t>2021/4/23</a:t>
            </a:fld>
            <a:endParaRPr lang="en-US" altLang="zh-CN"/>
          </a:p>
        </p:txBody>
      </p:sp>
      <p:sp>
        <p:nvSpPr>
          <p:cNvPr id="6" name="页脚占位符 4"/>
          <p:cNvSpPr>
            <a:spLocks noGrp="1"/>
          </p:cNvSpPr>
          <p:nvPr>
            <p:ph type="ftr" sz="quarter" idx="11"/>
          </p:nvPr>
        </p:nvSpPr>
        <p:spPr/>
        <p:txBody>
          <a:bodyPr/>
          <a:lstStyle>
            <a:lvl1pPr>
              <a:defRPr/>
            </a:lvl1pPr>
          </a:lstStyle>
          <a:p>
            <a:pPr>
              <a:defRPr/>
            </a:pPr>
            <a:r>
              <a:rPr lang="zh-CN" altLang="en-US"/>
              <a:t>计算机通信与网络实验</a:t>
            </a: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79B9DBAA-A710-45E9-94A9-B00A3333E196}" type="slidenum">
              <a:rPr lang="zh-CN" altLang="en-US" smtClean="0"/>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71" y="617538"/>
            <a:ext cx="7793258" cy="11430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1182721" y="2017713"/>
            <a:ext cx="7772620" cy="4114800"/>
          </a:xfrm>
        </p:spPr>
        <p:txBody>
          <a:bodyPr rtlCol="0">
            <a:normAutofit/>
          </a:bodyPr>
          <a:lstStyle/>
          <a:p>
            <a:pPr lvl="0"/>
            <a:r>
              <a:rPr lang="zh-CN" altLang="en-US" noProof="0"/>
              <a:t>单击图标添加表格</a:t>
            </a:r>
          </a:p>
        </p:txBody>
      </p:sp>
      <p:sp>
        <p:nvSpPr>
          <p:cNvPr id="4" name="日期占位符 3"/>
          <p:cNvSpPr>
            <a:spLocks noGrp="1"/>
          </p:cNvSpPr>
          <p:nvPr>
            <p:ph type="dt" sz="half" idx="10"/>
          </p:nvPr>
        </p:nvSpPr>
        <p:spPr/>
        <p:txBody>
          <a:bodyPr/>
          <a:lstStyle>
            <a:lvl1pPr>
              <a:defRPr/>
            </a:lvl1pPr>
          </a:lstStyle>
          <a:p>
            <a:pPr>
              <a:defRPr/>
            </a:pPr>
            <a:fld id="{ABE940A1-776B-4683-AA99-5317717B906C}" type="datetime1">
              <a:rPr lang="zh-CN" altLang="en-US" smtClean="0"/>
              <a:pPr>
                <a:defRPr/>
              </a:pPr>
              <a:t>2021/4/23</a:t>
            </a:fld>
            <a:endParaRPr lang="en-US" altLang="zh-CN"/>
          </a:p>
        </p:txBody>
      </p:sp>
      <p:sp>
        <p:nvSpPr>
          <p:cNvPr id="5" name="页脚占位符 4"/>
          <p:cNvSpPr>
            <a:spLocks noGrp="1"/>
          </p:cNvSpPr>
          <p:nvPr>
            <p:ph type="ftr" sz="quarter" idx="11"/>
          </p:nvPr>
        </p:nvSpPr>
        <p:spPr/>
        <p:txBody>
          <a:bodyPr/>
          <a:lstStyle>
            <a:lvl1pPr>
              <a:defRPr/>
            </a:lvl1pPr>
          </a:lstStyle>
          <a:p>
            <a:pPr>
              <a:defRPr/>
            </a:pPr>
            <a:r>
              <a:rPr lang="zh-CN" altLang="en-US"/>
              <a:t>计算机通信与网络实验</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BAFC5A35-DD2A-4BED-8988-6AB412333937}" type="slidenum">
              <a:rPr lang="zh-CN" altLang="en-US" smtClean="0"/>
              <a:pPr>
                <a:defRPr/>
              </a:pPr>
              <a:t>‹#›</a:t>
            </a:fld>
            <a:endParaRPr lang="en-US" altLang="zh-CN"/>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r>
              <a:rPr lang="zh-CN" altLang="en-US"/>
              <a:t>计算机通信与网络实验</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43C39F8-319A-4B97-A372-C5232DA5B560}" type="slidenum">
              <a:rPr lang="zh-CN" altLang="en-US"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33" y="4406900"/>
            <a:ext cx="777262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33" y="2906713"/>
            <a:ext cx="777262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4A68FE86-D051-4D55-88A0-47B2137E4FB9}" type="datetime1">
              <a:rPr lang="zh-CN" altLang="en-US" smtClean="0"/>
              <a:pPr>
                <a:defRPr/>
              </a:pPr>
              <a:t>2021/4/23</a:t>
            </a:fld>
            <a:endParaRPr lang="en-US" altLang="zh-CN"/>
          </a:p>
        </p:txBody>
      </p:sp>
      <p:sp>
        <p:nvSpPr>
          <p:cNvPr id="5" name="页脚占位符 4"/>
          <p:cNvSpPr>
            <a:spLocks noGrp="1"/>
          </p:cNvSpPr>
          <p:nvPr>
            <p:ph type="ftr" sz="quarter" idx="11"/>
          </p:nvPr>
        </p:nvSpPr>
        <p:spPr/>
        <p:txBody>
          <a:bodyPr/>
          <a:lstStyle>
            <a:lvl1pPr>
              <a:defRPr/>
            </a:lvl1pPr>
          </a:lstStyle>
          <a:p>
            <a:pPr>
              <a:defRPr/>
            </a:pPr>
            <a:r>
              <a:rPr lang="zh-CN" altLang="en-US"/>
              <a:t>计算机通信与网络实验</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EFAABEE1-B244-40D1-B1F7-AB8E6BF9C6C8}" type="slidenum">
              <a:rPr lang="zh-CN" altLang="en-US" smtClean="0"/>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13" y="1600200"/>
            <a:ext cx="403871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332" y="1600200"/>
            <a:ext cx="403871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3"/>
          <p:cNvSpPr>
            <a:spLocks noGrp="1"/>
          </p:cNvSpPr>
          <p:nvPr>
            <p:ph type="dt" sz="half" idx="10"/>
          </p:nvPr>
        </p:nvSpPr>
        <p:spPr/>
        <p:txBody>
          <a:bodyPr/>
          <a:lstStyle>
            <a:lvl1pPr>
              <a:defRPr/>
            </a:lvl1pPr>
          </a:lstStyle>
          <a:p>
            <a:pPr>
              <a:defRPr/>
            </a:pPr>
            <a:fld id="{C93B7ECB-340A-4041-8DE2-15A624FD3964}" type="datetime1">
              <a:rPr lang="zh-CN" altLang="en-US" smtClean="0"/>
              <a:pPr>
                <a:defRPr/>
              </a:pPr>
              <a:t>2021/4/23</a:t>
            </a:fld>
            <a:endParaRPr lang="en-US" altLang="zh-CN"/>
          </a:p>
        </p:txBody>
      </p:sp>
      <p:sp>
        <p:nvSpPr>
          <p:cNvPr id="6" name="页脚占位符 4"/>
          <p:cNvSpPr>
            <a:spLocks noGrp="1"/>
          </p:cNvSpPr>
          <p:nvPr>
            <p:ph type="ftr" sz="quarter" idx="11"/>
          </p:nvPr>
        </p:nvSpPr>
        <p:spPr/>
        <p:txBody>
          <a:bodyPr/>
          <a:lstStyle>
            <a:lvl1pPr>
              <a:defRPr/>
            </a:lvl1pPr>
          </a:lstStyle>
          <a:p>
            <a:pPr>
              <a:defRPr/>
            </a:pPr>
            <a:r>
              <a:rPr lang="zh-CN" altLang="en-US"/>
              <a:t>计算机通信与网络实验</a:t>
            </a: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15079848-85DC-4DD6-8B2C-F16A52343E98}" type="slidenum">
              <a:rPr lang="zh-CN" altLang="en-US"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13" y="1535113"/>
            <a:ext cx="404030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13" y="2174875"/>
            <a:ext cx="404030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156" y="1535113"/>
            <a:ext cx="404188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156" y="2174875"/>
            <a:ext cx="404188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3"/>
          <p:cNvSpPr>
            <a:spLocks noGrp="1"/>
          </p:cNvSpPr>
          <p:nvPr>
            <p:ph type="dt" sz="half" idx="10"/>
          </p:nvPr>
        </p:nvSpPr>
        <p:spPr/>
        <p:txBody>
          <a:bodyPr/>
          <a:lstStyle>
            <a:lvl1pPr>
              <a:defRPr/>
            </a:lvl1pPr>
          </a:lstStyle>
          <a:p>
            <a:pPr>
              <a:defRPr/>
            </a:pPr>
            <a:fld id="{334D519E-804E-4411-96AD-6B630CD287AB}" type="datetime1">
              <a:rPr lang="zh-CN" altLang="en-US" smtClean="0"/>
              <a:pPr>
                <a:defRPr/>
              </a:pPr>
              <a:t>2021/4/23</a:t>
            </a:fld>
            <a:endParaRPr lang="en-US" altLang="zh-CN"/>
          </a:p>
        </p:txBody>
      </p:sp>
      <p:sp>
        <p:nvSpPr>
          <p:cNvPr id="8" name="页脚占位符 4"/>
          <p:cNvSpPr>
            <a:spLocks noGrp="1"/>
          </p:cNvSpPr>
          <p:nvPr>
            <p:ph type="ftr" sz="quarter" idx="11"/>
          </p:nvPr>
        </p:nvSpPr>
        <p:spPr/>
        <p:txBody>
          <a:bodyPr/>
          <a:lstStyle>
            <a:lvl1pPr>
              <a:defRPr/>
            </a:lvl1pPr>
          </a:lstStyle>
          <a:p>
            <a:pPr>
              <a:defRPr/>
            </a:pPr>
            <a:r>
              <a:rPr lang="zh-CN" altLang="en-US"/>
              <a:t>计算机通信与网络实验</a:t>
            </a: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2A908156-4BE5-440A-B51D-B3E9F3826002}" type="slidenum">
              <a:rPr lang="zh-CN" altLang="en-US"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31907813-625B-431C-A9C2-EDFA54508FE9}" type="datetime1">
              <a:rPr lang="zh-CN" altLang="en-US" smtClean="0"/>
              <a:pPr>
                <a:defRPr/>
              </a:pPr>
              <a:t>2021/4/23</a:t>
            </a:fld>
            <a:endParaRPr lang="en-US" altLang="zh-CN"/>
          </a:p>
        </p:txBody>
      </p:sp>
      <p:sp>
        <p:nvSpPr>
          <p:cNvPr id="4" name="页脚占位符 4"/>
          <p:cNvSpPr>
            <a:spLocks noGrp="1"/>
          </p:cNvSpPr>
          <p:nvPr>
            <p:ph type="ftr" sz="quarter" idx="11"/>
          </p:nvPr>
        </p:nvSpPr>
        <p:spPr/>
        <p:txBody>
          <a:bodyPr/>
          <a:lstStyle>
            <a:lvl1pPr>
              <a:defRPr/>
            </a:lvl1pPr>
          </a:lstStyle>
          <a:p>
            <a:pPr>
              <a:defRPr/>
            </a:pPr>
            <a:r>
              <a:rPr lang="zh-CN" altLang="en-US"/>
              <a:t>计算机通信与网络实验</a:t>
            </a: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452E800E-00D4-499C-AB09-2046DE10D792}" type="slidenum">
              <a:rPr lang="zh-CN" altLang="en-US"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BBB3C4E-0CB3-4763-9148-72A5154C11C1}" type="datetime1">
              <a:rPr lang="zh-CN" altLang="en-US" smtClean="0"/>
              <a:pPr>
                <a:defRPr/>
              </a:pPr>
              <a:t>2021/4/23</a:t>
            </a:fld>
            <a:endParaRPr lang="en-US" altLang="zh-CN"/>
          </a:p>
        </p:txBody>
      </p:sp>
      <p:sp>
        <p:nvSpPr>
          <p:cNvPr id="3" name="页脚占位符 4"/>
          <p:cNvSpPr>
            <a:spLocks noGrp="1"/>
          </p:cNvSpPr>
          <p:nvPr>
            <p:ph type="ftr" sz="quarter" idx="11"/>
          </p:nvPr>
        </p:nvSpPr>
        <p:spPr/>
        <p:txBody>
          <a:bodyPr/>
          <a:lstStyle>
            <a:lvl1pPr>
              <a:defRPr/>
            </a:lvl1pPr>
          </a:lstStyle>
          <a:p>
            <a:pPr>
              <a:defRPr/>
            </a:pPr>
            <a:r>
              <a:rPr lang="zh-CN" altLang="en-US"/>
              <a:t>计算机通信与网络实验</a:t>
            </a: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E35F95D4-404A-410D-9BF8-8777176DE4DB}" type="slidenum">
              <a:rPr lang="zh-CN" altLang="en-US" smtClean="0"/>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3" y="273050"/>
            <a:ext cx="300839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151" y="273050"/>
            <a:ext cx="511189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13" y="1435100"/>
            <a:ext cx="300839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6BB3650-B912-4365-ACDD-69B9DE614E76}" type="datetime1">
              <a:rPr lang="zh-CN" altLang="en-US" smtClean="0"/>
              <a:pPr>
                <a:defRPr/>
              </a:pPr>
              <a:t>2021/4/23</a:t>
            </a:fld>
            <a:endParaRPr lang="en-US" altLang="zh-CN"/>
          </a:p>
        </p:txBody>
      </p:sp>
      <p:sp>
        <p:nvSpPr>
          <p:cNvPr id="6" name="页脚占位符 4"/>
          <p:cNvSpPr>
            <a:spLocks noGrp="1"/>
          </p:cNvSpPr>
          <p:nvPr>
            <p:ph type="ftr" sz="quarter" idx="11"/>
          </p:nvPr>
        </p:nvSpPr>
        <p:spPr/>
        <p:txBody>
          <a:bodyPr/>
          <a:lstStyle>
            <a:lvl1pPr>
              <a:defRPr/>
            </a:lvl1pPr>
          </a:lstStyle>
          <a:p>
            <a:pPr>
              <a:defRPr/>
            </a:pPr>
            <a:r>
              <a:rPr lang="zh-CN" altLang="en-US"/>
              <a:t>计算机通信与网络实验</a:t>
            </a: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A48E04B0-CE03-4AD6-A98F-62F6FF7CBE23}" type="slidenum">
              <a:rPr lang="zh-CN" altLang="en-US"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339" y="4800600"/>
            <a:ext cx="548655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339" y="612775"/>
            <a:ext cx="5486555"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339" y="5367338"/>
            <a:ext cx="548655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6521168-557D-4013-96D6-B8F26767955C}" type="datetime1">
              <a:rPr lang="zh-CN" altLang="en-US" smtClean="0"/>
              <a:pPr>
                <a:defRPr/>
              </a:pPr>
              <a:t>2021/4/23</a:t>
            </a:fld>
            <a:endParaRPr lang="en-US" altLang="zh-CN"/>
          </a:p>
        </p:txBody>
      </p:sp>
      <p:sp>
        <p:nvSpPr>
          <p:cNvPr id="6" name="页脚占位符 4"/>
          <p:cNvSpPr>
            <a:spLocks noGrp="1"/>
          </p:cNvSpPr>
          <p:nvPr>
            <p:ph type="ftr" sz="quarter" idx="11"/>
          </p:nvPr>
        </p:nvSpPr>
        <p:spPr/>
        <p:txBody>
          <a:bodyPr/>
          <a:lstStyle>
            <a:lvl1pPr>
              <a:defRPr/>
            </a:lvl1pPr>
          </a:lstStyle>
          <a:p>
            <a:pPr>
              <a:defRPr/>
            </a:pPr>
            <a:r>
              <a:rPr lang="zh-CN" altLang="en-US"/>
              <a:t>计算机通信与网络实验</a:t>
            </a: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18411EB8-CAA5-4954-80BE-0CD1ABD7A30B}" type="slidenum">
              <a:rPr lang="zh-CN" altLang="en-US" smtClean="0"/>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13" y="274638"/>
            <a:ext cx="822983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457213" y="1600200"/>
            <a:ext cx="822983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13" y="6356350"/>
            <a:ext cx="213366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BE940A1-776B-4683-AA99-5317717B906C}" type="datetime1">
              <a:rPr lang="zh-CN" altLang="en-US" smtClean="0"/>
              <a:pPr>
                <a:defRPr/>
              </a:pPr>
              <a:t>2021/4/23</a:t>
            </a:fld>
            <a:endParaRPr lang="en-US" altLang="zh-CN"/>
          </a:p>
        </p:txBody>
      </p:sp>
      <p:sp>
        <p:nvSpPr>
          <p:cNvPr id="5" name="页脚占位符 4"/>
          <p:cNvSpPr>
            <a:spLocks noGrp="1"/>
          </p:cNvSpPr>
          <p:nvPr>
            <p:ph type="ftr" sz="quarter" idx="3"/>
          </p:nvPr>
        </p:nvSpPr>
        <p:spPr>
          <a:xfrm>
            <a:off x="3124288" y="6356350"/>
            <a:ext cx="289568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zh-CN" altLang="en-US"/>
              <a:t>计算机通信与网络实验</a:t>
            </a:r>
            <a:endParaRPr lang="en-US" altLang="zh-CN"/>
          </a:p>
        </p:txBody>
      </p:sp>
      <p:sp>
        <p:nvSpPr>
          <p:cNvPr id="6" name="灯片编号占位符 5"/>
          <p:cNvSpPr>
            <a:spLocks noGrp="1"/>
          </p:cNvSpPr>
          <p:nvPr>
            <p:ph type="sldNum" sz="quarter" idx="4"/>
          </p:nvPr>
        </p:nvSpPr>
        <p:spPr>
          <a:xfrm>
            <a:off x="6553385" y="6356350"/>
            <a:ext cx="2133660" cy="365125"/>
          </a:xfrm>
          <a:prstGeom prst="rect">
            <a:avLst/>
          </a:prstGeom>
        </p:spPr>
        <p:txBody>
          <a:bodyPr vert="horz" wrap="square" lIns="91440" tIns="45720" rIns="91440" bIns="45720" numCol="1" anchor="ctr" anchorCtr="0" compatLnSpc="1"/>
          <a:lstStyle>
            <a:lvl1pPr algn="r">
              <a:defRPr sz="1200" smtClean="0">
                <a:solidFill>
                  <a:srgbClr val="898989"/>
                </a:solidFill>
              </a:defRPr>
            </a:lvl1pPr>
          </a:lstStyle>
          <a:p>
            <a:pPr>
              <a:defRPr/>
            </a:pPr>
            <a:fld id="{BAFC5A35-DD2A-4BED-8988-6AB412333937}" type="slidenum">
              <a:rPr lang="zh-CN" altLang="en-US"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网络50"/>
          <p:cNvPicPr>
            <a:picLocks noChangeAspect="1"/>
          </p:cNvPicPr>
          <p:nvPr/>
        </p:nvPicPr>
        <p:blipFill>
          <a:blip r:embed="rId3"/>
          <a:stretch>
            <a:fillRect/>
          </a:stretch>
        </p:blipFill>
        <p:spPr>
          <a:xfrm>
            <a:off x="651721" y="1093648"/>
            <a:ext cx="7837018" cy="5246152"/>
          </a:xfrm>
          <a:prstGeom prst="rect">
            <a:avLst/>
          </a:prstGeom>
        </p:spPr>
      </p:pic>
      <p:sp>
        <p:nvSpPr>
          <p:cNvPr id="3075" name="Rectangle 2"/>
          <p:cNvSpPr>
            <a:spLocks noGrp="1" noChangeArrowheads="1"/>
          </p:cNvSpPr>
          <p:nvPr>
            <p:ph type="ctrTitle"/>
          </p:nvPr>
        </p:nvSpPr>
        <p:spPr>
          <a:xfrm>
            <a:off x="895350" y="1880870"/>
            <a:ext cx="7186295" cy="1402715"/>
          </a:xfrm>
        </p:spPr>
        <p:txBody>
          <a:bodyPr/>
          <a:lstStyle/>
          <a:p>
            <a:pPr eaLnBrk="1" hangingPunct="1"/>
            <a:r>
              <a:rPr lang="zh-CN" altLang="en-US" b="1" dirty="0">
                <a:solidFill>
                  <a:srgbClr val="0000FF"/>
                </a:solidFill>
                <a:ea typeface="楷体_GB2312" pitchFamily="49" charset="-122"/>
              </a:rPr>
              <a:t>《计算机通信与网络》</a:t>
            </a:r>
            <a:br>
              <a:rPr lang="zh-CN" altLang="en-US" b="1" dirty="0">
                <a:solidFill>
                  <a:srgbClr val="0000FF"/>
                </a:solidFill>
                <a:ea typeface="楷体_GB2312" pitchFamily="49" charset="-122"/>
              </a:rPr>
            </a:br>
            <a:br>
              <a:rPr lang="zh-CN" altLang="en-US" sz="2000" b="1" dirty="0">
                <a:solidFill>
                  <a:srgbClr val="0000FF"/>
                </a:solidFill>
                <a:ea typeface="楷体_GB2312" pitchFamily="49" charset="-122"/>
              </a:rPr>
            </a:br>
            <a:r>
              <a:rPr lang="zh-CN" altLang="en-US" b="1" dirty="0">
                <a:solidFill>
                  <a:srgbClr val="0000FF"/>
                </a:solidFill>
                <a:ea typeface="楷体_GB2312" pitchFamily="49" charset="-122"/>
                <a:sym typeface="+mn-ea"/>
              </a:rPr>
              <a:t>网 络 实 验</a:t>
            </a:r>
            <a:endParaRPr lang="zh-CN" altLang="en-US" b="1" dirty="0">
              <a:solidFill>
                <a:srgbClr val="0000FF"/>
              </a:solidFill>
              <a:ea typeface="楷体_GB2312" pitchFamily="49" charset="-122"/>
            </a:endParaRPr>
          </a:p>
        </p:txBody>
      </p:sp>
      <p:sp>
        <p:nvSpPr>
          <p:cNvPr id="3076" name="Rectangle 3"/>
          <p:cNvSpPr>
            <a:spLocks noGrp="1" noChangeArrowheads="1"/>
          </p:cNvSpPr>
          <p:nvPr>
            <p:ph type="subTitle" idx="1"/>
          </p:nvPr>
        </p:nvSpPr>
        <p:spPr>
          <a:xfrm>
            <a:off x="1712752" y="3673146"/>
            <a:ext cx="6076571" cy="1949375"/>
          </a:xfrm>
        </p:spPr>
        <p:txBody>
          <a:bodyPr/>
          <a:lstStyle/>
          <a:p>
            <a:pPr eaLnBrk="1" hangingPunct="1"/>
            <a:r>
              <a:rPr lang="zh-CN" altLang="en-US" sz="3070" b="1" dirty="0">
                <a:solidFill>
                  <a:srgbClr val="FF0000"/>
                </a:solidFill>
              </a:rPr>
              <a:t>（华三</a:t>
            </a:r>
            <a:r>
              <a:rPr lang="en-US" altLang="zh-CN" sz="3070" b="1" dirty="0">
                <a:solidFill>
                  <a:srgbClr val="FF0000"/>
                </a:solidFill>
              </a:rPr>
              <a:t>H3C</a:t>
            </a:r>
            <a:r>
              <a:rPr lang="zh-CN" altLang="en-US" sz="3070" b="1" dirty="0">
                <a:solidFill>
                  <a:srgbClr val="FF0000"/>
                </a:solidFill>
              </a:rPr>
              <a:t>网络设备）</a:t>
            </a:r>
          </a:p>
          <a:p>
            <a:pPr eaLnBrk="1" hangingPunct="1"/>
            <a:endParaRPr lang="zh-CN" altLang="en-US" sz="3070" b="1" dirty="0">
              <a:solidFill>
                <a:srgbClr val="FF0000"/>
              </a:solidFill>
            </a:endParaRPr>
          </a:p>
          <a:p>
            <a:pPr eaLnBrk="1" hangingPunct="1"/>
            <a:endParaRPr lang="en-US" altLang="zh-CN" sz="3070" b="1" dirty="0">
              <a:solidFill>
                <a:srgbClr val="FF0000"/>
              </a:solidFill>
            </a:endParaRPr>
          </a:p>
        </p:txBody>
      </p:sp>
      <p:sp>
        <p:nvSpPr>
          <p:cNvPr id="3074" name="Rectangle 17"/>
          <p:cNvSpPr>
            <a:spLocks noGrp="1" noChangeArrowheads="1"/>
          </p:cNvSpPr>
          <p:nvPr>
            <p:ph type="ftr" sz="quarter" idx="11"/>
          </p:nvPr>
        </p:nvSpPr>
        <p:spPr>
          <a:xfrm>
            <a:off x="2795979" y="5970604"/>
            <a:ext cx="3334671" cy="31127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705" b="0">
                <a:solidFill>
                  <a:schemeClr val="tx1"/>
                </a:solidFill>
              </a:rPr>
              <a:t>《计算机通信与网络》实验</a:t>
            </a:r>
            <a:endParaRPr lang="en-US" altLang="zh-CN" sz="1705" b="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9D32713F-21AB-4DA5-A519-59686562A53E}"/>
              </a:ext>
            </a:extLst>
          </p:cNvPr>
          <p:cNvSpPr/>
          <p:nvPr/>
        </p:nvSpPr>
        <p:spPr>
          <a:xfrm>
            <a:off x="1547664" y="3573016"/>
            <a:ext cx="5328592" cy="432048"/>
          </a:xfrm>
          <a:prstGeom prst="roundRect">
            <a:avLst/>
          </a:prstGeom>
          <a:solidFill>
            <a:schemeClr val="accent1">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9219" name="Rectangle 4"/>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.1</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IIS</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的基本概念和工作原理</a:t>
            </a:r>
            <a:endParaRPr lang="zh-CN" altLang="en-US" sz="1705" b="1" dirty="0">
              <a:solidFill>
                <a:srgbClr val="0000FF"/>
              </a:solidFill>
            </a:endParaRPr>
          </a:p>
        </p:txBody>
      </p:sp>
      <p:sp>
        <p:nvSpPr>
          <p:cNvPr id="8" name="文本框 7">
            <a:extLst>
              <a:ext uri="{FF2B5EF4-FFF2-40B4-BE49-F238E27FC236}">
                <a16:creationId xmlns:a16="http://schemas.microsoft.com/office/drawing/2014/main" id="{905F7A1B-DE25-4219-BF61-EAF10AD5A9F5}"/>
              </a:ext>
            </a:extLst>
          </p:cNvPr>
          <p:cNvSpPr txBox="1"/>
          <p:nvPr/>
        </p:nvSpPr>
        <p:spPr>
          <a:xfrm>
            <a:off x="516302" y="1634061"/>
            <a:ext cx="4572000"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WWW</a:t>
            </a:r>
            <a:r>
              <a:rPr lang="zh-CN" altLang="en-US" dirty="0"/>
              <a:t>的基本概念</a:t>
            </a:r>
          </a:p>
        </p:txBody>
      </p:sp>
      <p:sp>
        <p:nvSpPr>
          <p:cNvPr id="7" name="Rectangle 4">
            <a:extLst>
              <a:ext uri="{FF2B5EF4-FFF2-40B4-BE49-F238E27FC236}">
                <a16:creationId xmlns:a16="http://schemas.microsoft.com/office/drawing/2014/main" id="{05FE9AE9-26AF-44DC-881F-81F4839ADF76}"/>
              </a:ext>
            </a:extLst>
          </p:cNvPr>
          <p:cNvSpPr>
            <a:spLocks noGrp="1" noChangeArrowheads="1"/>
          </p:cNvSpPr>
          <p:nvPr/>
        </p:nvSpPr>
        <p:spPr>
          <a:xfrm>
            <a:off x="275907" y="3074744"/>
            <a:ext cx="8592185" cy="1794416"/>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indent="457200" algn="l" latinLnBrk="0">
              <a:lnSpc>
                <a:spcPts val="3000"/>
              </a:lnSpc>
            </a:pPr>
            <a:r>
              <a:rPr lang="en-US" altLang="zh-CN" sz="2045" b="1" dirty="0">
                <a:latin typeface="+mn-ea"/>
                <a:ea typeface="+mn-ea"/>
                <a:sym typeface="+mn-ea"/>
              </a:rPr>
              <a:t>Internet</a:t>
            </a:r>
            <a:r>
              <a:rPr lang="zh-CN" altLang="en-US" sz="2045" b="1" dirty="0">
                <a:latin typeface="+mn-ea"/>
                <a:ea typeface="+mn-ea"/>
                <a:sym typeface="+mn-ea"/>
              </a:rPr>
              <a:t>中的网站成千上万，为了准确查找。人们采用了</a:t>
            </a:r>
            <a:r>
              <a:rPr lang="zh-CN" altLang="en-US" sz="2045" b="1" dirty="0">
                <a:solidFill>
                  <a:srgbClr val="FF0000"/>
                </a:solidFill>
                <a:latin typeface="+mn-ea"/>
                <a:ea typeface="+mn-ea"/>
                <a:sym typeface="+mn-ea"/>
              </a:rPr>
              <a:t>统一资源定位器（</a:t>
            </a:r>
            <a:r>
              <a:rPr lang="en-US" altLang="zh-CN" sz="2045" b="1" dirty="0">
                <a:solidFill>
                  <a:srgbClr val="FF0000"/>
                </a:solidFill>
                <a:latin typeface="+mn-ea"/>
                <a:ea typeface="+mn-ea"/>
                <a:sym typeface="+mn-ea"/>
              </a:rPr>
              <a:t>URL</a:t>
            </a:r>
            <a:r>
              <a:rPr lang="zh-CN" altLang="en-US" sz="2045" b="1" dirty="0">
                <a:solidFill>
                  <a:srgbClr val="FF0000"/>
                </a:solidFill>
                <a:latin typeface="+mn-ea"/>
                <a:ea typeface="+mn-ea"/>
                <a:sym typeface="+mn-ea"/>
              </a:rPr>
              <a:t>，</a:t>
            </a:r>
            <a:r>
              <a:rPr lang="en-US" altLang="zh-CN" sz="2045" b="1" dirty="0">
                <a:solidFill>
                  <a:srgbClr val="FF0000"/>
                </a:solidFill>
                <a:latin typeface="+mn-ea"/>
                <a:ea typeface="+mn-ea"/>
                <a:sym typeface="+mn-ea"/>
              </a:rPr>
              <a:t>Uniform Resource Locator</a:t>
            </a:r>
            <a:r>
              <a:rPr lang="zh-CN" altLang="en-US" sz="2045" b="1" dirty="0">
                <a:solidFill>
                  <a:srgbClr val="FF0000"/>
                </a:solidFill>
                <a:latin typeface="+mn-ea"/>
                <a:ea typeface="+mn-ea"/>
                <a:sym typeface="+mn-ea"/>
              </a:rPr>
              <a:t>）</a:t>
            </a:r>
            <a:r>
              <a:rPr lang="zh-CN" altLang="en-US" sz="2045" b="1" dirty="0">
                <a:latin typeface="+mn-ea"/>
                <a:ea typeface="+mn-ea"/>
                <a:sym typeface="+mn-ea"/>
              </a:rPr>
              <a:t>来在全世界</a:t>
            </a:r>
            <a:r>
              <a:rPr lang="zh-CN" altLang="en-US" sz="2045" b="1" dirty="0">
                <a:solidFill>
                  <a:srgbClr val="FF0000"/>
                </a:solidFill>
                <a:latin typeface="+mn-ea"/>
                <a:ea typeface="+mn-ea"/>
                <a:sym typeface="+mn-ea"/>
              </a:rPr>
              <a:t>唯一标识某个网络资源</a:t>
            </a:r>
            <a:r>
              <a:rPr lang="zh-CN" altLang="en-US" sz="2045" b="1" dirty="0">
                <a:latin typeface="+mn-ea"/>
                <a:ea typeface="+mn-ea"/>
                <a:sym typeface="+mn-ea"/>
              </a:rPr>
              <a:t>。其描述格式为：</a:t>
            </a:r>
          </a:p>
          <a:p>
            <a:pPr indent="457200" algn="l" latinLnBrk="0">
              <a:lnSpc>
                <a:spcPts val="3000"/>
              </a:lnSpc>
            </a:pPr>
            <a:r>
              <a:rPr lang="zh-CN" altLang="en-US" sz="2045" b="1" dirty="0">
                <a:latin typeface="+mn-ea"/>
                <a:ea typeface="+mn-ea"/>
                <a:sym typeface="+mn-ea"/>
              </a:rPr>
              <a:t>       协议：</a:t>
            </a:r>
            <a:r>
              <a:rPr lang="en-US" altLang="zh-CN" sz="2045" b="1" dirty="0">
                <a:latin typeface="+mn-ea"/>
                <a:ea typeface="+mn-ea"/>
                <a:sym typeface="+mn-ea"/>
              </a:rPr>
              <a:t>//</a:t>
            </a:r>
            <a:r>
              <a:rPr lang="zh-CN" altLang="en-US" sz="2045" b="1" dirty="0">
                <a:latin typeface="+mn-ea"/>
                <a:ea typeface="+mn-ea"/>
                <a:sym typeface="+mn-ea"/>
              </a:rPr>
              <a:t>主机名称</a:t>
            </a:r>
            <a:r>
              <a:rPr lang="en-US" altLang="zh-CN" sz="2045" b="1" dirty="0">
                <a:latin typeface="+mn-ea"/>
                <a:ea typeface="+mn-ea"/>
                <a:sym typeface="+mn-ea"/>
              </a:rPr>
              <a:t>/</a:t>
            </a:r>
            <a:r>
              <a:rPr lang="zh-CN" altLang="en-US" sz="2045" b="1" dirty="0">
                <a:latin typeface="+mn-ea"/>
                <a:ea typeface="+mn-ea"/>
                <a:sym typeface="+mn-ea"/>
              </a:rPr>
              <a:t>路径名</a:t>
            </a:r>
            <a:r>
              <a:rPr lang="en-US" altLang="zh-CN" sz="2045" b="1" dirty="0">
                <a:latin typeface="+mn-ea"/>
                <a:ea typeface="+mn-ea"/>
                <a:sym typeface="+mn-ea"/>
              </a:rPr>
              <a:t>/</a:t>
            </a:r>
            <a:r>
              <a:rPr lang="zh-CN" altLang="en-US" sz="2045" b="1" dirty="0">
                <a:latin typeface="+mn-ea"/>
                <a:ea typeface="+mn-ea"/>
                <a:sym typeface="+mn-ea"/>
              </a:rPr>
              <a:t>文件名：端口号</a:t>
            </a:r>
          </a:p>
          <a:p>
            <a:pPr indent="457200" algn="l" latinLnBrk="0">
              <a:lnSpc>
                <a:spcPts val="3000"/>
              </a:lnSpc>
            </a:pPr>
            <a:r>
              <a:rPr lang="zh-CN" altLang="en-US" sz="2045" b="1" dirty="0">
                <a:latin typeface="+mn-ea"/>
                <a:ea typeface="+mn-ea"/>
                <a:sym typeface="+mn-ea"/>
              </a:rPr>
              <a:t>例如：</a:t>
            </a:r>
            <a:r>
              <a:rPr lang="en-US" altLang="zh-CN" sz="2045" b="1" dirty="0">
                <a:latin typeface="+mn-ea"/>
                <a:ea typeface="+mn-ea"/>
                <a:sym typeface="+mn-ea"/>
              </a:rPr>
              <a:t>http://www.xidian.edu.cn</a:t>
            </a:r>
            <a:r>
              <a:rPr lang="zh-CN" altLang="en-US" sz="2045" b="1" dirty="0">
                <a:latin typeface="+mn-ea"/>
                <a:ea typeface="+mn-ea"/>
                <a:sym typeface="+mn-ea"/>
              </a:rPr>
              <a:t>，客户程序首先看到</a:t>
            </a:r>
            <a:r>
              <a:rPr lang="en-US" altLang="zh-CN" sz="2045" b="1" dirty="0">
                <a:latin typeface="+mn-ea"/>
                <a:ea typeface="+mn-ea"/>
                <a:sym typeface="+mn-ea"/>
              </a:rPr>
              <a:t>http</a:t>
            </a:r>
            <a:r>
              <a:rPr lang="zh-CN" altLang="en-US" sz="2045" b="1" dirty="0">
                <a:latin typeface="+mn-ea"/>
                <a:ea typeface="+mn-ea"/>
                <a:sym typeface="+mn-ea"/>
              </a:rPr>
              <a:t>（超文本传输协议），知道处理的是</a:t>
            </a:r>
            <a:r>
              <a:rPr lang="en-US" altLang="zh-CN" sz="2045" b="1" dirty="0">
                <a:latin typeface="+mn-ea"/>
                <a:ea typeface="+mn-ea"/>
                <a:sym typeface="+mn-ea"/>
              </a:rPr>
              <a:t>HTML</a:t>
            </a:r>
            <a:r>
              <a:rPr lang="zh-CN" altLang="en-US" sz="2045" b="1" dirty="0">
                <a:latin typeface="+mn-ea"/>
                <a:ea typeface="+mn-ea"/>
                <a:sym typeface="+mn-ea"/>
              </a:rPr>
              <a:t>连接，接下来的是</a:t>
            </a:r>
            <a:r>
              <a:rPr lang="en-US" altLang="zh-CN" sz="2045" b="1" dirty="0">
                <a:latin typeface="+mn-ea"/>
                <a:ea typeface="+mn-ea"/>
                <a:sym typeface="+mn-ea"/>
              </a:rPr>
              <a:t>www.xidian.edu.cn</a:t>
            </a:r>
            <a:r>
              <a:rPr lang="zh-CN" altLang="en-US" sz="2045" b="1" dirty="0">
                <a:latin typeface="+mn-ea"/>
                <a:ea typeface="+mn-ea"/>
                <a:sym typeface="+mn-ea"/>
              </a:rPr>
              <a:t>站点地址（对应一特定的</a:t>
            </a:r>
            <a:r>
              <a:rPr lang="en-US" altLang="zh-CN" sz="2045" b="1" dirty="0">
                <a:latin typeface="+mn-ea"/>
                <a:ea typeface="+mn-ea"/>
                <a:sym typeface="+mn-ea"/>
              </a:rPr>
              <a:t>IP</a:t>
            </a:r>
            <a:r>
              <a:rPr lang="zh-CN" altLang="en-US" sz="2045" b="1" dirty="0">
                <a:latin typeface="+mn-ea"/>
                <a:ea typeface="+mn-ea"/>
                <a:sym typeface="+mn-ea"/>
              </a:rPr>
              <a:t>地址，通过上一章</a:t>
            </a:r>
            <a:r>
              <a:rPr lang="en-US" altLang="zh-CN" sz="2045" b="1" dirty="0">
                <a:latin typeface="+mn-ea"/>
                <a:ea typeface="+mn-ea"/>
                <a:sym typeface="+mn-ea"/>
              </a:rPr>
              <a:t>DNS</a:t>
            </a:r>
            <a:r>
              <a:rPr lang="zh-CN" altLang="en-US" sz="2045" b="1" dirty="0">
                <a:latin typeface="+mn-ea"/>
                <a:ea typeface="+mn-ea"/>
                <a:sym typeface="+mn-ea"/>
              </a:rPr>
              <a:t>服务解析），</a:t>
            </a:r>
            <a:r>
              <a:rPr lang="en-US" altLang="zh-CN" sz="2045" b="1" dirty="0">
                <a:latin typeface="+mn-ea"/>
                <a:ea typeface="+mn-ea"/>
                <a:sym typeface="+mn-ea"/>
              </a:rPr>
              <a:t>http</a:t>
            </a:r>
            <a:r>
              <a:rPr lang="zh-CN" altLang="en-US" sz="2045" b="1" dirty="0">
                <a:latin typeface="+mn-ea"/>
                <a:ea typeface="+mn-ea"/>
                <a:sym typeface="+mn-ea"/>
              </a:rPr>
              <a:t>协议默认使用的</a:t>
            </a:r>
            <a:r>
              <a:rPr lang="en-US" altLang="zh-CN" sz="2045" b="1" dirty="0">
                <a:latin typeface="+mn-ea"/>
                <a:ea typeface="+mn-ea"/>
                <a:sym typeface="+mn-ea"/>
              </a:rPr>
              <a:t>TCP</a:t>
            </a:r>
            <a:r>
              <a:rPr lang="zh-CN" altLang="en-US" sz="2045" b="1" dirty="0">
                <a:latin typeface="+mn-ea"/>
                <a:ea typeface="+mn-ea"/>
                <a:sym typeface="+mn-ea"/>
              </a:rPr>
              <a:t>协议端口为</a:t>
            </a:r>
            <a:r>
              <a:rPr lang="en-US" altLang="zh-CN" sz="2045" b="1" dirty="0">
                <a:latin typeface="+mn-ea"/>
                <a:ea typeface="+mn-ea"/>
                <a:sym typeface="+mn-ea"/>
              </a:rPr>
              <a:t>80</a:t>
            </a:r>
            <a:r>
              <a:rPr lang="zh-CN" altLang="en-US" sz="2045" b="1" dirty="0">
                <a:latin typeface="+mn-ea"/>
                <a:ea typeface="+mn-ea"/>
                <a:sym typeface="+mn-ea"/>
              </a:rPr>
              <a:t>，可省略不写。</a:t>
            </a:r>
          </a:p>
        </p:txBody>
      </p:sp>
    </p:spTree>
    <p:extLst>
      <p:ext uri="{BB962C8B-B14F-4D97-AF65-F5344CB8AC3E}">
        <p14:creationId xmlns:p14="http://schemas.microsoft.com/office/powerpoint/2010/main" val="60834607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a:solidFill>
                  <a:schemeClr val="tx1"/>
                </a:solidFill>
              </a:rPr>
              <a:t>计算机通信与网络实验</a:t>
            </a:r>
            <a:endParaRPr lang="en-US" altLang="zh-CN" sz="1025" b="0">
              <a:solidFill>
                <a:schemeClr val="tx1"/>
              </a:solidFill>
            </a:endParaRPr>
          </a:p>
        </p:txBody>
      </p:sp>
      <p:sp>
        <p:nvSpPr>
          <p:cNvPr id="8" name="文本框 7">
            <a:extLst>
              <a:ext uri="{FF2B5EF4-FFF2-40B4-BE49-F238E27FC236}">
                <a16:creationId xmlns:a16="http://schemas.microsoft.com/office/drawing/2014/main" id="{12018CCE-C61D-451D-BB31-246C72564DDB}"/>
              </a:ext>
            </a:extLst>
          </p:cNvPr>
          <p:cNvSpPr txBox="1"/>
          <p:nvPr/>
        </p:nvSpPr>
        <p:spPr>
          <a:xfrm>
            <a:off x="516302" y="2636912"/>
            <a:ext cx="3240360" cy="2924647"/>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选择一台已经安装好</a:t>
            </a:r>
            <a:r>
              <a:rPr lang="en-US" altLang="zh-CN" sz="2045" b="1" dirty="0">
                <a:latin typeface="+mn-ea"/>
                <a:ea typeface="+mn-ea"/>
                <a:cs typeface="+mj-cs"/>
              </a:rPr>
              <a:t>Windows 2003 server</a:t>
            </a:r>
            <a:r>
              <a:rPr lang="zh-CN" altLang="en-US" sz="2045" b="1" dirty="0">
                <a:latin typeface="+mn-ea"/>
                <a:ea typeface="+mn-ea"/>
                <a:cs typeface="+mj-cs"/>
              </a:rPr>
              <a:t>版本操作系统的</a:t>
            </a:r>
            <a:r>
              <a:rPr lang="en-US" altLang="zh-CN" sz="2045" b="1" dirty="0">
                <a:latin typeface="+mn-ea"/>
                <a:ea typeface="+mn-ea"/>
                <a:cs typeface="+mj-cs"/>
              </a:rPr>
              <a:t>PC</a:t>
            </a:r>
            <a:r>
              <a:rPr lang="zh-CN" altLang="en-US" sz="2045" b="1" dirty="0">
                <a:latin typeface="+mn-ea"/>
                <a:ea typeface="+mn-ea"/>
                <a:cs typeface="+mj-cs"/>
              </a:rPr>
              <a:t>机</a:t>
            </a:r>
            <a:r>
              <a:rPr lang="en-US" altLang="zh-CN" sz="2045" b="1" dirty="0">
                <a:latin typeface="+mn-ea"/>
                <a:ea typeface="+mn-ea"/>
                <a:cs typeface="+mj-cs"/>
              </a:rPr>
              <a:t>,</a:t>
            </a:r>
            <a:r>
              <a:rPr lang="zh-CN" altLang="en-US" sz="2045" b="1" dirty="0">
                <a:latin typeface="+mn-ea"/>
                <a:ea typeface="+mn-ea"/>
                <a:cs typeface="+mj-cs"/>
              </a:rPr>
              <a:t>在这台</a:t>
            </a:r>
            <a:r>
              <a:rPr lang="en-US" altLang="zh-CN" sz="2045" b="1" dirty="0">
                <a:latin typeface="+mn-ea"/>
                <a:ea typeface="+mn-ea"/>
                <a:cs typeface="+mj-cs"/>
              </a:rPr>
              <a:t>PC</a:t>
            </a:r>
            <a:r>
              <a:rPr lang="zh-CN" altLang="en-US" sz="2045" b="1" dirty="0">
                <a:latin typeface="+mn-ea"/>
                <a:ea typeface="+mn-ea"/>
                <a:cs typeface="+mj-cs"/>
              </a:rPr>
              <a:t>机上安装</a:t>
            </a:r>
            <a:r>
              <a:rPr lang="en-US" altLang="zh-CN" sz="2045" b="1" dirty="0">
                <a:latin typeface="+mn-ea"/>
                <a:ea typeface="+mn-ea"/>
                <a:cs typeface="+mj-cs"/>
              </a:rPr>
              <a:t>WEB</a:t>
            </a:r>
            <a:r>
              <a:rPr lang="zh-CN" altLang="en-US" sz="2045" b="1" dirty="0">
                <a:latin typeface="+mn-ea"/>
                <a:ea typeface="+mn-ea"/>
                <a:cs typeface="+mj-cs"/>
              </a:rPr>
              <a:t>服务器，确认其已安装了</a:t>
            </a:r>
            <a:r>
              <a:rPr lang="en-US" altLang="zh-CN" sz="2045" b="1" dirty="0">
                <a:latin typeface="+mn-ea"/>
                <a:ea typeface="+mn-ea"/>
                <a:cs typeface="+mj-cs"/>
              </a:rPr>
              <a:t>TCP/IP</a:t>
            </a:r>
            <a:r>
              <a:rPr lang="zh-CN" altLang="en-US" sz="2045" b="1" dirty="0">
                <a:latin typeface="+mn-ea"/>
                <a:ea typeface="+mn-ea"/>
                <a:cs typeface="+mj-cs"/>
              </a:rPr>
              <a:t>协议，将</a:t>
            </a:r>
            <a:r>
              <a:rPr lang="en-US" altLang="zh-CN" sz="2045" b="1" dirty="0">
                <a:solidFill>
                  <a:srgbClr val="FF0000"/>
                </a:solidFill>
                <a:latin typeface="+mn-ea"/>
                <a:ea typeface="+mn-ea"/>
                <a:cs typeface="+mj-cs"/>
              </a:rPr>
              <a:t>WEB</a:t>
            </a:r>
            <a:r>
              <a:rPr lang="zh-CN" altLang="en-US" sz="2045" b="1" dirty="0">
                <a:solidFill>
                  <a:srgbClr val="FF0000"/>
                </a:solidFill>
                <a:latin typeface="+mn-ea"/>
                <a:ea typeface="+mn-ea"/>
                <a:cs typeface="+mj-cs"/>
              </a:rPr>
              <a:t>服务器的</a:t>
            </a:r>
            <a:r>
              <a:rPr lang="en-US" altLang="zh-CN" sz="2045" b="1" dirty="0">
                <a:solidFill>
                  <a:srgbClr val="FF0000"/>
                </a:solidFill>
                <a:latin typeface="+mn-ea"/>
                <a:ea typeface="+mn-ea"/>
                <a:cs typeface="+mj-cs"/>
              </a:rPr>
              <a:t>IP</a:t>
            </a:r>
            <a:r>
              <a:rPr lang="zh-CN" altLang="en-US" sz="2045" b="1" dirty="0">
                <a:solidFill>
                  <a:srgbClr val="FF0000"/>
                </a:solidFill>
                <a:latin typeface="+mn-ea"/>
                <a:ea typeface="+mn-ea"/>
                <a:cs typeface="+mj-cs"/>
              </a:rPr>
              <a:t>地址设为静态的</a:t>
            </a:r>
            <a:r>
              <a:rPr lang="en-US" altLang="zh-CN" sz="2045" b="1" dirty="0">
                <a:solidFill>
                  <a:srgbClr val="FF0000"/>
                </a:solidFill>
                <a:latin typeface="+mn-ea"/>
                <a:ea typeface="+mn-ea"/>
                <a:cs typeface="+mj-cs"/>
              </a:rPr>
              <a:t>IP</a:t>
            </a:r>
            <a:r>
              <a:rPr lang="zh-CN" altLang="en-US" sz="2045" b="1" dirty="0">
                <a:solidFill>
                  <a:srgbClr val="FF0000"/>
                </a:solidFill>
                <a:latin typeface="+mn-ea"/>
                <a:ea typeface="+mn-ea"/>
                <a:cs typeface="+mj-cs"/>
              </a:rPr>
              <a:t>地址</a:t>
            </a:r>
            <a:r>
              <a:rPr lang="zh-CN" altLang="en-US" sz="2045" b="1" dirty="0">
                <a:latin typeface="+mn-ea"/>
                <a:ea typeface="+mn-ea"/>
                <a:cs typeface="+mj-cs"/>
              </a:rPr>
              <a:t>，并设置服务器自己</a:t>
            </a:r>
            <a:r>
              <a:rPr lang="en-US" altLang="zh-CN" sz="2045" b="1" dirty="0">
                <a:latin typeface="+mn-ea"/>
                <a:ea typeface="+mn-ea"/>
                <a:cs typeface="+mj-cs"/>
              </a:rPr>
              <a:t>TCP/IP</a:t>
            </a:r>
            <a:r>
              <a:rPr lang="zh-CN" altLang="en-US" sz="2045" b="1" dirty="0">
                <a:latin typeface="+mn-ea"/>
                <a:ea typeface="+mn-ea"/>
                <a:cs typeface="+mj-cs"/>
              </a:rPr>
              <a:t>协议的</a:t>
            </a:r>
            <a:r>
              <a:rPr lang="en-US" altLang="zh-CN" sz="2045" b="1" dirty="0">
                <a:latin typeface="+mn-ea"/>
                <a:ea typeface="+mn-ea"/>
                <a:cs typeface="+mj-cs"/>
              </a:rPr>
              <a:t>DNS</a:t>
            </a:r>
            <a:r>
              <a:rPr lang="zh-CN" altLang="en-US" sz="2045" b="1" dirty="0">
                <a:latin typeface="+mn-ea"/>
                <a:ea typeface="+mn-ea"/>
                <a:cs typeface="+mj-cs"/>
              </a:rPr>
              <a:t>配置。</a:t>
            </a:r>
          </a:p>
        </p:txBody>
      </p:sp>
      <p:sp>
        <p:nvSpPr>
          <p:cNvPr id="10" name="Rectangle 4">
            <a:extLst>
              <a:ext uri="{FF2B5EF4-FFF2-40B4-BE49-F238E27FC236}">
                <a16:creationId xmlns:a16="http://schemas.microsoft.com/office/drawing/2014/main" id="{6C85CFE7-9CCE-47CA-B727-3416D7D6B447}"/>
              </a:ext>
            </a:extLst>
          </p:cNvPr>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pic>
        <p:nvPicPr>
          <p:cNvPr id="2050" name="Picture 2"/>
          <p:cNvPicPr>
            <a:picLocks noChangeAspect="1" noChangeArrowheads="1"/>
          </p:cNvPicPr>
          <p:nvPr/>
        </p:nvPicPr>
        <p:blipFill>
          <a:blip r:embed="rId2"/>
          <a:srcRect/>
          <a:stretch>
            <a:fillRect/>
          </a:stretch>
        </p:blipFill>
        <p:spPr bwMode="auto">
          <a:xfrm>
            <a:off x="4427984" y="2160786"/>
            <a:ext cx="3810000" cy="4200525"/>
          </a:xfrm>
          <a:prstGeom prst="rect">
            <a:avLst/>
          </a:prstGeom>
          <a:noFill/>
          <a:ln w="9525">
            <a:noFill/>
            <a:miter lim="800000"/>
            <a:headEnd/>
            <a:tailEnd/>
          </a:ln>
          <a:effectLst/>
        </p:spPr>
      </p:pic>
      <p:sp>
        <p:nvSpPr>
          <p:cNvPr id="9" name="文本框 8">
            <a:extLst>
              <a:ext uri="{FF2B5EF4-FFF2-40B4-BE49-F238E27FC236}">
                <a16:creationId xmlns:a16="http://schemas.microsoft.com/office/drawing/2014/main" id="{C4D08A5A-7A21-44A4-8CB6-894F3740BAA3}"/>
              </a:ext>
            </a:extLst>
          </p:cNvPr>
          <p:cNvSpPr txBox="1"/>
          <p:nvPr/>
        </p:nvSpPr>
        <p:spPr>
          <a:xfrm>
            <a:off x="516302" y="1634061"/>
            <a:ext cx="4572000"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服务器的</a:t>
            </a:r>
            <a:r>
              <a:rPr lang="en-US" altLang="zh-CN" dirty="0"/>
              <a:t>IP</a:t>
            </a:r>
            <a:r>
              <a:rPr lang="zh-CN" altLang="en-US" dirty="0"/>
              <a:t>地址配置</a:t>
            </a:r>
          </a:p>
        </p:txBody>
      </p:sp>
    </p:spTree>
    <p:extLst>
      <p:ext uri="{BB962C8B-B14F-4D97-AF65-F5344CB8AC3E}">
        <p14:creationId xmlns:p14="http://schemas.microsoft.com/office/powerpoint/2010/main" val="272004661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a:solidFill>
                  <a:schemeClr val="tx1"/>
                </a:solidFill>
              </a:rPr>
              <a:t>计算机通信与网络实验</a:t>
            </a:r>
            <a:endParaRPr lang="en-US" altLang="zh-CN" sz="1025" b="0">
              <a:solidFill>
                <a:schemeClr val="tx1"/>
              </a:solidFill>
            </a:endParaRPr>
          </a:p>
        </p:txBody>
      </p:sp>
      <p:sp>
        <p:nvSpPr>
          <p:cNvPr id="10" name="Rectangle 4">
            <a:extLst>
              <a:ext uri="{FF2B5EF4-FFF2-40B4-BE49-F238E27FC236}">
                <a16:creationId xmlns:a16="http://schemas.microsoft.com/office/drawing/2014/main" id="{6C85CFE7-9CCE-47CA-B727-3416D7D6B447}"/>
              </a:ext>
            </a:extLst>
          </p:cNvPr>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a:extLst>
              <a:ext uri="{FF2B5EF4-FFF2-40B4-BE49-F238E27FC236}">
                <a16:creationId xmlns:a16="http://schemas.microsoft.com/office/drawing/2014/main" id="{C4D08A5A-7A21-44A4-8CB6-894F3740BAA3}"/>
              </a:ext>
            </a:extLst>
          </p:cNvPr>
          <p:cNvSpPr txBox="1"/>
          <p:nvPr/>
        </p:nvSpPr>
        <p:spPr>
          <a:xfrm>
            <a:off x="516302" y="1634061"/>
            <a:ext cx="4572000"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服务器的安装</a:t>
            </a:r>
          </a:p>
        </p:txBody>
      </p:sp>
      <p:sp>
        <p:nvSpPr>
          <p:cNvPr id="7" name="文本框 6">
            <a:extLst>
              <a:ext uri="{FF2B5EF4-FFF2-40B4-BE49-F238E27FC236}">
                <a16:creationId xmlns:a16="http://schemas.microsoft.com/office/drawing/2014/main" id="{1369CE54-D1FA-4151-87D9-AD5121FB203B}"/>
              </a:ext>
            </a:extLst>
          </p:cNvPr>
          <p:cNvSpPr txBox="1"/>
          <p:nvPr/>
        </p:nvSpPr>
        <p:spPr>
          <a:xfrm>
            <a:off x="539552" y="2995455"/>
            <a:ext cx="3096344" cy="2609945"/>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选择“开始”</a:t>
            </a:r>
            <a:r>
              <a:rPr lang="en-US" altLang="zh-CN" sz="2045" b="1" dirty="0">
                <a:latin typeface="+mn-ea"/>
                <a:ea typeface="+mn-ea"/>
                <a:cs typeface="+mj-cs"/>
              </a:rPr>
              <a:t>/“</a:t>
            </a:r>
            <a:r>
              <a:rPr lang="zh-CN" altLang="en-US" sz="2045" b="1" dirty="0">
                <a:latin typeface="+mn-ea"/>
                <a:ea typeface="+mn-ea"/>
                <a:cs typeface="+mj-cs"/>
              </a:rPr>
              <a:t>设置”</a:t>
            </a:r>
            <a:r>
              <a:rPr lang="en-US" altLang="zh-CN" sz="2045" b="1" dirty="0">
                <a:latin typeface="+mn-ea"/>
                <a:ea typeface="+mn-ea"/>
                <a:cs typeface="+mj-cs"/>
              </a:rPr>
              <a:t>/“</a:t>
            </a:r>
            <a:r>
              <a:rPr lang="zh-CN" altLang="en-US" sz="2045" b="1" dirty="0">
                <a:latin typeface="+mn-ea"/>
                <a:ea typeface="+mn-ea"/>
                <a:cs typeface="+mj-cs"/>
              </a:rPr>
              <a:t>控制面板”</a:t>
            </a:r>
            <a:r>
              <a:rPr lang="en-US" altLang="zh-CN" sz="2045" b="1" dirty="0">
                <a:latin typeface="+mn-ea"/>
                <a:ea typeface="+mn-ea"/>
                <a:cs typeface="+mj-cs"/>
              </a:rPr>
              <a:t>/“</a:t>
            </a:r>
            <a:r>
              <a:rPr lang="zh-CN" altLang="en-US" sz="2045" b="1" dirty="0">
                <a:latin typeface="+mn-ea"/>
                <a:ea typeface="+mn-ea"/>
                <a:cs typeface="+mj-cs"/>
              </a:rPr>
              <a:t>添加或删除程序”，选择“添加</a:t>
            </a:r>
            <a:r>
              <a:rPr lang="en-US" altLang="zh-CN" sz="2045" b="1" dirty="0">
                <a:latin typeface="+mn-ea"/>
                <a:ea typeface="+mn-ea"/>
                <a:cs typeface="+mj-cs"/>
              </a:rPr>
              <a:t>/</a:t>
            </a:r>
            <a:r>
              <a:rPr lang="zh-CN" altLang="en-US" sz="2045" b="1" dirty="0">
                <a:latin typeface="+mn-ea"/>
                <a:ea typeface="+mn-ea"/>
                <a:cs typeface="+mj-cs"/>
              </a:rPr>
              <a:t>删除</a:t>
            </a:r>
            <a:r>
              <a:rPr lang="en-US" altLang="zh-CN" sz="2045" b="1" dirty="0">
                <a:latin typeface="+mn-ea"/>
                <a:ea typeface="+mn-ea"/>
                <a:cs typeface="+mj-cs"/>
              </a:rPr>
              <a:t>Windows</a:t>
            </a:r>
            <a:r>
              <a:rPr lang="zh-CN" altLang="en-US" sz="2045" b="1" dirty="0">
                <a:latin typeface="+mn-ea"/>
                <a:ea typeface="+mn-ea"/>
                <a:cs typeface="+mj-cs"/>
              </a:rPr>
              <a:t>组件”</a:t>
            </a:r>
            <a:r>
              <a:rPr lang="zh-CN" altLang="en-US" sz="2045" b="1" dirty="0">
                <a:latin typeface="+mn-ea"/>
                <a:ea typeface="+mn-ea"/>
              </a:rPr>
              <a:t>，弹出安装向导对话框，选择“应用程序服务器”，点击“详细信息”按钮 。 </a:t>
            </a:r>
            <a:r>
              <a:rPr lang="zh-CN" altLang="en-US" sz="2045" b="1" dirty="0">
                <a:latin typeface="+mn-ea"/>
                <a:ea typeface="+mn-ea"/>
                <a:cs typeface="+mj-cs"/>
              </a:rPr>
              <a:t> </a:t>
            </a:r>
          </a:p>
        </p:txBody>
      </p:sp>
      <p:sp>
        <p:nvSpPr>
          <p:cNvPr id="12" name="文本框 11">
            <a:extLst>
              <a:ext uri="{FF2B5EF4-FFF2-40B4-BE49-F238E27FC236}">
                <a16:creationId xmlns:a16="http://schemas.microsoft.com/office/drawing/2014/main" id="{F7F6075E-EA82-445A-BDB4-ABB7B3DC8589}"/>
              </a:ext>
            </a:extLst>
          </p:cNvPr>
          <p:cNvSpPr txBox="1"/>
          <p:nvPr/>
        </p:nvSpPr>
        <p:spPr>
          <a:xfrm>
            <a:off x="509117" y="2492896"/>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1</a:t>
            </a:r>
            <a:r>
              <a:rPr lang="zh-CN" altLang="en-US" sz="2045" b="1" dirty="0">
                <a:latin typeface="+mn-ea"/>
                <a:ea typeface="+mn-ea"/>
                <a:cs typeface="+mj-cs"/>
              </a:rPr>
              <a:t>：</a:t>
            </a:r>
          </a:p>
        </p:txBody>
      </p:sp>
      <p:pic>
        <p:nvPicPr>
          <p:cNvPr id="13" name="Picture 7">
            <a:extLst>
              <a:ext uri="{FF2B5EF4-FFF2-40B4-BE49-F238E27FC236}">
                <a16:creationId xmlns:a16="http://schemas.microsoft.com/office/drawing/2014/main" id="{257EEFDE-A487-446D-A3BF-A007E2433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2827" y="2095726"/>
            <a:ext cx="5386400" cy="428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408781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a:solidFill>
                  <a:schemeClr val="tx1"/>
                </a:solidFill>
              </a:rPr>
              <a:t>计算机通信与网络实验</a:t>
            </a:r>
            <a:endParaRPr lang="en-US" altLang="zh-CN" sz="1025" b="0">
              <a:solidFill>
                <a:schemeClr val="tx1"/>
              </a:solidFill>
            </a:endParaRPr>
          </a:p>
        </p:txBody>
      </p:sp>
      <p:sp>
        <p:nvSpPr>
          <p:cNvPr id="10" name="Rectangle 4">
            <a:extLst>
              <a:ext uri="{FF2B5EF4-FFF2-40B4-BE49-F238E27FC236}">
                <a16:creationId xmlns:a16="http://schemas.microsoft.com/office/drawing/2014/main" id="{6C85CFE7-9CCE-47CA-B727-3416D7D6B447}"/>
              </a:ext>
            </a:extLst>
          </p:cNvPr>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a:extLst>
              <a:ext uri="{FF2B5EF4-FFF2-40B4-BE49-F238E27FC236}">
                <a16:creationId xmlns:a16="http://schemas.microsoft.com/office/drawing/2014/main" id="{C4D08A5A-7A21-44A4-8CB6-894F3740BAA3}"/>
              </a:ext>
            </a:extLst>
          </p:cNvPr>
          <p:cNvSpPr txBox="1"/>
          <p:nvPr/>
        </p:nvSpPr>
        <p:spPr>
          <a:xfrm>
            <a:off x="516302" y="1634061"/>
            <a:ext cx="4572000"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服务器的安装</a:t>
            </a:r>
          </a:p>
        </p:txBody>
      </p:sp>
      <p:sp>
        <p:nvSpPr>
          <p:cNvPr id="7" name="文本框 6">
            <a:extLst>
              <a:ext uri="{FF2B5EF4-FFF2-40B4-BE49-F238E27FC236}">
                <a16:creationId xmlns:a16="http://schemas.microsoft.com/office/drawing/2014/main" id="{1369CE54-D1FA-4151-87D9-AD5121FB203B}"/>
              </a:ext>
            </a:extLst>
          </p:cNvPr>
          <p:cNvSpPr txBox="1"/>
          <p:nvPr/>
        </p:nvSpPr>
        <p:spPr>
          <a:xfrm>
            <a:off x="539552" y="2995455"/>
            <a:ext cx="3096344" cy="1665841"/>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在出现的应用程序服务器组件中，选择“</a:t>
            </a:r>
            <a:r>
              <a:rPr lang="en-US" altLang="zh-CN" sz="2045" b="1" dirty="0">
                <a:latin typeface="+mn-ea"/>
                <a:ea typeface="+mn-ea"/>
                <a:cs typeface="+mj-cs"/>
              </a:rPr>
              <a:t>Internet</a:t>
            </a:r>
            <a:r>
              <a:rPr lang="zh-CN" altLang="en-US" sz="2045" b="1" dirty="0">
                <a:latin typeface="+mn-ea"/>
                <a:ea typeface="+mn-ea"/>
                <a:cs typeface="+mj-cs"/>
              </a:rPr>
              <a:t>信息服务（</a:t>
            </a:r>
            <a:r>
              <a:rPr lang="en-US" altLang="zh-CN" sz="2045" b="1" dirty="0">
                <a:latin typeface="+mn-ea"/>
                <a:ea typeface="+mn-ea"/>
                <a:cs typeface="+mj-cs"/>
              </a:rPr>
              <a:t>IIS</a:t>
            </a:r>
            <a:r>
              <a:rPr lang="zh-CN" altLang="en-US" sz="2045" b="1" dirty="0">
                <a:latin typeface="+mn-ea"/>
                <a:ea typeface="+mn-ea"/>
                <a:cs typeface="+mj-cs"/>
              </a:rPr>
              <a:t>）”，单击“详细信息”</a:t>
            </a:r>
            <a:r>
              <a:rPr lang="zh-CN" altLang="en-US" sz="2045" b="1" dirty="0">
                <a:latin typeface="+mn-ea"/>
                <a:ea typeface="+mn-ea"/>
              </a:rPr>
              <a:t>。 </a:t>
            </a:r>
            <a:r>
              <a:rPr lang="zh-CN" altLang="en-US" sz="2045" b="1" dirty="0">
                <a:latin typeface="+mn-ea"/>
                <a:ea typeface="+mn-ea"/>
                <a:cs typeface="+mj-cs"/>
              </a:rPr>
              <a:t> </a:t>
            </a:r>
          </a:p>
        </p:txBody>
      </p:sp>
      <p:sp>
        <p:nvSpPr>
          <p:cNvPr id="12" name="文本框 11">
            <a:extLst>
              <a:ext uri="{FF2B5EF4-FFF2-40B4-BE49-F238E27FC236}">
                <a16:creationId xmlns:a16="http://schemas.microsoft.com/office/drawing/2014/main" id="{F7F6075E-EA82-445A-BDB4-ABB7B3DC8589}"/>
              </a:ext>
            </a:extLst>
          </p:cNvPr>
          <p:cNvSpPr txBox="1"/>
          <p:nvPr/>
        </p:nvSpPr>
        <p:spPr>
          <a:xfrm>
            <a:off x="509117" y="2492896"/>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2</a:t>
            </a:r>
            <a:r>
              <a:rPr lang="zh-CN" altLang="en-US" sz="2045" b="1" dirty="0">
                <a:latin typeface="+mn-ea"/>
                <a:ea typeface="+mn-ea"/>
                <a:cs typeface="+mj-cs"/>
              </a:rPr>
              <a:t>：</a:t>
            </a:r>
          </a:p>
        </p:txBody>
      </p:sp>
      <p:pic>
        <p:nvPicPr>
          <p:cNvPr id="11" name="图片 10">
            <a:extLst>
              <a:ext uri="{FF2B5EF4-FFF2-40B4-BE49-F238E27FC236}">
                <a16:creationId xmlns:a16="http://schemas.microsoft.com/office/drawing/2014/main" id="{0067BBE6-40BE-46FD-B349-40881DE96ADA}"/>
              </a:ext>
            </a:extLst>
          </p:cNvPr>
          <p:cNvPicPr>
            <a:picLocks noChangeAspect="1"/>
          </p:cNvPicPr>
          <p:nvPr/>
        </p:nvPicPr>
        <p:blipFill>
          <a:blip r:embed="rId2"/>
          <a:stretch>
            <a:fillRect/>
          </a:stretch>
        </p:blipFill>
        <p:spPr>
          <a:xfrm>
            <a:off x="3635896" y="2173459"/>
            <a:ext cx="5348268" cy="4105157"/>
          </a:xfrm>
          <a:prstGeom prst="rect">
            <a:avLst/>
          </a:prstGeom>
        </p:spPr>
      </p:pic>
    </p:spTree>
    <p:extLst>
      <p:ext uri="{BB962C8B-B14F-4D97-AF65-F5344CB8AC3E}">
        <p14:creationId xmlns:p14="http://schemas.microsoft.com/office/powerpoint/2010/main" val="32290570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a:solidFill>
                  <a:schemeClr val="tx1"/>
                </a:solidFill>
              </a:rPr>
              <a:t>计算机通信与网络实验</a:t>
            </a:r>
            <a:endParaRPr lang="en-US" altLang="zh-CN" sz="1025" b="0">
              <a:solidFill>
                <a:schemeClr val="tx1"/>
              </a:solidFill>
            </a:endParaRPr>
          </a:p>
        </p:txBody>
      </p:sp>
      <p:sp>
        <p:nvSpPr>
          <p:cNvPr id="10" name="Rectangle 4">
            <a:extLst>
              <a:ext uri="{FF2B5EF4-FFF2-40B4-BE49-F238E27FC236}">
                <a16:creationId xmlns:a16="http://schemas.microsoft.com/office/drawing/2014/main" id="{6C85CFE7-9CCE-47CA-B727-3416D7D6B447}"/>
              </a:ext>
            </a:extLst>
          </p:cNvPr>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a:extLst>
              <a:ext uri="{FF2B5EF4-FFF2-40B4-BE49-F238E27FC236}">
                <a16:creationId xmlns:a16="http://schemas.microsoft.com/office/drawing/2014/main" id="{C4D08A5A-7A21-44A4-8CB6-894F3740BAA3}"/>
              </a:ext>
            </a:extLst>
          </p:cNvPr>
          <p:cNvSpPr txBox="1"/>
          <p:nvPr/>
        </p:nvSpPr>
        <p:spPr>
          <a:xfrm>
            <a:off x="516302" y="1634061"/>
            <a:ext cx="4572000"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服务器的安装</a:t>
            </a:r>
          </a:p>
        </p:txBody>
      </p:sp>
      <p:sp>
        <p:nvSpPr>
          <p:cNvPr id="7" name="文本框 6">
            <a:extLst>
              <a:ext uri="{FF2B5EF4-FFF2-40B4-BE49-F238E27FC236}">
                <a16:creationId xmlns:a16="http://schemas.microsoft.com/office/drawing/2014/main" id="{1369CE54-D1FA-4151-87D9-AD5121FB203B}"/>
              </a:ext>
            </a:extLst>
          </p:cNvPr>
          <p:cNvSpPr txBox="1"/>
          <p:nvPr/>
        </p:nvSpPr>
        <p:spPr>
          <a:xfrm>
            <a:off x="207980" y="2977665"/>
            <a:ext cx="3312368" cy="2609945"/>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在“</a:t>
            </a:r>
            <a:r>
              <a:rPr lang="en-US" altLang="zh-CN" sz="2045" b="1" dirty="0">
                <a:latin typeface="+mn-ea"/>
                <a:ea typeface="+mn-ea"/>
                <a:cs typeface="+mj-cs"/>
              </a:rPr>
              <a:t>Internet</a:t>
            </a:r>
            <a:r>
              <a:rPr lang="zh-CN" altLang="en-US" sz="2045" b="1" dirty="0">
                <a:latin typeface="+mn-ea"/>
                <a:ea typeface="+mn-ea"/>
                <a:cs typeface="+mj-cs"/>
              </a:rPr>
              <a:t>信息服务（</a:t>
            </a:r>
            <a:r>
              <a:rPr lang="en-US" altLang="zh-CN" sz="2045" b="1" dirty="0">
                <a:latin typeface="+mn-ea"/>
                <a:ea typeface="+mn-ea"/>
                <a:cs typeface="+mj-cs"/>
              </a:rPr>
              <a:t>IIS</a:t>
            </a:r>
            <a:r>
              <a:rPr lang="zh-CN" altLang="en-US" sz="2045" b="1" dirty="0">
                <a:latin typeface="+mn-ea"/>
                <a:ea typeface="+mn-ea"/>
                <a:cs typeface="+mj-cs"/>
              </a:rPr>
              <a:t>）”对话框，安装</a:t>
            </a:r>
            <a:r>
              <a:rPr lang="en-US" altLang="zh-CN" sz="2045" b="1" dirty="0">
                <a:latin typeface="+mn-ea"/>
                <a:ea typeface="+mn-ea"/>
                <a:cs typeface="+mj-cs"/>
              </a:rPr>
              <a:t>WWW</a:t>
            </a:r>
            <a:r>
              <a:rPr lang="zh-CN" altLang="en-US" sz="2045" b="1" dirty="0">
                <a:latin typeface="+mn-ea"/>
                <a:ea typeface="+mn-ea"/>
                <a:cs typeface="+mj-cs"/>
              </a:rPr>
              <a:t>服务，选择“万维网服务”复选项；若同时安装</a:t>
            </a:r>
            <a:r>
              <a:rPr lang="en-US" altLang="zh-CN" sz="2045" b="1" dirty="0">
                <a:latin typeface="+mn-ea"/>
                <a:ea typeface="+mn-ea"/>
                <a:cs typeface="+mj-cs"/>
              </a:rPr>
              <a:t>FTP</a:t>
            </a:r>
            <a:r>
              <a:rPr lang="zh-CN" altLang="en-US" sz="2045" b="1" dirty="0">
                <a:latin typeface="+mn-ea"/>
                <a:ea typeface="+mn-ea"/>
                <a:cs typeface="+mj-cs"/>
              </a:rPr>
              <a:t>服务，选择“文件传输服务（</a:t>
            </a:r>
            <a:r>
              <a:rPr lang="en-US" altLang="zh-CN" sz="2045" b="1" dirty="0">
                <a:latin typeface="+mn-ea"/>
                <a:ea typeface="+mn-ea"/>
                <a:cs typeface="+mj-cs"/>
              </a:rPr>
              <a:t>FTP</a:t>
            </a:r>
            <a:r>
              <a:rPr lang="zh-CN" altLang="en-US" sz="2045" b="1" dirty="0">
                <a:latin typeface="+mn-ea"/>
                <a:ea typeface="+mn-ea"/>
                <a:cs typeface="+mj-cs"/>
              </a:rPr>
              <a:t>）协议”复选项，单击“确定”开始安装，单击“完成”结束 </a:t>
            </a:r>
            <a:r>
              <a:rPr lang="zh-CN" altLang="en-US" sz="2045" b="1" dirty="0">
                <a:latin typeface="+mn-ea"/>
                <a:ea typeface="+mn-ea"/>
              </a:rPr>
              <a:t>。 </a:t>
            </a:r>
            <a:r>
              <a:rPr lang="zh-CN" altLang="en-US" sz="2045" b="1" dirty="0">
                <a:latin typeface="+mn-ea"/>
                <a:ea typeface="+mn-ea"/>
                <a:cs typeface="+mj-cs"/>
              </a:rPr>
              <a:t> </a:t>
            </a:r>
          </a:p>
        </p:txBody>
      </p:sp>
      <p:sp>
        <p:nvSpPr>
          <p:cNvPr id="12" name="文本框 11">
            <a:extLst>
              <a:ext uri="{FF2B5EF4-FFF2-40B4-BE49-F238E27FC236}">
                <a16:creationId xmlns:a16="http://schemas.microsoft.com/office/drawing/2014/main" id="{F7F6075E-EA82-445A-BDB4-ABB7B3DC8589}"/>
              </a:ext>
            </a:extLst>
          </p:cNvPr>
          <p:cNvSpPr txBox="1"/>
          <p:nvPr/>
        </p:nvSpPr>
        <p:spPr>
          <a:xfrm>
            <a:off x="509117" y="2492896"/>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3</a:t>
            </a:r>
            <a:r>
              <a:rPr lang="zh-CN" altLang="en-US" sz="2045" b="1" dirty="0">
                <a:latin typeface="+mn-ea"/>
                <a:ea typeface="+mn-ea"/>
                <a:cs typeface="+mj-cs"/>
              </a:rPr>
              <a:t>：</a:t>
            </a:r>
          </a:p>
        </p:txBody>
      </p:sp>
      <p:pic>
        <p:nvPicPr>
          <p:cNvPr id="8" name="Picture 5">
            <a:extLst>
              <a:ext uri="{FF2B5EF4-FFF2-40B4-BE49-F238E27FC236}">
                <a16:creationId xmlns:a16="http://schemas.microsoft.com/office/drawing/2014/main" id="{DDA9155D-349D-444F-995D-C18AA7927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674" y="2120854"/>
            <a:ext cx="5355621" cy="41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083187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a:solidFill>
                  <a:schemeClr val="tx1"/>
                </a:solidFill>
              </a:rPr>
              <a:t>计算机通信与网络实验</a:t>
            </a:r>
            <a:endParaRPr lang="en-US" altLang="zh-CN" sz="1025" b="0">
              <a:solidFill>
                <a:schemeClr val="tx1"/>
              </a:solidFill>
            </a:endParaRPr>
          </a:p>
        </p:txBody>
      </p:sp>
      <p:sp>
        <p:nvSpPr>
          <p:cNvPr id="10" name="Rectangle 4">
            <a:extLst>
              <a:ext uri="{FF2B5EF4-FFF2-40B4-BE49-F238E27FC236}">
                <a16:creationId xmlns:a16="http://schemas.microsoft.com/office/drawing/2014/main" id="{6C85CFE7-9CCE-47CA-B727-3416D7D6B447}"/>
              </a:ext>
            </a:extLst>
          </p:cNvPr>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a:extLst>
              <a:ext uri="{FF2B5EF4-FFF2-40B4-BE49-F238E27FC236}">
                <a16:creationId xmlns:a16="http://schemas.microsoft.com/office/drawing/2014/main" id="{C4D08A5A-7A21-44A4-8CB6-894F3740BAA3}"/>
              </a:ext>
            </a:extLst>
          </p:cNvPr>
          <p:cNvSpPr txBox="1"/>
          <p:nvPr/>
        </p:nvSpPr>
        <p:spPr>
          <a:xfrm>
            <a:off x="516302" y="1634061"/>
            <a:ext cx="4572000"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服务器的安装</a:t>
            </a:r>
          </a:p>
        </p:txBody>
      </p:sp>
      <p:sp>
        <p:nvSpPr>
          <p:cNvPr id="7" name="文本框 6">
            <a:extLst>
              <a:ext uri="{FF2B5EF4-FFF2-40B4-BE49-F238E27FC236}">
                <a16:creationId xmlns:a16="http://schemas.microsoft.com/office/drawing/2014/main" id="{1369CE54-D1FA-4151-87D9-AD5121FB203B}"/>
              </a:ext>
            </a:extLst>
          </p:cNvPr>
          <p:cNvSpPr txBox="1"/>
          <p:nvPr/>
        </p:nvSpPr>
        <p:spPr>
          <a:xfrm>
            <a:off x="207980" y="2977665"/>
            <a:ext cx="3312368" cy="2609945"/>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在“</a:t>
            </a:r>
            <a:r>
              <a:rPr lang="en-US" altLang="zh-CN" sz="2045" b="1" dirty="0">
                <a:latin typeface="+mn-ea"/>
                <a:ea typeface="+mn-ea"/>
                <a:cs typeface="+mj-cs"/>
              </a:rPr>
              <a:t>Internet</a:t>
            </a:r>
            <a:r>
              <a:rPr lang="zh-CN" altLang="en-US" sz="2045" b="1" dirty="0">
                <a:latin typeface="+mn-ea"/>
                <a:ea typeface="+mn-ea"/>
                <a:cs typeface="+mj-cs"/>
              </a:rPr>
              <a:t>信息服务（</a:t>
            </a:r>
            <a:r>
              <a:rPr lang="en-US" altLang="zh-CN" sz="2045" b="1" dirty="0">
                <a:latin typeface="+mn-ea"/>
                <a:ea typeface="+mn-ea"/>
                <a:cs typeface="+mj-cs"/>
              </a:rPr>
              <a:t>IIS</a:t>
            </a:r>
            <a:r>
              <a:rPr lang="zh-CN" altLang="en-US" sz="2045" b="1" dirty="0">
                <a:latin typeface="+mn-ea"/>
                <a:ea typeface="+mn-ea"/>
                <a:cs typeface="+mj-cs"/>
              </a:rPr>
              <a:t>）”对话框，安装</a:t>
            </a:r>
            <a:r>
              <a:rPr lang="en-US" altLang="zh-CN" sz="2045" b="1" dirty="0">
                <a:latin typeface="+mn-ea"/>
                <a:ea typeface="+mn-ea"/>
                <a:cs typeface="+mj-cs"/>
              </a:rPr>
              <a:t>WWW</a:t>
            </a:r>
            <a:r>
              <a:rPr lang="zh-CN" altLang="en-US" sz="2045" b="1" dirty="0">
                <a:latin typeface="+mn-ea"/>
                <a:ea typeface="+mn-ea"/>
                <a:cs typeface="+mj-cs"/>
              </a:rPr>
              <a:t>服务，选择“万维网服务”复选项；若同时安装</a:t>
            </a:r>
            <a:r>
              <a:rPr lang="en-US" altLang="zh-CN" sz="2045" b="1" dirty="0">
                <a:latin typeface="+mn-ea"/>
                <a:ea typeface="+mn-ea"/>
                <a:cs typeface="+mj-cs"/>
              </a:rPr>
              <a:t>FTP</a:t>
            </a:r>
            <a:r>
              <a:rPr lang="zh-CN" altLang="en-US" sz="2045" b="1" dirty="0">
                <a:latin typeface="+mn-ea"/>
                <a:ea typeface="+mn-ea"/>
                <a:cs typeface="+mj-cs"/>
              </a:rPr>
              <a:t>服务，选择“文件传输服务（</a:t>
            </a:r>
            <a:r>
              <a:rPr lang="en-US" altLang="zh-CN" sz="2045" b="1" dirty="0">
                <a:latin typeface="+mn-ea"/>
                <a:ea typeface="+mn-ea"/>
                <a:cs typeface="+mj-cs"/>
              </a:rPr>
              <a:t>FTP</a:t>
            </a:r>
            <a:r>
              <a:rPr lang="zh-CN" altLang="en-US" sz="2045" b="1" dirty="0">
                <a:latin typeface="+mn-ea"/>
                <a:ea typeface="+mn-ea"/>
                <a:cs typeface="+mj-cs"/>
              </a:rPr>
              <a:t>）协议”复选项，单击“确定”开始安装，单击“完成”结束 </a:t>
            </a:r>
            <a:r>
              <a:rPr lang="zh-CN" altLang="en-US" sz="2045" b="1" dirty="0">
                <a:latin typeface="+mn-ea"/>
                <a:ea typeface="+mn-ea"/>
              </a:rPr>
              <a:t>。 </a:t>
            </a:r>
            <a:r>
              <a:rPr lang="zh-CN" altLang="en-US" sz="2045" b="1" dirty="0">
                <a:latin typeface="+mn-ea"/>
                <a:ea typeface="+mn-ea"/>
                <a:cs typeface="+mj-cs"/>
              </a:rPr>
              <a:t> </a:t>
            </a:r>
          </a:p>
        </p:txBody>
      </p:sp>
      <p:sp>
        <p:nvSpPr>
          <p:cNvPr id="12" name="文本框 11">
            <a:extLst>
              <a:ext uri="{FF2B5EF4-FFF2-40B4-BE49-F238E27FC236}">
                <a16:creationId xmlns:a16="http://schemas.microsoft.com/office/drawing/2014/main" id="{F7F6075E-EA82-445A-BDB4-ABB7B3DC8589}"/>
              </a:ext>
            </a:extLst>
          </p:cNvPr>
          <p:cNvSpPr txBox="1"/>
          <p:nvPr/>
        </p:nvSpPr>
        <p:spPr>
          <a:xfrm>
            <a:off x="509117" y="2492896"/>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3</a:t>
            </a:r>
            <a:r>
              <a:rPr lang="zh-CN" altLang="en-US" sz="2045" b="1" dirty="0">
                <a:latin typeface="+mn-ea"/>
                <a:ea typeface="+mn-ea"/>
                <a:cs typeface="+mj-cs"/>
              </a:rPr>
              <a:t>：</a:t>
            </a:r>
          </a:p>
        </p:txBody>
      </p:sp>
      <p:pic>
        <p:nvPicPr>
          <p:cNvPr id="13" name="Picture 3">
            <a:extLst>
              <a:ext uri="{FF2B5EF4-FFF2-40B4-BE49-F238E27FC236}">
                <a16:creationId xmlns:a16="http://schemas.microsoft.com/office/drawing/2014/main" id="{955765AA-788D-4490-A3A1-2E893CA7F362}"/>
              </a:ext>
            </a:extLst>
          </p:cNvPr>
          <p:cNvPicPr>
            <a:picLocks noChangeAspect="1" noChangeArrowheads="1"/>
          </p:cNvPicPr>
          <p:nvPr/>
        </p:nvPicPr>
        <p:blipFill>
          <a:blip r:embed="rId2"/>
          <a:srcRect/>
          <a:stretch>
            <a:fillRect/>
          </a:stretch>
        </p:blipFill>
        <p:spPr bwMode="auto">
          <a:xfrm>
            <a:off x="4355977" y="1767735"/>
            <a:ext cx="4029075" cy="2071702"/>
          </a:xfrm>
          <a:prstGeom prst="rect">
            <a:avLst/>
          </a:prstGeom>
          <a:noFill/>
          <a:ln w="9525">
            <a:noFill/>
            <a:miter lim="800000"/>
            <a:headEnd/>
            <a:tailEnd/>
          </a:ln>
          <a:effectLst/>
        </p:spPr>
      </p:pic>
      <p:pic>
        <p:nvPicPr>
          <p:cNvPr id="14" name="Picture 4">
            <a:extLst>
              <a:ext uri="{FF2B5EF4-FFF2-40B4-BE49-F238E27FC236}">
                <a16:creationId xmlns:a16="http://schemas.microsoft.com/office/drawing/2014/main" id="{DA29E12C-E67A-43C3-9FD2-3365CCB5EE31}"/>
              </a:ext>
            </a:extLst>
          </p:cNvPr>
          <p:cNvPicPr>
            <a:picLocks noChangeAspect="1" noChangeArrowheads="1"/>
          </p:cNvPicPr>
          <p:nvPr/>
        </p:nvPicPr>
        <p:blipFill>
          <a:blip r:embed="rId3"/>
          <a:srcRect/>
          <a:stretch>
            <a:fillRect/>
          </a:stretch>
        </p:blipFill>
        <p:spPr bwMode="auto">
          <a:xfrm>
            <a:off x="4355976" y="4284672"/>
            <a:ext cx="4029075" cy="2071678"/>
          </a:xfrm>
          <a:prstGeom prst="rect">
            <a:avLst/>
          </a:prstGeom>
          <a:noFill/>
          <a:ln w="9525">
            <a:noFill/>
            <a:miter lim="800000"/>
            <a:headEnd/>
            <a:tailEnd/>
          </a:ln>
          <a:effectLst/>
        </p:spPr>
      </p:pic>
      <p:sp>
        <p:nvSpPr>
          <p:cNvPr id="15" name="箭头: 下 14">
            <a:extLst>
              <a:ext uri="{FF2B5EF4-FFF2-40B4-BE49-F238E27FC236}">
                <a16:creationId xmlns:a16="http://schemas.microsoft.com/office/drawing/2014/main" id="{D8BA5D18-B0B7-4880-925E-CDC5323234BF}"/>
              </a:ext>
            </a:extLst>
          </p:cNvPr>
          <p:cNvSpPr/>
          <p:nvPr/>
        </p:nvSpPr>
        <p:spPr>
          <a:xfrm>
            <a:off x="5100155" y="3698543"/>
            <a:ext cx="269663" cy="2267133"/>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387DB513-410F-46DF-AF74-93D6AE293EC2}"/>
              </a:ext>
            </a:extLst>
          </p:cNvPr>
          <p:cNvSpPr/>
          <p:nvPr/>
        </p:nvSpPr>
        <p:spPr>
          <a:xfrm>
            <a:off x="4721747" y="5965676"/>
            <a:ext cx="1872208" cy="32572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958291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a:solidFill>
                  <a:schemeClr val="tx1"/>
                </a:solidFill>
              </a:rPr>
              <a:t>计算机通信与网络实验</a:t>
            </a:r>
            <a:endParaRPr lang="en-US" altLang="zh-CN" sz="1025" b="0">
              <a:solidFill>
                <a:schemeClr val="tx1"/>
              </a:solidFill>
            </a:endParaRPr>
          </a:p>
        </p:txBody>
      </p:sp>
      <p:sp>
        <p:nvSpPr>
          <p:cNvPr id="10" name="Rectangle 4">
            <a:extLst>
              <a:ext uri="{FF2B5EF4-FFF2-40B4-BE49-F238E27FC236}">
                <a16:creationId xmlns:a16="http://schemas.microsoft.com/office/drawing/2014/main" id="{6C85CFE7-9CCE-47CA-B727-3416D7D6B447}"/>
              </a:ext>
            </a:extLst>
          </p:cNvPr>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a:extLst>
              <a:ext uri="{FF2B5EF4-FFF2-40B4-BE49-F238E27FC236}">
                <a16:creationId xmlns:a16="http://schemas.microsoft.com/office/drawing/2014/main" id="{C4D08A5A-7A21-44A4-8CB6-894F3740BAA3}"/>
              </a:ext>
            </a:extLst>
          </p:cNvPr>
          <p:cNvSpPr txBox="1"/>
          <p:nvPr/>
        </p:nvSpPr>
        <p:spPr>
          <a:xfrm>
            <a:off x="516302" y="1634061"/>
            <a:ext cx="4572000"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服务器的配置</a:t>
            </a:r>
          </a:p>
        </p:txBody>
      </p:sp>
      <p:sp>
        <p:nvSpPr>
          <p:cNvPr id="7" name="文本框 6">
            <a:extLst>
              <a:ext uri="{FF2B5EF4-FFF2-40B4-BE49-F238E27FC236}">
                <a16:creationId xmlns:a16="http://schemas.microsoft.com/office/drawing/2014/main" id="{1369CE54-D1FA-4151-87D9-AD5121FB203B}"/>
              </a:ext>
            </a:extLst>
          </p:cNvPr>
          <p:cNvSpPr txBox="1"/>
          <p:nvPr/>
        </p:nvSpPr>
        <p:spPr>
          <a:xfrm>
            <a:off x="207980" y="2977665"/>
            <a:ext cx="3312368" cy="2295244"/>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系统自动安装组件完成后，在“开始”</a:t>
            </a:r>
            <a:r>
              <a:rPr lang="en-US" altLang="zh-CN" sz="2045" b="1" dirty="0">
                <a:latin typeface="+mn-ea"/>
                <a:ea typeface="+mn-ea"/>
                <a:cs typeface="+mj-cs"/>
              </a:rPr>
              <a:t>/“</a:t>
            </a:r>
            <a:r>
              <a:rPr lang="zh-CN" altLang="en-US" sz="2045" b="1" dirty="0">
                <a:latin typeface="+mn-ea"/>
                <a:ea typeface="+mn-ea"/>
                <a:cs typeface="+mj-cs"/>
              </a:rPr>
              <a:t>程序”</a:t>
            </a:r>
            <a:r>
              <a:rPr lang="en-US" altLang="zh-CN" sz="2045" b="1" dirty="0">
                <a:latin typeface="+mn-ea"/>
                <a:ea typeface="+mn-ea"/>
                <a:cs typeface="+mj-cs"/>
              </a:rPr>
              <a:t>/“</a:t>
            </a:r>
            <a:r>
              <a:rPr lang="zh-CN" altLang="en-US" sz="2045" b="1" dirty="0">
                <a:latin typeface="+mn-ea"/>
                <a:ea typeface="+mn-ea"/>
                <a:cs typeface="+mj-cs"/>
              </a:rPr>
              <a:t>管理工具”程序组中会添加一项“</a:t>
            </a:r>
            <a:r>
              <a:rPr lang="en-US" altLang="zh-CN" sz="2045" b="1" dirty="0">
                <a:latin typeface="+mn-ea"/>
                <a:ea typeface="+mn-ea"/>
                <a:cs typeface="+mj-cs"/>
              </a:rPr>
              <a:t>Internet</a:t>
            </a:r>
            <a:r>
              <a:rPr lang="zh-CN" altLang="en-US" sz="2045" b="1" dirty="0">
                <a:latin typeface="+mn-ea"/>
                <a:ea typeface="+mn-ea"/>
                <a:cs typeface="+mj-cs"/>
              </a:rPr>
              <a:t>信息服务管理器”，打开</a:t>
            </a:r>
            <a:r>
              <a:rPr lang="en-US" altLang="zh-CN" sz="2045" b="1" dirty="0">
                <a:latin typeface="+mn-ea"/>
                <a:ea typeface="+mn-ea"/>
                <a:cs typeface="+mj-cs"/>
              </a:rPr>
              <a:t>IIS</a:t>
            </a:r>
            <a:r>
              <a:rPr lang="zh-CN" altLang="en-US" sz="2045" b="1" dirty="0">
                <a:latin typeface="+mn-ea"/>
                <a:ea typeface="+mn-ea"/>
                <a:cs typeface="+mj-cs"/>
              </a:rPr>
              <a:t>管理器，此时服务器的</a:t>
            </a:r>
            <a:r>
              <a:rPr lang="en-US" altLang="zh-CN" sz="2045" b="1" dirty="0">
                <a:latin typeface="+mn-ea"/>
                <a:ea typeface="+mn-ea"/>
                <a:cs typeface="+mj-cs"/>
              </a:rPr>
              <a:t>WWW</a:t>
            </a:r>
            <a:r>
              <a:rPr lang="zh-CN" altLang="en-US" sz="2045" b="1" dirty="0">
                <a:latin typeface="+mn-ea"/>
                <a:ea typeface="+mn-ea"/>
                <a:cs typeface="+mj-cs"/>
              </a:rPr>
              <a:t>、</a:t>
            </a:r>
            <a:r>
              <a:rPr lang="en-US" altLang="zh-CN" sz="2045" b="1" dirty="0">
                <a:latin typeface="+mn-ea"/>
                <a:ea typeface="+mn-ea"/>
                <a:cs typeface="+mj-cs"/>
              </a:rPr>
              <a:t>FTP</a:t>
            </a:r>
            <a:r>
              <a:rPr lang="zh-CN" altLang="en-US" sz="2045" b="1" dirty="0">
                <a:latin typeface="+mn-ea"/>
                <a:ea typeface="+mn-ea"/>
                <a:cs typeface="+mj-cs"/>
              </a:rPr>
              <a:t>等服务会自动启动。</a:t>
            </a:r>
          </a:p>
        </p:txBody>
      </p:sp>
      <p:sp>
        <p:nvSpPr>
          <p:cNvPr id="12" name="文本框 11">
            <a:extLst>
              <a:ext uri="{FF2B5EF4-FFF2-40B4-BE49-F238E27FC236}">
                <a16:creationId xmlns:a16="http://schemas.microsoft.com/office/drawing/2014/main" id="{F7F6075E-EA82-445A-BDB4-ABB7B3DC8589}"/>
              </a:ext>
            </a:extLst>
          </p:cNvPr>
          <p:cNvSpPr txBox="1"/>
          <p:nvPr/>
        </p:nvSpPr>
        <p:spPr>
          <a:xfrm>
            <a:off x="509117" y="2492896"/>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1</a:t>
            </a:r>
            <a:r>
              <a:rPr lang="zh-CN" altLang="en-US" sz="2045" b="1" dirty="0">
                <a:latin typeface="+mn-ea"/>
                <a:ea typeface="+mn-ea"/>
                <a:cs typeface="+mj-cs"/>
              </a:rPr>
              <a:t>：</a:t>
            </a:r>
          </a:p>
        </p:txBody>
      </p:sp>
      <p:pic>
        <p:nvPicPr>
          <p:cNvPr id="2" name="图片 1">
            <a:extLst>
              <a:ext uri="{FF2B5EF4-FFF2-40B4-BE49-F238E27FC236}">
                <a16:creationId xmlns:a16="http://schemas.microsoft.com/office/drawing/2014/main" id="{D5236409-A832-4BF2-8631-9419785E6E8D}"/>
              </a:ext>
            </a:extLst>
          </p:cNvPr>
          <p:cNvPicPr>
            <a:picLocks noChangeAspect="1"/>
          </p:cNvPicPr>
          <p:nvPr/>
        </p:nvPicPr>
        <p:blipFill>
          <a:blip r:embed="rId2"/>
          <a:stretch>
            <a:fillRect/>
          </a:stretch>
        </p:blipFill>
        <p:spPr>
          <a:xfrm>
            <a:off x="3552216" y="2245162"/>
            <a:ext cx="5438380" cy="3684656"/>
          </a:xfrm>
          <a:prstGeom prst="rect">
            <a:avLst/>
          </a:prstGeom>
        </p:spPr>
      </p:pic>
    </p:spTree>
    <p:extLst>
      <p:ext uri="{BB962C8B-B14F-4D97-AF65-F5344CB8AC3E}">
        <p14:creationId xmlns:p14="http://schemas.microsoft.com/office/powerpoint/2010/main" val="320316646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a:extLst>
              <a:ext uri="{FF2B5EF4-FFF2-40B4-BE49-F238E27FC236}">
                <a16:creationId xmlns:a16="http://schemas.microsoft.com/office/drawing/2014/main" id="{6C85CFE7-9CCE-47CA-B727-3416D7D6B447}"/>
              </a:ext>
            </a:extLst>
          </p:cNvPr>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a:extLst>
              <a:ext uri="{FF2B5EF4-FFF2-40B4-BE49-F238E27FC236}">
                <a16:creationId xmlns:a16="http://schemas.microsoft.com/office/drawing/2014/main" id="{C4D08A5A-7A21-44A4-8CB6-894F3740BAA3}"/>
              </a:ext>
            </a:extLst>
          </p:cNvPr>
          <p:cNvSpPr txBox="1"/>
          <p:nvPr/>
        </p:nvSpPr>
        <p:spPr>
          <a:xfrm>
            <a:off x="516302" y="1634061"/>
            <a:ext cx="5639874"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服务器的配置（</a:t>
            </a:r>
            <a:r>
              <a:rPr lang="zh-CN" altLang="en-US" dirty="0">
                <a:solidFill>
                  <a:srgbClr val="FF0000"/>
                </a:solidFill>
              </a:rPr>
              <a:t>设置默认站点</a:t>
            </a:r>
            <a:r>
              <a:rPr lang="zh-CN" altLang="en-US" dirty="0"/>
              <a:t>）</a:t>
            </a:r>
          </a:p>
        </p:txBody>
      </p:sp>
      <p:sp>
        <p:nvSpPr>
          <p:cNvPr id="7" name="文本框 6">
            <a:extLst>
              <a:ext uri="{FF2B5EF4-FFF2-40B4-BE49-F238E27FC236}">
                <a16:creationId xmlns:a16="http://schemas.microsoft.com/office/drawing/2014/main" id="{1369CE54-D1FA-4151-87D9-AD5121FB203B}"/>
              </a:ext>
            </a:extLst>
          </p:cNvPr>
          <p:cNvSpPr txBox="1"/>
          <p:nvPr/>
        </p:nvSpPr>
        <p:spPr>
          <a:xfrm>
            <a:off x="395536" y="2761641"/>
            <a:ext cx="3124812" cy="3554050"/>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将制作好的主页文件（</a:t>
            </a:r>
            <a:r>
              <a:rPr lang="en-US" altLang="zh-CN" sz="2045" b="1" dirty="0">
                <a:latin typeface="+mn-ea"/>
                <a:ea typeface="+mn-ea"/>
                <a:cs typeface="+mj-cs"/>
              </a:rPr>
              <a:t>html</a:t>
            </a:r>
            <a:r>
              <a:rPr lang="zh-CN" altLang="en-US" sz="2045" b="1" dirty="0">
                <a:latin typeface="+mn-ea"/>
                <a:ea typeface="+mn-ea"/>
                <a:cs typeface="+mj-cs"/>
              </a:rPr>
              <a:t>文件）复制到</a:t>
            </a:r>
            <a:r>
              <a:rPr lang="en-US" altLang="zh-CN" sz="2045" b="1" dirty="0">
                <a:latin typeface="+mn-ea"/>
                <a:ea typeface="+mn-ea"/>
                <a:cs typeface="+mj-cs"/>
              </a:rPr>
              <a:t>\</a:t>
            </a:r>
            <a:r>
              <a:rPr lang="en-US" altLang="zh-CN" sz="2045" b="1" dirty="0" err="1">
                <a:latin typeface="+mn-ea"/>
                <a:ea typeface="+mn-ea"/>
                <a:cs typeface="+mj-cs"/>
              </a:rPr>
              <a:t>Inetpub</a:t>
            </a:r>
            <a:r>
              <a:rPr lang="en-US" altLang="zh-CN" sz="2045" b="1" dirty="0">
                <a:latin typeface="+mn-ea"/>
                <a:ea typeface="+mn-ea"/>
                <a:cs typeface="+mj-cs"/>
              </a:rPr>
              <a:t>\</a:t>
            </a:r>
            <a:r>
              <a:rPr lang="en-US" altLang="zh-CN" sz="2045" b="1" dirty="0" err="1">
                <a:latin typeface="+mn-ea"/>
                <a:ea typeface="+mn-ea"/>
                <a:cs typeface="+mj-cs"/>
              </a:rPr>
              <a:t>wwwroot</a:t>
            </a:r>
            <a:r>
              <a:rPr lang="zh-CN" altLang="en-US" sz="2045" b="1" dirty="0">
                <a:latin typeface="+mn-ea"/>
                <a:ea typeface="+mn-ea"/>
                <a:cs typeface="+mj-cs"/>
              </a:rPr>
              <a:t>目录，该目录是安装程序为默认</a:t>
            </a:r>
            <a:r>
              <a:rPr lang="en-US" altLang="zh-CN" sz="2045" b="1" dirty="0">
                <a:latin typeface="+mn-ea"/>
                <a:ea typeface="+mn-ea"/>
                <a:cs typeface="+mj-cs"/>
              </a:rPr>
              <a:t>Web</a:t>
            </a:r>
            <a:r>
              <a:rPr lang="zh-CN" altLang="en-US" sz="2045" b="1" dirty="0">
                <a:latin typeface="+mn-ea"/>
                <a:ea typeface="+mn-ea"/>
                <a:cs typeface="+mj-cs"/>
              </a:rPr>
              <a:t>站点预设的发布目录。将主页文件的名称改为</a:t>
            </a:r>
            <a:r>
              <a:rPr lang="en-US" altLang="zh-CN" sz="2045" b="1" dirty="0">
                <a:latin typeface="+mn-ea"/>
                <a:ea typeface="+mn-ea"/>
                <a:cs typeface="+mj-cs"/>
              </a:rPr>
              <a:t>Default.htm</a:t>
            </a:r>
            <a:r>
              <a:rPr lang="zh-CN" altLang="en-US" sz="2045" b="1" dirty="0">
                <a:latin typeface="+mn-ea"/>
                <a:ea typeface="+mn-ea"/>
                <a:cs typeface="+mj-cs"/>
              </a:rPr>
              <a:t>。</a:t>
            </a:r>
            <a:r>
              <a:rPr lang="en-US" altLang="zh-CN" sz="2045" b="1" dirty="0">
                <a:latin typeface="+mn-ea"/>
                <a:ea typeface="+mn-ea"/>
                <a:cs typeface="+mj-cs"/>
              </a:rPr>
              <a:t>IIS</a:t>
            </a:r>
            <a:r>
              <a:rPr lang="zh-CN" altLang="en-US" sz="2045" b="1" dirty="0">
                <a:latin typeface="+mn-ea"/>
                <a:ea typeface="+mn-ea"/>
                <a:cs typeface="+mj-cs"/>
              </a:rPr>
              <a:t>默认要打开的主页文件是</a:t>
            </a:r>
            <a:r>
              <a:rPr lang="en-US" altLang="zh-CN" sz="2045" b="1" dirty="0">
                <a:latin typeface="+mn-ea"/>
                <a:ea typeface="+mn-ea"/>
                <a:cs typeface="+mj-cs"/>
              </a:rPr>
              <a:t>Default.htm</a:t>
            </a:r>
            <a:r>
              <a:rPr lang="zh-CN" altLang="en-US" sz="2045" b="1" dirty="0">
                <a:latin typeface="+mn-ea"/>
                <a:ea typeface="+mn-ea"/>
                <a:cs typeface="+mj-cs"/>
              </a:rPr>
              <a:t>或</a:t>
            </a:r>
            <a:r>
              <a:rPr lang="en-US" altLang="zh-CN" sz="2045" b="1" dirty="0">
                <a:latin typeface="+mn-ea"/>
                <a:ea typeface="+mn-ea"/>
                <a:cs typeface="+mj-cs"/>
              </a:rPr>
              <a:t>Default.asp</a:t>
            </a:r>
            <a:r>
              <a:rPr lang="zh-CN" altLang="en-US" sz="2045" b="1" dirty="0">
                <a:latin typeface="+mn-ea"/>
                <a:ea typeface="+mn-ea"/>
                <a:cs typeface="+mj-cs"/>
              </a:rPr>
              <a:t>，而不是一般常用的</a:t>
            </a:r>
            <a:r>
              <a:rPr lang="en-US" altLang="zh-CN" sz="2045" b="1" dirty="0">
                <a:latin typeface="+mn-ea"/>
                <a:ea typeface="+mn-ea"/>
                <a:cs typeface="+mj-cs"/>
              </a:rPr>
              <a:t>Index.htm </a:t>
            </a:r>
            <a:r>
              <a:rPr lang="zh-CN" altLang="en-US" sz="2045" b="1" dirty="0">
                <a:latin typeface="+mn-ea"/>
                <a:ea typeface="+mn-ea"/>
                <a:cs typeface="+mj-cs"/>
              </a:rPr>
              <a:t>。</a:t>
            </a:r>
          </a:p>
        </p:txBody>
      </p:sp>
      <p:sp>
        <p:nvSpPr>
          <p:cNvPr id="12" name="文本框 11">
            <a:extLst>
              <a:ext uri="{FF2B5EF4-FFF2-40B4-BE49-F238E27FC236}">
                <a16:creationId xmlns:a16="http://schemas.microsoft.com/office/drawing/2014/main" id="{F7F6075E-EA82-445A-BDB4-ABB7B3DC8589}"/>
              </a:ext>
            </a:extLst>
          </p:cNvPr>
          <p:cNvSpPr txBox="1"/>
          <p:nvPr/>
        </p:nvSpPr>
        <p:spPr>
          <a:xfrm>
            <a:off x="509117" y="2276872"/>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2</a:t>
            </a:r>
            <a:r>
              <a:rPr lang="zh-CN" altLang="en-US" sz="2045" b="1" dirty="0">
                <a:latin typeface="+mn-ea"/>
                <a:ea typeface="+mn-ea"/>
                <a:cs typeface="+mj-cs"/>
              </a:rPr>
              <a:t>：</a:t>
            </a:r>
          </a:p>
        </p:txBody>
      </p:sp>
      <p:pic>
        <p:nvPicPr>
          <p:cNvPr id="3" name="图片 2">
            <a:extLst>
              <a:ext uri="{FF2B5EF4-FFF2-40B4-BE49-F238E27FC236}">
                <a16:creationId xmlns:a16="http://schemas.microsoft.com/office/drawing/2014/main" id="{90CCBFD6-BB76-4446-889A-E1B3CCC50303}"/>
              </a:ext>
            </a:extLst>
          </p:cNvPr>
          <p:cNvPicPr>
            <a:picLocks noChangeAspect="1"/>
          </p:cNvPicPr>
          <p:nvPr/>
        </p:nvPicPr>
        <p:blipFill>
          <a:blip r:embed="rId2"/>
          <a:stretch>
            <a:fillRect/>
          </a:stretch>
        </p:blipFill>
        <p:spPr>
          <a:xfrm>
            <a:off x="3404799" y="2271410"/>
            <a:ext cx="5645319" cy="4012772"/>
          </a:xfrm>
          <a:prstGeom prst="rect">
            <a:avLst/>
          </a:prstGeom>
        </p:spPr>
      </p:pic>
    </p:spTree>
    <p:extLst>
      <p:ext uri="{BB962C8B-B14F-4D97-AF65-F5344CB8AC3E}">
        <p14:creationId xmlns:p14="http://schemas.microsoft.com/office/powerpoint/2010/main" val="139354010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a:extLst>
              <a:ext uri="{FF2B5EF4-FFF2-40B4-BE49-F238E27FC236}">
                <a16:creationId xmlns:a16="http://schemas.microsoft.com/office/drawing/2014/main" id="{6C85CFE7-9CCE-47CA-B727-3416D7D6B447}"/>
              </a:ext>
            </a:extLst>
          </p:cNvPr>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a:extLst>
              <a:ext uri="{FF2B5EF4-FFF2-40B4-BE49-F238E27FC236}">
                <a16:creationId xmlns:a16="http://schemas.microsoft.com/office/drawing/2014/main" id="{C4D08A5A-7A21-44A4-8CB6-894F3740BAA3}"/>
              </a:ext>
            </a:extLst>
          </p:cNvPr>
          <p:cNvSpPr txBox="1"/>
          <p:nvPr/>
        </p:nvSpPr>
        <p:spPr>
          <a:xfrm>
            <a:off x="516302" y="1634061"/>
            <a:ext cx="5639874"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服务器的配置（</a:t>
            </a:r>
            <a:r>
              <a:rPr lang="zh-CN" altLang="en-US" dirty="0">
                <a:solidFill>
                  <a:srgbClr val="FF0000"/>
                </a:solidFill>
              </a:rPr>
              <a:t>设置默认站点</a:t>
            </a:r>
            <a:r>
              <a:rPr lang="zh-CN" altLang="en-US" dirty="0"/>
              <a:t>）</a:t>
            </a:r>
          </a:p>
        </p:txBody>
      </p:sp>
      <p:sp>
        <p:nvSpPr>
          <p:cNvPr id="7" name="文本框 6">
            <a:extLst>
              <a:ext uri="{FF2B5EF4-FFF2-40B4-BE49-F238E27FC236}">
                <a16:creationId xmlns:a16="http://schemas.microsoft.com/office/drawing/2014/main" id="{1369CE54-D1FA-4151-87D9-AD5121FB203B}"/>
              </a:ext>
            </a:extLst>
          </p:cNvPr>
          <p:cNvSpPr txBox="1"/>
          <p:nvPr/>
        </p:nvSpPr>
        <p:spPr>
          <a:xfrm>
            <a:off x="395536" y="2761641"/>
            <a:ext cx="3124812" cy="3554050"/>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将制作好的主页文件（</a:t>
            </a:r>
            <a:r>
              <a:rPr lang="en-US" altLang="zh-CN" sz="2045" b="1" dirty="0">
                <a:latin typeface="+mn-ea"/>
                <a:ea typeface="+mn-ea"/>
                <a:cs typeface="+mj-cs"/>
              </a:rPr>
              <a:t>html</a:t>
            </a:r>
            <a:r>
              <a:rPr lang="zh-CN" altLang="en-US" sz="2045" b="1" dirty="0">
                <a:latin typeface="+mn-ea"/>
                <a:ea typeface="+mn-ea"/>
                <a:cs typeface="+mj-cs"/>
              </a:rPr>
              <a:t>文件）复制到</a:t>
            </a:r>
            <a:r>
              <a:rPr lang="en-US" altLang="zh-CN" sz="2045" b="1" dirty="0">
                <a:latin typeface="+mn-ea"/>
                <a:ea typeface="+mn-ea"/>
                <a:cs typeface="+mj-cs"/>
              </a:rPr>
              <a:t>\</a:t>
            </a:r>
            <a:r>
              <a:rPr lang="en-US" altLang="zh-CN" sz="2045" b="1" dirty="0" err="1">
                <a:latin typeface="+mn-ea"/>
                <a:ea typeface="+mn-ea"/>
                <a:cs typeface="+mj-cs"/>
              </a:rPr>
              <a:t>Inetpub</a:t>
            </a:r>
            <a:r>
              <a:rPr lang="en-US" altLang="zh-CN" sz="2045" b="1" dirty="0">
                <a:latin typeface="+mn-ea"/>
                <a:ea typeface="+mn-ea"/>
                <a:cs typeface="+mj-cs"/>
              </a:rPr>
              <a:t>\</a:t>
            </a:r>
            <a:r>
              <a:rPr lang="en-US" altLang="zh-CN" sz="2045" b="1" dirty="0" err="1">
                <a:latin typeface="+mn-ea"/>
                <a:ea typeface="+mn-ea"/>
                <a:cs typeface="+mj-cs"/>
              </a:rPr>
              <a:t>wwwroot</a:t>
            </a:r>
            <a:r>
              <a:rPr lang="zh-CN" altLang="en-US" sz="2045" b="1" dirty="0">
                <a:latin typeface="+mn-ea"/>
                <a:ea typeface="+mn-ea"/>
                <a:cs typeface="+mj-cs"/>
              </a:rPr>
              <a:t>目录，该目录是安装程序为默认</a:t>
            </a:r>
            <a:r>
              <a:rPr lang="en-US" altLang="zh-CN" sz="2045" b="1" dirty="0">
                <a:latin typeface="+mn-ea"/>
                <a:ea typeface="+mn-ea"/>
                <a:cs typeface="+mj-cs"/>
              </a:rPr>
              <a:t>Web</a:t>
            </a:r>
            <a:r>
              <a:rPr lang="zh-CN" altLang="en-US" sz="2045" b="1" dirty="0">
                <a:latin typeface="+mn-ea"/>
                <a:ea typeface="+mn-ea"/>
                <a:cs typeface="+mj-cs"/>
              </a:rPr>
              <a:t>站点预设的发布目录。将主页文件的名称改为</a:t>
            </a:r>
            <a:r>
              <a:rPr lang="en-US" altLang="zh-CN" sz="2045" b="1" dirty="0">
                <a:latin typeface="+mn-ea"/>
                <a:ea typeface="+mn-ea"/>
                <a:cs typeface="+mj-cs"/>
              </a:rPr>
              <a:t>Default.htm</a:t>
            </a:r>
            <a:r>
              <a:rPr lang="zh-CN" altLang="en-US" sz="2045" b="1" dirty="0">
                <a:latin typeface="+mn-ea"/>
                <a:ea typeface="+mn-ea"/>
                <a:cs typeface="+mj-cs"/>
              </a:rPr>
              <a:t>。</a:t>
            </a:r>
            <a:r>
              <a:rPr lang="en-US" altLang="zh-CN" sz="2045" b="1" dirty="0">
                <a:latin typeface="+mn-ea"/>
                <a:ea typeface="+mn-ea"/>
                <a:cs typeface="+mj-cs"/>
              </a:rPr>
              <a:t>IIS</a:t>
            </a:r>
            <a:r>
              <a:rPr lang="zh-CN" altLang="en-US" sz="2045" b="1" dirty="0">
                <a:latin typeface="+mn-ea"/>
                <a:ea typeface="+mn-ea"/>
                <a:cs typeface="+mj-cs"/>
              </a:rPr>
              <a:t>默认要打开的主页文件是</a:t>
            </a:r>
            <a:r>
              <a:rPr lang="en-US" altLang="zh-CN" sz="2045" b="1" dirty="0">
                <a:latin typeface="+mn-ea"/>
                <a:ea typeface="+mn-ea"/>
                <a:cs typeface="+mj-cs"/>
              </a:rPr>
              <a:t>Default.htm</a:t>
            </a:r>
            <a:r>
              <a:rPr lang="zh-CN" altLang="en-US" sz="2045" b="1" dirty="0">
                <a:latin typeface="+mn-ea"/>
                <a:ea typeface="+mn-ea"/>
                <a:cs typeface="+mj-cs"/>
              </a:rPr>
              <a:t>或</a:t>
            </a:r>
            <a:r>
              <a:rPr lang="en-US" altLang="zh-CN" sz="2045" b="1" dirty="0">
                <a:latin typeface="+mn-ea"/>
                <a:ea typeface="+mn-ea"/>
                <a:cs typeface="+mj-cs"/>
              </a:rPr>
              <a:t>Default.asp</a:t>
            </a:r>
            <a:r>
              <a:rPr lang="zh-CN" altLang="en-US" sz="2045" b="1" dirty="0">
                <a:latin typeface="+mn-ea"/>
                <a:ea typeface="+mn-ea"/>
                <a:cs typeface="+mj-cs"/>
              </a:rPr>
              <a:t>，而不是一般常用的</a:t>
            </a:r>
            <a:r>
              <a:rPr lang="en-US" altLang="zh-CN" sz="2045" b="1" dirty="0">
                <a:latin typeface="+mn-ea"/>
                <a:ea typeface="+mn-ea"/>
                <a:cs typeface="+mj-cs"/>
              </a:rPr>
              <a:t>Index.htm </a:t>
            </a:r>
            <a:r>
              <a:rPr lang="zh-CN" altLang="en-US" sz="2045" b="1" dirty="0">
                <a:latin typeface="+mn-ea"/>
                <a:ea typeface="+mn-ea"/>
                <a:cs typeface="+mj-cs"/>
              </a:rPr>
              <a:t>。</a:t>
            </a:r>
          </a:p>
        </p:txBody>
      </p:sp>
      <p:sp>
        <p:nvSpPr>
          <p:cNvPr id="12" name="文本框 11">
            <a:extLst>
              <a:ext uri="{FF2B5EF4-FFF2-40B4-BE49-F238E27FC236}">
                <a16:creationId xmlns:a16="http://schemas.microsoft.com/office/drawing/2014/main" id="{F7F6075E-EA82-445A-BDB4-ABB7B3DC8589}"/>
              </a:ext>
            </a:extLst>
          </p:cNvPr>
          <p:cNvSpPr txBox="1"/>
          <p:nvPr/>
        </p:nvSpPr>
        <p:spPr>
          <a:xfrm>
            <a:off x="509117" y="2276872"/>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2</a:t>
            </a:r>
            <a:r>
              <a:rPr lang="zh-CN" altLang="en-US" sz="2045" b="1" dirty="0">
                <a:latin typeface="+mn-ea"/>
                <a:ea typeface="+mn-ea"/>
                <a:cs typeface="+mj-cs"/>
              </a:rPr>
              <a:t>：</a:t>
            </a:r>
          </a:p>
        </p:txBody>
      </p:sp>
      <p:pic>
        <p:nvPicPr>
          <p:cNvPr id="2" name="图片 1">
            <a:extLst>
              <a:ext uri="{FF2B5EF4-FFF2-40B4-BE49-F238E27FC236}">
                <a16:creationId xmlns:a16="http://schemas.microsoft.com/office/drawing/2014/main" id="{ED36022C-5582-4BB1-8F31-9E83BAB4EA97}"/>
              </a:ext>
            </a:extLst>
          </p:cNvPr>
          <p:cNvPicPr>
            <a:picLocks noChangeAspect="1"/>
          </p:cNvPicPr>
          <p:nvPr/>
        </p:nvPicPr>
        <p:blipFill>
          <a:blip r:embed="rId2"/>
          <a:stretch>
            <a:fillRect/>
          </a:stretch>
        </p:blipFill>
        <p:spPr>
          <a:xfrm>
            <a:off x="3707904" y="2060848"/>
            <a:ext cx="5158349" cy="1256062"/>
          </a:xfrm>
          <a:prstGeom prst="rect">
            <a:avLst/>
          </a:prstGeom>
        </p:spPr>
      </p:pic>
      <p:pic>
        <p:nvPicPr>
          <p:cNvPr id="11" name="Picture 5">
            <a:extLst>
              <a:ext uri="{FF2B5EF4-FFF2-40B4-BE49-F238E27FC236}">
                <a16:creationId xmlns:a16="http://schemas.microsoft.com/office/drawing/2014/main" id="{ECB26EE9-6D13-44FC-85EC-2EB17D49FE10}"/>
              </a:ext>
            </a:extLst>
          </p:cNvPr>
          <p:cNvPicPr>
            <a:picLocks noChangeAspect="1" noChangeArrowheads="1"/>
          </p:cNvPicPr>
          <p:nvPr/>
        </p:nvPicPr>
        <p:blipFill>
          <a:blip r:embed="rId3"/>
          <a:srcRect/>
          <a:stretch>
            <a:fillRect/>
          </a:stretch>
        </p:blipFill>
        <p:spPr bwMode="auto">
          <a:xfrm>
            <a:off x="3731429" y="3357569"/>
            <a:ext cx="5134824" cy="1229012"/>
          </a:xfrm>
          <a:prstGeom prst="rect">
            <a:avLst/>
          </a:prstGeom>
          <a:noFill/>
          <a:ln w="9525">
            <a:noFill/>
            <a:miter lim="800000"/>
            <a:headEnd/>
            <a:tailEnd/>
          </a:ln>
          <a:effectLst/>
        </p:spPr>
      </p:pic>
      <p:pic>
        <p:nvPicPr>
          <p:cNvPr id="13" name="Picture 4">
            <a:extLst>
              <a:ext uri="{FF2B5EF4-FFF2-40B4-BE49-F238E27FC236}">
                <a16:creationId xmlns:a16="http://schemas.microsoft.com/office/drawing/2014/main" id="{F5BB5F72-0D80-4BAA-A2C3-5522ECECA734}"/>
              </a:ext>
            </a:extLst>
          </p:cNvPr>
          <p:cNvPicPr>
            <a:picLocks noChangeAspect="1" noChangeArrowheads="1"/>
          </p:cNvPicPr>
          <p:nvPr/>
        </p:nvPicPr>
        <p:blipFill>
          <a:blip r:embed="rId4"/>
          <a:srcRect/>
          <a:stretch>
            <a:fillRect/>
          </a:stretch>
        </p:blipFill>
        <p:spPr bwMode="auto">
          <a:xfrm>
            <a:off x="3745222" y="4637774"/>
            <a:ext cx="5121031" cy="1041566"/>
          </a:xfrm>
          <a:prstGeom prst="rect">
            <a:avLst/>
          </a:prstGeom>
          <a:noFill/>
          <a:ln w="9525">
            <a:noFill/>
            <a:miter lim="800000"/>
            <a:headEnd/>
            <a:tailEnd/>
          </a:ln>
          <a:effectLst/>
        </p:spPr>
      </p:pic>
      <p:pic>
        <p:nvPicPr>
          <p:cNvPr id="14" name="Picture 6">
            <a:extLst>
              <a:ext uri="{FF2B5EF4-FFF2-40B4-BE49-F238E27FC236}">
                <a16:creationId xmlns:a16="http://schemas.microsoft.com/office/drawing/2014/main" id="{9BB67CF1-7B82-420D-ABD1-86DD1B1E7BE5}"/>
              </a:ext>
            </a:extLst>
          </p:cNvPr>
          <p:cNvPicPr>
            <a:picLocks noChangeAspect="1" noChangeArrowheads="1"/>
          </p:cNvPicPr>
          <p:nvPr/>
        </p:nvPicPr>
        <p:blipFill>
          <a:blip r:embed="rId5"/>
          <a:srcRect/>
          <a:stretch>
            <a:fillRect/>
          </a:stretch>
        </p:blipFill>
        <p:spPr bwMode="auto">
          <a:xfrm>
            <a:off x="3745222" y="5689634"/>
            <a:ext cx="5121030" cy="1168366"/>
          </a:xfrm>
          <a:prstGeom prst="rect">
            <a:avLst/>
          </a:prstGeom>
          <a:noFill/>
          <a:ln w="9525">
            <a:noFill/>
            <a:miter lim="800000"/>
            <a:headEnd/>
            <a:tailEnd/>
          </a:ln>
          <a:effectLst/>
        </p:spPr>
      </p:pic>
    </p:spTree>
    <p:extLst>
      <p:ext uri="{BB962C8B-B14F-4D97-AF65-F5344CB8AC3E}">
        <p14:creationId xmlns:p14="http://schemas.microsoft.com/office/powerpoint/2010/main" val="219876456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a:extLst>
              <a:ext uri="{FF2B5EF4-FFF2-40B4-BE49-F238E27FC236}">
                <a16:creationId xmlns:a16="http://schemas.microsoft.com/office/drawing/2014/main" id="{6C85CFE7-9CCE-47CA-B727-3416D7D6B447}"/>
              </a:ext>
            </a:extLst>
          </p:cNvPr>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a:extLst>
              <a:ext uri="{FF2B5EF4-FFF2-40B4-BE49-F238E27FC236}">
                <a16:creationId xmlns:a16="http://schemas.microsoft.com/office/drawing/2014/main" id="{C4D08A5A-7A21-44A4-8CB6-894F3740BAA3}"/>
              </a:ext>
            </a:extLst>
          </p:cNvPr>
          <p:cNvSpPr txBox="1"/>
          <p:nvPr/>
        </p:nvSpPr>
        <p:spPr>
          <a:xfrm>
            <a:off x="516302" y="1634061"/>
            <a:ext cx="6215938"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服务器的配置（</a:t>
            </a:r>
            <a:r>
              <a:rPr lang="zh-CN" altLang="en-US" dirty="0">
                <a:solidFill>
                  <a:srgbClr val="FF0000"/>
                </a:solidFill>
              </a:rPr>
              <a:t>添加新的</a:t>
            </a:r>
            <a:r>
              <a:rPr lang="en-US" altLang="zh-CN" dirty="0">
                <a:solidFill>
                  <a:srgbClr val="FF0000"/>
                </a:solidFill>
              </a:rPr>
              <a:t>WEB</a:t>
            </a:r>
            <a:r>
              <a:rPr lang="zh-CN" altLang="en-US" dirty="0">
                <a:solidFill>
                  <a:srgbClr val="FF0000"/>
                </a:solidFill>
              </a:rPr>
              <a:t>站点</a:t>
            </a:r>
            <a:r>
              <a:rPr lang="zh-CN" altLang="en-US" dirty="0"/>
              <a:t>）</a:t>
            </a:r>
          </a:p>
        </p:txBody>
      </p:sp>
      <p:sp>
        <p:nvSpPr>
          <p:cNvPr id="7" name="文本框 6">
            <a:extLst>
              <a:ext uri="{FF2B5EF4-FFF2-40B4-BE49-F238E27FC236}">
                <a16:creationId xmlns:a16="http://schemas.microsoft.com/office/drawing/2014/main" id="{1369CE54-D1FA-4151-87D9-AD5121FB203B}"/>
              </a:ext>
            </a:extLst>
          </p:cNvPr>
          <p:cNvSpPr txBox="1"/>
          <p:nvPr/>
        </p:nvSpPr>
        <p:spPr>
          <a:xfrm>
            <a:off x="179512" y="2708920"/>
            <a:ext cx="3268829" cy="2924647"/>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在</a:t>
            </a:r>
            <a:r>
              <a:rPr lang="en-US" altLang="zh-CN" sz="2045" b="1" dirty="0">
                <a:latin typeface="+mn-ea"/>
                <a:ea typeface="+mn-ea"/>
                <a:cs typeface="+mj-cs"/>
              </a:rPr>
              <a:t>PC</a:t>
            </a:r>
            <a:r>
              <a:rPr lang="zh-CN" altLang="en-US" sz="2045" b="1" dirty="0">
                <a:latin typeface="+mn-ea"/>
                <a:ea typeface="+mn-ea"/>
                <a:cs typeface="+mj-cs"/>
              </a:rPr>
              <a:t>机的</a:t>
            </a:r>
            <a:r>
              <a:rPr lang="en-US" altLang="zh-CN" sz="2045" b="1" dirty="0">
                <a:latin typeface="+mn-ea"/>
                <a:ea typeface="+mn-ea"/>
                <a:cs typeface="+mj-cs"/>
              </a:rPr>
              <a:t>D</a:t>
            </a:r>
            <a:r>
              <a:rPr lang="zh-CN" altLang="en-US" sz="2045" b="1" dirty="0">
                <a:latin typeface="+mn-ea"/>
                <a:ea typeface="+mn-ea"/>
                <a:cs typeface="+mj-cs"/>
              </a:rPr>
              <a:t>盘下新建一个名称为</a:t>
            </a:r>
            <a:r>
              <a:rPr lang="en-US" altLang="zh-CN" sz="2045" b="1" dirty="0">
                <a:latin typeface="+mn-ea"/>
                <a:ea typeface="+mn-ea"/>
                <a:cs typeface="+mj-cs"/>
              </a:rPr>
              <a:t>web1ceshi</a:t>
            </a:r>
            <a:r>
              <a:rPr lang="zh-CN" altLang="en-US" sz="2045" b="1" dirty="0">
                <a:latin typeface="+mn-ea"/>
                <a:ea typeface="+mn-ea"/>
                <a:cs typeface="+mj-cs"/>
              </a:rPr>
              <a:t>的站点，站点目录设置为</a:t>
            </a:r>
            <a:r>
              <a:rPr lang="en-US" altLang="zh-CN" sz="2045" b="1" dirty="0">
                <a:latin typeface="+mn-ea"/>
                <a:ea typeface="+mn-ea"/>
                <a:cs typeface="+mj-cs"/>
              </a:rPr>
              <a:t>D:\web1</a:t>
            </a:r>
            <a:r>
              <a:rPr lang="zh-CN" altLang="en-US" sz="2045" b="1" dirty="0">
                <a:latin typeface="+mn-ea"/>
                <a:ea typeface="+mn-ea"/>
                <a:cs typeface="+mj-cs"/>
              </a:rPr>
              <a:t>，制作主页文件</a:t>
            </a:r>
            <a:r>
              <a:rPr lang="en-US" altLang="zh-CN" sz="2045" b="1" dirty="0">
                <a:latin typeface="+mn-ea"/>
                <a:ea typeface="+mn-ea"/>
                <a:cs typeface="+mj-cs"/>
              </a:rPr>
              <a:t>WEB.htm</a:t>
            </a:r>
            <a:r>
              <a:rPr lang="zh-CN" altLang="en-US" sz="2045" b="1" dirty="0">
                <a:latin typeface="+mn-ea"/>
                <a:ea typeface="+mn-ea"/>
                <a:cs typeface="+mj-cs"/>
              </a:rPr>
              <a:t>，将制作好的主页文件（</a:t>
            </a:r>
            <a:r>
              <a:rPr lang="en-US" altLang="zh-CN" sz="2045" b="1" dirty="0">
                <a:latin typeface="+mn-ea"/>
                <a:ea typeface="+mn-ea"/>
                <a:cs typeface="+mj-cs"/>
              </a:rPr>
              <a:t>html</a:t>
            </a:r>
            <a:r>
              <a:rPr lang="zh-CN" altLang="en-US" sz="2045" b="1" dirty="0">
                <a:latin typeface="+mn-ea"/>
                <a:ea typeface="+mn-ea"/>
                <a:cs typeface="+mj-cs"/>
              </a:rPr>
              <a:t>文件</a:t>
            </a:r>
            <a:r>
              <a:rPr lang="en-US" altLang="zh-CN" sz="2045" b="1" dirty="0">
                <a:latin typeface="+mn-ea"/>
                <a:ea typeface="+mn-ea"/>
                <a:cs typeface="+mj-cs"/>
              </a:rPr>
              <a:t>---WEB1.htm</a:t>
            </a:r>
            <a:r>
              <a:rPr lang="zh-CN" altLang="en-US" sz="2045" b="1" dirty="0">
                <a:latin typeface="+mn-ea"/>
                <a:ea typeface="+mn-ea"/>
                <a:cs typeface="+mj-cs"/>
              </a:rPr>
              <a:t>）复制到</a:t>
            </a:r>
            <a:r>
              <a:rPr lang="en-US" altLang="zh-CN" sz="2045" b="1" dirty="0">
                <a:latin typeface="+mn-ea"/>
                <a:ea typeface="+mn-ea"/>
                <a:cs typeface="+mj-cs"/>
              </a:rPr>
              <a:t>D:\web1</a:t>
            </a:r>
            <a:r>
              <a:rPr lang="zh-CN" altLang="en-US" sz="2045" b="1" dirty="0">
                <a:latin typeface="+mn-ea"/>
                <a:ea typeface="+mn-ea"/>
                <a:cs typeface="+mj-cs"/>
              </a:rPr>
              <a:t>目录，该目录是为</a:t>
            </a:r>
            <a:r>
              <a:rPr lang="en-US" altLang="zh-CN" sz="2045" b="1" dirty="0">
                <a:latin typeface="+mn-ea"/>
                <a:ea typeface="+mn-ea"/>
                <a:cs typeface="+mj-cs"/>
              </a:rPr>
              <a:t>web1ceshi</a:t>
            </a:r>
            <a:r>
              <a:rPr lang="zh-CN" altLang="en-US" sz="2045" b="1" dirty="0">
                <a:latin typeface="+mn-ea"/>
                <a:ea typeface="+mn-ea"/>
                <a:cs typeface="+mj-cs"/>
              </a:rPr>
              <a:t>站点设定的发布目录。</a:t>
            </a:r>
          </a:p>
        </p:txBody>
      </p:sp>
      <p:sp>
        <p:nvSpPr>
          <p:cNvPr id="12" name="文本框 11">
            <a:extLst>
              <a:ext uri="{FF2B5EF4-FFF2-40B4-BE49-F238E27FC236}">
                <a16:creationId xmlns:a16="http://schemas.microsoft.com/office/drawing/2014/main" id="{F7F6075E-EA82-445A-BDB4-ABB7B3DC8589}"/>
              </a:ext>
            </a:extLst>
          </p:cNvPr>
          <p:cNvSpPr txBox="1"/>
          <p:nvPr/>
        </p:nvSpPr>
        <p:spPr>
          <a:xfrm>
            <a:off x="509117" y="2060848"/>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1</a:t>
            </a:r>
            <a:r>
              <a:rPr lang="zh-CN" altLang="en-US" sz="2045" b="1" dirty="0">
                <a:latin typeface="+mn-ea"/>
                <a:ea typeface="+mn-ea"/>
                <a:cs typeface="+mj-cs"/>
              </a:rPr>
              <a:t>：</a:t>
            </a:r>
          </a:p>
        </p:txBody>
      </p:sp>
      <p:pic>
        <p:nvPicPr>
          <p:cNvPr id="15" name="Picture 2">
            <a:extLst>
              <a:ext uri="{FF2B5EF4-FFF2-40B4-BE49-F238E27FC236}">
                <a16:creationId xmlns:a16="http://schemas.microsoft.com/office/drawing/2014/main" id="{19E2F56D-D6C1-4797-911D-AC6238E4C09D}"/>
              </a:ext>
            </a:extLst>
          </p:cNvPr>
          <p:cNvPicPr>
            <a:picLocks noChangeAspect="1" noChangeArrowheads="1"/>
          </p:cNvPicPr>
          <p:nvPr/>
        </p:nvPicPr>
        <p:blipFill>
          <a:blip r:embed="rId2"/>
          <a:srcRect/>
          <a:stretch>
            <a:fillRect/>
          </a:stretch>
        </p:blipFill>
        <p:spPr bwMode="auto">
          <a:xfrm>
            <a:off x="3628623" y="2708920"/>
            <a:ext cx="5391019" cy="1255540"/>
          </a:xfrm>
          <a:prstGeom prst="rect">
            <a:avLst/>
          </a:prstGeom>
          <a:noFill/>
          <a:ln w="9525">
            <a:noFill/>
            <a:miter lim="800000"/>
            <a:headEnd/>
            <a:tailEnd/>
          </a:ln>
          <a:effectLst/>
        </p:spPr>
      </p:pic>
      <p:pic>
        <p:nvPicPr>
          <p:cNvPr id="3" name="图片 2">
            <a:extLst>
              <a:ext uri="{FF2B5EF4-FFF2-40B4-BE49-F238E27FC236}">
                <a16:creationId xmlns:a16="http://schemas.microsoft.com/office/drawing/2014/main" id="{11C0651B-A9E2-477A-BB39-B90CC79BFD5B}"/>
              </a:ext>
            </a:extLst>
          </p:cNvPr>
          <p:cNvPicPr>
            <a:picLocks noChangeAspect="1"/>
          </p:cNvPicPr>
          <p:nvPr/>
        </p:nvPicPr>
        <p:blipFill>
          <a:blip r:embed="rId3"/>
          <a:stretch>
            <a:fillRect/>
          </a:stretch>
        </p:blipFill>
        <p:spPr>
          <a:xfrm>
            <a:off x="3639232" y="4253356"/>
            <a:ext cx="5391019" cy="1270522"/>
          </a:xfrm>
          <a:prstGeom prst="rect">
            <a:avLst/>
          </a:prstGeom>
        </p:spPr>
      </p:pic>
    </p:spTree>
    <p:extLst>
      <p:ext uri="{BB962C8B-B14F-4D97-AF65-F5344CB8AC3E}">
        <p14:creationId xmlns:p14="http://schemas.microsoft.com/office/powerpoint/2010/main" val="232390564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891536" y="1304251"/>
            <a:ext cx="7015801" cy="974417"/>
          </a:xfrm>
        </p:spPr>
        <p:txBody>
          <a:bodyPr/>
          <a:lstStyle/>
          <a:p>
            <a:pPr algn="ctr" eaLnBrk="1" hangingPunct="1">
              <a:buClrTx/>
              <a:buSzTx/>
              <a:buFontTx/>
            </a:pPr>
            <a:r>
              <a:rPr lang="zh-CN" altLang="en-US" sz="3070">
                <a:solidFill>
                  <a:srgbClr val="0000FF"/>
                </a:solidFill>
                <a:sym typeface="+mn-ea"/>
              </a:rPr>
              <a:t>《</a:t>
            </a:r>
            <a:r>
              <a:rPr lang="zh-CN" altLang="en-US" sz="3070" b="1" dirty="0">
                <a:solidFill>
                  <a:srgbClr val="0000FF"/>
                </a:solidFill>
                <a:latin typeface="楷体" panose="02010609060101010101" charset="-122"/>
                <a:ea typeface="楷体" panose="02010609060101010101" charset="-122"/>
                <a:cs typeface="楷体" panose="02010609060101010101" charset="-122"/>
                <a:sym typeface="+mn-ea"/>
              </a:rPr>
              <a:t>计算机通信与网络》</a:t>
            </a:r>
            <a:r>
              <a:rPr lang="zh-CN" altLang="en-US" sz="3070" b="1" dirty="0">
                <a:solidFill>
                  <a:srgbClr val="0000FF"/>
                </a:solidFill>
                <a:latin typeface="楷体" panose="02010609060101010101" charset="-122"/>
                <a:ea typeface="楷体" panose="02010609060101010101" charset="-122"/>
                <a:cs typeface="楷体" panose="02010609060101010101" charset="-122"/>
              </a:rPr>
              <a:t>实验内容</a:t>
            </a:r>
          </a:p>
        </p:txBody>
      </p:sp>
      <p:sp>
        <p:nvSpPr>
          <p:cNvPr id="8196" name="Rectangle 3"/>
          <p:cNvSpPr>
            <a:spLocks noGrp="1" noChangeArrowheads="1"/>
          </p:cNvSpPr>
          <p:nvPr>
            <p:ph idx="1"/>
          </p:nvPr>
        </p:nvSpPr>
        <p:spPr>
          <a:xfrm>
            <a:off x="1164372" y="2278647"/>
            <a:ext cx="7015801" cy="3455390"/>
          </a:xfrm>
        </p:spPr>
        <p:txBody>
          <a:bodyPr/>
          <a:lstStyle/>
          <a:p>
            <a:pPr latinLnBrk="0">
              <a:lnSpc>
                <a:spcPct val="150000"/>
              </a:lnSpc>
              <a:spcBef>
                <a:spcPts val="0"/>
              </a:spcBef>
              <a:buFont typeface="Wingdings" panose="05000000000000000000" charset="0"/>
              <a:buChar char="l"/>
            </a:pPr>
            <a:r>
              <a:rPr lang="zh-CN" altLang="zh-CN" sz="2045" b="1" dirty="0">
                <a:latin typeface="宋体" panose="02010600030101010101" pitchFamily="2" charset="-122"/>
                <a:ea typeface="宋体" panose="02010600030101010101" pitchFamily="2" charset="-122"/>
                <a:cs typeface="宋体" panose="02010600030101010101" pitchFamily="2" charset="-122"/>
              </a:rPr>
              <a:t>一、网络基础知识及双绞线制作、访问</a:t>
            </a:r>
            <a:r>
              <a:rPr lang="zh-CN" altLang="en-US" sz="2045" b="1" dirty="0">
                <a:latin typeface="宋体" panose="02010600030101010101" pitchFamily="2" charset="-122"/>
                <a:ea typeface="宋体" panose="02010600030101010101" pitchFamily="2" charset="-122"/>
                <a:cs typeface="宋体" panose="02010600030101010101" pitchFamily="2" charset="-122"/>
              </a:rPr>
              <a:t>网络</a:t>
            </a:r>
            <a:r>
              <a:rPr lang="zh-CN" altLang="zh-CN" sz="2045" b="1" dirty="0">
                <a:latin typeface="宋体" panose="02010600030101010101" pitchFamily="2" charset="-122"/>
                <a:ea typeface="宋体" panose="02010600030101010101" pitchFamily="2" charset="-122"/>
                <a:cs typeface="宋体" panose="02010600030101010101" pitchFamily="2" charset="-122"/>
              </a:rPr>
              <a:t>设备实验</a:t>
            </a:r>
          </a:p>
          <a:p>
            <a:pPr latinLnBrk="0">
              <a:lnSpc>
                <a:spcPct val="150000"/>
              </a:lnSpc>
              <a:spcBef>
                <a:spcPts val="0"/>
              </a:spcBef>
              <a:buFont typeface="Wingdings" panose="05000000000000000000" charset="0"/>
              <a:buChar char="l"/>
            </a:pPr>
            <a:r>
              <a:rPr lang="zh-CN" altLang="zh-CN" sz="2045" b="1" dirty="0">
                <a:latin typeface="宋体" panose="02010600030101010101" pitchFamily="2" charset="-122"/>
                <a:ea typeface="宋体" panose="02010600030101010101" pitchFamily="2" charset="-122"/>
                <a:cs typeface="宋体" panose="02010600030101010101" pitchFamily="2" charset="-122"/>
              </a:rPr>
              <a:t>二、交换机</a:t>
            </a:r>
            <a:r>
              <a:rPr lang="en-US" altLang="zh-CN" sz="2045" b="1" dirty="0">
                <a:latin typeface="宋体" panose="02010600030101010101" pitchFamily="2" charset="-122"/>
                <a:ea typeface="宋体" panose="02010600030101010101" pitchFamily="2" charset="-122"/>
                <a:cs typeface="宋体" panose="02010600030101010101" pitchFamily="2" charset="-122"/>
              </a:rPr>
              <a:t>VLAN</a:t>
            </a:r>
            <a:r>
              <a:rPr lang="zh-CN" altLang="en-US" sz="2045" b="1" dirty="0">
                <a:latin typeface="宋体" panose="02010600030101010101" pitchFamily="2" charset="-122"/>
                <a:ea typeface="宋体" panose="02010600030101010101" pitchFamily="2" charset="-122"/>
                <a:cs typeface="宋体" panose="02010600030101010101" pitchFamily="2" charset="-122"/>
              </a:rPr>
              <a:t>相关实验</a:t>
            </a:r>
            <a:endParaRPr lang="zh-CN" altLang="zh-CN" sz="2045" b="1" dirty="0">
              <a:latin typeface="宋体" panose="02010600030101010101" pitchFamily="2" charset="-122"/>
              <a:ea typeface="宋体" panose="02010600030101010101" pitchFamily="2" charset="-122"/>
              <a:cs typeface="宋体" panose="02010600030101010101" pitchFamily="2" charset="-122"/>
            </a:endParaRPr>
          </a:p>
          <a:p>
            <a:pPr latinLnBrk="0">
              <a:lnSpc>
                <a:spcPct val="150000"/>
              </a:lnSpc>
              <a:spcBef>
                <a:spcPts val="0"/>
              </a:spcBef>
              <a:buFont typeface="Wingdings" panose="05000000000000000000" charset="0"/>
              <a:buChar char="l"/>
            </a:pPr>
            <a:r>
              <a:rPr lang="zh-CN" altLang="zh-CN" sz="2045" b="1" dirty="0">
                <a:latin typeface="宋体" panose="02010600030101010101" pitchFamily="2" charset="-122"/>
                <a:ea typeface="宋体" panose="02010600030101010101" pitchFamily="2" charset="-122"/>
                <a:cs typeface="宋体" panose="02010600030101010101" pitchFamily="2" charset="-122"/>
              </a:rPr>
              <a:t>三、路由器基础配置</a:t>
            </a:r>
            <a:r>
              <a:rPr lang="zh-CN" altLang="en-US" sz="2045" b="1" dirty="0">
                <a:latin typeface="宋体" panose="02010600030101010101" pitchFamily="2" charset="-122"/>
                <a:ea typeface="宋体" panose="02010600030101010101" pitchFamily="2" charset="-122"/>
                <a:cs typeface="宋体" panose="02010600030101010101" pitchFamily="2" charset="-122"/>
              </a:rPr>
              <a:t>实验</a:t>
            </a:r>
          </a:p>
          <a:p>
            <a:pPr latinLnBrk="0">
              <a:lnSpc>
                <a:spcPct val="150000"/>
              </a:lnSpc>
              <a:spcBef>
                <a:spcPts val="0"/>
              </a:spcBef>
              <a:buFont typeface="Wingdings" panose="05000000000000000000" charset="0"/>
              <a:buChar char="l"/>
            </a:pPr>
            <a:r>
              <a:rPr lang="zh-CN" altLang="zh-CN" sz="2045" b="1" dirty="0">
                <a:latin typeface="宋体" panose="02010600030101010101" pitchFamily="2" charset="-122"/>
                <a:ea typeface="宋体" panose="02010600030101010101" pitchFamily="2" charset="-122"/>
                <a:cs typeface="宋体" panose="02010600030101010101" pitchFamily="2" charset="-122"/>
              </a:rPr>
              <a:t>四、</a:t>
            </a:r>
            <a:r>
              <a:rPr lang="en-US" altLang="zh-CN" sz="2045" b="1" dirty="0">
                <a:latin typeface="宋体" panose="02010600030101010101" pitchFamily="2" charset="-122"/>
                <a:ea typeface="宋体" panose="02010600030101010101" pitchFamily="2" charset="-122"/>
                <a:cs typeface="宋体" panose="02010600030101010101" pitchFamily="2" charset="-122"/>
              </a:rPr>
              <a:t>RIP</a:t>
            </a:r>
            <a:r>
              <a:rPr lang="zh-CN" altLang="en-US" sz="2045" b="1" dirty="0">
                <a:latin typeface="宋体" panose="02010600030101010101" pitchFamily="2" charset="-122"/>
                <a:ea typeface="宋体" panose="02010600030101010101" pitchFamily="2" charset="-122"/>
                <a:cs typeface="宋体" panose="02010600030101010101" pitchFamily="2" charset="-122"/>
              </a:rPr>
              <a:t>路由、</a:t>
            </a:r>
            <a:r>
              <a:rPr lang="en-US" altLang="zh-CN" sz="2045" b="1" dirty="0">
                <a:latin typeface="宋体" panose="02010600030101010101" pitchFamily="2" charset="-122"/>
                <a:ea typeface="宋体" panose="02010600030101010101" pitchFamily="2" charset="-122"/>
                <a:cs typeface="宋体" panose="02010600030101010101" pitchFamily="2" charset="-122"/>
              </a:rPr>
              <a:t>OSPF</a:t>
            </a:r>
            <a:r>
              <a:rPr lang="zh-CN" altLang="en-US" sz="2045" b="1" dirty="0">
                <a:latin typeface="宋体" panose="02010600030101010101" pitchFamily="2" charset="-122"/>
                <a:ea typeface="宋体" panose="02010600030101010101" pitchFamily="2" charset="-122"/>
                <a:cs typeface="宋体" panose="02010600030101010101" pitchFamily="2" charset="-122"/>
              </a:rPr>
              <a:t>路由配置</a:t>
            </a:r>
            <a:endParaRPr lang="zh-CN" altLang="zh-CN" sz="2045" b="1" dirty="0">
              <a:latin typeface="宋体" panose="02010600030101010101" pitchFamily="2" charset="-122"/>
              <a:ea typeface="宋体" panose="02010600030101010101" pitchFamily="2" charset="-122"/>
              <a:cs typeface="宋体" panose="02010600030101010101" pitchFamily="2" charset="-122"/>
            </a:endParaRPr>
          </a:p>
          <a:p>
            <a:pPr latinLnBrk="0">
              <a:lnSpc>
                <a:spcPct val="150000"/>
              </a:lnSpc>
              <a:spcBef>
                <a:spcPts val="0"/>
              </a:spcBef>
              <a:buFont typeface="Wingdings" panose="05000000000000000000" charset="0"/>
              <a:buChar char="l"/>
            </a:pPr>
            <a:r>
              <a:rPr lang="zh-CN" altLang="zh-CN" sz="2045" b="1" dirty="0">
                <a:latin typeface="宋体" panose="02010600030101010101" pitchFamily="2" charset="-122"/>
                <a:ea typeface="宋体" panose="02010600030101010101" pitchFamily="2" charset="-122"/>
                <a:cs typeface="宋体" panose="02010600030101010101" pitchFamily="2" charset="-122"/>
              </a:rPr>
              <a:t>五、</a:t>
            </a:r>
            <a:r>
              <a:rPr lang="en-US" altLang="zh-CN" sz="2045" b="1" dirty="0">
                <a:latin typeface="宋体" panose="02010600030101010101" pitchFamily="2" charset="-122"/>
                <a:ea typeface="宋体" panose="02010600030101010101" pitchFamily="2" charset="-122"/>
                <a:cs typeface="宋体" panose="02010600030101010101" pitchFamily="2" charset="-122"/>
              </a:rPr>
              <a:t>Windows</a:t>
            </a:r>
            <a:r>
              <a:rPr lang="zh-CN" altLang="en-US" sz="2045" b="1" dirty="0">
                <a:latin typeface="宋体" panose="02010600030101010101" pitchFamily="2" charset="-122"/>
                <a:ea typeface="宋体" panose="02010600030101010101" pitchFamily="2" charset="-122"/>
                <a:cs typeface="宋体" panose="02010600030101010101" pitchFamily="2" charset="-122"/>
              </a:rPr>
              <a:t>下</a:t>
            </a:r>
            <a:r>
              <a:rPr lang="en-US" altLang="zh-CN" sz="2045" b="1" dirty="0">
                <a:latin typeface="宋体" panose="02010600030101010101" pitchFamily="2" charset="-122"/>
                <a:ea typeface="宋体" panose="02010600030101010101" pitchFamily="2" charset="-122"/>
                <a:cs typeface="宋体" panose="02010600030101010101" pitchFamily="2" charset="-122"/>
              </a:rPr>
              <a:t>DNS</a:t>
            </a:r>
            <a:r>
              <a:rPr lang="zh-CN" altLang="en-US" sz="2045" b="1" dirty="0">
                <a:latin typeface="宋体" panose="02010600030101010101" pitchFamily="2" charset="-122"/>
                <a:ea typeface="宋体" panose="02010600030101010101" pitchFamily="2" charset="-122"/>
                <a:cs typeface="宋体" panose="02010600030101010101" pitchFamily="2" charset="-122"/>
              </a:rPr>
              <a:t>、</a:t>
            </a:r>
            <a:r>
              <a:rPr lang="en-US" altLang="zh-CN" sz="2045" b="1" dirty="0">
                <a:latin typeface="宋体" panose="02010600030101010101" pitchFamily="2" charset="-122"/>
                <a:ea typeface="宋体" panose="02010600030101010101" pitchFamily="2" charset="-122"/>
                <a:cs typeface="宋体" panose="02010600030101010101" pitchFamily="2" charset="-122"/>
              </a:rPr>
              <a:t>DHCP</a:t>
            </a:r>
            <a:r>
              <a:rPr lang="zh-CN" altLang="zh-CN" sz="2045" b="1" dirty="0">
                <a:latin typeface="宋体" panose="02010600030101010101" pitchFamily="2" charset="-122"/>
                <a:ea typeface="宋体" panose="02010600030101010101" pitchFamily="2" charset="-122"/>
                <a:cs typeface="宋体" panose="02010600030101010101" pitchFamily="2" charset="-122"/>
              </a:rPr>
              <a:t>服务器配置</a:t>
            </a:r>
          </a:p>
          <a:p>
            <a:pPr latinLnBrk="0">
              <a:lnSpc>
                <a:spcPct val="150000"/>
              </a:lnSpc>
              <a:spcBef>
                <a:spcPts val="0"/>
              </a:spcBef>
              <a:buFont typeface="Wingdings" panose="05000000000000000000" charset="0"/>
              <a:buChar char="l"/>
            </a:pPr>
            <a:r>
              <a:rPr lang="zh-CN" altLang="zh-CN" sz="2045" b="1" dirty="0">
                <a:solidFill>
                  <a:srgbClr val="FF0000"/>
                </a:solidFill>
                <a:latin typeface="宋体" panose="02010600030101010101" pitchFamily="2" charset="-122"/>
                <a:ea typeface="宋体" panose="02010600030101010101" pitchFamily="2" charset="-122"/>
                <a:cs typeface="宋体" panose="02010600030101010101" pitchFamily="2" charset="-122"/>
              </a:rPr>
              <a:t>六、</a:t>
            </a:r>
            <a:r>
              <a:rPr lang="en-US" altLang="zh-CN" sz="2045" b="1" dirty="0">
                <a:solidFill>
                  <a:srgbClr val="FF0000"/>
                </a:solidFill>
                <a:latin typeface="宋体" panose="02010600030101010101" pitchFamily="2" charset="-122"/>
                <a:ea typeface="宋体" panose="02010600030101010101" pitchFamily="2" charset="-122"/>
                <a:cs typeface="宋体" panose="02010600030101010101" pitchFamily="2" charset="-122"/>
              </a:rPr>
              <a:t>Windows</a:t>
            </a:r>
            <a:r>
              <a:rPr lang="zh-CN" altLang="en-US" sz="2045" b="1" dirty="0">
                <a:solidFill>
                  <a:srgbClr val="FF0000"/>
                </a:solidFill>
                <a:latin typeface="宋体" panose="02010600030101010101" pitchFamily="2" charset="-122"/>
                <a:ea typeface="宋体" panose="02010600030101010101" pitchFamily="2" charset="-122"/>
                <a:cs typeface="宋体" panose="02010600030101010101" pitchFamily="2" charset="-122"/>
              </a:rPr>
              <a:t>下</a:t>
            </a:r>
            <a:r>
              <a:rPr lang="en-US" altLang="zh-CN" sz="2045" b="1" dirty="0">
                <a:solidFill>
                  <a:srgbClr val="FF0000"/>
                </a:solidFill>
                <a:latin typeface="宋体" panose="02010600030101010101" pitchFamily="2" charset="-122"/>
                <a:ea typeface="宋体" panose="02010600030101010101" pitchFamily="2" charset="-122"/>
                <a:cs typeface="宋体" panose="02010600030101010101" pitchFamily="2" charset="-122"/>
              </a:rPr>
              <a:t>WEB</a:t>
            </a:r>
            <a:r>
              <a:rPr lang="zh-CN" altLang="en-US" sz="2045" b="1"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2045" b="1" dirty="0">
                <a:solidFill>
                  <a:srgbClr val="FF0000"/>
                </a:solidFill>
                <a:latin typeface="宋体" panose="02010600030101010101" pitchFamily="2" charset="-122"/>
                <a:ea typeface="宋体" panose="02010600030101010101" pitchFamily="2" charset="-122"/>
                <a:cs typeface="宋体" panose="02010600030101010101" pitchFamily="2" charset="-122"/>
              </a:rPr>
              <a:t>FTP</a:t>
            </a:r>
            <a:r>
              <a:rPr lang="zh-CN" altLang="zh-CN" sz="2045" b="1" dirty="0">
                <a:solidFill>
                  <a:srgbClr val="FF0000"/>
                </a:solidFill>
                <a:latin typeface="宋体" panose="02010600030101010101" pitchFamily="2" charset="-122"/>
                <a:ea typeface="宋体" panose="02010600030101010101" pitchFamily="2" charset="-122"/>
                <a:cs typeface="宋体" panose="02010600030101010101" pitchFamily="2" charset="-122"/>
              </a:rPr>
              <a:t>服务器配置</a:t>
            </a:r>
          </a:p>
          <a:p>
            <a:pPr latinLnBrk="0">
              <a:lnSpc>
                <a:spcPct val="150000"/>
              </a:lnSpc>
              <a:spcBef>
                <a:spcPts val="0"/>
              </a:spcBef>
              <a:buFont typeface="Wingdings" panose="05000000000000000000" charset="0"/>
              <a:buChar char="l"/>
            </a:pPr>
            <a:r>
              <a:rPr lang="zh-CN" altLang="en-US" sz="2045" b="1" dirty="0">
                <a:latin typeface="宋体" panose="02010600030101010101" pitchFamily="2" charset="-122"/>
                <a:ea typeface="宋体" panose="02010600030101010101" pitchFamily="2" charset="-122"/>
                <a:cs typeface="宋体" panose="02010600030101010101" pitchFamily="2" charset="-122"/>
              </a:rPr>
              <a:t>七、扩展实验</a:t>
            </a:r>
          </a:p>
        </p:txBody>
      </p:sp>
      <p:sp>
        <p:nvSpPr>
          <p:cNvPr id="819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a:solidFill>
                  <a:schemeClr val="tx1"/>
                </a:solidFill>
              </a:rPr>
              <a:t>计算机通信与网络实验</a:t>
            </a:r>
            <a:endParaRPr lang="en-US" altLang="zh-CN" sz="1025" b="0">
              <a:solidFill>
                <a:schemeClr val="tx1"/>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a:extLst>
              <a:ext uri="{FF2B5EF4-FFF2-40B4-BE49-F238E27FC236}">
                <a16:creationId xmlns:a16="http://schemas.microsoft.com/office/drawing/2014/main" id="{6C85CFE7-9CCE-47CA-B727-3416D7D6B447}"/>
              </a:ext>
            </a:extLst>
          </p:cNvPr>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a:extLst>
              <a:ext uri="{FF2B5EF4-FFF2-40B4-BE49-F238E27FC236}">
                <a16:creationId xmlns:a16="http://schemas.microsoft.com/office/drawing/2014/main" id="{C4D08A5A-7A21-44A4-8CB6-894F3740BAA3}"/>
              </a:ext>
            </a:extLst>
          </p:cNvPr>
          <p:cNvSpPr txBox="1"/>
          <p:nvPr/>
        </p:nvSpPr>
        <p:spPr>
          <a:xfrm>
            <a:off x="516302" y="1634061"/>
            <a:ext cx="6215938"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服务器的配置（</a:t>
            </a:r>
            <a:r>
              <a:rPr lang="zh-CN" altLang="en-US" dirty="0">
                <a:solidFill>
                  <a:srgbClr val="FF0000"/>
                </a:solidFill>
              </a:rPr>
              <a:t>添加新的</a:t>
            </a:r>
            <a:r>
              <a:rPr lang="en-US" altLang="zh-CN" dirty="0">
                <a:solidFill>
                  <a:srgbClr val="FF0000"/>
                </a:solidFill>
              </a:rPr>
              <a:t>WEB</a:t>
            </a:r>
            <a:r>
              <a:rPr lang="zh-CN" altLang="en-US" dirty="0">
                <a:solidFill>
                  <a:srgbClr val="FF0000"/>
                </a:solidFill>
              </a:rPr>
              <a:t>站点</a:t>
            </a:r>
            <a:r>
              <a:rPr lang="zh-CN" altLang="en-US" dirty="0"/>
              <a:t>）</a:t>
            </a:r>
          </a:p>
        </p:txBody>
      </p:sp>
      <p:sp>
        <p:nvSpPr>
          <p:cNvPr id="7" name="文本框 6">
            <a:extLst>
              <a:ext uri="{FF2B5EF4-FFF2-40B4-BE49-F238E27FC236}">
                <a16:creationId xmlns:a16="http://schemas.microsoft.com/office/drawing/2014/main" id="{1369CE54-D1FA-4151-87D9-AD5121FB203B}"/>
              </a:ext>
            </a:extLst>
          </p:cNvPr>
          <p:cNvSpPr txBox="1"/>
          <p:nvPr/>
        </p:nvSpPr>
        <p:spPr>
          <a:xfrm>
            <a:off x="251519" y="2979295"/>
            <a:ext cx="3268829" cy="2609945"/>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打开 “</a:t>
            </a:r>
            <a:r>
              <a:rPr lang="en-US" altLang="zh-CN" sz="2045" b="1" dirty="0">
                <a:latin typeface="+mn-ea"/>
                <a:ea typeface="+mn-ea"/>
                <a:cs typeface="+mj-cs"/>
              </a:rPr>
              <a:t>Internet</a:t>
            </a:r>
            <a:r>
              <a:rPr lang="zh-CN" altLang="en-US" sz="2045" b="1" dirty="0">
                <a:latin typeface="+mn-ea"/>
                <a:ea typeface="+mn-ea"/>
                <a:cs typeface="+mj-cs"/>
              </a:rPr>
              <a:t>信息服务管理窗口”，鼠标右键单击网站，在弹出菜单中选择“新建”</a:t>
            </a:r>
            <a:r>
              <a:rPr lang="en-US" altLang="zh-CN" sz="2045" b="1" dirty="0">
                <a:latin typeface="+mn-ea"/>
                <a:ea typeface="+mn-ea"/>
                <a:cs typeface="+mj-cs"/>
              </a:rPr>
              <a:t>/“</a:t>
            </a:r>
            <a:r>
              <a:rPr lang="zh-CN" altLang="en-US" sz="2045" b="1" dirty="0">
                <a:latin typeface="+mn-ea"/>
                <a:ea typeface="+mn-ea"/>
                <a:cs typeface="+mj-cs"/>
              </a:rPr>
              <a:t>网站”，出现“网站创建向导”，单击“下一步”继续。设置名称为</a:t>
            </a:r>
            <a:r>
              <a:rPr lang="en-US" altLang="zh-CN" sz="2045" b="1" dirty="0">
                <a:latin typeface="+mn-ea"/>
                <a:ea typeface="+mn-ea"/>
                <a:cs typeface="+mj-cs"/>
              </a:rPr>
              <a:t>web1ceshi</a:t>
            </a:r>
            <a:r>
              <a:rPr lang="zh-CN" altLang="en-US" sz="2045" b="1" dirty="0">
                <a:latin typeface="+mn-ea"/>
                <a:ea typeface="+mn-ea"/>
                <a:cs typeface="+mj-cs"/>
              </a:rPr>
              <a:t>，单击“下一步”继续。</a:t>
            </a:r>
          </a:p>
        </p:txBody>
      </p:sp>
      <p:sp>
        <p:nvSpPr>
          <p:cNvPr id="12" name="文本框 11">
            <a:extLst>
              <a:ext uri="{FF2B5EF4-FFF2-40B4-BE49-F238E27FC236}">
                <a16:creationId xmlns:a16="http://schemas.microsoft.com/office/drawing/2014/main" id="{F7F6075E-EA82-445A-BDB4-ABB7B3DC8589}"/>
              </a:ext>
            </a:extLst>
          </p:cNvPr>
          <p:cNvSpPr txBox="1"/>
          <p:nvPr/>
        </p:nvSpPr>
        <p:spPr>
          <a:xfrm>
            <a:off x="509117" y="2494526"/>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2</a:t>
            </a:r>
            <a:r>
              <a:rPr lang="zh-CN" altLang="en-US" sz="2045" b="1" dirty="0">
                <a:latin typeface="+mn-ea"/>
                <a:ea typeface="+mn-ea"/>
                <a:cs typeface="+mj-cs"/>
              </a:rPr>
              <a:t>：</a:t>
            </a:r>
          </a:p>
        </p:txBody>
      </p:sp>
      <p:pic>
        <p:nvPicPr>
          <p:cNvPr id="11" name="Picture 3">
            <a:extLst>
              <a:ext uri="{FF2B5EF4-FFF2-40B4-BE49-F238E27FC236}">
                <a16:creationId xmlns:a16="http://schemas.microsoft.com/office/drawing/2014/main" id="{CF9F3D30-0BA1-4458-B706-8150D376C2C5}"/>
              </a:ext>
            </a:extLst>
          </p:cNvPr>
          <p:cNvPicPr>
            <a:picLocks noChangeAspect="1" noChangeArrowheads="1"/>
          </p:cNvPicPr>
          <p:nvPr/>
        </p:nvPicPr>
        <p:blipFill>
          <a:blip r:embed="rId2"/>
          <a:srcRect/>
          <a:stretch>
            <a:fillRect/>
          </a:stretch>
        </p:blipFill>
        <p:spPr bwMode="auto">
          <a:xfrm>
            <a:off x="3995936" y="2306204"/>
            <a:ext cx="4993764" cy="3847827"/>
          </a:xfrm>
          <a:prstGeom prst="rect">
            <a:avLst/>
          </a:prstGeom>
          <a:noFill/>
          <a:ln w="9525">
            <a:noFill/>
            <a:miter lim="800000"/>
            <a:headEnd/>
            <a:tailEnd/>
          </a:ln>
          <a:effectLst/>
        </p:spPr>
      </p:pic>
    </p:spTree>
    <p:extLst>
      <p:ext uri="{BB962C8B-B14F-4D97-AF65-F5344CB8AC3E}">
        <p14:creationId xmlns:p14="http://schemas.microsoft.com/office/powerpoint/2010/main" val="173700961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a:extLst>
              <a:ext uri="{FF2B5EF4-FFF2-40B4-BE49-F238E27FC236}">
                <a16:creationId xmlns:a16="http://schemas.microsoft.com/office/drawing/2014/main" id="{6C85CFE7-9CCE-47CA-B727-3416D7D6B447}"/>
              </a:ext>
            </a:extLst>
          </p:cNvPr>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a:extLst>
              <a:ext uri="{FF2B5EF4-FFF2-40B4-BE49-F238E27FC236}">
                <a16:creationId xmlns:a16="http://schemas.microsoft.com/office/drawing/2014/main" id="{C4D08A5A-7A21-44A4-8CB6-894F3740BAA3}"/>
              </a:ext>
            </a:extLst>
          </p:cNvPr>
          <p:cNvSpPr txBox="1"/>
          <p:nvPr/>
        </p:nvSpPr>
        <p:spPr>
          <a:xfrm>
            <a:off x="516302" y="1634061"/>
            <a:ext cx="6215938"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服务器的配置（</a:t>
            </a:r>
            <a:r>
              <a:rPr lang="zh-CN" altLang="en-US" dirty="0">
                <a:solidFill>
                  <a:srgbClr val="FF0000"/>
                </a:solidFill>
              </a:rPr>
              <a:t>添加新的</a:t>
            </a:r>
            <a:r>
              <a:rPr lang="en-US" altLang="zh-CN" dirty="0">
                <a:solidFill>
                  <a:srgbClr val="FF0000"/>
                </a:solidFill>
              </a:rPr>
              <a:t>WEB</a:t>
            </a:r>
            <a:r>
              <a:rPr lang="zh-CN" altLang="en-US" dirty="0">
                <a:solidFill>
                  <a:srgbClr val="FF0000"/>
                </a:solidFill>
              </a:rPr>
              <a:t>站点</a:t>
            </a:r>
            <a:r>
              <a:rPr lang="zh-CN" altLang="en-US" dirty="0"/>
              <a:t>）</a:t>
            </a:r>
          </a:p>
        </p:txBody>
      </p:sp>
      <p:sp>
        <p:nvSpPr>
          <p:cNvPr id="7" name="文本框 6">
            <a:extLst>
              <a:ext uri="{FF2B5EF4-FFF2-40B4-BE49-F238E27FC236}">
                <a16:creationId xmlns:a16="http://schemas.microsoft.com/office/drawing/2014/main" id="{1369CE54-D1FA-4151-87D9-AD5121FB203B}"/>
              </a:ext>
            </a:extLst>
          </p:cNvPr>
          <p:cNvSpPr txBox="1"/>
          <p:nvPr/>
        </p:nvSpPr>
        <p:spPr>
          <a:xfrm>
            <a:off x="251519" y="2979295"/>
            <a:ext cx="3268829" cy="1351139"/>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出现如图所示窗口，输入新建</a:t>
            </a:r>
            <a:r>
              <a:rPr lang="en-US" altLang="zh-CN" sz="2045" b="1" dirty="0">
                <a:latin typeface="+mn-ea"/>
                <a:ea typeface="+mn-ea"/>
                <a:cs typeface="+mj-cs"/>
              </a:rPr>
              <a:t>Web</a:t>
            </a:r>
            <a:r>
              <a:rPr lang="zh-CN" altLang="en-US" sz="2045" b="1" dirty="0">
                <a:latin typeface="+mn-ea"/>
                <a:ea typeface="+mn-ea"/>
                <a:cs typeface="+mj-cs"/>
              </a:rPr>
              <a:t>站点的</a:t>
            </a:r>
            <a:r>
              <a:rPr lang="en-US" altLang="zh-CN" sz="2045" b="1" dirty="0">
                <a:latin typeface="+mn-ea"/>
                <a:ea typeface="+mn-ea"/>
                <a:cs typeface="+mj-cs"/>
              </a:rPr>
              <a:t>IP</a:t>
            </a:r>
            <a:r>
              <a:rPr lang="zh-CN" altLang="en-US" sz="2045" b="1" dirty="0">
                <a:latin typeface="+mn-ea"/>
                <a:ea typeface="+mn-ea"/>
                <a:cs typeface="+mj-cs"/>
              </a:rPr>
              <a:t>地址和</a:t>
            </a:r>
            <a:r>
              <a:rPr lang="en-US" altLang="zh-CN" sz="2045" b="1" dirty="0">
                <a:latin typeface="+mn-ea"/>
                <a:ea typeface="+mn-ea"/>
                <a:cs typeface="+mj-cs"/>
              </a:rPr>
              <a:t>TCP</a:t>
            </a:r>
            <a:r>
              <a:rPr lang="zh-CN" altLang="en-US" sz="2045" b="1" dirty="0">
                <a:latin typeface="+mn-ea"/>
                <a:ea typeface="+mn-ea"/>
                <a:cs typeface="+mj-cs"/>
              </a:rPr>
              <a:t>端口地址，单击“下一步”继续。 </a:t>
            </a:r>
          </a:p>
        </p:txBody>
      </p:sp>
      <p:sp>
        <p:nvSpPr>
          <p:cNvPr id="12" name="文本框 11">
            <a:extLst>
              <a:ext uri="{FF2B5EF4-FFF2-40B4-BE49-F238E27FC236}">
                <a16:creationId xmlns:a16="http://schemas.microsoft.com/office/drawing/2014/main" id="{F7F6075E-EA82-445A-BDB4-ABB7B3DC8589}"/>
              </a:ext>
            </a:extLst>
          </p:cNvPr>
          <p:cNvSpPr txBox="1"/>
          <p:nvPr/>
        </p:nvSpPr>
        <p:spPr>
          <a:xfrm>
            <a:off x="509117" y="2494526"/>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3</a:t>
            </a:r>
            <a:r>
              <a:rPr lang="zh-CN" altLang="en-US" sz="2045" b="1" dirty="0">
                <a:latin typeface="+mn-ea"/>
                <a:ea typeface="+mn-ea"/>
                <a:cs typeface="+mj-cs"/>
              </a:rPr>
              <a:t>：</a:t>
            </a:r>
          </a:p>
        </p:txBody>
      </p:sp>
      <p:pic>
        <p:nvPicPr>
          <p:cNvPr id="2" name="图片 1">
            <a:extLst>
              <a:ext uri="{FF2B5EF4-FFF2-40B4-BE49-F238E27FC236}">
                <a16:creationId xmlns:a16="http://schemas.microsoft.com/office/drawing/2014/main" id="{2AA210AB-D502-4062-874B-496C4B65856C}"/>
              </a:ext>
            </a:extLst>
          </p:cNvPr>
          <p:cNvPicPr>
            <a:picLocks noChangeAspect="1"/>
          </p:cNvPicPr>
          <p:nvPr/>
        </p:nvPicPr>
        <p:blipFill>
          <a:blip r:embed="rId2"/>
          <a:stretch>
            <a:fillRect/>
          </a:stretch>
        </p:blipFill>
        <p:spPr>
          <a:xfrm>
            <a:off x="3881869" y="2420888"/>
            <a:ext cx="5010612" cy="3888361"/>
          </a:xfrm>
          <a:prstGeom prst="rect">
            <a:avLst/>
          </a:prstGeom>
        </p:spPr>
      </p:pic>
    </p:spTree>
    <p:extLst>
      <p:ext uri="{BB962C8B-B14F-4D97-AF65-F5344CB8AC3E}">
        <p14:creationId xmlns:p14="http://schemas.microsoft.com/office/powerpoint/2010/main" val="133190406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a:extLst>
              <a:ext uri="{FF2B5EF4-FFF2-40B4-BE49-F238E27FC236}">
                <a16:creationId xmlns:a16="http://schemas.microsoft.com/office/drawing/2014/main" id="{6C85CFE7-9CCE-47CA-B727-3416D7D6B447}"/>
              </a:ext>
            </a:extLst>
          </p:cNvPr>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a:extLst>
              <a:ext uri="{FF2B5EF4-FFF2-40B4-BE49-F238E27FC236}">
                <a16:creationId xmlns:a16="http://schemas.microsoft.com/office/drawing/2014/main" id="{C4D08A5A-7A21-44A4-8CB6-894F3740BAA3}"/>
              </a:ext>
            </a:extLst>
          </p:cNvPr>
          <p:cNvSpPr txBox="1"/>
          <p:nvPr/>
        </p:nvSpPr>
        <p:spPr>
          <a:xfrm>
            <a:off x="516302" y="1634061"/>
            <a:ext cx="6215938"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服务器的配置（</a:t>
            </a:r>
            <a:r>
              <a:rPr lang="zh-CN" altLang="en-US" dirty="0">
                <a:solidFill>
                  <a:srgbClr val="FF0000"/>
                </a:solidFill>
              </a:rPr>
              <a:t>添加新的</a:t>
            </a:r>
            <a:r>
              <a:rPr lang="en-US" altLang="zh-CN" dirty="0">
                <a:solidFill>
                  <a:srgbClr val="FF0000"/>
                </a:solidFill>
              </a:rPr>
              <a:t>WEB</a:t>
            </a:r>
            <a:r>
              <a:rPr lang="zh-CN" altLang="en-US" dirty="0">
                <a:solidFill>
                  <a:srgbClr val="FF0000"/>
                </a:solidFill>
              </a:rPr>
              <a:t>站点</a:t>
            </a:r>
            <a:r>
              <a:rPr lang="zh-CN" altLang="en-US" dirty="0"/>
              <a:t>）</a:t>
            </a:r>
          </a:p>
        </p:txBody>
      </p:sp>
      <p:sp>
        <p:nvSpPr>
          <p:cNvPr id="7" name="文本框 6">
            <a:extLst>
              <a:ext uri="{FF2B5EF4-FFF2-40B4-BE49-F238E27FC236}">
                <a16:creationId xmlns:a16="http://schemas.microsoft.com/office/drawing/2014/main" id="{1369CE54-D1FA-4151-87D9-AD5121FB203B}"/>
              </a:ext>
            </a:extLst>
          </p:cNvPr>
          <p:cNvSpPr txBox="1"/>
          <p:nvPr/>
        </p:nvSpPr>
        <p:spPr>
          <a:xfrm>
            <a:off x="251519" y="2979295"/>
            <a:ext cx="3268829" cy="1036438"/>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出现如图所示对话框，输入站点的主目录路径，然后单击“下一步”。</a:t>
            </a:r>
          </a:p>
        </p:txBody>
      </p:sp>
      <p:sp>
        <p:nvSpPr>
          <p:cNvPr id="12" name="文本框 11">
            <a:extLst>
              <a:ext uri="{FF2B5EF4-FFF2-40B4-BE49-F238E27FC236}">
                <a16:creationId xmlns:a16="http://schemas.microsoft.com/office/drawing/2014/main" id="{F7F6075E-EA82-445A-BDB4-ABB7B3DC8589}"/>
              </a:ext>
            </a:extLst>
          </p:cNvPr>
          <p:cNvSpPr txBox="1"/>
          <p:nvPr/>
        </p:nvSpPr>
        <p:spPr>
          <a:xfrm>
            <a:off x="509117" y="2494526"/>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4</a:t>
            </a:r>
            <a:r>
              <a:rPr lang="zh-CN" altLang="en-US" sz="2045" b="1" dirty="0">
                <a:latin typeface="+mn-ea"/>
                <a:ea typeface="+mn-ea"/>
                <a:cs typeface="+mj-cs"/>
              </a:rPr>
              <a:t>：</a:t>
            </a:r>
          </a:p>
        </p:txBody>
      </p:sp>
      <p:pic>
        <p:nvPicPr>
          <p:cNvPr id="3" name="图片 2">
            <a:extLst>
              <a:ext uri="{FF2B5EF4-FFF2-40B4-BE49-F238E27FC236}">
                <a16:creationId xmlns:a16="http://schemas.microsoft.com/office/drawing/2014/main" id="{E2864E5E-D046-4B55-9540-53C6D03F2854}"/>
              </a:ext>
            </a:extLst>
          </p:cNvPr>
          <p:cNvPicPr>
            <a:picLocks noChangeAspect="1"/>
          </p:cNvPicPr>
          <p:nvPr/>
        </p:nvPicPr>
        <p:blipFill>
          <a:blip r:embed="rId2"/>
          <a:stretch>
            <a:fillRect/>
          </a:stretch>
        </p:blipFill>
        <p:spPr>
          <a:xfrm>
            <a:off x="3398490" y="2664793"/>
            <a:ext cx="5608530" cy="2924448"/>
          </a:xfrm>
          <a:prstGeom prst="rect">
            <a:avLst/>
          </a:prstGeom>
        </p:spPr>
      </p:pic>
    </p:spTree>
    <p:extLst>
      <p:ext uri="{BB962C8B-B14F-4D97-AF65-F5344CB8AC3E}">
        <p14:creationId xmlns:p14="http://schemas.microsoft.com/office/powerpoint/2010/main" val="239000916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a:extLst>
              <a:ext uri="{FF2B5EF4-FFF2-40B4-BE49-F238E27FC236}">
                <a16:creationId xmlns:a16="http://schemas.microsoft.com/office/drawing/2014/main" id="{6C85CFE7-9CCE-47CA-B727-3416D7D6B447}"/>
              </a:ext>
            </a:extLst>
          </p:cNvPr>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a:extLst>
              <a:ext uri="{FF2B5EF4-FFF2-40B4-BE49-F238E27FC236}">
                <a16:creationId xmlns:a16="http://schemas.microsoft.com/office/drawing/2014/main" id="{C4D08A5A-7A21-44A4-8CB6-894F3740BAA3}"/>
              </a:ext>
            </a:extLst>
          </p:cNvPr>
          <p:cNvSpPr txBox="1"/>
          <p:nvPr/>
        </p:nvSpPr>
        <p:spPr>
          <a:xfrm>
            <a:off x="516302" y="1634061"/>
            <a:ext cx="6215938"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服务器的配置（</a:t>
            </a:r>
            <a:r>
              <a:rPr lang="zh-CN" altLang="en-US" dirty="0">
                <a:solidFill>
                  <a:srgbClr val="FF0000"/>
                </a:solidFill>
              </a:rPr>
              <a:t>添加新的</a:t>
            </a:r>
            <a:r>
              <a:rPr lang="en-US" altLang="zh-CN" dirty="0">
                <a:solidFill>
                  <a:srgbClr val="FF0000"/>
                </a:solidFill>
              </a:rPr>
              <a:t>WEB</a:t>
            </a:r>
            <a:r>
              <a:rPr lang="zh-CN" altLang="en-US" dirty="0">
                <a:solidFill>
                  <a:srgbClr val="FF0000"/>
                </a:solidFill>
              </a:rPr>
              <a:t>站点</a:t>
            </a:r>
            <a:r>
              <a:rPr lang="zh-CN" altLang="en-US" dirty="0"/>
              <a:t>）</a:t>
            </a:r>
          </a:p>
        </p:txBody>
      </p:sp>
      <p:sp>
        <p:nvSpPr>
          <p:cNvPr id="7" name="文本框 6">
            <a:extLst>
              <a:ext uri="{FF2B5EF4-FFF2-40B4-BE49-F238E27FC236}">
                <a16:creationId xmlns:a16="http://schemas.microsoft.com/office/drawing/2014/main" id="{1369CE54-D1FA-4151-87D9-AD5121FB203B}"/>
              </a:ext>
            </a:extLst>
          </p:cNvPr>
          <p:cNvSpPr txBox="1"/>
          <p:nvPr/>
        </p:nvSpPr>
        <p:spPr>
          <a:xfrm>
            <a:off x="251519" y="2979295"/>
            <a:ext cx="3268829" cy="2924647"/>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在网站访问权限对话框中设置</a:t>
            </a:r>
            <a:r>
              <a:rPr lang="en-US" altLang="zh-CN" sz="2045" b="1" dirty="0">
                <a:latin typeface="+mn-ea"/>
                <a:ea typeface="+mn-ea"/>
                <a:cs typeface="+mj-cs"/>
              </a:rPr>
              <a:t>Web</a:t>
            </a:r>
            <a:r>
              <a:rPr lang="zh-CN" altLang="en-US" sz="2045" b="1" dirty="0">
                <a:latin typeface="+mn-ea"/>
                <a:ea typeface="+mn-ea"/>
                <a:cs typeface="+mj-cs"/>
              </a:rPr>
              <a:t>站点的访问权限，一般要选取“读取”属性，但为了支持脚本语言如</a:t>
            </a:r>
            <a:r>
              <a:rPr lang="en-US" altLang="zh-CN" sz="2045" b="1" dirty="0">
                <a:latin typeface="+mn-ea"/>
                <a:ea typeface="+mn-ea"/>
                <a:cs typeface="+mj-cs"/>
              </a:rPr>
              <a:t>ASP</a:t>
            </a:r>
            <a:r>
              <a:rPr lang="zh-CN" altLang="en-US" sz="2045" b="1" dirty="0">
                <a:latin typeface="+mn-ea"/>
                <a:ea typeface="+mn-ea"/>
                <a:cs typeface="+mj-cs"/>
              </a:rPr>
              <a:t>，还需选择“运行脚本”选项。为保证网站安全，建议不要选取“写入”选项。单击“下一步”完成设置。 </a:t>
            </a:r>
          </a:p>
        </p:txBody>
      </p:sp>
      <p:sp>
        <p:nvSpPr>
          <p:cNvPr id="12" name="文本框 11">
            <a:extLst>
              <a:ext uri="{FF2B5EF4-FFF2-40B4-BE49-F238E27FC236}">
                <a16:creationId xmlns:a16="http://schemas.microsoft.com/office/drawing/2014/main" id="{F7F6075E-EA82-445A-BDB4-ABB7B3DC8589}"/>
              </a:ext>
            </a:extLst>
          </p:cNvPr>
          <p:cNvSpPr txBox="1"/>
          <p:nvPr/>
        </p:nvSpPr>
        <p:spPr>
          <a:xfrm>
            <a:off x="509117" y="2494526"/>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5</a:t>
            </a:r>
            <a:r>
              <a:rPr lang="zh-CN" altLang="en-US" sz="2045" b="1" dirty="0">
                <a:latin typeface="+mn-ea"/>
                <a:ea typeface="+mn-ea"/>
                <a:cs typeface="+mj-cs"/>
              </a:rPr>
              <a:t>：</a:t>
            </a:r>
          </a:p>
        </p:txBody>
      </p:sp>
      <p:pic>
        <p:nvPicPr>
          <p:cNvPr id="8" name="Picture 5">
            <a:extLst>
              <a:ext uri="{FF2B5EF4-FFF2-40B4-BE49-F238E27FC236}">
                <a16:creationId xmlns:a16="http://schemas.microsoft.com/office/drawing/2014/main" id="{F3321B85-15F7-4C3E-AF13-348183E8D5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2461" y="2237603"/>
            <a:ext cx="5368847" cy="4118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425738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a:extLst>
              <a:ext uri="{FF2B5EF4-FFF2-40B4-BE49-F238E27FC236}">
                <a16:creationId xmlns:a16="http://schemas.microsoft.com/office/drawing/2014/main" id="{6C85CFE7-9CCE-47CA-B727-3416D7D6B447}"/>
              </a:ext>
            </a:extLst>
          </p:cNvPr>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a:extLst>
              <a:ext uri="{FF2B5EF4-FFF2-40B4-BE49-F238E27FC236}">
                <a16:creationId xmlns:a16="http://schemas.microsoft.com/office/drawing/2014/main" id="{C4D08A5A-7A21-44A4-8CB6-894F3740BAA3}"/>
              </a:ext>
            </a:extLst>
          </p:cNvPr>
          <p:cNvSpPr txBox="1"/>
          <p:nvPr/>
        </p:nvSpPr>
        <p:spPr>
          <a:xfrm>
            <a:off x="516302" y="1634061"/>
            <a:ext cx="6215938"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站点的配置与管理</a:t>
            </a:r>
          </a:p>
        </p:txBody>
      </p:sp>
      <p:sp>
        <p:nvSpPr>
          <p:cNvPr id="7" name="文本框 6">
            <a:extLst>
              <a:ext uri="{FF2B5EF4-FFF2-40B4-BE49-F238E27FC236}">
                <a16:creationId xmlns:a16="http://schemas.microsoft.com/office/drawing/2014/main" id="{1369CE54-D1FA-4151-87D9-AD5121FB203B}"/>
              </a:ext>
            </a:extLst>
          </p:cNvPr>
          <p:cNvSpPr txBox="1"/>
          <p:nvPr/>
        </p:nvSpPr>
        <p:spPr>
          <a:xfrm>
            <a:off x="107505" y="2545617"/>
            <a:ext cx="3412844" cy="3554050"/>
          </a:xfrm>
          <a:prstGeom prst="rect">
            <a:avLst/>
          </a:prstGeom>
          <a:noFill/>
        </p:spPr>
        <p:txBody>
          <a:bodyPr wrap="square">
            <a:spAutoFit/>
          </a:bodyPr>
          <a:lstStyle/>
          <a:p>
            <a:pPr marL="0" indent="520700" eaLnBrk="1" hangingPunct="1">
              <a:buFontTx/>
              <a:buNone/>
            </a:pPr>
            <a:r>
              <a:rPr lang="en-US" altLang="zh-CN" sz="2045" b="1" dirty="0">
                <a:latin typeface="+mn-ea"/>
                <a:ea typeface="+mn-ea"/>
                <a:cs typeface="+mj-cs"/>
              </a:rPr>
              <a:t>Web</a:t>
            </a:r>
            <a:r>
              <a:rPr lang="zh-CN" altLang="en-US" sz="2045" b="1" dirty="0">
                <a:latin typeface="+mn-ea"/>
                <a:ea typeface="+mn-ea"/>
                <a:cs typeface="+mj-cs"/>
              </a:rPr>
              <a:t>站点建立好之后，可以通过“</a:t>
            </a:r>
            <a:r>
              <a:rPr lang="en-US" altLang="zh-CN" sz="2045" b="1" dirty="0">
                <a:latin typeface="+mn-ea"/>
                <a:ea typeface="+mn-ea"/>
                <a:cs typeface="+mj-cs"/>
              </a:rPr>
              <a:t>Microsoft </a:t>
            </a:r>
            <a:r>
              <a:rPr lang="zh-CN" altLang="en-US" sz="2045" b="1" dirty="0">
                <a:latin typeface="+mn-ea"/>
                <a:ea typeface="+mn-ea"/>
                <a:cs typeface="+mj-cs"/>
              </a:rPr>
              <a:t>管理控制台”进一步来管理及设置</a:t>
            </a:r>
            <a:r>
              <a:rPr lang="en-US" altLang="zh-CN" sz="2045" b="1" dirty="0">
                <a:latin typeface="+mn-ea"/>
                <a:ea typeface="+mn-ea"/>
                <a:cs typeface="+mj-cs"/>
              </a:rPr>
              <a:t>Web</a:t>
            </a:r>
            <a:r>
              <a:rPr lang="zh-CN" altLang="en-US" sz="2045" b="1" dirty="0">
                <a:latin typeface="+mn-ea"/>
                <a:ea typeface="+mn-ea"/>
                <a:cs typeface="+mj-cs"/>
              </a:rPr>
              <a:t>站点。 选择“开始”</a:t>
            </a:r>
            <a:r>
              <a:rPr lang="en-US" altLang="zh-CN" sz="2045" b="1" dirty="0">
                <a:latin typeface="+mn-ea"/>
                <a:ea typeface="+mn-ea"/>
                <a:cs typeface="+mj-cs"/>
              </a:rPr>
              <a:t>/“</a:t>
            </a:r>
            <a:r>
              <a:rPr lang="zh-CN" altLang="en-US" sz="2045" b="1" dirty="0">
                <a:latin typeface="+mn-ea"/>
                <a:ea typeface="+mn-ea"/>
                <a:cs typeface="+mj-cs"/>
              </a:rPr>
              <a:t>程序”</a:t>
            </a:r>
            <a:r>
              <a:rPr lang="en-US" altLang="zh-CN" sz="2045" b="1" dirty="0">
                <a:latin typeface="+mn-ea"/>
                <a:ea typeface="+mn-ea"/>
                <a:cs typeface="+mj-cs"/>
              </a:rPr>
              <a:t>/“</a:t>
            </a:r>
            <a:r>
              <a:rPr lang="zh-CN" altLang="en-US" sz="2045" b="1" dirty="0">
                <a:latin typeface="+mn-ea"/>
                <a:ea typeface="+mn-ea"/>
                <a:cs typeface="+mj-cs"/>
              </a:rPr>
              <a:t>管理工具”</a:t>
            </a:r>
            <a:r>
              <a:rPr lang="en-US" altLang="zh-CN" sz="2045" b="1" dirty="0">
                <a:latin typeface="+mn-ea"/>
                <a:ea typeface="+mn-ea"/>
                <a:cs typeface="+mj-cs"/>
              </a:rPr>
              <a:t>/“Internet</a:t>
            </a:r>
            <a:r>
              <a:rPr lang="zh-CN" altLang="en-US" sz="2045" b="1" dirty="0">
                <a:latin typeface="+mn-ea"/>
                <a:ea typeface="+mn-ea"/>
                <a:cs typeface="+mj-cs"/>
              </a:rPr>
              <a:t>信息服务管理器”，打开“</a:t>
            </a:r>
            <a:r>
              <a:rPr lang="en-US" altLang="zh-CN" sz="2045" b="1" dirty="0">
                <a:latin typeface="+mn-ea"/>
                <a:ea typeface="+mn-ea"/>
                <a:cs typeface="+mj-cs"/>
              </a:rPr>
              <a:t>Internet</a:t>
            </a:r>
            <a:r>
              <a:rPr lang="zh-CN" altLang="en-US" sz="2045" b="1" dirty="0">
                <a:latin typeface="+mn-ea"/>
                <a:ea typeface="+mn-ea"/>
                <a:cs typeface="+mj-cs"/>
              </a:rPr>
              <a:t>信息服务窗口”，在所管理的网站上，单击鼠标右键选择“属性”菜单项，进入该站点的“属性”对话框。</a:t>
            </a:r>
          </a:p>
        </p:txBody>
      </p:sp>
      <p:sp>
        <p:nvSpPr>
          <p:cNvPr id="12" name="文本框 11">
            <a:extLst>
              <a:ext uri="{FF2B5EF4-FFF2-40B4-BE49-F238E27FC236}">
                <a16:creationId xmlns:a16="http://schemas.microsoft.com/office/drawing/2014/main" id="{F7F6075E-EA82-445A-BDB4-ABB7B3DC8589}"/>
              </a:ext>
            </a:extLst>
          </p:cNvPr>
          <p:cNvSpPr txBox="1"/>
          <p:nvPr/>
        </p:nvSpPr>
        <p:spPr>
          <a:xfrm>
            <a:off x="509117" y="2060848"/>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1</a:t>
            </a:r>
            <a:r>
              <a:rPr lang="zh-CN" altLang="en-US" sz="2045" b="1" dirty="0">
                <a:latin typeface="+mn-ea"/>
                <a:ea typeface="+mn-ea"/>
                <a:cs typeface="+mj-cs"/>
              </a:rPr>
              <a:t>：</a:t>
            </a:r>
          </a:p>
        </p:txBody>
      </p:sp>
      <p:pic>
        <p:nvPicPr>
          <p:cNvPr id="2" name="图片 1">
            <a:extLst>
              <a:ext uri="{FF2B5EF4-FFF2-40B4-BE49-F238E27FC236}">
                <a16:creationId xmlns:a16="http://schemas.microsoft.com/office/drawing/2014/main" id="{D307C32B-D4EB-4CFE-9B44-88503B8BFE02}"/>
              </a:ext>
            </a:extLst>
          </p:cNvPr>
          <p:cNvPicPr>
            <a:picLocks noChangeAspect="1"/>
          </p:cNvPicPr>
          <p:nvPr/>
        </p:nvPicPr>
        <p:blipFill>
          <a:blip r:embed="rId2"/>
          <a:stretch>
            <a:fillRect/>
          </a:stretch>
        </p:blipFill>
        <p:spPr>
          <a:xfrm>
            <a:off x="4211960" y="1930270"/>
            <a:ext cx="4596782" cy="4426080"/>
          </a:xfrm>
          <a:prstGeom prst="rect">
            <a:avLst/>
          </a:prstGeom>
        </p:spPr>
      </p:pic>
    </p:spTree>
    <p:extLst>
      <p:ext uri="{BB962C8B-B14F-4D97-AF65-F5344CB8AC3E}">
        <p14:creationId xmlns:p14="http://schemas.microsoft.com/office/powerpoint/2010/main" val="348581196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a:extLst>
              <a:ext uri="{FF2B5EF4-FFF2-40B4-BE49-F238E27FC236}">
                <a16:creationId xmlns:a16="http://schemas.microsoft.com/office/drawing/2014/main" id="{6C85CFE7-9CCE-47CA-B727-3416D7D6B447}"/>
              </a:ext>
            </a:extLst>
          </p:cNvPr>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a:extLst>
              <a:ext uri="{FF2B5EF4-FFF2-40B4-BE49-F238E27FC236}">
                <a16:creationId xmlns:a16="http://schemas.microsoft.com/office/drawing/2014/main" id="{C4D08A5A-7A21-44A4-8CB6-894F3740BAA3}"/>
              </a:ext>
            </a:extLst>
          </p:cNvPr>
          <p:cNvSpPr txBox="1"/>
          <p:nvPr/>
        </p:nvSpPr>
        <p:spPr>
          <a:xfrm>
            <a:off x="516302" y="1634061"/>
            <a:ext cx="6215938"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站点的配置与管理</a:t>
            </a:r>
          </a:p>
        </p:txBody>
      </p:sp>
      <p:sp>
        <p:nvSpPr>
          <p:cNvPr id="7" name="文本框 6">
            <a:extLst>
              <a:ext uri="{FF2B5EF4-FFF2-40B4-BE49-F238E27FC236}">
                <a16:creationId xmlns:a16="http://schemas.microsoft.com/office/drawing/2014/main" id="{1369CE54-D1FA-4151-87D9-AD5121FB203B}"/>
              </a:ext>
            </a:extLst>
          </p:cNvPr>
          <p:cNvSpPr txBox="1"/>
          <p:nvPr/>
        </p:nvSpPr>
        <p:spPr>
          <a:xfrm>
            <a:off x="107505" y="2545617"/>
            <a:ext cx="3412844" cy="3868751"/>
          </a:xfrm>
          <a:prstGeom prst="rect">
            <a:avLst/>
          </a:prstGeom>
          <a:noFill/>
        </p:spPr>
        <p:txBody>
          <a:bodyPr wrap="square">
            <a:spAutoFit/>
          </a:bodyPr>
          <a:lstStyle/>
          <a:p>
            <a:pPr marL="0" indent="520700" eaLnBrk="1" hangingPunct="1">
              <a:buFontTx/>
              <a:buNone/>
            </a:pPr>
            <a:r>
              <a:rPr lang="zh-CN" altLang="en-US" sz="2045" b="1" dirty="0">
                <a:solidFill>
                  <a:srgbClr val="FF0000"/>
                </a:solidFill>
                <a:latin typeface="+mn-ea"/>
                <a:ea typeface="+mn-ea"/>
                <a:cs typeface="+mj-cs"/>
              </a:rPr>
              <a:t>描述：</a:t>
            </a:r>
            <a:r>
              <a:rPr lang="zh-CN" altLang="en-US" sz="2045" b="1" dirty="0">
                <a:latin typeface="+mn-ea"/>
                <a:ea typeface="+mn-ea"/>
                <a:cs typeface="+mj-cs"/>
              </a:rPr>
              <a:t>在“说明”文本框中输入对该站点的说明文字，用它表示站点名称。</a:t>
            </a:r>
            <a:endParaRPr lang="en-US" altLang="zh-CN" sz="2045" b="1" dirty="0">
              <a:latin typeface="+mn-ea"/>
              <a:ea typeface="+mn-ea"/>
              <a:cs typeface="+mj-cs"/>
            </a:endParaRPr>
          </a:p>
          <a:p>
            <a:pPr marL="0" indent="520700" eaLnBrk="1" hangingPunct="1">
              <a:buFontTx/>
              <a:buNone/>
            </a:pPr>
            <a:r>
              <a:rPr lang="en-US" altLang="zh-CN" sz="2045" b="1" dirty="0">
                <a:solidFill>
                  <a:srgbClr val="FF0000"/>
                </a:solidFill>
                <a:latin typeface="+mn-ea"/>
                <a:ea typeface="+mn-ea"/>
                <a:cs typeface="+mj-cs"/>
              </a:rPr>
              <a:t>IP</a:t>
            </a:r>
            <a:r>
              <a:rPr lang="zh-CN" altLang="en-US" sz="2045" b="1" dirty="0">
                <a:solidFill>
                  <a:srgbClr val="FF0000"/>
                </a:solidFill>
                <a:latin typeface="+mn-ea"/>
                <a:ea typeface="+mn-ea"/>
                <a:cs typeface="+mj-cs"/>
              </a:rPr>
              <a:t>地址：</a:t>
            </a:r>
            <a:r>
              <a:rPr lang="zh-CN" altLang="en-US" sz="2045" b="1" dirty="0">
                <a:latin typeface="+mn-ea"/>
                <a:ea typeface="+mn-ea"/>
                <a:cs typeface="+mj-cs"/>
              </a:rPr>
              <a:t>设置此站点使用的</a:t>
            </a:r>
            <a:r>
              <a:rPr lang="en-US" altLang="zh-CN" sz="2045" b="1" dirty="0">
                <a:latin typeface="+mn-ea"/>
                <a:ea typeface="+mn-ea"/>
                <a:cs typeface="+mj-cs"/>
              </a:rPr>
              <a:t>IP</a:t>
            </a:r>
            <a:r>
              <a:rPr lang="zh-CN" altLang="en-US" sz="2045" b="1" dirty="0">
                <a:latin typeface="+mn-ea"/>
                <a:ea typeface="+mn-ea"/>
                <a:cs typeface="+mj-cs"/>
              </a:rPr>
              <a:t>地址，如果构架此站点的计算机中设置了多个</a:t>
            </a:r>
            <a:r>
              <a:rPr lang="en-US" altLang="zh-CN" sz="2045" b="1" dirty="0">
                <a:latin typeface="+mn-ea"/>
                <a:ea typeface="+mn-ea"/>
                <a:cs typeface="+mj-cs"/>
              </a:rPr>
              <a:t>IP</a:t>
            </a:r>
            <a:r>
              <a:rPr lang="zh-CN" altLang="en-US" sz="2045" b="1" dirty="0">
                <a:latin typeface="+mn-ea"/>
                <a:ea typeface="+mn-ea"/>
                <a:cs typeface="+mj-cs"/>
              </a:rPr>
              <a:t>地址，可以选择对应的</a:t>
            </a:r>
            <a:r>
              <a:rPr lang="en-US" altLang="zh-CN" sz="2045" b="1" dirty="0">
                <a:latin typeface="+mn-ea"/>
                <a:ea typeface="+mn-ea"/>
                <a:cs typeface="+mj-cs"/>
              </a:rPr>
              <a:t>IP</a:t>
            </a:r>
            <a:r>
              <a:rPr lang="zh-CN" altLang="en-US" sz="2045" b="1" dirty="0">
                <a:latin typeface="+mn-ea"/>
                <a:ea typeface="+mn-ea"/>
                <a:cs typeface="+mj-cs"/>
              </a:rPr>
              <a:t>地址。</a:t>
            </a:r>
            <a:endParaRPr lang="en-US" altLang="zh-CN" sz="2045" b="1" dirty="0">
              <a:latin typeface="+mn-ea"/>
              <a:ea typeface="+mn-ea"/>
              <a:cs typeface="+mj-cs"/>
            </a:endParaRPr>
          </a:p>
          <a:p>
            <a:pPr marL="0" indent="520700" eaLnBrk="1" hangingPunct="1">
              <a:buFontTx/>
              <a:buNone/>
            </a:pPr>
            <a:r>
              <a:rPr lang="en-US" altLang="zh-CN" sz="2045" b="1" dirty="0">
                <a:solidFill>
                  <a:srgbClr val="FF0000"/>
                </a:solidFill>
                <a:latin typeface="+mn-ea"/>
                <a:ea typeface="+mn-ea"/>
                <a:cs typeface="+mj-cs"/>
              </a:rPr>
              <a:t>TCP</a:t>
            </a:r>
            <a:r>
              <a:rPr lang="zh-CN" altLang="en-US" sz="2045" b="1" dirty="0">
                <a:solidFill>
                  <a:srgbClr val="FF0000"/>
                </a:solidFill>
                <a:latin typeface="+mn-ea"/>
                <a:ea typeface="+mn-ea"/>
                <a:cs typeface="+mj-cs"/>
              </a:rPr>
              <a:t>端口：</a:t>
            </a:r>
            <a:r>
              <a:rPr lang="zh-CN" altLang="en-US" sz="2045" b="1" dirty="0">
                <a:latin typeface="+mn-ea"/>
                <a:ea typeface="+mn-ea"/>
                <a:cs typeface="+mj-cs"/>
              </a:rPr>
              <a:t>确定正在运行的服务的端口。默认情况下</a:t>
            </a:r>
            <a:r>
              <a:rPr lang="en-US" altLang="zh-CN" sz="2045" b="1" dirty="0">
                <a:latin typeface="+mn-ea"/>
                <a:ea typeface="+mn-ea"/>
                <a:cs typeface="+mj-cs"/>
              </a:rPr>
              <a:t>TCP80</a:t>
            </a:r>
            <a:r>
              <a:rPr lang="zh-CN" altLang="en-US" sz="2045" b="1" dirty="0">
                <a:latin typeface="+mn-ea"/>
                <a:ea typeface="+mn-ea"/>
                <a:cs typeface="+mj-cs"/>
              </a:rPr>
              <a:t>端口是</a:t>
            </a:r>
            <a:r>
              <a:rPr lang="en-US" altLang="zh-CN" sz="2045" b="1" dirty="0">
                <a:latin typeface="+mn-ea"/>
                <a:ea typeface="+mn-ea"/>
                <a:cs typeface="+mj-cs"/>
              </a:rPr>
              <a:t>HTTP Service</a:t>
            </a:r>
            <a:r>
              <a:rPr lang="zh-CN" altLang="en-US" sz="2045" b="1" dirty="0">
                <a:latin typeface="+mn-ea"/>
                <a:ea typeface="+mn-ea"/>
                <a:cs typeface="+mj-cs"/>
              </a:rPr>
              <a:t>服务监听并占用。</a:t>
            </a:r>
          </a:p>
        </p:txBody>
      </p:sp>
      <p:sp>
        <p:nvSpPr>
          <p:cNvPr id="12" name="文本框 11">
            <a:extLst>
              <a:ext uri="{FF2B5EF4-FFF2-40B4-BE49-F238E27FC236}">
                <a16:creationId xmlns:a16="http://schemas.microsoft.com/office/drawing/2014/main" id="{F7F6075E-EA82-445A-BDB4-ABB7B3DC8589}"/>
              </a:ext>
            </a:extLst>
          </p:cNvPr>
          <p:cNvSpPr txBox="1"/>
          <p:nvPr/>
        </p:nvSpPr>
        <p:spPr>
          <a:xfrm>
            <a:off x="509117" y="2060848"/>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1</a:t>
            </a:r>
            <a:r>
              <a:rPr lang="zh-CN" altLang="en-US" sz="2045" b="1" dirty="0">
                <a:latin typeface="+mn-ea"/>
                <a:ea typeface="+mn-ea"/>
                <a:cs typeface="+mj-cs"/>
              </a:rPr>
              <a:t>：</a:t>
            </a:r>
          </a:p>
        </p:txBody>
      </p:sp>
      <p:pic>
        <p:nvPicPr>
          <p:cNvPr id="2" name="图片 1">
            <a:extLst>
              <a:ext uri="{FF2B5EF4-FFF2-40B4-BE49-F238E27FC236}">
                <a16:creationId xmlns:a16="http://schemas.microsoft.com/office/drawing/2014/main" id="{D307C32B-D4EB-4CFE-9B44-88503B8BFE02}"/>
              </a:ext>
            </a:extLst>
          </p:cNvPr>
          <p:cNvPicPr>
            <a:picLocks noChangeAspect="1"/>
          </p:cNvPicPr>
          <p:nvPr/>
        </p:nvPicPr>
        <p:blipFill>
          <a:blip r:embed="rId2"/>
          <a:stretch>
            <a:fillRect/>
          </a:stretch>
        </p:blipFill>
        <p:spPr>
          <a:xfrm>
            <a:off x="4211960" y="1930270"/>
            <a:ext cx="4596782" cy="4426080"/>
          </a:xfrm>
          <a:prstGeom prst="rect">
            <a:avLst/>
          </a:prstGeom>
        </p:spPr>
      </p:pic>
    </p:spTree>
    <p:extLst>
      <p:ext uri="{BB962C8B-B14F-4D97-AF65-F5344CB8AC3E}">
        <p14:creationId xmlns:p14="http://schemas.microsoft.com/office/powerpoint/2010/main" val="389227730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a:extLst>
              <a:ext uri="{FF2B5EF4-FFF2-40B4-BE49-F238E27FC236}">
                <a16:creationId xmlns:a16="http://schemas.microsoft.com/office/drawing/2014/main" id="{6C85CFE7-9CCE-47CA-B727-3416D7D6B447}"/>
              </a:ext>
            </a:extLst>
          </p:cNvPr>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a:extLst>
              <a:ext uri="{FF2B5EF4-FFF2-40B4-BE49-F238E27FC236}">
                <a16:creationId xmlns:a16="http://schemas.microsoft.com/office/drawing/2014/main" id="{C4D08A5A-7A21-44A4-8CB6-894F3740BAA3}"/>
              </a:ext>
            </a:extLst>
          </p:cNvPr>
          <p:cNvSpPr txBox="1"/>
          <p:nvPr/>
        </p:nvSpPr>
        <p:spPr>
          <a:xfrm>
            <a:off x="516302" y="1634061"/>
            <a:ext cx="6215938"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站点的配置与管理</a:t>
            </a:r>
          </a:p>
        </p:txBody>
      </p:sp>
      <p:sp>
        <p:nvSpPr>
          <p:cNvPr id="7" name="文本框 6">
            <a:extLst>
              <a:ext uri="{FF2B5EF4-FFF2-40B4-BE49-F238E27FC236}">
                <a16:creationId xmlns:a16="http://schemas.microsoft.com/office/drawing/2014/main" id="{1369CE54-D1FA-4151-87D9-AD5121FB203B}"/>
              </a:ext>
            </a:extLst>
          </p:cNvPr>
          <p:cNvSpPr txBox="1"/>
          <p:nvPr/>
        </p:nvSpPr>
        <p:spPr>
          <a:xfrm>
            <a:off x="395535" y="2545617"/>
            <a:ext cx="3124813" cy="2924647"/>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同一台</a:t>
            </a:r>
            <a:r>
              <a:rPr lang="en-US" altLang="zh-CN" sz="2045" b="1" dirty="0">
                <a:latin typeface="+mn-ea"/>
                <a:ea typeface="+mn-ea"/>
                <a:cs typeface="+mj-cs"/>
              </a:rPr>
              <a:t>WEB</a:t>
            </a:r>
            <a:r>
              <a:rPr lang="zh-CN" altLang="en-US" sz="2045" b="1" dirty="0">
                <a:latin typeface="+mn-ea"/>
                <a:ea typeface="+mn-ea"/>
                <a:cs typeface="+mj-cs"/>
              </a:rPr>
              <a:t>服务器下的多个网站站点同时工作时，不能使用相同的端口号。默认</a:t>
            </a:r>
            <a:r>
              <a:rPr lang="en-US" altLang="zh-CN" sz="2045" b="1" dirty="0">
                <a:latin typeface="+mn-ea"/>
                <a:ea typeface="+mn-ea"/>
                <a:cs typeface="+mj-cs"/>
              </a:rPr>
              <a:t>WEB</a:t>
            </a:r>
            <a:r>
              <a:rPr lang="zh-CN" altLang="en-US" sz="2045" b="1" dirty="0">
                <a:latin typeface="+mn-ea"/>
                <a:ea typeface="+mn-ea"/>
                <a:cs typeface="+mj-cs"/>
              </a:rPr>
              <a:t>站点使用的</a:t>
            </a:r>
            <a:r>
              <a:rPr lang="en-US" altLang="zh-CN" sz="2045" b="1" dirty="0">
                <a:latin typeface="+mn-ea"/>
                <a:ea typeface="+mn-ea"/>
                <a:cs typeface="+mj-cs"/>
              </a:rPr>
              <a:t>TCP</a:t>
            </a:r>
            <a:r>
              <a:rPr lang="zh-CN" altLang="en-US" sz="2045" b="1" dirty="0">
                <a:latin typeface="+mn-ea"/>
                <a:ea typeface="+mn-ea"/>
                <a:cs typeface="+mj-cs"/>
              </a:rPr>
              <a:t>端口号是</a:t>
            </a:r>
            <a:r>
              <a:rPr lang="en-US" altLang="zh-CN" sz="2045" b="1" dirty="0">
                <a:latin typeface="+mn-ea"/>
                <a:ea typeface="+mn-ea"/>
                <a:cs typeface="+mj-cs"/>
              </a:rPr>
              <a:t>80</a:t>
            </a:r>
            <a:r>
              <a:rPr lang="zh-CN" altLang="en-US" sz="2045" b="1" dirty="0">
                <a:latin typeface="+mn-ea"/>
                <a:ea typeface="+mn-ea"/>
                <a:cs typeface="+mj-cs"/>
              </a:rPr>
              <a:t>端口，新建的站点，可以将</a:t>
            </a:r>
            <a:r>
              <a:rPr lang="en-US" altLang="zh-CN" sz="2045" b="1" dirty="0">
                <a:latin typeface="+mn-ea"/>
                <a:ea typeface="+mn-ea"/>
                <a:cs typeface="+mj-cs"/>
              </a:rPr>
              <a:t>TCP</a:t>
            </a:r>
            <a:r>
              <a:rPr lang="zh-CN" altLang="en-US" sz="2045" b="1" dirty="0">
                <a:latin typeface="+mn-ea"/>
                <a:ea typeface="+mn-ea"/>
                <a:cs typeface="+mj-cs"/>
              </a:rPr>
              <a:t>端口配置为</a:t>
            </a:r>
            <a:r>
              <a:rPr lang="en-US" altLang="zh-CN" sz="2045" b="1" dirty="0">
                <a:latin typeface="+mn-ea"/>
                <a:ea typeface="+mn-ea"/>
                <a:cs typeface="+mj-cs"/>
              </a:rPr>
              <a:t>8080</a:t>
            </a:r>
            <a:r>
              <a:rPr lang="zh-CN" altLang="en-US" sz="2045" b="1" dirty="0">
                <a:latin typeface="+mn-ea"/>
                <a:ea typeface="+mn-ea"/>
                <a:cs typeface="+mj-cs"/>
              </a:rPr>
              <a:t>等等，默认</a:t>
            </a:r>
            <a:r>
              <a:rPr lang="en-US" altLang="zh-CN" sz="2045" b="1" dirty="0">
                <a:latin typeface="+mn-ea"/>
                <a:ea typeface="+mn-ea"/>
                <a:cs typeface="+mj-cs"/>
              </a:rPr>
              <a:t>512</a:t>
            </a:r>
            <a:r>
              <a:rPr lang="zh-CN" altLang="en-US" sz="2045" b="1" dirty="0">
                <a:latin typeface="+mn-ea"/>
                <a:ea typeface="+mn-ea"/>
                <a:cs typeface="+mj-cs"/>
              </a:rPr>
              <a:t>号以下的端口已经被占用了。</a:t>
            </a:r>
          </a:p>
        </p:txBody>
      </p:sp>
      <p:sp>
        <p:nvSpPr>
          <p:cNvPr id="12" name="文本框 11">
            <a:extLst>
              <a:ext uri="{FF2B5EF4-FFF2-40B4-BE49-F238E27FC236}">
                <a16:creationId xmlns:a16="http://schemas.microsoft.com/office/drawing/2014/main" id="{F7F6075E-EA82-445A-BDB4-ABB7B3DC8589}"/>
              </a:ext>
            </a:extLst>
          </p:cNvPr>
          <p:cNvSpPr txBox="1"/>
          <p:nvPr/>
        </p:nvSpPr>
        <p:spPr>
          <a:xfrm>
            <a:off x="509117" y="2060848"/>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1</a:t>
            </a:r>
            <a:r>
              <a:rPr lang="zh-CN" altLang="en-US" sz="2045" b="1" dirty="0">
                <a:latin typeface="+mn-ea"/>
                <a:ea typeface="+mn-ea"/>
                <a:cs typeface="+mj-cs"/>
              </a:rPr>
              <a:t>：</a:t>
            </a:r>
          </a:p>
        </p:txBody>
      </p:sp>
      <p:pic>
        <p:nvPicPr>
          <p:cNvPr id="2" name="图片 1">
            <a:extLst>
              <a:ext uri="{FF2B5EF4-FFF2-40B4-BE49-F238E27FC236}">
                <a16:creationId xmlns:a16="http://schemas.microsoft.com/office/drawing/2014/main" id="{D307C32B-D4EB-4CFE-9B44-88503B8BFE02}"/>
              </a:ext>
            </a:extLst>
          </p:cNvPr>
          <p:cNvPicPr>
            <a:picLocks noChangeAspect="1"/>
          </p:cNvPicPr>
          <p:nvPr/>
        </p:nvPicPr>
        <p:blipFill>
          <a:blip r:embed="rId2"/>
          <a:stretch>
            <a:fillRect/>
          </a:stretch>
        </p:blipFill>
        <p:spPr>
          <a:xfrm>
            <a:off x="4211960" y="1930270"/>
            <a:ext cx="4596782" cy="4426080"/>
          </a:xfrm>
          <a:prstGeom prst="rect">
            <a:avLst/>
          </a:prstGeom>
        </p:spPr>
      </p:pic>
    </p:spTree>
    <p:extLst>
      <p:ext uri="{BB962C8B-B14F-4D97-AF65-F5344CB8AC3E}">
        <p14:creationId xmlns:p14="http://schemas.microsoft.com/office/powerpoint/2010/main" val="317320026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a:extLst>
              <a:ext uri="{FF2B5EF4-FFF2-40B4-BE49-F238E27FC236}">
                <a16:creationId xmlns:a16="http://schemas.microsoft.com/office/drawing/2014/main" id="{6C85CFE7-9CCE-47CA-B727-3416D7D6B447}"/>
              </a:ext>
            </a:extLst>
          </p:cNvPr>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a:extLst>
              <a:ext uri="{FF2B5EF4-FFF2-40B4-BE49-F238E27FC236}">
                <a16:creationId xmlns:a16="http://schemas.microsoft.com/office/drawing/2014/main" id="{C4D08A5A-7A21-44A4-8CB6-894F3740BAA3}"/>
              </a:ext>
            </a:extLst>
          </p:cNvPr>
          <p:cNvSpPr txBox="1"/>
          <p:nvPr/>
        </p:nvSpPr>
        <p:spPr>
          <a:xfrm>
            <a:off x="516302" y="1634061"/>
            <a:ext cx="6215938"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站点的配置与管理</a:t>
            </a:r>
          </a:p>
        </p:txBody>
      </p:sp>
      <p:sp>
        <p:nvSpPr>
          <p:cNvPr id="7" name="文本框 6">
            <a:extLst>
              <a:ext uri="{FF2B5EF4-FFF2-40B4-BE49-F238E27FC236}">
                <a16:creationId xmlns:a16="http://schemas.microsoft.com/office/drawing/2014/main" id="{1369CE54-D1FA-4151-87D9-AD5121FB203B}"/>
              </a:ext>
            </a:extLst>
          </p:cNvPr>
          <p:cNvSpPr txBox="1"/>
          <p:nvPr/>
        </p:nvSpPr>
        <p:spPr>
          <a:xfrm>
            <a:off x="107505" y="2545617"/>
            <a:ext cx="3412844" cy="3239348"/>
          </a:xfrm>
          <a:prstGeom prst="rect">
            <a:avLst/>
          </a:prstGeom>
          <a:noFill/>
        </p:spPr>
        <p:txBody>
          <a:bodyPr wrap="square">
            <a:spAutoFit/>
          </a:bodyPr>
          <a:lstStyle/>
          <a:p>
            <a:pPr marL="0" indent="520700" eaLnBrk="1" hangingPunct="1">
              <a:buFontTx/>
              <a:buNone/>
            </a:pPr>
            <a:r>
              <a:rPr lang="zh-CN" altLang="en-US" sz="2045" b="1" dirty="0">
                <a:solidFill>
                  <a:srgbClr val="FF0000"/>
                </a:solidFill>
                <a:latin typeface="+mn-ea"/>
                <a:ea typeface="+mn-ea"/>
                <a:cs typeface="+mj-cs"/>
              </a:rPr>
              <a:t>连接：</a:t>
            </a:r>
            <a:r>
              <a:rPr lang="zh-CN" altLang="en-US" sz="2045" b="1" dirty="0">
                <a:latin typeface="+mn-ea"/>
                <a:ea typeface="+mn-ea"/>
                <a:cs typeface="+mj-cs"/>
              </a:rPr>
              <a:t>“连接超时”设置服务器断开未活动用户的时间。 </a:t>
            </a:r>
          </a:p>
          <a:p>
            <a:pPr marL="0" indent="520700" eaLnBrk="1" hangingPunct="1">
              <a:buFontTx/>
              <a:buNone/>
            </a:pPr>
            <a:r>
              <a:rPr lang="zh-CN" altLang="en-US" sz="2045" b="1" dirty="0">
                <a:solidFill>
                  <a:srgbClr val="FF0000"/>
                </a:solidFill>
                <a:latin typeface="+mn-ea"/>
                <a:ea typeface="+mn-ea"/>
                <a:cs typeface="+mj-cs"/>
              </a:rPr>
              <a:t>启用日志记录：</a:t>
            </a:r>
            <a:r>
              <a:rPr lang="zh-CN" altLang="en-US" sz="2045" b="1" dirty="0">
                <a:latin typeface="+mn-ea"/>
                <a:ea typeface="+mn-ea"/>
                <a:cs typeface="+mj-cs"/>
              </a:rPr>
              <a:t>默认的日志文件保存在</a:t>
            </a:r>
            <a:r>
              <a:rPr lang="en-US" altLang="zh-CN" sz="2045" b="1" dirty="0">
                <a:latin typeface="+mn-ea"/>
                <a:ea typeface="+mn-ea"/>
                <a:cs typeface="+mj-cs"/>
              </a:rPr>
              <a:t>\Windows\system32\</a:t>
            </a:r>
            <a:r>
              <a:rPr lang="en-US" altLang="zh-CN" sz="2045" b="1" dirty="0" err="1">
                <a:latin typeface="+mn-ea"/>
                <a:ea typeface="+mn-ea"/>
                <a:cs typeface="+mj-cs"/>
              </a:rPr>
              <a:t>LogFiles</a:t>
            </a:r>
            <a:r>
              <a:rPr lang="zh-CN" altLang="en-US" sz="2045" b="1" dirty="0">
                <a:latin typeface="+mn-ea"/>
                <a:ea typeface="+mn-ea"/>
                <a:cs typeface="+mj-cs"/>
              </a:rPr>
              <a:t>子目录下。通过日志可以监视访问本服务器的用户、内容等，对不正常的连接和访问加以监控和限制。 </a:t>
            </a:r>
          </a:p>
        </p:txBody>
      </p:sp>
      <p:sp>
        <p:nvSpPr>
          <p:cNvPr id="12" name="文本框 11">
            <a:extLst>
              <a:ext uri="{FF2B5EF4-FFF2-40B4-BE49-F238E27FC236}">
                <a16:creationId xmlns:a16="http://schemas.microsoft.com/office/drawing/2014/main" id="{F7F6075E-EA82-445A-BDB4-ABB7B3DC8589}"/>
              </a:ext>
            </a:extLst>
          </p:cNvPr>
          <p:cNvSpPr txBox="1"/>
          <p:nvPr/>
        </p:nvSpPr>
        <p:spPr>
          <a:xfrm>
            <a:off x="509117" y="2060848"/>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1</a:t>
            </a:r>
            <a:r>
              <a:rPr lang="zh-CN" altLang="en-US" sz="2045" b="1" dirty="0">
                <a:latin typeface="+mn-ea"/>
                <a:ea typeface="+mn-ea"/>
                <a:cs typeface="+mj-cs"/>
              </a:rPr>
              <a:t>：</a:t>
            </a:r>
          </a:p>
        </p:txBody>
      </p:sp>
      <p:pic>
        <p:nvPicPr>
          <p:cNvPr id="2" name="图片 1">
            <a:extLst>
              <a:ext uri="{FF2B5EF4-FFF2-40B4-BE49-F238E27FC236}">
                <a16:creationId xmlns:a16="http://schemas.microsoft.com/office/drawing/2014/main" id="{D307C32B-D4EB-4CFE-9B44-88503B8BFE02}"/>
              </a:ext>
            </a:extLst>
          </p:cNvPr>
          <p:cNvPicPr>
            <a:picLocks noChangeAspect="1"/>
          </p:cNvPicPr>
          <p:nvPr/>
        </p:nvPicPr>
        <p:blipFill>
          <a:blip r:embed="rId2"/>
          <a:stretch>
            <a:fillRect/>
          </a:stretch>
        </p:blipFill>
        <p:spPr>
          <a:xfrm>
            <a:off x="4211960" y="1930270"/>
            <a:ext cx="4596782" cy="4426080"/>
          </a:xfrm>
          <a:prstGeom prst="rect">
            <a:avLst/>
          </a:prstGeom>
        </p:spPr>
      </p:pic>
    </p:spTree>
    <p:extLst>
      <p:ext uri="{BB962C8B-B14F-4D97-AF65-F5344CB8AC3E}">
        <p14:creationId xmlns:p14="http://schemas.microsoft.com/office/powerpoint/2010/main" val="12653804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a:extLst>
              <a:ext uri="{FF2B5EF4-FFF2-40B4-BE49-F238E27FC236}">
                <a16:creationId xmlns:a16="http://schemas.microsoft.com/office/drawing/2014/main" id="{6C85CFE7-9CCE-47CA-B727-3416D7D6B447}"/>
              </a:ext>
            </a:extLst>
          </p:cNvPr>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a:extLst>
              <a:ext uri="{FF2B5EF4-FFF2-40B4-BE49-F238E27FC236}">
                <a16:creationId xmlns:a16="http://schemas.microsoft.com/office/drawing/2014/main" id="{C4D08A5A-7A21-44A4-8CB6-894F3740BAA3}"/>
              </a:ext>
            </a:extLst>
          </p:cNvPr>
          <p:cNvSpPr txBox="1"/>
          <p:nvPr/>
        </p:nvSpPr>
        <p:spPr>
          <a:xfrm>
            <a:off x="516302" y="1634061"/>
            <a:ext cx="6215938"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站点的配置与管理</a:t>
            </a:r>
          </a:p>
        </p:txBody>
      </p:sp>
      <p:sp>
        <p:nvSpPr>
          <p:cNvPr id="7" name="文本框 6">
            <a:extLst>
              <a:ext uri="{FF2B5EF4-FFF2-40B4-BE49-F238E27FC236}">
                <a16:creationId xmlns:a16="http://schemas.microsoft.com/office/drawing/2014/main" id="{1369CE54-D1FA-4151-87D9-AD5121FB203B}"/>
              </a:ext>
            </a:extLst>
          </p:cNvPr>
          <p:cNvSpPr txBox="1"/>
          <p:nvPr/>
        </p:nvSpPr>
        <p:spPr>
          <a:xfrm>
            <a:off x="107505" y="2843279"/>
            <a:ext cx="3412844" cy="1665841"/>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在主目录属性页下，可以设置网站所提供的内容来自何处，内容的访问权限以及应用程序在此站点的执行许可。 </a:t>
            </a:r>
          </a:p>
        </p:txBody>
      </p:sp>
      <p:sp>
        <p:nvSpPr>
          <p:cNvPr id="12" name="文本框 11">
            <a:extLst>
              <a:ext uri="{FF2B5EF4-FFF2-40B4-BE49-F238E27FC236}">
                <a16:creationId xmlns:a16="http://schemas.microsoft.com/office/drawing/2014/main" id="{F7F6075E-EA82-445A-BDB4-ABB7B3DC8589}"/>
              </a:ext>
            </a:extLst>
          </p:cNvPr>
          <p:cNvSpPr txBox="1"/>
          <p:nvPr/>
        </p:nvSpPr>
        <p:spPr>
          <a:xfrm>
            <a:off x="509117" y="2358510"/>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2</a:t>
            </a:r>
            <a:r>
              <a:rPr lang="zh-CN" altLang="en-US" sz="2045" b="1" dirty="0">
                <a:latin typeface="+mn-ea"/>
                <a:ea typeface="+mn-ea"/>
                <a:cs typeface="+mj-cs"/>
              </a:rPr>
              <a:t>：</a:t>
            </a:r>
          </a:p>
        </p:txBody>
      </p:sp>
      <p:pic>
        <p:nvPicPr>
          <p:cNvPr id="8" name="Picture 2">
            <a:extLst>
              <a:ext uri="{FF2B5EF4-FFF2-40B4-BE49-F238E27FC236}">
                <a16:creationId xmlns:a16="http://schemas.microsoft.com/office/drawing/2014/main" id="{63942921-B4EF-4C6F-9203-DC1E29B6BFF9}"/>
              </a:ext>
            </a:extLst>
          </p:cNvPr>
          <p:cNvPicPr>
            <a:picLocks noChangeAspect="1" noChangeArrowheads="1"/>
          </p:cNvPicPr>
          <p:nvPr/>
        </p:nvPicPr>
        <p:blipFill>
          <a:blip r:embed="rId2"/>
          <a:srcRect/>
          <a:stretch>
            <a:fillRect/>
          </a:stretch>
        </p:blipFill>
        <p:spPr bwMode="auto">
          <a:xfrm>
            <a:off x="4194157" y="2103415"/>
            <a:ext cx="4440726" cy="4260440"/>
          </a:xfrm>
          <a:prstGeom prst="rect">
            <a:avLst/>
          </a:prstGeom>
          <a:noFill/>
          <a:ln w="9525">
            <a:noFill/>
            <a:miter lim="800000"/>
            <a:headEnd/>
            <a:tailEnd/>
          </a:ln>
          <a:effectLst/>
        </p:spPr>
      </p:pic>
      <p:pic>
        <p:nvPicPr>
          <p:cNvPr id="5" name="图片 4">
            <a:extLst>
              <a:ext uri="{FF2B5EF4-FFF2-40B4-BE49-F238E27FC236}">
                <a16:creationId xmlns:a16="http://schemas.microsoft.com/office/drawing/2014/main" id="{6C8F2CA8-C828-4DDF-BD05-B30F2F1656F2}"/>
              </a:ext>
            </a:extLst>
          </p:cNvPr>
          <p:cNvPicPr>
            <a:picLocks noChangeAspect="1"/>
          </p:cNvPicPr>
          <p:nvPr/>
        </p:nvPicPr>
        <p:blipFill>
          <a:blip r:embed="rId3"/>
          <a:stretch>
            <a:fillRect/>
          </a:stretch>
        </p:blipFill>
        <p:spPr>
          <a:xfrm>
            <a:off x="4427984" y="3771506"/>
            <a:ext cx="180975" cy="171450"/>
          </a:xfrm>
          <a:prstGeom prst="rect">
            <a:avLst/>
          </a:prstGeom>
        </p:spPr>
      </p:pic>
    </p:spTree>
    <p:extLst>
      <p:ext uri="{BB962C8B-B14F-4D97-AF65-F5344CB8AC3E}">
        <p14:creationId xmlns:p14="http://schemas.microsoft.com/office/powerpoint/2010/main" val="74774862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a:extLst>
              <a:ext uri="{FF2B5EF4-FFF2-40B4-BE49-F238E27FC236}">
                <a16:creationId xmlns:a16="http://schemas.microsoft.com/office/drawing/2014/main" id="{6C85CFE7-9CCE-47CA-B727-3416D7D6B447}"/>
              </a:ext>
            </a:extLst>
          </p:cNvPr>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a:extLst>
              <a:ext uri="{FF2B5EF4-FFF2-40B4-BE49-F238E27FC236}">
                <a16:creationId xmlns:a16="http://schemas.microsoft.com/office/drawing/2014/main" id="{C4D08A5A-7A21-44A4-8CB6-894F3740BAA3}"/>
              </a:ext>
            </a:extLst>
          </p:cNvPr>
          <p:cNvSpPr txBox="1"/>
          <p:nvPr/>
        </p:nvSpPr>
        <p:spPr>
          <a:xfrm>
            <a:off x="516302" y="1634061"/>
            <a:ext cx="6215938"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站点的配置与管理</a:t>
            </a:r>
          </a:p>
        </p:txBody>
      </p:sp>
      <p:sp>
        <p:nvSpPr>
          <p:cNvPr id="7" name="文本框 6">
            <a:extLst>
              <a:ext uri="{FF2B5EF4-FFF2-40B4-BE49-F238E27FC236}">
                <a16:creationId xmlns:a16="http://schemas.microsoft.com/office/drawing/2014/main" id="{1369CE54-D1FA-4151-87D9-AD5121FB203B}"/>
              </a:ext>
            </a:extLst>
          </p:cNvPr>
          <p:cNvSpPr txBox="1"/>
          <p:nvPr/>
        </p:nvSpPr>
        <p:spPr>
          <a:xfrm>
            <a:off x="107505" y="2843279"/>
            <a:ext cx="3412844" cy="1665841"/>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在文档属性页下，可以添加新建站点的网页文件</a:t>
            </a:r>
            <a:r>
              <a:rPr lang="en-US" altLang="zh-CN" sz="2045" b="1" dirty="0">
                <a:latin typeface="+mn-ea"/>
                <a:ea typeface="+mn-ea"/>
                <a:cs typeface="+mj-cs"/>
              </a:rPr>
              <a:t>web1.htm</a:t>
            </a:r>
            <a:r>
              <a:rPr lang="zh-CN" altLang="en-US" sz="2045" b="1" dirty="0">
                <a:latin typeface="+mn-ea"/>
                <a:ea typeface="+mn-ea"/>
                <a:cs typeface="+mj-cs"/>
              </a:rPr>
              <a:t>，利用上移、下移操作调整网页文件的优先访问顺序。 </a:t>
            </a:r>
          </a:p>
        </p:txBody>
      </p:sp>
      <p:sp>
        <p:nvSpPr>
          <p:cNvPr id="12" name="文本框 11">
            <a:extLst>
              <a:ext uri="{FF2B5EF4-FFF2-40B4-BE49-F238E27FC236}">
                <a16:creationId xmlns:a16="http://schemas.microsoft.com/office/drawing/2014/main" id="{F7F6075E-EA82-445A-BDB4-ABB7B3DC8589}"/>
              </a:ext>
            </a:extLst>
          </p:cNvPr>
          <p:cNvSpPr txBox="1"/>
          <p:nvPr/>
        </p:nvSpPr>
        <p:spPr>
          <a:xfrm>
            <a:off x="509117" y="2358510"/>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3</a:t>
            </a:r>
            <a:r>
              <a:rPr lang="zh-CN" altLang="en-US" sz="2045" b="1" dirty="0">
                <a:latin typeface="+mn-ea"/>
                <a:ea typeface="+mn-ea"/>
                <a:cs typeface="+mj-cs"/>
              </a:rPr>
              <a:t>：</a:t>
            </a:r>
          </a:p>
        </p:txBody>
      </p:sp>
      <p:pic>
        <p:nvPicPr>
          <p:cNvPr id="2" name="图片 1">
            <a:extLst>
              <a:ext uri="{FF2B5EF4-FFF2-40B4-BE49-F238E27FC236}">
                <a16:creationId xmlns:a16="http://schemas.microsoft.com/office/drawing/2014/main" id="{C8E35C9C-2531-4ABC-8553-40D6331923C0}"/>
              </a:ext>
            </a:extLst>
          </p:cNvPr>
          <p:cNvPicPr>
            <a:picLocks noChangeAspect="1"/>
          </p:cNvPicPr>
          <p:nvPr/>
        </p:nvPicPr>
        <p:blipFill>
          <a:blip r:embed="rId2"/>
          <a:stretch>
            <a:fillRect/>
          </a:stretch>
        </p:blipFill>
        <p:spPr>
          <a:xfrm>
            <a:off x="4355976" y="2054945"/>
            <a:ext cx="4608512" cy="4419816"/>
          </a:xfrm>
          <a:prstGeom prst="rect">
            <a:avLst/>
          </a:prstGeom>
        </p:spPr>
      </p:pic>
    </p:spTree>
    <p:extLst>
      <p:ext uri="{BB962C8B-B14F-4D97-AF65-F5344CB8AC3E}">
        <p14:creationId xmlns:p14="http://schemas.microsoft.com/office/powerpoint/2010/main" val="22024924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ctrTitle"/>
          </p:nvPr>
        </p:nvSpPr>
        <p:spPr>
          <a:xfrm>
            <a:off x="948690" y="1638935"/>
            <a:ext cx="7165975" cy="3152140"/>
          </a:xfrm>
        </p:spPr>
        <p:txBody>
          <a:bodyPr/>
          <a:lstStyle/>
          <a:p>
            <a:pPr algn="ctr" latinLnBrk="0">
              <a:lnSpc>
                <a:spcPct val="150000"/>
              </a:lnSpc>
            </a:pPr>
            <a:br>
              <a:rPr lang="zh-CN" altLang="en-US" dirty="0"/>
            </a:br>
            <a:r>
              <a:rPr lang="zh-CN" altLang="en-US" sz="3070" b="1" dirty="0">
                <a:solidFill>
                  <a:srgbClr val="0000FF"/>
                </a:solidFill>
              </a:rPr>
              <a:t>实验</a:t>
            </a:r>
            <a:r>
              <a:rPr lang="en-US" altLang="zh-CN" sz="3070" b="1" dirty="0">
                <a:solidFill>
                  <a:srgbClr val="0000FF"/>
                </a:solidFill>
              </a:rPr>
              <a:t>6.1</a:t>
            </a:r>
            <a:br>
              <a:rPr lang="zh-CN" altLang="en-US" sz="1200" b="1" dirty="0">
                <a:solidFill>
                  <a:srgbClr val="0000FF"/>
                </a:solidFill>
              </a:rPr>
            </a:br>
            <a:r>
              <a:rPr lang="zh-CN" altLang="en-US" sz="1200" dirty="0"/>
              <a:t>    </a:t>
            </a:r>
            <a:br>
              <a:rPr lang="zh-CN" altLang="en-US" sz="1200" dirty="0"/>
            </a:b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Windows</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下的</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服务器配置</a:t>
            </a:r>
            <a:br>
              <a:rPr lang="zh-CN" altLang="en-US" sz="3070" b="1" dirty="0"/>
            </a:br>
            <a:r>
              <a:rPr lang="zh-CN" altLang="en-US" sz="3755" b="1" dirty="0"/>
              <a:t>                       </a:t>
            </a:r>
            <a:endParaRPr lang="zh-CN" altLang="en-US" sz="1705" b="1" dirty="0">
              <a:solidFill>
                <a:srgbClr val="0000FF"/>
              </a:solidFill>
            </a:endParaRPr>
          </a:p>
        </p:txBody>
      </p:sp>
      <p:sp>
        <p:nvSpPr>
          <p:cNvPr id="9218" name="Rectangle 17"/>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a:solidFill>
                  <a:schemeClr val="tx1"/>
                </a:solidFill>
              </a:rPr>
              <a:t>计算机通信与网络实验</a:t>
            </a:r>
            <a:endParaRPr lang="en-US" altLang="zh-CN" sz="1025" b="0">
              <a:solidFill>
                <a:schemeClr val="tx1"/>
              </a:solidFill>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a:extLst>
              <a:ext uri="{FF2B5EF4-FFF2-40B4-BE49-F238E27FC236}">
                <a16:creationId xmlns:a16="http://schemas.microsoft.com/office/drawing/2014/main" id="{6C85CFE7-9CCE-47CA-B727-3416D7D6B447}"/>
              </a:ext>
            </a:extLst>
          </p:cNvPr>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a:extLst>
              <a:ext uri="{FF2B5EF4-FFF2-40B4-BE49-F238E27FC236}">
                <a16:creationId xmlns:a16="http://schemas.microsoft.com/office/drawing/2014/main" id="{C4D08A5A-7A21-44A4-8CB6-894F3740BAA3}"/>
              </a:ext>
            </a:extLst>
          </p:cNvPr>
          <p:cNvSpPr txBox="1"/>
          <p:nvPr/>
        </p:nvSpPr>
        <p:spPr>
          <a:xfrm>
            <a:off x="516302" y="1634061"/>
            <a:ext cx="6215938"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站点的配置与管理</a:t>
            </a:r>
          </a:p>
        </p:txBody>
      </p:sp>
      <p:sp>
        <p:nvSpPr>
          <p:cNvPr id="7" name="文本框 6">
            <a:extLst>
              <a:ext uri="{FF2B5EF4-FFF2-40B4-BE49-F238E27FC236}">
                <a16:creationId xmlns:a16="http://schemas.microsoft.com/office/drawing/2014/main" id="{1369CE54-D1FA-4151-87D9-AD5121FB203B}"/>
              </a:ext>
            </a:extLst>
          </p:cNvPr>
          <p:cNvSpPr txBox="1"/>
          <p:nvPr/>
        </p:nvSpPr>
        <p:spPr>
          <a:xfrm>
            <a:off x="107505" y="2843279"/>
            <a:ext cx="3412844" cy="1665841"/>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在文档属性页下，可以添加新建站点的网页文件</a:t>
            </a:r>
            <a:r>
              <a:rPr lang="en-US" altLang="zh-CN" sz="2045" b="1" dirty="0">
                <a:latin typeface="+mn-ea"/>
                <a:ea typeface="+mn-ea"/>
                <a:cs typeface="+mj-cs"/>
              </a:rPr>
              <a:t>web1.htm</a:t>
            </a:r>
            <a:r>
              <a:rPr lang="zh-CN" altLang="en-US" sz="2045" b="1" dirty="0">
                <a:latin typeface="+mn-ea"/>
                <a:ea typeface="+mn-ea"/>
                <a:cs typeface="+mj-cs"/>
              </a:rPr>
              <a:t>，利用上移、下移操作调整网页文件的优先访问顺序。 </a:t>
            </a:r>
          </a:p>
        </p:txBody>
      </p:sp>
      <p:sp>
        <p:nvSpPr>
          <p:cNvPr id="12" name="文本框 11">
            <a:extLst>
              <a:ext uri="{FF2B5EF4-FFF2-40B4-BE49-F238E27FC236}">
                <a16:creationId xmlns:a16="http://schemas.microsoft.com/office/drawing/2014/main" id="{F7F6075E-EA82-445A-BDB4-ABB7B3DC8589}"/>
              </a:ext>
            </a:extLst>
          </p:cNvPr>
          <p:cNvSpPr txBox="1"/>
          <p:nvPr/>
        </p:nvSpPr>
        <p:spPr>
          <a:xfrm>
            <a:off x="509117" y="2358510"/>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3</a:t>
            </a:r>
            <a:r>
              <a:rPr lang="zh-CN" altLang="en-US" sz="2045" b="1" dirty="0">
                <a:latin typeface="+mn-ea"/>
                <a:ea typeface="+mn-ea"/>
                <a:cs typeface="+mj-cs"/>
              </a:rPr>
              <a:t>：</a:t>
            </a:r>
          </a:p>
        </p:txBody>
      </p:sp>
      <p:pic>
        <p:nvPicPr>
          <p:cNvPr id="8" name="Picture 3">
            <a:extLst>
              <a:ext uri="{FF2B5EF4-FFF2-40B4-BE49-F238E27FC236}">
                <a16:creationId xmlns:a16="http://schemas.microsoft.com/office/drawing/2014/main" id="{117C21F7-082A-4903-9492-DF6211170B99}"/>
              </a:ext>
            </a:extLst>
          </p:cNvPr>
          <p:cNvPicPr>
            <a:picLocks noChangeAspect="1" noChangeArrowheads="1"/>
          </p:cNvPicPr>
          <p:nvPr/>
        </p:nvPicPr>
        <p:blipFill>
          <a:blip r:embed="rId2"/>
          <a:srcRect/>
          <a:stretch>
            <a:fillRect/>
          </a:stretch>
        </p:blipFill>
        <p:spPr bwMode="auto">
          <a:xfrm>
            <a:off x="4404939" y="2102054"/>
            <a:ext cx="4559549" cy="4354953"/>
          </a:xfrm>
          <a:prstGeom prst="rect">
            <a:avLst/>
          </a:prstGeom>
          <a:noFill/>
          <a:ln w="9525">
            <a:noFill/>
            <a:miter lim="800000"/>
            <a:headEnd/>
            <a:tailEnd/>
          </a:ln>
          <a:effectLst/>
        </p:spPr>
      </p:pic>
    </p:spTree>
    <p:extLst>
      <p:ext uri="{BB962C8B-B14F-4D97-AF65-F5344CB8AC3E}">
        <p14:creationId xmlns:p14="http://schemas.microsoft.com/office/powerpoint/2010/main" val="301370326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a:extLst>
              <a:ext uri="{FF2B5EF4-FFF2-40B4-BE49-F238E27FC236}">
                <a16:creationId xmlns:a16="http://schemas.microsoft.com/office/drawing/2014/main" id="{6C85CFE7-9CCE-47CA-B727-3416D7D6B447}"/>
              </a:ext>
            </a:extLst>
          </p:cNvPr>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a:extLst>
              <a:ext uri="{FF2B5EF4-FFF2-40B4-BE49-F238E27FC236}">
                <a16:creationId xmlns:a16="http://schemas.microsoft.com/office/drawing/2014/main" id="{C4D08A5A-7A21-44A4-8CB6-894F3740BAA3}"/>
              </a:ext>
            </a:extLst>
          </p:cNvPr>
          <p:cNvSpPr txBox="1"/>
          <p:nvPr/>
        </p:nvSpPr>
        <p:spPr>
          <a:xfrm>
            <a:off x="516302" y="1634061"/>
            <a:ext cx="6215938"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站点的配置与管理</a:t>
            </a:r>
          </a:p>
        </p:txBody>
      </p:sp>
      <p:sp>
        <p:nvSpPr>
          <p:cNvPr id="7" name="文本框 6">
            <a:extLst>
              <a:ext uri="{FF2B5EF4-FFF2-40B4-BE49-F238E27FC236}">
                <a16:creationId xmlns:a16="http://schemas.microsoft.com/office/drawing/2014/main" id="{1369CE54-D1FA-4151-87D9-AD5121FB203B}"/>
              </a:ext>
            </a:extLst>
          </p:cNvPr>
          <p:cNvSpPr txBox="1"/>
          <p:nvPr/>
        </p:nvSpPr>
        <p:spPr>
          <a:xfrm>
            <a:off x="107505" y="2843279"/>
            <a:ext cx="3412844" cy="2924647"/>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在目录安全性属性页下，选择“身份验证和访问控制”中的“编辑”按钮，弹出如图所示对话框，在该对话框中可以设置启用匿名访问或设置匿名访问使用的用户名和密码。另外还可以设置以什么样的身份验证方法来访问页面。 </a:t>
            </a:r>
          </a:p>
        </p:txBody>
      </p:sp>
      <p:sp>
        <p:nvSpPr>
          <p:cNvPr id="12" name="文本框 11">
            <a:extLst>
              <a:ext uri="{FF2B5EF4-FFF2-40B4-BE49-F238E27FC236}">
                <a16:creationId xmlns:a16="http://schemas.microsoft.com/office/drawing/2014/main" id="{F7F6075E-EA82-445A-BDB4-ABB7B3DC8589}"/>
              </a:ext>
            </a:extLst>
          </p:cNvPr>
          <p:cNvSpPr txBox="1"/>
          <p:nvPr/>
        </p:nvSpPr>
        <p:spPr>
          <a:xfrm>
            <a:off x="509117" y="2358510"/>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4</a:t>
            </a:r>
            <a:r>
              <a:rPr lang="zh-CN" altLang="en-US" sz="2045" b="1" dirty="0">
                <a:latin typeface="+mn-ea"/>
                <a:ea typeface="+mn-ea"/>
                <a:cs typeface="+mj-cs"/>
              </a:rPr>
              <a:t>：</a:t>
            </a:r>
          </a:p>
        </p:txBody>
      </p:sp>
      <p:pic>
        <p:nvPicPr>
          <p:cNvPr id="11" name="Picture 4">
            <a:extLst>
              <a:ext uri="{FF2B5EF4-FFF2-40B4-BE49-F238E27FC236}">
                <a16:creationId xmlns:a16="http://schemas.microsoft.com/office/drawing/2014/main" id="{15AF43D6-3F8F-408A-A7FE-AD70AE2CD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690231"/>
            <a:ext cx="3888432" cy="4666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566370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a:extLst>
              <a:ext uri="{FF2B5EF4-FFF2-40B4-BE49-F238E27FC236}">
                <a16:creationId xmlns:a16="http://schemas.microsoft.com/office/drawing/2014/main" id="{6C85CFE7-9CCE-47CA-B727-3416D7D6B447}"/>
              </a:ext>
            </a:extLst>
          </p:cNvPr>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a:extLst>
              <a:ext uri="{FF2B5EF4-FFF2-40B4-BE49-F238E27FC236}">
                <a16:creationId xmlns:a16="http://schemas.microsoft.com/office/drawing/2014/main" id="{C4D08A5A-7A21-44A4-8CB6-894F3740BAA3}"/>
              </a:ext>
            </a:extLst>
          </p:cNvPr>
          <p:cNvSpPr txBox="1"/>
          <p:nvPr/>
        </p:nvSpPr>
        <p:spPr>
          <a:xfrm>
            <a:off x="516302" y="1634061"/>
            <a:ext cx="6215938"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站点的配置与管理</a:t>
            </a:r>
          </a:p>
        </p:txBody>
      </p:sp>
      <p:sp>
        <p:nvSpPr>
          <p:cNvPr id="7" name="文本框 6">
            <a:extLst>
              <a:ext uri="{FF2B5EF4-FFF2-40B4-BE49-F238E27FC236}">
                <a16:creationId xmlns:a16="http://schemas.microsoft.com/office/drawing/2014/main" id="{1369CE54-D1FA-4151-87D9-AD5121FB203B}"/>
              </a:ext>
            </a:extLst>
          </p:cNvPr>
          <p:cNvSpPr txBox="1"/>
          <p:nvPr/>
        </p:nvSpPr>
        <p:spPr>
          <a:xfrm>
            <a:off x="107505" y="2545617"/>
            <a:ext cx="3412844" cy="2295244"/>
          </a:xfrm>
          <a:prstGeom prst="rect">
            <a:avLst/>
          </a:prstGeom>
          <a:noFill/>
        </p:spPr>
        <p:txBody>
          <a:bodyPr wrap="square">
            <a:spAutoFit/>
          </a:bodyPr>
          <a:lstStyle/>
          <a:p>
            <a:pPr marL="0" indent="520700" eaLnBrk="1" hangingPunct="1">
              <a:buFontTx/>
              <a:buNone/>
            </a:pPr>
            <a:r>
              <a:rPr lang="en-US" altLang="zh-CN" sz="2045" b="1" dirty="0">
                <a:latin typeface="+mn-ea"/>
                <a:ea typeface="+mn-ea"/>
                <a:cs typeface="+mj-cs"/>
              </a:rPr>
              <a:t>IP</a:t>
            </a:r>
            <a:r>
              <a:rPr lang="zh-CN" altLang="en-US" sz="2045" b="1" dirty="0">
                <a:latin typeface="+mn-ea"/>
                <a:ea typeface="+mn-ea"/>
                <a:cs typeface="+mj-cs"/>
              </a:rPr>
              <a:t>地址和域名控制方式为：授权访问和拒绝访问。</a:t>
            </a:r>
          </a:p>
          <a:p>
            <a:pPr marL="0" indent="520700" eaLnBrk="1" hangingPunct="1">
              <a:buFontTx/>
              <a:buNone/>
            </a:pPr>
            <a:r>
              <a:rPr lang="zh-CN" altLang="en-US" sz="2045" b="1" dirty="0">
                <a:solidFill>
                  <a:srgbClr val="FF0000"/>
                </a:solidFill>
                <a:latin typeface="+mn-ea"/>
                <a:ea typeface="+mn-ea"/>
                <a:cs typeface="+mj-cs"/>
              </a:rPr>
              <a:t>授权访问：</a:t>
            </a:r>
            <a:r>
              <a:rPr lang="zh-CN" altLang="en-US" sz="2045" b="1" dirty="0">
                <a:latin typeface="+mn-ea"/>
                <a:ea typeface="+mn-ea"/>
                <a:cs typeface="+mj-cs"/>
              </a:rPr>
              <a:t>开放访问此站点的权限给所有用户，并可以在“下列地址例外”列表中加入不受欢迎的用户</a:t>
            </a:r>
            <a:r>
              <a:rPr lang="en-US" altLang="zh-CN" sz="2045" b="1" dirty="0">
                <a:latin typeface="+mn-ea"/>
                <a:ea typeface="+mn-ea"/>
                <a:cs typeface="+mj-cs"/>
              </a:rPr>
              <a:t>IP</a:t>
            </a:r>
            <a:r>
              <a:rPr lang="zh-CN" altLang="en-US" sz="2045" b="1" dirty="0">
                <a:latin typeface="+mn-ea"/>
                <a:ea typeface="+mn-ea"/>
                <a:cs typeface="+mj-cs"/>
              </a:rPr>
              <a:t>地址。</a:t>
            </a:r>
          </a:p>
        </p:txBody>
      </p:sp>
      <p:sp>
        <p:nvSpPr>
          <p:cNvPr id="12" name="文本框 11">
            <a:extLst>
              <a:ext uri="{FF2B5EF4-FFF2-40B4-BE49-F238E27FC236}">
                <a16:creationId xmlns:a16="http://schemas.microsoft.com/office/drawing/2014/main" id="{F7F6075E-EA82-445A-BDB4-ABB7B3DC8589}"/>
              </a:ext>
            </a:extLst>
          </p:cNvPr>
          <p:cNvSpPr txBox="1"/>
          <p:nvPr/>
        </p:nvSpPr>
        <p:spPr>
          <a:xfrm>
            <a:off x="509117" y="2060848"/>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4</a:t>
            </a:r>
            <a:r>
              <a:rPr lang="zh-CN" altLang="en-US" sz="2045" b="1" dirty="0">
                <a:latin typeface="+mn-ea"/>
                <a:ea typeface="+mn-ea"/>
                <a:cs typeface="+mj-cs"/>
              </a:rPr>
              <a:t>：</a:t>
            </a:r>
          </a:p>
        </p:txBody>
      </p:sp>
      <p:pic>
        <p:nvPicPr>
          <p:cNvPr id="8" name="Picture 4">
            <a:extLst>
              <a:ext uri="{FF2B5EF4-FFF2-40B4-BE49-F238E27FC236}">
                <a16:creationId xmlns:a16="http://schemas.microsoft.com/office/drawing/2014/main" id="{90D3D9F7-4404-4A44-A4E7-68F32B2AEB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099" y="2446117"/>
            <a:ext cx="5524867" cy="3119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14006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a:extLst>
              <a:ext uri="{FF2B5EF4-FFF2-40B4-BE49-F238E27FC236}">
                <a16:creationId xmlns:a16="http://schemas.microsoft.com/office/drawing/2014/main" id="{6C85CFE7-9CCE-47CA-B727-3416D7D6B447}"/>
              </a:ext>
            </a:extLst>
          </p:cNvPr>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a:extLst>
              <a:ext uri="{FF2B5EF4-FFF2-40B4-BE49-F238E27FC236}">
                <a16:creationId xmlns:a16="http://schemas.microsoft.com/office/drawing/2014/main" id="{C4D08A5A-7A21-44A4-8CB6-894F3740BAA3}"/>
              </a:ext>
            </a:extLst>
          </p:cNvPr>
          <p:cNvSpPr txBox="1"/>
          <p:nvPr/>
        </p:nvSpPr>
        <p:spPr>
          <a:xfrm>
            <a:off x="516302" y="1634061"/>
            <a:ext cx="6215938"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站点的配置与管理</a:t>
            </a:r>
          </a:p>
        </p:txBody>
      </p:sp>
      <p:sp>
        <p:nvSpPr>
          <p:cNvPr id="7" name="文本框 6">
            <a:extLst>
              <a:ext uri="{FF2B5EF4-FFF2-40B4-BE49-F238E27FC236}">
                <a16:creationId xmlns:a16="http://schemas.microsoft.com/office/drawing/2014/main" id="{1369CE54-D1FA-4151-87D9-AD5121FB203B}"/>
              </a:ext>
            </a:extLst>
          </p:cNvPr>
          <p:cNvSpPr txBox="1"/>
          <p:nvPr/>
        </p:nvSpPr>
        <p:spPr>
          <a:xfrm>
            <a:off x="107505" y="2545617"/>
            <a:ext cx="3412844" cy="4183453"/>
          </a:xfrm>
          <a:prstGeom prst="rect">
            <a:avLst/>
          </a:prstGeom>
          <a:noFill/>
        </p:spPr>
        <p:txBody>
          <a:bodyPr wrap="square">
            <a:spAutoFit/>
          </a:bodyPr>
          <a:lstStyle/>
          <a:p>
            <a:pPr marL="0" indent="520700" eaLnBrk="1" hangingPunct="1">
              <a:buFontTx/>
              <a:buNone/>
            </a:pPr>
            <a:r>
              <a:rPr lang="zh-CN" altLang="en-US" sz="2045" b="1" dirty="0">
                <a:solidFill>
                  <a:srgbClr val="FF0000"/>
                </a:solidFill>
                <a:latin typeface="+mn-ea"/>
                <a:ea typeface="+mn-ea"/>
                <a:cs typeface="+mj-cs"/>
              </a:rPr>
              <a:t>拒绝访问：</a:t>
            </a:r>
            <a:r>
              <a:rPr lang="zh-CN" altLang="en-US" sz="2045" b="1" dirty="0">
                <a:latin typeface="+mn-ea"/>
                <a:ea typeface="+mn-ea"/>
                <a:cs typeface="+mj-cs"/>
              </a:rPr>
              <a:t>不开放访问此站点的权限，默认所有人不能访问该站点，在“下列地址例外”列表中加入允许访问站点的用户</a:t>
            </a:r>
            <a:r>
              <a:rPr lang="en-US" altLang="zh-CN" sz="2045" b="1" dirty="0">
                <a:latin typeface="+mn-ea"/>
                <a:ea typeface="+mn-ea"/>
                <a:cs typeface="+mj-cs"/>
              </a:rPr>
              <a:t>IP</a:t>
            </a:r>
            <a:r>
              <a:rPr lang="zh-CN" altLang="en-US" sz="2045" b="1" dirty="0">
                <a:latin typeface="+mn-ea"/>
                <a:ea typeface="+mn-ea"/>
                <a:cs typeface="+mj-cs"/>
              </a:rPr>
              <a:t>地址，使它们具有访问权限。</a:t>
            </a:r>
          </a:p>
          <a:p>
            <a:pPr marL="0" indent="520700" eaLnBrk="1" hangingPunct="1">
              <a:buFontTx/>
              <a:buNone/>
            </a:pPr>
            <a:r>
              <a:rPr lang="zh-CN" altLang="en-US" sz="2045" b="1" dirty="0">
                <a:latin typeface="+mn-ea"/>
                <a:ea typeface="+mn-ea"/>
                <a:cs typeface="+mj-cs"/>
              </a:rPr>
              <a:t> 合理地设置“授权访问”和“拒绝访问”可以有效提高</a:t>
            </a:r>
            <a:r>
              <a:rPr lang="en-US" altLang="zh-CN" sz="2045" b="1" dirty="0">
                <a:latin typeface="+mn-ea"/>
                <a:ea typeface="+mn-ea"/>
                <a:cs typeface="+mj-cs"/>
              </a:rPr>
              <a:t>WWW</a:t>
            </a:r>
            <a:r>
              <a:rPr lang="zh-CN" altLang="en-US" sz="2045" b="1" dirty="0">
                <a:latin typeface="+mn-ea"/>
                <a:ea typeface="+mn-ea"/>
                <a:cs typeface="+mj-cs"/>
              </a:rPr>
              <a:t>服务器的安全，当服务器只供内部用户使用时，设置适当的“授权访问”</a:t>
            </a:r>
            <a:r>
              <a:rPr lang="en-US" altLang="zh-CN" sz="2045" b="1" dirty="0">
                <a:latin typeface="+mn-ea"/>
                <a:ea typeface="+mn-ea"/>
                <a:cs typeface="+mj-cs"/>
              </a:rPr>
              <a:t>IP</a:t>
            </a:r>
            <a:r>
              <a:rPr lang="zh-CN" altLang="en-US" sz="2045" b="1" dirty="0">
                <a:latin typeface="+mn-ea"/>
                <a:ea typeface="+mn-ea"/>
                <a:cs typeface="+mj-cs"/>
              </a:rPr>
              <a:t>地址列表，可以保护服务器不受外部的攻击。 </a:t>
            </a:r>
          </a:p>
        </p:txBody>
      </p:sp>
      <p:sp>
        <p:nvSpPr>
          <p:cNvPr id="12" name="文本框 11">
            <a:extLst>
              <a:ext uri="{FF2B5EF4-FFF2-40B4-BE49-F238E27FC236}">
                <a16:creationId xmlns:a16="http://schemas.microsoft.com/office/drawing/2014/main" id="{F7F6075E-EA82-445A-BDB4-ABB7B3DC8589}"/>
              </a:ext>
            </a:extLst>
          </p:cNvPr>
          <p:cNvSpPr txBox="1"/>
          <p:nvPr/>
        </p:nvSpPr>
        <p:spPr>
          <a:xfrm>
            <a:off x="509117" y="2060848"/>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4</a:t>
            </a:r>
            <a:r>
              <a:rPr lang="zh-CN" altLang="en-US" sz="2045" b="1" dirty="0">
                <a:latin typeface="+mn-ea"/>
                <a:ea typeface="+mn-ea"/>
                <a:cs typeface="+mj-cs"/>
              </a:rPr>
              <a:t>：</a:t>
            </a:r>
          </a:p>
        </p:txBody>
      </p:sp>
      <p:pic>
        <p:nvPicPr>
          <p:cNvPr id="8" name="Picture 4">
            <a:extLst>
              <a:ext uri="{FF2B5EF4-FFF2-40B4-BE49-F238E27FC236}">
                <a16:creationId xmlns:a16="http://schemas.microsoft.com/office/drawing/2014/main" id="{90D3D9F7-4404-4A44-A4E7-68F32B2AEB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099" y="2446117"/>
            <a:ext cx="5524867" cy="3119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32056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zh-CN" altLang="en-US" sz="1025"/>
              <a:t>计算机通信与网络实验</a:t>
            </a:r>
            <a:endParaRPr lang="en-US" altLang="zh-CN" sz="1025"/>
          </a:p>
        </p:txBody>
      </p:sp>
      <p:sp>
        <p:nvSpPr>
          <p:cNvPr id="9219" name="Rectangle 4"/>
          <p:cNvSpPr>
            <a:spLocks noGrp="1" noChangeArrowheads="1"/>
          </p:cNvSpPr>
          <p:nvPr/>
        </p:nvSpPr>
        <p:spPr>
          <a:xfrm>
            <a:off x="323528" y="1124744"/>
            <a:ext cx="6954629"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zh-CN" altLang="zh-CN" sz="3070" b="1" dirty="0">
                <a:latin typeface="宋体" panose="02010600030101010101" pitchFamily="2" charset="-122"/>
                <a:ea typeface="宋体" panose="02010600030101010101" pitchFamily="2" charset="-122"/>
                <a:cs typeface="宋体" panose="02010600030101010101" pitchFamily="2" charset="-122"/>
              </a:rPr>
              <a:t>实验内容</a:t>
            </a:r>
            <a:r>
              <a:rPr lang="zh-CN" altLang="zh-CN" sz="3070" b="1"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385" b="1" dirty="0"/>
              <a:t>                  </a:t>
            </a:r>
            <a:r>
              <a:rPr lang="zh-CN" altLang="en-US" sz="3755" b="1" dirty="0"/>
              <a:t>     </a:t>
            </a:r>
            <a:endParaRPr lang="zh-CN" altLang="en-US" sz="1705" b="1" dirty="0">
              <a:solidFill>
                <a:srgbClr val="0000FF"/>
              </a:solidFill>
            </a:endParaRPr>
          </a:p>
        </p:txBody>
      </p:sp>
      <p:sp>
        <p:nvSpPr>
          <p:cNvPr id="10" name="文本框 9"/>
          <p:cNvSpPr txBox="1"/>
          <p:nvPr/>
        </p:nvSpPr>
        <p:spPr>
          <a:xfrm>
            <a:off x="11095" y="1685195"/>
            <a:ext cx="9122307" cy="2370008"/>
          </a:xfrm>
          <a:prstGeom prst="rect">
            <a:avLst/>
          </a:prstGeom>
          <a:noFill/>
        </p:spPr>
        <p:txBody>
          <a:bodyPr wrap="square" rtlCol="0">
            <a:spAutoFit/>
          </a:bodyPr>
          <a:lstStyle/>
          <a:p>
            <a:pPr marL="0" indent="0" algn="l" latinLnBrk="0">
              <a:lnSpc>
                <a:spcPct val="150000"/>
              </a:lnSpc>
              <a:buFont typeface="Wingdings" panose="05000000000000000000" charset="0"/>
              <a:buNone/>
            </a:pPr>
            <a:endParaRPr lang="zh-CN" altLang="en-US" sz="2030" dirty="0">
              <a:sym typeface="+mn-ea"/>
            </a:endParaRPr>
          </a:p>
          <a:p>
            <a:pPr marL="342900" indent="0" algn="l" latinLnBrk="0">
              <a:lnSpc>
                <a:spcPct val="150000"/>
              </a:lnSpc>
              <a:buFont typeface="Wingdings" panose="05000000000000000000" charset="0"/>
              <a:buChar char="l"/>
            </a:pPr>
            <a:r>
              <a:rPr lang="en-US" altLang="zh-CN" sz="2030" dirty="0">
                <a:sym typeface="+mn-ea"/>
              </a:rPr>
              <a:t>1</a:t>
            </a:r>
            <a:r>
              <a:rPr lang="zh-CN" altLang="en-US" sz="2030" dirty="0">
                <a:sym typeface="+mn-ea"/>
              </a:rPr>
              <a:t>、理解</a:t>
            </a:r>
            <a:r>
              <a:rPr lang="en-US" altLang="zh-CN" sz="2030" dirty="0">
                <a:sym typeface="+mn-ea"/>
              </a:rPr>
              <a:t>WEB</a:t>
            </a:r>
            <a:r>
              <a:rPr lang="zh-CN" altLang="en-US" sz="2030" dirty="0">
                <a:sym typeface="+mn-ea"/>
              </a:rPr>
              <a:t>服务器的基本概念和原理。</a:t>
            </a:r>
          </a:p>
          <a:p>
            <a:pPr marL="342900" indent="0" algn="l" latinLnBrk="0">
              <a:lnSpc>
                <a:spcPct val="150000"/>
              </a:lnSpc>
              <a:buFont typeface="Wingdings" panose="05000000000000000000" charset="0"/>
              <a:buChar char="l"/>
            </a:pPr>
            <a:r>
              <a:rPr lang="en-US" altLang="zh-CN" sz="2030" dirty="0">
                <a:sym typeface="+mn-ea"/>
              </a:rPr>
              <a:t>2</a:t>
            </a:r>
            <a:r>
              <a:rPr lang="zh-CN" altLang="en-US" sz="2030" dirty="0">
                <a:sym typeface="+mn-ea"/>
              </a:rPr>
              <a:t>、熟悉</a:t>
            </a:r>
            <a:r>
              <a:rPr lang="en-US" altLang="zh-CN" sz="2030" dirty="0">
                <a:sym typeface="+mn-ea"/>
              </a:rPr>
              <a:t>WEB</a:t>
            </a:r>
            <a:r>
              <a:rPr lang="zh-CN" altLang="en-US" sz="2030" dirty="0">
                <a:sym typeface="+mn-ea"/>
              </a:rPr>
              <a:t>服务器的配置和管理方法。</a:t>
            </a:r>
          </a:p>
          <a:p>
            <a:pPr marL="342900">
              <a:lnSpc>
                <a:spcPct val="150000"/>
              </a:lnSpc>
              <a:buFont typeface="Wingdings" panose="05000000000000000000" charset="0"/>
              <a:buChar char="l"/>
            </a:pPr>
            <a:r>
              <a:rPr lang="en-US" altLang="zh-CN" sz="2030" dirty="0">
                <a:sym typeface="+mn-ea"/>
              </a:rPr>
              <a:t>3</a:t>
            </a:r>
            <a:r>
              <a:rPr lang="zh-CN" altLang="en-US" sz="2030" dirty="0">
                <a:sym typeface="+mn-ea"/>
              </a:rPr>
              <a:t>、熟悉在</a:t>
            </a:r>
            <a:r>
              <a:rPr lang="en-US" altLang="zh-CN" sz="2030" dirty="0">
                <a:sym typeface="+mn-ea"/>
              </a:rPr>
              <a:t>WEB</a:t>
            </a:r>
            <a:r>
              <a:rPr lang="zh-CN" altLang="en-US" sz="2030" dirty="0">
                <a:sym typeface="+mn-ea"/>
              </a:rPr>
              <a:t>客户端通过浏览器（可以用</a:t>
            </a:r>
            <a:r>
              <a:rPr lang="en-US" altLang="zh-CN" sz="2030" dirty="0">
                <a:sym typeface="+mn-ea"/>
              </a:rPr>
              <a:t>IP</a:t>
            </a:r>
            <a:r>
              <a:rPr lang="zh-CN" altLang="en-US" sz="2030" dirty="0">
                <a:sym typeface="+mn-ea"/>
              </a:rPr>
              <a:t>地址或域名）的方式访问</a:t>
            </a:r>
            <a:r>
              <a:rPr lang="en-US" altLang="zh-CN" sz="2030" dirty="0">
                <a:sym typeface="+mn-ea"/>
              </a:rPr>
              <a:t>WEB</a:t>
            </a:r>
            <a:r>
              <a:rPr lang="zh-CN" altLang="en-US" sz="2030" dirty="0">
                <a:sym typeface="+mn-ea"/>
              </a:rPr>
              <a:t>站点。</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zh-CN" altLang="en-US" sz="1025"/>
              <a:t>计算机通信与网络实验</a:t>
            </a:r>
            <a:endParaRPr lang="en-US" altLang="zh-CN" sz="1025"/>
          </a:p>
        </p:txBody>
      </p:sp>
      <p:sp>
        <p:nvSpPr>
          <p:cNvPr id="9219" name="Rectangle 4"/>
          <p:cNvSpPr>
            <a:spLocks noGrp="1" noChangeArrowheads="1"/>
          </p:cNvSpPr>
          <p:nvPr/>
        </p:nvSpPr>
        <p:spPr>
          <a:xfrm>
            <a:off x="323528" y="1124744"/>
            <a:ext cx="6954629"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zh-CN" altLang="zh-CN" sz="3070" b="1" dirty="0">
                <a:latin typeface="宋体" panose="02010600030101010101" pitchFamily="2" charset="-122"/>
                <a:ea typeface="宋体" panose="02010600030101010101" pitchFamily="2" charset="-122"/>
                <a:cs typeface="宋体" panose="02010600030101010101" pitchFamily="2" charset="-122"/>
              </a:rPr>
              <a:t>实验内容</a:t>
            </a:r>
            <a:r>
              <a:rPr lang="zh-CN" altLang="zh-CN" sz="3070" b="1"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385" b="1" dirty="0"/>
              <a:t>                  </a:t>
            </a:r>
            <a:r>
              <a:rPr lang="zh-CN" altLang="en-US" sz="3755" b="1" dirty="0"/>
              <a:t>     </a:t>
            </a:r>
            <a:endParaRPr lang="zh-CN" altLang="en-US" sz="1705" b="1" dirty="0">
              <a:solidFill>
                <a:srgbClr val="0000FF"/>
              </a:solidFill>
            </a:endParaRPr>
          </a:p>
        </p:txBody>
      </p:sp>
      <p:pic>
        <p:nvPicPr>
          <p:cNvPr id="10242" name="Picture 2"/>
          <p:cNvPicPr>
            <a:picLocks noChangeAspect="1" noChangeArrowheads="1"/>
          </p:cNvPicPr>
          <p:nvPr/>
        </p:nvPicPr>
        <p:blipFill>
          <a:blip r:embed="rId2"/>
          <a:srcRect/>
          <a:stretch>
            <a:fillRect/>
          </a:stretch>
        </p:blipFill>
        <p:spPr bwMode="auto">
          <a:xfrm>
            <a:off x="0" y="1785926"/>
            <a:ext cx="6362700" cy="3057525"/>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2750642" y="3876115"/>
            <a:ext cx="6362700" cy="2952750"/>
          </a:xfrm>
          <a:prstGeom prst="rect">
            <a:avLst/>
          </a:prstGeom>
          <a:noFill/>
          <a:ln w="9525">
            <a:noFill/>
            <a:miter lim="800000"/>
            <a:headEnd/>
            <a:tailEnd/>
          </a:ln>
          <a:effectLst/>
        </p:spPr>
      </p:pic>
      <p:sp>
        <p:nvSpPr>
          <p:cNvPr id="2" name="文本框 1">
            <a:extLst>
              <a:ext uri="{FF2B5EF4-FFF2-40B4-BE49-F238E27FC236}">
                <a16:creationId xmlns:a16="http://schemas.microsoft.com/office/drawing/2014/main" id="{E7B40513-6627-4932-BBA9-1D5CCF1E18C4}"/>
              </a:ext>
            </a:extLst>
          </p:cNvPr>
          <p:cNvSpPr txBox="1"/>
          <p:nvPr/>
        </p:nvSpPr>
        <p:spPr>
          <a:xfrm>
            <a:off x="6516216" y="2396622"/>
            <a:ext cx="2304256" cy="830997"/>
          </a:xfrm>
          <a:prstGeom prst="rect">
            <a:avLst/>
          </a:prstGeom>
          <a:noFill/>
        </p:spPr>
        <p:txBody>
          <a:bodyPr wrap="square" rtlCol="0">
            <a:spAutoFit/>
          </a:bodyPr>
          <a:lstStyle/>
          <a:p>
            <a:r>
              <a:rPr lang="zh-CN" altLang="en-US" dirty="0"/>
              <a:t>通过浏览器访问默认站点</a:t>
            </a:r>
          </a:p>
        </p:txBody>
      </p:sp>
      <p:sp>
        <p:nvSpPr>
          <p:cNvPr id="7" name="文本框 6">
            <a:extLst>
              <a:ext uri="{FF2B5EF4-FFF2-40B4-BE49-F238E27FC236}">
                <a16:creationId xmlns:a16="http://schemas.microsoft.com/office/drawing/2014/main" id="{BC0ED955-59C6-4A3C-92CB-634A57ACB2C0}"/>
              </a:ext>
            </a:extLst>
          </p:cNvPr>
          <p:cNvSpPr txBox="1"/>
          <p:nvPr/>
        </p:nvSpPr>
        <p:spPr>
          <a:xfrm>
            <a:off x="161764" y="5317757"/>
            <a:ext cx="2427114" cy="830997"/>
          </a:xfrm>
          <a:prstGeom prst="rect">
            <a:avLst/>
          </a:prstGeom>
          <a:noFill/>
        </p:spPr>
        <p:txBody>
          <a:bodyPr wrap="square" rtlCol="0">
            <a:spAutoFit/>
          </a:bodyPr>
          <a:lstStyle/>
          <a:p>
            <a:r>
              <a:rPr lang="zh-CN" altLang="en-US" dirty="0"/>
              <a:t>通过浏览器访问新建</a:t>
            </a:r>
            <a:r>
              <a:rPr lang="en-US" altLang="zh-CN" dirty="0"/>
              <a:t>web1</a:t>
            </a:r>
            <a:r>
              <a:rPr lang="zh-CN" altLang="en-US" dirty="0"/>
              <a:t>站点</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网络50"/>
          <p:cNvPicPr>
            <a:picLocks noChangeAspect="1"/>
          </p:cNvPicPr>
          <p:nvPr/>
        </p:nvPicPr>
        <p:blipFill>
          <a:blip r:embed="rId3"/>
          <a:stretch>
            <a:fillRect/>
          </a:stretch>
        </p:blipFill>
        <p:spPr>
          <a:xfrm>
            <a:off x="-26670" y="689610"/>
            <a:ext cx="9192895" cy="6153785"/>
          </a:xfrm>
          <a:prstGeom prst="rect">
            <a:avLst/>
          </a:prstGeom>
        </p:spPr>
      </p:pic>
      <p:sp>
        <p:nvSpPr>
          <p:cNvPr id="3075" name="Rectangle 2"/>
          <p:cNvSpPr>
            <a:spLocks noGrp="1" noChangeArrowheads="1"/>
          </p:cNvSpPr>
          <p:nvPr>
            <p:ph type="ctrTitle"/>
          </p:nvPr>
        </p:nvSpPr>
        <p:spPr>
          <a:xfrm>
            <a:off x="1187624" y="2606040"/>
            <a:ext cx="7272655" cy="1645920"/>
          </a:xfrm>
        </p:spPr>
        <p:txBody>
          <a:bodyPr/>
          <a:lstStyle/>
          <a:p>
            <a:pPr eaLnBrk="1" hangingPunct="1"/>
            <a:r>
              <a:rPr lang="zh-CN" altLang="en-US" dirty="0">
                <a:sym typeface="+mn-ea"/>
              </a:rPr>
              <a:t>谢谢大家！</a:t>
            </a:r>
            <a:endParaRPr lang="zh-CN" altLang="en-US" b="1" dirty="0">
              <a:solidFill>
                <a:srgbClr val="0000FF"/>
              </a:solidFill>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a:xfrm>
            <a:off x="457200" y="1981200"/>
            <a:ext cx="8229600" cy="2239963"/>
          </a:xfrm>
        </p:spPr>
        <p:txBody>
          <a:bodyPr/>
          <a:lstStyle/>
          <a:p>
            <a:pPr eaLnBrk="1" hangingPunct="1"/>
            <a:r>
              <a:rPr lang="zh-CN" altLang="en-US" sz="2400" b="1" dirty="0">
                <a:solidFill>
                  <a:srgbClr val="FF6600"/>
                </a:solidFill>
              </a:rPr>
              <a:t>实验目的</a:t>
            </a:r>
          </a:p>
          <a:p>
            <a:pPr lvl="1"/>
            <a:endParaRPr lang="en-US" altLang="zh-CN" sz="2400" dirty="0"/>
          </a:p>
          <a:p>
            <a:pPr lvl="1"/>
            <a:r>
              <a:rPr lang="zh-CN" altLang="en-US" sz="2400" dirty="0"/>
              <a:t>理解</a:t>
            </a:r>
            <a:r>
              <a:rPr lang="en-US" altLang="zh-CN" sz="2400" dirty="0"/>
              <a:t>IIS</a:t>
            </a:r>
            <a:r>
              <a:rPr lang="zh-CN" altLang="en-US" sz="2400" dirty="0"/>
              <a:t>服务的基本概念；</a:t>
            </a:r>
          </a:p>
          <a:p>
            <a:pPr lvl="1"/>
            <a:r>
              <a:rPr lang="zh-CN" altLang="en-US" sz="2400" dirty="0"/>
              <a:t>掌握在</a:t>
            </a:r>
            <a:r>
              <a:rPr lang="en-US" altLang="zh-CN" sz="2400" dirty="0"/>
              <a:t>Windows 2003 server </a:t>
            </a:r>
            <a:r>
              <a:rPr lang="zh-CN" altLang="en-US" sz="2400" dirty="0"/>
              <a:t>上安装</a:t>
            </a:r>
            <a:r>
              <a:rPr lang="en-US" altLang="zh-CN" sz="2400" dirty="0"/>
              <a:t>WEB</a:t>
            </a:r>
            <a:r>
              <a:rPr lang="zh-CN" altLang="en-US" sz="2400" dirty="0"/>
              <a:t>服务器的方法；</a:t>
            </a:r>
          </a:p>
          <a:p>
            <a:pPr lvl="1" eaLnBrk="1" hangingPunct="1"/>
            <a:r>
              <a:rPr lang="zh-CN" altLang="en-US" sz="2400" dirty="0"/>
              <a:t>掌握</a:t>
            </a:r>
            <a:r>
              <a:rPr lang="en-US" altLang="zh-CN" sz="2400" dirty="0"/>
              <a:t>WEB</a:t>
            </a:r>
            <a:r>
              <a:rPr lang="zh-CN" altLang="en-US" sz="2400" dirty="0"/>
              <a:t>服务器的配置方法；</a:t>
            </a:r>
          </a:p>
          <a:p>
            <a:pPr lvl="1" eaLnBrk="1" hangingPunct="1"/>
            <a:r>
              <a:rPr lang="zh-CN" altLang="en-US" sz="2400" dirty="0"/>
              <a:t>掌握在客户端访问</a:t>
            </a:r>
            <a:r>
              <a:rPr lang="en-US" altLang="zh-CN" sz="2400" dirty="0"/>
              <a:t>WEB</a:t>
            </a:r>
            <a:r>
              <a:rPr lang="zh-CN" altLang="en-US" sz="2400" dirty="0"/>
              <a:t>服务器的方法。</a:t>
            </a:r>
            <a:endParaRPr lang="en-US" altLang="zh-CN" sz="2400" dirty="0"/>
          </a:p>
        </p:txBody>
      </p:sp>
      <p:sp>
        <p:nvSpPr>
          <p:cNvPr id="12290"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b="0">
                <a:solidFill>
                  <a:schemeClr val="tx1"/>
                </a:solidFill>
              </a:rPr>
              <a:t>计算机通信与网络实验</a:t>
            </a:r>
            <a:endParaRPr lang="en-US" altLang="zh-CN" b="0">
              <a:solidFill>
                <a:schemeClr val="tx1"/>
              </a:solidFill>
            </a:endParaRPr>
          </a:p>
        </p:txBody>
      </p:sp>
      <p:sp>
        <p:nvSpPr>
          <p:cNvPr id="9219" name="Rectangle 4"/>
          <p:cNvSpPr>
            <a:spLocks noGrp="1" noChangeArrowheads="1"/>
          </p:cNvSpPr>
          <p:nvPr/>
        </p:nvSpPr>
        <p:spPr>
          <a:xfrm>
            <a:off x="285720" y="928670"/>
            <a:ext cx="7560042"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zh-CN" altLang="zh-CN" sz="3600" b="1" dirty="0">
                <a:latin typeface="宋体" panose="02010600030101010101" pitchFamily="2" charset="-122"/>
                <a:ea typeface="宋体" panose="02010600030101010101" pitchFamily="2" charset="-122"/>
                <a:cs typeface="宋体" panose="02010600030101010101" pitchFamily="2" charset="-122"/>
              </a:rPr>
              <a:t>实验</a:t>
            </a:r>
            <a:r>
              <a:rPr lang="en-US" altLang="zh-CN" sz="3600" b="1" dirty="0">
                <a:latin typeface="宋体" panose="02010600030101010101" pitchFamily="2" charset="-122"/>
                <a:ea typeface="宋体" panose="02010600030101010101" pitchFamily="2" charset="-122"/>
                <a:cs typeface="宋体" panose="02010600030101010101" pitchFamily="2" charset="-122"/>
              </a:rPr>
              <a:t>6</a:t>
            </a:r>
            <a:r>
              <a:rPr lang="zh-CN" altLang="zh-CN" sz="3600" b="1" dirty="0">
                <a:latin typeface="宋体" panose="02010600030101010101" pitchFamily="2" charset="-122"/>
                <a:ea typeface="宋体" panose="02010600030101010101" pitchFamily="2" charset="-122"/>
                <a:cs typeface="宋体" panose="02010600030101010101" pitchFamily="2" charset="-122"/>
              </a:rPr>
              <a:t>.</a:t>
            </a:r>
            <a:r>
              <a:rPr lang="en-US" altLang="zh-CN" sz="3600" b="1" dirty="0">
                <a:latin typeface="宋体" panose="02010600030101010101" pitchFamily="2" charset="-122"/>
                <a:ea typeface="宋体" panose="02010600030101010101" pitchFamily="2" charset="-122"/>
                <a:cs typeface="宋体" panose="02010600030101010101" pitchFamily="2" charset="-122"/>
              </a:rPr>
              <a:t>1</a:t>
            </a:r>
            <a:r>
              <a:rPr lang="zh-CN" altLang="zh-CN" sz="3600" b="1" dirty="0">
                <a:latin typeface="宋体" panose="02010600030101010101" pitchFamily="2" charset="-122"/>
                <a:ea typeface="宋体" panose="02010600030101010101" pitchFamily="2" charset="-122"/>
                <a:cs typeface="宋体" panose="02010600030101010101" pitchFamily="2" charset="-122"/>
              </a:rPr>
              <a:t> </a:t>
            </a:r>
            <a:r>
              <a:rPr lang="en-US" altLang="zh-CN" sz="3600" b="1" dirty="0">
                <a:latin typeface="宋体" panose="02010600030101010101" pitchFamily="2" charset="-122"/>
                <a:ea typeface="宋体" panose="02010600030101010101" pitchFamily="2" charset="-122"/>
                <a:cs typeface="宋体" panose="02010600030101010101" pitchFamily="2" charset="-122"/>
                <a:sym typeface="+mn-ea"/>
              </a:rPr>
              <a:t>Windows</a:t>
            </a:r>
            <a:r>
              <a:rPr lang="zh-CN" altLang="en-US" sz="3600" b="1" dirty="0">
                <a:latin typeface="宋体" panose="02010600030101010101" pitchFamily="2" charset="-122"/>
                <a:ea typeface="宋体" panose="02010600030101010101" pitchFamily="2" charset="-122"/>
                <a:cs typeface="宋体" panose="02010600030101010101" pitchFamily="2" charset="-122"/>
                <a:sym typeface="+mn-ea"/>
              </a:rPr>
              <a:t>下的</a:t>
            </a:r>
            <a:r>
              <a:rPr lang="en-US" altLang="zh-CN" sz="360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600" b="1" dirty="0">
                <a:latin typeface="宋体" panose="02010600030101010101" pitchFamily="2" charset="-122"/>
                <a:ea typeface="宋体" panose="02010600030101010101" pitchFamily="2" charset="-122"/>
                <a:cs typeface="宋体" panose="02010600030101010101" pitchFamily="2" charset="-122"/>
                <a:sym typeface="+mn-ea"/>
              </a:rPr>
              <a:t>服务器配置</a:t>
            </a:r>
            <a:endParaRPr lang="zh-CN" altLang="en-US" sz="1705" b="1" dirty="0">
              <a:solidFill>
                <a:srgbClr val="00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a:xfrm>
            <a:off x="457200" y="1981200"/>
            <a:ext cx="8229600" cy="2239963"/>
          </a:xfrm>
        </p:spPr>
        <p:txBody>
          <a:bodyPr/>
          <a:lstStyle/>
          <a:p>
            <a:pPr eaLnBrk="1" hangingPunct="1"/>
            <a:r>
              <a:rPr lang="zh-CN" altLang="en-US" sz="2400" b="1" dirty="0">
                <a:solidFill>
                  <a:srgbClr val="FF6600"/>
                </a:solidFill>
              </a:rPr>
              <a:t>设备需求</a:t>
            </a:r>
            <a:endParaRPr lang="en-US" altLang="zh-CN" sz="2400" b="1" dirty="0">
              <a:solidFill>
                <a:srgbClr val="FF6600"/>
              </a:solidFill>
            </a:endParaRPr>
          </a:p>
        </p:txBody>
      </p:sp>
      <p:sp>
        <p:nvSpPr>
          <p:cNvPr id="12290"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b="0">
                <a:solidFill>
                  <a:schemeClr val="tx1"/>
                </a:solidFill>
              </a:rPr>
              <a:t>计算机通信与网络实验</a:t>
            </a:r>
            <a:endParaRPr lang="en-US" altLang="zh-CN" b="0">
              <a:solidFill>
                <a:schemeClr val="tx1"/>
              </a:solidFill>
            </a:endParaRPr>
          </a:p>
        </p:txBody>
      </p:sp>
      <p:sp>
        <p:nvSpPr>
          <p:cNvPr id="9219" name="Rectangle 4"/>
          <p:cNvSpPr>
            <a:spLocks noGrp="1" noChangeArrowheads="1"/>
          </p:cNvSpPr>
          <p:nvPr/>
        </p:nvSpPr>
        <p:spPr>
          <a:xfrm>
            <a:off x="285720" y="928670"/>
            <a:ext cx="7560042"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zh-CN" altLang="zh-CN" sz="3600" b="1" dirty="0">
                <a:latin typeface="宋体" panose="02010600030101010101" pitchFamily="2" charset="-122"/>
                <a:ea typeface="宋体" panose="02010600030101010101" pitchFamily="2" charset="-122"/>
                <a:cs typeface="宋体" panose="02010600030101010101" pitchFamily="2" charset="-122"/>
              </a:rPr>
              <a:t>实验</a:t>
            </a:r>
            <a:r>
              <a:rPr lang="en-US" altLang="zh-CN" sz="3600" b="1" dirty="0">
                <a:latin typeface="宋体" panose="02010600030101010101" pitchFamily="2" charset="-122"/>
                <a:ea typeface="宋体" panose="02010600030101010101" pitchFamily="2" charset="-122"/>
                <a:cs typeface="宋体" panose="02010600030101010101" pitchFamily="2" charset="-122"/>
              </a:rPr>
              <a:t>6</a:t>
            </a:r>
            <a:r>
              <a:rPr lang="zh-CN" altLang="zh-CN" sz="3600" b="1" dirty="0">
                <a:latin typeface="宋体" panose="02010600030101010101" pitchFamily="2" charset="-122"/>
                <a:ea typeface="宋体" panose="02010600030101010101" pitchFamily="2" charset="-122"/>
                <a:cs typeface="宋体" panose="02010600030101010101" pitchFamily="2" charset="-122"/>
              </a:rPr>
              <a:t>.</a:t>
            </a:r>
            <a:r>
              <a:rPr lang="en-US" altLang="zh-CN" sz="3600" b="1" dirty="0">
                <a:latin typeface="宋体" panose="02010600030101010101" pitchFamily="2" charset="-122"/>
                <a:ea typeface="宋体" panose="02010600030101010101" pitchFamily="2" charset="-122"/>
                <a:cs typeface="宋体" panose="02010600030101010101" pitchFamily="2" charset="-122"/>
              </a:rPr>
              <a:t>1</a:t>
            </a:r>
            <a:r>
              <a:rPr lang="zh-CN" altLang="zh-CN" sz="3600" b="1" dirty="0">
                <a:latin typeface="宋体" panose="02010600030101010101" pitchFamily="2" charset="-122"/>
                <a:ea typeface="宋体" panose="02010600030101010101" pitchFamily="2" charset="-122"/>
                <a:cs typeface="宋体" panose="02010600030101010101" pitchFamily="2" charset="-122"/>
              </a:rPr>
              <a:t> </a:t>
            </a:r>
            <a:r>
              <a:rPr lang="en-US" altLang="zh-CN" sz="3600" b="1" dirty="0">
                <a:latin typeface="宋体" panose="02010600030101010101" pitchFamily="2" charset="-122"/>
                <a:ea typeface="宋体" panose="02010600030101010101" pitchFamily="2" charset="-122"/>
                <a:cs typeface="宋体" panose="02010600030101010101" pitchFamily="2" charset="-122"/>
                <a:sym typeface="+mn-ea"/>
              </a:rPr>
              <a:t>Windows</a:t>
            </a:r>
            <a:r>
              <a:rPr lang="zh-CN" altLang="en-US" sz="3600" b="1" dirty="0">
                <a:latin typeface="宋体" panose="02010600030101010101" pitchFamily="2" charset="-122"/>
                <a:ea typeface="宋体" panose="02010600030101010101" pitchFamily="2" charset="-122"/>
                <a:cs typeface="宋体" panose="02010600030101010101" pitchFamily="2" charset="-122"/>
                <a:sym typeface="+mn-ea"/>
              </a:rPr>
              <a:t>下的</a:t>
            </a:r>
            <a:r>
              <a:rPr lang="en-US" altLang="zh-CN" sz="360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600" b="1" dirty="0">
                <a:latin typeface="宋体" panose="02010600030101010101" pitchFamily="2" charset="-122"/>
                <a:ea typeface="宋体" panose="02010600030101010101" pitchFamily="2" charset="-122"/>
                <a:cs typeface="宋体" panose="02010600030101010101" pitchFamily="2" charset="-122"/>
                <a:sym typeface="+mn-ea"/>
              </a:rPr>
              <a:t>服务器配置</a:t>
            </a:r>
            <a:endParaRPr lang="zh-CN" altLang="en-US" sz="1705" b="1" dirty="0">
              <a:solidFill>
                <a:srgbClr val="0000FF"/>
              </a:solidFill>
            </a:endParaRPr>
          </a:p>
        </p:txBody>
      </p:sp>
      <p:sp>
        <p:nvSpPr>
          <p:cNvPr id="8" name="Rectangle 3">
            <a:extLst>
              <a:ext uri="{FF2B5EF4-FFF2-40B4-BE49-F238E27FC236}">
                <a16:creationId xmlns:a16="http://schemas.microsoft.com/office/drawing/2014/main" id="{92D26DB1-722D-4E74-B188-373ECA46CBA9}"/>
              </a:ext>
            </a:extLst>
          </p:cNvPr>
          <p:cNvSpPr txBox="1">
            <a:spLocks noChangeArrowheads="1"/>
          </p:cNvSpPr>
          <p:nvPr/>
        </p:nvSpPr>
        <p:spPr bwMode="auto">
          <a:xfrm>
            <a:off x="457200" y="1981200"/>
            <a:ext cx="8229600" cy="223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0" lang="zh-CN" altLang="en-US" sz="2400" b="1">
                <a:solidFill>
                  <a:srgbClr val="FF6600"/>
                </a:solidFill>
              </a:rPr>
              <a:t>设备需求</a:t>
            </a:r>
            <a:endParaRPr kumimoji="0" lang="en-US" altLang="zh-CN" sz="2400" b="1" dirty="0">
              <a:solidFill>
                <a:srgbClr val="FF6600"/>
              </a:solidFill>
            </a:endParaRPr>
          </a:p>
        </p:txBody>
      </p:sp>
      <p:sp>
        <p:nvSpPr>
          <p:cNvPr id="9" name="Rectangle 4">
            <a:extLst>
              <a:ext uri="{FF2B5EF4-FFF2-40B4-BE49-F238E27FC236}">
                <a16:creationId xmlns:a16="http://schemas.microsoft.com/office/drawing/2014/main" id="{7D115A54-6FFC-461E-9CE4-9547FAA3D132}"/>
              </a:ext>
            </a:extLst>
          </p:cNvPr>
          <p:cNvSpPr txBox="1">
            <a:spLocks noChangeArrowheads="1"/>
          </p:cNvSpPr>
          <p:nvPr/>
        </p:nvSpPr>
        <p:spPr bwMode="auto">
          <a:xfrm>
            <a:off x="457200" y="2678497"/>
            <a:ext cx="8229600" cy="19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kumimoji="0" lang="zh-CN" altLang="en-US" sz="2400" dirty="0"/>
              <a:t> 交换机                   </a:t>
            </a:r>
            <a:r>
              <a:rPr kumimoji="0" lang="en-US" altLang="zh-CN" sz="2400" dirty="0"/>
              <a:t>1</a:t>
            </a:r>
            <a:r>
              <a:rPr kumimoji="0" lang="zh-CN" altLang="en-US" sz="2400" dirty="0"/>
              <a:t>台</a:t>
            </a:r>
          </a:p>
          <a:p>
            <a:pPr lvl="1"/>
            <a:r>
              <a:rPr kumimoji="0" lang="en-US" altLang="zh-CN" sz="2400" dirty="0"/>
              <a:t> PC</a:t>
            </a:r>
            <a:r>
              <a:rPr kumimoji="0" lang="zh-CN" altLang="en-US" sz="2400" dirty="0"/>
              <a:t>机                       </a:t>
            </a:r>
            <a:r>
              <a:rPr kumimoji="0" lang="en-US" altLang="zh-CN" sz="2400" dirty="0"/>
              <a:t>2</a:t>
            </a:r>
            <a:r>
              <a:rPr kumimoji="0" lang="zh-CN" altLang="en-US" sz="2400" dirty="0"/>
              <a:t>台                </a:t>
            </a:r>
            <a:r>
              <a:rPr kumimoji="0" lang="en-US" altLang="zh-CN" sz="2400" dirty="0"/>
              <a:t> </a:t>
            </a:r>
            <a:endParaRPr kumimoji="0" lang="zh-CN" altLang="en-US" sz="2400" dirty="0"/>
          </a:p>
          <a:p>
            <a:pPr lvl="1"/>
            <a:r>
              <a:rPr kumimoji="0" lang="zh-CN" altLang="en-US" sz="2400" dirty="0"/>
              <a:t> </a:t>
            </a:r>
            <a:r>
              <a:rPr kumimoji="0" lang="en-US" altLang="zh-CN" sz="2400" dirty="0"/>
              <a:t>RJ45</a:t>
            </a:r>
            <a:r>
              <a:rPr kumimoji="0" lang="zh-CN" altLang="en-US" sz="2400" dirty="0"/>
              <a:t>双绞线           </a:t>
            </a:r>
            <a:r>
              <a:rPr kumimoji="0" lang="en-US" altLang="zh-CN" sz="2400" dirty="0"/>
              <a:t>2</a:t>
            </a:r>
            <a:r>
              <a:rPr kumimoji="0" lang="zh-CN" altLang="en-US" sz="2400" dirty="0"/>
              <a:t>根         </a:t>
            </a:r>
            <a:endParaRPr kumimoji="0" lang="en-US" altLang="zh-CN" sz="2400" dirty="0"/>
          </a:p>
          <a:p>
            <a:pPr lvl="1"/>
            <a:endParaRPr kumimoji="0" lang="en-US" altLang="zh-CN" sz="2400" dirty="0"/>
          </a:p>
          <a:p>
            <a:pPr lvl="1"/>
            <a:endParaRPr kumimoji="0" lang="en-US" altLang="zh-CN" sz="2400" dirty="0"/>
          </a:p>
          <a:p>
            <a:pPr marL="457200" lvl="1" indent="0">
              <a:buNone/>
            </a:pPr>
            <a:r>
              <a:rPr kumimoji="0" lang="zh-CN" altLang="en-US" sz="2400" dirty="0">
                <a:solidFill>
                  <a:srgbClr val="FF0000"/>
                </a:solidFill>
              </a:rPr>
              <a:t>需要注意：</a:t>
            </a:r>
            <a:r>
              <a:rPr kumimoji="0" lang="zh-CN" altLang="en-US" sz="2400" dirty="0"/>
              <a:t>作为</a:t>
            </a:r>
            <a:r>
              <a:rPr kumimoji="0" lang="en-US" altLang="zh-CN" sz="2400" dirty="0"/>
              <a:t>WEB</a:t>
            </a:r>
            <a:r>
              <a:rPr kumimoji="0" lang="zh-CN" altLang="en-US" sz="2400" dirty="0"/>
              <a:t>服务器的</a:t>
            </a:r>
            <a:r>
              <a:rPr kumimoji="0" lang="en-US" altLang="zh-CN" sz="2400" dirty="0"/>
              <a:t>PC</a:t>
            </a:r>
            <a:r>
              <a:rPr kumimoji="0" lang="zh-CN" altLang="en-US" sz="2400" dirty="0"/>
              <a:t>机必须安装</a:t>
            </a:r>
            <a:r>
              <a:rPr kumimoji="0" lang="en-US" altLang="zh-CN" sz="2400" dirty="0"/>
              <a:t>Windows Server</a:t>
            </a:r>
            <a:r>
              <a:rPr kumimoji="0" lang="zh-CN" altLang="en-US" sz="2400" dirty="0"/>
              <a:t>版本的操作系统</a:t>
            </a:r>
            <a:endParaRPr kumimoji="0" lang="en-US" altLang="zh-CN" sz="2400" dirty="0"/>
          </a:p>
          <a:p>
            <a:pPr marL="457200" lvl="1" indent="0">
              <a:buFont typeface="Arial" panose="020B0604020202020204" pitchFamily="34" charset="0"/>
              <a:buNone/>
            </a:pPr>
            <a:r>
              <a:rPr kumimoji="0" lang="zh-CN" altLang="en-US" dirty="0"/>
              <a:t> </a:t>
            </a:r>
          </a:p>
        </p:txBody>
      </p:sp>
      <p:pic>
        <p:nvPicPr>
          <p:cNvPr id="10" name="图片 29" descr="IMG_256">
            <a:extLst>
              <a:ext uri="{FF2B5EF4-FFF2-40B4-BE49-F238E27FC236}">
                <a16:creationId xmlns:a16="http://schemas.microsoft.com/office/drawing/2014/main" id="{9BCC4D98-CA9A-4C05-BAE5-9AE55402C9D5}"/>
              </a:ext>
            </a:extLst>
          </p:cNvPr>
          <p:cNvPicPr>
            <a:picLocks noChangeAspect="1"/>
          </p:cNvPicPr>
          <p:nvPr/>
        </p:nvPicPr>
        <p:blipFill>
          <a:blip r:embed="rId2"/>
          <a:stretch>
            <a:fillRect/>
          </a:stretch>
        </p:blipFill>
        <p:spPr>
          <a:xfrm>
            <a:off x="5148064" y="2128821"/>
            <a:ext cx="2934970" cy="2411095"/>
          </a:xfrm>
          <a:prstGeom prst="rect">
            <a:avLst/>
          </a:prstGeom>
          <a:noFill/>
          <a:ln w="9525">
            <a:noFill/>
          </a:ln>
        </p:spPr>
      </p:pic>
    </p:spTree>
    <p:extLst>
      <p:ext uri="{BB962C8B-B14F-4D97-AF65-F5344CB8AC3E}">
        <p14:creationId xmlns:p14="http://schemas.microsoft.com/office/powerpoint/2010/main" val="962616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a:xfrm>
            <a:off x="457200" y="1981200"/>
            <a:ext cx="8229600" cy="2239963"/>
          </a:xfrm>
        </p:spPr>
        <p:txBody>
          <a:bodyPr/>
          <a:lstStyle/>
          <a:p>
            <a:pPr eaLnBrk="1" hangingPunct="1"/>
            <a:r>
              <a:rPr lang="zh-CN" altLang="en-US" sz="2400" b="1" dirty="0">
                <a:solidFill>
                  <a:srgbClr val="FF6600"/>
                </a:solidFill>
              </a:rPr>
              <a:t>实验内容</a:t>
            </a:r>
            <a:endParaRPr lang="en-US" altLang="zh-CN" sz="2400" b="1" dirty="0">
              <a:solidFill>
                <a:srgbClr val="FF6600"/>
              </a:solidFill>
            </a:endParaRPr>
          </a:p>
        </p:txBody>
      </p:sp>
      <p:sp>
        <p:nvSpPr>
          <p:cNvPr id="12290"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b="0">
                <a:solidFill>
                  <a:schemeClr val="tx1"/>
                </a:solidFill>
              </a:rPr>
              <a:t>计算机通信与网络实验</a:t>
            </a:r>
            <a:endParaRPr lang="en-US" altLang="zh-CN" b="0">
              <a:solidFill>
                <a:schemeClr val="tx1"/>
              </a:solidFill>
            </a:endParaRPr>
          </a:p>
        </p:txBody>
      </p:sp>
      <p:sp>
        <p:nvSpPr>
          <p:cNvPr id="6" name="Rectangle 4">
            <a:extLst>
              <a:ext uri="{FF2B5EF4-FFF2-40B4-BE49-F238E27FC236}">
                <a16:creationId xmlns:a16="http://schemas.microsoft.com/office/drawing/2014/main" id="{1DD3D135-8205-4B45-A988-08101ACBD1C0}"/>
              </a:ext>
            </a:extLst>
          </p:cNvPr>
          <p:cNvSpPr txBox="1">
            <a:spLocks noChangeArrowheads="1"/>
          </p:cNvSpPr>
          <p:nvPr/>
        </p:nvSpPr>
        <p:spPr bwMode="auto">
          <a:xfrm>
            <a:off x="421884" y="2678497"/>
            <a:ext cx="8229600" cy="19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eaLnBrk="1" hangingPunct="1"/>
            <a:r>
              <a:rPr lang="zh-CN" altLang="en-US" sz="2400" dirty="0"/>
              <a:t>在</a:t>
            </a:r>
            <a:r>
              <a:rPr lang="en-US" altLang="zh-CN" sz="2400" dirty="0"/>
              <a:t>Windows 2003 server </a:t>
            </a:r>
            <a:r>
              <a:rPr lang="zh-CN" altLang="en-US" sz="2400" dirty="0"/>
              <a:t>上安装</a:t>
            </a:r>
            <a:r>
              <a:rPr lang="en-US" altLang="zh-CN" sz="2400" dirty="0"/>
              <a:t>WEB</a:t>
            </a:r>
            <a:r>
              <a:rPr lang="zh-CN" altLang="en-US" sz="2400" dirty="0"/>
              <a:t>服务器；</a:t>
            </a:r>
            <a:endParaRPr lang="en-US" altLang="zh-CN" sz="2400" dirty="0"/>
          </a:p>
          <a:p>
            <a:pPr lvl="1" eaLnBrk="1" hangingPunct="1"/>
            <a:r>
              <a:rPr lang="zh-CN" altLang="en-US" sz="2400" dirty="0"/>
              <a:t>在</a:t>
            </a:r>
            <a:r>
              <a:rPr lang="en-US" altLang="zh-CN" sz="2400" dirty="0"/>
              <a:t>Windows 2003 server </a:t>
            </a:r>
            <a:r>
              <a:rPr lang="zh-CN" altLang="en-US" sz="2400" dirty="0"/>
              <a:t>上配置</a:t>
            </a:r>
            <a:r>
              <a:rPr lang="en-US" altLang="zh-CN" sz="2400" dirty="0"/>
              <a:t>WEB</a:t>
            </a:r>
            <a:r>
              <a:rPr lang="zh-CN" altLang="en-US" sz="2400" dirty="0"/>
              <a:t>服务器</a:t>
            </a:r>
          </a:p>
          <a:p>
            <a:pPr lvl="1" eaLnBrk="1" hangingPunct="1"/>
            <a:r>
              <a:rPr lang="zh-CN" altLang="en-US" sz="2400" dirty="0"/>
              <a:t>在客户端访问</a:t>
            </a:r>
            <a:r>
              <a:rPr lang="en-US" altLang="zh-CN" sz="2400" dirty="0"/>
              <a:t>WEB</a:t>
            </a:r>
            <a:r>
              <a:rPr lang="zh-CN" altLang="en-US" sz="2400" dirty="0"/>
              <a:t>服务器。</a:t>
            </a:r>
            <a:endParaRPr lang="en-US" altLang="zh-CN" sz="2400" dirty="0"/>
          </a:p>
          <a:p>
            <a:pPr lvl="1" eaLnBrk="1" hangingPunct="1"/>
            <a:endParaRPr lang="zh-CN" altLang="en-US" sz="2400" dirty="0"/>
          </a:p>
          <a:p>
            <a:pPr marL="457200" lvl="1" indent="0">
              <a:buFont typeface="Arial" panose="020B0604020202020204" pitchFamily="34" charset="0"/>
              <a:buNone/>
            </a:pPr>
            <a:r>
              <a:rPr kumimoji="0" lang="zh-CN" altLang="en-US" dirty="0"/>
              <a:t> </a:t>
            </a:r>
          </a:p>
        </p:txBody>
      </p:sp>
      <p:sp>
        <p:nvSpPr>
          <p:cNvPr id="7" name="Rectangle 4">
            <a:extLst>
              <a:ext uri="{FF2B5EF4-FFF2-40B4-BE49-F238E27FC236}">
                <a16:creationId xmlns:a16="http://schemas.microsoft.com/office/drawing/2014/main" id="{98AE6A5A-1D24-4901-98A0-5432B789ADBB}"/>
              </a:ext>
            </a:extLst>
          </p:cNvPr>
          <p:cNvSpPr>
            <a:spLocks noGrp="1" noChangeArrowheads="1"/>
          </p:cNvSpPr>
          <p:nvPr/>
        </p:nvSpPr>
        <p:spPr>
          <a:xfrm>
            <a:off x="285720" y="928670"/>
            <a:ext cx="7560042"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zh-CN" altLang="zh-CN" sz="3600" b="1" dirty="0">
                <a:latin typeface="宋体" panose="02010600030101010101" pitchFamily="2" charset="-122"/>
                <a:ea typeface="宋体" panose="02010600030101010101" pitchFamily="2" charset="-122"/>
                <a:cs typeface="宋体" panose="02010600030101010101" pitchFamily="2" charset="-122"/>
              </a:rPr>
              <a:t>实验</a:t>
            </a:r>
            <a:r>
              <a:rPr lang="en-US" altLang="zh-CN" sz="3600" b="1" dirty="0">
                <a:latin typeface="宋体" panose="02010600030101010101" pitchFamily="2" charset="-122"/>
                <a:ea typeface="宋体" panose="02010600030101010101" pitchFamily="2" charset="-122"/>
                <a:cs typeface="宋体" panose="02010600030101010101" pitchFamily="2" charset="-122"/>
              </a:rPr>
              <a:t>6</a:t>
            </a:r>
            <a:r>
              <a:rPr lang="zh-CN" altLang="zh-CN" sz="3600" b="1" dirty="0">
                <a:latin typeface="宋体" panose="02010600030101010101" pitchFamily="2" charset="-122"/>
                <a:ea typeface="宋体" panose="02010600030101010101" pitchFamily="2" charset="-122"/>
                <a:cs typeface="宋体" panose="02010600030101010101" pitchFamily="2" charset="-122"/>
              </a:rPr>
              <a:t>.</a:t>
            </a:r>
            <a:r>
              <a:rPr lang="en-US" altLang="zh-CN" sz="3600" b="1" dirty="0">
                <a:latin typeface="宋体" panose="02010600030101010101" pitchFamily="2" charset="-122"/>
                <a:ea typeface="宋体" panose="02010600030101010101" pitchFamily="2" charset="-122"/>
                <a:cs typeface="宋体" panose="02010600030101010101" pitchFamily="2" charset="-122"/>
              </a:rPr>
              <a:t>1</a:t>
            </a:r>
            <a:r>
              <a:rPr lang="zh-CN" altLang="zh-CN" sz="3600" b="1" dirty="0">
                <a:latin typeface="宋体" panose="02010600030101010101" pitchFamily="2" charset="-122"/>
                <a:ea typeface="宋体" panose="02010600030101010101" pitchFamily="2" charset="-122"/>
                <a:cs typeface="宋体" panose="02010600030101010101" pitchFamily="2" charset="-122"/>
              </a:rPr>
              <a:t> </a:t>
            </a:r>
            <a:r>
              <a:rPr lang="en-US" altLang="zh-CN" sz="3600" b="1" dirty="0">
                <a:latin typeface="宋体" panose="02010600030101010101" pitchFamily="2" charset="-122"/>
                <a:ea typeface="宋体" panose="02010600030101010101" pitchFamily="2" charset="-122"/>
                <a:cs typeface="宋体" panose="02010600030101010101" pitchFamily="2" charset="-122"/>
                <a:sym typeface="+mn-ea"/>
              </a:rPr>
              <a:t>Windows</a:t>
            </a:r>
            <a:r>
              <a:rPr lang="zh-CN" altLang="en-US" sz="3600" b="1" dirty="0">
                <a:latin typeface="宋体" panose="02010600030101010101" pitchFamily="2" charset="-122"/>
                <a:ea typeface="宋体" panose="02010600030101010101" pitchFamily="2" charset="-122"/>
                <a:cs typeface="宋体" panose="02010600030101010101" pitchFamily="2" charset="-122"/>
                <a:sym typeface="+mn-ea"/>
              </a:rPr>
              <a:t>下的</a:t>
            </a:r>
            <a:r>
              <a:rPr lang="en-US" altLang="zh-CN" sz="360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600" b="1" dirty="0">
                <a:latin typeface="宋体" panose="02010600030101010101" pitchFamily="2" charset="-122"/>
                <a:ea typeface="宋体" panose="02010600030101010101" pitchFamily="2" charset="-122"/>
                <a:cs typeface="宋体" panose="02010600030101010101" pitchFamily="2" charset="-122"/>
                <a:sym typeface="+mn-ea"/>
              </a:rPr>
              <a:t>服务器配置</a:t>
            </a:r>
            <a:endParaRPr lang="zh-CN" altLang="en-US" sz="1705" b="1" dirty="0">
              <a:solidFill>
                <a:srgbClr val="0000FF"/>
              </a:solidFill>
            </a:endParaRPr>
          </a:p>
        </p:txBody>
      </p:sp>
    </p:spTree>
    <p:extLst>
      <p:ext uri="{BB962C8B-B14F-4D97-AF65-F5344CB8AC3E}">
        <p14:creationId xmlns:p14="http://schemas.microsoft.com/office/powerpoint/2010/main" val="3499448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9219" name="Rectangle 4"/>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.1</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IIS</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的基本概念和工作原理</a:t>
            </a:r>
            <a:endParaRPr lang="zh-CN" altLang="en-US" sz="1705" b="1" dirty="0">
              <a:solidFill>
                <a:srgbClr val="0000FF"/>
              </a:solidFill>
            </a:endParaRPr>
          </a:p>
        </p:txBody>
      </p:sp>
      <p:sp>
        <p:nvSpPr>
          <p:cNvPr id="8" name="文本框 7">
            <a:extLst>
              <a:ext uri="{FF2B5EF4-FFF2-40B4-BE49-F238E27FC236}">
                <a16:creationId xmlns:a16="http://schemas.microsoft.com/office/drawing/2014/main" id="{905F7A1B-DE25-4219-BF61-EAF10AD5A9F5}"/>
              </a:ext>
            </a:extLst>
          </p:cNvPr>
          <p:cNvSpPr txBox="1"/>
          <p:nvPr/>
        </p:nvSpPr>
        <p:spPr>
          <a:xfrm>
            <a:off x="516302" y="1634061"/>
            <a:ext cx="4572000"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IIS</a:t>
            </a:r>
            <a:r>
              <a:rPr lang="zh-CN" altLang="en-US" dirty="0"/>
              <a:t>的基本概念</a:t>
            </a:r>
          </a:p>
        </p:txBody>
      </p:sp>
      <p:sp>
        <p:nvSpPr>
          <p:cNvPr id="7" name="Rectangle 4">
            <a:extLst>
              <a:ext uri="{FF2B5EF4-FFF2-40B4-BE49-F238E27FC236}">
                <a16:creationId xmlns:a16="http://schemas.microsoft.com/office/drawing/2014/main" id="{05FE9AE9-26AF-44DC-881F-81F4839ADF76}"/>
              </a:ext>
            </a:extLst>
          </p:cNvPr>
          <p:cNvSpPr>
            <a:spLocks noGrp="1" noChangeArrowheads="1"/>
          </p:cNvSpPr>
          <p:nvPr/>
        </p:nvSpPr>
        <p:spPr>
          <a:xfrm>
            <a:off x="275907" y="2531792"/>
            <a:ext cx="8592185" cy="1794416"/>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indent="457200" algn="l" latinLnBrk="0">
              <a:lnSpc>
                <a:spcPts val="3000"/>
              </a:lnSpc>
            </a:pPr>
            <a:r>
              <a:rPr lang="en-US" altLang="zh-CN" sz="2045" b="1" dirty="0">
                <a:latin typeface="+mn-ea"/>
                <a:ea typeface="+mn-ea"/>
                <a:sym typeface="+mn-ea"/>
              </a:rPr>
              <a:t>IIS</a:t>
            </a:r>
            <a:r>
              <a:rPr lang="zh-CN" altLang="en-US" sz="2045" b="1" dirty="0">
                <a:latin typeface="+mn-ea"/>
                <a:ea typeface="+mn-ea"/>
                <a:sym typeface="+mn-ea"/>
              </a:rPr>
              <a:t>的基本概念：</a:t>
            </a:r>
            <a:r>
              <a:rPr lang="en-US" altLang="zh-CN" sz="2045" b="1" dirty="0">
                <a:latin typeface="+mn-ea"/>
                <a:ea typeface="+mn-ea"/>
                <a:sym typeface="+mn-ea"/>
              </a:rPr>
              <a:t>IIS(Internet Information Server)</a:t>
            </a:r>
            <a:r>
              <a:rPr lang="zh-CN" altLang="en-US" sz="2045" b="1" dirty="0">
                <a:latin typeface="+mn-ea"/>
                <a:ea typeface="+mn-ea"/>
                <a:sym typeface="+mn-ea"/>
              </a:rPr>
              <a:t>是一种</a:t>
            </a:r>
            <a:r>
              <a:rPr lang="en-US" altLang="zh-CN" sz="2045" b="1" dirty="0">
                <a:latin typeface="+mn-ea"/>
                <a:ea typeface="+mn-ea"/>
                <a:sym typeface="+mn-ea"/>
              </a:rPr>
              <a:t>Web</a:t>
            </a:r>
            <a:r>
              <a:rPr lang="zh-CN" altLang="en-US" sz="2045" b="1" dirty="0">
                <a:latin typeface="+mn-ea"/>
                <a:ea typeface="+mn-ea"/>
                <a:sym typeface="+mn-ea"/>
              </a:rPr>
              <a:t>（网页）服务组件，在组建局域网时，可以利用</a:t>
            </a:r>
            <a:r>
              <a:rPr lang="en-US" altLang="zh-CN" sz="2045" b="1" dirty="0">
                <a:latin typeface="+mn-ea"/>
                <a:ea typeface="+mn-ea"/>
                <a:sym typeface="+mn-ea"/>
              </a:rPr>
              <a:t>IIS</a:t>
            </a:r>
            <a:r>
              <a:rPr lang="zh-CN" altLang="en-US" sz="2045" b="1" dirty="0">
                <a:latin typeface="+mn-ea"/>
                <a:ea typeface="+mn-ea"/>
                <a:sym typeface="+mn-ea"/>
              </a:rPr>
              <a:t>来构建自己的</a:t>
            </a:r>
            <a:r>
              <a:rPr lang="en-US" altLang="zh-CN" sz="2045" b="1" dirty="0">
                <a:latin typeface="+mn-ea"/>
                <a:ea typeface="+mn-ea"/>
                <a:sym typeface="+mn-ea"/>
              </a:rPr>
              <a:t>Web</a:t>
            </a:r>
            <a:r>
              <a:rPr lang="zh-CN" altLang="en-US" sz="2045" b="1" dirty="0">
                <a:latin typeface="+mn-ea"/>
                <a:ea typeface="+mn-ea"/>
                <a:sym typeface="+mn-ea"/>
              </a:rPr>
              <a:t>服务器、</a:t>
            </a:r>
            <a:r>
              <a:rPr lang="en-US" altLang="zh-CN" sz="2045" b="1" dirty="0">
                <a:latin typeface="+mn-ea"/>
                <a:ea typeface="+mn-ea"/>
                <a:sym typeface="+mn-ea"/>
              </a:rPr>
              <a:t>FTP</a:t>
            </a:r>
            <a:r>
              <a:rPr lang="zh-CN" altLang="en-US" sz="2045" b="1" dirty="0">
                <a:latin typeface="+mn-ea"/>
                <a:ea typeface="+mn-ea"/>
                <a:sym typeface="+mn-ea"/>
              </a:rPr>
              <a:t>服务器、</a:t>
            </a:r>
            <a:r>
              <a:rPr lang="en-US" altLang="zh-CN" sz="2045" b="1" dirty="0">
                <a:latin typeface="+mn-ea"/>
                <a:ea typeface="+mn-ea"/>
                <a:sym typeface="+mn-ea"/>
              </a:rPr>
              <a:t>NNTP</a:t>
            </a:r>
            <a:r>
              <a:rPr lang="zh-CN" altLang="en-US" sz="2045" b="1" dirty="0">
                <a:latin typeface="+mn-ea"/>
                <a:ea typeface="+mn-ea"/>
                <a:sym typeface="+mn-ea"/>
              </a:rPr>
              <a:t>服务器和</a:t>
            </a:r>
            <a:r>
              <a:rPr lang="en-US" altLang="zh-CN" sz="2045" b="1" dirty="0">
                <a:latin typeface="+mn-ea"/>
                <a:ea typeface="+mn-ea"/>
                <a:sym typeface="+mn-ea"/>
              </a:rPr>
              <a:t>SMTP</a:t>
            </a:r>
            <a:r>
              <a:rPr lang="zh-CN" altLang="en-US" sz="2045" b="1" dirty="0">
                <a:latin typeface="+mn-ea"/>
                <a:ea typeface="+mn-ea"/>
                <a:sym typeface="+mn-ea"/>
              </a:rPr>
              <a:t>服务器，分别用于网页浏览、文件传输、新闻服务和邮件发送等方面，它使得在</a:t>
            </a:r>
            <a:r>
              <a:rPr lang="zh-CN" altLang="en-US" sz="2045" b="1" dirty="0">
                <a:solidFill>
                  <a:srgbClr val="FF0000"/>
                </a:solidFill>
                <a:latin typeface="+mn-ea"/>
                <a:ea typeface="+mn-ea"/>
                <a:sym typeface="+mn-ea"/>
              </a:rPr>
              <a:t>网络（包括互联网和局域网）上发布信息</a:t>
            </a:r>
            <a:r>
              <a:rPr lang="zh-CN" altLang="en-US" sz="2045" b="1" dirty="0">
                <a:latin typeface="+mn-ea"/>
                <a:ea typeface="+mn-ea"/>
                <a:sym typeface="+mn-ea"/>
              </a:rPr>
              <a:t>成了一件很容易的事。</a:t>
            </a:r>
          </a:p>
        </p:txBody>
      </p:sp>
    </p:spTree>
    <p:extLst>
      <p:ext uri="{BB962C8B-B14F-4D97-AF65-F5344CB8AC3E}">
        <p14:creationId xmlns:p14="http://schemas.microsoft.com/office/powerpoint/2010/main" val="83790953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9219" name="Rectangle 4"/>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.1</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IIS</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的基本概念和工作原理</a:t>
            </a:r>
            <a:endParaRPr lang="zh-CN" altLang="en-US" sz="1705" b="1" dirty="0">
              <a:solidFill>
                <a:srgbClr val="0000FF"/>
              </a:solidFill>
            </a:endParaRPr>
          </a:p>
        </p:txBody>
      </p:sp>
      <p:sp>
        <p:nvSpPr>
          <p:cNvPr id="8" name="文本框 7">
            <a:extLst>
              <a:ext uri="{FF2B5EF4-FFF2-40B4-BE49-F238E27FC236}">
                <a16:creationId xmlns:a16="http://schemas.microsoft.com/office/drawing/2014/main" id="{905F7A1B-DE25-4219-BF61-EAF10AD5A9F5}"/>
              </a:ext>
            </a:extLst>
          </p:cNvPr>
          <p:cNvSpPr txBox="1"/>
          <p:nvPr/>
        </p:nvSpPr>
        <p:spPr>
          <a:xfrm>
            <a:off x="516302" y="1634061"/>
            <a:ext cx="4572000"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WWW</a:t>
            </a:r>
            <a:r>
              <a:rPr lang="zh-CN" altLang="en-US" dirty="0"/>
              <a:t>的基本概念</a:t>
            </a:r>
          </a:p>
        </p:txBody>
      </p:sp>
      <p:sp>
        <p:nvSpPr>
          <p:cNvPr id="7" name="Rectangle 4">
            <a:extLst>
              <a:ext uri="{FF2B5EF4-FFF2-40B4-BE49-F238E27FC236}">
                <a16:creationId xmlns:a16="http://schemas.microsoft.com/office/drawing/2014/main" id="{05FE9AE9-26AF-44DC-881F-81F4839ADF76}"/>
              </a:ext>
            </a:extLst>
          </p:cNvPr>
          <p:cNvSpPr>
            <a:spLocks noGrp="1" noChangeArrowheads="1"/>
          </p:cNvSpPr>
          <p:nvPr/>
        </p:nvSpPr>
        <p:spPr>
          <a:xfrm>
            <a:off x="275907" y="2531792"/>
            <a:ext cx="8592185" cy="1794416"/>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indent="457200" algn="l" latinLnBrk="0">
              <a:lnSpc>
                <a:spcPts val="3000"/>
              </a:lnSpc>
            </a:pPr>
            <a:r>
              <a:rPr lang="en-US" altLang="zh-CN" sz="2045" b="1" dirty="0">
                <a:latin typeface="+mn-ea"/>
                <a:ea typeface="+mn-ea"/>
                <a:sym typeface="+mn-ea"/>
              </a:rPr>
              <a:t>World Wide Web</a:t>
            </a:r>
            <a:r>
              <a:rPr lang="zh-CN" altLang="en-US" sz="2045" b="1" dirty="0">
                <a:latin typeface="+mn-ea"/>
                <a:ea typeface="+mn-ea"/>
                <a:sym typeface="+mn-ea"/>
              </a:rPr>
              <a:t>（也称</a:t>
            </a:r>
            <a:r>
              <a:rPr lang="en-US" altLang="zh-CN" sz="2045" b="1" dirty="0">
                <a:latin typeface="+mn-ea"/>
                <a:ea typeface="+mn-ea"/>
                <a:sym typeface="+mn-ea"/>
              </a:rPr>
              <a:t>Web</a:t>
            </a:r>
            <a:r>
              <a:rPr lang="zh-CN" altLang="en-US" sz="2045" b="1" dirty="0">
                <a:latin typeface="+mn-ea"/>
                <a:ea typeface="+mn-ea"/>
                <a:sym typeface="+mn-ea"/>
              </a:rPr>
              <a:t>、</a:t>
            </a:r>
            <a:r>
              <a:rPr lang="en-US" altLang="zh-CN" sz="2045" b="1" dirty="0">
                <a:latin typeface="+mn-ea"/>
                <a:ea typeface="+mn-ea"/>
                <a:sym typeface="+mn-ea"/>
              </a:rPr>
              <a:t>WWW</a:t>
            </a:r>
            <a:r>
              <a:rPr lang="zh-CN" altLang="en-US" sz="2045" b="1" dirty="0">
                <a:latin typeface="+mn-ea"/>
                <a:ea typeface="+mn-ea"/>
                <a:sym typeface="+mn-ea"/>
              </a:rPr>
              <a:t>或万维网）是</a:t>
            </a:r>
            <a:r>
              <a:rPr lang="en-US" altLang="zh-CN" sz="2045" b="1" dirty="0">
                <a:latin typeface="+mn-ea"/>
                <a:ea typeface="+mn-ea"/>
                <a:sym typeface="+mn-ea"/>
              </a:rPr>
              <a:t>Internet</a:t>
            </a:r>
            <a:r>
              <a:rPr lang="zh-CN" altLang="en-US" sz="2045" b="1" dirty="0">
                <a:latin typeface="+mn-ea"/>
                <a:ea typeface="+mn-ea"/>
                <a:sym typeface="+mn-ea"/>
              </a:rPr>
              <a:t>上集文本、声音、动画、视频等多种媒体信息于一身的信息服务系统，整个系统由</a:t>
            </a:r>
            <a:r>
              <a:rPr lang="en-US" altLang="zh-CN" sz="2045" b="1" dirty="0">
                <a:solidFill>
                  <a:srgbClr val="FF0000"/>
                </a:solidFill>
                <a:latin typeface="+mn-ea"/>
                <a:ea typeface="+mn-ea"/>
                <a:sym typeface="+mn-ea"/>
              </a:rPr>
              <a:t>Web</a:t>
            </a:r>
            <a:r>
              <a:rPr lang="zh-CN" altLang="en-US" sz="2045" b="1" dirty="0">
                <a:solidFill>
                  <a:srgbClr val="FF0000"/>
                </a:solidFill>
                <a:latin typeface="+mn-ea"/>
                <a:ea typeface="+mn-ea"/>
                <a:sym typeface="+mn-ea"/>
              </a:rPr>
              <a:t>服务器</a:t>
            </a:r>
            <a:r>
              <a:rPr lang="zh-CN" altLang="en-US" sz="2045" b="1" dirty="0">
                <a:latin typeface="+mn-ea"/>
                <a:ea typeface="+mn-ea"/>
                <a:sym typeface="+mn-ea"/>
              </a:rPr>
              <a:t>、</a:t>
            </a:r>
            <a:r>
              <a:rPr lang="zh-CN" altLang="en-US" sz="2045" b="1" dirty="0">
                <a:solidFill>
                  <a:srgbClr val="FF0000"/>
                </a:solidFill>
                <a:latin typeface="+mn-ea"/>
                <a:ea typeface="+mn-ea"/>
                <a:sym typeface="+mn-ea"/>
              </a:rPr>
              <a:t>浏览器 （</a:t>
            </a:r>
            <a:r>
              <a:rPr lang="en-US" altLang="zh-CN" sz="2045" b="1" dirty="0">
                <a:solidFill>
                  <a:srgbClr val="FF0000"/>
                </a:solidFill>
                <a:latin typeface="+mn-ea"/>
                <a:ea typeface="+mn-ea"/>
                <a:sym typeface="+mn-ea"/>
              </a:rPr>
              <a:t>Browser</a:t>
            </a:r>
            <a:r>
              <a:rPr lang="zh-CN" altLang="en-US" sz="2045" b="1" dirty="0">
                <a:solidFill>
                  <a:srgbClr val="FF0000"/>
                </a:solidFill>
                <a:latin typeface="+mn-ea"/>
                <a:ea typeface="+mn-ea"/>
                <a:sym typeface="+mn-ea"/>
              </a:rPr>
              <a:t>）</a:t>
            </a:r>
            <a:r>
              <a:rPr lang="zh-CN" altLang="en-US" sz="2045" b="1" dirty="0">
                <a:latin typeface="+mn-ea"/>
                <a:ea typeface="+mn-ea"/>
                <a:sym typeface="+mn-ea"/>
              </a:rPr>
              <a:t>及</a:t>
            </a:r>
            <a:r>
              <a:rPr lang="zh-CN" altLang="en-US" sz="2045" b="1" dirty="0">
                <a:solidFill>
                  <a:srgbClr val="FF0000"/>
                </a:solidFill>
                <a:latin typeface="+mn-ea"/>
                <a:ea typeface="+mn-ea"/>
                <a:sym typeface="+mn-ea"/>
              </a:rPr>
              <a:t>通信协议</a:t>
            </a:r>
            <a:r>
              <a:rPr lang="en-US" altLang="zh-CN" sz="2045" b="1" dirty="0">
                <a:latin typeface="+mn-ea"/>
                <a:ea typeface="+mn-ea"/>
                <a:sym typeface="+mn-ea"/>
              </a:rPr>
              <a:t>3</a:t>
            </a:r>
            <a:r>
              <a:rPr lang="zh-CN" altLang="en-US" sz="2045" b="1" dirty="0">
                <a:latin typeface="+mn-ea"/>
                <a:ea typeface="+mn-ea"/>
                <a:sym typeface="+mn-ea"/>
              </a:rPr>
              <a:t>部分组成。</a:t>
            </a:r>
            <a:r>
              <a:rPr lang="en-US" altLang="zh-CN" sz="2045" b="1" dirty="0">
                <a:latin typeface="+mn-ea"/>
                <a:ea typeface="+mn-ea"/>
                <a:sym typeface="+mn-ea"/>
              </a:rPr>
              <a:t>WWW</a:t>
            </a:r>
            <a:r>
              <a:rPr lang="zh-CN" altLang="en-US" sz="2045" b="1" dirty="0">
                <a:latin typeface="+mn-ea"/>
                <a:ea typeface="+mn-ea"/>
                <a:sym typeface="+mn-ea"/>
              </a:rPr>
              <a:t>采用的</a:t>
            </a:r>
            <a:r>
              <a:rPr lang="zh-CN" altLang="en-US" sz="2045" b="1" dirty="0">
                <a:solidFill>
                  <a:srgbClr val="FF0000"/>
                </a:solidFill>
                <a:latin typeface="+mn-ea"/>
                <a:ea typeface="+mn-ea"/>
                <a:sym typeface="+mn-ea"/>
              </a:rPr>
              <a:t>通信协议是超文本传输协议（</a:t>
            </a:r>
            <a:r>
              <a:rPr lang="en-US" altLang="zh-CN" sz="2045" b="1" dirty="0">
                <a:solidFill>
                  <a:srgbClr val="FF0000"/>
                </a:solidFill>
                <a:latin typeface="+mn-ea"/>
                <a:ea typeface="+mn-ea"/>
                <a:sym typeface="+mn-ea"/>
              </a:rPr>
              <a:t>HTTP</a:t>
            </a:r>
            <a:r>
              <a:rPr lang="zh-CN" altLang="en-US" sz="2045" b="1" dirty="0">
                <a:solidFill>
                  <a:srgbClr val="FF0000"/>
                </a:solidFill>
                <a:latin typeface="+mn-ea"/>
                <a:ea typeface="+mn-ea"/>
                <a:sym typeface="+mn-ea"/>
              </a:rPr>
              <a:t>，</a:t>
            </a:r>
            <a:r>
              <a:rPr lang="en-US" altLang="zh-CN" sz="2045" b="1" dirty="0" err="1">
                <a:solidFill>
                  <a:srgbClr val="FF0000"/>
                </a:solidFill>
                <a:latin typeface="+mn-ea"/>
                <a:ea typeface="+mn-ea"/>
                <a:sym typeface="+mn-ea"/>
              </a:rPr>
              <a:t>HyperText</a:t>
            </a:r>
            <a:r>
              <a:rPr lang="en-US" altLang="zh-CN" sz="2045" b="1" dirty="0">
                <a:solidFill>
                  <a:srgbClr val="FF0000"/>
                </a:solidFill>
                <a:latin typeface="+mn-ea"/>
                <a:ea typeface="+mn-ea"/>
                <a:sym typeface="+mn-ea"/>
              </a:rPr>
              <a:t> Transfer Protocol</a:t>
            </a:r>
            <a:r>
              <a:rPr lang="zh-CN" altLang="en-US" sz="2045" b="1" dirty="0">
                <a:solidFill>
                  <a:srgbClr val="FF0000"/>
                </a:solidFill>
                <a:latin typeface="+mn-ea"/>
                <a:ea typeface="+mn-ea"/>
                <a:sym typeface="+mn-ea"/>
              </a:rPr>
              <a:t>）</a:t>
            </a:r>
            <a:r>
              <a:rPr lang="zh-CN" altLang="en-US" sz="2045" b="1" dirty="0">
                <a:latin typeface="+mn-ea"/>
                <a:ea typeface="+mn-ea"/>
                <a:sym typeface="+mn-ea"/>
              </a:rPr>
              <a:t>，它可以传输任意类型的数据对象，是</a:t>
            </a:r>
            <a:r>
              <a:rPr lang="en-US" altLang="zh-CN" sz="2045" b="1" dirty="0">
                <a:latin typeface="+mn-ea"/>
                <a:ea typeface="+mn-ea"/>
                <a:sym typeface="+mn-ea"/>
              </a:rPr>
              <a:t>Internet</a:t>
            </a:r>
            <a:r>
              <a:rPr lang="zh-CN" altLang="en-US" sz="2045" b="1" dirty="0">
                <a:latin typeface="+mn-ea"/>
                <a:ea typeface="+mn-ea"/>
                <a:sym typeface="+mn-ea"/>
              </a:rPr>
              <a:t>发布多媒体信息的主要</a:t>
            </a:r>
            <a:r>
              <a:rPr lang="zh-CN" altLang="en-US" sz="2045" b="1" dirty="0">
                <a:solidFill>
                  <a:srgbClr val="FF0000"/>
                </a:solidFill>
                <a:latin typeface="+mn-ea"/>
                <a:ea typeface="+mn-ea"/>
                <a:sym typeface="+mn-ea"/>
              </a:rPr>
              <a:t>应用层协议</a:t>
            </a:r>
            <a:r>
              <a:rPr lang="zh-CN" altLang="en-US" sz="2045" b="1" dirty="0">
                <a:latin typeface="+mn-ea"/>
                <a:ea typeface="+mn-ea"/>
                <a:sym typeface="+mn-ea"/>
              </a:rPr>
              <a:t>。</a:t>
            </a:r>
          </a:p>
        </p:txBody>
      </p:sp>
    </p:spTree>
    <p:extLst>
      <p:ext uri="{BB962C8B-B14F-4D97-AF65-F5344CB8AC3E}">
        <p14:creationId xmlns:p14="http://schemas.microsoft.com/office/powerpoint/2010/main" val="121705651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9219" name="Rectangle 4"/>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.1</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IIS</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的基本概念和工作原理</a:t>
            </a:r>
            <a:endParaRPr lang="zh-CN" altLang="en-US" sz="1705" b="1" dirty="0">
              <a:solidFill>
                <a:srgbClr val="0000FF"/>
              </a:solidFill>
            </a:endParaRPr>
          </a:p>
        </p:txBody>
      </p:sp>
      <p:sp>
        <p:nvSpPr>
          <p:cNvPr id="8" name="文本框 7">
            <a:extLst>
              <a:ext uri="{FF2B5EF4-FFF2-40B4-BE49-F238E27FC236}">
                <a16:creationId xmlns:a16="http://schemas.microsoft.com/office/drawing/2014/main" id="{905F7A1B-DE25-4219-BF61-EAF10AD5A9F5}"/>
              </a:ext>
            </a:extLst>
          </p:cNvPr>
          <p:cNvSpPr txBox="1"/>
          <p:nvPr/>
        </p:nvSpPr>
        <p:spPr>
          <a:xfrm>
            <a:off x="516302" y="1634061"/>
            <a:ext cx="4572000"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WWW</a:t>
            </a:r>
            <a:r>
              <a:rPr lang="zh-CN" altLang="en-US" dirty="0"/>
              <a:t>的基本概念</a:t>
            </a:r>
          </a:p>
        </p:txBody>
      </p:sp>
      <p:sp>
        <p:nvSpPr>
          <p:cNvPr id="7" name="Rectangle 4">
            <a:extLst>
              <a:ext uri="{FF2B5EF4-FFF2-40B4-BE49-F238E27FC236}">
                <a16:creationId xmlns:a16="http://schemas.microsoft.com/office/drawing/2014/main" id="{05FE9AE9-26AF-44DC-881F-81F4839ADF76}"/>
              </a:ext>
            </a:extLst>
          </p:cNvPr>
          <p:cNvSpPr>
            <a:spLocks noGrp="1" noChangeArrowheads="1"/>
          </p:cNvSpPr>
          <p:nvPr/>
        </p:nvSpPr>
        <p:spPr>
          <a:xfrm>
            <a:off x="275907" y="2531792"/>
            <a:ext cx="8592185" cy="1794416"/>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indent="457200" algn="l" latinLnBrk="0">
              <a:lnSpc>
                <a:spcPts val="3000"/>
              </a:lnSpc>
            </a:pPr>
            <a:r>
              <a:rPr lang="en-US" altLang="zh-CN" sz="2045" b="1" dirty="0">
                <a:latin typeface="+mn-ea"/>
                <a:ea typeface="+mn-ea"/>
                <a:sym typeface="+mn-ea"/>
              </a:rPr>
              <a:t>WWW</a:t>
            </a:r>
            <a:r>
              <a:rPr lang="zh-CN" altLang="en-US" sz="2045" b="1" dirty="0">
                <a:latin typeface="+mn-ea"/>
                <a:ea typeface="+mn-ea"/>
                <a:sym typeface="+mn-ea"/>
              </a:rPr>
              <a:t>中的信息资源主要由一篇篇的</a:t>
            </a:r>
            <a:r>
              <a:rPr lang="zh-CN" altLang="en-US" sz="2045" b="1" dirty="0">
                <a:solidFill>
                  <a:srgbClr val="FF0000"/>
                </a:solidFill>
                <a:latin typeface="+mn-ea"/>
                <a:ea typeface="+mn-ea"/>
                <a:sym typeface="+mn-ea"/>
              </a:rPr>
              <a:t>网页为基本元素</a:t>
            </a:r>
            <a:r>
              <a:rPr lang="zh-CN" altLang="en-US" sz="2045" b="1" dirty="0">
                <a:latin typeface="+mn-ea"/>
                <a:ea typeface="+mn-ea"/>
                <a:sym typeface="+mn-ea"/>
              </a:rPr>
              <a:t>构成，所有</a:t>
            </a:r>
            <a:r>
              <a:rPr lang="zh-CN" altLang="en-US" sz="2045" b="1" dirty="0">
                <a:solidFill>
                  <a:srgbClr val="FF0000"/>
                </a:solidFill>
                <a:latin typeface="+mn-ea"/>
                <a:ea typeface="+mn-ea"/>
                <a:sym typeface="+mn-ea"/>
              </a:rPr>
              <a:t>网页采用超文本标记语言（</a:t>
            </a:r>
            <a:r>
              <a:rPr lang="en-US" altLang="zh-CN" sz="2045" b="1" dirty="0">
                <a:solidFill>
                  <a:srgbClr val="FF0000"/>
                </a:solidFill>
                <a:latin typeface="+mn-ea"/>
                <a:ea typeface="+mn-ea"/>
                <a:sym typeface="+mn-ea"/>
              </a:rPr>
              <a:t>HTML</a:t>
            </a:r>
            <a:r>
              <a:rPr lang="zh-CN" altLang="en-US" sz="2045" b="1" dirty="0">
                <a:solidFill>
                  <a:srgbClr val="FF0000"/>
                </a:solidFill>
                <a:latin typeface="+mn-ea"/>
                <a:ea typeface="+mn-ea"/>
                <a:sym typeface="+mn-ea"/>
              </a:rPr>
              <a:t>，</a:t>
            </a:r>
            <a:r>
              <a:rPr lang="en-US" altLang="zh-CN" sz="2045" b="1" dirty="0" err="1">
                <a:solidFill>
                  <a:srgbClr val="FF0000"/>
                </a:solidFill>
                <a:latin typeface="+mn-ea"/>
                <a:ea typeface="+mn-ea"/>
                <a:sym typeface="+mn-ea"/>
              </a:rPr>
              <a:t>HyperText</a:t>
            </a:r>
            <a:r>
              <a:rPr lang="en-US" altLang="zh-CN" sz="2045" b="1" dirty="0">
                <a:solidFill>
                  <a:srgbClr val="FF0000"/>
                </a:solidFill>
                <a:latin typeface="+mn-ea"/>
                <a:ea typeface="+mn-ea"/>
                <a:sym typeface="+mn-ea"/>
              </a:rPr>
              <a:t> Markup Language</a:t>
            </a:r>
            <a:r>
              <a:rPr lang="zh-CN" altLang="en-US" sz="2045" b="1" dirty="0">
                <a:solidFill>
                  <a:srgbClr val="FF0000"/>
                </a:solidFill>
                <a:latin typeface="+mn-ea"/>
                <a:ea typeface="+mn-ea"/>
                <a:sym typeface="+mn-ea"/>
              </a:rPr>
              <a:t>）来编写</a:t>
            </a:r>
            <a:r>
              <a:rPr lang="zh-CN" altLang="en-US" sz="2045" b="1" dirty="0">
                <a:latin typeface="+mn-ea"/>
                <a:ea typeface="+mn-ea"/>
                <a:sym typeface="+mn-ea"/>
              </a:rPr>
              <a:t>，</a:t>
            </a:r>
            <a:r>
              <a:rPr lang="en-US" altLang="zh-CN" sz="2045" b="1" dirty="0">
                <a:latin typeface="+mn-ea"/>
                <a:ea typeface="+mn-ea"/>
                <a:sym typeface="+mn-ea"/>
              </a:rPr>
              <a:t>HTML</a:t>
            </a:r>
            <a:r>
              <a:rPr lang="zh-CN" altLang="en-US" sz="2045" b="1" dirty="0">
                <a:latin typeface="+mn-ea"/>
                <a:ea typeface="+mn-ea"/>
                <a:sym typeface="+mn-ea"/>
              </a:rPr>
              <a:t>对</a:t>
            </a:r>
            <a:r>
              <a:rPr lang="en-US" altLang="zh-CN" sz="2045" b="1" dirty="0">
                <a:latin typeface="+mn-ea"/>
                <a:ea typeface="+mn-ea"/>
                <a:sym typeface="+mn-ea"/>
              </a:rPr>
              <a:t>Web</a:t>
            </a:r>
            <a:r>
              <a:rPr lang="zh-CN" altLang="en-US" sz="2045" b="1" dirty="0">
                <a:latin typeface="+mn-ea"/>
                <a:ea typeface="+mn-ea"/>
                <a:sym typeface="+mn-ea"/>
              </a:rPr>
              <a:t>页的内容、格式及</a:t>
            </a:r>
            <a:r>
              <a:rPr lang="en-US" altLang="zh-CN" sz="2045" b="1" dirty="0">
                <a:latin typeface="+mn-ea"/>
                <a:ea typeface="+mn-ea"/>
                <a:sym typeface="+mn-ea"/>
              </a:rPr>
              <a:t>Web</a:t>
            </a:r>
            <a:r>
              <a:rPr lang="zh-CN" altLang="en-US" sz="2045" b="1" dirty="0">
                <a:latin typeface="+mn-ea"/>
                <a:ea typeface="+mn-ea"/>
                <a:sym typeface="+mn-ea"/>
              </a:rPr>
              <a:t>页中的超链进行描述。</a:t>
            </a:r>
            <a:r>
              <a:rPr lang="en-US" altLang="zh-CN" sz="2045" b="1" dirty="0">
                <a:solidFill>
                  <a:srgbClr val="FF0000"/>
                </a:solidFill>
                <a:latin typeface="+mn-ea"/>
                <a:ea typeface="+mn-ea"/>
                <a:sym typeface="+mn-ea"/>
              </a:rPr>
              <a:t>Web</a:t>
            </a:r>
            <a:r>
              <a:rPr lang="zh-CN" altLang="en-US" sz="2045" b="1" dirty="0">
                <a:solidFill>
                  <a:srgbClr val="FF0000"/>
                </a:solidFill>
                <a:latin typeface="+mn-ea"/>
                <a:ea typeface="+mn-ea"/>
                <a:sym typeface="+mn-ea"/>
              </a:rPr>
              <a:t>页间采用超级文本（</a:t>
            </a:r>
            <a:r>
              <a:rPr lang="en-US" altLang="zh-CN" sz="2045" b="1" dirty="0" err="1">
                <a:solidFill>
                  <a:srgbClr val="FF0000"/>
                </a:solidFill>
                <a:latin typeface="+mn-ea"/>
                <a:ea typeface="+mn-ea"/>
                <a:sym typeface="+mn-ea"/>
              </a:rPr>
              <a:t>HyperText</a:t>
            </a:r>
            <a:r>
              <a:rPr lang="zh-CN" altLang="en-US" sz="2045" b="1" dirty="0">
                <a:solidFill>
                  <a:srgbClr val="FF0000"/>
                </a:solidFill>
                <a:latin typeface="+mn-ea"/>
                <a:ea typeface="+mn-ea"/>
                <a:sym typeface="+mn-ea"/>
              </a:rPr>
              <a:t>）的格式互相链接</a:t>
            </a:r>
            <a:r>
              <a:rPr lang="zh-CN" altLang="en-US" sz="2045" b="1" dirty="0">
                <a:latin typeface="+mn-ea"/>
                <a:ea typeface="+mn-ea"/>
                <a:sym typeface="+mn-ea"/>
              </a:rPr>
              <a:t>。通过这些链接可从这一网页跳转到另一网页上，这也就是所谓的超链接。 </a:t>
            </a:r>
          </a:p>
        </p:txBody>
      </p:sp>
    </p:spTree>
    <p:extLst>
      <p:ext uri="{BB962C8B-B14F-4D97-AF65-F5344CB8AC3E}">
        <p14:creationId xmlns:p14="http://schemas.microsoft.com/office/powerpoint/2010/main" val="3481766673"/>
      </p:ext>
    </p:extLst>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933</TotalTime>
  <Words>2454</Words>
  <Application>Microsoft Office PowerPoint</Application>
  <PresentationFormat>全屏显示(4:3)</PresentationFormat>
  <Paragraphs>193</Paragraphs>
  <Slides>36</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36</vt:i4>
      </vt:variant>
    </vt:vector>
  </HeadingPairs>
  <TitlesOfParts>
    <vt:vector size="44" baseType="lpstr">
      <vt:lpstr>楷体</vt:lpstr>
      <vt:lpstr>宋体</vt:lpstr>
      <vt:lpstr>Arial</vt:lpstr>
      <vt:lpstr>Calibri</vt:lpstr>
      <vt:lpstr>Tahoma</vt:lpstr>
      <vt:lpstr>Times New Roman</vt:lpstr>
      <vt:lpstr>Wingdings</vt:lpstr>
      <vt:lpstr>Office 主题</vt:lpstr>
      <vt:lpstr>《计算机通信与网络》  网 络 实 验</vt:lpstr>
      <vt:lpstr>《计算机通信与网络》实验内容</vt:lpstr>
      <vt:lpstr> 实验6.1      Windows下的WEB服务器配置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liu jin</cp:lastModifiedBy>
  <cp:revision>562</cp:revision>
  <dcterms:created xsi:type="dcterms:W3CDTF">2113-01-01T00:00:00Z</dcterms:created>
  <dcterms:modified xsi:type="dcterms:W3CDTF">2021-04-23T04:59:00Z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