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342" r:id="rId4"/>
    <p:sldId id="329" r:id="rId5"/>
    <p:sldId id="337" r:id="rId6"/>
    <p:sldId id="338" r:id="rId7"/>
    <p:sldId id="339" r:id="rId8"/>
    <p:sldId id="340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000000"/>
    <a:srgbClr val="FFFFCC"/>
    <a:srgbClr val="FFFFFF"/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01"/>
  </p:normalViewPr>
  <p:slideViewPr>
    <p:cSldViewPr showGuides="1">
      <p:cViewPr varScale="1">
        <p:scale>
          <a:sx n="56" d="100"/>
          <a:sy n="56" d="100"/>
        </p:scale>
        <p:origin x="1230" y="78"/>
      </p:cViewPr>
      <p:guideLst>
        <p:guide orient="horz" pos="2159"/>
        <p:guide pos="29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8AC941-05F4-4EAF-A6DC-309B6F6167D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iterate p(2) 0 = 1.365230013 is accurate to the ninth decimal</a:t>
            </a:r>
            <a:endParaRPr lang="zh-CN" altLang="en-US"/>
          </a:p>
          <a:p>
            <a:r>
              <a:rPr lang="zh-CN" altLang="en-US"/>
              <a:t>place.</a:t>
            </a:r>
            <a:endParaRPr lang="zh-CN" altLang="en-US"/>
          </a:p>
          <a:p>
            <a:r>
              <a:rPr lang="zh-CN" altLang="en-US"/>
              <a:t>In this example, Steffensen’s method gave about the same</a:t>
            </a:r>
            <a:endParaRPr lang="zh-CN" altLang="en-US"/>
          </a:p>
          <a:p>
            <a:r>
              <a:rPr lang="zh-CN" altLang="en-US"/>
              <a:t>accuracy as Newton’s method applied to this polynomial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iterate p(2) 0 = 1.365230013 is accurate to the ninth decimal</a:t>
            </a:r>
            <a:endParaRPr lang="zh-CN" altLang="en-US"/>
          </a:p>
          <a:p>
            <a:r>
              <a:rPr lang="zh-CN" altLang="en-US"/>
              <a:t>place.</a:t>
            </a:r>
            <a:endParaRPr lang="zh-CN" altLang="en-US"/>
          </a:p>
          <a:p>
            <a:r>
              <a:rPr lang="zh-CN" altLang="en-US"/>
              <a:t>In this example, Steffensen’s method gave about the same</a:t>
            </a:r>
            <a:endParaRPr lang="zh-CN" altLang="en-US"/>
          </a:p>
          <a:p>
            <a:r>
              <a:rPr lang="zh-CN" altLang="en-US"/>
              <a:t>accuracy as Newton’s method applied to this polynomial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smtClean="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smtClean="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smtClean="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smtClean="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731FE-2B47-4944-885C-F705E2E71EA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8" name="Picture 5" descr="j0233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6190" y="1889125"/>
            <a:ext cx="4248150" cy="3240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72185" y="1078865"/>
            <a:ext cx="7510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0" indent="0" algn="l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 Accelerating Convergence: Steffensen's Method</a:t>
            </a:r>
            <a:endParaRPr lang="en-US" altLang="zh-CN" sz="2800" b="1" dirty="0"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1080" y="5506720"/>
            <a:ext cx="4988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group member: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臧可 向柯蓉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5" name="Text Box 3"/>
          <p:cNvSpPr txBox="1"/>
          <p:nvPr/>
        </p:nvSpPr>
        <p:spPr>
          <a:xfrm>
            <a:off x="400050" y="268605"/>
            <a:ext cx="7543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楷体_GB2312" pitchFamily="49" charset="-122"/>
                <a:sym typeface="Wingdings" panose="05000000000000000000" pitchFamily="2" charset="2"/>
              </a:rPr>
              <a:t> Accelerating Convergence: Steffensen's Method</a:t>
            </a:r>
            <a:endParaRPr lang="en-US" altLang="zh-CN" sz="2400" b="1" dirty="0">
              <a:ea typeface="楷体_GB2312" pitchFamily="49" charset="-122"/>
            </a:endParaRPr>
          </a:p>
        </p:txBody>
      </p:sp>
      <p:sp>
        <p:nvSpPr>
          <p:cNvPr id="3084" name="Text Box 18"/>
          <p:cNvSpPr txBox="1"/>
          <p:nvPr/>
        </p:nvSpPr>
        <p:spPr>
          <a:xfrm>
            <a:off x="0" y="6577013"/>
            <a:ext cx="5334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200" b="1" dirty="0">
                <a:ea typeface="楷体_GB2312" pitchFamily="49" charset="-122"/>
              </a:rPr>
              <a:t>1/5</a:t>
            </a:r>
            <a:endParaRPr lang="en-US" altLang="zh-CN" sz="1200" b="1" dirty="0">
              <a:ea typeface="楷体_GB2312" pitchFamily="49" charset="-122"/>
            </a:endParaRPr>
          </a:p>
        </p:txBody>
      </p:sp>
      <p:sp>
        <p:nvSpPr>
          <p:cNvPr id="3085" name="Text Box 4"/>
          <p:cNvSpPr txBox="1"/>
          <p:nvPr/>
        </p:nvSpPr>
        <p:spPr>
          <a:xfrm>
            <a:off x="929005" y="4734560"/>
            <a:ext cx="7731125" cy="107759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By applying a modification of Aitken’s ∆</a:t>
            </a:r>
            <a:r>
              <a:rPr lang="en-US" altLang="zh-CN" sz="2000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method to a linearly convergent sequence obtained from fixed-point iteration, we can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accelerate the convergence to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quadratic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rot="0">
            <a:off x="582930" y="1492250"/>
            <a:ext cx="8077200" cy="2589530"/>
            <a:chOff x="960" y="4500"/>
            <a:chExt cx="12720" cy="4078"/>
          </a:xfrm>
        </p:grpSpPr>
        <p:sp>
          <p:nvSpPr>
            <p:cNvPr id="3087" name="Rectangle 6"/>
            <p:cNvSpPr/>
            <p:nvPr/>
          </p:nvSpPr>
          <p:spPr>
            <a:xfrm>
              <a:off x="960" y="4500"/>
              <a:ext cx="12480" cy="13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  <a:ea typeface="楷体_GB2312" pitchFamily="49" charset="-122"/>
                </a:rPr>
                <a:t>Aitken’s ∆</a:t>
              </a:r>
              <a:r>
                <a:rPr lang="en-US" altLang="zh-CN" sz="2400" b="1" baseline="30000" dirty="0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r>
                <a:rPr lang="en-US" altLang="zh-CN" sz="2400" b="1" dirty="0">
                  <a:solidFill>
                    <a:srgbClr val="008000"/>
                  </a:solidFill>
                  <a:ea typeface="楷体_GB2312" pitchFamily="49" charset="-122"/>
                </a:rPr>
                <a:t> method</a:t>
              </a:r>
              <a:r>
                <a:rPr lang="en-US" altLang="zh-CN" sz="2400" b="1" dirty="0">
                  <a:ea typeface="楷体_GB2312" pitchFamily="49" charset="-122"/>
                </a:rPr>
                <a:t> constructs the terms in order:</a:t>
              </a:r>
              <a:endParaRPr lang="en-US" altLang="zh-CN" sz="2400" b="1" dirty="0">
                <a:ea typeface="楷体_GB2312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楷体_GB2312" pitchFamily="49" charset="-122"/>
              </a:endParaRPr>
            </a:p>
          </p:txBody>
        </p:sp>
        <p:grpSp>
          <p:nvGrpSpPr>
            <p:cNvPr id="94259" name="Group 51"/>
            <p:cNvGrpSpPr/>
            <p:nvPr/>
          </p:nvGrpSpPr>
          <p:grpSpPr>
            <a:xfrm>
              <a:off x="3593" y="5528"/>
              <a:ext cx="4500" cy="3050"/>
              <a:chOff x="3264" y="1117"/>
              <a:chExt cx="1800" cy="1220"/>
            </a:xfrm>
          </p:grpSpPr>
          <p:graphicFrame>
            <p:nvGraphicFramePr>
              <p:cNvPr id="7186" name="Object 40"/>
              <p:cNvGraphicFramePr>
                <a:graphicFrameLocks noChangeAspect="1"/>
              </p:cNvGraphicFramePr>
              <p:nvPr/>
            </p:nvGraphicFramePr>
            <p:xfrm>
              <a:off x="3360" y="1117"/>
              <a:ext cx="1704" cy="1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1" imgW="1803400" imgH="1193800" progId="Equation.3">
                      <p:embed/>
                    </p:oleObj>
                  </mc:Choice>
                  <mc:Fallback>
                    <p:oleObj name="" r:id="rId1" imgW="1803400" imgH="11938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360" y="1117"/>
                            <a:ext cx="1704" cy="1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7" name="AutoShape 49"/>
              <p:cNvSpPr/>
              <p:nvPr/>
            </p:nvSpPr>
            <p:spPr>
              <a:xfrm rot="5400000">
                <a:off x="3000" y="1752"/>
                <a:ext cx="624" cy="96"/>
              </a:xfrm>
              <a:prstGeom prst="rightArrow">
                <a:avLst>
                  <a:gd name="adj1" fmla="val 50000"/>
                  <a:gd name="adj2" fmla="val 162500"/>
                </a:avLst>
              </a:pr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7188" name="AutoShape 50"/>
              <p:cNvSpPr/>
              <p:nvPr/>
            </p:nvSpPr>
            <p:spPr>
              <a:xfrm rot="5400000">
                <a:off x="4176" y="1776"/>
                <a:ext cx="624" cy="48"/>
              </a:xfrm>
              <a:prstGeom prst="rightArrow">
                <a:avLst>
                  <a:gd name="adj1" fmla="val 50000"/>
                  <a:gd name="adj2" fmla="val 325000"/>
                </a:avLst>
              </a:pr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94246" name="Object 38"/>
            <p:cNvGraphicFramePr>
              <a:graphicFrameLocks noChangeAspect="1"/>
            </p:cNvGraphicFramePr>
            <p:nvPr/>
          </p:nvGraphicFramePr>
          <p:xfrm>
            <a:off x="8882" y="6588"/>
            <a:ext cx="4798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1752600" imgH="457200" progId="Equation.3">
                    <p:embed/>
                  </p:oleObj>
                </mc:Choice>
                <mc:Fallback>
                  <p:oleObj name="" r:id="rId3" imgW="1752600" imgH="4572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82" y="6588"/>
                          <a:ext cx="4798" cy="1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5" name="Text Box 3"/>
          <p:cNvSpPr txBox="1"/>
          <p:nvPr/>
        </p:nvSpPr>
        <p:spPr>
          <a:xfrm>
            <a:off x="400050" y="268605"/>
            <a:ext cx="7543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楷体_GB2312" pitchFamily="49" charset="-122"/>
                <a:sym typeface="Wingdings" panose="05000000000000000000" pitchFamily="2" charset="2"/>
              </a:rPr>
              <a:t> Accelerating Convergence: Steffensen's Method</a:t>
            </a:r>
            <a:endParaRPr lang="en-US" altLang="zh-CN" sz="2400" b="1" dirty="0">
              <a:ea typeface="楷体_GB2312" pitchFamily="49" charset="-122"/>
            </a:endParaRPr>
          </a:p>
        </p:txBody>
      </p:sp>
      <p:sp>
        <p:nvSpPr>
          <p:cNvPr id="3084" name="Text Box 18"/>
          <p:cNvSpPr txBox="1"/>
          <p:nvPr/>
        </p:nvSpPr>
        <p:spPr>
          <a:xfrm>
            <a:off x="0" y="6577013"/>
            <a:ext cx="5334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200" b="1" dirty="0">
                <a:ea typeface="楷体_GB2312" pitchFamily="49" charset="-122"/>
              </a:rPr>
              <a:t>2/5</a:t>
            </a:r>
            <a:endParaRPr lang="en-US" altLang="zh-CN" sz="1200" b="1" dirty="0">
              <a:ea typeface="楷体_GB2312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47725" y="2969895"/>
            <a:ext cx="7517765" cy="1283335"/>
            <a:chOff x="1406" y="4614"/>
            <a:chExt cx="11839" cy="2021"/>
          </a:xfrm>
        </p:grpSpPr>
        <p:graphicFrame>
          <p:nvGraphicFramePr>
            <p:cNvPr id="7186" name="Object 40"/>
            <p:cNvGraphicFramePr>
              <a:graphicFrameLocks noChangeAspect="1"/>
            </p:cNvGraphicFramePr>
            <p:nvPr/>
          </p:nvGraphicFramePr>
          <p:xfrm>
            <a:off x="1406" y="4614"/>
            <a:ext cx="7250" cy="2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3200400" imgH="787400" progId="Equation.3">
                    <p:embed/>
                  </p:oleObj>
                </mc:Choice>
                <mc:Fallback>
                  <p:oleObj name="" r:id="rId1" imgW="3200400" imgH="7874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06" y="4614"/>
                          <a:ext cx="7250" cy="20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6" name="Object 38"/>
            <p:cNvGraphicFramePr>
              <a:graphicFrameLocks noChangeAspect="1"/>
            </p:cNvGraphicFramePr>
            <p:nvPr/>
          </p:nvGraphicFramePr>
          <p:xfrm>
            <a:off x="9279" y="4615"/>
            <a:ext cx="3966" cy="1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1727200" imgH="711200" progId="Equation.3">
                    <p:embed/>
                  </p:oleObj>
                </mc:Choice>
                <mc:Fallback>
                  <p:oleObj name="" r:id="rId3" imgW="1727200" imgH="7112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279" y="4615"/>
                          <a:ext cx="3966" cy="16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604520" y="1075055"/>
            <a:ext cx="8077200" cy="1507490"/>
            <a:chOff x="952" y="1693"/>
            <a:chExt cx="12720" cy="2374"/>
          </a:xfrm>
        </p:grpSpPr>
        <p:sp>
          <p:nvSpPr>
            <p:cNvPr id="3085" name="Text Box 4"/>
            <p:cNvSpPr txBox="1"/>
            <p:nvPr/>
          </p:nvSpPr>
          <p:spPr>
            <a:xfrm>
              <a:off x="952" y="1693"/>
              <a:ext cx="12720" cy="2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000" dirty="0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Steffensen’s method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 constructs </a:t>
              </a:r>
              <a:r>
                <a:rPr lang="en-US" altLang="zh-CN" sz="2000" dirty="0">
                  <a:solidFill>
                    <a:srgbClr val="C00000"/>
                  </a:solidFill>
                  <a:latin typeface="Arial" panose="020B0604020202020204" pitchFamily="34" charset="0"/>
                  <a:ea typeface="楷体_GB2312" pitchFamily="49" charset="-122"/>
                </a:rPr>
                <a:t>the same first four terms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, p</a:t>
              </a:r>
              <a:r>
                <a:rPr lang="en-US" altLang="zh-CN" sz="2000" baseline="-25000" dirty="0">
                  <a:latin typeface="Arial" panose="020B0604020202020204" pitchFamily="34" charset="0"/>
                  <a:ea typeface="楷体_GB2312" pitchFamily="49" charset="-122"/>
                </a:rPr>
                <a:t>0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, p</a:t>
              </a:r>
              <a:r>
                <a:rPr lang="en-US" altLang="zh-CN" sz="2000" baseline="-25000" dirty="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,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0" lvl="0" indent="0" eaLnBrk="1" hangingPunct="1">
                <a:buNone/>
              </a:pP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p</a:t>
              </a:r>
              <a:r>
                <a:rPr lang="en-US" altLang="zh-CN" sz="2000" baseline="-25000" dirty="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, and p</a:t>
              </a:r>
              <a:r>
                <a:rPr lang="en-US" altLang="zh-CN" sz="2000" baseline="-25000" dirty="0">
                  <a:latin typeface="Arial" panose="020B0604020202020204" pitchFamily="34" charset="0"/>
                  <a:ea typeface="楷体_GB2312" pitchFamily="49" charset="-122"/>
                </a:rPr>
                <a:t>0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. However, at this step we assume that p</a:t>
              </a:r>
              <a:r>
                <a:rPr lang="en-US" altLang="zh-CN" sz="2000" baseline="-25000" dirty="0">
                  <a:latin typeface="Arial" panose="020B0604020202020204" pitchFamily="34" charset="0"/>
                  <a:ea typeface="楷体_GB2312" pitchFamily="49" charset="-122"/>
                </a:rPr>
                <a:t>0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 is a better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0" lvl="0" indent="0" eaLnBrk="1" hangingPunct="1">
                <a:buNone/>
              </a:pP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approximation to p than is p</a:t>
              </a:r>
              <a:r>
                <a:rPr lang="en-US" altLang="zh-CN" sz="2000" baseline="-25000" dirty="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 and </a:t>
              </a:r>
              <a:r>
                <a:rPr lang="en-US" altLang="zh-CN" sz="2000" dirty="0">
                  <a:solidFill>
                    <a:srgbClr val="C00000"/>
                  </a:solidFill>
                  <a:latin typeface="Arial" panose="020B0604020202020204" pitchFamily="34" charset="0"/>
                  <a:ea typeface="楷体_GB2312" pitchFamily="49" charset="-122"/>
                </a:rPr>
                <a:t>apply fixed-point iteration to p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Arial" panose="020B0604020202020204" pitchFamily="34" charset="0"/>
                  <a:ea typeface="楷体_GB2312" pitchFamily="49" charset="-122"/>
                </a:rPr>
                <a:t>0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0" lvl="0" indent="0" eaLnBrk="1" hangingPunct="1">
                <a:buNone/>
              </a:pP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instead of p</a:t>
              </a:r>
              <a:r>
                <a:rPr lang="en-US" altLang="zh-CN" sz="2000" baseline="-25000" dirty="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. Using this notation the sequence generated is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59" y="2192"/>
              <a:ext cx="13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sym typeface="+mn-ea"/>
                </a:rPr>
                <a:t>ˆ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668" y="2192"/>
              <a:ext cx="70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sym typeface="+mn-ea"/>
                </a:rPr>
                <a:t>ˆ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902" y="2754"/>
              <a:ext cx="70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sym typeface="+mn-ea"/>
                </a:rPr>
                <a:t>ˆ</a:t>
              </a:r>
              <a:endParaRPr lang="en-US" altLang="zh-CN" dirty="0">
                <a:solidFill>
                  <a:srgbClr val="C00000"/>
                </a:solidFill>
                <a:latin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945" y="4488815"/>
            <a:ext cx="5694680" cy="1936750"/>
            <a:chOff x="1507" y="7069"/>
            <a:chExt cx="8968" cy="3050"/>
          </a:xfrm>
        </p:grpSpPr>
        <p:sp>
          <p:nvSpPr>
            <p:cNvPr id="3087" name="Rectangle 6"/>
            <p:cNvSpPr/>
            <p:nvPr/>
          </p:nvSpPr>
          <p:spPr>
            <a:xfrm>
              <a:off x="1507" y="7771"/>
              <a:ext cx="4940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Aitken’s ∆2 method: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楷体_GB2312" pitchFamily="49" charset="-122"/>
              </a:endParaRPr>
            </a:p>
          </p:txBody>
        </p:sp>
        <p:grpSp>
          <p:nvGrpSpPr>
            <p:cNvPr id="9" name="Group 51"/>
            <p:cNvGrpSpPr/>
            <p:nvPr/>
          </p:nvGrpSpPr>
          <p:grpSpPr>
            <a:xfrm>
              <a:off x="5853" y="7069"/>
              <a:ext cx="4623" cy="3050"/>
              <a:chOff x="3264" y="1152"/>
              <a:chExt cx="1849" cy="1220"/>
            </a:xfrm>
          </p:grpSpPr>
          <p:graphicFrame>
            <p:nvGraphicFramePr>
              <p:cNvPr id="10" name="Object 40"/>
              <p:cNvGraphicFramePr>
                <a:graphicFrameLocks noChangeAspect="1"/>
              </p:cNvGraphicFramePr>
              <p:nvPr/>
            </p:nvGraphicFramePr>
            <p:xfrm>
              <a:off x="3408" y="1152"/>
              <a:ext cx="1705" cy="1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" r:id="rId5" imgW="1803400" imgH="1193800" progId="Equation.3">
                      <p:embed/>
                    </p:oleObj>
                  </mc:Choice>
                  <mc:Fallback>
                    <p:oleObj name="" r:id="rId5" imgW="1803400" imgH="11938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408" y="1152"/>
                            <a:ext cx="1705" cy="1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AutoShape 49"/>
              <p:cNvSpPr/>
              <p:nvPr/>
            </p:nvSpPr>
            <p:spPr>
              <a:xfrm rot="5400000">
                <a:off x="3000" y="1752"/>
                <a:ext cx="624" cy="96"/>
              </a:xfrm>
              <a:prstGeom prst="rightArrow">
                <a:avLst>
                  <a:gd name="adj1" fmla="val 50000"/>
                  <a:gd name="adj2" fmla="val 162500"/>
                </a:avLst>
              </a:pr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13" name="AutoShape 50"/>
              <p:cNvSpPr/>
              <p:nvPr/>
            </p:nvSpPr>
            <p:spPr>
              <a:xfrm rot="5400000">
                <a:off x="4176" y="1776"/>
                <a:ext cx="624" cy="48"/>
              </a:xfrm>
              <a:prstGeom prst="rightArrow">
                <a:avLst>
                  <a:gd name="adj1" fmla="val 50000"/>
                  <a:gd name="adj2" fmla="val 325000"/>
                </a:avLst>
              </a:pr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5" name="Text Box 3"/>
          <p:cNvSpPr txBox="1"/>
          <p:nvPr/>
        </p:nvSpPr>
        <p:spPr>
          <a:xfrm>
            <a:off x="400050" y="268605"/>
            <a:ext cx="7543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楷体_GB2312" pitchFamily="49" charset="-122"/>
                <a:sym typeface="Wingdings" panose="05000000000000000000" pitchFamily="2" charset="2"/>
              </a:rPr>
              <a:t> Accelerating Convergence: Steffensen's Method</a:t>
            </a:r>
            <a:endParaRPr lang="en-US" altLang="zh-CN" sz="2400" b="1" dirty="0">
              <a:ea typeface="楷体_GB2312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8820" y="1570990"/>
            <a:ext cx="7620543" cy="4968240"/>
            <a:chOff x="840" y="2545"/>
            <a:chExt cx="11390" cy="7824"/>
          </a:xfrm>
        </p:grpSpPr>
        <p:sp>
          <p:nvSpPr>
            <p:cNvPr id="4" name="圆角矩形 3"/>
            <p:cNvSpPr/>
            <p:nvPr/>
          </p:nvSpPr>
          <p:spPr>
            <a:xfrm>
              <a:off x="840" y="2545"/>
              <a:ext cx="11113" cy="78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0000" tIns="46800" rIns="90000" bIns="46800" numCol="1" anchor="t" anchorCtr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87" name="Rectangle 6"/>
            <p:cNvSpPr/>
            <p:nvPr/>
          </p:nvSpPr>
          <p:spPr>
            <a:xfrm>
              <a:off x="1461" y="2545"/>
              <a:ext cx="10769" cy="7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ea typeface="楷体_GB2312" pitchFamily="49" charset="-122"/>
                </a:rPr>
                <a:t> Set i = 1 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ea typeface="楷体_GB2312" pitchFamily="49" charset="-122"/>
                </a:rPr>
                <a:t> While i ≤ N</a:t>
              </a:r>
              <a:r>
                <a:rPr lang="en-US" altLang="zh-CN" sz="2000" b="1" baseline="-25000" dirty="0">
                  <a:ea typeface="楷体_GB2312" pitchFamily="49" charset="-122"/>
                </a:rPr>
                <a:t>0</a:t>
              </a:r>
              <a:r>
                <a:rPr lang="en-US" altLang="zh-CN" sz="2000" b="1" dirty="0">
                  <a:ea typeface="楷体_GB2312" pitchFamily="49" charset="-122"/>
                </a:rPr>
                <a:t> do Steps </a:t>
              </a: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49" charset="-122"/>
                </a:rPr>
                <a:t>3–6</a:t>
              </a:r>
              <a:r>
                <a:rPr lang="en-US" altLang="zh-CN" sz="2000" b="1" dirty="0">
                  <a:ea typeface="楷体_GB2312" pitchFamily="49" charset="-122"/>
                </a:rPr>
                <a:t>: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	</a:t>
              </a: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49" charset="-122"/>
                </a:rPr>
                <a:t>3</a:t>
              </a:r>
              <a:r>
                <a:rPr lang="en-US" altLang="zh-CN" sz="2000" b="1" dirty="0">
                  <a:ea typeface="楷体_GB2312" pitchFamily="49" charset="-122"/>
                </a:rPr>
                <a:t> Set p</a:t>
              </a:r>
              <a:r>
                <a:rPr lang="en-US" altLang="zh-CN" sz="2000" b="1" baseline="-25000" dirty="0">
                  <a:ea typeface="楷体_GB2312" pitchFamily="49" charset="-122"/>
                </a:rPr>
                <a:t>1 </a:t>
              </a:r>
              <a:r>
                <a:rPr lang="en-US" altLang="zh-CN" sz="2000" b="1" dirty="0">
                  <a:ea typeface="楷体_GB2312" pitchFamily="49" charset="-122"/>
                </a:rPr>
                <a:t>= g(p</a:t>
              </a:r>
              <a:r>
                <a:rPr lang="en-US" altLang="zh-CN" sz="2000" b="1" baseline="-25000" dirty="0">
                  <a:ea typeface="楷体_GB2312" pitchFamily="49" charset="-122"/>
                </a:rPr>
                <a:t>0</a:t>
              </a:r>
              <a:r>
                <a:rPr lang="en-US" altLang="zh-CN" sz="2000" b="1" dirty="0">
                  <a:ea typeface="楷体_GB2312" pitchFamily="49" charset="-122"/>
                </a:rPr>
                <a:t>); (Compute p</a:t>
              </a:r>
              <a:r>
                <a:rPr lang="en-US" altLang="zh-CN" sz="2000" b="1" baseline="-25000" dirty="0">
                  <a:ea typeface="楷体_GB2312" pitchFamily="49" charset="-122"/>
                </a:rPr>
                <a:t>1</a:t>
              </a:r>
              <a:r>
                <a:rPr lang="en-US" altLang="zh-CN" sz="2000" b="1" baseline="30000" dirty="0">
                  <a:ea typeface="楷体_GB2312" pitchFamily="49" charset="-122"/>
                </a:rPr>
                <a:t>(i-1)</a:t>
              </a:r>
              <a:r>
                <a:rPr lang="en-US" altLang="zh-CN" sz="2000" b="1" dirty="0">
                  <a:ea typeface="楷体_GB2312" pitchFamily="49" charset="-122"/>
                </a:rPr>
                <a:t> .)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	         p</a:t>
              </a:r>
              <a:r>
                <a:rPr lang="en-US" altLang="zh-CN" sz="2000" b="1" baseline="-25000" dirty="0"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ea typeface="楷体_GB2312" pitchFamily="49" charset="-122"/>
                </a:rPr>
                <a:t> = g(p</a:t>
              </a:r>
              <a:r>
                <a:rPr lang="en-US" altLang="zh-CN" sz="2000" b="1" baseline="-25000" dirty="0"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ea typeface="楷体_GB2312" pitchFamily="49" charset="-122"/>
                </a:rPr>
                <a:t>); (Compute p</a:t>
              </a:r>
              <a:r>
                <a:rPr lang="en-US" altLang="zh-CN" sz="2000" b="1" baseline="-25000" dirty="0">
                  <a:ea typeface="楷体_GB2312" pitchFamily="49" charset="-122"/>
                </a:rPr>
                <a:t>2</a:t>
              </a:r>
              <a:r>
                <a:rPr lang="en-US" altLang="zh-CN" sz="2000" b="1" baseline="30000" dirty="0">
                  <a:ea typeface="楷体_GB2312" pitchFamily="49" charset="-122"/>
                </a:rPr>
                <a:t>(i-1)</a:t>
              </a:r>
              <a:r>
                <a:rPr lang="en-US" altLang="zh-CN" sz="2000" b="1" dirty="0">
                  <a:ea typeface="楷体_GB2312" pitchFamily="49" charset="-122"/>
                </a:rPr>
                <a:t> .)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	         p = p</a:t>
              </a:r>
              <a:r>
                <a:rPr lang="en-US" altLang="zh-CN" sz="2000" b="1" baseline="-25000" dirty="0">
                  <a:ea typeface="楷体_GB2312" pitchFamily="49" charset="-122"/>
                </a:rPr>
                <a:t>0</a:t>
              </a:r>
              <a:r>
                <a:rPr lang="en-US" altLang="zh-CN" sz="2000" b="1" dirty="0">
                  <a:ea typeface="楷体_GB2312" pitchFamily="49" charset="-122"/>
                </a:rPr>
                <a:t> -(p</a:t>
              </a:r>
              <a:r>
                <a:rPr lang="en-US" altLang="zh-CN" sz="2000" b="1" baseline="-25000" dirty="0"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ea typeface="楷体_GB2312" pitchFamily="49" charset="-122"/>
                </a:rPr>
                <a:t> - p</a:t>
              </a:r>
              <a:r>
                <a:rPr lang="en-US" altLang="zh-CN" sz="2000" b="1" baseline="-25000" dirty="0">
                  <a:ea typeface="楷体_GB2312" pitchFamily="49" charset="-122"/>
                </a:rPr>
                <a:t>0</a:t>
              </a:r>
              <a:r>
                <a:rPr lang="en-US" altLang="zh-CN" sz="2000" b="1" dirty="0">
                  <a:ea typeface="楷体_GB2312" pitchFamily="49" charset="-122"/>
                </a:rPr>
                <a:t>)</a:t>
              </a:r>
              <a:r>
                <a:rPr lang="en-US" altLang="zh-CN" sz="2000" b="1" baseline="30000" dirty="0"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ea typeface="楷体_GB2312" pitchFamily="49" charset="-122"/>
                </a:rPr>
                <a:t>/(p</a:t>
              </a:r>
              <a:r>
                <a:rPr lang="en-US" altLang="zh-CN" sz="2000" b="1" baseline="-25000" dirty="0"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ea typeface="楷体_GB2312" pitchFamily="49" charset="-122"/>
                </a:rPr>
                <a:t> - 2p</a:t>
              </a:r>
              <a:r>
                <a:rPr lang="en-US" altLang="zh-CN" sz="2000" b="1" baseline="-25000" dirty="0"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ea typeface="楷体_GB2312" pitchFamily="49" charset="-122"/>
                </a:rPr>
                <a:t> + p</a:t>
              </a:r>
              <a:r>
                <a:rPr lang="en-US" altLang="zh-CN" sz="2000" b="1" baseline="-25000" dirty="0">
                  <a:ea typeface="楷体_GB2312" pitchFamily="49" charset="-122"/>
                </a:rPr>
                <a:t>0</a:t>
              </a:r>
              <a:r>
                <a:rPr lang="en-US" altLang="zh-CN" sz="2000" b="1" dirty="0">
                  <a:ea typeface="楷体_GB2312" pitchFamily="49" charset="-122"/>
                </a:rPr>
                <a:t>). (Compute p</a:t>
              </a:r>
              <a:r>
                <a:rPr lang="en-US" altLang="zh-CN" sz="2000" b="1" baseline="-25000" dirty="0">
                  <a:ea typeface="楷体_GB2312" pitchFamily="49" charset="-122"/>
                </a:rPr>
                <a:t>0</a:t>
              </a:r>
              <a:r>
                <a:rPr lang="en-US" altLang="zh-CN" sz="2000" b="1" baseline="30000" dirty="0">
                  <a:ea typeface="楷体_GB2312" pitchFamily="49" charset="-122"/>
                </a:rPr>
                <a:t>(i)</a:t>
              </a:r>
              <a:r>
                <a:rPr lang="en-US" altLang="zh-CN" sz="2000" b="1" dirty="0">
                  <a:ea typeface="楷体_GB2312" pitchFamily="49" charset="-122"/>
                </a:rPr>
                <a:t> .)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49" charset="-122"/>
                </a:rPr>
                <a:t>	4</a:t>
              </a:r>
              <a:r>
                <a:rPr lang="en-US" altLang="zh-CN" sz="2000" b="1" dirty="0">
                  <a:ea typeface="楷体_GB2312" pitchFamily="49" charset="-122"/>
                </a:rPr>
                <a:t> If |p - p</a:t>
              </a:r>
              <a:r>
                <a:rPr lang="en-US" altLang="zh-CN" sz="2000" b="1" baseline="-25000" dirty="0">
                  <a:ea typeface="楷体_GB2312" pitchFamily="49" charset="-122"/>
                </a:rPr>
                <a:t>0</a:t>
              </a:r>
              <a:r>
                <a:rPr lang="en-US" altLang="zh-CN" sz="2000" b="1" dirty="0">
                  <a:ea typeface="楷体_GB2312" pitchFamily="49" charset="-122"/>
                </a:rPr>
                <a:t>| &lt; TOL then 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	      OUTPUT (p);(Procedure completed successfully.) 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	      STOP.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49" charset="-122"/>
                </a:rPr>
                <a:t>	5</a:t>
              </a:r>
              <a:r>
                <a:rPr lang="en-US" altLang="zh-CN" sz="2000" b="1" dirty="0">
                  <a:ea typeface="楷体_GB2312" pitchFamily="49" charset="-122"/>
                </a:rPr>
                <a:t> Set i = i + 1 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	</a:t>
              </a: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49" charset="-122"/>
                </a:rPr>
                <a:t>6</a:t>
              </a:r>
              <a:r>
                <a:rPr lang="en-US" altLang="zh-CN" sz="2000" b="1" dirty="0">
                  <a:ea typeface="楷体_GB2312" pitchFamily="49" charset="-122"/>
                </a:rPr>
                <a:t> Set p</a:t>
              </a:r>
              <a:r>
                <a:rPr lang="en-US" altLang="zh-CN" sz="2000" b="1" baseline="-25000" dirty="0">
                  <a:ea typeface="楷体_GB2312" pitchFamily="49" charset="-122"/>
                </a:rPr>
                <a:t>0</a:t>
              </a:r>
              <a:r>
                <a:rPr lang="en-US" altLang="zh-CN" sz="2000" b="1" dirty="0">
                  <a:ea typeface="楷体_GB2312" pitchFamily="49" charset="-122"/>
                </a:rPr>
                <a:t> = p. (Update p</a:t>
              </a:r>
              <a:r>
                <a:rPr lang="en-US" altLang="zh-CN" sz="2000" b="1" baseline="-25000" dirty="0">
                  <a:ea typeface="楷体_GB2312" pitchFamily="49" charset="-122"/>
                </a:rPr>
                <a:t>0</a:t>
              </a:r>
              <a:r>
                <a:rPr lang="en-US" altLang="zh-CN" sz="2000" b="1" dirty="0">
                  <a:ea typeface="楷体_GB2312" pitchFamily="49" charset="-122"/>
                </a:rPr>
                <a:t>) 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49" charset="-122"/>
                </a:rPr>
                <a:t>7</a:t>
              </a:r>
              <a:r>
                <a:rPr lang="en-US" altLang="zh-CN" sz="2000" b="1" dirty="0">
                  <a:ea typeface="楷体_GB2312" pitchFamily="49" charset="-122"/>
                </a:rPr>
                <a:t> OUTPUT (‘Method failed after N0 iterations, N0 =’, N0);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   (Procedure completed unsuccessfully.) 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   STOP.</a:t>
              </a:r>
              <a:endParaRPr lang="en-US" altLang="zh-CN" sz="2000" b="1" dirty="0">
                <a:ea typeface="楷体_GB2312" pitchFamily="49" charset="-122"/>
              </a:endParaRPr>
            </a:p>
          </p:txBody>
        </p:sp>
      </p:grpSp>
      <p:sp>
        <p:nvSpPr>
          <p:cNvPr id="3085" name="Text Box 4"/>
          <p:cNvSpPr txBox="1"/>
          <p:nvPr/>
        </p:nvSpPr>
        <p:spPr>
          <a:xfrm>
            <a:off x="795020" y="736600"/>
            <a:ext cx="7081520" cy="76962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To find a solution to p = g(p), given an initial approximation p</a:t>
            </a:r>
            <a:r>
              <a:rPr lang="en-US" altLang="zh-CN" sz="2000" baseline="-25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tolerance TOL</a:t>
            </a:r>
            <a:r>
              <a:rPr lang="en-US" altLang="zh-CN" sz="2000" dirty="0">
                <a:solidFill>
                  <a:srgbClr val="0033CC"/>
                </a:solidFill>
                <a:latin typeface="Arial" panose="020B0604020202020204" pitchFamily="34" charset="0"/>
                <a:ea typeface="楷体_GB2312" pitchFamily="49" charset="-122"/>
              </a:rPr>
              <a:t>; 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maximum number of iterations N</a:t>
            </a:r>
            <a:r>
              <a:rPr lang="en-US" altLang="zh-CN" sz="2000" baseline="-25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.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84" name="Text Box 18"/>
          <p:cNvSpPr txBox="1"/>
          <p:nvPr/>
        </p:nvSpPr>
        <p:spPr>
          <a:xfrm>
            <a:off x="0" y="6577013"/>
            <a:ext cx="5334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200" b="1" dirty="0">
                <a:ea typeface="楷体_GB2312" pitchFamily="49" charset="-122"/>
              </a:rPr>
              <a:t>3/5</a:t>
            </a:r>
            <a:endParaRPr lang="en-US" altLang="zh-CN" sz="1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5" name="Text Box 3"/>
          <p:cNvSpPr txBox="1"/>
          <p:nvPr/>
        </p:nvSpPr>
        <p:spPr>
          <a:xfrm>
            <a:off x="400050" y="268605"/>
            <a:ext cx="7543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楷体_GB2312" pitchFamily="49" charset="-122"/>
                <a:sym typeface="Wingdings" panose="05000000000000000000" pitchFamily="2" charset="2"/>
              </a:rPr>
              <a:t> Accelerating Convergence: Steffensen's Method</a:t>
            </a:r>
            <a:endParaRPr lang="en-US" altLang="zh-CN" sz="2400" b="1" dirty="0">
              <a:ea typeface="楷体_GB2312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7850" y="1029970"/>
            <a:ext cx="8077200" cy="400050"/>
            <a:chOff x="910" y="1622"/>
            <a:chExt cx="12720" cy="630"/>
          </a:xfrm>
        </p:grpSpPr>
        <p:sp>
          <p:nvSpPr>
            <p:cNvPr id="3085" name="Text Box 4"/>
            <p:cNvSpPr txBox="1"/>
            <p:nvPr/>
          </p:nvSpPr>
          <p:spPr>
            <a:xfrm>
              <a:off x="910" y="1622"/>
              <a:ext cx="12720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000" b="1" dirty="0">
                  <a:solidFill>
                    <a:srgbClr val="0033CC"/>
                  </a:solidFill>
                  <a:latin typeface="Arial" panose="020B0604020202020204" pitchFamily="34" charset="0"/>
                  <a:ea typeface="楷体_GB2312" pitchFamily="49" charset="-122"/>
                </a:rPr>
                <a:t>Example: 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87" name="Rectangle 6"/>
            <p:cNvSpPr/>
            <p:nvPr/>
          </p:nvSpPr>
          <p:spPr>
            <a:xfrm>
              <a:off x="3222" y="1622"/>
              <a:ext cx="3770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x</a:t>
              </a:r>
              <a:r>
                <a:rPr lang="en-US" altLang="zh-CN" sz="2000" baseline="30000" dirty="0">
                  <a:latin typeface="Arial" panose="020B0604020202020204" pitchFamily="34" charset="0"/>
                  <a:ea typeface="楷体_GB2312" pitchFamily="49" charset="-122"/>
                </a:rPr>
                <a:t>3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 + 4x</a:t>
              </a:r>
              <a:r>
                <a:rPr lang="en-US" altLang="zh-CN" sz="2000" baseline="30000" dirty="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 - 10 = 0 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3084" name="Text Box 18"/>
          <p:cNvSpPr txBox="1"/>
          <p:nvPr/>
        </p:nvSpPr>
        <p:spPr>
          <a:xfrm>
            <a:off x="0" y="6577013"/>
            <a:ext cx="5334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200" b="1" dirty="0">
                <a:ea typeface="楷体_GB2312" pitchFamily="49" charset="-122"/>
              </a:rPr>
              <a:t>4/5</a:t>
            </a:r>
            <a:endParaRPr lang="en-US" altLang="zh-CN" sz="1200" b="1" dirty="0">
              <a:ea typeface="楷体_GB2312" pitchFamily="49" charset="-122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77850" y="3296920"/>
            <a:ext cx="7091045" cy="708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With this choice of g(x), we will now solve 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x</a:t>
            </a:r>
            <a:r>
              <a:rPr lang="en-US" altLang="zh-CN" sz="2000" baseline="30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+ 4x</a:t>
            </a:r>
            <a:r>
              <a:rPr lang="en-US" altLang="zh-CN" sz="2000" baseline="30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= 10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using Steffensen’s method starting with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 p</a:t>
            </a:r>
            <a:r>
              <a:rPr lang="en-US" altLang="zh-CN" sz="2000" baseline="-250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 = 1.5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.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7850" y="1609090"/>
            <a:ext cx="7715885" cy="1687830"/>
            <a:chOff x="910" y="3261"/>
            <a:chExt cx="12151" cy="2658"/>
          </a:xfrm>
        </p:grpSpPr>
        <p:sp>
          <p:nvSpPr>
            <p:cNvPr id="2" name="Rectangle 6"/>
            <p:cNvSpPr/>
            <p:nvPr/>
          </p:nvSpPr>
          <p:spPr>
            <a:xfrm>
              <a:off x="910" y="3261"/>
              <a:ext cx="12151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One choice for g(x) was obtained by letting x</a:t>
              </a:r>
              <a:r>
                <a:rPr lang="en-US" altLang="zh-CN" sz="2000" baseline="30000" dirty="0">
                  <a:latin typeface="Arial" panose="020B0604020202020204" pitchFamily="34" charset="0"/>
                  <a:ea typeface="楷体_GB2312" pitchFamily="49" charset="-122"/>
                </a:rPr>
                <a:t>3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 + 4x</a:t>
              </a:r>
              <a:r>
                <a:rPr lang="en-US" altLang="zh-CN" sz="2000" baseline="30000" dirty="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 = 10,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dividing by x + 4 and solving for x to obtain x = g(x) where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25" y="4305"/>
            <a:ext cx="3618" cy="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054100" imgH="469900" progId="Equation.KSEE3">
                    <p:embed/>
                  </p:oleObj>
                </mc:Choice>
                <mc:Fallback>
                  <p:oleObj name="" r:id="rId1" imgW="1054100" imgH="469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25" y="4305"/>
                          <a:ext cx="3618" cy="1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3044" r="4837" b="-1272"/>
          <a:stretch>
            <a:fillRect/>
          </a:stretch>
        </p:blipFill>
        <p:spPr>
          <a:xfrm>
            <a:off x="1043940" y="4123690"/>
            <a:ext cx="6264275" cy="1465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" y="5695950"/>
            <a:ext cx="6282055" cy="786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5" name="Text Box 3"/>
          <p:cNvSpPr txBox="1"/>
          <p:nvPr/>
        </p:nvSpPr>
        <p:spPr>
          <a:xfrm>
            <a:off x="400050" y="268605"/>
            <a:ext cx="7543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楷体_GB2312" pitchFamily="49" charset="-122"/>
                <a:sym typeface="Wingdings" panose="05000000000000000000" pitchFamily="2" charset="2"/>
              </a:rPr>
              <a:t> Accelerating Convergence: Steffensen's Method</a:t>
            </a:r>
            <a:endParaRPr lang="en-US" altLang="zh-CN" sz="2400" b="1" dirty="0">
              <a:ea typeface="楷体_GB2312" pitchFamily="49" charset="-122"/>
            </a:endParaRPr>
          </a:p>
        </p:txBody>
      </p:sp>
      <p:sp>
        <p:nvSpPr>
          <p:cNvPr id="3085" name="Text Box 4"/>
          <p:cNvSpPr txBox="1"/>
          <p:nvPr/>
        </p:nvSpPr>
        <p:spPr>
          <a:xfrm>
            <a:off x="533400" y="909955"/>
            <a:ext cx="8077200" cy="4000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Rate of Convergence of Steffensen’s Method</a:t>
            </a:r>
            <a:endParaRPr lang="en-US" altLang="zh-CN" sz="20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84" name="Text Box 18"/>
          <p:cNvSpPr txBox="1"/>
          <p:nvPr/>
        </p:nvSpPr>
        <p:spPr>
          <a:xfrm>
            <a:off x="0" y="6577013"/>
            <a:ext cx="5334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200" b="1" dirty="0">
                <a:ea typeface="楷体_GB2312" pitchFamily="49" charset="-122"/>
              </a:rPr>
              <a:t>5/5</a:t>
            </a:r>
            <a:endParaRPr lang="en-US" altLang="zh-CN" sz="1200" b="1" dirty="0">
              <a:ea typeface="楷体_GB2312" pitchFamily="49" charset="-122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622935" y="1490345"/>
            <a:ext cx="7715885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Theorem: 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Suppose that x = g(x) has the solution p with g'(p) ≠ 1. If there exists a δ &gt; 0 such that g ∈ C</a:t>
            </a:r>
            <a:r>
              <a:rPr lang="en-US" altLang="zh-CN" sz="2000" baseline="30000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[p-δ, p+δ], then Steffensen’s method gives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quadratic convergence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for any p</a:t>
            </a:r>
            <a:r>
              <a:rPr lang="en-US" altLang="zh-CN" sz="2000" baseline="-25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∈ [p-δ, p+δ].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22935" y="2842260"/>
            <a:ext cx="8077200" cy="4000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Advantages and drawbacks</a:t>
            </a:r>
            <a:endParaRPr lang="en-US" altLang="zh-CN" sz="20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275" y="3345180"/>
            <a:ext cx="7715885" cy="163131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Advantages </a:t>
            </a:r>
            <a:endParaRPr lang="en-US" altLang="zh-CN" sz="2000" b="1" dirty="0">
              <a:solidFill>
                <a:srgbClr val="0033CC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lvl="0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has quadratic convergence like Newton's method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lvl="0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Newton's method requires evaluation of the function's derivative as well as the function , while Steffensen's method only requires itself.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803275" y="5244465"/>
            <a:ext cx="7715885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Drawbacks 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lvl="0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expensive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lvl="0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the choice of the starting value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/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CC"/>
      </a:lt1>
      <a:dk2>
        <a:srgbClr val="080808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CC"/>
      </a:lt1>
      <a:dk2>
        <a:srgbClr val="080808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WPS 演示</Application>
  <PresentationFormat>全屏显示(4:3)</PresentationFormat>
  <Paragraphs>85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楷体_GB2312</vt:lpstr>
      <vt:lpstr>新宋体</vt:lpstr>
      <vt:lpstr>Batang</vt:lpstr>
      <vt:lpstr>Constantia</vt:lpstr>
      <vt:lpstr>Symbol</vt:lpstr>
      <vt:lpstr>微软雅黑</vt:lpstr>
      <vt:lpstr>Arial Unicode MS</vt:lpstr>
      <vt:lpstr>BatangChe</vt:lpstr>
      <vt:lpstr>Segoe Print</vt:lpstr>
      <vt:lpstr>Wingdings</vt:lpstr>
      <vt:lpstr>黑体</vt:lpstr>
      <vt:lpstr>默认设计模板</vt:lpstr>
      <vt:lpstr>1_默认设计模板</vt:lpstr>
      <vt:lpstr>Equation.3</vt:lpstr>
      <vt:lpstr>Equation.3</vt:lpstr>
      <vt:lpstr>Equation.3</vt:lpstr>
      <vt:lpstr>Equation.3</vt:lpstr>
      <vt:lpstr>Equation.3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值 分 析 Numerical  Analysis</dc:title>
  <dc:creator>科技处</dc:creator>
  <cp:lastModifiedBy>Neko1420277013</cp:lastModifiedBy>
  <cp:revision>274</cp:revision>
  <dcterms:created xsi:type="dcterms:W3CDTF">2000-05-29T07:19:16Z</dcterms:created>
  <dcterms:modified xsi:type="dcterms:W3CDTF">2020-10-12T20:50:26Z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