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88" r:id="rId5"/>
    <p:sldId id="260" r:id="rId6"/>
    <p:sldId id="321" r:id="rId7"/>
    <p:sldId id="317" r:id="rId8"/>
    <p:sldId id="318" r:id="rId9"/>
    <p:sldId id="289" r:id="rId10"/>
    <p:sldId id="319" r:id="rId11"/>
    <p:sldId id="320" r:id="rId12"/>
    <p:sldId id="290" r:id="rId13"/>
    <p:sldId id="300" r:id="rId14"/>
    <p:sldId id="304" r:id="rId15"/>
    <p:sldId id="305" r:id="rId16"/>
    <p:sldId id="307" r:id="rId17"/>
    <p:sldId id="310" r:id="rId18"/>
    <p:sldId id="311" r:id="rId19"/>
    <p:sldId id="312" r:id="rId20"/>
    <p:sldId id="306" r:id="rId21"/>
    <p:sldId id="291" r:id="rId22"/>
    <p:sldId id="313" r:id="rId23"/>
    <p:sldId id="28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43" y="1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5944D-801D-48DF-9FC2-A4641A088D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A8ED9-7DFA-47D8-AA4A-109AA5CA36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1F944-99F2-4AD0-A929-83833E9D27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bg>
      <p:bgPr>
        <a:gradFill>
          <a:gsLst>
            <a:gs pos="0">
              <a:srgbClr val="FFFFFF"/>
            </a:gs>
            <a:gs pos="100000">
              <a:srgbClr val="E8E9E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F69A1-A68D-406E-B5CA-5D4D158CC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27A0B-BFAB-4191-B692-C6B650A6D08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4229100" y="6170651"/>
            <a:ext cx="4016829" cy="4755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154094" y="550398"/>
            <a:ext cx="5883812" cy="5757205"/>
            <a:chOff x="5322280" y="390377"/>
            <a:chExt cx="5883812" cy="5757205"/>
          </a:xfrm>
          <a:effectLst/>
        </p:grpSpPr>
        <p:sp>
          <p:nvSpPr>
            <p:cNvPr id="5" name="椭圆 4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6" name="椭圆 5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1174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10" name="矩形 9"/>
          <p:cNvSpPr/>
          <p:nvPr/>
        </p:nvSpPr>
        <p:spPr>
          <a:xfrm>
            <a:off x="5291455" y="2264410"/>
            <a:ext cx="1734820" cy="1014730"/>
          </a:xfrm>
          <a:prstGeom prst="rect">
            <a:avLst/>
          </a:prstGeom>
          <a:effectLst>
            <a:outerShdw blurRad="152400" dist="381000" dir="5400000" sx="94000" sy="94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ja-JP" altLang="en-US" sz="6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预兆</a:t>
            </a:r>
            <a:endParaRPr lang="zh-CN" altLang="en-US" sz="6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41252" y="3773837"/>
            <a:ext cx="156400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</a:rPr>
              <a:t> FORESHADOW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76439" y="4605419"/>
            <a:ext cx="2492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小组成员：臧可、沈奇奇、夏文彦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bldLvl="0" animBg="1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08627" y="1733843"/>
            <a:ext cx="3390314" cy="3390314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081932" y="274465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j-lt"/>
              </a:rPr>
              <a:t>漏洞复现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53796" y="3220384"/>
            <a:ext cx="4018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实验环境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Poc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工作原理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受限因素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6138204" y="3178180"/>
            <a:ext cx="3990536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712592" y="3177063"/>
            <a:ext cx="23823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Chapter Three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23 -0.312862 L 0 0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18840" y="1884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6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060" y="65521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j-lt"/>
              </a:rPr>
              <a:t>漏洞复现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5700" y="1954198"/>
            <a:ext cx="7302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/>
              <a:t>这是</a:t>
            </a:r>
            <a:r>
              <a:rPr lang="en-US" altLang="zh-CN" sz="2000" dirty="0"/>
              <a:t>CVE-2018-3646</a:t>
            </a:r>
            <a:r>
              <a:rPr lang="zh-CN" altLang="zh-CN" sz="2000" dirty="0"/>
              <a:t>的</a:t>
            </a:r>
            <a:r>
              <a:rPr lang="en-US" altLang="zh-CN" sz="2000" dirty="0" err="1"/>
              <a:t>PoC</a:t>
            </a:r>
            <a:r>
              <a:rPr lang="zh-CN" altLang="zh-CN" sz="2000" dirty="0"/>
              <a:t>。 此漏洞使恶意</a:t>
            </a:r>
            <a:r>
              <a:rPr lang="en-US" altLang="zh-CN" sz="2000" dirty="0"/>
              <a:t>/</a:t>
            </a:r>
            <a:r>
              <a:rPr lang="zh-CN" altLang="zh-CN" sz="2000" dirty="0"/>
              <a:t>受损</a:t>
            </a:r>
            <a:r>
              <a:rPr lang="en-US" altLang="zh-CN" sz="2000" dirty="0"/>
              <a:t>VM guest</a:t>
            </a:r>
            <a:r>
              <a:rPr lang="zh-CN" altLang="zh-CN" sz="2000" dirty="0"/>
              <a:t>虚拟机能够读取主机物理内存。在支持</a:t>
            </a:r>
            <a:r>
              <a:rPr lang="en-US" altLang="zh-CN" sz="2000" dirty="0"/>
              <a:t>VT-x</a:t>
            </a:r>
            <a:r>
              <a:rPr lang="zh-CN" altLang="zh-CN" sz="2000" dirty="0"/>
              <a:t>和</a:t>
            </a:r>
            <a:r>
              <a:rPr lang="en-US" altLang="zh-CN" sz="2000" dirty="0"/>
              <a:t>EPT</a:t>
            </a:r>
            <a:r>
              <a:rPr lang="zh-CN" altLang="zh-CN" sz="2000" dirty="0"/>
              <a:t>（</a:t>
            </a:r>
            <a:r>
              <a:rPr lang="en-US" altLang="zh-CN" sz="2000" dirty="0"/>
              <a:t>extended page tables</a:t>
            </a:r>
            <a:r>
              <a:rPr lang="zh-CN" altLang="zh-CN" sz="2000" dirty="0"/>
              <a:t>）的大多数</a:t>
            </a:r>
            <a:r>
              <a:rPr lang="en-US" altLang="zh-CN" sz="2000" dirty="0"/>
              <a:t>Intel CPU</a:t>
            </a:r>
            <a:r>
              <a:rPr lang="zh-CN" altLang="zh-CN" sz="2000" dirty="0"/>
              <a:t>上，可以利用此漏洞。这包括所有</a:t>
            </a:r>
            <a:r>
              <a:rPr lang="en-US" altLang="zh-CN" sz="2000" dirty="0"/>
              <a:t>Intel Core </a:t>
            </a:r>
            <a:r>
              <a:rPr lang="en-US" altLang="zh-CN" sz="2000" dirty="0" err="1"/>
              <a:t>iX</a:t>
            </a:r>
            <a:r>
              <a:rPr lang="en-US" altLang="zh-CN" sz="2000" dirty="0"/>
              <a:t> CPU</a:t>
            </a:r>
            <a:r>
              <a:rPr lang="zh-CN" altLang="zh-CN" sz="2000" dirty="0"/>
              <a:t>。此</a:t>
            </a:r>
            <a:r>
              <a:rPr lang="en-US" altLang="zh-CN" sz="2000" dirty="0" err="1"/>
              <a:t>PoC</a:t>
            </a:r>
            <a:r>
              <a:rPr lang="zh-CN" altLang="zh-CN" sz="2000" dirty="0"/>
              <a:t>仅在</a:t>
            </a:r>
            <a:r>
              <a:rPr lang="en-US" altLang="zh-CN" sz="2000" dirty="0"/>
              <a:t>64</a:t>
            </a:r>
            <a:r>
              <a:rPr lang="zh-CN" altLang="zh-CN" sz="2000" dirty="0"/>
              <a:t>位</a:t>
            </a:r>
            <a:r>
              <a:rPr lang="en-US" altLang="zh-CN" sz="2000" dirty="0"/>
              <a:t>x86-64</a:t>
            </a:r>
            <a:r>
              <a:rPr lang="zh-CN" altLang="zh-CN" sz="2000" dirty="0"/>
              <a:t>系统（主机和客户机）上工作。</a:t>
            </a:r>
            <a:endParaRPr lang="zh-CN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/>
              <a:t>目前，对该漏洞的缓解应该由</a:t>
            </a:r>
            <a:r>
              <a:rPr lang="en-US" altLang="zh-CN" sz="2000" dirty="0"/>
              <a:t>VMM</a:t>
            </a:r>
            <a:r>
              <a:rPr lang="zh-CN" altLang="zh-CN" sz="2000" dirty="0"/>
              <a:t>完成。因此，如果</a:t>
            </a:r>
            <a:r>
              <a:rPr lang="en-US" altLang="zh-CN" sz="2000" dirty="0"/>
              <a:t>VMM</a:t>
            </a:r>
            <a:r>
              <a:rPr lang="zh-CN" altLang="zh-CN" sz="2000" dirty="0"/>
              <a:t>不是最新的，打过补丁的主机系统无法保护客户虚拟机免受损害。</a:t>
            </a:r>
            <a:endParaRPr lang="zh-CN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060" y="65521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j-lt"/>
              </a:rPr>
              <a:t>实验环境</a:t>
            </a:r>
            <a:endParaRPr lang="zh-CN" altLang="en-US" sz="2400" b="1" dirty="0">
              <a:latin typeface="+mj-lt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858290" y="1838960"/>
          <a:ext cx="7599680" cy="34137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99840"/>
                <a:gridCol w="3799840"/>
              </a:tblGrid>
              <a:tr h="48768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CPU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Intel Core i5-8250U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75359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Host System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Ubuntu 18.04.1, kernel: Ubuntu kernel 4.15.0-34 from Aug 27 (has patch for L1TF) 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4630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VMM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VMware Workstation player 14.1.2 build-8497320 (one version prior to the newest patched version)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8768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Guest system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Same as host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060" y="655217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+mj-lt"/>
              </a:rPr>
              <a:t>Poc</a:t>
            </a:r>
            <a:r>
              <a:rPr lang="zh-CN" altLang="en-US" sz="2400" b="1" dirty="0">
                <a:latin typeface="+mj-lt"/>
              </a:rPr>
              <a:t>工作原理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5700" y="1954198"/>
            <a:ext cx="73027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授予对</a:t>
            </a:r>
            <a:r>
              <a:rPr lang="en-US" altLang="zh-CN" sz="2000" dirty="0"/>
              <a:t>guest VM</a:t>
            </a:r>
            <a:r>
              <a:rPr lang="zh-CN" altLang="en-US" sz="2000" dirty="0"/>
              <a:t>的</a:t>
            </a:r>
            <a:r>
              <a:rPr lang="en-US" altLang="zh-CN" sz="2000" dirty="0"/>
              <a:t>root</a:t>
            </a:r>
            <a:r>
              <a:rPr lang="zh-CN" altLang="en-US" sz="2000" dirty="0"/>
              <a:t>访问权限，</a:t>
            </a:r>
            <a:r>
              <a:rPr lang="en-US" altLang="zh-CN" sz="2000" dirty="0" err="1"/>
              <a:t>PoC</a:t>
            </a:r>
            <a:r>
              <a:rPr lang="zh-CN" altLang="en-US" sz="2000" dirty="0"/>
              <a:t>使用</a:t>
            </a:r>
            <a:r>
              <a:rPr lang="en-US" altLang="zh-CN" sz="2000" dirty="0"/>
              <a:t>/ dev / mem</a:t>
            </a:r>
            <a:r>
              <a:rPr lang="zh-CN" altLang="en-US" sz="2000" dirty="0"/>
              <a:t>来执行以下操作：</a:t>
            </a:r>
            <a:endParaRPr lang="zh-CN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1. </a:t>
            </a:r>
            <a:r>
              <a:rPr lang="zh-CN" altLang="en-US" sz="2000" dirty="0"/>
              <a:t>将一个页面映射到一个</a:t>
            </a:r>
            <a:r>
              <a:rPr lang="en-US" altLang="zh-CN" sz="2000" dirty="0"/>
              <a:t>dummy (magic) physical address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2. </a:t>
            </a:r>
            <a:r>
              <a:rPr lang="zh-CN" altLang="en-US" sz="2000" dirty="0"/>
              <a:t>彻底搜索</a:t>
            </a:r>
            <a:r>
              <a:rPr lang="en-US" altLang="zh-CN" sz="2000" dirty="0"/>
              <a:t>guest VM</a:t>
            </a:r>
            <a:r>
              <a:rPr lang="zh-CN" altLang="en-US" sz="2000" dirty="0"/>
              <a:t>的整个内存，以便找到映射</a:t>
            </a:r>
            <a:r>
              <a:rPr lang="en-US" altLang="zh-CN" sz="2000" dirty="0"/>
              <a:t>magic address</a:t>
            </a:r>
            <a:r>
              <a:rPr lang="zh-CN" altLang="en-US" sz="2000" dirty="0"/>
              <a:t>的</a:t>
            </a:r>
            <a:r>
              <a:rPr lang="en-US" altLang="zh-CN" sz="2000" dirty="0"/>
              <a:t>PTE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3. </a:t>
            </a:r>
            <a:r>
              <a:rPr lang="zh-CN" altLang="en-US" sz="2000" dirty="0"/>
              <a:t>用标记为不存在的目标主机</a:t>
            </a:r>
            <a:r>
              <a:rPr lang="en-US" altLang="zh-CN" sz="2000" dirty="0"/>
              <a:t>physical address</a:t>
            </a:r>
            <a:r>
              <a:rPr lang="zh-CN" altLang="en-US" sz="2000" dirty="0"/>
              <a:t>的特殊</a:t>
            </a:r>
            <a:r>
              <a:rPr lang="en-US" altLang="zh-CN" sz="2000" dirty="0"/>
              <a:t>(L1TF)</a:t>
            </a:r>
            <a:r>
              <a:rPr lang="zh-CN" altLang="en-US" sz="2000" dirty="0"/>
              <a:t>条目重写</a:t>
            </a:r>
            <a:r>
              <a:rPr lang="en-US" altLang="zh-CN" sz="2000" dirty="0"/>
              <a:t>magic address PTE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以上所有操作都是为了仅使用用户空间代码进行攻击。</a:t>
            </a:r>
            <a:endParaRPr lang="zh-CN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那时，</a:t>
            </a:r>
            <a:r>
              <a:rPr lang="en-US" altLang="zh-CN" sz="2000" dirty="0" err="1"/>
              <a:t>PoC</a:t>
            </a:r>
            <a:r>
              <a:rPr lang="zh-CN" altLang="en-US" sz="2000" dirty="0"/>
              <a:t>将运行代码，以推测方式访问“不存在”页面，并通过</a:t>
            </a:r>
            <a:r>
              <a:rPr lang="en-US" altLang="zh-CN" sz="2000" dirty="0"/>
              <a:t>cache timing side channel</a:t>
            </a:r>
            <a:r>
              <a:rPr lang="zh-CN" altLang="en-US" sz="2000" dirty="0"/>
              <a:t>泄漏获取的信息。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060" y="655217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+mj-lt"/>
              </a:rPr>
              <a:t>Poc</a:t>
            </a:r>
            <a:r>
              <a:rPr lang="zh-CN" altLang="en-US" sz="2400" b="1" dirty="0">
                <a:latin typeface="+mj-lt"/>
              </a:rPr>
              <a:t>工作原理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5700" y="1954198"/>
            <a:ext cx="7302700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该内核模块仅从运行的内核中修补“ </a:t>
            </a:r>
            <a:r>
              <a:rPr lang="en-US" altLang="zh-CN" sz="2000" dirty="0" err="1"/>
              <a:t>devmem_is_allowed</a:t>
            </a:r>
            <a:r>
              <a:rPr lang="en-US" altLang="zh-CN" sz="2000" dirty="0"/>
              <a:t>”</a:t>
            </a:r>
            <a:r>
              <a:rPr lang="zh-CN" altLang="en-US" sz="2000" dirty="0"/>
              <a:t>功能，使</a:t>
            </a:r>
            <a:r>
              <a:rPr lang="en-US" altLang="zh-CN" sz="2000" dirty="0"/>
              <a:t>/ dev / mem</a:t>
            </a:r>
            <a:r>
              <a:rPr lang="zh-CN" altLang="en-US" sz="2000" dirty="0"/>
              <a:t>可以使用。</a:t>
            </a:r>
            <a:endParaRPr lang="zh-CN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用法：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这里</a:t>
            </a:r>
            <a:r>
              <a:rPr lang="en-US" altLang="zh-CN" dirty="0" err="1"/>
              <a:t>mkdir</a:t>
            </a:r>
            <a:r>
              <a:rPr lang="zh-CN" altLang="zh-CN" dirty="0"/>
              <a:t>了</a:t>
            </a:r>
            <a:r>
              <a:rPr lang="en-US" altLang="zh-CN" dirty="0" err="1"/>
              <a:t>devmem_allow_ko</a:t>
            </a:r>
            <a:r>
              <a:rPr lang="zh-CN" altLang="zh-CN" dirty="0"/>
              <a:t>目录，在里面创建了</a:t>
            </a:r>
            <a:r>
              <a:rPr lang="en-US" altLang="zh-CN" dirty="0" err="1"/>
              <a:t>devmeme_allow.c</a:t>
            </a:r>
            <a:r>
              <a:rPr lang="zh-CN" altLang="zh-CN" dirty="0"/>
              <a:t>和</a:t>
            </a:r>
            <a:r>
              <a:rPr lang="en-US" altLang="zh-CN" dirty="0" err="1"/>
              <a:t>Makefile</a:t>
            </a:r>
            <a:r>
              <a:rPr lang="zh-CN" altLang="zh-CN" dirty="0"/>
              <a:t>文件</a:t>
            </a:r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在上一级目录创建了</a:t>
            </a:r>
            <a:r>
              <a:rPr lang="en-US" altLang="zh-CN" dirty="0" err="1"/>
              <a:t>doit.c</a:t>
            </a:r>
            <a:r>
              <a:rPr lang="zh-CN" altLang="zh-CN" dirty="0"/>
              <a:t>，</a:t>
            </a:r>
            <a:r>
              <a:rPr lang="en-US" altLang="zh-CN" dirty="0" err="1"/>
              <a:t>doit.S</a:t>
            </a:r>
            <a:r>
              <a:rPr lang="zh-CN" altLang="zh-CN" dirty="0"/>
              <a:t>，</a:t>
            </a:r>
            <a:r>
              <a:rPr lang="en-US" altLang="zh-CN" dirty="0" err="1"/>
              <a:t>phys.c</a:t>
            </a:r>
            <a:r>
              <a:rPr lang="zh-CN" altLang="zh-CN" dirty="0"/>
              <a:t>，</a:t>
            </a:r>
            <a:r>
              <a:rPr lang="en-US" altLang="zh-CN" dirty="0"/>
              <a:t>build.sh</a:t>
            </a:r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16" name="图片 15" descr="O`02)VLGJ9M]AAGO_W3R(WB"/>
          <p:cNvPicPr/>
          <p:nvPr/>
        </p:nvPicPr>
        <p:blipFill>
          <a:blip r:embed="rId1"/>
          <a:stretch>
            <a:fillRect/>
          </a:stretch>
        </p:blipFill>
        <p:spPr>
          <a:xfrm>
            <a:off x="1844674" y="2969861"/>
            <a:ext cx="5887085" cy="2008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060" y="655217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+mj-lt"/>
              </a:rPr>
              <a:t>Poc</a:t>
            </a:r>
            <a:r>
              <a:rPr lang="zh-CN" altLang="en-US" sz="2400" b="1" dirty="0">
                <a:latin typeface="+mj-lt"/>
              </a:rPr>
              <a:t>工作原理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1220" y="1588438"/>
            <a:ext cx="73027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以</a:t>
            </a:r>
            <a:r>
              <a:rPr lang="en-US" altLang="zh-CN" sz="2000" dirty="0"/>
              <a:t>root</a:t>
            </a:r>
            <a:r>
              <a:rPr lang="zh-CN" altLang="en-US" sz="2000" dirty="0"/>
              <a:t>身份登录到客户机里，使用以下方法构建代码</a:t>
            </a:r>
            <a:endParaRPr lang="zh-CN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假定数据被保存在</a:t>
            </a:r>
            <a:r>
              <a:rPr lang="en-US" altLang="zh-CN" dirty="0"/>
              <a:t>L1 cache</a:t>
            </a:r>
            <a:r>
              <a:rPr lang="zh-CN" altLang="zh-CN" dirty="0"/>
              <a:t>中，这将转储给定主机物理地址上的内容！ 如果</a:t>
            </a:r>
            <a:r>
              <a:rPr lang="en-US" altLang="zh-CN" dirty="0"/>
              <a:t>VM</a:t>
            </a:r>
            <a:r>
              <a:rPr lang="zh-CN" altLang="zh-CN" dirty="0"/>
              <a:t>和主机进程在同一</a:t>
            </a:r>
            <a:r>
              <a:rPr lang="en-US" altLang="zh-CN" dirty="0"/>
              <a:t>CPU</a:t>
            </a:r>
            <a:r>
              <a:rPr lang="zh-CN" altLang="zh-CN" dirty="0"/>
              <a:t>内核上运行，则</a:t>
            </a:r>
            <a:r>
              <a:rPr lang="en-US" altLang="zh-CN" dirty="0"/>
              <a:t>L1</a:t>
            </a:r>
            <a:r>
              <a:rPr lang="zh-CN" altLang="zh-CN" dirty="0"/>
              <a:t>缓存在</a:t>
            </a:r>
            <a:r>
              <a:rPr lang="en-US" altLang="zh-CN" dirty="0"/>
              <a:t>VM</a:t>
            </a:r>
            <a:r>
              <a:rPr lang="zh-CN" altLang="zh-CN" dirty="0"/>
              <a:t>和主机进程之间共享。</a:t>
            </a:r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例如，在主机上，我们这样获取内核的物理地址</a:t>
            </a:r>
            <a:endParaRPr lang="zh-CN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要获取物理地址，计算公式为：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ffffffff86800280-ffffffff85a00000+1f000000=1fe00280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6" name="图片 5" descr="[94_Z~KH4LS0_IDC@J2%V12"/>
          <p:cNvPicPr/>
          <p:nvPr/>
        </p:nvPicPr>
        <p:blipFill>
          <a:blip r:embed="rId1"/>
          <a:srcRect r="52206" b="82050"/>
          <a:stretch>
            <a:fillRect/>
          </a:stretch>
        </p:blipFill>
        <p:spPr>
          <a:xfrm>
            <a:off x="1554480" y="2067604"/>
            <a:ext cx="4358640" cy="502875"/>
          </a:xfrm>
          <a:prstGeom prst="rect">
            <a:avLst/>
          </a:prstGeom>
        </p:spPr>
      </p:pic>
      <p:pic>
        <p:nvPicPr>
          <p:cNvPr id="7" name="图片 6" descr="[94_Z~KH4LS0_IDC@J2%V12"/>
          <p:cNvPicPr/>
          <p:nvPr/>
        </p:nvPicPr>
        <p:blipFill>
          <a:blip r:embed="rId1"/>
          <a:srcRect t="18418" r="1627" b="18673"/>
          <a:stretch>
            <a:fillRect/>
          </a:stretch>
        </p:blipFill>
        <p:spPr>
          <a:xfrm>
            <a:off x="1564640" y="4004484"/>
            <a:ext cx="6939280" cy="13904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060" y="655217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latin typeface="+mj-lt"/>
              </a:rPr>
              <a:t>Poc</a:t>
            </a:r>
            <a:r>
              <a:rPr lang="zh-CN" altLang="en-US" sz="2400" b="1" dirty="0">
                <a:latin typeface="+mj-lt"/>
              </a:rPr>
              <a:t>工作原理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5700" y="1954198"/>
            <a:ext cx="7302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有了物理地址，我们现在就可以在客户机上使用</a:t>
            </a:r>
            <a:r>
              <a:rPr lang="en-US" altLang="zh-CN" sz="2000" dirty="0" err="1"/>
              <a:t>PoC</a:t>
            </a:r>
            <a:r>
              <a:rPr lang="zh-CN" altLang="en-US" sz="2000" dirty="0"/>
              <a:t>读取它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6" name="图片 5" descr="YKIYI7H$FN(3V6UY}RXNE]Y"/>
          <p:cNvPicPr/>
          <p:nvPr/>
        </p:nvPicPr>
        <p:blipFill>
          <a:blip r:embed="rId1"/>
          <a:stretch>
            <a:fillRect/>
          </a:stretch>
        </p:blipFill>
        <p:spPr>
          <a:xfrm>
            <a:off x="1629792" y="2495183"/>
            <a:ext cx="6589647" cy="22751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060" y="65521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j-lt"/>
              </a:rPr>
              <a:t>受限因素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5700" y="1954198"/>
            <a:ext cx="73027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1. </a:t>
            </a:r>
            <a:r>
              <a:rPr lang="zh-CN" altLang="en-US" sz="2000" dirty="0"/>
              <a:t>数据需要在</a:t>
            </a:r>
            <a:r>
              <a:rPr lang="en-US" altLang="zh-CN" sz="2000" dirty="0"/>
              <a:t>L1</a:t>
            </a:r>
            <a:r>
              <a:rPr lang="zh-CN" altLang="en-US" sz="2000" dirty="0"/>
              <a:t>缓存中</a:t>
            </a:r>
            <a:r>
              <a:rPr lang="en-US" altLang="zh-CN" sz="2000" dirty="0"/>
              <a:t>(</a:t>
            </a:r>
            <a:r>
              <a:rPr lang="zh-CN" altLang="en-US" sz="2000" dirty="0"/>
              <a:t>只有</a:t>
            </a:r>
            <a:r>
              <a:rPr lang="en-US" altLang="zh-CN" sz="2000" dirty="0"/>
              <a:t>32KB)</a:t>
            </a:r>
            <a:r>
              <a:rPr lang="zh-CN" altLang="en-US" sz="2000" dirty="0"/>
              <a:t>，以便在采样一个字节时读取数据。</a:t>
            </a:r>
            <a:endParaRPr lang="zh-CN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2. </a:t>
            </a:r>
            <a:r>
              <a:rPr lang="zh-CN" altLang="en-US" sz="2000" dirty="0"/>
              <a:t>每个</a:t>
            </a:r>
            <a:r>
              <a:rPr lang="en-US" altLang="zh-CN" sz="2000" dirty="0"/>
              <a:t>CPU</a:t>
            </a:r>
            <a:r>
              <a:rPr lang="zh-CN" altLang="en-US" sz="2000" dirty="0"/>
              <a:t>核都有一个单独的</a:t>
            </a:r>
            <a:r>
              <a:rPr lang="en-US" altLang="zh-CN" sz="2000" dirty="0"/>
              <a:t>L1</a:t>
            </a:r>
            <a:r>
              <a:rPr lang="zh-CN" altLang="en-US" sz="2000" dirty="0"/>
              <a:t>缓存</a:t>
            </a:r>
            <a:r>
              <a:rPr lang="en-US" altLang="zh-CN" sz="2000" dirty="0"/>
              <a:t>(</a:t>
            </a:r>
            <a:r>
              <a:rPr lang="zh-CN" altLang="en-US" sz="2000" dirty="0"/>
              <a:t>在两个超线程之间共享</a:t>
            </a:r>
            <a:r>
              <a:rPr lang="en-US" altLang="zh-CN" sz="2000" dirty="0"/>
              <a:t>)</a:t>
            </a:r>
            <a:r>
              <a:rPr lang="zh-CN" altLang="en-US" sz="2000" dirty="0"/>
              <a:t>。攻击者进程必须运行在正确的核上。</a:t>
            </a:r>
            <a:endParaRPr lang="zh-CN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3. </a:t>
            </a:r>
            <a:r>
              <a:rPr lang="zh-CN" altLang="en-US" sz="2000" dirty="0"/>
              <a:t>物理地址随机化使得攻击者更难找到目标数据。</a:t>
            </a:r>
            <a:endParaRPr lang="zh-CN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对于此攻击向量，主机物理地址随机化的局限性似乎并不十分重要，因为在主机内核物理地址的熵约为</a:t>
            </a:r>
            <a:r>
              <a:rPr lang="en-US" altLang="zh-CN" sz="2000" dirty="0"/>
              <a:t>14</a:t>
            </a:r>
            <a:r>
              <a:rPr lang="zh-CN" altLang="en-US" sz="2000" dirty="0"/>
              <a:t>位时，可以通过</a:t>
            </a:r>
            <a:r>
              <a:rPr lang="en-US" altLang="zh-CN" sz="2000" dirty="0"/>
              <a:t>16k</a:t>
            </a:r>
            <a:r>
              <a:rPr lang="zh-CN" altLang="en-US" sz="2000" dirty="0"/>
              <a:t>次读取尝试（基于此</a:t>
            </a:r>
            <a:r>
              <a:rPr lang="en-US" altLang="zh-CN" sz="2000" dirty="0" err="1"/>
              <a:t>PoC</a:t>
            </a:r>
            <a:r>
              <a:rPr lang="zh-CN" altLang="en-US" sz="2000" dirty="0"/>
              <a:t>大约</a:t>
            </a:r>
            <a:r>
              <a:rPr lang="en-US" altLang="zh-CN" sz="2000" dirty="0"/>
              <a:t>10-20</a:t>
            </a:r>
            <a:r>
              <a:rPr lang="zh-CN" altLang="en-US" sz="2000" dirty="0"/>
              <a:t>分钟）找到非常容易识别的</a:t>
            </a:r>
            <a:r>
              <a:rPr lang="en-US" altLang="zh-CN" sz="2000" dirty="0" err="1"/>
              <a:t>sys_call_table</a:t>
            </a:r>
            <a:r>
              <a:rPr lang="zh-CN" altLang="en-US" sz="2000" dirty="0"/>
              <a:t>。 从那里可以解析主机内核中的所有地址。</a:t>
            </a:r>
            <a:endParaRPr lang="zh-CN" alt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060" y="65521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j-lt"/>
              </a:rPr>
              <a:t>漏洞复现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5700" y="1954198"/>
            <a:ext cx="7302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/>
              <a:t>这是</a:t>
            </a:r>
            <a:r>
              <a:rPr lang="en-US" altLang="zh-CN" sz="2000" dirty="0"/>
              <a:t>CVE-2018-3646</a:t>
            </a:r>
            <a:r>
              <a:rPr lang="zh-CN" altLang="zh-CN" sz="2000" dirty="0"/>
              <a:t>的</a:t>
            </a:r>
            <a:r>
              <a:rPr lang="en-US" altLang="zh-CN" sz="2000" dirty="0" err="1"/>
              <a:t>PoC</a:t>
            </a:r>
            <a:r>
              <a:rPr lang="zh-CN" altLang="zh-CN" sz="2000" dirty="0"/>
              <a:t>。 此漏洞使恶意</a:t>
            </a:r>
            <a:r>
              <a:rPr lang="en-US" altLang="zh-CN" sz="2000" dirty="0"/>
              <a:t>/</a:t>
            </a:r>
            <a:r>
              <a:rPr lang="zh-CN" altLang="zh-CN" sz="2000" dirty="0"/>
              <a:t>受损</a:t>
            </a:r>
            <a:r>
              <a:rPr lang="en-US" altLang="zh-CN" sz="2000" dirty="0"/>
              <a:t>VM guest</a:t>
            </a:r>
            <a:r>
              <a:rPr lang="zh-CN" altLang="zh-CN" sz="2000" dirty="0"/>
              <a:t>虚拟机能够读取主机物理内存。在支持</a:t>
            </a:r>
            <a:r>
              <a:rPr lang="en-US" altLang="zh-CN" sz="2000" dirty="0"/>
              <a:t>VT-x</a:t>
            </a:r>
            <a:r>
              <a:rPr lang="zh-CN" altLang="zh-CN" sz="2000" dirty="0"/>
              <a:t>和</a:t>
            </a:r>
            <a:r>
              <a:rPr lang="en-US" altLang="zh-CN" sz="2000" dirty="0"/>
              <a:t>EPT</a:t>
            </a:r>
            <a:r>
              <a:rPr lang="zh-CN" altLang="zh-CN" sz="2000" dirty="0"/>
              <a:t>（</a:t>
            </a:r>
            <a:r>
              <a:rPr lang="en-US" altLang="zh-CN" sz="2000" dirty="0"/>
              <a:t>extended page tables</a:t>
            </a:r>
            <a:r>
              <a:rPr lang="zh-CN" altLang="zh-CN" sz="2000" dirty="0"/>
              <a:t>）的大多数</a:t>
            </a:r>
            <a:r>
              <a:rPr lang="en-US" altLang="zh-CN" sz="2000" dirty="0"/>
              <a:t>Intel CPU</a:t>
            </a:r>
            <a:r>
              <a:rPr lang="zh-CN" altLang="zh-CN" sz="2000" dirty="0"/>
              <a:t>上，可以利用此漏洞。这包括所有</a:t>
            </a:r>
            <a:r>
              <a:rPr lang="en-US" altLang="zh-CN" sz="2000" dirty="0"/>
              <a:t>Intel Core </a:t>
            </a:r>
            <a:r>
              <a:rPr lang="en-US" altLang="zh-CN" sz="2000" dirty="0" err="1"/>
              <a:t>iX</a:t>
            </a:r>
            <a:r>
              <a:rPr lang="en-US" altLang="zh-CN" sz="2000" dirty="0"/>
              <a:t> CPU</a:t>
            </a:r>
            <a:r>
              <a:rPr lang="zh-CN" altLang="zh-CN" sz="2000" dirty="0"/>
              <a:t>。此</a:t>
            </a:r>
            <a:r>
              <a:rPr lang="en-US" altLang="zh-CN" sz="2000" dirty="0" err="1"/>
              <a:t>PoC</a:t>
            </a:r>
            <a:r>
              <a:rPr lang="zh-CN" altLang="zh-CN" sz="2000" dirty="0"/>
              <a:t>仅在</a:t>
            </a:r>
            <a:r>
              <a:rPr lang="en-US" altLang="zh-CN" sz="2000" dirty="0"/>
              <a:t>64</a:t>
            </a:r>
            <a:r>
              <a:rPr lang="zh-CN" altLang="zh-CN" sz="2000" dirty="0"/>
              <a:t>位</a:t>
            </a:r>
            <a:r>
              <a:rPr lang="en-US" altLang="zh-CN" sz="2000" dirty="0"/>
              <a:t>x86-64</a:t>
            </a:r>
            <a:r>
              <a:rPr lang="zh-CN" altLang="zh-CN" sz="2000" dirty="0"/>
              <a:t>系统（主机和客户机）上工作。</a:t>
            </a:r>
            <a:endParaRPr lang="zh-CN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2000" dirty="0"/>
              <a:t>目前，对该漏洞的缓解应该由</a:t>
            </a:r>
            <a:r>
              <a:rPr lang="en-US" altLang="zh-CN" sz="2000" dirty="0"/>
              <a:t>VMM</a:t>
            </a:r>
            <a:r>
              <a:rPr lang="zh-CN" altLang="zh-CN" sz="2000" dirty="0"/>
              <a:t>完成。因此，如果</a:t>
            </a:r>
            <a:r>
              <a:rPr lang="en-US" altLang="zh-CN" sz="2000" dirty="0"/>
              <a:t>VMM</a:t>
            </a:r>
            <a:r>
              <a:rPr lang="zh-CN" altLang="zh-CN" sz="2000" dirty="0"/>
              <a:t>不是最新的，打过补丁的主机系统无法保护客户虚拟机免受损害。</a:t>
            </a:r>
            <a:endParaRPr lang="zh-CN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08627" y="1733843"/>
            <a:ext cx="3390314" cy="3390314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081932" y="274465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j-lt"/>
              </a:rPr>
              <a:t>参考资料</a:t>
            </a:r>
            <a:endParaRPr lang="zh-CN" altLang="en-US" sz="2400" b="1" dirty="0">
              <a:latin typeface="+mj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6138204" y="3178180"/>
            <a:ext cx="3990536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801559" y="3177063"/>
            <a:ext cx="2204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Chapter Four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23 -0.312862 L 0 0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18840" y="1884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76620" y="1991761"/>
            <a:ext cx="3049754" cy="2984130"/>
            <a:chOff x="5322280" y="390377"/>
            <a:chExt cx="5883812" cy="5757205"/>
          </a:xfrm>
          <a:effectLst/>
        </p:grpSpPr>
        <p:sp>
          <p:nvSpPr>
            <p:cNvPr id="6" name="椭圆 5"/>
            <p:cNvSpPr/>
            <p:nvPr/>
          </p:nvSpPr>
          <p:spPr>
            <a:xfrm>
              <a:off x="5322280" y="390377"/>
              <a:ext cx="5757205" cy="5757205"/>
            </a:xfrm>
            <a:prstGeom prst="ellipse">
              <a:avLst/>
            </a:prstGeom>
            <a:noFill/>
            <a:ln w="952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椭圆 6"/>
            <p:cNvSpPr/>
            <p:nvPr/>
          </p:nvSpPr>
          <p:spPr>
            <a:xfrm>
              <a:off x="5378548" y="390377"/>
              <a:ext cx="5757205" cy="5757205"/>
            </a:xfrm>
            <a:prstGeom prst="ellipse">
              <a:avLst/>
            </a:prstGeom>
            <a:noFill/>
            <a:ln w="952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椭圆 7"/>
            <p:cNvSpPr/>
            <p:nvPr/>
          </p:nvSpPr>
          <p:spPr>
            <a:xfrm>
              <a:off x="5448887" y="390377"/>
              <a:ext cx="5757205" cy="5757205"/>
            </a:xfrm>
            <a:prstGeom prst="ellipse">
              <a:avLst/>
            </a:prstGeom>
            <a:noFill/>
            <a:ln w="825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</p:grpSp>
      <p:sp>
        <p:nvSpPr>
          <p:cNvPr id="9" name="椭圆 8"/>
          <p:cNvSpPr/>
          <p:nvPr/>
        </p:nvSpPr>
        <p:spPr>
          <a:xfrm>
            <a:off x="1814976" y="623712"/>
            <a:ext cx="5674885" cy="5674885"/>
          </a:xfrm>
          <a:prstGeom prst="ellipse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55614" y="313661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+mj-lt"/>
              </a:rPr>
              <a:t>主要内容</a:t>
            </a:r>
            <a:endParaRPr lang="zh-CN" altLang="en-US" sz="3200" b="1" dirty="0">
              <a:latin typeface="+mj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440147" y="964023"/>
            <a:ext cx="638746" cy="638746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j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93410" y="109873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j-lt"/>
              </a:rPr>
              <a:t>漏洞介绍</a:t>
            </a:r>
            <a:endParaRPr lang="zh-CN" altLang="en-US" b="1" dirty="0">
              <a:latin typeface="+mj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089167" y="2298790"/>
            <a:ext cx="638746" cy="638746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42430" y="243349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j-lt"/>
              </a:rPr>
              <a:t>漏洞比较</a:t>
            </a:r>
            <a:endParaRPr lang="zh-CN" altLang="en-US" b="1" dirty="0">
              <a:latin typeface="+mj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078893" y="3652955"/>
            <a:ext cx="638746" cy="638746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832156" y="378766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j-lt"/>
              </a:rPr>
              <a:t>漏洞复现</a:t>
            </a:r>
            <a:endParaRPr lang="zh-CN" altLang="en-US" b="1" dirty="0">
              <a:latin typeface="+mj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360154" y="4853015"/>
            <a:ext cx="638746" cy="638746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+mj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13417" y="498772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+mj-lt"/>
              </a:rPr>
              <a:t>参考资料</a:t>
            </a:r>
            <a:endParaRPr lang="zh-CN" altLang="en-US" b="1" dirty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589441" y="1056526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250551" y="240357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2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238359" y="373453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3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509448" y="492192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4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87047 -0.008853 L 0 0 E" pathEditMode="relative" ptsTypes="">
                                          <p:cBhvr>
                                            <p:cTn id="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  <p:from x="250010" y="25001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1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6" dur="1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16200000">
                                          <p:cBhvr>
                                            <p:cTn id="18" dur="1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5" presetClass="path" presetSubtype="0" fill="hold" grpId="0" nodeType="withEffect" p14:presetBounceEnd="38000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2.91667E-6 2.96296E-6 L -0.09766 0.00208 " pathEditMode="relative" rAng="0" ptsTypes="AA" p14:bounceEnd="38000">
                                          <p:cBhvr>
                                            <p:cTn id="23" dur="50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883" y="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35" presetClass="path" presetSubtype="0" fill="hold" grpId="1" nodeType="withEffect" p14:presetBounceEnd="38000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2.91667E-6 2.96296E-6 L -0.09766 0.00208 " pathEditMode="relative" rAng="0" ptsTypes="AA" p14:bounceEnd="38000">
                                          <p:cBhvr>
                                            <p:cTn id="52" dur="50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883" y="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35" presetClass="path" presetSubtype="0" fill="hold" grpId="1" nodeType="withEffect" p14:presetBounceEnd="38000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2.91667E-6 2.96296E-6 L -0.09766 0.00208 " pathEditMode="relative" rAng="0" ptsTypes="AA" p14:bounceEnd="38000">
                                          <p:cBhvr>
                                            <p:cTn id="57" dur="50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883" y="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35" presetClass="path" presetSubtype="0" fill="hold" grpId="1" nodeType="withEffect" p14:presetBounceEnd="38000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2.91667E-6 2.96296E-6 L -0.09766 0.00208 " pathEditMode="relative" rAng="0" ptsTypes="AA" p14:bounceEnd="38000">
                                          <p:cBhvr>
                                            <p:cTn id="62" dur="50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883" y="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9" grpId="1" animBg="1"/>
          <p:bldP spid="10" grpId="0"/>
          <p:bldP spid="12" grpId="0" animBg="1"/>
          <p:bldP spid="12" grpId="1" animBg="1"/>
          <p:bldP spid="13" grpId="0"/>
          <p:bldP spid="14" grpId="0" animBg="1"/>
          <p:bldP spid="14" grpId="1" animBg="1"/>
          <p:bldP spid="15" grpId="0"/>
          <p:bldP spid="16" grpId="0" animBg="1"/>
          <p:bldP spid="16" grpId="1" animBg="1"/>
          <p:bldP spid="17" grpId="0"/>
          <p:bldP spid="18" grpId="0" animBg="1"/>
          <p:bldP spid="18" grpId="1" animBg="1"/>
          <p:bldP spid="19" grpId="0"/>
          <p:bldP spid="20" grpId="0"/>
          <p:bldP spid="21" grpId="0"/>
          <p:bldP spid="22" grpId="0"/>
          <p:bldP spid="2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87047 -0.008853 L 0 0 E" pathEditMode="relative" ptsTypes="">
                                          <p:cBhvr>
                                            <p:cTn id="6" dur="1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accel="50000" de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1000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50000" y="150000"/>
                                          <p:from x="250010" y="250010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0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1" presetClass="entr" presetSubtype="1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6" dur="125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fill="hold" grpId="1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Rot by="16200000">
                                          <p:cBhvr>
                                            <p:cTn id="18" dur="1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10" presetClass="entr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35" presetClass="path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Motion origin="layout" path="M 2.91667E-6 2.96296E-6 L -0.09766 0.00208 " pathEditMode="relative" rAng="0" ptsTypes="AA">
                                          <p:cBhvr>
                                            <p:cTn id="23" dur="50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883" y="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22" presetClass="entr" presetSubtype="8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22" presetClass="entr" presetSubtype="8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1" presetID="35" presetClass="pat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2.91667E-6 2.96296E-6 L -0.09766 0.00208 " pathEditMode="relative" rAng="0" ptsTypes="AA">
                                          <p:cBhvr>
                                            <p:cTn id="52" dur="50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883" y="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35" presetClass="path" presetSubtype="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2.91667E-6 2.96296E-6 L -0.09766 0.00208 " pathEditMode="relative" rAng="0" ptsTypes="AA">
                                          <p:cBhvr>
                                            <p:cTn id="57" dur="50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883" y="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58" presetID="10" presetClass="entr" presetSubtype="0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35" presetClass="path" presetSubtype="0" fill="hold" grpId="1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Motion origin="layout" path="M 2.91667E-6 2.96296E-6 L -0.09766 0.00208 " pathEditMode="relative" rAng="0" ptsTypes="AA">
                                          <p:cBhvr>
                                            <p:cTn id="62" dur="50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883" y="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9" grpId="1" animBg="1"/>
          <p:bldP spid="10" grpId="0"/>
          <p:bldP spid="12" grpId="0" animBg="1"/>
          <p:bldP spid="12" grpId="1" animBg="1"/>
          <p:bldP spid="13" grpId="0"/>
          <p:bldP spid="14" grpId="0" animBg="1"/>
          <p:bldP spid="14" grpId="1" animBg="1"/>
          <p:bldP spid="15" grpId="0"/>
          <p:bldP spid="16" grpId="0" animBg="1"/>
          <p:bldP spid="16" grpId="1" animBg="1"/>
          <p:bldP spid="17" grpId="0"/>
          <p:bldP spid="18" grpId="0" animBg="1"/>
          <p:bldP spid="18" grpId="1" animBg="1"/>
          <p:bldP spid="19" grpId="0"/>
          <p:bldP spid="20" grpId="0"/>
          <p:bldP spid="21" grpId="0"/>
          <p:bldP spid="22" grpId="0"/>
          <p:bldP spid="23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3060" y="65521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j-lt"/>
              </a:rPr>
              <a:t>参考资料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5700" y="1954198"/>
            <a:ext cx="73027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L1TF (Foreshadow) VM guest to host memory read </a:t>
            </a:r>
            <a:r>
              <a:rPr lang="en-US" altLang="zh-CN" sz="2000" dirty="0" err="1"/>
              <a:t>PoC</a:t>
            </a:r>
            <a:r>
              <a:rPr lang="en-US" altLang="zh-CN" sz="2000" dirty="0"/>
              <a:t> (https://github.com/gregvish/l1tf-poc)</a:t>
            </a:r>
            <a:endParaRPr lang="zh-CN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29100" y="5968769"/>
            <a:ext cx="4016829" cy="47557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55853" y="390377"/>
            <a:ext cx="5757205" cy="5757205"/>
          </a:xfrm>
          <a:prstGeom prst="ellipse">
            <a:avLst/>
          </a:prstGeom>
          <a:noFill/>
          <a:ln w="1174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6" name="椭圆 5"/>
          <p:cNvSpPr/>
          <p:nvPr/>
        </p:nvSpPr>
        <p:spPr>
          <a:xfrm>
            <a:off x="3212121" y="390377"/>
            <a:ext cx="5757205" cy="5757205"/>
          </a:xfrm>
          <a:prstGeom prst="ellipse">
            <a:avLst/>
          </a:prstGeom>
          <a:noFill/>
          <a:ln w="1174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7" name="椭圆 6"/>
          <p:cNvSpPr/>
          <p:nvPr/>
        </p:nvSpPr>
        <p:spPr>
          <a:xfrm>
            <a:off x="3282460" y="390377"/>
            <a:ext cx="5757205" cy="5757205"/>
          </a:xfrm>
          <a:prstGeom prst="ellipse">
            <a:avLst/>
          </a:prstGeom>
          <a:noFill/>
          <a:ln w="1174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10" name="矩形 9"/>
          <p:cNvSpPr/>
          <p:nvPr/>
        </p:nvSpPr>
        <p:spPr>
          <a:xfrm>
            <a:off x="4040097" y="2967335"/>
            <a:ext cx="4346126" cy="400110"/>
          </a:xfrm>
          <a:prstGeom prst="rect">
            <a:avLst/>
          </a:prstGeom>
          <a:effectLst>
            <a:outerShdw blurRad="152400" dist="381000" dir="5400000" sx="94000" sy="94000" rotWithShape="0">
              <a:prstClr val="black">
                <a:alpha val="15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ATTENTION</a:t>
            </a:r>
            <a:endParaRPr lang="zh-CN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08627" y="1733843"/>
            <a:ext cx="3390314" cy="3390314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081932" y="274465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j-lt"/>
              </a:rPr>
              <a:t>漏洞介绍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53796" y="3220384"/>
            <a:ext cx="40186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漏洞发现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漏洞原理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漏洞变体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6138204" y="3178180"/>
            <a:ext cx="3990536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897162" y="3177063"/>
            <a:ext cx="2013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Chapter One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23 -0.312862 L 0 0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18840" y="1884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8368" y="1303800"/>
            <a:ext cx="3842437" cy="3842437"/>
            <a:chOff x="318368" y="1303800"/>
            <a:chExt cx="3842437" cy="3842437"/>
          </a:xfrm>
        </p:grpSpPr>
        <p:sp>
          <p:nvSpPr>
            <p:cNvPr id="6" name="椭圆 5"/>
            <p:cNvSpPr/>
            <p:nvPr/>
          </p:nvSpPr>
          <p:spPr>
            <a:xfrm>
              <a:off x="318368" y="1303800"/>
              <a:ext cx="3842437" cy="3842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02593" y="2970040"/>
              <a:ext cx="2274570" cy="1476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可能发生在过去和当前的英特尔处理器上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将暴露出新的攻击旁道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 flipH="1">
              <a:off x="1215900" y="2825740"/>
              <a:ext cx="1995268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590809" y="2321596"/>
              <a:ext cx="143446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L1</a:t>
              </a:r>
              <a:r>
                <a:rPr lang="zh-CN" alt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终端故障</a:t>
              </a:r>
              <a:endParaRPr lang="zh-CN" altLang="en-US" sz="2000" baseline="70000" dirty="0">
                <a:latin typeface="+mj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99207" y="2686512"/>
            <a:ext cx="3842437" cy="3842437"/>
            <a:chOff x="4199207" y="2686512"/>
            <a:chExt cx="3842437" cy="3842437"/>
          </a:xfrm>
        </p:grpSpPr>
        <p:sp>
          <p:nvSpPr>
            <p:cNvPr id="12" name="椭圆 11"/>
            <p:cNvSpPr/>
            <p:nvPr/>
          </p:nvSpPr>
          <p:spPr>
            <a:xfrm>
              <a:off x="4199207" y="2686512"/>
              <a:ext cx="3842437" cy="3842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4985972" y="4294332"/>
              <a:ext cx="2269490" cy="20300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预测执行攻击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允许攻击者从 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PC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或第三方云窃取敏感信息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 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可以绕过英特尔处理器上建立的安全区域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(secure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5096739" y="4208452"/>
              <a:ext cx="1995268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521178" y="3708118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sz="2000" kern="100" dirty="0"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  <a:sym typeface="+mn-ea"/>
                </a:rPr>
                <a:t>漏洞危害</a:t>
              </a:r>
              <a:endParaRPr lang="zh-CN" altLang="en-US" sz="2000" baseline="70000" dirty="0">
                <a:latin typeface="+mj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8041644" y="1291171"/>
            <a:ext cx="3842437" cy="3842437"/>
            <a:chOff x="8041644" y="1291171"/>
            <a:chExt cx="3842437" cy="3842437"/>
          </a:xfrm>
        </p:grpSpPr>
        <p:sp>
          <p:nvSpPr>
            <p:cNvPr id="17" name="椭圆 16"/>
            <p:cNvSpPr/>
            <p:nvPr/>
          </p:nvSpPr>
          <p:spPr>
            <a:xfrm>
              <a:off x="8041644" y="1291171"/>
              <a:ext cx="3842437" cy="3842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798564" y="2970111"/>
              <a:ext cx="2378710" cy="1198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更多的是针对服务器进行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sym typeface="+mn-ea"/>
                </a:rPr>
                <a:t>一般做法攻击整套基础设施</a:t>
              </a:r>
              <a:endParaRPr lang="zh-CN" altLang="en-US" b="1" dirty="0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8939176" y="2813111"/>
              <a:ext cx="1995268" cy="0"/>
            </a:xfrm>
            <a:prstGeom prst="line">
              <a:avLst/>
            </a:prstGeom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9363615" y="2321667"/>
              <a:ext cx="119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000" dirty="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针对方向</a:t>
              </a:r>
              <a:endParaRPr lang="zh-CN" altLang="en-US" sz="2000" baseline="70000" dirty="0">
                <a:latin typeface="+mj-lt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2579076" y="-3836962"/>
            <a:ext cx="7061981" cy="7061981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5243204" y="1100491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+mj-lt"/>
              </a:rPr>
              <a:t>漏洞发现</a:t>
            </a:r>
            <a:endParaRPr lang="zh-CN" altLang="en-US" sz="36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80962 0.544615 L 0 0 E" pathEditMode="relative" ptsTypes="">
                                          <p:cBhvr>
                                            <p:cTn id="6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1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  <p:from x="48008" y="48008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7.40741E-7 L -0.00169 -0.52593 " pathEditMode="relative" rAng="0" ptsTypes="AA" p14:bounceEnd="40000">
                                          <p:cBhvr>
                                            <p:cTn id="17" dur="500" spd="-100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1" y="-2629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1.11111E-6 L 0.29193 -0.36875 " pathEditMode="relative" rAng="0" ptsTypes="AA" p14:bounceEnd="40000">
                                          <p:cBhvr>
                                            <p:cTn id="23" dur="500" spd="-100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596" y="-1844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96296E-6 L -0.30521 -0.34746 " pathEditMode="relative" rAng="0" ptsTypes="AA" p14:bounceEnd="40000">
                                          <p:cBhvr>
                                            <p:cTn id="29" dur="500" spd="-100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260" y="-173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ldLvl="0" animBg="1"/>
          <p:bldP spid="3" grpId="1" bldLvl="0" animBg="1"/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path" presetSubtype="0" accel="50000" decel="5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80962 0.544615 L 0 0 E" pathEditMode="relative" ptsTypes="">
                                          <p:cBhvr>
                                            <p:cTn id="6" dur="1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" presetClass="emp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Scale>
                                          <p:cBhvr>
                                            <p:cTn id="8" dur="1250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50000" y="150000"/>
                                          <p:from x="48008" y="48008"/>
                                          <p:to x="100000" y="10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3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7.40741E-7 L -0.00169 -0.52593 " pathEditMode="relative" rAng="0" ptsTypes="AA">
                                          <p:cBhvr>
                                            <p:cTn id="17" dur="500" spd="-100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1" y="-2629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1" dur="2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1.11111E-6 L 0.29193 -0.36875 " pathEditMode="relative" rAng="0" ptsTypes="AA">
                                          <p:cBhvr>
                                            <p:cTn id="23" dur="500" spd="-100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596" y="-1844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25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42" presetClass="path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2.96296E-6 L -0.30521 -0.34746 " pathEditMode="relative" rAng="0" ptsTypes="AA">
                                          <p:cBhvr>
                                            <p:cTn id="29" dur="500" spd="-100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5260" y="-1738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bldLvl="0" animBg="1"/>
          <p:bldP spid="3" grpId="1" bldLvl="0" animBg="1"/>
          <p:bldP spid="4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871662" y="1843088"/>
            <a:ext cx="5400675" cy="5400675"/>
            <a:chOff x="-1871662" y="1843088"/>
            <a:chExt cx="5400675" cy="5400675"/>
          </a:xfrm>
        </p:grpSpPr>
        <p:sp>
          <p:nvSpPr>
            <p:cNvPr id="3" name="椭圆 2"/>
            <p:cNvSpPr/>
            <p:nvPr/>
          </p:nvSpPr>
          <p:spPr>
            <a:xfrm>
              <a:off x="-1871662" y="1843088"/>
              <a:ext cx="5400675" cy="54006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143002" y="2814636"/>
              <a:ext cx="1585912" cy="41433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76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400" dirty="0">
                  <a:latin typeface="+mj-lt"/>
                  <a:ea typeface="+mj-ea"/>
                </a:rPr>
                <a:t>攻击流程</a:t>
              </a:r>
              <a:r>
                <a:rPr lang="en-US" altLang="zh-CN" sz="1400" dirty="0">
                  <a:latin typeface="+mj-lt"/>
                  <a:ea typeface="+mj-ea"/>
                </a:rPr>
                <a:t>1</a:t>
              </a:r>
              <a:endParaRPr lang="en-US" altLang="zh-CN" sz="1400" dirty="0">
                <a:latin typeface="+mj-lt"/>
                <a:ea typeface="+mj-ea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85553" y="3328988"/>
              <a:ext cx="2400573" cy="706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大部分流程</a:t>
              </a:r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与熔毁漏洞相似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185988" y="3843338"/>
            <a:ext cx="5400675" cy="5400675"/>
            <a:chOff x="2185988" y="3843338"/>
            <a:chExt cx="5400675" cy="5400675"/>
          </a:xfrm>
        </p:grpSpPr>
        <p:sp>
          <p:nvSpPr>
            <p:cNvPr id="4" name="椭圆 3"/>
            <p:cNvSpPr/>
            <p:nvPr/>
          </p:nvSpPr>
          <p:spPr>
            <a:xfrm>
              <a:off x="2185988" y="3843338"/>
              <a:ext cx="5400675" cy="5400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3663037" y="4285558"/>
              <a:ext cx="2450582" cy="3942280"/>
              <a:chOff x="3663037" y="4285558"/>
              <a:chExt cx="2450582" cy="3942280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3663037" y="4859706"/>
                <a:ext cx="2450582" cy="33681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solidFill>
                      <a:schemeClr val="bg1">
                        <a:lumMod val="50000"/>
                      </a:schemeClr>
                    </a:solidFill>
                  </a:rPr>
                  <a:t>利用乱序执行漏洞，SGX 飞地数据也无法从内存读取，必须预先加载到 L1 缓存才能绕过限制</a:t>
                </a:r>
                <a:endParaRPr lang="en-US" altLang="zh-CN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>
                <a:off x="4005372" y="4285558"/>
                <a:ext cx="1585912" cy="41433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76000">
                    <a:schemeClr val="tx1">
                      <a:lumMod val="95000"/>
                      <a:lumOff val="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sz="1400" dirty="0">
                    <a:latin typeface="+mj-lt"/>
                    <a:ea typeface="+mj-ea"/>
                  </a:rPr>
                  <a:t>攻击流程</a:t>
                </a:r>
                <a:r>
                  <a:rPr lang="en-US" altLang="zh-CN" sz="1400" dirty="0">
                    <a:latin typeface="+mj-lt"/>
                    <a:ea typeface="+mj-ea"/>
                  </a:rPr>
                  <a:t>2</a:t>
                </a:r>
                <a:endParaRPr lang="en-US" altLang="zh-CN" sz="1400" dirty="0">
                  <a:latin typeface="+mj-lt"/>
                  <a:ea typeface="+mj-ea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6067424" y="2957512"/>
            <a:ext cx="5400675" cy="5400675"/>
            <a:chOff x="6067424" y="2957512"/>
            <a:chExt cx="5400675" cy="5400675"/>
          </a:xfrm>
        </p:grpSpPr>
        <p:sp>
          <p:nvSpPr>
            <p:cNvPr id="5" name="椭圆 4"/>
            <p:cNvSpPr/>
            <p:nvPr/>
          </p:nvSpPr>
          <p:spPr>
            <a:xfrm>
              <a:off x="6067424" y="2957512"/>
              <a:ext cx="5400675" cy="5400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594678" y="4304608"/>
              <a:ext cx="2450582" cy="1630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对指向 SGX 飞地的指针解引用会返回中止页使得结果为 -1，而不像之前因访问内核空间而缺页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7026864" y="3783165"/>
              <a:ext cx="1585912" cy="41433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76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400" dirty="0">
                  <a:latin typeface="+mj-lt"/>
                  <a:ea typeface="+mj-ea"/>
                </a:rPr>
                <a:t>攻击流程</a:t>
              </a:r>
              <a:r>
                <a:rPr lang="en-US" altLang="zh-CN" sz="1400" dirty="0">
                  <a:latin typeface="+mj-lt"/>
                  <a:ea typeface="+mj-ea"/>
                </a:rPr>
                <a:t>3</a:t>
              </a:r>
              <a:endParaRPr lang="en-US" altLang="zh-CN" sz="1400" dirty="0">
                <a:latin typeface="+mj-lt"/>
                <a:ea typeface="+mj-ea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029696" y="2028829"/>
            <a:ext cx="5400675" cy="5400675"/>
            <a:chOff x="9029696" y="2028829"/>
            <a:chExt cx="5400675" cy="5400675"/>
          </a:xfrm>
        </p:grpSpPr>
        <p:sp>
          <p:nvSpPr>
            <p:cNvPr id="6" name="椭圆 5"/>
            <p:cNvSpPr/>
            <p:nvPr/>
          </p:nvSpPr>
          <p:spPr>
            <a:xfrm>
              <a:off x="9029696" y="2028829"/>
              <a:ext cx="5400675" cy="540067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9925115" y="3086108"/>
              <a:ext cx="1585912" cy="41433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76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sz="1400" dirty="0">
                  <a:latin typeface="+mj-lt"/>
                  <a:ea typeface="+mj-ea"/>
                </a:rPr>
                <a:t>攻击流程</a:t>
              </a:r>
              <a:r>
                <a:rPr lang="en-US" altLang="zh-CN" sz="1400" dirty="0">
                  <a:latin typeface="+mj-lt"/>
                  <a:ea typeface="+mj-ea"/>
                </a:rPr>
                <a:t>4</a:t>
              </a:r>
              <a:endParaRPr lang="en-US" altLang="zh-CN" sz="1400" dirty="0">
                <a:latin typeface="+mj-lt"/>
                <a:ea typeface="+mj-ea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9646099" y="3562502"/>
              <a:ext cx="2450582" cy="22453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为了绕开这个限制，需要调用 mprotect 函数将页表项的 Present 位设为无效，从而提前在传统页表检查时便抛出缺页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5091679" y="754747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+mj-lt"/>
              </a:rPr>
              <a:t>漏洞原理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24" name="Freeform 16"/>
          <p:cNvSpPr/>
          <p:nvPr/>
        </p:nvSpPr>
        <p:spPr bwMode="auto">
          <a:xfrm>
            <a:off x="0" y="1076702"/>
            <a:ext cx="12193588" cy="3227388"/>
          </a:xfrm>
          <a:custGeom>
            <a:avLst/>
            <a:gdLst>
              <a:gd name="T0" fmla="*/ 0 w 5440"/>
              <a:gd name="T1" fmla="*/ 392 h 1437"/>
              <a:gd name="T2" fmla="*/ 1569 w 5440"/>
              <a:gd name="T3" fmla="*/ 1392 h 1437"/>
              <a:gd name="T4" fmla="*/ 2862 w 5440"/>
              <a:gd name="T5" fmla="*/ 1437 h 1437"/>
              <a:gd name="T6" fmla="*/ 4278 w 5440"/>
              <a:gd name="T7" fmla="*/ 885 h 1437"/>
              <a:gd name="T8" fmla="*/ 5440 w 5440"/>
              <a:gd name="T9" fmla="*/ 434 h 1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40" h="1437">
                <a:moveTo>
                  <a:pt x="0" y="392"/>
                </a:moveTo>
                <a:cubicBezTo>
                  <a:pt x="0" y="392"/>
                  <a:pt x="1243" y="0"/>
                  <a:pt x="1569" y="1392"/>
                </a:cubicBezTo>
                <a:cubicBezTo>
                  <a:pt x="1569" y="1392"/>
                  <a:pt x="2174" y="992"/>
                  <a:pt x="2862" y="1437"/>
                </a:cubicBezTo>
                <a:cubicBezTo>
                  <a:pt x="2862" y="1437"/>
                  <a:pt x="3291" y="621"/>
                  <a:pt x="4278" y="885"/>
                </a:cubicBezTo>
                <a:cubicBezTo>
                  <a:pt x="4278" y="885"/>
                  <a:pt x="4695" y="304"/>
                  <a:pt x="5440" y="434"/>
                </a:cubicBezTo>
              </a:path>
            </a:pathLst>
          </a:custGeom>
          <a:noFill/>
          <a:ln w="38100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1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bldLvl="0" animBg="1"/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1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75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7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 bldLvl="0" animBg="1"/>
          <p:bldP spid="19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-10160" y="1372064"/>
            <a:ext cx="12212144" cy="5485936"/>
          </a:xfrm>
          <a:custGeom>
            <a:avLst/>
            <a:gdLst>
              <a:gd name="connsiteX0" fmla="*/ 0 w 12192001"/>
              <a:gd name="connsiteY0" fmla="*/ 0 h 1213739"/>
              <a:gd name="connsiteX1" fmla="*/ 12192001 w 12192001"/>
              <a:gd name="connsiteY1" fmla="*/ 0 h 1213739"/>
              <a:gd name="connsiteX2" fmla="*/ 12192001 w 12192001"/>
              <a:gd name="connsiteY2" fmla="*/ 1213739 h 1213739"/>
              <a:gd name="connsiteX3" fmla="*/ 0 w 12192001"/>
              <a:gd name="connsiteY3" fmla="*/ 1213739 h 1213739"/>
              <a:gd name="connsiteX4" fmla="*/ 0 w 12192001"/>
              <a:gd name="connsiteY4" fmla="*/ 0 h 1213739"/>
              <a:gd name="connsiteX0-1" fmla="*/ 0 w 12192001"/>
              <a:gd name="connsiteY0-2" fmla="*/ 0 h 1213739"/>
              <a:gd name="connsiteX1-3" fmla="*/ 6130978 w 12192001"/>
              <a:gd name="connsiteY1-4" fmla="*/ 7031 h 1213739"/>
              <a:gd name="connsiteX2-5" fmla="*/ 12192001 w 12192001"/>
              <a:gd name="connsiteY2-6" fmla="*/ 0 h 1213739"/>
              <a:gd name="connsiteX3-7" fmla="*/ 12192001 w 12192001"/>
              <a:gd name="connsiteY3-8" fmla="*/ 1213739 h 1213739"/>
              <a:gd name="connsiteX4-9" fmla="*/ 0 w 12192001"/>
              <a:gd name="connsiteY4-10" fmla="*/ 1213739 h 1213739"/>
              <a:gd name="connsiteX5" fmla="*/ 0 w 12192001"/>
              <a:gd name="connsiteY5" fmla="*/ 0 h 1213739"/>
              <a:gd name="connsiteX0-11" fmla="*/ 0 w 12192001"/>
              <a:gd name="connsiteY0-12" fmla="*/ 7959 h 1221698"/>
              <a:gd name="connsiteX1-13" fmla="*/ 6130978 w 12192001"/>
              <a:gd name="connsiteY1-14" fmla="*/ 14990 h 1221698"/>
              <a:gd name="connsiteX2-15" fmla="*/ 10133352 w 12192001"/>
              <a:gd name="connsiteY2-16" fmla="*/ 0 h 1221698"/>
              <a:gd name="connsiteX3-17" fmla="*/ 12192001 w 12192001"/>
              <a:gd name="connsiteY3-18" fmla="*/ 7959 h 1221698"/>
              <a:gd name="connsiteX4-19" fmla="*/ 12192001 w 12192001"/>
              <a:gd name="connsiteY4-20" fmla="*/ 1221698 h 1221698"/>
              <a:gd name="connsiteX5-21" fmla="*/ 0 w 12192001"/>
              <a:gd name="connsiteY5-22" fmla="*/ 1221698 h 1221698"/>
              <a:gd name="connsiteX6" fmla="*/ 0 w 12192001"/>
              <a:gd name="connsiteY6" fmla="*/ 7959 h 1221698"/>
              <a:gd name="connsiteX0-23" fmla="*/ 0 w 12192001"/>
              <a:gd name="connsiteY0-24" fmla="*/ 7959 h 1221698"/>
              <a:gd name="connsiteX1-25" fmla="*/ 1738860 w 12192001"/>
              <a:gd name="connsiteY1-26" fmla="*/ 0 h 1221698"/>
              <a:gd name="connsiteX2-27" fmla="*/ 6130978 w 12192001"/>
              <a:gd name="connsiteY2-28" fmla="*/ 14990 h 1221698"/>
              <a:gd name="connsiteX3-29" fmla="*/ 10133352 w 12192001"/>
              <a:gd name="connsiteY3-30" fmla="*/ 0 h 1221698"/>
              <a:gd name="connsiteX4-31" fmla="*/ 12192001 w 12192001"/>
              <a:gd name="connsiteY4-32" fmla="*/ 7959 h 1221698"/>
              <a:gd name="connsiteX5-33" fmla="*/ 12192001 w 12192001"/>
              <a:gd name="connsiteY5-34" fmla="*/ 1221698 h 1221698"/>
              <a:gd name="connsiteX6-35" fmla="*/ 0 w 12192001"/>
              <a:gd name="connsiteY6-36" fmla="*/ 1221698 h 1221698"/>
              <a:gd name="connsiteX7" fmla="*/ 0 w 12192001"/>
              <a:gd name="connsiteY7" fmla="*/ 7959 h 1221698"/>
              <a:gd name="connsiteX0-37" fmla="*/ 0 w 12206992"/>
              <a:gd name="connsiteY0-38" fmla="*/ 4272197 h 5485936"/>
              <a:gd name="connsiteX1-39" fmla="*/ 1738860 w 12206992"/>
              <a:gd name="connsiteY1-40" fmla="*/ 4264238 h 5485936"/>
              <a:gd name="connsiteX2-41" fmla="*/ 6130978 w 12206992"/>
              <a:gd name="connsiteY2-42" fmla="*/ 4279228 h 5485936"/>
              <a:gd name="connsiteX3-43" fmla="*/ 10133352 w 12206992"/>
              <a:gd name="connsiteY3-44" fmla="*/ 4264238 h 5485936"/>
              <a:gd name="connsiteX4-45" fmla="*/ 12206992 w 12206992"/>
              <a:gd name="connsiteY4-46" fmla="*/ 0 h 5485936"/>
              <a:gd name="connsiteX5-47" fmla="*/ 12192001 w 12206992"/>
              <a:gd name="connsiteY5-48" fmla="*/ 5485936 h 5485936"/>
              <a:gd name="connsiteX6-49" fmla="*/ 0 w 12206992"/>
              <a:gd name="connsiteY6-50" fmla="*/ 5485936 h 5485936"/>
              <a:gd name="connsiteX7-51" fmla="*/ 0 w 12206992"/>
              <a:gd name="connsiteY7-52" fmla="*/ 4272197 h 5485936"/>
              <a:gd name="connsiteX0-53" fmla="*/ 0 w 12206992"/>
              <a:gd name="connsiteY0-54" fmla="*/ 4272197 h 5485936"/>
              <a:gd name="connsiteX1-55" fmla="*/ 1738860 w 12206992"/>
              <a:gd name="connsiteY1-56" fmla="*/ 4264238 h 5485936"/>
              <a:gd name="connsiteX2-57" fmla="*/ 6130978 w 12206992"/>
              <a:gd name="connsiteY2-58" fmla="*/ 4279228 h 5485936"/>
              <a:gd name="connsiteX3-59" fmla="*/ 9893509 w 12206992"/>
              <a:gd name="connsiteY3-60" fmla="*/ 981392 h 5485936"/>
              <a:gd name="connsiteX4-61" fmla="*/ 12206992 w 12206992"/>
              <a:gd name="connsiteY4-62" fmla="*/ 0 h 5485936"/>
              <a:gd name="connsiteX5-63" fmla="*/ 12192001 w 12206992"/>
              <a:gd name="connsiteY5-64" fmla="*/ 5485936 h 5485936"/>
              <a:gd name="connsiteX6-65" fmla="*/ 0 w 12206992"/>
              <a:gd name="connsiteY6-66" fmla="*/ 5485936 h 5485936"/>
              <a:gd name="connsiteX7-67" fmla="*/ 0 w 12206992"/>
              <a:gd name="connsiteY7-68" fmla="*/ 4272197 h 5485936"/>
              <a:gd name="connsiteX0-69" fmla="*/ 14990 w 12206992"/>
              <a:gd name="connsiteY0-70" fmla="*/ 1648918 h 5485936"/>
              <a:gd name="connsiteX1-71" fmla="*/ 1738860 w 12206992"/>
              <a:gd name="connsiteY1-72" fmla="*/ 4264238 h 5485936"/>
              <a:gd name="connsiteX2-73" fmla="*/ 6130978 w 12206992"/>
              <a:gd name="connsiteY2-74" fmla="*/ 4279228 h 5485936"/>
              <a:gd name="connsiteX3-75" fmla="*/ 9893509 w 12206992"/>
              <a:gd name="connsiteY3-76" fmla="*/ 981392 h 5485936"/>
              <a:gd name="connsiteX4-77" fmla="*/ 12206992 w 12206992"/>
              <a:gd name="connsiteY4-78" fmla="*/ 0 h 5485936"/>
              <a:gd name="connsiteX5-79" fmla="*/ 12192001 w 12206992"/>
              <a:gd name="connsiteY5-80" fmla="*/ 5485936 h 5485936"/>
              <a:gd name="connsiteX6-81" fmla="*/ 0 w 12206992"/>
              <a:gd name="connsiteY6-82" fmla="*/ 5485936 h 5485936"/>
              <a:gd name="connsiteX7-83" fmla="*/ 14990 w 12206992"/>
              <a:gd name="connsiteY7-84" fmla="*/ 1648918 h 5485936"/>
              <a:gd name="connsiteX0-85" fmla="*/ 14990 w 12206992"/>
              <a:gd name="connsiteY0-86" fmla="*/ 1648918 h 5485936"/>
              <a:gd name="connsiteX1-87" fmla="*/ 2593299 w 12206992"/>
              <a:gd name="connsiteY1-88" fmla="*/ 2270546 h 5485936"/>
              <a:gd name="connsiteX2-89" fmla="*/ 6130978 w 12206992"/>
              <a:gd name="connsiteY2-90" fmla="*/ 4279228 h 5485936"/>
              <a:gd name="connsiteX3-91" fmla="*/ 9893509 w 12206992"/>
              <a:gd name="connsiteY3-92" fmla="*/ 981392 h 5485936"/>
              <a:gd name="connsiteX4-93" fmla="*/ 12206992 w 12206992"/>
              <a:gd name="connsiteY4-94" fmla="*/ 0 h 5485936"/>
              <a:gd name="connsiteX5-95" fmla="*/ 12192001 w 12206992"/>
              <a:gd name="connsiteY5-96" fmla="*/ 5485936 h 5485936"/>
              <a:gd name="connsiteX6-97" fmla="*/ 0 w 12206992"/>
              <a:gd name="connsiteY6-98" fmla="*/ 5485936 h 5485936"/>
              <a:gd name="connsiteX7-99" fmla="*/ 14990 w 12206992"/>
              <a:gd name="connsiteY7-100" fmla="*/ 1648918 h 5485936"/>
              <a:gd name="connsiteX0-101" fmla="*/ 14990 w 12206992"/>
              <a:gd name="connsiteY0-102" fmla="*/ 1648918 h 5485936"/>
              <a:gd name="connsiteX1-103" fmla="*/ 2593299 w 12206992"/>
              <a:gd name="connsiteY1-104" fmla="*/ 2270546 h 5485936"/>
              <a:gd name="connsiteX2-105" fmla="*/ 6130978 w 12206992"/>
              <a:gd name="connsiteY2-106" fmla="*/ 4279228 h 5485936"/>
              <a:gd name="connsiteX3-107" fmla="*/ 9893509 w 12206992"/>
              <a:gd name="connsiteY3-108" fmla="*/ 981392 h 5485936"/>
              <a:gd name="connsiteX4-109" fmla="*/ 12206992 w 12206992"/>
              <a:gd name="connsiteY4-110" fmla="*/ 0 h 5485936"/>
              <a:gd name="connsiteX5-111" fmla="*/ 12192001 w 12206992"/>
              <a:gd name="connsiteY5-112" fmla="*/ 5485936 h 5485936"/>
              <a:gd name="connsiteX6-113" fmla="*/ 0 w 12206992"/>
              <a:gd name="connsiteY6-114" fmla="*/ 5485936 h 5485936"/>
              <a:gd name="connsiteX7-115" fmla="*/ 14990 w 12206992"/>
              <a:gd name="connsiteY7-116" fmla="*/ 1648918 h 5485936"/>
              <a:gd name="connsiteX0-117" fmla="*/ 14990 w 12206992"/>
              <a:gd name="connsiteY0-118" fmla="*/ 1648918 h 5485936"/>
              <a:gd name="connsiteX1-119" fmla="*/ 2593299 w 12206992"/>
              <a:gd name="connsiteY1-120" fmla="*/ 2270546 h 5485936"/>
              <a:gd name="connsiteX2-121" fmla="*/ 6130978 w 12206992"/>
              <a:gd name="connsiteY2-122" fmla="*/ 4279228 h 5485936"/>
              <a:gd name="connsiteX3-123" fmla="*/ 9893509 w 12206992"/>
              <a:gd name="connsiteY3-124" fmla="*/ 981392 h 5485936"/>
              <a:gd name="connsiteX4-125" fmla="*/ 12206992 w 12206992"/>
              <a:gd name="connsiteY4-126" fmla="*/ 0 h 5485936"/>
              <a:gd name="connsiteX5-127" fmla="*/ 12192001 w 12206992"/>
              <a:gd name="connsiteY5-128" fmla="*/ 5485936 h 5485936"/>
              <a:gd name="connsiteX6-129" fmla="*/ 0 w 12206992"/>
              <a:gd name="connsiteY6-130" fmla="*/ 5485936 h 5485936"/>
              <a:gd name="connsiteX7-131" fmla="*/ 14990 w 12206992"/>
              <a:gd name="connsiteY7-132" fmla="*/ 1648918 h 5485936"/>
              <a:gd name="connsiteX0-133" fmla="*/ 14990 w 12206992"/>
              <a:gd name="connsiteY0-134" fmla="*/ 1975791 h 5812809"/>
              <a:gd name="connsiteX1-135" fmla="*/ 2593299 w 12206992"/>
              <a:gd name="connsiteY1-136" fmla="*/ 2597419 h 5812809"/>
              <a:gd name="connsiteX2-137" fmla="*/ 6130978 w 12206992"/>
              <a:gd name="connsiteY2-138" fmla="*/ 4606101 h 5812809"/>
              <a:gd name="connsiteX3-139" fmla="*/ 9893509 w 12206992"/>
              <a:gd name="connsiteY3-140" fmla="*/ 1308265 h 5812809"/>
              <a:gd name="connsiteX4-141" fmla="*/ 12206992 w 12206992"/>
              <a:gd name="connsiteY4-142" fmla="*/ 326873 h 5812809"/>
              <a:gd name="connsiteX5-143" fmla="*/ 12192001 w 12206992"/>
              <a:gd name="connsiteY5-144" fmla="*/ 5812809 h 5812809"/>
              <a:gd name="connsiteX6-145" fmla="*/ 0 w 12206992"/>
              <a:gd name="connsiteY6-146" fmla="*/ 5812809 h 5812809"/>
              <a:gd name="connsiteX7-147" fmla="*/ 14990 w 12206992"/>
              <a:gd name="connsiteY7-148" fmla="*/ 1975791 h 5812809"/>
              <a:gd name="connsiteX0-149" fmla="*/ 14990 w 12206992"/>
              <a:gd name="connsiteY0-150" fmla="*/ 1975791 h 5812809"/>
              <a:gd name="connsiteX1-151" fmla="*/ 2593299 w 12206992"/>
              <a:gd name="connsiteY1-152" fmla="*/ 2597419 h 5812809"/>
              <a:gd name="connsiteX2-153" fmla="*/ 6130978 w 12206992"/>
              <a:gd name="connsiteY2-154" fmla="*/ 4606101 h 5812809"/>
              <a:gd name="connsiteX3-155" fmla="*/ 9893509 w 12206992"/>
              <a:gd name="connsiteY3-156" fmla="*/ 1308265 h 5812809"/>
              <a:gd name="connsiteX4-157" fmla="*/ 12206992 w 12206992"/>
              <a:gd name="connsiteY4-158" fmla="*/ 326873 h 5812809"/>
              <a:gd name="connsiteX5-159" fmla="*/ 12192001 w 12206992"/>
              <a:gd name="connsiteY5-160" fmla="*/ 5812809 h 5812809"/>
              <a:gd name="connsiteX6-161" fmla="*/ 0 w 12206992"/>
              <a:gd name="connsiteY6-162" fmla="*/ 5812809 h 5812809"/>
              <a:gd name="connsiteX7-163" fmla="*/ 14990 w 12206992"/>
              <a:gd name="connsiteY7-164" fmla="*/ 1975791 h 5812809"/>
              <a:gd name="connsiteX0-165" fmla="*/ 14990 w 12206992"/>
              <a:gd name="connsiteY0-166" fmla="*/ 1892575 h 5729593"/>
              <a:gd name="connsiteX1-167" fmla="*/ 2593299 w 12206992"/>
              <a:gd name="connsiteY1-168" fmla="*/ 2514203 h 5729593"/>
              <a:gd name="connsiteX2-169" fmla="*/ 6130978 w 12206992"/>
              <a:gd name="connsiteY2-170" fmla="*/ 4522885 h 5729593"/>
              <a:gd name="connsiteX3-171" fmla="*/ 9893509 w 12206992"/>
              <a:gd name="connsiteY3-172" fmla="*/ 1225049 h 5729593"/>
              <a:gd name="connsiteX4-173" fmla="*/ 12206992 w 12206992"/>
              <a:gd name="connsiteY4-174" fmla="*/ 243657 h 5729593"/>
              <a:gd name="connsiteX5-175" fmla="*/ 12192001 w 12206992"/>
              <a:gd name="connsiteY5-176" fmla="*/ 5729593 h 5729593"/>
              <a:gd name="connsiteX6-177" fmla="*/ 0 w 12206992"/>
              <a:gd name="connsiteY6-178" fmla="*/ 5729593 h 5729593"/>
              <a:gd name="connsiteX7-179" fmla="*/ 14990 w 12206992"/>
              <a:gd name="connsiteY7-180" fmla="*/ 1892575 h 5729593"/>
              <a:gd name="connsiteX0-181" fmla="*/ 14990 w 12206992"/>
              <a:gd name="connsiteY0-182" fmla="*/ 1881978 h 5718996"/>
              <a:gd name="connsiteX1-183" fmla="*/ 2593299 w 12206992"/>
              <a:gd name="connsiteY1-184" fmla="*/ 2503606 h 5718996"/>
              <a:gd name="connsiteX2-185" fmla="*/ 6130978 w 12206992"/>
              <a:gd name="connsiteY2-186" fmla="*/ 4512288 h 5718996"/>
              <a:gd name="connsiteX3-187" fmla="*/ 9893509 w 12206992"/>
              <a:gd name="connsiteY3-188" fmla="*/ 1214452 h 5718996"/>
              <a:gd name="connsiteX4-189" fmla="*/ 12206992 w 12206992"/>
              <a:gd name="connsiteY4-190" fmla="*/ 233060 h 5718996"/>
              <a:gd name="connsiteX5-191" fmla="*/ 12192001 w 12206992"/>
              <a:gd name="connsiteY5-192" fmla="*/ 5718996 h 5718996"/>
              <a:gd name="connsiteX6-193" fmla="*/ 0 w 12206992"/>
              <a:gd name="connsiteY6-194" fmla="*/ 5718996 h 5718996"/>
              <a:gd name="connsiteX7-195" fmla="*/ 14990 w 12206992"/>
              <a:gd name="connsiteY7-196" fmla="*/ 1881978 h 5718996"/>
              <a:gd name="connsiteX0-197" fmla="*/ 14990 w 12206992"/>
              <a:gd name="connsiteY0-198" fmla="*/ 1648918 h 5485936"/>
              <a:gd name="connsiteX1-199" fmla="*/ 2593299 w 12206992"/>
              <a:gd name="connsiteY1-200" fmla="*/ 2270546 h 5485936"/>
              <a:gd name="connsiteX2-201" fmla="*/ 6130978 w 12206992"/>
              <a:gd name="connsiteY2-202" fmla="*/ 4279228 h 5485936"/>
              <a:gd name="connsiteX3-203" fmla="*/ 9893509 w 12206992"/>
              <a:gd name="connsiteY3-204" fmla="*/ 981392 h 5485936"/>
              <a:gd name="connsiteX4-205" fmla="*/ 12206992 w 12206992"/>
              <a:gd name="connsiteY4-206" fmla="*/ 0 h 5485936"/>
              <a:gd name="connsiteX5-207" fmla="*/ 12192001 w 12206992"/>
              <a:gd name="connsiteY5-208" fmla="*/ 5485936 h 5485936"/>
              <a:gd name="connsiteX6-209" fmla="*/ 0 w 12206992"/>
              <a:gd name="connsiteY6-210" fmla="*/ 5485936 h 5485936"/>
              <a:gd name="connsiteX7-211" fmla="*/ 14990 w 12206992"/>
              <a:gd name="connsiteY7-212" fmla="*/ 1648918 h 5485936"/>
              <a:gd name="connsiteX0-213" fmla="*/ 14990 w 12206992"/>
              <a:gd name="connsiteY0-214" fmla="*/ 1660964 h 5497982"/>
              <a:gd name="connsiteX1-215" fmla="*/ 2593299 w 12206992"/>
              <a:gd name="connsiteY1-216" fmla="*/ 2282592 h 5497982"/>
              <a:gd name="connsiteX2-217" fmla="*/ 6130978 w 12206992"/>
              <a:gd name="connsiteY2-218" fmla="*/ 4291274 h 5497982"/>
              <a:gd name="connsiteX3-219" fmla="*/ 9893509 w 12206992"/>
              <a:gd name="connsiteY3-220" fmla="*/ 993438 h 5497982"/>
              <a:gd name="connsiteX4-221" fmla="*/ 12206992 w 12206992"/>
              <a:gd name="connsiteY4-222" fmla="*/ 12046 h 5497982"/>
              <a:gd name="connsiteX5-223" fmla="*/ 12192001 w 12206992"/>
              <a:gd name="connsiteY5-224" fmla="*/ 5497982 h 5497982"/>
              <a:gd name="connsiteX6-225" fmla="*/ 0 w 12206992"/>
              <a:gd name="connsiteY6-226" fmla="*/ 5497982 h 5497982"/>
              <a:gd name="connsiteX7-227" fmla="*/ 14990 w 12206992"/>
              <a:gd name="connsiteY7-228" fmla="*/ 1660964 h 5497982"/>
              <a:gd name="connsiteX0-229" fmla="*/ 14990 w 12206992"/>
              <a:gd name="connsiteY0-230" fmla="*/ 1661746 h 5498764"/>
              <a:gd name="connsiteX1-231" fmla="*/ 2593299 w 12206992"/>
              <a:gd name="connsiteY1-232" fmla="*/ 2283374 h 5498764"/>
              <a:gd name="connsiteX2-233" fmla="*/ 6130978 w 12206992"/>
              <a:gd name="connsiteY2-234" fmla="*/ 4292056 h 5498764"/>
              <a:gd name="connsiteX3-235" fmla="*/ 9893509 w 12206992"/>
              <a:gd name="connsiteY3-236" fmla="*/ 994220 h 5498764"/>
              <a:gd name="connsiteX4-237" fmla="*/ 12206992 w 12206992"/>
              <a:gd name="connsiteY4-238" fmla="*/ 12828 h 5498764"/>
              <a:gd name="connsiteX5-239" fmla="*/ 12192001 w 12206992"/>
              <a:gd name="connsiteY5-240" fmla="*/ 5498764 h 5498764"/>
              <a:gd name="connsiteX6-241" fmla="*/ 0 w 12206992"/>
              <a:gd name="connsiteY6-242" fmla="*/ 5498764 h 5498764"/>
              <a:gd name="connsiteX7-243" fmla="*/ 14990 w 12206992"/>
              <a:gd name="connsiteY7-244" fmla="*/ 1661746 h 5498764"/>
              <a:gd name="connsiteX0-245" fmla="*/ 14990 w 12206992"/>
              <a:gd name="connsiteY0-246" fmla="*/ 1663997 h 5501015"/>
              <a:gd name="connsiteX1-247" fmla="*/ 2593299 w 12206992"/>
              <a:gd name="connsiteY1-248" fmla="*/ 2285625 h 5501015"/>
              <a:gd name="connsiteX2-249" fmla="*/ 6130978 w 12206992"/>
              <a:gd name="connsiteY2-250" fmla="*/ 4294307 h 5501015"/>
              <a:gd name="connsiteX3-251" fmla="*/ 9893509 w 12206992"/>
              <a:gd name="connsiteY3-252" fmla="*/ 996471 h 5501015"/>
              <a:gd name="connsiteX4-253" fmla="*/ 12206992 w 12206992"/>
              <a:gd name="connsiteY4-254" fmla="*/ 15079 h 5501015"/>
              <a:gd name="connsiteX5-255" fmla="*/ 12192001 w 12206992"/>
              <a:gd name="connsiteY5-256" fmla="*/ 5501015 h 5501015"/>
              <a:gd name="connsiteX6-257" fmla="*/ 0 w 12206992"/>
              <a:gd name="connsiteY6-258" fmla="*/ 5501015 h 5501015"/>
              <a:gd name="connsiteX7-259" fmla="*/ 14990 w 12206992"/>
              <a:gd name="connsiteY7-260" fmla="*/ 1663997 h 5501015"/>
              <a:gd name="connsiteX0-261" fmla="*/ 14990 w 12206992"/>
              <a:gd name="connsiteY0-262" fmla="*/ 1648918 h 5485936"/>
              <a:gd name="connsiteX1-263" fmla="*/ 2593299 w 12206992"/>
              <a:gd name="connsiteY1-264" fmla="*/ 2270546 h 5485936"/>
              <a:gd name="connsiteX2-265" fmla="*/ 6130978 w 12206992"/>
              <a:gd name="connsiteY2-266" fmla="*/ 4279228 h 5485936"/>
              <a:gd name="connsiteX3-267" fmla="*/ 9893509 w 12206992"/>
              <a:gd name="connsiteY3-268" fmla="*/ 981392 h 5485936"/>
              <a:gd name="connsiteX4-269" fmla="*/ 12206992 w 12206992"/>
              <a:gd name="connsiteY4-270" fmla="*/ 0 h 5485936"/>
              <a:gd name="connsiteX5-271" fmla="*/ 12192001 w 12206992"/>
              <a:gd name="connsiteY5-272" fmla="*/ 5485936 h 5485936"/>
              <a:gd name="connsiteX6-273" fmla="*/ 0 w 12206992"/>
              <a:gd name="connsiteY6-274" fmla="*/ 5485936 h 5485936"/>
              <a:gd name="connsiteX7-275" fmla="*/ 14990 w 12206992"/>
              <a:gd name="connsiteY7-276" fmla="*/ 1648918 h 5485936"/>
              <a:gd name="connsiteX0-277" fmla="*/ 14990 w 12206992"/>
              <a:gd name="connsiteY0-278" fmla="*/ 1648918 h 5485936"/>
              <a:gd name="connsiteX1-279" fmla="*/ 2593299 w 12206992"/>
              <a:gd name="connsiteY1-280" fmla="*/ 2270546 h 5485936"/>
              <a:gd name="connsiteX2-281" fmla="*/ 6130978 w 12206992"/>
              <a:gd name="connsiteY2-282" fmla="*/ 4279228 h 5485936"/>
              <a:gd name="connsiteX3-283" fmla="*/ 9893509 w 12206992"/>
              <a:gd name="connsiteY3-284" fmla="*/ 981392 h 5485936"/>
              <a:gd name="connsiteX4-285" fmla="*/ 12206992 w 12206992"/>
              <a:gd name="connsiteY4-286" fmla="*/ 0 h 5485936"/>
              <a:gd name="connsiteX5-287" fmla="*/ 12192001 w 12206992"/>
              <a:gd name="connsiteY5-288" fmla="*/ 5485936 h 5485936"/>
              <a:gd name="connsiteX6-289" fmla="*/ 0 w 12206992"/>
              <a:gd name="connsiteY6-290" fmla="*/ 5485936 h 5485936"/>
              <a:gd name="connsiteX7-291" fmla="*/ 14990 w 12206992"/>
              <a:gd name="connsiteY7-292" fmla="*/ 1648918 h 5485936"/>
              <a:gd name="connsiteX0-293" fmla="*/ 14990 w 12206992"/>
              <a:gd name="connsiteY0-294" fmla="*/ 1648918 h 5485936"/>
              <a:gd name="connsiteX1-295" fmla="*/ 2593299 w 12206992"/>
              <a:gd name="connsiteY1-296" fmla="*/ 2270546 h 5485936"/>
              <a:gd name="connsiteX2-297" fmla="*/ 6400801 w 12206992"/>
              <a:gd name="connsiteY2-298" fmla="*/ 4698953 h 5485936"/>
              <a:gd name="connsiteX3-299" fmla="*/ 9893509 w 12206992"/>
              <a:gd name="connsiteY3-300" fmla="*/ 981392 h 5485936"/>
              <a:gd name="connsiteX4-301" fmla="*/ 12206992 w 12206992"/>
              <a:gd name="connsiteY4-302" fmla="*/ 0 h 5485936"/>
              <a:gd name="connsiteX5-303" fmla="*/ 12192001 w 12206992"/>
              <a:gd name="connsiteY5-304" fmla="*/ 5485936 h 5485936"/>
              <a:gd name="connsiteX6-305" fmla="*/ 0 w 12206992"/>
              <a:gd name="connsiteY6-306" fmla="*/ 5485936 h 5485936"/>
              <a:gd name="connsiteX7-307" fmla="*/ 14990 w 12206992"/>
              <a:gd name="connsiteY7-308" fmla="*/ 1648918 h 5485936"/>
              <a:gd name="connsiteX0-309" fmla="*/ 14990 w 12206992"/>
              <a:gd name="connsiteY0-310" fmla="*/ 1648918 h 5485936"/>
              <a:gd name="connsiteX1-311" fmla="*/ 2593299 w 12206992"/>
              <a:gd name="connsiteY1-312" fmla="*/ 2270546 h 5485936"/>
              <a:gd name="connsiteX2-313" fmla="*/ 6325850 w 12206992"/>
              <a:gd name="connsiteY2-314" fmla="*/ 4264238 h 5485936"/>
              <a:gd name="connsiteX3-315" fmla="*/ 9893509 w 12206992"/>
              <a:gd name="connsiteY3-316" fmla="*/ 981392 h 5485936"/>
              <a:gd name="connsiteX4-317" fmla="*/ 12206992 w 12206992"/>
              <a:gd name="connsiteY4-318" fmla="*/ 0 h 5485936"/>
              <a:gd name="connsiteX5-319" fmla="*/ 12192001 w 12206992"/>
              <a:gd name="connsiteY5-320" fmla="*/ 5485936 h 5485936"/>
              <a:gd name="connsiteX6-321" fmla="*/ 0 w 12206992"/>
              <a:gd name="connsiteY6-322" fmla="*/ 5485936 h 5485936"/>
              <a:gd name="connsiteX7-323" fmla="*/ 14990 w 12206992"/>
              <a:gd name="connsiteY7-324" fmla="*/ 1648918 h 5485936"/>
              <a:gd name="connsiteX0-325" fmla="*/ 14990 w 12206992"/>
              <a:gd name="connsiteY0-326" fmla="*/ 1648918 h 5485936"/>
              <a:gd name="connsiteX1-327" fmla="*/ 2593299 w 12206992"/>
              <a:gd name="connsiteY1-328" fmla="*/ 2270546 h 5485936"/>
              <a:gd name="connsiteX2-329" fmla="*/ 6325850 w 12206992"/>
              <a:gd name="connsiteY2-330" fmla="*/ 4264238 h 5485936"/>
              <a:gd name="connsiteX3-331" fmla="*/ 9893509 w 12206992"/>
              <a:gd name="connsiteY3-332" fmla="*/ 981392 h 5485936"/>
              <a:gd name="connsiteX4-333" fmla="*/ 12206992 w 12206992"/>
              <a:gd name="connsiteY4-334" fmla="*/ 0 h 5485936"/>
              <a:gd name="connsiteX5-335" fmla="*/ 12192001 w 12206992"/>
              <a:gd name="connsiteY5-336" fmla="*/ 5485936 h 5485936"/>
              <a:gd name="connsiteX6-337" fmla="*/ 0 w 12206992"/>
              <a:gd name="connsiteY6-338" fmla="*/ 5485936 h 5485936"/>
              <a:gd name="connsiteX7-339" fmla="*/ 14990 w 12206992"/>
              <a:gd name="connsiteY7-340" fmla="*/ 1648918 h 5485936"/>
              <a:gd name="connsiteX0-341" fmla="*/ 14990 w 12206992"/>
              <a:gd name="connsiteY0-342" fmla="*/ 1648918 h 5485936"/>
              <a:gd name="connsiteX1-343" fmla="*/ 2758191 w 12206992"/>
              <a:gd name="connsiteY1-344" fmla="*/ 2480408 h 5485936"/>
              <a:gd name="connsiteX2-345" fmla="*/ 6325850 w 12206992"/>
              <a:gd name="connsiteY2-346" fmla="*/ 4264238 h 5485936"/>
              <a:gd name="connsiteX3-347" fmla="*/ 9893509 w 12206992"/>
              <a:gd name="connsiteY3-348" fmla="*/ 981392 h 5485936"/>
              <a:gd name="connsiteX4-349" fmla="*/ 12206992 w 12206992"/>
              <a:gd name="connsiteY4-350" fmla="*/ 0 h 5485936"/>
              <a:gd name="connsiteX5-351" fmla="*/ 12192001 w 12206992"/>
              <a:gd name="connsiteY5-352" fmla="*/ 5485936 h 5485936"/>
              <a:gd name="connsiteX6-353" fmla="*/ 0 w 12206992"/>
              <a:gd name="connsiteY6-354" fmla="*/ 5485936 h 5485936"/>
              <a:gd name="connsiteX7-355" fmla="*/ 14990 w 12206992"/>
              <a:gd name="connsiteY7-356" fmla="*/ 1648918 h 5485936"/>
              <a:gd name="connsiteX0-357" fmla="*/ 14990 w 12206992"/>
              <a:gd name="connsiteY0-358" fmla="*/ 1648918 h 5485936"/>
              <a:gd name="connsiteX1-359" fmla="*/ 2833142 w 12206992"/>
              <a:gd name="connsiteY1-360" fmla="*/ 2420447 h 5485936"/>
              <a:gd name="connsiteX2-361" fmla="*/ 6325850 w 12206992"/>
              <a:gd name="connsiteY2-362" fmla="*/ 4264238 h 5485936"/>
              <a:gd name="connsiteX3-363" fmla="*/ 9893509 w 12206992"/>
              <a:gd name="connsiteY3-364" fmla="*/ 981392 h 5485936"/>
              <a:gd name="connsiteX4-365" fmla="*/ 12206992 w 12206992"/>
              <a:gd name="connsiteY4-366" fmla="*/ 0 h 5485936"/>
              <a:gd name="connsiteX5-367" fmla="*/ 12192001 w 12206992"/>
              <a:gd name="connsiteY5-368" fmla="*/ 5485936 h 5485936"/>
              <a:gd name="connsiteX6-369" fmla="*/ 0 w 12206992"/>
              <a:gd name="connsiteY6-370" fmla="*/ 5485936 h 5485936"/>
              <a:gd name="connsiteX7-371" fmla="*/ 14990 w 12206992"/>
              <a:gd name="connsiteY7-372" fmla="*/ 1648918 h 5485936"/>
              <a:gd name="connsiteX0-373" fmla="*/ 14990 w 12206992"/>
              <a:gd name="connsiteY0-374" fmla="*/ 1648918 h 5485936"/>
              <a:gd name="connsiteX1-375" fmla="*/ 2833142 w 12206992"/>
              <a:gd name="connsiteY1-376" fmla="*/ 2420447 h 5485936"/>
              <a:gd name="connsiteX2-377" fmla="*/ 6325850 w 12206992"/>
              <a:gd name="connsiteY2-378" fmla="*/ 4264238 h 5485936"/>
              <a:gd name="connsiteX3-379" fmla="*/ 9893509 w 12206992"/>
              <a:gd name="connsiteY3-380" fmla="*/ 981392 h 5485936"/>
              <a:gd name="connsiteX4-381" fmla="*/ 12206992 w 12206992"/>
              <a:gd name="connsiteY4-382" fmla="*/ 0 h 5485936"/>
              <a:gd name="connsiteX5-383" fmla="*/ 12192001 w 12206992"/>
              <a:gd name="connsiteY5-384" fmla="*/ 5485936 h 5485936"/>
              <a:gd name="connsiteX6-385" fmla="*/ 0 w 12206992"/>
              <a:gd name="connsiteY6-386" fmla="*/ 5485936 h 5485936"/>
              <a:gd name="connsiteX7-387" fmla="*/ 14990 w 12206992"/>
              <a:gd name="connsiteY7-388" fmla="*/ 1648918 h 5485936"/>
              <a:gd name="connsiteX0-389" fmla="*/ 14990 w 12206992"/>
              <a:gd name="connsiteY0-390" fmla="*/ 1648918 h 5485936"/>
              <a:gd name="connsiteX1-391" fmla="*/ 3237876 w 12206992"/>
              <a:gd name="connsiteY1-392" fmla="*/ 3020053 h 5485936"/>
              <a:gd name="connsiteX2-393" fmla="*/ 6325850 w 12206992"/>
              <a:gd name="connsiteY2-394" fmla="*/ 4264238 h 5485936"/>
              <a:gd name="connsiteX3-395" fmla="*/ 9893509 w 12206992"/>
              <a:gd name="connsiteY3-396" fmla="*/ 981392 h 5485936"/>
              <a:gd name="connsiteX4-397" fmla="*/ 12206992 w 12206992"/>
              <a:gd name="connsiteY4-398" fmla="*/ 0 h 5485936"/>
              <a:gd name="connsiteX5-399" fmla="*/ 12192001 w 12206992"/>
              <a:gd name="connsiteY5-400" fmla="*/ 5485936 h 5485936"/>
              <a:gd name="connsiteX6-401" fmla="*/ 0 w 12206992"/>
              <a:gd name="connsiteY6-402" fmla="*/ 5485936 h 5485936"/>
              <a:gd name="connsiteX7-403" fmla="*/ 14990 w 12206992"/>
              <a:gd name="connsiteY7-404" fmla="*/ 1648918 h 5485936"/>
              <a:gd name="connsiteX0-405" fmla="*/ 14990 w 12206992"/>
              <a:gd name="connsiteY0-406" fmla="*/ 1648918 h 5485936"/>
              <a:gd name="connsiteX1-407" fmla="*/ 3043004 w 12206992"/>
              <a:gd name="connsiteY1-408" fmla="*/ 2540368 h 5485936"/>
              <a:gd name="connsiteX2-409" fmla="*/ 6325850 w 12206992"/>
              <a:gd name="connsiteY2-410" fmla="*/ 4264238 h 5485936"/>
              <a:gd name="connsiteX3-411" fmla="*/ 9893509 w 12206992"/>
              <a:gd name="connsiteY3-412" fmla="*/ 981392 h 5485936"/>
              <a:gd name="connsiteX4-413" fmla="*/ 12206992 w 12206992"/>
              <a:gd name="connsiteY4-414" fmla="*/ 0 h 5485936"/>
              <a:gd name="connsiteX5-415" fmla="*/ 12192001 w 12206992"/>
              <a:gd name="connsiteY5-416" fmla="*/ 5485936 h 5485936"/>
              <a:gd name="connsiteX6-417" fmla="*/ 0 w 12206992"/>
              <a:gd name="connsiteY6-418" fmla="*/ 5485936 h 5485936"/>
              <a:gd name="connsiteX7-419" fmla="*/ 14990 w 12206992"/>
              <a:gd name="connsiteY7-420" fmla="*/ 1648918 h 5485936"/>
              <a:gd name="connsiteX0-421" fmla="*/ 14990 w 12206992"/>
              <a:gd name="connsiteY0-422" fmla="*/ 1648918 h 5485936"/>
              <a:gd name="connsiteX1-423" fmla="*/ 3043004 w 12206992"/>
              <a:gd name="connsiteY1-424" fmla="*/ 2540368 h 5485936"/>
              <a:gd name="connsiteX2-425" fmla="*/ 6325850 w 12206992"/>
              <a:gd name="connsiteY2-426" fmla="*/ 4264238 h 5485936"/>
              <a:gd name="connsiteX3-427" fmla="*/ 9893509 w 12206992"/>
              <a:gd name="connsiteY3-428" fmla="*/ 981392 h 5485936"/>
              <a:gd name="connsiteX4-429" fmla="*/ 12206992 w 12206992"/>
              <a:gd name="connsiteY4-430" fmla="*/ 0 h 5485936"/>
              <a:gd name="connsiteX5-431" fmla="*/ 12192001 w 12206992"/>
              <a:gd name="connsiteY5-432" fmla="*/ 5485936 h 5485936"/>
              <a:gd name="connsiteX6-433" fmla="*/ 0 w 12206992"/>
              <a:gd name="connsiteY6-434" fmla="*/ 5485936 h 5485936"/>
              <a:gd name="connsiteX7-435" fmla="*/ 14990 w 12206992"/>
              <a:gd name="connsiteY7-436" fmla="*/ 1648918 h 5485936"/>
              <a:gd name="connsiteX0-437" fmla="*/ 14990 w 12206992"/>
              <a:gd name="connsiteY0-438" fmla="*/ 1648918 h 5485936"/>
              <a:gd name="connsiteX1-439" fmla="*/ 3043004 w 12206992"/>
              <a:gd name="connsiteY1-440" fmla="*/ 2540368 h 5485936"/>
              <a:gd name="connsiteX2-441" fmla="*/ 6325850 w 12206992"/>
              <a:gd name="connsiteY2-442" fmla="*/ 4264238 h 5485936"/>
              <a:gd name="connsiteX3-443" fmla="*/ 9893509 w 12206992"/>
              <a:gd name="connsiteY3-444" fmla="*/ 981392 h 5485936"/>
              <a:gd name="connsiteX4-445" fmla="*/ 12206992 w 12206992"/>
              <a:gd name="connsiteY4-446" fmla="*/ 0 h 5485936"/>
              <a:gd name="connsiteX5-447" fmla="*/ 12192001 w 12206992"/>
              <a:gd name="connsiteY5-448" fmla="*/ 5485936 h 5485936"/>
              <a:gd name="connsiteX6-449" fmla="*/ 0 w 12206992"/>
              <a:gd name="connsiteY6-450" fmla="*/ 5485936 h 5485936"/>
              <a:gd name="connsiteX7-451" fmla="*/ 14990 w 12206992"/>
              <a:gd name="connsiteY7-452" fmla="*/ 1648918 h 5485936"/>
              <a:gd name="connsiteX0-453" fmla="*/ 14990 w 12206992"/>
              <a:gd name="connsiteY0-454" fmla="*/ 1648918 h 5485936"/>
              <a:gd name="connsiteX1-455" fmla="*/ 3043004 w 12206992"/>
              <a:gd name="connsiteY1-456" fmla="*/ 2540368 h 5485936"/>
              <a:gd name="connsiteX2-457" fmla="*/ 6325850 w 12206992"/>
              <a:gd name="connsiteY2-458" fmla="*/ 4264238 h 5485936"/>
              <a:gd name="connsiteX3-459" fmla="*/ 9893509 w 12206992"/>
              <a:gd name="connsiteY3-460" fmla="*/ 981392 h 5485936"/>
              <a:gd name="connsiteX4-461" fmla="*/ 12206992 w 12206992"/>
              <a:gd name="connsiteY4-462" fmla="*/ 0 h 5485936"/>
              <a:gd name="connsiteX5-463" fmla="*/ 12192001 w 12206992"/>
              <a:gd name="connsiteY5-464" fmla="*/ 5485936 h 5485936"/>
              <a:gd name="connsiteX6-465" fmla="*/ 0 w 12206992"/>
              <a:gd name="connsiteY6-466" fmla="*/ 5485936 h 5485936"/>
              <a:gd name="connsiteX7-467" fmla="*/ 14990 w 12206992"/>
              <a:gd name="connsiteY7-468" fmla="*/ 1648918 h 5485936"/>
              <a:gd name="connsiteX0-469" fmla="*/ 14990 w 12206992"/>
              <a:gd name="connsiteY0-470" fmla="*/ 1648918 h 5485936"/>
              <a:gd name="connsiteX1-471" fmla="*/ 3043004 w 12206992"/>
              <a:gd name="connsiteY1-472" fmla="*/ 2540368 h 5485936"/>
              <a:gd name="connsiteX2-473" fmla="*/ 6325850 w 12206992"/>
              <a:gd name="connsiteY2-474" fmla="*/ 4264238 h 5485936"/>
              <a:gd name="connsiteX3-475" fmla="*/ 9893509 w 12206992"/>
              <a:gd name="connsiteY3-476" fmla="*/ 981392 h 5485936"/>
              <a:gd name="connsiteX4-477" fmla="*/ 12206992 w 12206992"/>
              <a:gd name="connsiteY4-478" fmla="*/ 0 h 5485936"/>
              <a:gd name="connsiteX5-479" fmla="*/ 12192001 w 12206992"/>
              <a:gd name="connsiteY5-480" fmla="*/ 5485936 h 5485936"/>
              <a:gd name="connsiteX6-481" fmla="*/ 0 w 12206992"/>
              <a:gd name="connsiteY6-482" fmla="*/ 5485936 h 5485936"/>
              <a:gd name="connsiteX7-483" fmla="*/ 14990 w 12206992"/>
              <a:gd name="connsiteY7-484" fmla="*/ 1648918 h 5485936"/>
              <a:gd name="connsiteX0-485" fmla="*/ 14990 w 12206992"/>
              <a:gd name="connsiteY0-486" fmla="*/ 1648918 h 5485936"/>
              <a:gd name="connsiteX1-487" fmla="*/ 3043004 w 12206992"/>
              <a:gd name="connsiteY1-488" fmla="*/ 2540368 h 5485936"/>
              <a:gd name="connsiteX2-489" fmla="*/ 6325850 w 12206992"/>
              <a:gd name="connsiteY2-490" fmla="*/ 4264238 h 5485936"/>
              <a:gd name="connsiteX3-491" fmla="*/ 9893509 w 12206992"/>
              <a:gd name="connsiteY3-492" fmla="*/ 981392 h 5485936"/>
              <a:gd name="connsiteX4-493" fmla="*/ 12206992 w 12206992"/>
              <a:gd name="connsiteY4-494" fmla="*/ 0 h 5485936"/>
              <a:gd name="connsiteX5-495" fmla="*/ 12192001 w 12206992"/>
              <a:gd name="connsiteY5-496" fmla="*/ 5485936 h 5485936"/>
              <a:gd name="connsiteX6-497" fmla="*/ 0 w 12206992"/>
              <a:gd name="connsiteY6-498" fmla="*/ 5485936 h 5485936"/>
              <a:gd name="connsiteX7-499" fmla="*/ 14990 w 12206992"/>
              <a:gd name="connsiteY7-500" fmla="*/ 1648918 h 5485936"/>
              <a:gd name="connsiteX0-501" fmla="*/ 14990 w 12206992"/>
              <a:gd name="connsiteY0-502" fmla="*/ 1648918 h 5485936"/>
              <a:gd name="connsiteX1-503" fmla="*/ 3043004 w 12206992"/>
              <a:gd name="connsiteY1-504" fmla="*/ 2540368 h 5485936"/>
              <a:gd name="connsiteX2-505" fmla="*/ 6325850 w 12206992"/>
              <a:gd name="connsiteY2-506" fmla="*/ 4264238 h 5485936"/>
              <a:gd name="connsiteX3-507" fmla="*/ 9893509 w 12206992"/>
              <a:gd name="connsiteY3-508" fmla="*/ 981392 h 5485936"/>
              <a:gd name="connsiteX4-509" fmla="*/ 12206992 w 12206992"/>
              <a:gd name="connsiteY4-510" fmla="*/ 0 h 5485936"/>
              <a:gd name="connsiteX5-511" fmla="*/ 12192001 w 12206992"/>
              <a:gd name="connsiteY5-512" fmla="*/ 5485936 h 5485936"/>
              <a:gd name="connsiteX6-513" fmla="*/ 0 w 12206992"/>
              <a:gd name="connsiteY6-514" fmla="*/ 5485936 h 5485936"/>
              <a:gd name="connsiteX7-515" fmla="*/ 14990 w 12206992"/>
              <a:gd name="connsiteY7-516" fmla="*/ 1648918 h 5485936"/>
              <a:gd name="connsiteX0-517" fmla="*/ 14990 w 12206992"/>
              <a:gd name="connsiteY0-518" fmla="*/ 1648918 h 5485936"/>
              <a:gd name="connsiteX1-519" fmla="*/ 3043004 w 12206992"/>
              <a:gd name="connsiteY1-520" fmla="*/ 2540368 h 5485936"/>
              <a:gd name="connsiteX2-521" fmla="*/ 6325850 w 12206992"/>
              <a:gd name="connsiteY2-522" fmla="*/ 4264238 h 5485936"/>
              <a:gd name="connsiteX3-523" fmla="*/ 9893509 w 12206992"/>
              <a:gd name="connsiteY3-524" fmla="*/ 981392 h 5485936"/>
              <a:gd name="connsiteX4-525" fmla="*/ 12206992 w 12206992"/>
              <a:gd name="connsiteY4-526" fmla="*/ 0 h 5485936"/>
              <a:gd name="connsiteX5-527" fmla="*/ 12192001 w 12206992"/>
              <a:gd name="connsiteY5-528" fmla="*/ 5485936 h 5485936"/>
              <a:gd name="connsiteX6-529" fmla="*/ 0 w 12206992"/>
              <a:gd name="connsiteY6-530" fmla="*/ 5485936 h 5485936"/>
              <a:gd name="connsiteX7-531" fmla="*/ 14990 w 12206992"/>
              <a:gd name="connsiteY7-532" fmla="*/ 1648918 h 5485936"/>
              <a:gd name="connsiteX0-533" fmla="*/ 14990 w 12206992"/>
              <a:gd name="connsiteY0-534" fmla="*/ 1648918 h 5485936"/>
              <a:gd name="connsiteX1-535" fmla="*/ 3043004 w 12206992"/>
              <a:gd name="connsiteY1-536" fmla="*/ 2540368 h 5485936"/>
              <a:gd name="connsiteX2-537" fmla="*/ 6325850 w 12206992"/>
              <a:gd name="connsiteY2-538" fmla="*/ 4264238 h 5485936"/>
              <a:gd name="connsiteX3-539" fmla="*/ 9893509 w 12206992"/>
              <a:gd name="connsiteY3-540" fmla="*/ 981392 h 5485936"/>
              <a:gd name="connsiteX4-541" fmla="*/ 12206992 w 12206992"/>
              <a:gd name="connsiteY4-542" fmla="*/ 0 h 5485936"/>
              <a:gd name="connsiteX5-543" fmla="*/ 12192001 w 12206992"/>
              <a:gd name="connsiteY5-544" fmla="*/ 5485936 h 5485936"/>
              <a:gd name="connsiteX6-545" fmla="*/ 0 w 12206992"/>
              <a:gd name="connsiteY6-546" fmla="*/ 5485936 h 5485936"/>
              <a:gd name="connsiteX7-547" fmla="*/ 14990 w 12206992"/>
              <a:gd name="connsiteY7-548" fmla="*/ 1648918 h 5485936"/>
              <a:gd name="connsiteX0-549" fmla="*/ 14990 w 12206992"/>
              <a:gd name="connsiteY0-550" fmla="*/ 1648918 h 5485936"/>
              <a:gd name="connsiteX1-551" fmla="*/ 3043004 w 12206992"/>
              <a:gd name="connsiteY1-552" fmla="*/ 2540368 h 5485936"/>
              <a:gd name="connsiteX2-553" fmla="*/ 6325850 w 12206992"/>
              <a:gd name="connsiteY2-554" fmla="*/ 4264238 h 5485936"/>
              <a:gd name="connsiteX3-555" fmla="*/ 9893509 w 12206992"/>
              <a:gd name="connsiteY3-556" fmla="*/ 981392 h 5485936"/>
              <a:gd name="connsiteX4-557" fmla="*/ 12206992 w 12206992"/>
              <a:gd name="connsiteY4-558" fmla="*/ 0 h 5485936"/>
              <a:gd name="connsiteX5-559" fmla="*/ 12192001 w 12206992"/>
              <a:gd name="connsiteY5-560" fmla="*/ 5485936 h 5485936"/>
              <a:gd name="connsiteX6-561" fmla="*/ 0 w 12206992"/>
              <a:gd name="connsiteY6-562" fmla="*/ 5485936 h 5485936"/>
              <a:gd name="connsiteX7-563" fmla="*/ 14990 w 12206992"/>
              <a:gd name="connsiteY7-564" fmla="*/ 1648918 h 5485936"/>
              <a:gd name="connsiteX0-565" fmla="*/ 14990 w 12206992"/>
              <a:gd name="connsiteY0-566" fmla="*/ 1648918 h 5485936"/>
              <a:gd name="connsiteX1-567" fmla="*/ 3043004 w 12206992"/>
              <a:gd name="connsiteY1-568" fmla="*/ 2540368 h 5485936"/>
              <a:gd name="connsiteX2-569" fmla="*/ 6325850 w 12206992"/>
              <a:gd name="connsiteY2-570" fmla="*/ 4264238 h 5485936"/>
              <a:gd name="connsiteX3-571" fmla="*/ 9893509 w 12206992"/>
              <a:gd name="connsiteY3-572" fmla="*/ 981392 h 5485936"/>
              <a:gd name="connsiteX4-573" fmla="*/ 12206992 w 12206992"/>
              <a:gd name="connsiteY4-574" fmla="*/ 0 h 5485936"/>
              <a:gd name="connsiteX5-575" fmla="*/ 12192001 w 12206992"/>
              <a:gd name="connsiteY5-576" fmla="*/ 5485936 h 5485936"/>
              <a:gd name="connsiteX6-577" fmla="*/ 0 w 12206992"/>
              <a:gd name="connsiteY6-578" fmla="*/ 5485936 h 5485936"/>
              <a:gd name="connsiteX7-579" fmla="*/ 14990 w 12206992"/>
              <a:gd name="connsiteY7-580" fmla="*/ 1648918 h 5485936"/>
              <a:gd name="connsiteX0-581" fmla="*/ 14990 w 12206992"/>
              <a:gd name="connsiteY0-582" fmla="*/ 1648918 h 5485936"/>
              <a:gd name="connsiteX1-583" fmla="*/ 3043004 w 12206992"/>
              <a:gd name="connsiteY1-584" fmla="*/ 2540368 h 5485936"/>
              <a:gd name="connsiteX2-585" fmla="*/ 6325850 w 12206992"/>
              <a:gd name="connsiteY2-586" fmla="*/ 4264238 h 5485936"/>
              <a:gd name="connsiteX3-587" fmla="*/ 9893509 w 12206992"/>
              <a:gd name="connsiteY3-588" fmla="*/ 981392 h 5485936"/>
              <a:gd name="connsiteX4-589" fmla="*/ 12206992 w 12206992"/>
              <a:gd name="connsiteY4-590" fmla="*/ 0 h 5485936"/>
              <a:gd name="connsiteX5-591" fmla="*/ 12192001 w 12206992"/>
              <a:gd name="connsiteY5-592" fmla="*/ 5485936 h 5485936"/>
              <a:gd name="connsiteX6-593" fmla="*/ 0 w 12206992"/>
              <a:gd name="connsiteY6-594" fmla="*/ 5485936 h 5485936"/>
              <a:gd name="connsiteX7-595" fmla="*/ 14990 w 12206992"/>
              <a:gd name="connsiteY7-596" fmla="*/ 1648918 h 5485936"/>
              <a:gd name="connsiteX0-597" fmla="*/ 1092 w 12212144"/>
              <a:gd name="connsiteY0-598" fmla="*/ 1677493 h 5485936"/>
              <a:gd name="connsiteX1-599" fmla="*/ 3048156 w 12212144"/>
              <a:gd name="connsiteY1-600" fmla="*/ 2540368 h 5485936"/>
              <a:gd name="connsiteX2-601" fmla="*/ 6331002 w 12212144"/>
              <a:gd name="connsiteY2-602" fmla="*/ 4264238 h 5485936"/>
              <a:gd name="connsiteX3-603" fmla="*/ 9898661 w 12212144"/>
              <a:gd name="connsiteY3-604" fmla="*/ 981392 h 5485936"/>
              <a:gd name="connsiteX4-605" fmla="*/ 12212144 w 12212144"/>
              <a:gd name="connsiteY4-606" fmla="*/ 0 h 5485936"/>
              <a:gd name="connsiteX5-607" fmla="*/ 12197153 w 12212144"/>
              <a:gd name="connsiteY5-608" fmla="*/ 5485936 h 5485936"/>
              <a:gd name="connsiteX6-609" fmla="*/ 5152 w 12212144"/>
              <a:gd name="connsiteY6-610" fmla="*/ 5485936 h 5485936"/>
              <a:gd name="connsiteX7-611" fmla="*/ 1092 w 12212144"/>
              <a:gd name="connsiteY7-612" fmla="*/ 1677493 h 5485936"/>
              <a:gd name="connsiteX0-613" fmla="*/ 1092 w 12212144"/>
              <a:gd name="connsiteY0-614" fmla="*/ 1648918 h 5485936"/>
              <a:gd name="connsiteX1-615" fmla="*/ 3048156 w 12212144"/>
              <a:gd name="connsiteY1-616" fmla="*/ 2540368 h 5485936"/>
              <a:gd name="connsiteX2-617" fmla="*/ 6331002 w 12212144"/>
              <a:gd name="connsiteY2-618" fmla="*/ 4264238 h 5485936"/>
              <a:gd name="connsiteX3-619" fmla="*/ 9898661 w 12212144"/>
              <a:gd name="connsiteY3-620" fmla="*/ 981392 h 5485936"/>
              <a:gd name="connsiteX4-621" fmla="*/ 12212144 w 12212144"/>
              <a:gd name="connsiteY4-622" fmla="*/ 0 h 5485936"/>
              <a:gd name="connsiteX5-623" fmla="*/ 12197153 w 12212144"/>
              <a:gd name="connsiteY5-624" fmla="*/ 5485936 h 5485936"/>
              <a:gd name="connsiteX6-625" fmla="*/ 5152 w 12212144"/>
              <a:gd name="connsiteY6-626" fmla="*/ 5485936 h 5485936"/>
              <a:gd name="connsiteX7-627" fmla="*/ 1092 w 12212144"/>
              <a:gd name="connsiteY7-628" fmla="*/ 1648918 h 5485936"/>
              <a:gd name="connsiteX0-629" fmla="*/ 1092 w 12212144"/>
              <a:gd name="connsiteY0-630" fmla="*/ 1648918 h 5485936"/>
              <a:gd name="connsiteX1-631" fmla="*/ 3048156 w 12212144"/>
              <a:gd name="connsiteY1-632" fmla="*/ 2540368 h 5485936"/>
              <a:gd name="connsiteX2-633" fmla="*/ 6331002 w 12212144"/>
              <a:gd name="connsiteY2-634" fmla="*/ 4264238 h 5485936"/>
              <a:gd name="connsiteX3-635" fmla="*/ 9898661 w 12212144"/>
              <a:gd name="connsiteY3-636" fmla="*/ 981392 h 5485936"/>
              <a:gd name="connsiteX4-637" fmla="*/ 12212144 w 12212144"/>
              <a:gd name="connsiteY4-638" fmla="*/ 0 h 5485936"/>
              <a:gd name="connsiteX5-639" fmla="*/ 12197153 w 12212144"/>
              <a:gd name="connsiteY5-640" fmla="*/ 5485936 h 5485936"/>
              <a:gd name="connsiteX6-641" fmla="*/ 5152 w 12212144"/>
              <a:gd name="connsiteY6-642" fmla="*/ 5485936 h 5485936"/>
              <a:gd name="connsiteX7-643" fmla="*/ 1092 w 12212144"/>
              <a:gd name="connsiteY7-644" fmla="*/ 1648918 h 5485936"/>
              <a:gd name="connsiteX0-645" fmla="*/ 1092 w 12212144"/>
              <a:gd name="connsiteY0-646" fmla="*/ 1648918 h 5485936"/>
              <a:gd name="connsiteX1-647" fmla="*/ 3048156 w 12212144"/>
              <a:gd name="connsiteY1-648" fmla="*/ 2540368 h 5485936"/>
              <a:gd name="connsiteX2-649" fmla="*/ 6331002 w 12212144"/>
              <a:gd name="connsiteY2-650" fmla="*/ 4264238 h 5485936"/>
              <a:gd name="connsiteX3-651" fmla="*/ 9898661 w 12212144"/>
              <a:gd name="connsiteY3-652" fmla="*/ 981392 h 5485936"/>
              <a:gd name="connsiteX4-653" fmla="*/ 12212144 w 12212144"/>
              <a:gd name="connsiteY4-654" fmla="*/ 0 h 5485936"/>
              <a:gd name="connsiteX5-655" fmla="*/ 12197153 w 12212144"/>
              <a:gd name="connsiteY5-656" fmla="*/ 5485936 h 5485936"/>
              <a:gd name="connsiteX6-657" fmla="*/ 5152 w 12212144"/>
              <a:gd name="connsiteY6-658" fmla="*/ 5485936 h 5485936"/>
              <a:gd name="connsiteX7-659" fmla="*/ 1092 w 12212144"/>
              <a:gd name="connsiteY7-660" fmla="*/ 1648918 h 5485936"/>
              <a:gd name="connsiteX0-661" fmla="*/ 1092 w 12212144"/>
              <a:gd name="connsiteY0-662" fmla="*/ 1648918 h 5485936"/>
              <a:gd name="connsiteX1-663" fmla="*/ 3048156 w 12212144"/>
              <a:gd name="connsiteY1-664" fmla="*/ 2540368 h 5485936"/>
              <a:gd name="connsiteX2-665" fmla="*/ 6331002 w 12212144"/>
              <a:gd name="connsiteY2-666" fmla="*/ 4264238 h 5485936"/>
              <a:gd name="connsiteX3-667" fmla="*/ 9898661 w 12212144"/>
              <a:gd name="connsiteY3-668" fmla="*/ 981392 h 5485936"/>
              <a:gd name="connsiteX4-669" fmla="*/ 12212144 w 12212144"/>
              <a:gd name="connsiteY4-670" fmla="*/ 0 h 5485936"/>
              <a:gd name="connsiteX5-671" fmla="*/ 12197153 w 12212144"/>
              <a:gd name="connsiteY5-672" fmla="*/ 5485936 h 5485936"/>
              <a:gd name="connsiteX6-673" fmla="*/ 5152 w 12212144"/>
              <a:gd name="connsiteY6-674" fmla="*/ 5485936 h 5485936"/>
              <a:gd name="connsiteX7-675" fmla="*/ 1092 w 12212144"/>
              <a:gd name="connsiteY7-676" fmla="*/ 1648918 h 5485936"/>
              <a:gd name="connsiteX0-677" fmla="*/ 1092 w 12212144"/>
              <a:gd name="connsiteY0-678" fmla="*/ 1648918 h 5485936"/>
              <a:gd name="connsiteX1-679" fmla="*/ 3048156 w 12212144"/>
              <a:gd name="connsiteY1-680" fmla="*/ 2540368 h 5485936"/>
              <a:gd name="connsiteX2-681" fmla="*/ 6331002 w 12212144"/>
              <a:gd name="connsiteY2-682" fmla="*/ 4264238 h 5485936"/>
              <a:gd name="connsiteX3-683" fmla="*/ 9898661 w 12212144"/>
              <a:gd name="connsiteY3-684" fmla="*/ 981392 h 5485936"/>
              <a:gd name="connsiteX4-685" fmla="*/ 12212144 w 12212144"/>
              <a:gd name="connsiteY4-686" fmla="*/ 0 h 5485936"/>
              <a:gd name="connsiteX5-687" fmla="*/ 12197153 w 12212144"/>
              <a:gd name="connsiteY5-688" fmla="*/ 5485936 h 5485936"/>
              <a:gd name="connsiteX6-689" fmla="*/ 5152 w 12212144"/>
              <a:gd name="connsiteY6-690" fmla="*/ 5485936 h 5485936"/>
              <a:gd name="connsiteX7-691" fmla="*/ 1092 w 12212144"/>
              <a:gd name="connsiteY7-692" fmla="*/ 1648918 h 5485936"/>
              <a:gd name="connsiteX0-693" fmla="*/ 1092 w 12212144"/>
              <a:gd name="connsiteY0-694" fmla="*/ 1648918 h 5485936"/>
              <a:gd name="connsiteX1-695" fmla="*/ 3048156 w 12212144"/>
              <a:gd name="connsiteY1-696" fmla="*/ 2540368 h 5485936"/>
              <a:gd name="connsiteX2-697" fmla="*/ 6331002 w 12212144"/>
              <a:gd name="connsiteY2-698" fmla="*/ 4264238 h 5485936"/>
              <a:gd name="connsiteX3-699" fmla="*/ 9898661 w 12212144"/>
              <a:gd name="connsiteY3-700" fmla="*/ 981392 h 5485936"/>
              <a:gd name="connsiteX4-701" fmla="*/ 12212144 w 12212144"/>
              <a:gd name="connsiteY4-702" fmla="*/ 0 h 5485936"/>
              <a:gd name="connsiteX5-703" fmla="*/ 12197153 w 12212144"/>
              <a:gd name="connsiteY5-704" fmla="*/ 5485936 h 5485936"/>
              <a:gd name="connsiteX6-705" fmla="*/ 5152 w 12212144"/>
              <a:gd name="connsiteY6-706" fmla="*/ 5485936 h 5485936"/>
              <a:gd name="connsiteX7-707" fmla="*/ 1092 w 12212144"/>
              <a:gd name="connsiteY7-708" fmla="*/ 1648918 h 5485936"/>
              <a:gd name="connsiteX0-709" fmla="*/ 1092 w 12212144"/>
              <a:gd name="connsiteY0-710" fmla="*/ 1648918 h 5485936"/>
              <a:gd name="connsiteX1-711" fmla="*/ 3048156 w 12212144"/>
              <a:gd name="connsiteY1-712" fmla="*/ 2540368 h 5485936"/>
              <a:gd name="connsiteX2-713" fmla="*/ 6331002 w 12212144"/>
              <a:gd name="connsiteY2-714" fmla="*/ 4264238 h 5485936"/>
              <a:gd name="connsiteX3-715" fmla="*/ 9898661 w 12212144"/>
              <a:gd name="connsiteY3-716" fmla="*/ 981392 h 5485936"/>
              <a:gd name="connsiteX4-717" fmla="*/ 12212144 w 12212144"/>
              <a:gd name="connsiteY4-718" fmla="*/ 0 h 5485936"/>
              <a:gd name="connsiteX5-719" fmla="*/ 12197153 w 12212144"/>
              <a:gd name="connsiteY5-720" fmla="*/ 5485936 h 5485936"/>
              <a:gd name="connsiteX6-721" fmla="*/ 5152 w 12212144"/>
              <a:gd name="connsiteY6-722" fmla="*/ 5485936 h 5485936"/>
              <a:gd name="connsiteX7-723" fmla="*/ 1092 w 12212144"/>
              <a:gd name="connsiteY7-724" fmla="*/ 1648918 h 5485936"/>
              <a:gd name="connsiteX0-725" fmla="*/ 1092 w 12212144"/>
              <a:gd name="connsiteY0-726" fmla="*/ 1648918 h 5485936"/>
              <a:gd name="connsiteX1-727" fmla="*/ 3048156 w 12212144"/>
              <a:gd name="connsiteY1-728" fmla="*/ 2540368 h 5485936"/>
              <a:gd name="connsiteX2-729" fmla="*/ 6331002 w 12212144"/>
              <a:gd name="connsiteY2-730" fmla="*/ 4264238 h 5485936"/>
              <a:gd name="connsiteX3-731" fmla="*/ 9898661 w 12212144"/>
              <a:gd name="connsiteY3-732" fmla="*/ 981392 h 5485936"/>
              <a:gd name="connsiteX4-733" fmla="*/ 12212144 w 12212144"/>
              <a:gd name="connsiteY4-734" fmla="*/ 0 h 5485936"/>
              <a:gd name="connsiteX5-735" fmla="*/ 12197153 w 12212144"/>
              <a:gd name="connsiteY5-736" fmla="*/ 5485936 h 5485936"/>
              <a:gd name="connsiteX6-737" fmla="*/ 5152 w 12212144"/>
              <a:gd name="connsiteY6-738" fmla="*/ 5485936 h 5485936"/>
              <a:gd name="connsiteX7-739" fmla="*/ 1092 w 12212144"/>
              <a:gd name="connsiteY7-740" fmla="*/ 1648918 h 5485936"/>
              <a:gd name="connsiteX0-741" fmla="*/ 1092 w 12212144"/>
              <a:gd name="connsiteY0-742" fmla="*/ 1648918 h 5485936"/>
              <a:gd name="connsiteX1-743" fmla="*/ 3048156 w 12212144"/>
              <a:gd name="connsiteY1-744" fmla="*/ 2540368 h 5485936"/>
              <a:gd name="connsiteX2-745" fmla="*/ 6331002 w 12212144"/>
              <a:gd name="connsiteY2-746" fmla="*/ 4264238 h 5485936"/>
              <a:gd name="connsiteX3-747" fmla="*/ 9898661 w 12212144"/>
              <a:gd name="connsiteY3-748" fmla="*/ 981392 h 5485936"/>
              <a:gd name="connsiteX4-749" fmla="*/ 12212144 w 12212144"/>
              <a:gd name="connsiteY4-750" fmla="*/ 0 h 5485936"/>
              <a:gd name="connsiteX5-751" fmla="*/ 12197153 w 12212144"/>
              <a:gd name="connsiteY5-752" fmla="*/ 5485936 h 5485936"/>
              <a:gd name="connsiteX6-753" fmla="*/ 5152 w 12212144"/>
              <a:gd name="connsiteY6-754" fmla="*/ 5485936 h 5485936"/>
              <a:gd name="connsiteX7-755" fmla="*/ 1092 w 12212144"/>
              <a:gd name="connsiteY7-756" fmla="*/ 1648918 h 5485936"/>
              <a:gd name="connsiteX0-757" fmla="*/ 1092 w 12212144"/>
              <a:gd name="connsiteY0-758" fmla="*/ 1648918 h 5485936"/>
              <a:gd name="connsiteX1-759" fmla="*/ 3048156 w 12212144"/>
              <a:gd name="connsiteY1-760" fmla="*/ 2540368 h 5485936"/>
              <a:gd name="connsiteX2-761" fmla="*/ 6331002 w 12212144"/>
              <a:gd name="connsiteY2-762" fmla="*/ 4264238 h 5485936"/>
              <a:gd name="connsiteX3-763" fmla="*/ 9898661 w 12212144"/>
              <a:gd name="connsiteY3-764" fmla="*/ 981392 h 5485936"/>
              <a:gd name="connsiteX4-765" fmla="*/ 12212144 w 12212144"/>
              <a:gd name="connsiteY4-766" fmla="*/ 0 h 5485936"/>
              <a:gd name="connsiteX5-767" fmla="*/ 12197153 w 12212144"/>
              <a:gd name="connsiteY5-768" fmla="*/ 5485936 h 5485936"/>
              <a:gd name="connsiteX6-769" fmla="*/ 5152 w 12212144"/>
              <a:gd name="connsiteY6-770" fmla="*/ 5485936 h 5485936"/>
              <a:gd name="connsiteX7-771" fmla="*/ 1092 w 12212144"/>
              <a:gd name="connsiteY7-772" fmla="*/ 1648918 h 5485936"/>
              <a:gd name="connsiteX0-773" fmla="*/ 1092 w 12212144"/>
              <a:gd name="connsiteY0-774" fmla="*/ 1648918 h 5485936"/>
              <a:gd name="connsiteX1-775" fmla="*/ 3048156 w 12212144"/>
              <a:gd name="connsiteY1-776" fmla="*/ 2540368 h 5485936"/>
              <a:gd name="connsiteX2-777" fmla="*/ 6331002 w 12212144"/>
              <a:gd name="connsiteY2-778" fmla="*/ 4264238 h 5485936"/>
              <a:gd name="connsiteX3-779" fmla="*/ 9898661 w 12212144"/>
              <a:gd name="connsiteY3-780" fmla="*/ 981392 h 5485936"/>
              <a:gd name="connsiteX4-781" fmla="*/ 12212144 w 12212144"/>
              <a:gd name="connsiteY4-782" fmla="*/ 0 h 5485936"/>
              <a:gd name="connsiteX5-783" fmla="*/ 12197153 w 12212144"/>
              <a:gd name="connsiteY5-784" fmla="*/ 5485936 h 5485936"/>
              <a:gd name="connsiteX6-785" fmla="*/ 5152 w 12212144"/>
              <a:gd name="connsiteY6-786" fmla="*/ 5485936 h 5485936"/>
              <a:gd name="connsiteX7-787" fmla="*/ 1092 w 12212144"/>
              <a:gd name="connsiteY7-788" fmla="*/ 1648918 h 5485936"/>
              <a:gd name="connsiteX0-789" fmla="*/ 1092 w 12212144"/>
              <a:gd name="connsiteY0-790" fmla="*/ 1648918 h 5485936"/>
              <a:gd name="connsiteX1-791" fmla="*/ 3048156 w 12212144"/>
              <a:gd name="connsiteY1-792" fmla="*/ 2540368 h 5485936"/>
              <a:gd name="connsiteX2-793" fmla="*/ 6331002 w 12212144"/>
              <a:gd name="connsiteY2-794" fmla="*/ 4264238 h 5485936"/>
              <a:gd name="connsiteX3-795" fmla="*/ 9898661 w 12212144"/>
              <a:gd name="connsiteY3-796" fmla="*/ 981392 h 5485936"/>
              <a:gd name="connsiteX4-797" fmla="*/ 12212144 w 12212144"/>
              <a:gd name="connsiteY4-798" fmla="*/ 0 h 5485936"/>
              <a:gd name="connsiteX5-799" fmla="*/ 12197153 w 12212144"/>
              <a:gd name="connsiteY5-800" fmla="*/ 5485936 h 5485936"/>
              <a:gd name="connsiteX6-801" fmla="*/ 5152 w 12212144"/>
              <a:gd name="connsiteY6-802" fmla="*/ 5485936 h 5485936"/>
              <a:gd name="connsiteX7-803" fmla="*/ 1092 w 12212144"/>
              <a:gd name="connsiteY7-804" fmla="*/ 1648918 h 54859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12212144" h="5485936">
                <a:moveTo>
                  <a:pt x="1092" y="1648918"/>
                </a:moveTo>
                <a:cubicBezTo>
                  <a:pt x="1752443" y="1652666"/>
                  <a:pt x="2431321" y="2123531"/>
                  <a:pt x="3048156" y="2540368"/>
                </a:cubicBezTo>
                <a:cubicBezTo>
                  <a:pt x="3664991" y="2957205"/>
                  <a:pt x="4979388" y="4464106"/>
                  <a:pt x="6331002" y="4264238"/>
                </a:cubicBezTo>
                <a:cubicBezTo>
                  <a:pt x="7682616" y="4064370"/>
                  <a:pt x="9068372" y="1767049"/>
                  <a:pt x="9898661" y="981392"/>
                </a:cubicBezTo>
                <a:cubicBezTo>
                  <a:pt x="10728950" y="195735"/>
                  <a:pt x="11169494" y="43721"/>
                  <a:pt x="12212144" y="0"/>
                </a:cubicBezTo>
                <a:lnTo>
                  <a:pt x="12197153" y="5485936"/>
                </a:lnTo>
                <a:lnTo>
                  <a:pt x="5152" y="5485936"/>
                </a:lnTo>
                <a:cubicBezTo>
                  <a:pt x="10149" y="4206930"/>
                  <a:pt x="-3905" y="2927924"/>
                  <a:pt x="1092" y="1648918"/>
                </a:cubicBezTo>
                <a:close/>
              </a:path>
            </a:pathLst>
          </a:custGeom>
          <a:solidFill>
            <a:srgbClr val="E7E8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0" y="1559911"/>
            <a:ext cx="12179300" cy="4170901"/>
          </a:xfrm>
          <a:custGeom>
            <a:avLst/>
            <a:gdLst>
              <a:gd name="connsiteX0" fmla="*/ 0 w 12179300"/>
              <a:gd name="connsiteY0" fmla="*/ 1231900 h 4080445"/>
              <a:gd name="connsiteX1" fmla="*/ 2387600 w 12179300"/>
              <a:gd name="connsiteY1" fmla="*/ 1790700 h 4080445"/>
              <a:gd name="connsiteX2" fmla="*/ 6108700 w 12179300"/>
              <a:gd name="connsiteY2" fmla="*/ 4076700 h 4080445"/>
              <a:gd name="connsiteX3" fmla="*/ 9525000 w 12179300"/>
              <a:gd name="connsiteY3" fmla="*/ 1193800 h 4080445"/>
              <a:gd name="connsiteX4" fmla="*/ 12179300 w 12179300"/>
              <a:gd name="connsiteY4" fmla="*/ 0 h 4080445"/>
              <a:gd name="connsiteX0-1" fmla="*/ 0 w 12179300"/>
              <a:gd name="connsiteY0-2" fmla="*/ 1231900 h 4081191"/>
              <a:gd name="connsiteX1-3" fmla="*/ 2590800 w 12179300"/>
              <a:gd name="connsiteY1-4" fmla="*/ 1841500 h 4081191"/>
              <a:gd name="connsiteX2-5" fmla="*/ 6108700 w 12179300"/>
              <a:gd name="connsiteY2-6" fmla="*/ 4076700 h 4081191"/>
              <a:gd name="connsiteX3-7" fmla="*/ 9525000 w 12179300"/>
              <a:gd name="connsiteY3-8" fmla="*/ 1193800 h 4081191"/>
              <a:gd name="connsiteX4-9" fmla="*/ 12179300 w 12179300"/>
              <a:gd name="connsiteY4-10" fmla="*/ 0 h 4081191"/>
              <a:gd name="connsiteX0-11" fmla="*/ 0 w 12179300"/>
              <a:gd name="connsiteY0-12" fmla="*/ 1231900 h 4169927"/>
              <a:gd name="connsiteX1-13" fmla="*/ 2590800 w 12179300"/>
              <a:gd name="connsiteY1-14" fmla="*/ 1841500 h 4169927"/>
              <a:gd name="connsiteX2-15" fmla="*/ 6197600 w 12179300"/>
              <a:gd name="connsiteY2-16" fmla="*/ 4165600 h 4169927"/>
              <a:gd name="connsiteX3-17" fmla="*/ 9525000 w 12179300"/>
              <a:gd name="connsiteY3-18" fmla="*/ 1193800 h 4169927"/>
              <a:gd name="connsiteX4-19" fmla="*/ 12179300 w 12179300"/>
              <a:gd name="connsiteY4-20" fmla="*/ 0 h 4169927"/>
              <a:gd name="connsiteX0-21" fmla="*/ 0 w 12179300"/>
              <a:gd name="connsiteY0-22" fmla="*/ 1231900 h 4167363"/>
              <a:gd name="connsiteX1-23" fmla="*/ 2590800 w 12179300"/>
              <a:gd name="connsiteY1-24" fmla="*/ 1841500 h 4167363"/>
              <a:gd name="connsiteX2-25" fmla="*/ 6197600 w 12179300"/>
              <a:gd name="connsiteY2-26" fmla="*/ 4165600 h 4167363"/>
              <a:gd name="connsiteX3-27" fmla="*/ 9550400 w 12179300"/>
              <a:gd name="connsiteY3-28" fmla="*/ 1435100 h 4167363"/>
              <a:gd name="connsiteX4-29" fmla="*/ 12179300 w 12179300"/>
              <a:gd name="connsiteY4-30" fmla="*/ 0 h 4167363"/>
              <a:gd name="connsiteX0-31" fmla="*/ 0 w 12179300"/>
              <a:gd name="connsiteY0-32" fmla="*/ 1231900 h 4167363"/>
              <a:gd name="connsiteX1-33" fmla="*/ 2590800 w 12179300"/>
              <a:gd name="connsiteY1-34" fmla="*/ 1841500 h 4167363"/>
              <a:gd name="connsiteX2-35" fmla="*/ 6197600 w 12179300"/>
              <a:gd name="connsiteY2-36" fmla="*/ 4165600 h 4167363"/>
              <a:gd name="connsiteX3-37" fmla="*/ 9550400 w 12179300"/>
              <a:gd name="connsiteY3-38" fmla="*/ 1435100 h 4167363"/>
              <a:gd name="connsiteX4-39" fmla="*/ 12179300 w 12179300"/>
              <a:gd name="connsiteY4-40" fmla="*/ 0 h 4167363"/>
              <a:gd name="connsiteX0-41" fmla="*/ 0 w 12179300"/>
              <a:gd name="connsiteY0-42" fmla="*/ 1231900 h 4167363"/>
              <a:gd name="connsiteX1-43" fmla="*/ 2590800 w 12179300"/>
              <a:gd name="connsiteY1-44" fmla="*/ 1841500 h 4167363"/>
              <a:gd name="connsiteX2-45" fmla="*/ 6197600 w 12179300"/>
              <a:gd name="connsiteY2-46" fmla="*/ 4165600 h 4167363"/>
              <a:gd name="connsiteX3-47" fmla="*/ 9550400 w 12179300"/>
              <a:gd name="connsiteY3-48" fmla="*/ 1435100 h 4167363"/>
              <a:gd name="connsiteX4-49" fmla="*/ 12179300 w 12179300"/>
              <a:gd name="connsiteY4-50" fmla="*/ 0 h 4167363"/>
              <a:gd name="connsiteX0-51" fmla="*/ 0 w 12179300"/>
              <a:gd name="connsiteY0-52" fmla="*/ 1233676 h 4169139"/>
              <a:gd name="connsiteX1-53" fmla="*/ 2590800 w 12179300"/>
              <a:gd name="connsiteY1-54" fmla="*/ 1843276 h 4169139"/>
              <a:gd name="connsiteX2-55" fmla="*/ 6197600 w 12179300"/>
              <a:gd name="connsiteY2-56" fmla="*/ 4167376 h 4169139"/>
              <a:gd name="connsiteX3-57" fmla="*/ 9550400 w 12179300"/>
              <a:gd name="connsiteY3-58" fmla="*/ 1436876 h 4169139"/>
              <a:gd name="connsiteX4-59" fmla="*/ 12179300 w 12179300"/>
              <a:gd name="connsiteY4-60" fmla="*/ 1776 h 4169139"/>
              <a:gd name="connsiteX0-61" fmla="*/ 0 w 12179300"/>
              <a:gd name="connsiteY0-62" fmla="*/ 1233133 h 4168010"/>
              <a:gd name="connsiteX1-63" fmla="*/ 2590800 w 12179300"/>
              <a:gd name="connsiteY1-64" fmla="*/ 1842733 h 4168010"/>
              <a:gd name="connsiteX2-65" fmla="*/ 6197600 w 12179300"/>
              <a:gd name="connsiteY2-66" fmla="*/ 4166833 h 4168010"/>
              <a:gd name="connsiteX3-67" fmla="*/ 9486900 w 12179300"/>
              <a:gd name="connsiteY3-68" fmla="*/ 1512533 h 4168010"/>
              <a:gd name="connsiteX4-69" fmla="*/ 12179300 w 12179300"/>
              <a:gd name="connsiteY4-70" fmla="*/ 1233 h 4168010"/>
              <a:gd name="connsiteX0-71" fmla="*/ 0 w 12179300"/>
              <a:gd name="connsiteY0-72" fmla="*/ 1232918 h 4167795"/>
              <a:gd name="connsiteX1-73" fmla="*/ 2590800 w 12179300"/>
              <a:gd name="connsiteY1-74" fmla="*/ 1842518 h 4167795"/>
              <a:gd name="connsiteX2-75" fmla="*/ 6197600 w 12179300"/>
              <a:gd name="connsiteY2-76" fmla="*/ 4166618 h 4167795"/>
              <a:gd name="connsiteX3-77" fmla="*/ 9486900 w 12179300"/>
              <a:gd name="connsiteY3-78" fmla="*/ 1512318 h 4167795"/>
              <a:gd name="connsiteX4-79" fmla="*/ 12179300 w 12179300"/>
              <a:gd name="connsiteY4-80" fmla="*/ 1018 h 4167795"/>
              <a:gd name="connsiteX0-81" fmla="*/ 0 w 12179300"/>
              <a:gd name="connsiteY0-82" fmla="*/ 1234089 h 4168966"/>
              <a:gd name="connsiteX1-83" fmla="*/ 2590800 w 12179300"/>
              <a:gd name="connsiteY1-84" fmla="*/ 1843689 h 4168966"/>
              <a:gd name="connsiteX2-85" fmla="*/ 6197600 w 12179300"/>
              <a:gd name="connsiteY2-86" fmla="*/ 4167789 h 4168966"/>
              <a:gd name="connsiteX3-87" fmla="*/ 9486900 w 12179300"/>
              <a:gd name="connsiteY3-88" fmla="*/ 1513489 h 4168966"/>
              <a:gd name="connsiteX4-89" fmla="*/ 12179300 w 12179300"/>
              <a:gd name="connsiteY4-90" fmla="*/ 2189 h 4168966"/>
              <a:gd name="connsiteX0-91" fmla="*/ 0 w 12179300"/>
              <a:gd name="connsiteY0-92" fmla="*/ 1234089 h 4168966"/>
              <a:gd name="connsiteX1-93" fmla="*/ 2590800 w 12179300"/>
              <a:gd name="connsiteY1-94" fmla="*/ 1843689 h 4168966"/>
              <a:gd name="connsiteX2-95" fmla="*/ 6197600 w 12179300"/>
              <a:gd name="connsiteY2-96" fmla="*/ 4167789 h 4168966"/>
              <a:gd name="connsiteX3-97" fmla="*/ 9486900 w 12179300"/>
              <a:gd name="connsiteY3-98" fmla="*/ 1513489 h 4168966"/>
              <a:gd name="connsiteX4-99" fmla="*/ 12179300 w 12179300"/>
              <a:gd name="connsiteY4-100" fmla="*/ 2189 h 4168966"/>
              <a:gd name="connsiteX0-101" fmla="*/ 0 w 12179300"/>
              <a:gd name="connsiteY0-102" fmla="*/ 1234089 h 4169014"/>
              <a:gd name="connsiteX1-103" fmla="*/ 2590800 w 12179300"/>
              <a:gd name="connsiteY1-104" fmla="*/ 1843689 h 4169014"/>
              <a:gd name="connsiteX2-105" fmla="*/ 6197600 w 12179300"/>
              <a:gd name="connsiteY2-106" fmla="*/ 4167789 h 4169014"/>
              <a:gd name="connsiteX3-107" fmla="*/ 9486900 w 12179300"/>
              <a:gd name="connsiteY3-108" fmla="*/ 1513489 h 4169014"/>
              <a:gd name="connsiteX4-109" fmla="*/ 12179300 w 12179300"/>
              <a:gd name="connsiteY4-110" fmla="*/ 2189 h 4169014"/>
              <a:gd name="connsiteX0-111" fmla="*/ 0 w 12179300"/>
              <a:gd name="connsiteY0-112" fmla="*/ 1234089 h 4171076"/>
              <a:gd name="connsiteX1-113" fmla="*/ 2755900 w 12179300"/>
              <a:gd name="connsiteY1-114" fmla="*/ 2034189 h 4171076"/>
              <a:gd name="connsiteX2-115" fmla="*/ 6197600 w 12179300"/>
              <a:gd name="connsiteY2-116" fmla="*/ 4167789 h 4171076"/>
              <a:gd name="connsiteX3-117" fmla="*/ 9486900 w 12179300"/>
              <a:gd name="connsiteY3-118" fmla="*/ 1513489 h 4171076"/>
              <a:gd name="connsiteX4-119" fmla="*/ 12179300 w 12179300"/>
              <a:gd name="connsiteY4-120" fmla="*/ 2189 h 4171076"/>
              <a:gd name="connsiteX0-121" fmla="*/ 0 w 12179300"/>
              <a:gd name="connsiteY0-122" fmla="*/ 1234089 h 4170901"/>
              <a:gd name="connsiteX1-123" fmla="*/ 2781300 w 12179300"/>
              <a:gd name="connsiteY1-124" fmla="*/ 2021489 h 4170901"/>
              <a:gd name="connsiteX2-125" fmla="*/ 6197600 w 12179300"/>
              <a:gd name="connsiteY2-126" fmla="*/ 4167789 h 4170901"/>
              <a:gd name="connsiteX3-127" fmla="*/ 9486900 w 12179300"/>
              <a:gd name="connsiteY3-128" fmla="*/ 1513489 h 4170901"/>
              <a:gd name="connsiteX4-129" fmla="*/ 12179300 w 12179300"/>
              <a:gd name="connsiteY4-130" fmla="*/ 2189 h 417090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79300" h="4170901">
                <a:moveTo>
                  <a:pt x="0" y="1234089"/>
                </a:moveTo>
                <a:cubicBezTo>
                  <a:pt x="900641" y="1162122"/>
                  <a:pt x="1761067" y="1456339"/>
                  <a:pt x="2781300" y="2021489"/>
                </a:cubicBezTo>
                <a:cubicBezTo>
                  <a:pt x="3801533" y="2586639"/>
                  <a:pt x="5080000" y="4252456"/>
                  <a:pt x="6197600" y="4167789"/>
                </a:cubicBezTo>
                <a:cubicBezTo>
                  <a:pt x="7315200" y="4083122"/>
                  <a:pt x="8401050" y="2969756"/>
                  <a:pt x="9486900" y="1513489"/>
                </a:cubicBezTo>
                <a:cubicBezTo>
                  <a:pt x="10572750" y="57222"/>
                  <a:pt x="11736917" y="-16861"/>
                  <a:pt x="12179300" y="2189"/>
                </a:cubicBezTo>
              </a:path>
            </a:pathLst>
          </a:cu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034323" y="3947503"/>
            <a:ext cx="642716" cy="640253"/>
            <a:chOff x="5375392" y="3582376"/>
            <a:chExt cx="828675" cy="825500"/>
          </a:xfrm>
        </p:grpSpPr>
        <p:sp>
          <p:nvSpPr>
            <p:cNvPr id="4" name="Oval 16"/>
            <p:cNvSpPr>
              <a:spLocks noChangeArrowheads="1"/>
            </p:cNvSpPr>
            <p:nvPr/>
          </p:nvSpPr>
          <p:spPr bwMode="auto">
            <a:xfrm>
              <a:off x="5375392" y="3582376"/>
              <a:ext cx="828675" cy="825500"/>
            </a:xfrm>
            <a:prstGeom prst="ellipse">
              <a:avLst/>
            </a:prstGeom>
            <a:noFill/>
            <a:ln w="26988" cap="rnd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" name="Line 17"/>
            <p:cNvSpPr>
              <a:spLocks noChangeShapeType="1"/>
            </p:cNvSpPr>
            <p:nvPr/>
          </p:nvSpPr>
          <p:spPr bwMode="auto">
            <a:xfrm>
              <a:off x="5788142" y="3582376"/>
              <a:ext cx="0" cy="825500"/>
            </a:xfrm>
            <a:prstGeom prst="line">
              <a:avLst/>
            </a:prstGeom>
            <a:noFill/>
            <a:ln w="26988" cap="rnd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6" name="Line 18"/>
            <p:cNvSpPr>
              <a:spLocks noChangeShapeType="1"/>
            </p:cNvSpPr>
            <p:nvPr/>
          </p:nvSpPr>
          <p:spPr bwMode="auto">
            <a:xfrm flipH="1">
              <a:off x="5375392" y="3995126"/>
              <a:ext cx="825500" cy="0"/>
            </a:xfrm>
            <a:prstGeom prst="line">
              <a:avLst/>
            </a:prstGeom>
            <a:noFill/>
            <a:ln w="26988" cap="rnd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" name="Freeform 19"/>
            <p:cNvSpPr/>
            <p:nvPr/>
          </p:nvSpPr>
          <p:spPr bwMode="auto">
            <a:xfrm>
              <a:off x="5575417" y="3582376"/>
              <a:ext cx="187325" cy="825500"/>
            </a:xfrm>
            <a:custGeom>
              <a:avLst/>
              <a:gdLst>
                <a:gd name="T0" fmla="*/ 56 w 56"/>
                <a:gd name="T1" fmla="*/ 0 h 248"/>
                <a:gd name="T2" fmla="*/ 0 w 56"/>
                <a:gd name="T3" fmla="*/ 124 h 248"/>
                <a:gd name="T4" fmla="*/ 56 w 56"/>
                <a:gd name="T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248">
                  <a:moveTo>
                    <a:pt x="56" y="0"/>
                  </a:moveTo>
                  <a:cubicBezTo>
                    <a:pt x="56" y="0"/>
                    <a:pt x="0" y="44"/>
                    <a:pt x="0" y="124"/>
                  </a:cubicBezTo>
                  <a:cubicBezTo>
                    <a:pt x="0" y="204"/>
                    <a:pt x="56" y="248"/>
                    <a:pt x="56" y="248"/>
                  </a:cubicBezTo>
                </a:path>
              </a:pathLst>
            </a:custGeom>
            <a:noFill/>
            <a:ln w="26988" cap="rnd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" name="Freeform 20"/>
            <p:cNvSpPr/>
            <p:nvPr/>
          </p:nvSpPr>
          <p:spPr bwMode="auto">
            <a:xfrm>
              <a:off x="5815129" y="3582376"/>
              <a:ext cx="187325" cy="825500"/>
            </a:xfrm>
            <a:custGeom>
              <a:avLst/>
              <a:gdLst>
                <a:gd name="T0" fmla="*/ 0 w 56"/>
                <a:gd name="T1" fmla="*/ 0 h 248"/>
                <a:gd name="T2" fmla="*/ 56 w 56"/>
                <a:gd name="T3" fmla="*/ 124 h 248"/>
                <a:gd name="T4" fmla="*/ 0 w 56"/>
                <a:gd name="T5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248">
                  <a:moveTo>
                    <a:pt x="0" y="0"/>
                  </a:moveTo>
                  <a:cubicBezTo>
                    <a:pt x="0" y="0"/>
                    <a:pt x="56" y="44"/>
                    <a:pt x="56" y="124"/>
                  </a:cubicBezTo>
                  <a:cubicBezTo>
                    <a:pt x="56" y="204"/>
                    <a:pt x="0" y="248"/>
                    <a:pt x="0" y="248"/>
                  </a:cubicBezTo>
                </a:path>
              </a:pathLst>
            </a:custGeom>
            <a:noFill/>
            <a:ln w="26988" cap="rnd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" name="Freeform 21"/>
            <p:cNvSpPr/>
            <p:nvPr/>
          </p:nvSpPr>
          <p:spPr bwMode="auto">
            <a:xfrm>
              <a:off x="5469054" y="3728426"/>
              <a:ext cx="639763" cy="133350"/>
            </a:xfrm>
            <a:custGeom>
              <a:avLst/>
              <a:gdLst>
                <a:gd name="T0" fmla="*/ 0 w 192"/>
                <a:gd name="T1" fmla="*/ 0 h 40"/>
                <a:gd name="T2" fmla="*/ 96 w 192"/>
                <a:gd name="T3" fmla="*/ 40 h 40"/>
                <a:gd name="T4" fmla="*/ 192 w 19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40">
                  <a:moveTo>
                    <a:pt x="0" y="0"/>
                  </a:moveTo>
                  <a:cubicBezTo>
                    <a:pt x="0" y="0"/>
                    <a:pt x="20" y="40"/>
                    <a:pt x="96" y="40"/>
                  </a:cubicBezTo>
                  <a:cubicBezTo>
                    <a:pt x="172" y="40"/>
                    <a:pt x="192" y="0"/>
                    <a:pt x="192" y="0"/>
                  </a:cubicBezTo>
                </a:path>
              </a:pathLst>
            </a:custGeom>
            <a:noFill/>
            <a:ln w="26988" cap="rnd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" name="Freeform 22"/>
            <p:cNvSpPr/>
            <p:nvPr/>
          </p:nvSpPr>
          <p:spPr bwMode="auto">
            <a:xfrm>
              <a:off x="5469054" y="4128476"/>
              <a:ext cx="639763" cy="131763"/>
            </a:xfrm>
            <a:custGeom>
              <a:avLst/>
              <a:gdLst>
                <a:gd name="T0" fmla="*/ 0 w 192"/>
                <a:gd name="T1" fmla="*/ 40 h 40"/>
                <a:gd name="T2" fmla="*/ 96 w 192"/>
                <a:gd name="T3" fmla="*/ 0 h 40"/>
                <a:gd name="T4" fmla="*/ 192 w 192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40">
                  <a:moveTo>
                    <a:pt x="0" y="40"/>
                  </a:moveTo>
                  <a:cubicBezTo>
                    <a:pt x="0" y="40"/>
                    <a:pt x="20" y="0"/>
                    <a:pt x="96" y="0"/>
                  </a:cubicBezTo>
                  <a:cubicBezTo>
                    <a:pt x="172" y="0"/>
                    <a:pt x="192" y="40"/>
                    <a:pt x="192" y="40"/>
                  </a:cubicBezTo>
                </a:path>
              </a:pathLst>
            </a:custGeom>
            <a:noFill/>
            <a:ln w="26988" cap="rnd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0643930" y="3467703"/>
            <a:ext cx="767824" cy="754956"/>
            <a:chOff x="5734050" y="5459413"/>
            <a:chExt cx="852487" cy="838200"/>
          </a:xfrm>
        </p:grpSpPr>
        <p:sp>
          <p:nvSpPr>
            <p:cNvPr id="12" name="Freeform 64"/>
            <p:cNvSpPr/>
            <p:nvPr/>
          </p:nvSpPr>
          <p:spPr bwMode="auto">
            <a:xfrm>
              <a:off x="5794375" y="5638801"/>
              <a:ext cx="169862" cy="173038"/>
            </a:xfrm>
            <a:custGeom>
              <a:avLst/>
              <a:gdLst>
                <a:gd name="T0" fmla="*/ 50 w 51"/>
                <a:gd name="T1" fmla="*/ 34 h 52"/>
                <a:gd name="T2" fmla="*/ 46 w 51"/>
                <a:gd name="T3" fmla="*/ 15 h 52"/>
                <a:gd name="T4" fmla="*/ 32 w 51"/>
                <a:gd name="T5" fmla="*/ 1 h 52"/>
                <a:gd name="T6" fmla="*/ 25 w 51"/>
                <a:gd name="T7" fmla="*/ 0 h 52"/>
                <a:gd name="T8" fmla="*/ 5 w 51"/>
                <a:gd name="T9" fmla="*/ 20 h 52"/>
                <a:gd name="T10" fmla="*/ 16 w 51"/>
                <a:gd name="T11" fmla="*/ 51 h 52"/>
                <a:gd name="T12" fmla="*/ 22 w 51"/>
                <a:gd name="T13" fmla="*/ 52 h 52"/>
                <a:gd name="T14" fmla="*/ 50 w 51"/>
                <a:gd name="T15" fmla="*/ 3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2">
                  <a:moveTo>
                    <a:pt x="50" y="34"/>
                  </a:moveTo>
                  <a:cubicBezTo>
                    <a:pt x="51" y="30"/>
                    <a:pt x="49" y="21"/>
                    <a:pt x="46" y="15"/>
                  </a:cubicBezTo>
                  <a:cubicBezTo>
                    <a:pt x="42" y="8"/>
                    <a:pt x="38" y="3"/>
                    <a:pt x="32" y="1"/>
                  </a:cubicBezTo>
                  <a:cubicBezTo>
                    <a:pt x="30" y="1"/>
                    <a:pt x="27" y="0"/>
                    <a:pt x="25" y="0"/>
                  </a:cubicBezTo>
                  <a:cubicBezTo>
                    <a:pt x="13" y="0"/>
                    <a:pt x="8" y="11"/>
                    <a:pt x="5" y="20"/>
                  </a:cubicBezTo>
                  <a:cubicBezTo>
                    <a:pt x="2" y="32"/>
                    <a:pt x="0" y="45"/>
                    <a:pt x="16" y="51"/>
                  </a:cubicBezTo>
                  <a:cubicBezTo>
                    <a:pt x="18" y="51"/>
                    <a:pt x="20" y="52"/>
                    <a:pt x="22" y="52"/>
                  </a:cubicBezTo>
                  <a:cubicBezTo>
                    <a:pt x="34" y="52"/>
                    <a:pt x="48" y="40"/>
                    <a:pt x="50" y="34"/>
                  </a:cubicBezTo>
                  <a:close/>
                </a:path>
              </a:pathLst>
            </a:custGeom>
            <a:noFill/>
            <a:ln w="25400" cap="rnd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" name="Freeform 65"/>
            <p:cNvSpPr/>
            <p:nvPr/>
          </p:nvSpPr>
          <p:spPr bwMode="auto">
            <a:xfrm>
              <a:off x="5970588" y="5518151"/>
              <a:ext cx="173037" cy="153988"/>
            </a:xfrm>
            <a:custGeom>
              <a:avLst/>
              <a:gdLst>
                <a:gd name="T0" fmla="*/ 26 w 52"/>
                <a:gd name="T1" fmla="*/ 46 h 46"/>
                <a:gd name="T2" fmla="*/ 52 w 52"/>
                <a:gd name="T3" fmla="*/ 19 h 46"/>
                <a:gd name="T4" fmla="*/ 26 w 52"/>
                <a:gd name="T5" fmla="*/ 0 h 46"/>
                <a:gd name="T6" fmla="*/ 0 w 52"/>
                <a:gd name="T7" fmla="*/ 19 h 46"/>
                <a:gd name="T8" fmla="*/ 26 w 52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6">
                  <a:moveTo>
                    <a:pt x="26" y="46"/>
                  </a:moveTo>
                  <a:cubicBezTo>
                    <a:pt x="34" y="46"/>
                    <a:pt x="52" y="34"/>
                    <a:pt x="52" y="19"/>
                  </a:cubicBezTo>
                  <a:cubicBezTo>
                    <a:pt x="52" y="2"/>
                    <a:pt x="38" y="0"/>
                    <a:pt x="26" y="0"/>
                  </a:cubicBezTo>
                  <a:cubicBezTo>
                    <a:pt x="14" y="0"/>
                    <a:pt x="0" y="2"/>
                    <a:pt x="0" y="19"/>
                  </a:cubicBezTo>
                  <a:cubicBezTo>
                    <a:pt x="0" y="34"/>
                    <a:pt x="19" y="46"/>
                    <a:pt x="26" y="46"/>
                  </a:cubicBezTo>
                  <a:close/>
                </a:path>
              </a:pathLst>
            </a:custGeom>
            <a:noFill/>
            <a:ln w="25400" cap="rnd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Freeform 66"/>
            <p:cNvSpPr/>
            <p:nvPr/>
          </p:nvSpPr>
          <p:spPr bwMode="auto">
            <a:xfrm>
              <a:off x="6149975" y="5638801"/>
              <a:ext cx="163512" cy="173038"/>
            </a:xfrm>
            <a:custGeom>
              <a:avLst/>
              <a:gdLst>
                <a:gd name="T0" fmla="*/ 19 w 49"/>
                <a:gd name="T1" fmla="*/ 1 h 52"/>
                <a:gd name="T2" fmla="*/ 6 w 49"/>
                <a:gd name="T3" fmla="*/ 15 h 52"/>
                <a:gd name="T4" fmla="*/ 2 w 49"/>
                <a:gd name="T5" fmla="*/ 34 h 52"/>
                <a:gd name="T6" fmla="*/ 30 w 49"/>
                <a:gd name="T7" fmla="*/ 52 h 52"/>
                <a:gd name="T8" fmla="*/ 35 w 49"/>
                <a:gd name="T9" fmla="*/ 51 h 52"/>
                <a:gd name="T10" fmla="*/ 48 w 49"/>
                <a:gd name="T11" fmla="*/ 39 h 52"/>
                <a:gd name="T12" fmla="*/ 46 w 49"/>
                <a:gd name="T13" fmla="*/ 20 h 52"/>
                <a:gd name="T14" fmla="*/ 27 w 49"/>
                <a:gd name="T15" fmla="*/ 0 h 52"/>
                <a:gd name="T16" fmla="*/ 19 w 49"/>
                <a:gd name="T17" fmla="*/ 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" h="52">
                  <a:moveTo>
                    <a:pt x="19" y="1"/>
                  </a:moveTo>
                  <a:cubicBezTo>
                    <a:pt x="14" y="3"/>
                    <a:pt x="9" y="8"/>
                    <a:pt x="6" y="15"/>
                  </a:cubicBezTo>
                  <a:cubicBezTo>
                    <a:pt x="3" y="21"/>
                    <a:pt x="0" y="30"/>
                    <a:pt x="2" y="34"/>
                  </a:cubicBezTo>
                  <a:cubicBezTo>
                    <a:pt x="4" y="40"/>
                    <a:pt x="17" y="52"/>
                    <a:pt x="30" y="52"/>
                  </a:cubicBezTo>
                  <a:cubicBezTo>
                    <a:pt x="32" y="52"/>
                    <a:pt x="34" y="51"/>
                    <a:pt x="35" y="51"/>
                  </a:cubicBezTo>
                  <a:cubicBezTo>
                    <a:pt x="42" y="49"/>
                    <a:pt x="46" y="45"/>
                    <a:pt x="48" y="39"/>
                  </a:cubicBezTo>
                  <a:cubicBezTo>
                    <a:pt x="49" y="34"/>
                    <a:pt x="49" y="28"/>
                    <a:pt x="46" y="20"/>
                  </a:cubicBezTo>
                  <a:cubicBezTo>
                    <a:pt x="43" y="11"/>
                    <a:pt x="38" y="0"/>
                    <a:pt x="27" y="0"/>
                  </a:cubicBezTo>
                  <a:cubicBezTo>
                    <a:pt x="24" y="0"/>
                    <a:pt x="22" y="1"/>
                    <a:pt x="19" y="1"/>
                  </a:cubicBezTo>
                  <a:close/>
                </a:path>
              </a:pathLst>
            </a:custGeom>
            <a:noFill/>
            <a:ln w="25400" cap="rnd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Freeform 67"/>
            <p:cNvSpPr/>
            <p:nvPr/>
          </p:nvSpPr>
          <p:spPr bwMode="auto">
            <a:xfrm>
              <a:off x="6086475" y="5857876"/>
              <a:ext cx="190500" cy="160338"/>
            </a:xfrm>
            <a:custGeom>
              <a:avLst/>
              <a:gdLst>
                <a:gd name="T0" fmla="*/ 23 w 57"/>
                <a:gd name="T1" fmla="*/ 0 h 48"/>
                <a:gd name="T2" fmla="*/ 10 w 57"/>
                <a:gd name="T3" fmla="*/ 3 h 48"/>
                <a:gd name="T4" fmla="*/ 3 w 57"/>
                <a:gd name="T5" fmla="*/ 18 h 48"/>
                <a:gd name="T6" fmla="*/ 5 w 57"/>
                <a:gd name="T7" fmla="*/ 40 h 48"/>
                <a:gd name="T8" fmla="*/ 20 w 57"/>
                <a:gd name="T9" fmla="*/ 48 h 48"/>
                <a:gd name="T10" fmla="*/ 38 w 57"/>
                <a:gd name="T11" fmla="*/ 41 h 48"/>
                <a:gd name="T12" fmla="*/ 47 w 57"/>
                <a:gd name="T13" fmla="*/ 10 h 48"/>
                <a:gd name="T14" fmla="*/ 23 w 57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8">
                  <a:moveTo>
                    <a:pt x="23" y="0"/>
                  </a:moveTo>
                  <a:cubicBezTo>
                    <a:pt x="21" y="0"/>
                    <a:pt x="14" y="0"/>
                    <a:pt x="10" y="3"/>
                  </a:cubicBezTo>
                  <a:cubicBezTo>
                    <a:pt x="7" y="5"/>
                    <a:pt x="4" y="12"/>
                    <a:pt x="3" y="18"/>
                  </a:cubicBezTo>
                  <a:cubicBezTo>
                    <a:pt x="0" y="27"/>
                    <a:pt x="1" y="35"/>
                    <a:pt x="5" y="40"/>
                  </a:cubicBezTo>
                  <a:cubicBezTo>
                    <a:pt x="9" y="46"/>
                    <a:pt x="14" y="48"/>
                    <a:pt x="20" y="48"/>
                  </a:cubicBezTo>
                  <a:cubicBezTo>
                    <a:pt x="25" y="48"/>
                    <a:pt x="30" y="46"/>
                    <a:pt x="38" y="41"/>
                  </a:cubicBezTo>
                  <a:cubicBezTo>
                    <a:pt x="47" y="34"/>
                    <a:pt x="57" y="24"/>
                    <a:pt x="47" y="10"/>
                  </a:cubicBezTo>
                  <a:cubicBezTo>
                    <a:pt x="41" y="1"/>
                    <a:pt x="28" y="0"/>
                    <a:pt x="23" y="0"/>
                  </a:cubicBezTo>
                  <a:close/>
                </a:path>
              </a:pathLst>
            </a:custGeom>
            <a:noFill/>
            <a:ln w="25400" cap="rnd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6" name="Freeform 68"/>
            <p:cNvSpPr/>
            <p:nvPr/>
          </p:nvSpPr>
          <p:spPr bwMode="auto">
            <a:xfrm>
              <a:off x="5840413" y="5861051"/>
              <a:ext cx="190500" cy="160338"/>
            </a:xfrm>
            <a:custGeom>
              <a:avLst/>
              <a:gdLst>
                <a:gd name="T0" fmla="*/ 46 w 57"/>
                <a:gd name="T1" fmla="*/ 2 h 48"/>
                <a:gd name="T2" fmla="*/ 35 w 57"/>
                <a:gd name="T3" fmla="*/ 0 h 48"/>
                <a:gd name="T4" fmla="*/ 9 w 57"/>
                <a:gd name="T5" fmla="*/ 11 h 48"/>
                <a:gd name="T6" fmla="*/ 20 w 57"/>
                <a:gd name="T7" fmla="*/ 41 h 48"/>
                <a:gd name="T8" fmla="*/ 38 w 57"/>
                <a:gd name="T9" fmla="*/ 48 h 48"/>
                <a:gd name="T10" fmla="*/ 53 w 57"/>
                <a:gd name="T11" fmla="*/ 39 h 48"/>
                <a:gd name="T12" fmla="*/ 55 w 57"/>
                <a:gd name="T13" fmla="*/ 20 h 48"/>
                <a:gd name="T14" fmla="*/ 46 w 57"/>
                <a:gd name="T15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48">
                  <a:moveTo>
                    <a:pt x="46" y="2"/>
                  </a:moveTo>
                  <a:cubicBezTo>
                    <a:pt x="43" y="0"/>
                    <a:pt x="38" y="0"/>
                    <a:pt x="35" y="0"/>
                  </a:cubicBezTo>
                  <a:cubicBezTo>
                    <a:pt x="30" y="0"/>
                    <a:pt x="16" y="1"/>
                    <a:pt x="9" y="11"/>
                  </a:cubicBezTo>
                  <a:cubicBezTo>
                    <a:pt x="0" y="25"/>
                    <a:pt x="10" y="35"/>
                    <a:pt x="20" y="41"/>
                  </a:cubicBezTo>
                  <a:cubicBezTo>
                    <a:pt x="27" y="46"/>
                    <a:pt x="33" y="48"/>
                    <a:pt x="38" y="48"/>
                  </a:cubicBezTo>
                  <a:cubicBezTo>
                    <a:pt x="44" y="48"/>
                    <a:pt x="49" y="45"/>
                    <a:pt x="53" y="39"/>
                  </a:cubicBezTo>
                  <a:cubicBezTo>
                    <a:pt x="56" y="34"/>
                    <a:pt x="57" y="28"/>
                    <a:pt x="55" y="20"/>
                  </a:cubicBezTo>
                  <a:cubicBezTo>
                    <a:pt x="54" y="13"/>
                    <a:pt x="50" y="5"/>
                    <a:pt x="46" y="2"/>
                  </a:cubicBezTo>
                  <a:close/>
                </a:path>
              </a:pathLst>
            </a:custGeom>
            <a:noFill/>
            <a:ln w="25400" cap="rnd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7" name="Freeform 69"/>
            <p:cNvSpPr/>
            <p:nvPr/>
          </p:nvSpPr>
          <p:spPr bwMode="auto">
            <a:xfrm>
              <a:off x="5734050" y="5459413"/>
              <a:ext cx="852487" cy="838200"/>
            </a:xfrm>
            <a:custGeom>
              <a:avLst/>
              <a:gdLst>
                <a:gd name="T0" fmla="*/ 255 w 256"/>
                <a:gd name="T1" fmla="*/ 252 h 252"/>
                <a:gd name="T2" fmla="*/ 252 w 256"/>
                <a:gd name="T3" fmla="*/ 246 h 252"/>
                <a:gd name="T4" fmla="*/ 224 w 256"/>
                <a:gd name="T5" fmla="*/ 177 h 252"/>
                <a:gd name="T6" fmla="*/ 159 w 256"/>
                <a:gd name="T7" fmla="*/ 22 h 252"/>
                <a:gd name="T8" fmla="*/ 159 w 256"/>
                <a:gd name="T9" fmla="*/ 22 h 252"/>
                <a:gd name="T10" fmla="*/ 151 w 256"/>
                <a:gd name="T11" fmla="*/ 16 h 252"/>
                <a:gd name="T12" fmla="*/ 151 w 256"/>
                <a:gd name="T13" fmla="*/ 16 h 252"/>
                <a:gd name="T14" fmla="*/ 97 w 256"/>
                <a:gd name="T15" fmla="*/ 0 h 252"/>
                <a:gd name="T16" fmla="*/ 0 w 256"/>
                <a:gd name="T17" fmla="*/ 97 h 252"/>
                <a:gd name="T18" fmla="*/ 97 w 256"/>
                <a:gd name="T19" fmla="*/ 194 h 252"/>
                <a:gd name="T20" fmla="*/ 197 w 256"/>
                <a:gd name="T21" fmla="*/ 97 h 252"/>
                <a:gd name="T22" fmla="*/ 180 w 256"/>
                <a:gd name="T23" fmla="*/ 4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6" h="252">
                  <a:moveTo>
                    <a:pt x="255" y="252"/>
                  </a:moveTo>
                  <a:cubicBezTo>
                    <a:pt x="256" y="250"/>
                    <a:pt x="255" y="247"/>
                    <a:pt x="252" y="246"/>
                  </a:cubicBezTo>
                  <a:cubicBezTo>
                    <a:pt x="221" y="235"/>
                    <a:pt x="222" y="212"/>
                    <a:pt x="224" y="177"/>
                  </a:cubicBezTo>
                  <a:cubicBezTo>
                    <a:pt x="226" y="134"/>
                    <a:pt x="228" y="76"/>
                    <a:pt x="159" y="22"/>
                  </a:cubicBezTo>
                  <a:cubicBezTo>
                    <a:pt x="159" y="22"/>
                    <a:pt x="159" y="22"/>
                    <a:pt x="159" y="22"/>
                  </a:cubicBezTo>
                  <a:cubicBezTo>
                    <a:pt x="156" y="20"/>
                    <a:pt x="154" y="18"/>
                    <a:pt x="151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35" y="6"/>
                    <a:pt x="117" y="0"/>
                    <a:pt x="97" y="0"/>
                  </a:cubicBez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4"/>
                    <a:pt x="97" y="194"/>
                  </a:cubicBezTo>
                  <a:cubicBezTo>
                    <a:pt x="151" y="194"/>
                    <a:pt x="197" y="151"/>
                    <a:pt x="197" y="97"/>
                  </a:cubicBezTo>
                  <a:cubicBezTo>
                    <a:pt x="197" y="87"/>
                    <a:pt x="197" y="60"/>
                    <a:pt x="180" y="4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" name="Oval 70"/>
            <p:cNvSpPr>
              <a:spLocks noChangeArrowheads="1"/>
            </p:cNvSpPr>
            <p:nvPr/>
          </p:nvSpPr>
          <p:spPr bwMode="auto">
            <a:xfrm>
              <a:off x="6024563" y="5748338"/>
              <a:ext cx="69850" cy="66675"/>
            </a:xfrm>
            <a:prstGeom prst="ellipse">
              <a:avLst/>
            </a:prstGeom>
            <a:noFill/>
            <a:ln w="25400" cap="rnd">
              <a:solidFill>
                <a:schemeClr val="bg2">
                  <a:lumMod val="25000"/>
                </a:schemeClr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934720" y="5158105"/>
            <a:ext cx="270065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latin typeface="+mj-lt"/>
              </a:rPr>
              <a:t>用于提取英特尔 SGX 安全区保护的数据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672830" y="4684395"/>
            <a:ext cx="273875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b="1" dirty="0">
                <a:latin typeface="+mj-lt"/>
              </a:rPr>
              <a:t>Next Generation 影响虚拟机</a:t>
            </a:r>
            <a:endParaRPr lang="zh-CN" altLang="en-US" sz="2000" b="1" dirty="0">
              <a:latin typeface="+mj-lt"/>
            </a:endParaRPr>
          </a:p>
          <a:p>
            <a:pPr algn="l"/>
            <a:r>
              <a:rPr lang="zh-CN" altLang="en-US" sz="2000" b="1" dirty="0">
                <a:latin typeface="+mj-lt"/>
              </a:rPr>
              <a:t>解决方法：关闭超线程</a:t>
            </a:r>
            <a:endParaRPr lang="zh-CN" altLang="en-US" sz="2000" b="1" dirty="0"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34621" y="4653160"/>
            <a:ext cx="12096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32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变体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1</a:t>
            </a:r>
            <a:endParaRPr lang="en-US" altLang="zh-CN" sz="32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023247" y="4130736"/>
            <a:ext cx="12096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32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变体</a:t>
            </a:r>
            <a:r>
              <a:rPr lang="en-US" altLang="zh-CN" sz="32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</a:t>
            </a:r>
            <a:endParaRPr lang="en-US" altLang="zh-CN" sz="32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3060" y="728181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+mj-lt"/>
              </a:rPr>
              <a:t>漏洞变体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702047" y="2075573"/>
            <a:ext cx="1895435" cy="1895435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4272695" y="3758306"/>
            <a:ext cx="1079793" cy="107979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494530" y="1318895"/>
            <a:ext cx="3626485" cy="3598545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7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2" presetClass="entr" presetSubtype="8" fill="hold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849"/>
                                </p:stCondLst>
                                <p:childTnLst>
                                  <p:par>
                                    <p:cTn id="4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349"/>
                                </p:stCondLst>
                                <p:childTnLst>
                                  <p:par>
                                    <p:cTn id="48" presetID="2" presetClass="entr" presetSubtype="2" fill="hold" nodeType="afterEffect" p14:presetBounceEnd="7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0000">
                                          <p:cBhvr additive="base">
                                            <p:cTn id="5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0000">
                                          <p:cBhvr additive="base">
                                            <p:cTn id="5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349"/>
                                </p:stCondLst>
                                <p:childTnLst>
                                  <p:par>
                                    <p:cTn id="5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699"/>
                                </p:stCondLst>
                                <p:childTnLst>
                                  <p:par>
                                    <p:cTn id="5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bldLvl="0" animBg="1"/>
          <p:bldP spid="29" grpId="0" bldLvl="0" animBg="1"/>
          <p:bldP spid="24" grpId="0"/>
          <p:bldP spid="25" grpId="0"/>
          <p:bldP spid="30" grpId="0"/>
          <p:bldP spid="21" grpId="0"/>
          <p:bldP spid="23" grpId="0"/>
          <p:bldP spid="27" grpId="0" animBg="1"/>
          <p:bldP spid="42" grpId="0" animBg="1"/>
          <p:bldP spid="43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75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1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849"/>
                                </p:stCondLst>
                                <p:childTnLst>
                                  <p:par>
                                    <p:cTn id="42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349"/>
                                </p:stCondLst>
                                <p:childTnLst>
                                  <p:par>
                                    <p:cTn id="4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4349"/>
                                </p:stCondLst>
                                <p:childTnLst>
                                  <p:par>
                                    <p:cTn id="5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699"/>
                                </p:stCondLst>
                                <p:childTnLst>
                                  <p:par>
                                    <p:cTn id="5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5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bldLvl="0" animBg="1"/>
          <p:bldP spid="29" grpId="0" bldLvl="0" animBg="1"/>
          <p:bldP spid="24" grpId="0"/>
          <p:bldP spid="25" grpId="0"/>
          <p:bldP spid="30" grpId="0"/>
          <p:bldP spid="21" grpId="0"/>
          <p:bldP spid="23" grpId="0"/>
          <p:bldP spid="27" grpId="0" animBg="1"/>
          <p:bldP spid="42" grpId="0" animBg="1"/>
          <p:bldP spid="43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208627" y="1733843"/>
            <a:ext cx="3390314" cy="3390314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6081932" y="274465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+mj-lt"/>
              </a:rPr>
              <a:t>漏洞比较</a:t>
            </a:r>
            <a:endParaRPr lang="zh-CN" altLang="en-US" sz="2400" b="1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53796" y="3220384"/>
            <a:ext cx="40186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Meltdown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Spectre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Foreshadow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6138204" y="3178180"/>
            <a:ext cx="3990536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828008" y="3177063"/>
            <a:ext cx="21515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</a:rPr>
              <a:t>Chapter Two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23 -0.312862 L 0 0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18840" y="1884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7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/>
      <p:bldP spid="6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22475" y="1895475"/>
            <a:ext cx="4217670" cy="421767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004684" y="689124"/>
            <a:ext cx="201168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+mj-lt"/>
              </a:rPr>
              <a:t>漏洞比较</a:t>
            </a:r>
            <a:endParaRPr lang="zh-CN" altLang="en-US" sz="3600" b="1" dirty="0">
              <a:latin typeface="+mj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2422525" y="1895475"/>
            <a:ext cx="3417570" cy="341757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319628" y="3342734"/>
            <a:ext cx="5274367" cy="706755"/>
            <a:chOff x="5319628" y="3342734"/>
            <a:chExt cx="5274367" cy="706755"/>
          </a:xfrm>
        </p:grpSpPr>
        <p:cxnSp>
          <p:nvCxnSpPr>
            <p:cNvPr id="15" name="直接连接符 14"/>
            <p:cNvCxnSpPr/>
            <p:nvPr/>
          </p:nvCxnSpPr>
          <p:spPr>
            <a:xfrm flipH="1">
              <a:off x="5319628" y="3732667"/>
              <a:ext cx="1825682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6218178" y="3405153"/>
              <a:ext cx="127889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</a:rPr>
                <a:t>Meltdown</a:t>
              </a:r>
              <a:endParaRPr lang="en-US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44191" y="3342734"/>
              <a:ext cx="2749804" cy="7067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乱序执行对异常的延时处理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21831" y="4284235"/>
            <a:ext cx="5172162" cy="461071"/>
            <a:chOff x="5421831" y="4284235"/>
            <a:chExt cx="5172162" cy="461071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5421831" y="4704520"/>
              <a:ext cx="1825682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495641" y="4346526"/>
              <a:ext cx="100139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Spectre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7844189" y="4284235"/>
              <a:ext cx="2749804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预测执行的误判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273362" y="5394228"/>
            <a:ext cx="5320334" cy="461030"/>
            <a:chOff x="5224594" y="5394228"/>
            <a:chExt cx="5320334" cy="461030"/>
          </a:xfrm>
        </p:grpSpPr>
        <p:cxnSp>
          <p:nvCxnSpPr>
            <p:cNvPr id="19" name="直接连接符 18"/>
            <p:cNvCxnSpPr/>
            <p:nvPr/>
          </p:nvCxnSpPr>
          <p:spPr>
            <a:xfrm flipH="1">
              <a:off x="5224594" y="5756052"/>
              <a:ext cx="1825682" cy="0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5942169" y="5456478"/>
              <a:ext cx="150558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Foreshadow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7795124" y="5394228"/>
              <a:ext cx="2749804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预测执行攻击</a:t>
              </a:r>
              <a:endParaRPr lang="en-US" altLang="zh-CN" sz="2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" name="椭圆 5"/>
          <p:cNvSpPr/>
          <p:nvPr/>
        </p:nvSpPr>
        <p:spPr>
          <a:xfrm>
            <a:off x="2806700" y="1895475"/>
            <a:ext cx="2650490" cy="2650490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3165645" y="1895401"/>
            <a:ext cx="1931987" cy="1931987"/>
            <a:chOff x="3165645" y="1895401"/>
            <a:chExt cx="1931987" cy="1931987"/>
          </a:xfrm>
        </p:grpSpPr>
        <p:sp>
          <p:nvSpPr>
            <p:cNvPr id="7" name="椭圆 6"/>
            <p:cNvSpPr/>
            <p:nvPr/>
          </p:nvSpPr>
          <p:spPr>
            <a:xfrm>
              <a:off x="3165645" y="1895401"/>
              <a:ext cx="1931987" cy="1931987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76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/>
            </a:p>
          </p:txBody>
        </p:sp>
        <p:sp>
          <p:nvSpPr>
            <p:cNvPr id="8" name="矩形 7"/>
            <p:cNvSpPr/>
            <p:nvPr/>
          </p:nvSpPr>
          <p:spPr>
            <a:xfrm>
              <a:off x="3354240" y="2677086"/>
              <a:ext cx="1556385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j-lt"/>
                </a:rPr>
                <a:t>攻击原理比较</a:t>
              </a:r>
              <a:endParaRPr lang="zh-CN" alt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5301876" y="820241"/>
            <a:ext cx="1445794" cy="1445794"/>
          </a:xfrm>
          <a:prstGeom prst="ellipse">
            <a:avLst/>
          </a:prstGeom>
          <a:noFill/>
          <a:ln w="12700" cap="flat" cmpd="sng" algn="ctr">
            <a:solidFill>
              <a:srgbClr val="DDDEE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280779" y="1602195"/>
            <a:ext cx="55020" cy="55020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弧形 14"/>
          <p:cNvSpPr/>
          <p:nvPr/>
        </p:nvSpPr>
        <p:spPr>
          <a:xfrm>
            <a:off x="5188846" y="2591821"/>
            <a:ext cx="1683008" cy="1708305"/>
          </a:xfrm>
          <a:prstGeom prst="arc">
            <a:avLst>
              <a:gd name="adj1" fmla="val 16135557"/>
              <a:gd name="adj2" fmla="val 8938577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01876" y="2718914"/>
            <a:ext cx="1445794" cy="1445794"/>
          </a:xfrm>
          <a:prstGeom prst="ellipse">
            <a:avLst/>
          </a:prstGeom>
          <a:noFill/>
          <a:ln w="12700" cap="flat" cmpd="sng" algn="ctr">
            <a:solidFill>
              <a:srgbClr val="DDDEE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990576" y="2568297"/>
            <a:ext cx="45719" cy="45719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291292" y="3862397"/>
            <a:ext cx="22767" cy="22767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280780" y="3500868"/>
            <a:ext cx="55020" cy="55020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365230" y="4174036"/>
            <a:ext cx="70703" cy="70703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301876" y="4603161"/>
            <a:ext cx="1445794" cy="1445794"/>
          </a:xfrm>
          <a:prstGeom prst="ellipse">
            <a:avLst/>
          </a:prstGeom>
          <a:noFill/>
          <a:ln w="12700" cap="flat" cmpd="sng" algn="ctr">
            <a:solidFill>
              <a:srgbClr val="DDDEE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280779" y="5385115"/>
            <a:ext cx="55020" cy="55020"/>
          </a:xfrm>
          <a:prstGeom prst="ellipse">
            <a:avLst/>
          </a:prstGeom>
          <a:solidFill>
            <a:srgbClr val="C1C1C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047865" y="1345565"/>
            <a:ext cx="50171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通过旁路攻击绕开对加密算法的理论分析，而利用其硬件实现泄露的信息来进行攻击。缓存充当了攻击的旁路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025679" y="936209"/>
            <a:ext cx="188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Meltdown</a:t>
            </a:r>
            <a:endParaRPr lang="en-US" altLang="zh-C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047865" y="3244215"/>
            <a:ext cx="501713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核心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是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暂态执行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使其运行目标代码时会进行特定的预测执行；同时可以把条件判断所需的数据挤出缓存，以提高预测执行发生的概率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025679" y="2793332"/>
            <a:ext cx="188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Spectre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47865" y="5128260"/>
            <a:ext cx="501777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利用乱序执行漏洞，使得数据无法从内存读取，必须预先加载到缓存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，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从而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在传统页表检查时便抛出缺页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025679" y="4688505"/>
            <a:ext cx="1887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Foreshadow</a:t>
            </a:r>
            <a:endParaRPr lang="en-US" altLang="zh-CN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-3278164" y="-102527"/>
            <a:ext cx="7061981" cy="7061981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 dirty="0"/>
          </a:p>
        </p:txBody>
      </p:sp>
      <p:sp>
        <p:nvSpPr>
          <p:cNvPr id="34" name="文本框 33"/>
          <p:cNvSpPr txBox="1"/>
          <p:nvPr/>
        </p:nvSpPr>
        <p:spPr>
          <a:xfrm>
            <a:off x="760511" y="3045575"/>
            <a:ext cx="215614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漏洞比较</a:t>
            </a:r>
            <a:endParaRPr lang="zh-CN" sz="3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54240" y="877496"/>
            <a:ext cx="3342005" cy="2167890"/>
            <a:chOff x="3354240" y="877496"/>
            <a:chExt cx="3342005" cy="2167890"/>
          </a:xfrm>
        </p:grpSpPr>
        <p:sp>
          <p:nvSpPr>
            <p:cNvPr id="7" name="椭圆 6"/>
            <p:cNvSpPr/>
            <p:nvPr/>
          </p:nvSpPr>
          <p:spPr>
            <a:xfrm>
              <a:off x="5364015" y="877496"/>
              <a:ext cx="1332230" cy="1332230"/>
            </a:xfrm>
            <a:prstGeom prst="ellips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76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00"/>
            </a:p>
          </p:txBody>
        </p:sp>
        <p:sp>
          <p:nvSpPr>
            <p:cNvPr id="5" name="矩形 4"/>
            <p:cNvSpPr/>
            <p:nvPr/>
          </p:nvSpPr>
          <p:spPr>
            <a:xfrm>
              <a:off x="3354240" y="2677086"/>
              <a:ext cx="1556385" cy="36830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/>
              <a:endParaRPr lang="zh-CN" altLang="en-US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5364015" y="2762811"/>
            <a:ext cx="1332230" cy="1332230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  <p:sp>
        <p:nvSpPr>
          <p:cNvPr id="10" name="椭圆 9"/>
          <p:cNvSpPr/>
          <p:nvPr/>
        </p:nvSpPr>
        <p:spPr>
          <a:xfrm>
            <a:off x="5358935" y="4659556"/>
            <a:ext cx="1332230" cy="1332230"/>
          </a:xfrm>
          <a:prstGeom prst="ellipse">
            <a:avLst/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7600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8" presetClass="entr" presetSubtype="3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21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1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4" grpId="0" bldLvl="0" animBg="1"/>
      <p:bldP spid="27" grpId="0" bldLvl="0" animBg="1"/>
      <p:bldP spid="30" grpId="0"/>
      <p:bldP spid="31" grpId="0"/>
      <p:bldP spid="39" grpId="0"/>
      <p:bldP spid="40" grpId="0"/>
      <p:bldP spid="42" grpId="0"/>
      <p:bldP spid="43" grpId="0"/>
      <p:bldP spid="9" grpId="0" animBg="1"/>
      <p:bldP spid="10" grpId="0" animBg="1"/>
      <p:bldP spid="34" grpId="0"/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2491</Words>
  <Application>WPS 演示</Application>
  <PresentationFormat>宽屏</PresentationFormat>
  <Paragraphs>227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Calibri</vt:lpstr>
      <vt:lpstr>Times New Roman</vt:lpstr>
      <vt:lpstr>等线</vt:lpstr>
      <vt:lpstr>Arial Unicode MS</vt:lpstr>
      <vt:lpstr>等线 Light</vt:lpstr>
      <vt:lpstr>幼圆</vt:lpstr>
      <vt:lpstr>仿宋</vt:lpstr>
      <vt:lpstr>华文楷体</vt:lpstr>
      <vt:lpstr>方正粗黑宋简体</vt:lpstr>
      <vt:lpstr>方正舒体</vt:lpstr>
      <vt:lpstr>Segoe UI Light</vt:lpstr>
      <vt:lpstr>Segoe UI Semibold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釜山的小傻子</cp:lastModifiedBy>
  <cp:revision>13</cp:revision>
  <dcterms:created xsi:type="dcterms:W3CDTF">2017-06-09T12:18:00Z</dcterms:created>
  <dcterms:modified xsi:type="dcterms:W3CDTF">2020-12-29T03:50:31Z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